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3" r:id="rId3"/>
    <p:sldId id="295" r:id="rId4"/>
    <p:sldId id="285" r:id="rId5"/>
    <p:sldId id="315" r:id="rId6"/>
    <p:sldId id="309" r:id="rId7"/>
    <p:sldId id="284" r:id="rId8"/>
    <p:sldId id="311" r:id="rId9"/>
    <p:sldId id="317" r:id="rId10"/>
    <p:sldId id="308" r:id="rId11"/>
    <p:sldId id="316" r:id="rId12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9D74-0E61-4CED-9676-99DC4CDDC1F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1775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146E8-C87D-4994-A448-11601391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5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48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1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9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56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73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9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	</a:t>
            </a:r>
            <a:r>
              <a:rPr lang="ja-JP" altLang="en-US" dirty="0"/>
              <a:t>周期結晶における電子</a:t>
            </a:r>
            <a:endParaRPr lang="en-US" altLang="ja-JP" dirty="0"/>
          </a:p>
          <a:p>
            <a:pPr lvl="1"/>
            <a:r>
              <a:rPr lang="en-US" altLang="ja-JP" dirty="0"/>
              <a:t>8</a:t>
            </a:r>
            <a:r>
              <a:rPr kumimoji="1" lang="en-US" altLang="ja-JP" dirty="0"/>
              <a:t>.3	</a:t>
            </a:r>
            <a:r>
              <a:rPr lang="ja-JP" altLang="en-US" dirty="0"/>
              <a:t>半導体材料の概要</a:t>
            </a:r>
            <a:endParaRPr kumimoji="1" lang="en-US" altLang="ja-JP" dirty="0"/>
          </a:p>
          <a:p>
            <a:pPr lvl="1"/>
            <a:r>
              <a:rPr lang="en-US" altLang="ja-JP" dirty="0"/>
              <a:t>8.4	</a:t>
            </a:r>
            <a:r>
              <a:rPr lang="ja-JP" altLang="en-US" dirty="0"/>
              <a:t>準粒子としての電子・正孔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5B4C0D-C017-4B5D-8049-22058F079EB5}"/>
              </a:ext>
            </a:extLst>
          </p:cNvPr>
          <p:cNvSpPr txBox="1"/>
          <p:nvPr/>
        </p:nvSpPr>
        <p:spPr>
          <a:xfrm>
            <a:off x="564070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1:</a:t>
            </a:r>
            <a:r>
              <a:rPr lang="ja-JP" altLang="en-US" dirty="0"/>
              <a:t>元素半導体、二元半導体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EF3115-FD78-42F3-B30F-9E8A886C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8636" y="-1970672"/>
            <a:ext cx="3554727" cy="107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2:</a:t>
            </a:r>
            <a:r>
              <a:rPr lang="ja-JP" altLang="en-US" dirty="0"/>
              <a:t>様々な半導体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60C7DA6-7D0E-4FD1-8E4F-410DBEE0A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Ⅳ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－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Ⅵ</a:t>
                </a:r>
                <a:r>
                  <a:rPr lang="ja-JP" altLang="en-US" dirty="0"/>
                  <a:t>化合物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鉛塩</a:t>
                </a:r>
                <a:r>
                  <a:rPr lang="en-US" altLang="ja-JP" dirty="0"/>
                  <a:t>):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Pb,Sn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と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S,Se,Te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の化合物→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IR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レーザー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元素半導体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:P,I(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As,Sb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は半金属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酸化物半導体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などの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酸化物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は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絶縁体</m:t>
                        </m:r>
                      </m:e>
                    </m:d>
                  </m:oMath>
                </a14:m>
                <a:endParaRPr lang="en-US" altLang="ja-JP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変形が多数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鋭錘石、金紅石、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板チタン石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Tl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ハロゲン化物半導体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有機半導体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アントラセン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、ペンタセン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、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ジベンゾチオフェン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、ヘキサチオフェン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60C7DA6-7D0E-4FD1-8E4F-410DBEE0A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  <a:blipFill>
                <a:blip r:embed="rId3"/>
                <a:stretch>
                  <a:fillRect l="-1043" t="-27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83E7EFBB-2B5E-422A-96C2-E977D0C13A07}"/>
              </a:ext>
            </a:extLst>
          </p:cNvPr>
          <p:cNvSpPr txBox="1">
            <a:spLocks/>
          </p:cNvSpPr>
          <p:nvPr/>
        </p:nvSpPr>
        <p:spPr>
          <a:xfrm>
            <a:off x="5179319" y="2613177"/>
            <a:ext cx="558951" cy="5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Ⅳ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3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価電子帯、伝導</a:t>
            </a:r>
            <a:r>
              <a:rPr lang="ja-JP" altLang="en-US" strike="sngStrike" dirty="0"/>
              <a:t>体</a:t>
            </a:r>
            <a:endParaRPr kumimoji="1" lang="ja-JP" altLang="en-US" strike="sngStrik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HOMO</a:t>
            </a:r>
          </a:p>
          <a:p>
            <a:pPr lvl="1"/>
            <a:r>
              <a:rPr lang="ja-JP" altLang="en-US" dirty="0"/>
              <a:t>価電子帯</a:t>
            </a:r>
            <a:r>
              <a:rPr lang="en-US" altLang="ja-JP" dirty="0"/>
              <a:t>(VB)</a:t>
            </a:r>
            <a:r>
              <a:rPr lang="ja-JP" altLang="en-US" dirty="0"/>
              <a:t>のうち、最上部にあるもの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the Highest Occupied Molecular Orbital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LUMO</a:t>
            </a:r>
          </a:p>
          <a:p>
            <a:pPr lvl="1"/>
            <a:r>
              <a:rPr lang="ja-JP" altLang="en-US" dirty="0"/>
              <a:t>伝導帯</a:t>
            </a:r>
            <a:r>
              <a:rPr lang="en-US" altLang="ja-JP" dirty="0"/>
              <a:t>(CB)</a:t>
            </a:r>
            <a:r>
              <a:rPr lang="ja-JP" altLang="en-US" dirty="0"/>
              <a:t>のうち、最下部にあるもの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the Lowest Unoccupied Molecular Orbital 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以後、特に言及のない場合、価電子帯、伝導</a:t>
            </a:r>
            <a:r>
              <a:rPr lang="ja-JP" altLang="en-US" strike="sngStrike" dirty="0"/>
              <a:t>体</a:t>
            </a:r>
            <a:r>
              <a:rPr lang="ja-JP" altLang="en-US" dirty="0"/>
              <a:t>という言葉は</a:t>
            </a:r>
            <a:r>
              <a:rPr lang="en-US" altLang="ja-JP" dirty="0"/>
              <a:t>  </a:t>
            </a:r>
            <a:r>
              <a:rPr lang="ja-JP" altLang="en-US" dirty="0"/>
              <a:t>それぞれ</a:t>
            </a:r>
            <a:r>
              <a:rPr lang="en-US" altLang="ja-JP" dirty="0"/>
              <a:t>HOMO</a:t>
            </a:r>
            <a:r>
              <a:rPr lang="ja-JP" altLang="en-US" dirty="0"/>
              <a:t>、</a:t>
            </a:r>
            <a:r>
              <a:rPr lang="en-US" altLang="ja-JP" dirty="0"/>
              <a:t>LUMO</a:t>
            </a:r>
            <a:r>
              <a:rPr lang="ja-JP" altLang="en-US" dirty="0"/>
              <a:t>を指す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32B4CAD-719C-4F61-A460-8484D3FB7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8" t="12493" r="8421"/>
          <a:stretch/>
        </p:blipFill>
        <p:spPr>
          <a:xfrm>
            <a:off x="8189992" y="787876"/>
            <a:ext cx="3163808" cy="411559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EFD7453-DB51-4C86-892D-57858A11684B}"/>
              </a:ext>
            </a:extLst>
          </p:cNvPr>
          <p:cNvSpPr/>
          <p:nvPr/>
        </p:nvSpPr>
        <p:spPr>
          <a:xfrm flipH="1">
            <a:off x="9353550" y="3755232"/>
            <a:ext cx="69056" cy="69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F9BE96F-E105-4CB0-A108-C8F154CE532C}"/>
              </a:ext>
            </a:extLst>
          </p:cNvPr>
          <p:cNvSpPr txBox="1">
            <a:spLocks/>
          </p:cNvSpPr>
          <p:nvPr/>
        </p:nvSpPr>
        <p:spPr>
          <a:xfrm>
            <a:off x="4747214" y="130443"/>
            <a:ext cx="766563" cy="74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帯</a:t>
            </a:r>
            <a:endParaRPr lang="ja-JP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FB4A172-6F34-4B98-81D4-6768CFC28D02}"/>
              </a:ext>
            </a:extLst>
          </p:cNvPr>
          <p:cNvSpPr txBox="1">
            <a:spLocks/>
          </p:cNvSpPr>
          <p:nvPr/>
        </p:nvSpPr>
        <p:spPr>
          <a:xfrm>
            <a:off x="8189992" y="4860319"/>
            <a:ext cx="766563" cy="74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solidFill>
                  <a:srgbClr val="FF0000"/>
                </a:solidFill>
              </a:rPr>
              <a:t>帯</a:t>
            </a:r>
            <a:endParaRPr lang="ja-JP" altLang="en-US" sz="28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DF14A2C-EEE1-46B0-8B40-D06E2FB6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08" y="261937"/>
            <a:ext cx="5172075" cy="6334125"/>
          </a:xfrm>
          <a:prstGeom prst="rect">
            <a:avLst/>
          </a:prstGeom>
        </p:spPr>
      </p:pic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D5BA4574-7782-49B3-AD82-653553194D67}"/>
              </a:ext>
            </a:extLst>
          </p:cNvPr>
          <p:cNvSpPr/>
          <p:nvPr/>
        </p:nvSpPr>
        <p:spPr>
          <a:xfrm>
            <a:off x="7544616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5766457-3726-40B1-BDE5-F3F721D17402}"/>
              </a:ext>
            </a:extLst>
          </p:cNvPr>
          <p:cNvSpPr/>
          <p:nvPr/>
        </p:nvSpPr>
        <p:spPr>
          <a:xfrm>
            <a:off x="10283483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72AA9177-63B6-4BD4-BDE1-189C77AFF1D9}"/>
              </a:ext>
            </a:extLst>
          </p:cNvPr>
          <p:cNvSpPr/>
          <p:nvPr/>
        </p:nvSpPr>
        <p:spPr>
          <a:xfrm>
            <a:off x="6643508" y="261937"/>
            <a:ext cx="5172075" cy="6334124"/>
          </a:xfrm>
          <a:custGeom>
            <a:avLst/>
            <a:gdLst>
              <a:gd name="connsiteX0" fmla="*/ 0 w 5172075"/>
              <a:gd name="connsiteY0" fmla="*/ 0 h 6334124"/>
              <a:gd name="connsiteX1" fmla="*/ 901108 w 5172075"/>
              <a:gd name="connsiteY1" fmla="*/ 0 h 6334124"/>
              <a:gd name="connsiteX2" fmla="*/ 901108 w 5172075"/>
              <a:gd name="connsiteY2" fmla="*/ 3876698 h 6334124"/>
              <a:gd name="connsiteX3" fmla="*/ 1235066 w 5172075"/>
              <a:gd name="connsiteY3" fmla="*/ 3876698 h 6334124"/>
              <a:gd name="connsiteX4" fmla="*/ 1235066 w 5172075"/>
              <a:gd name="connsiteY4" fmla="*/ 0 h 6334124"/>
              <a:gd name="connsiteX5" fmla="*/ 3639975 w 5172075"/>
              <a:gd name="connsiteY5" fmla="*/ 0 h 6334124"/>
              <a:gd name="connsiteX6" fmla="*/ 3639975 w 5172075"/>
              <a:gd name="connsiteY6" fmla="*/ 3876698 h 6334124"/>
              <a:gd name="connsiteX7" fmla="*/ 3973933 w 5172075"/>
              <a:gd name="connsiteY7" fmla="*/ 3876698 h 6334124"/>
              <a:gd name="connsiteX8" fmla="*/ 3973933 w 5172075"/>
              <a:gd name="connsiteY8" fmla="*/ 0 h 6334124"/>
              <a:gd name="connsiteX9" fmla="*/ 5172075 w 5172075"/>
              <a:gd name="connsiteY9" fmla="*/ 0 h 6334124"/>
              <a:gd name="connsiteX10" fmla="*/ 5172075 w 5172075"/>
              <a:gd name="connsiteY10" fmla="*/ 6334124 h 6334124"/>
              <a:gd name="connsiteX11" fmla="*/ 0 w 5172075"/>
              <a:gd name="connsiteY11" fmla="*/ 6334124 h 6334124"/>
              <a:gd name="connsiteX12" fmla="*/ 0 w 5172075"/>
              <a:gd name="connsiteY12" fmla="*/ 0 h 6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72075" h="6334124">
                <a:moveTo>
                  <a:pt x="0" y="0"/>
                </a:moveTo>
                <a:lnTo>
                  <a:pt x="901108" y="0"/>
                </a:lnTo>
                <a:lnTo>
                  <a:pt x="901108" y="3876698"/>
                </a:lnTo>
                <a:lnTo>
                  <a:pt x="1235066" y="3876698"/>
                </a:lnTo>
                <a:lnTo>
                  <a:pt x="1235066" y="0"/>
                </a:lnTo>
                <a:lnTo>
                  <a:pt x="3639975" y="0"/>
                </a:lnTo>
                <a:lnTo>
                  <a:pt x="3639975" y="3876698"/>
                </a:lnTo>
                <a:lnTo>
                  <a:pt x="3973933" y="3876698"/>
                </a:lnTo>
                <a:lnTo>
                  <a:pt x="3973933" y="0"/>
                </a:lnTo>
                <a:lnTo>
                  <a:pt x="5172075" y="0"/>
                </a:lnTo>
                <a:lnTo>
                  <a:pt x="5172075" y="6334124"/>
                </a:lnTo>
                <a:lnTo>
                  <a:pt x="0" y="6334124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2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Ⅳ</a:t>
            </a:r>
            <a:r>
              <a:rPr kumimoji="1" lang="ja-JP" altLang="en-US" dirty="0">
                <a:latin typeface="Cambria Math" panose="02040503050406030204" pitchFamily="18" charset="0"/>
              </a:rPr>
              <a:t>族</a:t>
            </a:r>
            <a:r>
              <a:rPr kumimoji="1" lang="ja-JP" altLang="en-US" dirty="0"/>
              <a:t>半導体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半導体分野では</a:t>
                </a:r>
                <a:r>
                  <a:rPr lang="en-US" altLang="ja-JP" dirty="0"/>
                  <a:t>(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Ⅰ~Ⅷ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現在のナンバリングとは異なる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元素半導体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C,Si,Ge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...):Ⅳ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族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完全な共有結合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ダイヤモンド型構造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ja-JP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フラーレン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スズ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0D8FEC-FF56-486D-BD47-ED03FC12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08" y="261937"/>
            <a:ext cx="5172075" cy="6334125"/>
          </a:xfrm>
          <a:prstGeom prst="rect">
            <a:avLst/>
          </a:prstGeom>
        </p:spPr>
      </p:pic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6EDB329F-9A8F-4A62-9C44-1123CF97A6C8}"/>
              </a:ext>
            </a:extLst>
          </p:cNvPr>
          <p:cNvSpPr/>
          <p:nvPr/>
        </p:nvSpPr>
        <p:spPr>
          <a:xfrm>
            <a:off x="7285309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FBEFB062-6960-49D3-96CB-71095166BBF3}"/>
              </a:ext>
            </a:extLst>
          </p:cNvPr>
          <p:cNvSpPr/>
          <p:nvPr/>
        </p:nvSpPr>
        <p:spPr>
          <a:xfrm>
            <a:off x="10010528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EC49B7C-B4B1-4B41-A369-A445547D5A24}"/>
              </a:ext>
            </a:extLst>
          </p:cNvPr>
          <p:cNvSpPr/>
          <p:nvPr/>
        </p:nvSpPr>
        <p:spPr>
          <a:xfrm>
            <a:off x="10576910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A632CFA-1D87-46AD-8392-71B7E2622A17}"/>
              </a:ext>
            </a:extLst>
          </p:cNvPr>
          <p:cNvSpPr/>
          <p:nvPr/>
        </p:nvSpPr>
        <p:spPr>
          <a:xfrm>
            <a:off x="6643508" y="261937"/>
            <a:ext cx="5172075" cy="6334124"/>
          </a:xfrm>
          <a:custGeom>
            <a:avLst/>
            <a:gdLst>
              <a:gd name="connsiteX0" fmla="*/ 0 w 5172075"/>
              <a:gd name="connsiteY0" fmla="*/ 0 h 6334124"/>
              <a:gd name="connsiteX1" fmla="*/ 641801 w 5172075"/>
              <a:gd name="connsiteY1" fmla="*/ 0 h 6334124"/>
              <a:gd name="connsiteX2" fmla="*/ 641801 w 5172075"/>
              <a:gd name="connsiteY2" fmla="*/ 3876698 h 6334124"/>
              <a:gd name="connsiteX3" fmla="*/ 975759 w 5172075"/>
              <a:gd name="connsiteY3" fmla="*/ 3876698 h 6334124"/>
              <a:gd name="connsiteX4" fmla="*/ 975759 w 5172075"/>
              <a:gd name="connsiteY4" fmla="*/ 0 h 6334124"/>
              <a:gd name="connsiteX5" fmla="*/ 3367020 w 5172075"/>
              <a:gd name="connsiteY5" fmla="*/ 0 h 6334124"/>
              <a:gd name="connsiteX6" fmla="*/ 3367020 w 5172075"/>
              <a:gd name="connsiteY6" fmla="*/ 3876698 h 6334124"/>
              <a:gd name="connsiteX7" fmla="*/ 3700978 w 5172075"/>
              <a:gd name="connsiteY7" fmla="*/ 3876698 h 6334124"/>
              <a:gd name="connsiteX8" fmla="*/ 3700978 w 5172075"/>
              <a:gd name="connsiteY8" fmla="*/ 0 h 6334124"/>
              <a:gd name="connsiteX9" fmla="*/ 3933402 w 5172075"/>
              <a:gd name="connsiteY9" fmla="*/ 0 h 6334124"/>
              <a:gd name="connsiteX10" fmla="*/ 3933402 w 5172075"/>
              <a:gd name="connsiteY10" fmla="*/ 3876698 h 6334124"/>
              <a:gd name="connsiteX11" fmla="*/ 4267360 w 5172075"/>
              <a:gd name="connsiteY11" fmla="*/ 3876698 h 6334124"/>
              <a:gd name="connsiteX12" fmla="*/ 4267360 w 5172075"/>
              <a:gd name="connsiteY12" fmla="*/ 0 h 6334124"/>
              <a:gd name="connsiteX13" fmla="*/ 5172075 w 5172075"/>
              <a:gd name="connsiteY13" fmla="*/ 0 h 6334124"/>
              <a:gd name="connsiteX14" fmla="*/ 5172075 w 5172075"/>
              <a:gd name="connsiteY14" fmla="*/ 6334124 h 6334124"/>
              <a:gd name="connsiteX15" fmla="*/ 0 w 5172075"/>
              <a:gd name="connsiteY15" fmla="*/ 6334124 h 6334124"/>
              <a:gd name="connsiteX16" fmla="*/ 0 w 5172075"/>
              <a:gd name="connsiteY16" fmla="*/ 0 h 6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2075" h="6334124">
                <a:moveTo>
                  <a:pt x="0" y="0"/>
                </a:moveTo>
                <a:lnTo>
                  <a:pt x="641801" y="0"/>
                </a:lnTo>
                <a:lnTo>
                  <a:pt x="641801" y="3876698"/>
                </a:lnTo>
                <a:lnTo>
                  <a:pt x="975759" y="3876698"/>
                </a:lnTo>
                <a:lnTo>
                  <a:pt x="975759" y="0"/>
                </a:lnTo>
                <a:lnTo>
                  <a:pt x="3367020" y="0"/>
                </a:lnTo>
                <a:lnTo>
                  <a:pt x="3367020" y="3876698"/>
                </a:lnTo>
                <a:lnTo>
                  <a:pt x="3700978" y="3876698"/>
                </a:lnTo>
                <a:lnTo>
                  <a:pt x="3700978" y="0"/>
                </a:lnTo>
                <a:lnTo>
                  <a:pt x="3933402" y="0"/>
                </a:lnTo>
                <a:lnTo>
                  <a:pt x="3933402" y="3876698"/>
                </a:lnTo>
                <a:lnTo>
                  <a:pt x="4267360" y="3876698"/>
                </a:lnTo>
                <a:lnTo>
                  <a:pt x="4267360" y="0"/>
                </a:lnTo>
                <a:lnTo>
                  <a:pt x="5172075" y="0"/>
                </a:lnTo>
                <a:lnTo>
                  <a:pt x="5172075" y="6334124"/>
                </a:lnTo>
                <a:lnTo>
                  <a:pt x="0" y="6334124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2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ja-JP" dirty="0"/>
                  <a:t>:2</a:t>
                </a:r>
                <a:r>
                  <a:rPr lang="ja-JP" altLang="en-US" dirty="0"/>
                  <a:t>つの副格子からなる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→片方を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Ⅲ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、もう片方を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Ⅴ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→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Ⅲ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－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Ⅴ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族半導体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共有結合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支配的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イオン結合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閃亜鉛鉱型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この手順ではこの半導体が得られる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ウルツ鉱型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Ⅲ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族の窒化物はよく</a:t>
                </a:r>
                <a:r>
                  <a:rPr lang="ja-JP" altLang="en-US" dirty="0"/>
                  <a:t>この形をとる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217" t="-2089" b="-1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Ⅲ</a:t>
            </a:r>
            <a:r>
              <a:rPr lang="ja-JP" altLang="en-US" dirty="0">
                <a:latin typeface="Cambria Math" panose="02040503050406030204" pitchFamily="18" charset="0"/>
              </a:rPr>
              <a:t>－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Ⅴ</a:t>
            </a:r>
            <a:r>
              <a:rPr lang="ja-JP" altLang="en-US" dirty="0"/>
              <a:t>族半導体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9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0D8FEC-FF56-486D-BD47-ED03FC12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08" y="261937"/>
            <a:ext cx="5172075" cy="6334125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DAA7D247-B4A2-4290-9EBB-7DC1087DC4A3}"/>
              </a:ext>
            </a:extLst>
          </p:cNvPr>
          <p:cNvSpPr/>
          <p:nvPr/>
        </p:nvSpPr>
        <p:spPr>
          <a:xfrm>
            <a:off x="7012354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3434EBF-63D2-448D-B312-DF0D39B60F7A}"/>
              </a:ext>
            </a:extLst>
          </p:cNvPr>
          <p:cNvSpPr/>
          <p:nvPr/>
        </p:nvSpPr>
        <p:spPr>
          <a:xfrm>
            <a:off x="9723925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80B783A-F994-4A0C-BF8F-35269773F4BA}"/>
              </a:ext>
            </a:extLst>
          </p:cNvPr>
          <p:cNvSpPr/>
          <p:nvPr/>
        </p:nvSpPr>
        <p:spPr>
          <a:xfrm>
            <a:off x="10849866" y="261937"/>
            <a:ext cx="333958" cy="3876698"/>
          </a:xfrm>
          <a:custGeom>
            <a:avLst/>
            <a:gdLst>
              <a:gd name="connsiteX0" fmla="*/ 0 w 333958"/>
              <a:gd name="connsiteY0" fmla="*/ 0 h 3876698"/>
              <a:gd name="connsiteX1" fmla="*/ 333958 w 333958"/>
              <a:gd name="connsiteY1" fmla="*/ 0 h 3876698"/>
              <a:gd name="connsiteX2" fmla="*/ 333958 w 333958"/>
              <a:gd name="connsiteY2" fmla="*/ 3876698 h 3876698"/>
              <a:gd name="connsiteX3" fmla="*/ 0 w 333958"/>
              <a:gd name="connsiteY3" fmla="*/ 3876698 h 3876698"/>
              <a:gd name="connsiteX4" fmla="*/ 0 w 333958"/>
              <a:gd name="connsiteY4" fmla="*/ 0 h 38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58" h="3876698">
                <a:moveTo>
                  <a:pt x="0" y="0"/>
                </a:moveTo>
                <a:lnTo>
                  <a:pt x="333958" y="0"/>
                </a:lnTo>
                <a:lnTo>
                  <a:pt x="333958" y="3876698"/>
                </a:lnTo>
                <a:lnTo>
                  <a:pt x="0" y="3876698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156015D-B247-47CD-AB99-DE2D901CDF6C}"/>
              </a:ext>
            </a:extLst>
          </p:cNvPr>
          <p:cNvSpPr/>
          <p:nvPr/>
        </p:nvSpPr>
        <p:spPr>
          <a:xfrm>
            <a:off x="6643508" y="261937"/>
            <a:ext cx="5172075" cy="6334124"/>
          </a:xfrm>
          <a:custGeom>
            <a:avLst/>
            <a:gdLst>
              <a:gd name="connsiteX0" fmla="*/ 0 w 5172075"/>
              <a:gd name="connsiteY0" fmla="*/ 0 h 6334124"/>
              <a:gd name="connsiteX1" fmla="*/ 368846 w 5172075"/>
              <a:gd name="connsiteY1" fmla="*/ 0 h 6334124"/>
              <a:gd name="connsiteX2" fmla="*/ 368846 w 5172075"/>
              <a:gd name="connsiteY2" fmla="*/ 3876698 h 6334124"/>
              <a:gd name="connsiteX3" fmla="*/ 702804 w 5172075"/>
              <a:gd name="connsiteY3" fmla="*/ 3876698 h 6334124"/>
              <a:gd name="connsiteX4" fmla="*/ 702804 w 5172075"/>
              <a:gd name="connsiteY4" fmla="*/ 0 h 6334124"/>
              <a:gd name="connsiteX5" fmla="*/ 3080417 w 5172075"/>
              <a:gd name="connsiteY5" fmla="*/ 0 h 6334124"/>
              <a:gd name="connsiteX6" fmla="*/ 3080417 w 5172075"/>
              <a:gd name="connsiteY6" fmla="*/ 3876698 h 6334124"/>
              <a:gd name="connsiteX7" fmla="*/ 3414375 w 5172075"/>
              <a:gd name="connsiteY7" fmla="*/ 3876698 h 6334124"/>
              <a:gd name="connsiteX8" fmla="*/ 3414375 w 5172075"/>
              <a:gd name="connsiteY8" fmla="*/ 0 h 6334124"/>
              <a:gd name="connsiteX9" fmla="*/ 4206358 w 5172075"/>
              <a:gd name="connsiteY9" fmla="*/ 0 h 6334124"/>
              <a:gd name="connsiteX10" fmla="*/ 4206358 w 5172075"/>
              <a:gd name="connsiteY10" fmla="*/ 3876698 h 6334124"/>
              <a:gd name="connsiteX11" fmla="*/ 4540316 w 5172075"/>
              <a:gd name="connsiteY11" fmla="*/ 3876698 h 6334124"/>
              <a:gd name="connsiteX12" fmla="*/ 4540316 w 5172075"/>
              <a:gd name="connsiteY12" fmla="*/ 0 h 6334124"/>
              <a:gd name="connsiteX13" fmla="*/ 5172075 w 5172075"/>
              <a:gd name="connsiteY13" fmla="*/ 0 h 6334124"/>
              <a:gd name="connsiteX14" fmla="*/ 5172075 w 5172075"/>
              <a:gd name="connsiteY14" fmla="*/ 6334124 h 6334124"/>
              <a:gd name="connsiteX15" fmla="*/ 0 w 5172075"/>
              <a:gd name="connsiteY15" fmla="*/ 6334124 h 6334124"/>
              <a:gd name="connsiteX16" fmla="*/ 0 w 5172075"/>
              <a:gd name="connsiteY16" fmla="*/ 0 h 6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2075" h="6334124">
                <a:moveTo>
                  <a:pt x="0" y="0"/>
                </a:moveTo>
                <a:lnTo>
                  <a:pt x="368846" y="0"/>
                </a:lnTo>
                <a:lnTo>
                  <a:pt x="368846" y="3876698"/>
                </a:lnTo>
                <a:lnTo>
                  <a:pt x="702804" y="3876698"/>
                </a:lnTo>
                <a:lnTo>
                  <a:pt x="702804" y="0"/>
                </a:lnTo>
                <a:lnTo>
                  <a:pt x="3080417" y="0"/>
                </a:lnTo>
                <a:lnTo>
                  <a:pt x="3080417" y="3876698"/>
                </a:lnTo>
                <a:lnTo>
                  <a:pt x="3414375" y="3876698"/>
                </a:lnTo>
                <a:lnTo>
                  <a:pt x="3414375" y="0"/>
                </a:lnTo>
                <a:lnTo>
                  <a:pt x="4206358" y="0"/>
                </a:lnTo>
                <a:lnTo>
                  <a:pt x="4206358" y="3876698"/>
                </a:lnTo>
                <a:lnTo>
                  <a:pt x="4540316" y="3876698"/>
                </a:lnTo>
                <a:lnTo>
                  <a:pt x="4540316" y="0"/>
                </a:lnTo>
                <a:lnTo>
                  <a:pt x="5172075" y="0"/>
                </a:lnTo>
                <a:lnTo>
                  <a:pt x="5172075" y="6334124"/>
                </a:lnTo>
                <a:lnTo>
                  <a:pt x="0" y="6334124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2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Ⅲ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－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Ⅴ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族半導体に同じ操作を行う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Ⅵ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半導体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(Hg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化合物は半金属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Ⅵ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絶縁体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閃亜鉛鉱型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点群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ウルツ鉱型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両方の構造を取るものがある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ZnO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－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Ⅶ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化合物</a:t>
                </a:r>
                <a:r>
                  <a:rPr lang="ja-JP" altLang="en-US" dirty="0"/>
                  <a:t>は付録参照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Ⅱ</a:t>
            </a:r>
            <a:r>
              <a:rPr lang="ja-JP" altLang="en-US" dirty="0">
                <a:latin typeface="Cambria Math" panose="02040503050406030204" pitchFamily="18" charset="0"/>
              </a:rPr>
              <a:t>－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Ⅵ</a:t>
            </a:r>
            <a:r>
              <a:rPr lang="ja-JP" altLang="en-US" dirty="0">
                <a:latin typeface="Cambria Math" panose="02040503050406030204" pitchFamily="18" charset="0"/>
              </a:rPr>
              <a:t>族半導体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9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AF96583-B25C-4A31-B61E-266EDFE3AD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8" r="51299" b="12952"/>
          <a:stretch/>
        </p:blipFill>
        <p:spPr>
          <a:xfrm>
            <a:off x="8749030" y="2297431"/>
            <a:ext cx="3296636" cy="25488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合金化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ダイヤモンド型、閃亜鉛鉱型結晶構造は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つの副格子からなる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→</a:t>
                </a:r>
                <a:r>
                  <a:rPr lang="ja-JP" altLang="en-US" dirty="0"/>
                  <a:t>副格子が異なる原子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イオン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に占められたら？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合金化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原子</a:t>
                </a:r>
                <a:r>
                  <a:rPr lang="en-US" altLang="ja-JP" dirty="0"/>
                  <a:t>	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Ge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陽イオン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Cd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陰イオン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Ga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Al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As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CuPt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構造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組成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や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が</a:t>
                </a:r>
                <a:r>
                  <a:rPr lang="en-US" altLang="ja-JP" dirty="0"/>
                  <a:t>0.5</a:t>
                </a:r>
                <a:r>
                  <a:rPr lang="ja-JP" altLang="en-US" dirty="0"/>
                  <a:t>に近い秩序構造をとる場合</a:t>
                </a:r>
                <a:endParaRPr lang="en-US" altLang="ja-JP" dirty="0"/>
              </a:p>
              <a:p>
                <a:r>
                  <a:rPr lang="ja-JP" altLang="en-US" dirty="0"/>
                  <a:t>両方の副格子の合金化も可能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Ga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Al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As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217" t="-2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5FBECD3-3577-4E72-BAF8-D40C3DDA2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バンドギャップ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dirty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5FBECD3-3577-4E72-BAF8-D40C3DDA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dirty="0"/>
                  <a:t>は周期表の下に行くほど狭くなる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dirty="0"/>
                  <a:t>は温度依存性を持つ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 err="1"/>
                  <a:t>Varshni</a:t>
                </a:r>
                <a:r>
                  <a:rPr lang="ja-JP" altLang="en-US" dirty="0"/>
                  <a:t>の公式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→別の公式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   </a:t>
                </a:r>
                <a:endParaRPr lang="en-US" altLang="ja-JP" dirty="0">
                  <a:highlight>
                    <a:srgbClr val="FFFF00"/>
                  </a:highlight>
                </a:endParaRPr>
              </a:p>
              <a:p>
                <a:pPr lvl="1"/>
                <a:endParaRPr lang="en-US" altLang="ja-JP" dirty="0">
                  <a:highlight>
                    <a:srgbClr val="FFFF00"/>
                  </a:highlight>
                </a:endParaRPr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28E42D5-99CE-4EB0-B35B-7FD7753551B3}"/>
                  </a:ext>
                </a:extLst>
              </p:cNvPr>
              <p:cNvSpPr txBox="1"/>
              <p:nvPr/>
            </p:nvSpPr>
            <p:spPr>
              <a:xfrm>
                <a:off x="1374096" y="3234690"/>
                <a:ext cx="9443807" cy="803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28E42D5-99CE-4EB0-B35B-7FD77535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96" y="3234690"/>
                <a:ext cx="9443807" cy="803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B9C1EF0-12D8-4505-BEB3-23CB7D737278}"/>
                  </a:ext>
                </a:extLst>
              </p:cNvPr>
              <p:cNvSpPr txBox="1"/>
              <p:nvPr/>
            </p:nvSpPr>
            <p:spPr>
              <a:xfrm>
                <a:off x="1374095" y="4802225"/>
                <a:ext cx="9443807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g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B9C1EF0-12D8-4505-BEB3-23CB7D73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95" y="4802225"/>
                <a:ext cx="9443807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AE14A4-1B4C-4932-B272-243994B4C1FD}"/>
                  </a:ext>
                </a:extLst>
              </p:cNvPr>
              <p:cNvSpPr txBox="1"/>
              <p:nvPr/>
            </p:nvSpPr>
            <p:spPr>
              <a:xfrm>
                <a:off x="8232095" y="4802225"/>
                <a:ext cx="3849415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  <m:t>効果的な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フォノン温度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エントロピーの</m:t>
                              </m:r>
                              <m: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  <m:t>高温限界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  <m:t>物質固有のパラメータ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AE14A4-1B4C-4932-B272-243994B4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095" y="4802225"/>
                <a:ext cx="3849415" cy="1179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半導体中の電子と正孔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ja-JP" dirty="0"/>
              <a:t>VB</a:t>
            </a:r>
            <a:r>
              <a:rPr lang="ja-JP" altLang="en-US" dirty="0"/>
              <a:t>が満たされていて、</a:t>
            </a:r>
            <a:r>
              <a:rPr lang="en-US" altLang="ja-JP" dirty="0"/>
              <a:t>CB</a:t>
            </a:r>
            <a:r>
              <a:rPr lang="ja-JP" altLang="en-US" dirty="0"/>
              <a:t>が空の状態</a:t>
            </a:r>
            <a:endParaRPr lang="en-US" altLang="ja-JP" dirty="0"/>
          </a:p>
          <a:p>
            <a:pPr lvl="1"/>
            <a:r>
              <a:rPr lang="ja-JP" altLang="en-US" dirty="0"/>
              <a:t>電子が</a:t>
            </a:r>
            <a:r>
              <a:rPr lang="en-US" altLang="ja-JP" dirty="0"/>
              <a:t>1</a:t>
            </a:r>
            <a:r>
              <a:rPr lang="ja-JP" altLang="en-US" dirty="0"/>
              <a:t>個増える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→その電子は伝導帯に位置する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電子が１個減る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→その電子は価電子帯から来た</a:t>
            </a:r>
            <a:endParaRPr lang="en-US" altLang="ja-JP" dirty="0"/>
          </a:p>
          <a:p>
            <a:pPr lvl="1"/>
            <a:r>
              <a:rPr lang="ja-JP" altLang="en-US" dirty="0"/>
              <a:t>多数の電子を考える代わりに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僅かな空洞の特性を考える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”</a:t>
            </a:r>
            <a:r>
              <a:rPr lang="ja-JP" altLang="en-US" dirty="0"/>
              <a:t>欠陥電子</a:t>
            </a:r>
            <a:r>
              <a:rPr lang="en-US" altLang="ja-JP" dirty="0"/>
              <a:t>”</a:t>
            </a:r>
            <a:r>
              <a:rPr lang="ja-JP" altLang="en-US" dirty="0"/>
              <a:t>あるいは</a:t>
            </a:r>
            <a:r>
              <a:rPr lang="en-US" altLang="ja-JP" dirty="0"/>
              <a:t>”</a:t>
            </a:r>
            <a:r>
              <a:rPr lang="ja-JP" altLang="en-US" dirty="0"/>
              <a:t>正孔</a:t>
            </a:r>
            <a:r>
              <a:rPr lang="en-US" altLang="ja-JP" dirty="0"/>
              <a:t>”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8" name="図 7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E70D75-7F11-45A8-AA28-E223F208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57" y="2890548"/>
            <a:ext cx="5064443" cy="3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電子と正孔の特性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正孔と電子の関係</a:t>
            </a:r>
            <a:endParaRPr lang="en-US" altLang="ja-JP" dirty="0"/>
          </a:p>
          <a:p>
            <a:pPr lvl="1"/>
            <a:r>
              <a:rPr lang="ja-JP" altLang="en-US" dirty="0"/>
              <a:t>正孔は、取り除かれた電子と比べて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電荷、波数ベクトル、スピン、有効質量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が逆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BE5978-6700-4DFA-9FF8-D8C3BC16E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0" y="4159249"/>
            <a:ext cx="558292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13251</TotalTime>
  <Words>459</Words>
  <Application>Microsoft Office PowerPoint</Application>
  <PresentationFormat>ワイド画面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目次</vt:lpstr>
      <vt:lpstr>価電子帯、伝導体</vt:lpstr>
      <vt:lpstr>Ⅳ族半導体</vt:lpstr>
      <vt:lpstr>Ⅲ－Ⅴ族半導体</vt:lpstr>
      <vt:lpstr>Ⅱ－Ⅵ族半導体</vt:lpstr>
      <vt:lpstr>合金化</vt:lpstr>
      <vt:lpstr>バンドギャップE_gの変化</vt:lpstr>
      <vt:lpstr>半導体中の電子と正孔</vt:lpstr>
      <vt:lpstr>電子と正孔の特性</vt:lpstr>
      <vt:lpstr>付録1:元素半導体、二元半導体</vt:lpstr>
      <vt:lpstr>付録2:様々な半導体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渡辺　慧</cp:lastModifiedBy>
  <cp:revision>253</cp:revision>
  <cp:lastPrinted>2019-07-30T01:17:19Z</cp:lastPrinted>
  <dcterms:created xsi:type="dcterms:W3CDTF">2018-05-23T16:38:29Z</dcterms:created>
  <dcterms:modified xsi:type="dcterms:W3CDTF">2019-08-01T00:48:30Z</dcterms:modified>
</cp:coreProperties>
</file>