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95" r:id="rId4"/>
    <p:sldId id="285" r:id="rId5"/>
    <p:sldId id="284" r:id="rId6"/>
    <p:sldId id="296" r:id="rId7"/>
    <p:sldId id="297" r:id="rId8"/>
    <p:sldId id="287" r:id="rId9"/>
    <p:sldId id="291" r:id="rId10"/>
    <p:sldId id="293" r:id="rId11"/>
    <p:sldId id="294" r:id="rId12"/>
    <p:sldId id="298" r:id="rId13"/>
    <p:sldId id="299" r:id="rId14"/>
    <p:sldId id="300" r:id="rId15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A349F-AB9F-4D0D-B2AF-6DF2A050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7D6D9-855B-4B3D-B1E0-47CA5BAA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11F5D-9EFF-40FD-BD07-97E7A5C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0002F-684A-4A0D-BAE4-A20B179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0700-05E1-433A-9DF1-9819DD1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1BB98-C020-4C8D-8208-09CAECF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62752-5EB0-47D0-9D04-1626A807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167A-17B7-4E3F-A969-EB64D08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F06A-3C6A-4907-9DA3-29E7444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37FE-4DAF-4BE5-B498-AC0199C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D000D-6E12-4874-B57D-4B5A938C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8F99C2-6783-420E-BBDE-B8EE8C9B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17CAD-D440-44B4-9B9A-DF293B5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11F2-8951-4AC7-930D-C3616186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5164D-F575-43CF-AC87-FBD6334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3365C-6143-46E8-ACE1-C38A891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93677-BC28-4188-86C4-928CAF6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6A3C-B890-41CA-86F2-C9F69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02A77-17F1-4135-BE8F-A8DCCDBB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661AE-5CB2-4A5D-8537-0ED0DC8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D95AA-4664-4AC0-941B-17D2117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4DD00-43C4-4A4E-A0AD-1F9F88F0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4F1A0-663F-4284-BBDB-FE800CE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556F-9682-4FCF-8D4D-709A3F55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CCD1F-4BE1-46E4-97C9-B4A1E69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577B-1B2E-48DA-BACA-8806F19B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4CED4-0BDE-431C-B13B-D115D673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938C3-462D-4B6D-96D1-90896376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10E8D-3A7E-4F74-91DB-AA10501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DA04C-5843-45AA-9F5D-2CA212A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E7AF7-40B7-47A9-A316-D04C1EE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A06C-53AA-4E06-8199-579922C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79C7F-52C0-4CED-8FAD-355D8BE0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384C6-EC3B-4D92-BA8F-CCC12782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77124-4904-4044-AD8F-CB566B31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B72167-B2CE-4D8A-A1B7-40C951FA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574D-8A69-4C36-99D3-1C55F3D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F41B6-CE3F-4EB3-B62F-F871E96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75E37-B1A6-47D5-93F1-AD63294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9ED9-6D2A-4037-886F-17589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76168B-C5FF-4C5A-9991-1E94623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DB56FB-494C-4122-BF99-4D2C0BE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7B3E4-4050-4AAF-AEB7-835386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05140-85ED-49E7-8C74-A6755A9A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16B848-B253-4555-BD19-950BD8B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1539-09FA-4975-AF0C-9BB8E0C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9DF7-C42E-4082-A5D7-4D4AE80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15218-FDAC-423A-A54F-4D0DEF73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D9F28-93E2-4F85-869A-5233A00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48EBC-3B89-4784-9C25-0DF18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17553-7224-4268-A1B0-B9BEA98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B33EB-2668-4E46-BEB3-CAC0AAD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616D-A6F6-4A99-B1C5-C1695C4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23FE4-31EF-4300-8655-402B97C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BE0CD-2BB0-459A-AD32-E17EB6DD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71E5D-7D31-42D7-BB03-72B9098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04CB-DFF2-423E-86EA-797069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A1B5-02ED-43AB-B0F6-CC8ED2FC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70AAD4-8B39-45F8-A93E-F152712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6F0E6-CBF1-46F6-998D-207F6E94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E91C4-BB9C-40E0-8F6F-6F2FFA4A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BA1-4FB9-431F-AD45-C2ECB99AB954}" type="datetimeFigureOut">
              <a:rPr kumimoji="1" lang="ja-JP" altLang="en-US" smtClean="0"/>
              <a:t>2019/6/21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8A032-DAAB-4C3F-A008-C477F5FD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8BE57-BC3C-49A7-9210-A7DDFE1A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7" Type="http://schemas.openxmlformats.org/officeDocument/2006/relationships/image" Target="../media/image24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CC137-7476-4552-9365-AFE5B87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3.2	</a:t>
            </a:r>
            <a:r>
              <a:rPr lang="ja-JP" altLang="en-US" dirty="0"/>
              <a:t>微視的側面</a:t>
            </a:r>
            <a:endParaRPr lang="en-US" altLang="ja-JP" dirty="0"/>
          </a:p>
          <a:p>
            <a:pPr lvl="1"/>
            <a:r>
              <a:rPr kumimoji="1" lang="en-US" altLang="ja-JP" dirty="0"/>
              <a:t>3.2.2	</a:t>
            </a:r>
            <a:r>
              <a:rPr kumimoji="1" lang="ja-JP" altLang="en-US" dirty="0"/>
              <a:t>光と物質の線形相互作用の摂動的取り扱い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01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光子密度の時間変化率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基底状態にある電子の割合を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ja-JP" altLang="en-US" dirty="0"/>
                  <a:t>とすると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4B41DE-AF0F-40B0-966E-AEE871842DC8}"/>
                  </a:ext>
                </a:extLst>
              </p:cNvPr>
              <p:cNvSpPr txBox="1"/>
              <p:nvPr/>
            </p:nvSpPr>
            <p:spPr>
              <a:xfrm>
                <a:off x="619829" y="4037481"/>
                <a:ext cx="10952342" cy="711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ph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4B41DE-AF0F-40B0-966E-AEE87184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9" y="4037481"/>
                <a:ext cx="10952342" cy="71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相互作用の割合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D3E7B19-896C-4A17-BE67-6183CFEFF668}"/>
              </a:ext>
            </a:extLst>
          </p:cNvPr>
          <p:cNvCxnSpPr>
            <a:cxnSpLocks/>
          </p:cNvCxnSpPr>
          <p:nvPr/>
        </p:nvCxnSpPr>
        <p:spPr>
          <a:xfrm>
            <a:off x="2500754" y="4749151"/>
            <a:ext cx="0" cy="3293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529669F-0E76-4589-B5BE-730025C3D16E}"/>
              </a:ext>
            </a:extLst>
          </p:cNvPr>
          <p:cNvCxnSpPr>
            <a:cxnSpLocks/>
          </p:cNvCxnSpPr>
          <p:nvPr/>
        </p:nvCxnSpPr>
        <p:spPr>
          <a:xfrm flipH="1">
            <a:off x="2373754" y="4749151"/>
            <a:ext cx="22871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C723CC-69AD-4E7F-BED8-01522BDAD672}"/>
              </a:ext>
            </a:extLst>
          </p:cNvPr>
          <p:cNvSpPr txBox="1"/>
          <p:nvPr/>
        </p:nvSpPr>
        <p:spPr>
          <a:xfrm>
            <a:off x="2329948" y="5216611"/>
            <a:ext cx="7944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吸収</a:t>
            </a:r>
            <a:r>
              <a:rPr lang="en-US" altLang="ja-JP" sz="2400" dirty="0"/>
              <a:t>:</a:t>
            </a:r>
            <a:r>
              <a:rPr lang="ja-JP" altLang="en-US" sz="2400" dirty="0"/>
              <a:t>基底状態の電子の数が多いほど</a:t>
            </a:r>
            <a:endParaRPr lang="en-US" altLang="ja-JP" sz="2400" dirty="0"/>
          </a:p>
          <a:p>
            <a:r>
              <a:rPr lang="ja-JP" altLang="en-US" sz="2400" b="0" dirty="0">
                <a:ea typeface="Cambria Math" panose="02040503050406030204" pitchFamily="18" charset="0"/>
              </a:rPr>
              <a:t>　　 </a:t>
            </a:r>
            <a:r>
              <a:rPr lang="ja-JP" altLang="en-US" sz="2400" dirty="0"/>
              <a:t>光子密度が高いほど</a:t>
            </a:r>
            <a:r>
              <a:rPr lang="en-US" altLang="ja-JP" sz="2400" dirty="0">
                <a:ea typeface="Cambria Math" panose="02040503050406030204" pitchFamily="18" charset="0"/>
              </a:rPr>
              <a:t>		</a:t>
            </a:r>
            <a:r>
              <a:rPr lang="ja-JP" altLang="en-US" sz="2400" dirty="0"/>
              <a:t>光子密度を下げる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87AFC3B-4C39-4BDC-8BAB-926C6526BC21}"/>
              </a:ext>
            </a:extLst>
          </p:cNvPr>
          <p:cNvSpPr/>
          <p:nvPr/>
        </p:nvSpPr>
        <p:spPr>
          <a:xfrm>
            <a:off x="6566919" y="4170831"/>
            <a:ext cx="508359" cy="54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21DCC6-AAF0-4767-AA62-8EE4DFBB9CFD}"/>
              </a:ext>
            </a:extLst>
          </p:cNvPr>
          <p:cNvSpPr/>
          <p:nvPr/>
        </p:nvSpPr>
        <p:spPr>
          <a:xfrm>
            <a:off x="3261744" y="4170831"/>
            <a:ext cx="508359" cy="54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8245209-E647-481B-9D50-433A80CAFCF2}"/>
              </a:ext>
            </a:extLst>
          </p:cNvPr>
          <p:cNvSpPr/>
          <p:nvPr/>
        </p:nvSpPr>
        <p:spPr>
          <a:xfrm>
            <a:off x="7075278" y="4169446"/>
            <a:ext cx="973347" cy="54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9B76B66-BAA8-4917-B599-3059BEE5C402}"/>
              </a:ext>
            </a:extLst>
          </p:cNvPr>
          <p:cNvCxnSpPr>
            <a:cxnSpLocks/>
          </p:cNvCxnSpPr>
          <p:nvPr/>
        </p:nvCxnSpPr>
        <p:spPr>
          <a:xfrm>
            <a:off x="7653764" y="3465981"/>
            <a:ext cx="0" cy="7034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40FA86-AA9A-4E0A-B5CD-5BCADD3FAA82}"/>
              </a:ext>
            </a:extLst>
          </p:cNvPr>
          <p:cNvSpPr/>
          <p:nvPr/>
        </p:nvSpPr>
        <p:spPr>
          <a:xfrm>
            <a:off x="3770103" y="4169446"/>
            <a:ext cx="973347" cy="541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5A0B8B5-2CB3-491A-ADB2-69D9C8AD6965}"/>
              </a:ext>
            </a:extLst>
          </p:cNvPr>
          <p:cNvCxnSpPr>
            <a:cxnSpLocks/>
          </p:cNvCxnSpPr>
          <p:nvPr/>
        </p:nvCxnSpPr>
        <p:spPr>
          <a:xfrm>
            <a:off x="4348589" y="3465981"/>
            <a:ext cx="404293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74CF8DE-70E8-4CFE-B94B-25B50DA116D9}"/>
              </a:ext>
            </a:extLst>
          </p:cNvPr>
          <p:cNvCxnSpPr>
            <a:cxnSpLocks/>
          </p:cNvCxnSpPr>
          <p:nvPr/>
        </p:nvCxnSpPr>
        <p:spPr>
          <a:xfrm>
            <a:off x="4348589" y="3465981"/>
            <a:ext cx="0" cy="7034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7795F8-6DDB-48B0-9ABE-D5421C8D00C2}"/>
                  </a:ext>
                </a:extLst>
              </p:cNvPr>
              <p:cNvSpPr txBox="1"/>
              <p:nvPr/>
            </p:nvSpPr>
            <p:spPr>
              <a:xfrm>
                <a:off x="7075278" y="3177200"/>
                <a:ext cx="6259951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/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7795F8-6DDB-48B0-9ABE-D5421C8D0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278" y="3177200"/>
                <a:ext cx="6259951" cy="503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光子密度の時間変化率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→光子密度に依存する項と依存しない項に分ける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(1−2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が負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吸収が優勢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                  正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誘導放出が優勢→完全反転分布にならない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相互作用の割合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E4D4B3-DC85-4488-BEEC-9AA693A236E2}"/>
                  </a:ext>
                </a:extLst>
              </p:cNvPr>
              <p:cNvSpPr txBox="1"/>
              <p:nvPr/>
            </p:nvSpPr>
            <p:spPr>
              <a:xfrm>
                <a:off x="-922517" y="3048383"/>
                <a:ext cx="14037034" cy="76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ph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(1−2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E4D4B3-DC85-4488-BEEC-9AA693A2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517" y="3048383"/>
                <a:ext cx="14037034" cy="76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BABBD1-2D15-4526-B707-6159C59D7329}"/>
              </a:ext>
            </a:extLst>
          </p:cNvPr>
          <p:cNvCxnSpPr>
            <a:cxnSpLocks/>
          </p:cNvCxnSpPr>
          <p:nvPr/>
        </p:nvCxnSpPr>
        <p:spPr>
          <a:xfrm>
            <a:off x="5079427" y="3709251"/>
            <a:ext cx="0" cy="3293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8844459-E802-4D7D-8277-488115C63DAB}"/>
              </a:ext>
            </a:extLst>
          </p:cNvPr>
          <p:cNvCxnSpPr>
            <a:cxnSpLocks/>
          </p:cNvCxnSpPr>
          <p:nvPr/>
        </p:nvCxnSpPr>
        <p:spPr>
          <a:xfrm flipH="1">
            <a:off x="4952427" y="3709251"/>
            <a:ext cx="228714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F0DD4B-6514-41FC-99C6-05F8EAC63095}"/>
              </a:ext>
            </a:extLst>
          </p:cNvPr>
          <p:cNvSpPr txBox="1"/>
          <p:nvPr/>
        </p:nvSpPr>
        <p:spPr>
          <a:xfrm>
            <a:off x="4852546" y="4185454"/>
            <a:ext cx="733945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光子密度に依存する項→吸収、誘導放出の正味の確率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EE5FA49E-9567-4A3D-BB12-62E13FB922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dirty="0"/>
                  <a:t>ある準位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からなる物質系に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エネルギーを持つ光が入射した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物質と入射光が相互作用している系全体が温度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において熱平衡状態にある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の物質数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電子の数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としたとき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光のエネルギー密度を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すると、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遷移レートは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吸収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、誘導放出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、自然放出</a:t>
                </a:r>
                <a:r>
                  <a:rPr lang="en-US" altLang="ja-JP" dirty="0"/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定数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12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𝑈</m:t>
                      </m:r>
                      <m:d>
                        <m:d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𝜔</m:t>
                          </m:r>
                        </m:e>
                      </m:d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𝑁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𝐴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21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𝑈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(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𝜔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))</m:t>
                      </m:r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𝑈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12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ℏ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游ゴシック" panose="020B0400000000000000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游ゴシック" panose="020B0400000000000000" pitchFamily="50" charset="-128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游ゴシック" panose="020B0400000000000000" pitchFamily="50" charset="-128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も熱平衡状態にある→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は</m:t>
                    </m:r>
                  </m:oMath>
                </a14:m>
                <a:r>
                  <a:rPr lang="ja-JP" altLang="en-US" b="0" dirty="0">
                    <a:latin typeface="Cambria Math" panose="02040503050406030204" pitchFamily="18" charset="0"/>
                    <a:ea typeface="游ゴシック" panose="020B0400000000000000" pitchFamily="50" charset="-128"/>
                  </a:rPr>
                  <a:t>プランクの放射式に従う</a:t>
                </a:r>
                <a:br>
                  <a:rPr lang="en-US" altLang="ja-JP" b="0" i="1" dirty="0">
                    <a:latin typeface="Cambria Math" panose="02040503050406030204" pitchFamily="18" charset="0"/>
                    <a:ea typeface="游ゴシック" panose="020B0400000000000000" pitchFamily="50" charset="-128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𝐵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EE5FA49E-9567-4A3D-BB12-62E13FB9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  <a:blipFill>
                <a:blip r:embed="rId2"/>
                <a:stretch>
                  <a:fillRect l="-1083" t="-1399" r="-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6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00" y="97970"/>
                <a:ext cx="11252200" cy="69759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二準位系</a:t>
                </a:r>
                <a:r>
                  <a:rPr lang="en-US" altLang="ja-JP" b="0" dirty="0"/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b="0" dirty="0"/>
                  <a:t>のとき、固有状態</a:t>
                </a:r>
                <a:r>
                  <a:rPr lang="en-US" altLang="ja-JP" b="0" dirty="0"/>
                  <a:t>	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en-US" altLang="ja-JP" dirty="0"/>
                  <a:t>			</a:t>
                </a:r>
                <a:r>
                  <a:rPr lang="ja-JP" altLang="en-US" dirty="0"/>
                  <a:t>一般解</a:t>
                </a:r>
                <a:r>
                  <a:rPr lang="en-US" altLang="ja-JP" dirty="0"/>
                  <a:t>	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b="0" dirty="0"/>
                  <a:t>のとき、</a:t>
                </a:r>
                <a:r>
                  <a:rPr lang="en-US" altLang="ja-JP" b="0" dirty="0"/>
                  <a:t>			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時間依存のシュレディンガー方程式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m:rPr>
                            <m:lit/>
                          </m:r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begChr m:val="|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dirty="0"/>
                  <a:t>に代入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左辺</a:t>
                </a: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i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ℏ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d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i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</a:br>
                <a: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     </a:t>
                </a:r>
                <a:r>
                  <a:rPr lang="ja-JP" altLang="en-US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ℏ</m:t>
                        </m:r>
                      </m:e>
                    </m:nary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𝑑𝑡</m:t>
                        </m:r>
                      </m:den>
                    </m:f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𝑡</m:t>
                            </m:r>
                          </m:e>
                        </m:d>
                      </m:e>
                    </m:func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</m:nary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右辺</a:t>
                </a:r>
                <a:r>
                  <a:rPr lang="en-US" altLang="ja-JP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ja-JP" dirty="0">
                    <a:latin typeface="游ゴシック" panose="020B0400000000000000" pitchFamily="50" charset="-128"/>
                  </a:rPr>
                </a:br>
                <a:r>
                  <a:rPr lang="en-US" altLang="ja-JP" dirty="0">
                    <a:latin typeface="游ゴシック" panose="020B0400000000000000" pitchFamily="50" charset="-128"/>
                  </a:rPr>
                  <a:t>      </a:t>
                </a:r>
                <a:r>
                  <a:rPr lang="ja-JP" altLang="en-US" dirty="0">
                    <a:latin typeface="游ゴシック" panose="020B0400000000000000" pitchFamily="50" charset="-128"/>
                  </a:rPr>
                  <a:t>　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exp</m:t>
                        </m:r>
                      </m:e>
                    </m:nary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d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d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i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ℏ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i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endParaRPr lang="en-US" altLang="ja-JP" b="0" dirty="0"/>
              </a:p>
              <a:p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00" y="97970"/>
                <a:ext cx="11252200" cy="6975930"/>
              </a:xfrm>
              <a:blipFill>
                <a:blip r:embed="rId2"/>
                <a:stretch>
                  <a:fillRect l="-1083" t="-8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98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A5468CE3-B198-4BF7-80F5-1B1B247FF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初期条件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游ゴシック" panose="020B0400000000000000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&amp;=0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の下、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𝑗</m:t>
                    </m:r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の遷移を考える</a:t>
                </a: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は角速度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𝜔</m:t>
                    </m:r>
                  </m:oMath>
                </a14:m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の振動であるから、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−ℏ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i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游ゴシック" panose="020B0400000000000000" pitchFamily="50" charset="-128"/>
                          </a:rPr>
                          <m:t>ℏ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nary>
                      <m:nary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−ℏ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altLang="ja-JP" b="0" dirty="0">
                  <a:latin typeface="游ゴシック" panose="020B0400000000000000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游ゴシック" panose="020B0400000000000000" pitchFamily="50" charset="-128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游ゴシック" panose="020B0400000000000000" pitchFamily="50" charset="-128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游ゴシック" panose="020B0400000000000000" pitchFamily="50" charset="-128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−ℏ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𝜋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A5468CE3-B198-4BF7-80F5-1B1B247FF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97970"/>
                <a:ext cx="11252200" cy="6975930"/>
              </a:xfrm>
              <a:prstGeom prst="rect">
                <a:avLst/>
              </a:prstGeom>
              <a:blipFill>
                <a:blip r:embed="rId2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4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摂動前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光子が入射されていない状態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→定常状態の電子のみ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3200" b="0" dirty="0">
                    <a:latin typeface="+mn-ea"/>
                  </a:rPr>
                  <a:t>運動量</a:t>
                </a:r>
                <a:r>
                  <a:rPr kumimoji="1" lang="en-US" altLang="ja-JP" sz="3200" b="0" dirty="0">
                    <a:latin typeface="+mn-ea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3200" dirty="0"/>
              </a:p>
              <a:p>
                <a:r>
                  <a:rPr lang="ja-JP" altLang="en-US" sz="3200" dirty="0">
                    <a:latin typeface="+mn-ea"/>
                  </a:rPr>
                  <a:t>ハミルトニアン</a:t>
                </a:r>
                <a:r>
                  <a:rPr lang="en-US" altLang="ja-JP" sz="3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</m:t>
                        </m:r>
                      </m:sub>
                    </m:sSub>
                  </m:oMath>
                </a14:m>
                <a:endParaRPr lang="en-US" altLang="ja-JP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blipFill>
                <a:blip r:embed="rId3"/>
                <a:stretch>
                  <a:fillRect l="-2813" t="-8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摂動後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光子が入射されてたとき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→電子が摂動する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摂動項を計算していく</a:t>
            </a:r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sz="3200" b="0" dirty="0">
                    <a:latin typeface="+mn-ea"/>
                  </a:rPr>
                  <a:t>運動量</a:t>
                </a:r>
                <a:r>
                  <a:rPr kumimoji="1" lang="en-US" altLang="ja-JP" sz="3200" b="0" dirty="0">
                    <a:latin typeface="+mn-ea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𝑒𝐴</m:t>
                    </m:r>
                  </m:oMath>
                </a14:m>
                <a:endParaRPr lang="en-US" altLang="ja-JP" sz="3200" dirty="0"/>
              </a:p>
              <a:p>
                <a:r>
                  <a:rPr lang="ja-JP" altLang="en-US" sz="3200" dirty="0">
                    <a:latin typeface="+mn-ea"/>
                  </a:rPr>
                  <a:t>ハミルトニアン</a:t>
                </a:r>
                <a:r>
                  <a:rPr lang="en-US" altLang="ja-JP" sz="3200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𝑖𝑛𝑡𝑒𝑟𝑎𝑐</m:t>
                        </m:r>
                      </m:sub>
                    </m:sSub>
                  </m:oMath>
                </a14:m>
                <a:endParaRPr lang="en-US" altLang="ja-JP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3429000"/>
                <a:ext cx="8668468" cy="1477328"/>
              </a:xfrm>
              <a:prstGeom prst="rect">
                <a:avLst/>
              </a:prstGeom>
              <a:blipFill>
                <a:blip r:embed="rId2"/>
                <a:stretch>
                  <a:fillRect l="-2813" t="-8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4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ja-JP" altLang="en-US" dirty="0"/>
                  <a:t>として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B150BF2-F625-4343-8F7E-D6C24D85B5FD}"/>
                  </a:ext>
                </a:extLst>
              </p:cNvPr>
              <p:cNvSpPr txBox="1"/>
              <p:nvPr/>
            </p:nvSpPr>
            <p:spPr>
              <a:xfrm>
                <a:off x="6802260" y="3665171"/>
                <a:ext cx="5643740" cy="1976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𝑒𝐴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ja-JP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B150BF2-F625-4343-8F7E-D6C24D85B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60" y="3665171"/>
                <a:ext cx="5643740" cy="19763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摂動項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22046D-E24E-4507-B257-8AD00BB91B13}"/>
              </a:ext>
            </a:extLst>
          </p:cNvPr>
          <p:cNvCxnSpPr>
            <a:cxnSpLocks/>
          </p:cNvCxnSpPr>
          <p:nvPr/>
        </p:nvCxnSpPr>
        <p:spPr>
          <a:xfrm>
            <a:off x="6096000" y="2120900"/>
            <a:ext cx="0" cy="47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39B8C4-642D-4CB0-B2F8-3E6D5CCDED61}"/>
              </a:ext>
            </a:extLst>
          </p:cNvPr>
          <p:cNvSpPr/>
          <p:nvPr/>
        </p:nvSpPr>
        <p:spPr>
          <a:xfrm>
            <a:off x="10052050" y="4698999"/>
            <a:ext cx="150495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3F2683-1A0A-4C39-809B-3598E857662D}"/>
              </a:ext>
            </a:extLst>
          </p:cNvPr>
          <p:cNvSpPr/>
          <p:nvPr/>
        </p:nvSpPr>
        <p:spPr>
          <a:xfrm>
            <a:off x="8204200" y="4698999"/>
            <a:ext cx="184150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C8C5FA-ABD5-4AD9-8618-F44C2CAFC725}"/>
                  </a:ext>
                </a:extLst>
              </p:cNvPr>
              <p:cNvSpPr txBox="1"/>
              <p:nvPr/>
            </p:nvSpPr>
            <p:spPr>
              <a:xfrm>
                <a:off x="10413117" y="5770513"/>
                <a:ext cx="782816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3C8C5FA-ABD5-4AD9-8618-F44C2CAFC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117" y="5770513"/>
                <a:ext cx="782816" cy="5129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19CE159-07AA-45B2-88E8-3ED958B12BD3}"/>
                  </a:ext>
                </a:extLst>
              </p:cNvPr>
              <p:cNvSpPr txBox="1"/>
              <p:nvPr/>
            </p:nvSpPr>
            <p:spPr>
              <a:xfrm>
                <a:off x="8733542" y="5770513"/>
                <a:ext cx="782816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19CE159-07AA-45B2-88E8-3ED958B12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542" y="5770513"/>
                <a:ext cx="782816" cy="5129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828DC06-334F-4367-BBDD-39ABB63F5F78}"/>
                  </a:ext>
                </a:extLst>
              </p:cNvPr>
              <p:cNvSpPr txBox="1"/>
              <p:nvPr/>
            </p:nvSpPr>
            <p:spPr>
              <a:xfrm>
                <a:off x="1476016" y="3665171"/>
                <a:ext cx="3845281" cy="1976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828DC06-334F-4367-BBDD-39ABB63F5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16" y="3665171"/>
                <a:ext cx="3845281" cy="19763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BBBC55-78BF-44B0-83EF-B16C22A59148}"/>
              </a:ext>
            </a:extLst>
          </p:cNvPr>
          <p:cNvSpPr txBox="1"/>
          <p:nvPr/>
        </p:nvSpPr>
        <p:spPr>
          <a:xfrm>
            <a:off x="8392577" y="2807603"/>
            <a:ext cx="16594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3200" dirty="0">
                <a:latin typeface="+mn-ea"/>
              </a:rPr>
              <a:t>摂動</a:t>
            </a:r>
            <a:endParaRPr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E1B5CB6-02AE-49BE-9C5F-5608CBA62665}"/>
              </a:ext>
            </a:extLst>
          </p:cNvPr>
          <p:cNvSpPr txBox="1"/>
          <p:nvPr/>
        </p:nvSpPr>
        <p:spPr>
          <a:xfrm>
            <a:off x="2468026" y="2807603"/>
            <a:ext cx="16594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sz="3200" b="0" dirty="0">
                <a:latin typeface="+mn-ea"/>
              </a:rPr>
              <a:t>定常状態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493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時間依存のシュレディンガー方程式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基底状態から励起状態への遷移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→時間依存のシュレディンガー方程式から考える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定常状態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15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64118C-AF0A-4275-A9D9-74360E7B05ED}"/>
                  </a:ext>
                </a:extLst>
              </p:cNvPr>
              <p:cNvSpPr txBox="1"/>
              <p:nvPr/>
            </p:nvSpPr>
            <p:spPr>
              <a:xfrm>
                <a:off x="4374432" y="5419939"/>
                <a:ext cx="9239968" cy="119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64118C-AF0A-4275-A9D9-74360E7B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5419939"/>
                <a:ext cx="9239968" cy="11950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/>
              <p:nvPr/>
            </p:nvSpPr>
            <p:spPr>
              <a:xfrm>
                <a:off x="4374432" y="3222839"/>
                <a:ext cx="3666482" cy="936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3222839"/>
                <a:ext cx="3666482" cy="9364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摂動を考えた波動関数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基底状態から励起状態への遷移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en-US" altLang="ja-JP" dirty="0"/>
                  <a:t>(</a:t>
                </a:r>
                <a:r>
                  <a:rPr lang="ja-JP" altLang="en-US" dirty="0"/>
                  <a:t>定常状態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→電子の状態が一様のとき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摂動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/>
                  <a:t>存在→電子の状態は一様でない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2</a:t>
                </a:r>
                <a:r>
                  <a:rPr lang="ja-JP" altLang="en-US" dirty="0"/>
                  <a:t>準位系の場合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D5FADF0-CC3D-4BFA-B2B6-7423C58BC991}"/>
                  </a:ext>
                </a:extLst>
              </p:cNvPr>
              <p:cNvSpPr txBox="1"/>
              <p:nvPr/>
            </p:nvSpPr>
            <p:spPr>
              <a:xfrm>
                <a:off x="4374432" y="4979921"/>
                <a:ext cx="7385764" cy="119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D5FADF0-CC3D-4BFA-B2B6-7423C58B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4979921"/>
                <a:ext cx="7385764" cy="1195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662B9C-A047-44E3-B0E6-1CEFE987197A}"/>
                  </a:ext>
                </a:extLst>
              </p:cNvPr>
              <p:cNvSpPr txBox="1"/>
              <p:nvPr/>
            </p:nvSpPr>
            <p:spPr>
              <a:xfrm>
                <a:off x="4374432" y="2974116"/>
                <a:ext cx="7538168" cy="119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662B9C-A047-44E3-B0E6-1CEFE9871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32" y="2974116"/>
                <a:ext cx="7538168" cy="1195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338747-9233-493F-80E9-96BCCFD6CE59}"/>
              </a:ext>
            </a:extLst>
          </p:cNvPr>
          <p:cNvSpPr/>
          <p:nvPr/>
        </p:nvSpPr>
        <p:spPr>
          <a:xfrm>
            <a:off x="6794500" y="5106185"/>
            <a:ext cx="101600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AAB2F0-0064-4F53-BD87-863268309864}"/>
              </a:ext>
            </a:extLst>
          </p:cNvPr>
          <p:cNvSpPr txBox="1"/>
          <p:nvPr/>
        </p:nvSpPr>
        <p:spPr>
          <a:xfrm>
            <a:off x="6911092" y="6419085"/>
            <a:ext cx="48491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状態</a:t>
            </a:r>
            <a:r>
              <a:rPr lang="en-US" altLang="ja-JP" sz="2400" dirty="0"/>
              <a:t>n</a:t>
            </a:r>
            <a:r>
              <a:rPr lang="ja-JP" altLang="en-US" sz="2400" dirty="0"/>
              <a:t>にいる電子の割合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E266A4F-D4CB-4E70-8C65-6CA9082C1CD0}"/>
              </a:ext>
            </a:extLst>
          </p:cNvPr>
          <p:cNvCxnSpPr>
            <a:stCxn id="10" idx="2"/>
          </p:cNvCxnSpPr>
          <p:nvPr/>
        </p:nvCxnSpPr>
        <p:spPr>
          <a:xfrm>
            <a:off x="7302500" y="6048666"/>
            <a:ext cx="0" cy="356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3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遷移確率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基底状態から励起状態への遷移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摂動が始まる前はすべての電子は基底状態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→初期条件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が増加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t</a:t>
                </a:r>
                <a:r>
                  <a:rPr lang="ja-JP" altLang="en-US" dirty="0"/>
                  <a:t>秒後にどれだけの電子が励起しているか</a:t>
                </a:r>
                <a:r>
                  <a:rPr lang="en-US" altLang="ja-JP" dirty="0"/>
                  <a:t>?</a:t>
                </a:r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7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61B5B1-E551-4090-B1E0-91F8DFD0B5DC}"/>
                  </a:ext>
                </a:extLst>
              </p:cNvPr>
              <p:cNvSpPr txBox="1"/>
              <p:nvPr/>
            </p:nvSpPr>
            <p:spPr>
              <a:xfrm>
                <a:off x="125835" y="5069495"/>
                <a:ext cx="10937295" cy="83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3200" dirty="0"/>
                  <a:t>フェルミの黄金律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ja-JP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ja-JP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  <m:sSup>
                      <m:sSup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l-GR" altLang="ja-JP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+ℏ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61B5B1-E551-4090-B1E0-91F8DFD0B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5069495"/>
                <a:ext cx="10937295" cy="830612"/>
              </a:xfrm>
              <a:prstGeom prst="rect">
                <a:avLst/>
              </a:prstGeom>
              <a:blipFill>
                <a:blip r:embed="rId8"/>
                <a:stretch>
                  <a:fillRect l="-2285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7FACCFF-66AB-473F-8E4E-9EEB0ADB52C0}"/>
                  </a:ext>
                </a:extLst>
              </p:cNvPr>
              <p:cNvSpPr txBox="1"/>
              <p:nvPr/>
            </p:nvSpPr>
            <p:spPr>
              <a:xfrm>
                <a:off x="8010503" y="1530082"/>
                <a:ext cx="3806270" cy="2467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b="0" dirty="0">
                    <a:ea typeface="游ゴシック" panose="020B0400000000000000" pitchFamily="50" charset="-128"/>
                  </a:rPr>
                  <a:t>もし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2400" b="0" dirty="0">
                    <a:ea typeface="游ゴシック" panose="020B0400000000000000" pitchFamily="50" charset="-128"/>
                  </a:rPr>
                  <a:t>なら</a:t>
                </a:r>
                <a:endParaRPr lang="en-US" altLang="ja-JP" sz="2400" b="0" dirty="0">
                  <a:ea typeface="游ゴシック" panose="020B0400000000000000" pitchFamily="50" charset="-128"/>
                </a:endParaRPr>
              </a:p>
              <a:p>
                <a:r>
                  <a:rPr lang="ja-JP" altLang="en-US" sz="2400" dirty="0">
                    <a:ea typeface="游ゴシック" panose="020B0400000000000000" pitchFamily="50" charset="-128"/>
                  </a:rPr>
                  <a:t>→遷移できない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=0)</m:t>
                    </m:r>
                  </m:oMath>
                </a14:m>
                <a:endParaRPr lang="en-US" altLang="ja-JP" sz="2400" b="0" dirty="0">
                  <a:ea typeface="游ゴシック" panose="020B0400000000000000" pitchFamily="50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ea typeface="游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7FACCFF-66AB-473F-8E4E-9EEB0ADB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03" y="1530082"/>
                <a:ext cx="3806270" cy="2467278"/>
              </a:xfrm>
              <a:prstGeom prst="rect">
                <a:avLst/>
              </a:prstGeom>
              <a:blipFill>
                <a:blip r:embed="rId9"/>
                <a:stretch>
                  <a:fillRect l="-48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6EB1EF1-E30C-40A2-84B1-951ED5785E7F}"/>
              </a:ext>
            </a:extLst>
          </p:cNvPr>
          <p:cNvSpPr txBox="1"/>
          <p:nvPr/>
        </p:nvSpPr>
        <p:spPr>
          <a:xfrm>
            <a:off x="8473484" y="6419085"/>
            <a:ext cx="28803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遷移後の状態密度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A0D313C-0812-40FF-9BD0-F5FD878BC923}"/>
              </a:ext>
            </a:extLst>
          </p:cNvPr>
          <p:cNvSpPr/>
          <p:nvPr/>
        </p:nvSpPr>
        <p:spPr>
          <a:xfrm>
            <a:off x="7272906" y="5106185"/>
            <a:ext cx="1473180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CBCBEA-F5DF-463D-A96D-A60875B3415C}"/>
              </a:ext>
            </a:extLst>
          </p:cNvPr>
          <p:cNvSpPr/>
          <p:nvPr/>
        </p:nvSpPr>
        <p:spPr>
          <a:xfrm>
            <a:off x="8746105" y="5106185"/>
            <a:ext cx="2151913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561EFDD-A490-4C8F-BABD-99A3E633B259}"/>
              </a:ext>
            </a:extLst>
          </p:cNvPr>
          <p:cNvCxnSpPr/>
          <p:nvPr/>
        </p:nvCxnSpPr>
        <p:spPr>
          <a:xfrm>
            <a:off x="8864892" y="6048666"/>
            <a:ext cx="0" cy="356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A3043-04DB-4B4E-B842-FA4CE65DB9D1}"/>
              </a:ext>
            </a:extLst>
          </p:cNvPr>
          <p:cNvCxnSpPr>
            <a:cxnSpLocks/>
          </p:cNvCxnSpPr>
          <p:nvPr/>
        </p:nvCxnSpPr>
        <p:spPr>
          <a:xfrm>
            <a:off x="7683792" y="1825624"/>
            <a:ext cx="32570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3F52B68-B256-4116-8519-4B59AD7236CA}"/>
              </a:ext>
            </a:extLst>
          </p:cNvPr>
          <p:cNvCxnSpPr>
            <a:cxnSpLocks/>
          </p:cNvCxnSpPr>
          <p:nvPr/>
        </p:nvCxnSpPr>
        <p:spPr>
          <a:xfrm>
            <a:off x="7683792" y="1825624"/>
            <a:ext cx="0" cy="32805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01B3669-B7AE-47A7-B040-91DD266CF527}"/>
              </a:ext>
            </a:extLst>
          </p:cNvPr>
          <p:cNvCxnSpPr>
            <a:cxnSpLocks/>
          </p:cNvCxnSpPr>
          <p:nvPr/>
        </p:nvCxnSpPr>
        <p:spPr>
          <a:xfrm>
            <a:off x="8009496" y="3368054"/>
            <a:ext cx="334429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876D1A4-DAEF-4673-9F45-51AA7F5CD392}"/>
              </a:ext>
            </a:extLst>
          </p:cNvPr>
          <p:cNvCxnSpPr>
            <a:cxnSpLocks/>
          </p:cNvCxnSpPr>
          <p:nvPr/>
        </p:nvCxnSpPr>
        <p:spPr>
          <a:xfrm>
            <a:off x="8009496" y="2466717"/>
            <a:ext cx="334429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2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遷移確率を計算してゆく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ja-JP" altLang="en-US" dirty="0"/>
                  <a:t>とする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ja-JP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𝒌𝒓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-860784" y="2996520"/>
                <a:ext cx="13913568" cy="3009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l-GR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𝒌𝒓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g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g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=: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1" lang="en-US" altLang="ja-JP" sz="3200" b="0" dirty="0">
                    <a:ea typeface="Cambria Math" panose="02040503050406030204" pitchFamily="18" charset="0"/>
                  </a:rPr>
                </a:br>
                <a:endParaRPr kumimoji="1" lang="en-US" altLang="ja-JP" sz="3200" b="0" dirty="0"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784" y="2996520"/>
                <a:ext cx="13913568" cy="300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遷移確率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CFD454-8AFA-4B66-ACEE-1D127C7F03BB}"/>
              </a:ext>
            </a:extLst>
          </p:cNvPr>
          <p:cNvSpPr/>
          <p:nvPr/>
        </p:nvSpPr>
        <p:spPr>
          <a:xfrm>
            <a:off x="2252979" y="3889195"/>
            <a:ext cx="1534017" cy="942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C500E8E-1D26-4892-9C72-2E1DEF57ED66}"/>
              </a:ext>
            </a:extLst>
          </p:cNvPr>
          <p:cNvCxnSpPr>
            <a:cxnSpLocks/>
          </p:cNvCxnSpPr>
          <p:nvPr/>
        </p:nvCxnSpPr>
        <p:spPr>
          <a:xfrm flipH="1">
            <a:off x="1524000" y="4562203"/>
            <a:ext cx="7289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47A3A1-157D-446C-A6F5-6772D66D1A90}"/>
              </a:ext>
            </a:extLst>
          </p:cNvPr>
          <p:cNvSpPr txBox="1"/>
          <p:nvPr/>
        </p:nvSpPr>
        <p:spPr>
          <a:xfrm>
            <a:off x="838200" y="4377537"/>
            <a:ext cx="7263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定数</a:t>
            </a:r>
            <a:endParaRPr lang="en-US" altLang="ja-JP" sz="2400" b="0" dirty="0">
              <a:ea typeface="Cambria Math" panose="020405030504060302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3E96C8-D93E-4809-AE48-B2243003F9D4}"/>
              </a:ext>
            </a:extLst>
          </p:cNvPr>
          <p:cNvSpPr/>
          <p:nvPr/>
        </p:nvSpPr>
        <p:spPr>
          <a:xfrm>
            <a:off x="6712668" y="4829040"/>
            <a:ext cx="1542330" cy="61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F3155B-32EB-4A40-A1D9-12546A551734}"/>
                  </a:ext>
                </a:extLst>
              </p:cNvPr>
              <p:cNvSpPr txBox="1"/>
              <p:nvPr/>
            </p:nvSpPr>
            <p:spPr>
              <a:xfrm>
                <a:off x="5500246" y="5857196"/>
                <a:ext cx="6259951" cy="622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F3155B-32EB-4A40-A1D9-12546A551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246" y="5857196"/>
                <a:ext cx="6259951" cy="622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6BF591D-412B-4D9D-8D1D-7015D786A942}"/>
              </a:ext>
            </a:extLst>
          </p:cNvPr>
          <p:cNvCxnSpPr>
            <a:cxnSpLocks/>
          </p:cNvCxnSpPr>
          <p:nvPr/>
        </p:nvCxnSpPr>
        <p:spPr>
          <a:xfrm>
            <a:off x="6831454" y="5443680"/>
            <a:ext cx="0" cy="6704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7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双極子近似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入射光の波長は原子半径や液中の原子間距離に比べ十分大きい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→光子の運動量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を無視できる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この近似における遷移確率は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CB3A3E3-1120-48DA-BDF7-229CE1BEAC2F}"/>
                  </a:ext>
                </a:extLst>
              </p:cNvPr>
              <p:cNvSpPr txBox="1"/>
              <p:nvPr/>
            </p:nvSpPr>
            <p:spPr>
              <a:xfrm>
                <a:off x="1761766" y="2963007"/>
                <a:ext cx="8668468" cy="931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num>
                        <m:den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num>
                        <m:den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CB3A3E3-1120-48DA-BDF7-229CE1BE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2963007"/>
                <a:ext cx="8668468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9B3A0-B9E9-4C37-93D5-65D6C4C62F65}"/>
                  </a:ext>
                </a:extLst>
              </p:cNvPr>
              <p:cNvSpPr txBox="1"/>
              <p:nvPr/>
            </p:nvSpPr>
            <p:spPr>
              <a:xfrm>
                <a:off x="1761766" y="4953954"/>
                <a:ext cx="8668468" cy="1342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g</m:t>
                                      </m:r>
                                      <m:r>
                                        <a:rPr lang="en-US" altLang="ja-JP" sz="3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9B3A0-B9E9-4C37-93D5-65D6C4C6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4953954"/>
                <a:ext cx="8668468" cy="1342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9BCE761-78A6-4CA9-9F2D-4660B9534E3E}"/>
                  </a:ext>
                </a:extLst>
              </p:cNvPr>
              <p:cNvSpPr txBox="1"/>
              <p:nvPr/>
            </p:nvSpPr>
            <p:spPr>
              <a:xfrm>
                <a:off x="6038849" y="4388504"/>
                <a:ext cx="281940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ja-JP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9BCE761-78A6-4CA9-9F2D-4660B953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9" y="4388504"/>
                <a:ext cx="2819400" cy="384657"/>
              </a:xfrm>
              <a:prstGeom prst="rect">
                <a:avLst/>
              </a:prstGeom>
              <a:blipFill>
                <a:blip r:embed="rId5"/>
                <a:stretch>
                  <a:fillRect t="-6349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85FDA6-8F3F-4DDC-A857-A3DE9764CD13}"/>
              </a:ext>
            </a:extLst>
          </p:cNvPr>
          <p:cNvSpPr/>
          <p:nvPr/>
        </p:nvSpPr>
        <p:spPr>
          <a:xfrm>
            <a:off x="7505699" y="38939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+mn-ea"/>
              </a:rPr>
              <a:t>双極子モーメント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E7CC1C-C9C9-4F73-8ACC-CA25831136F4}"/>
              </a:ext>
            </a:extLst>
          </p:cNvPr>
          <p:cNvSpPr/>
          <p:nvPr/>
        </p:nvSpPr>
        <p:spPr>
          <a:xfrm>
            <a:off x="7505699" y="4388504"/>
            <a:ext cx="442594" cy="42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5245EF-91F8-4089-9328-46107C89077C}"/>
              </a:ext>
            </a:extLst>
          </p:cNvPr>
          <p:cNvCxnSpPr>
            <a:cxnSpLocks/>
          </p:cNvCxnSpPr>
          <p:nvPr/>
        </p:nvCxnSpPr>
        <p:spPr>
          <a:xfrm>
            <a:off x="7722234" y="4219575"/>
            <a:ext cx="0" cy="1689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577FF4-C0A1-4946-9861-286A720CFE30}"/>
              </a:ext>
            </a:extLst>
          </p:cNvPr>
          <p:cNvSpPr/>
          <p:nvPr/>
        </p:nvSpPr>
        <p:spPr>
          <a:xfrm>
            <a:off x="5092700" y="5032376"/>
            <a:ext cx="525146" cy="596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EE88F54-D4FD-4E9D-95BB-046B2D120ED2}"/>
              </a:ext>
            </a:extLst>
          </p:cNvPr>
          <p:cNvCxnSpPr>
            <a:cxnSpLocks/>
          </p:cNvCxnSpPr>
          <p:nvPr/>
        </p:nvCxnSpPr>
        <p:spPr>
          <a:xfrm flipH="1">
            <a:off x="2400301" y="5122873"/>
            <a:ext cx="26923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BBD849-17F6-4D4F-8AB1-FA28AEE0987D}"/>
              </a:ext>
            </a:extLst>
          </p:cNvPr>
          <p:cNvSpPr/>
          <p:nvPr/>
        </p:nvSpPr>
        <p:spPr>
          <a:xfrm>
            <a:off x="6243954" y="5032376"/>
            <a:ext cx="1204595" cy="596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6C7F7E0-DDFC-46B5-98CD-84A06FD9EDC3}"/>
              </a:ext>
            </a:extLst>
          </p:cNvPr>
          <p:cNvCxnSpPr>
            <a:cxnSpLocks/>
          </p:cNvCxnSpPr>
          <p:nvPr/>
        </p:nvCxnSpPr>
        <p:spPr>
          <a:xfrm>
            <a:off x="6822440" y="4757836"/>
            <a:ext cx="0" cy="27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C36E82C-CABC-4B89-8BBD-4C25D52589D1}"/>
                  </a:ext>
                </a:extLst>
              </p:cNvPr>
              <p:cNvSpPr txBox="1"/>
              <p:nvPr/>
            </p:nvSpPr>
            <p:spPr>
              <a:xfrm>
                <a:off x="257176" y="4781768"/>
                <a:ext cx="2819400" cy="1132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∫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ja-JP" sz="24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C36E82C-CABC-4B89-8BBD-4C25D5258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6" y="4781768"/>
                <a:ext cx="2819400" cy="1132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23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718</Words>
  <Application>Microsoft Office PowerPoint</Application>
  <PresentationFormat>ワイド画面</PresentationFormat>
  <Paragraphs>156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目次</vt:lpstr>
      <vt:lpstr>摂動前</vt:lpstr>
      <vt:lpstr>摂動後</vt:lpstr>
      <vt:lpstr>摂動項</vt:lpstr>
      <vt:lpstr>時間依存のシュレディンガー方程式</vt:lpstr>
      <vt:lpstr>摂動を考えた波動関数</vt:lpstr>
      <vt:lpstr>遷移確率</vt:lpstr>
      <vt:lpstr>遷移確率</vt:lpstr>
      <vt:lpstr>双極子近似</vt:lpstr>
      <vt:lpstr>相互作用の割合</vt:lpstr>
      <vt:lpstr>相互作用の割合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熱測定で見る相転移</dc:title>
  <dc:creator>慧 渡辺</dc:creator>
  <cp:lastModifiedBy> </cp:lastModifiedBy>
  <cp:revision>175</cp:revision>
  <cp:lastPrinted>2019-06-20T23:38:25Z</cp:lastPrinted>
  <dcterms:created xsi:type="dcterms:W3CDTF">2018-05-23T16:38:29Z</dcterms:created>
  <dcterms:modified xsi:type="dcterms:W3CDTF">2019-06-21T07:54:06Z</dcterms:modified>
</cp:coreProperties>
</file>