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3" r:id="rId3"/>
    <p:sldId id="295" r:id="rId4"/>
    <p:sldId id="285" r:id="rId5"/>
    <p:sldId id="284" r:id="rId6"/>
    <p:sldId id="296" r:id="rId7"/>
    <p:sldId id="297" r:id="rId8"/>
    <p:sldId id="287" r:id="rId9"/>
    <p:sldId id="291" r:id="rId10"/>
    <p:sldId id="293" r:id="rId11"/>
    <p:sldId id="294" r:id="rId12"/>
    <p:sldId id="298" r:id="rId13"/>
    <p:sldId id="299" r:id="rId14"/>
    <p:sldId id="300" r:id="rId15"/>
  </p:sldIdLst>
  <p:sldSz cx="12192000" cy="6858000"/>
  <p:notesSz cx="9866313" cy="67357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5A349F-AB9F-4D0D-B2AF-6DF2A0501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B7D6D9-855B-4B3D-B1E0-47CA5BAAC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511F5D-9EFF-40FD-BD07-97E7A5C7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E0002F-684A-4A0D-BAE4-A20B179D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9E0700-05E1-433A-9DF1-9819DD10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00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1BB98-C020-4C8D-8208-09CAECF8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8E62752-5EB0-47D0-9D04-1626A8079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83167A-17B7-4E3F-A969-EB64D080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8EF06A-3C6A-4907-9DA3-29E744492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9F37FE-4DAF-4BE5-B498-AC0199C5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13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09D000D-6E12-4874-B57D-4B5A938C1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8F99C2-6783-420E-BBDE-B8EE8C9B6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A17CAD-D440-44B4-9B9A-DF293B56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9511F2-8951-4AC7-930D-C3616186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45164D-F575-43CF-AC87-FBD63348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48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3365C-6143-46E8-ACE1-C38A8918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893677-BC28-4188-86C4-928CAF6E0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D36A3C-B890-41CA-86F2-C9F69CCD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302A77-17F1-4135-BE8F-A8DCCDBBD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B661AE-5CB2-4A5D-8537-0ED0DC88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27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FD95AA-4664-4AC0-941B-17D21173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64DD00-43C4-4A4E-A0AD-1F9F88F00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34F1A0-663F-4284-BBDB-FE800CED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B7556F-9682-4FCF-8D4D-709A3F55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1CCD1F-4BE1-46E4-97C9-B4A1E694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6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DF577B-1B2E-48DA-BACA-8806F19B2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E4CED4-0BDE-431C-B13B-D115D6730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6938C3-462D-4B6D-96D1-908963763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D10E8D-3A7E-4F74-91DB-AA105012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EDA04C-5843-45AA-9F5D-2CA212A49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9E7AF7-40B7-47A9-A316-D04C1EE7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26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C5A06C-53AA-4E06-8199-579922CF3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079C7F-52C0-4CED-8FAD-355D8BE04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56384C6-EC3B-4D92-BA8F-CCC12782E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D377124-4904-4044-AD8F-CB566B31B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B72167-B2CE-4D8A-A1B7-40C951FA3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338574D-8A69-4C36-99D3-1C55F3DE5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7F41B6-CE3F-4EB3-B62F-F871E96F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875E37-B1A6-47D5-93F1-AD63294E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21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C89ED9-6D2A-4037-886F-17589962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976168B-C5FF-4C5A-9991-1E94623E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DB56FB-494C-4122-BF99-4D2C0BE2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1D7B3E4-4050-4AAF-AEB7-83538673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72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F505140-85ED-49E7-8C74-A6755A9A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416B848-B253-4555-BD19-950BD8B12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ED1539-09FA-4975-AF0C-9BB8E0C3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6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49DF7-C42E-4082-A5D7-4D4AE808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915218-FDAC-423A-A54F-4D0DEF73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5D9F28-93E2-4F85-869A-5233A004C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248EBC-3B89-4784-9C25-0DF18486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917553-7224-4268-A1B0-B9BEA983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2B33EB-2668-4E46-BEB3-CAC0AADD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26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F4616D-A6F6-4A99-B1C5-C1695C44C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623FE4-31EF-4300-8655-402B97CED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FBE0CD-2BB0-459A-AD32-E17EB6DDE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771E5D-7D31-42D7-BB03-72B9098ED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EF04CB-DFF2-423E-86EA-797069B4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5BA1B5-02ED-43AB-B0F6-CC8ED2FC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04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170AAD4-8B39-45F8-A93E-F1527120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A6F0E6-CBF1-46F6-998D-207F6E941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5E91C4-BB9C-40E0-8F6F-6F2FFA4AB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BFBA1-4FB9-431F-AD45-C2ECB99AB954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88A032-DAAB-4C3F-A008-C477F5FD9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E8BE57-BC3C-49A7-9210-A7DDFE1AD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4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2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7" Type="http://schemas.openxmlformats.org/officeDocument/2006/relationships/image" Target="../media/image24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ACC137-7476-4552-9365-AFE5B87C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C5CBCB-B43F-4350-8626-31F1D3BAC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3.2	</a:t>
            </a:r>
            <a:r>
              <a:rPr lang="ja-JP" altLang="en-US" dirty="0"/>
              <a:t>微視的側面</a:t>
            </a:r>
            <a:endParaRPr lang="en-US" altLang="ja-JP" dirty="0"/>
          </a:p>
          <a:p>
            <a:pPr lvl="1"/>
            <a:r>
              <a:rPr kumimoji="1" lang="en-US" altLang="ja-JP" dirty="0"/>
              <a:t>3.2.2	</a:t>
            </a:r>
            <a:r>
              <a:rPr kumimoji="1" lang="ja-JP" altLang="en-US" dirty="0"/>
              <a:t>光と物質の線形相互作用の摂動的取り扱い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014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799"/>
                <a:ext cx="10515600" cy="4667251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光子密度の時間変化率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基底状態にある電子の割合を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sub>
                    </m:sSub>
                  </m:oMath>
                </a14:m>
                <a:r>
                  <a:rPr lang="ja-JP" altLang="en-US" dirty="0"/>
                  <a:t>とすると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799"/>
                <a:ext cx="10515600" cy="4667251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D4B41DE-AF0F-40B0-966E-AEE871842DC8}"/>
                  </a:ext>
                </a:extLst>
              </p:cNvPr>
              <p:cNvSpPr txBox="1"/>
              <p:nvPr/>
            </p:nvSpPr>
            <p:spPr>
              <a:xfrm>
                <a:off x="619829" y="4037481"/>
                <a:ext cx="10952342" cy="7116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ph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ph</m:t>
                          </m:r>
                        </m:sub>
                      </m:sSub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ph</m:t>
                          </m:r>
                        </m:sub>
                      </m:sSub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</m:sub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</m:sub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D4B41DE-AF0F-40B0-966E-AEE871842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29" y="4037481"/>
                <a:ext cx="10952342" cy="7116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相互作用の割合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D3E7B19-896C-4A17-BE67-6183CFEFF668}"/>
              </a:ext>
            </a:extLst>
          </p:cNvPr>
          <p:cNvCxnSpPr>
            <a:cxnSpLocks/>
          </p:cNvCxnSpPr>
          <p:nvPr/>
        </p:nvCxnSpPr>
        <p:spPr>
          <a:xfrm>
            <a:off x="2500754" y="4749151"/>
            <a:ext cx="0" cy="32934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529669F-0E76-4589-B5BE-730025C3D16E}"/>
              </a:ext>
            </a:extLst>
          </p:cNvPr>
          <p:cNvCxnSpPr>
            <a:cxnSpLocks/>
          </p:cNvCxnSpPr>
          <p:nvPr/>
        </p:nvCxnSpPr>
        <p:spPr>
          <a:xfrm flipH="1">
            <a:off x="2373754" y="4749151"/>
            <a:ext cx="2287146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0C723CC-69AD-4E7F-BED8-01522BDAD672}"/>
              </a:ext>
            </a:extLst>
          </p:cNvPr>
          <p:cNvSpPr txBox="1"/>
          <p:nvPr/>
        </p:nvSpPr>
        <p:spPr>
          <a:xfrm>
            <a:off x="2329948" y="5216611"/>
            <a:ext cx="794434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2400" dirty="0"/>
              <a:t>吸収</a:t>
            </a:r>
            <a:r>
              <a:rPr lang="en-US" altLang="ja-JP" sz="2400" dirty="0"/>
              <a:t>:</a:t>
            </a:r>
            <a:r>
              <a:rPr lang="ja-JP" altLang="en-US" sz="2400" dirty="0"/>
              <a:t>基底状態の電子の数が多いほど</a:t>
            </a:r>
            <a:endParaRPr lang="en-US" altLang="ja-JP" sz="2400" dirty="0"/>
          </a:p>
          <a:p>
            <a:r>
              <a:rPr lang="ja-JP" altLang="en-US" sz="2400" b="0" dirty="0">
                <a:ea typeface="Cambria Math" panose="02040503050406030204" pitchFamily="18" charset="0"/>
              </a:rPr>
              <a:t>　　 </a:t>
            </a:r>
            <a:r>
              <a:rPr lang="ja-JP" altLang="en-US" sz="2400" dirty="0"/>
              <a:t>光子密度が高いほど</a:t>
            </a:r>
            <a:r>
              <a:rPr lang="en-US" altLang="ja-JP" sz="2400" dirty="0">
                <a:ea typeface="Cambria Math" panose="02040503050406030204" pitchFamily="18" charset="0"/>
              </a:rPr>
              <a:t>		</a:t>
            </a:r>
            <a:r>
              <a:rPr lang="ja-JP" altLang="en-US" sz="2400" dirty="0"/>
              <a:t>光子密度を下げる</a:t>
            </a:r>
            <a:endParaRPr lang="en-US" altLang="ja-JP" sz="24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87AFC3B-4C39-4BDC-8BAB-926C6526BC21}"/>
              </a:ext>
            </a:extLst>
          </p:cNvPr>
          <p:cNvSpPr/>
          <p:nvPr/>
        </p:nvSpPr>
        <p:spPr>
          <a:xfrm>
            <a:off x="6566919" y="4170831"/>
            <a:ext cx="508359" cy="541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021DCC6-AAF0-4767-AA62-8EE4DFBB9CFD}"/>
              </a:ext>
            </a:extLst>
          </p:cNvPr>
          <p:cNvSpPr/>
          <p:nvPr/>
        </p:nvSpPr>
        <p:spPr>
          <a:xfrm>
            <a:off x="3261744" y="4170831"/>
            <a:ext cx="508359" cy="541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8245209-E647-481B-9D50-433A80CAFCF2}"/>
              </a:ext>
            </a:extLst>
          </p:cNvPr>
          <p:cNvSpPr/>
          <p:nvPr/>
        </p:nvSpPr>
        <p:spPr>
          <a:xfrm>
            <a:off x="7075278" y="4169446"/>
            <a:ext cx="973347" cy="541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9B76B66-BAA8-4917-B599-3059BEE5C402}"/>
              </a:ext>
            </a:extLst>
          </p:cNvPr>
          <p:cNvCxnSpPr>
            <a:cxnSpLocks/>
          </p:cNvCxnSpPr>
          <p:nvPr/>
        </p:nvCxnSpPr>
        <p:spPr>
          <a:xfrm>
            <a:off x="7653764" y="3465981"/>
            <a:ext cx="0" cy="70346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740FA86-AA9A-4E0A-B5CD-5BCADD3FAA82}"/>
              </a:ext>
            </a:extLst>
          </p:cNvPr>
          <p:cNvSpPr/>
          <p:nvPr/>
        </p:nvSpPr>
        <p:spPr>
          <a:xfrm>
            <a:off x="3770103" y="4169446"/>
            <a:ext cx="973347" cy="541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5A0B8B5-2CB3-491A-ADB2-69D9C8AD6965}"/>
              </a:ext>
            </a:extLst>
          </p:cNvPr>
          <p:cNvCxnSpPr>
            <a:cxnSpLocks/>
          </p:cNvCxnSpPr>
          <p:nvPr/>
        </p:nvCxnSpPr>
        <p:spPr>
          <a:xfrm>
            <a:off x="4348589" y="3465981"/>
            <a:ext cx="4042936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74CF8DE-70E8-4CFE-B94B-25B50DA116D9}"/>
              </a:ext>
            </a:extLst>
          </p:cNvPr>
          <p:cNvCxnSpPr>
            <a:cxnSpLocks/>
          </p:cNvCxnSpPr>
          <p:nvPr/>
        </p:nvCxnSpPr>
        <p:spPr>
          <a:xfrm>
            <a:off x="4348589" y="3465981"/>
            <a:ext cx="0" cy="70346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37795F8-6DDB-48B0-9ABE-D5421C8D00C2}"/>
                  </a:ext>
                </a:extLst>
              </p:cNvPr>
              <p:cNvSpPr txBox="1"/>
              <p:nvPr/>
            </p:nvSpPr>
            <p:spPr>
              <a:xfrm>
                <a:off x="7075278" y="3177200"/>
                <a:ext cx="6259951" cy="5035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</m:sub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/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37795F8-6DDB-48B0-9ABE-D5421C8D0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278" y="3177200"/>
                <a:ext cx="6259951" cy="5035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681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799"/>
                <a:ext cx="10515600" cy="4667251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光子密度の時間変化率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→光子密度に依存する項と依存しない項に分ける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(1−2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が負</a:t>
                </a:r>
                <a:r>
                  <a:rPr lang="en-US" altLang="ja-JP" dirty="0"/>
                  <a:t>:</a:t>
                </a:r>
                <a:r>
                  <a:rPr lang="ja-JP" altLang="en-US" dirty="0"/>
                  <a:t>吸収が優勢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                  正</a:t>
                </a:r>
                <a:r>
                  <a:rPr lang="en-US" altLang="ja-JP" dirty="0"/>
                  <a:t>:</a:t>
                </a:r>
                <a:r>
                  <a:rPr lang="ja-JP" altLang="en-US" dirty="0"/>
                  <a:t>誘導放出が優勢→完全反転分布にならない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799"/>
                <a:ext cx="10515600" cy="4667251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相互作用の割合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BE4D4B3-DC85-4488-BEEC-9AA693A236E2}"/>
                  </a:ext>
                </a:extLst>
              </p:cNvPr>
              <p:cNvSpPr txBox="1"/>
              <p:nvPr/>
            </p:nvSpPr>
            <p:spPr>
              <a:xfrm>
                <a:off x="-922517" y="3048383"/>
                <a:ext cx="14037034" cy="761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𝑝h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aln/>
                        </m:rP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ph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(1−2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ja-JP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BE4D4B3-DC85-4488-BEEC-9AA693A23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2517" y="3048383"/>
                <a:ext cx="14037034" cy="7612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4BABBD1-2D15-4526-B707-6159C59D7329}"/>
              </a:ext>
            </a:extLst>
          </p:cNvPr>
          <p:cNvCxnSpPr>
            <a:cxnSpLocks/>
          </p:cNvCxnSpPr>
          <p:nvPr/>
        </p:nvCxnSpPr>
        <p:spPr>
          <a:xfrm>
            <a:off x="5079427" y="3709251"/>
            <a:ext cx="0" cy="32934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8844459-E802-4D7D-8277-488115C63DAB}"/>
              </a:ext>
            </a:extLst>
          </p:cNvPr>
          <p:cNvCxnSpPr>
            <a:cxnSpLocks/>
          </p:cNvCxnSpPr>
          <p:nvPr/>
        </p:nvCxnSpPr>
        <p:spPr>
          <a:xfrm flipH="1">
            <a:off x="4952427" y="3709251"/>
            <a:ext cx="2287146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CF0DD4B-6514-41FC-99C6-05F8EAC63095}"/>
              </a:ext>
            </a:extLst>
          </p:cNvPr>
          <p:cNvSpPr txBox="1"/>
          <p:nvPr/>
        </p:nvSpPr>
        <p:spPr>
          <a:xfrm>
            <a:off x="4852546" y="4185454"/>
            <a:ext cx="733945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2400" dirty="0"/>
              <a:t>光子密度に依存する項→吸収、誘導放出の正味の確率</a:t>
            </a:r>
            <a:endParaRPr lang="en-US" altLang="ja-JP" sz="2400" b="0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95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EE5FA49E-9567-4A3D-BB12-62E13FB922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900" y="97970"/>
                <a:ext cx="11252200" cy="69759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ja-JP" altLang="en-US" dirty="0"/>
                  <a:t>ある準位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=ℏ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ja-JP" dirty="0"/>
                  <a:t>)</a:t>
                </a:r>
                <a:r>
                  <a:rPr lang="ja-JP" altLang="en-US" dirty="0"/>
                  <a:t>からなる物質系に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ℏ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dirty="0"/>
                  <a:t>エネルギーを持つ光が入射した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物質と入射光が相互作用している系全体が温度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dirty="0"/>
                  <a:t>において熱平衡状態にある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/>
                  <a:t>の物質数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電子の数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/>
                  <a:t>としたとき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光のエネルギー密度を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と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すると、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遷移レートは</m:t>
                    </m:r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吸収</a:t>
                </a:r>
                <a:r>
                  <a:rPr lang="en-US" altLang="ja-JP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、誘導放出</a:t>
                </a:r>
                <a:r>
                  <a:rPr lang="en-US" altLang="ja-JP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、自然放出</a:t>
                </a:r>
                <a:r>
                  <a:rPr lang="en-US" altLang="ja-JP" dirty="0"/>
                  <a:t>: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dirty="0"/>
                  <a:t>(</a:t>
                </a:r>
                <a:r>
                  <a:rPr lang="ja-JP" altLang="en-US" dirty="0"/>
                  <a:t>定数</a:t>
                </a:r>
                <a:r>
                  <a:rPr lang="en-US" altLang="ja-JP" dirty="0"/>
                  <a:t>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</m:ctrlPr>
                        </m:sSubPr>
                        <m:e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  <m:t>𝑁</m:t>
                          </m:r>
                        </m:e>
                        <m: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</m:ctrlPr>
                        </m:sSubPr>
                        <m:e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  <m:t>𝐵</m:t>
                          </m:r>
                        </m:e>
                        <m: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  <m:t>12</m:t>
                          </m:r>
                        </m:sub>
                      </m:sSub>
                      <m:r>
                        <a:rPr lang="en-US" altLang="ja-JP" b="0" i="1" dirty="0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</a:rPr>
                        <m:t>𝑈</m:t>
                      </m:r>
                      <m:d>
                        <m:dPr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</m:ctrlPr>
                        </m:dPr>
                        <m:e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  <m:t>𝜔</m:t>
                          </m:r>
                        </m:e>
                      </m:d>
                      <m:r>
                        <a:rPr lang="en-US" altLang="ja-JP" b="0" i="1" dirty="0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</m:ctrlPr>
                        </m:sSubPr>
                        <m:e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  <m:t>𝑁</m:t>
                          </m:r>
                        </m:e>
                        <m: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  <m:t>2</m:t>
                          </m:r>
                        </m:sub>
                      </m:sSub>
                      <m:r>
                        <a:rPr lang="en-US" altLang="ja-JP" b="0" i="1" dirty="0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</a:rPr>
                        <m:t>(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</a:rPr>
                        <m:t>𝐴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</a:rPr>
                        <m:t>+</m:t>
                      </m:r>
                      <m:sSub>
                        <m:sSubPr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</m:ctrlPr>
                        </m:sSubPr>
                        <m:e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  <m:t>𝐵</m:t>
                          </m:r>
                        </m:e>
                        <m: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  <m:t>21</m:t>
                          </m:r>
                        </m:sub>
                      </m:sSub>
                      <m:r>
                        <a:rPr lang="en-US" altLang="ja-JP" b="0" i="1" dirty="0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</a:rPr>
                        <m:t>𝑈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</a:rPr>
                        <m:t>(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</a:rPr>
                        <m:t>𝜔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</a:rPr>
                        <m:t>))</m:t>
                      </m:r>
                    </m:oMath>
                  </m:oMathPara>
                </a14:m>
                <a:endParaRPr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</a:rPr>
                        <m:t>𝑈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  <m:t>𝜔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  <m:t>𝐴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游ゴシック" panose="020B04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游ゴシック" panose="020B0400000000000000" pitchFamily="50" charset="-128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游ゴシック" panose="020B0400000000000000" pitchFamily="50" charset="-128"/>
                                </a:rPr>
                                <m:t>12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游ゴシック" panose="020B0400000000000000" pitchFamily="50" charset="-128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  <a:ea typeface="游ゴシック" panose="020B0400000000000000" pitchFamily="50" charset="-128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游ゴシック" panose="020B0400000000000000" pitchFamily="50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游ゴシック" panose="020B0400000000000000" pitchFamily="50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游ゴシック" panose="020B0400000000000000" pitchFamily="50" charset="-128"/>
                                        </a:rPr>
                                        <m:t>ℏ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游ゴシック" panose="020B0400000000000000" pitchFamily="50" charset="-128"/>
                                        </a:rPr>
                                        <m:t>𝜔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游ゴシック" panose="020B0400000000000000" pitchFamily="50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游ゴシック" panose="020B0400000000000000" pitchFamily="50" charset="-128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游ゴシック" panose="020B0400000000000000" pitchFamily="50" charset="-128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游ゴシック" panose="020B0400000000000000" pitchFamily="50" charset="-128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游ゴシック" panose="020B04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游ゴシック" panose="020B0400000000000000" pitchFamily="50" charset="-128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游ゴシック" panose="020B0400000000000000" pitchFamily="50" charset="-128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ja-JP" altLang="en-US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も熱平衡状態にある→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"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𝑇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→∞</m:t>
                    </m:r>
                  </m:oMath>
                </a14:m>
                <a:r>
                  <a:rPr lang="ja-JP" altLang="en-US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で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𝑈</m:t>
                    </m:r>
                    <m:d>
                      <m:d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𝜔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→∞"</m:t>
                    </m:r>
                  </m:oMath>
                </a14:m>
                <a:endParaRPr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</a:rPr>
                        <m:t>→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  <m:t>𝐵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  <m:t>12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  <m:t>𝐵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  <m:t>21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ja-JP" dirty="0"/>
              </a:p>
              <a:p>
                <a:endParaRPr lang="en-US" altLang="ja-JP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altLang="ja-JP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altLang="ja-JP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EE5FA49E-9567-4A3D-BB12-62E13FB92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97970"/>
                <a:ext cx="11252200" cy="6975930"/>
              </a:xfrm>
              <a:prstGeom prst="rect">
                <a:avLst/>
              </a:prstGeom>
              <a:blipFill>
                <a:blip r:embed="rId2"/>
                <a:stretch>
                  <a:fillRect l="-1083" t="-1399" r="-5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65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9900" y="97970"/>
                <a:ext cx="11252200" cy="69759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begChr m:val=""/>
                            <m:endChr m:val="⟩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ja-JP" b="0" dirty="0"/>
                  <a:t>	</a:t>
                </a:r>
                <a:r>
                  <a:rPr lang="ja-JP" altLang="en-US" b="0" dirty="0"/>
                  <a:t>二準位系</a:t>
                </a:r>
                <a:r>
                  <a:rPr lang="en-US" altLang="ja-JP" b="0" dirty="0"/>
                  <a:t>: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ja-JP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b="0" dirty="0"/>
                  <a:t>のとき、固有状態</a:t>
                </a:r>
                <a:r>
                  <a:rPr lang="en-US" altLang="ja-JP" b="0" dirty="0"/>
                  <a:t>	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ja-JP" b="0" dirty="0"/>
              </a:p>
              <a:p>
                <a:pPr marL="0" indent="0">
                  <a:buNone/>
                </a:pPr>
                <a:r>
                  <a:rPr lang="en-US" altLang="ja-JP" dirty="0"/>
                  <a:t>			</a:t>
                </a:r>
                <a:r>
                  <a:rPr lang="ja-JP" altLang="en-US" dirty="0"/>
                  <a:t>一般解</a:t>
                </a:r>
                <a:r>
                  <a:rPr lang="en-US" altLang="ja-JP" dirty="0"/>
                  <a:t>	: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i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ja-JP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ja-JP" altLang="en-US" b="0" dirty="0"/>
                  <a:t>のとき、</a:t>
                </a:r>
                <a:r>
                  <a:rPr lang="en-US" altLang="ja-JP" b="0" dirty="0"/>
                  <a:t>			: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i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時間依存のシュレディンガー方程式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m:rPr>
                            <m:lit/>
                          </m:r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d>
                      <m:dPr>
                        <m:begChr m:val="|"/>
                        <m:endChr m:val="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dirty="0"/>
                  <a:t>に代入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(</a:t>
                </a:r>
                <a:r>
                  <a:rPr lang="ja-JP" altLang="en-US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左辺</a:t>
                </a:r>
                <a:r>
                  <a:rPr lang="en-US" altLang="ja-JP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)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altLang="ja-JP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i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ℏ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d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𝑡</m:t>
                        </m:r>
                      </m:den>
                    </m:f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nary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i</m:t>
                            </m:r>
                            <m:f>
                              <m:f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d>
                          <m:dPr>
                            <m:begChr m:val=""/>
                            <m:endChr m:val="⟩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br>
                  <a:rPr lang="en-US" altLang="ja-JP" b="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</a:br>
                <a:r>
                  <a:rPr lang="en-US" altLang="ja-JP" b="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      </a:t>
                </a:r>
                <a:r>
                  <a:rPr lang="ja-JP" altLang="en-US" b="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altLang="ja-JP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</m:ctrlPr>
                      </m:naryPr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ℏ</m:t>
                        </m:r>
                      </m:e>
                    </m:nary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𝑑𝑡</m:t>
                        </m:r>
                      </m:den>
                    </m:f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</a:rPr>
                              <m:t>−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</a:rPr>
                              <m:t>𝑖</m:t>
                            </m:r>
                            <m:f>
                              <m:f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ℏ</m:t>
                                </m:r>
                              </m:den>
                            </m:f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</a:rPr>
                              <m:t>𝑡</m:t>
                            </m:r>
                          </m:e>
                        </m:d>
                      </m:e>
                    </m:func>
                    <m:d>
                      <m:dPr>
                        <m:begChr m:val="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e>
                    </m:nary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pPr marL="0" indent="0">
                  <a:buNone/>
                </a:pPr>
                <a:r>
                  <a:rPr lang="en-US" altLang="ja-JP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(</a:t>
                </a:r>
                <a:r>
                  <a:rPr lang="ja-JP" altLang="en-US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右辺</a:t>
                </a:r>
                <a:r>
                  <a:rPr lang="en-US" altLang="ja-JP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)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altLang="ja-JP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i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ja-JP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br>
                  <a:rPr lang="en-US" altLang="ja-JP" dirty="0">
                    <a:latin typeface="游ゴシック" panose="020B0400000000000000" pitchFamily="50" charset="-128"/>
                  </a:rPr>
                </a:br>
                <a:r>
                  <a:rPr lang="en-US" altLang="ja-JP" dirty="0">
                    <a:latin typeface="游ゴシック" panose="020B0400000000000000" pitchFamily="50" charset="-128"/>
                  </a:rPr>
                  <a:t>      </a:t>
                </a:r>
                <a:r>
                  <a:rPr lang="ja-JP" altLang="en-US" dirty="0">
                    <a:latin typeface="游ゴシック" panose="020B0400000000000000" pitchFamily="50" charset="-128"/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exp</m:t>
                        </m:r>
                      </m:e>
                    </m:nary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i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pPr marL="0" indent="0">
                  <a:buNone/>
                </a:pPr>
                <a:r>
                  <a:rPr lang="ja-JP" altLang="en-US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→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</a:rPr>
                              <m:t>d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</a:rPr>
                              <m:t>𝑘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d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𝑡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i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ℏ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i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pPr marL="0" indent="0">
                  <a:buNone/>
                </a:pPr>
                <a:endParaRPr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pPr marL="0" indent="0">
                  <a:buNone/>
                </a:pPr>
                <a:endParaRPr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pPr marL="0" indent="0">
                  <a:buNone/>
                </a:pPr>
                <a:endParaRPr lang="en-US" altLang="ja-JP" b="0" dirty="0"/>
              </a:p>
              <a:p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900" y="97970"/>
                <a:ext cx="11252200" cy="6975930"/>
              </a:xfrm>
              <a:blipFill>
                <a:blip r:embed="rId2"/>
                <a:stretch>
                  <a:fillRect l="-1083" t="-8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982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2">
                <a:extLst>
                  <a:ext uri="{FF2B5EF4-FFF2-40B4-BE49-F238E27FC236}">
                    <a16:creationId xmlns:a16="http://schemas.microsoft.com/office/drawing/2014/main" id="{A5468CE3-B198-4BF7-80F5-1B1B247FF5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900" y="97970"/>
                <a:ext cx="11252200" cy="69759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i</m:t>
                          </m:r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pPr marL="0" indent="0">
                  <a:buNone/>
                </a:pPr>
                <a:r>
                  <a:rPr lang="ja-JP" altLang="en-US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初期条件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(0)</m:t>
                            </m:r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=</m:t>
                    </m:r>
                    <m:d>
                      <m:dPr>
                        <m:begChr m:val="|"/>
                        <m:endChr m:val="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d>
                      <m:dPr>
                        <m:begChr m:val="{"/>
                        <m:endChr m:val="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&amp;=1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&amp;=0</m:t>
                            </m:r>
                          </m:e>
                        </m:eqArr>
                      </m:e>
                    </m:d>
                  </m:oMath>
                </a14:m>
                <a:r>
                  <a:rPr lang="ja-JP" altLang="en-US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の下、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𝑗</m:t>
                    </m:r>
                  </m:oMath>
                </a14:m>
                <a:r>
                  <a:rPr lang="ja-JP" altLang="en-US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の遷移を考える</a:t>
                </a:r>
                <a:endParaRPr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d>
                        <m:dPr>
                          <m:begChr m:val="⟨"/>
                          <m:endChr m:val="⟩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i</m:t>
                          </m:r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</m:oMath>
                  </m:oMathPara>
                </a14:m>
                <a:endParaRPr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ja-JP" altLang="en-US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は角速度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𝜔</m:t>
                    </m:r>
                  </m:oMath>
                </a14:m>
                <a:r>
                  <a:rPr lang="ja-JP" altLang="en-US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の振動であるから、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(−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d>
                        <m:dPr>
                          <m:begChr m:val="⟨"/>
                          <m:endChr m:val="⟩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−ℏ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</m:oMath>
                  </m:oMathPara>
                </a14:m>
                <a:endParaRPr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pPr marL="0" indent="0">
                  <a:buNone/>
                </a:pPr>
                <a:r>
                  <a:rPr lang="ja-JP" altLang="en-US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𝑡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i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ℏ</m:t>
                        </m:r>
                      </m:den>
                    </m:f>
                    <m:d>
                      <m:dPr>
                        <m:begChr m:val="⟨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nary>
                      <m:nary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num>
                              <m:den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−ℏ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</m:oMath>
                </a14:m>
                <a:endParaRPr lang="en-US" altLang="ja-JP" b="0" dirty="0">
                  <a:latin typeface="游ゴシック" panose="020B0400000000000000" pitchFamily="50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  <m:t>𝑖𝑗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</a:rPr>
                        <m:t>=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游ゴシック" panose="020B0400000000000000" pitchFamily="50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游ゴシック" panose="020B0400000000000000" pitchFamily="50" charset="-128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游ゴシック" panose="020B0400000000000000" pitchFamily="50" charset="-128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游ゴシック" panose="020B0400000000000000" pitchFamily="50" charset="-128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游ゴシック" panose="020B0400000000000000" pitchFamily="50" charset="-128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游ゴシック" panose="020B0400000000000000" pitchFamily="50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游ゴシック" panose="020B0400000000000000" pitchFamily="50" charset="-128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游ゴシック" panose="020B0400000000000000" pitchFamily="50" charset="-128"/>
                                    </a:rPr>
                                    <m:t>𝑖𝑗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游ゴシック" panose="020B0400000000000000" pitchFamily="50" charset="-12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游ゴシック" panose="020B0400000000000000" pitchFamily="50" charset="-128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游ゴシック" panose="020B0400000000000000" pitchFamily="50" charset="-128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ℏ</m:t>
                                          </m:r>
                                        </m:den>
                                      </m:f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−ℏ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  <m:t>2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  <m:t>𝜋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  <m:t>ℏ</m:t>
                          </m:r>
                        </m:den>
                      </m:f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ja-JP" dirty="0"/>
              </a:p>
              <a:p>
                <a:endParaRPr lang="en-US" altLang="ja-JP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altLang="ja-JP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altLang="ja-JP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7" name="コンテンツ プレースホルダー 2">
                <a:extLst>
                  <a:ext uri="{FF2B5EF4-FFF2-40B4-BE49-F238E27FC236}">
                    <a16:creationId xmlns:a16="http://schemas.microsoft.com/office/drawing/2014/main" id="{A5468CE3-B198-4BF7-80F5-1B1B247FF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97970"/>
                <a:ext cx="11252200" cy="6975930"/>
              </a:xfrm>
              <a:prstGeom prst="rect">
                <a:avLst/>
              </a:prstGeom>
              <a:blipFill>
                <a:blip r:embed="rId2"/>
                <a:stretch>
                  <a:fillRect l="-1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04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摂動前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DFF765-C2BC-4810-9BBF-E8A4B734D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r>
              <a:rPr lang="ja-JP" altLang="en-US" dirty="0"/>
              <a:t>光子が入射されていない状態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→定常状態の電子のみ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4ABB0D1-D1C3-45DA-8471-7438CDEF952A}"/>
                  </a:ext>
                </a:extLst>
              </p:cNvPr>
              <p:cNvSpPr txBox="1"/>
              <p:nvPr/>
            </p:nvSpPr>
            <p:spPr>
              <a:xfrm>
                <a:off x="1761766" y="3429000"/>
                <a:ext cx="8668468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sz="3200" b="0" dirty="0">
                    <a:latin typeface="+mn-ea"/>
                  </a:rPr>
                  <a:t>運動量</a:t>
                </a:r>
                <a:r>
                  <a:rPr kumimoji="1" lang="en-US" altLang="ja-JP" sz="3200" b="0" dirty="0">
                    <a:latin typeface="+mn-ea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ja-JP" sz="3200" dirty="0"/>
              </a:p>
              <a:p>
                <a:r>
                  <a:rPr lang="ja-JP" altLang="en-US" sz="3200" dirty="0">
                    <a:latin typeface="+mn-ea"/>
                  </a:rPr>
                  <a:t>ハミルトニアン</a:t>
                </a:r>
                <a:r>
                  <a:rPr lang="en-US" altLang="ja-JP" sz="3200" dirty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𝑒𝑙</m:t>
                        </m:r>
                      </m:sub>
                    </m:sSub>
                  </m:oMath>
                </a14:m>
                <a:endParaRPr lang="en-US" altLang="ja-JP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ja-JP" altLang="en-US" sz="3200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4ABB0D1-D1C3-45DA-8471-7438CDEF9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766" y="3429000"/>
                <a:ext cx="8668468" cy="1477328"/>
              </a:xfrm>
              <a:prstGeom prst="rect">
                <a:avLst/>
              </a:prstGeom>
              <a:blipFill>
                <a:blip r:embed="rId3"/>
                <a:stretch>
                  <a:fillRect l="-2813" t="-82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5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摂動後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DFF765-C2BC-4810-9BBF-E8A4B734D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r>
              <a:rPr lang="ja-JP" altLang="en-US" dirty="0"/>
              <a:t>光子が入射されてたとき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→電子が摂動する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摂動項を計算していく</a:t>
            </a:r>
            <a:endParaRPr lang="en-US" altLang="ja-JP" dirty="0"/>
          </a:p>
          <a:p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4ABB0D1-D1C3-45DA-8471-7438CDEF952A}"/>
                  </a:ext>
                </a:extLst>
              </p:cNvPr>
              <p:cNvSpPr txBox="1"/>
              <p:nvPr/>
            </p:nvSpPr>
            <p:spPr>
              <a:xfrm>
                <a:off x="1761766" y="3429000"/>
                <a:ext cx="8668468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sz="3200" b="0" dirty="0">
                    <a:latin typeface="+mn-ea"/>
                  </a:rPr>
                  <a:t>運動量</a:t>
                </a:r>
                <a:r>
                  <a:rPr kumimoji="1" lang="en-US" altLang="ja-JP" sz="3200" b="0" dirty="0">
                    <a:latin typeface="+mn-ea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ja-JP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𝑒𝐴</m:t>
                    </m:r>
                  </m:oMath>
                </a14:m>
                <a:endParaRPr lang="en-US" altLang="ja-JP" sz="3200" dirty="0"/>
              </a:p>
              <a:p>
                <a:r>
                  <a:rPr lang="ja-JP" altLang="en-US" sz="3200" dirty="0">
                    <a:latin typeface="+mn-ea"/>
                  </a:rPr>
                  <a:t>ハミルトニアン</a:t>
                </a:r>
                <a:r>
                  <a:rPr lang="en-US" altLang="ja-JP" sz="3200" dirty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𝑒𝑙</m:t>
                        </m:r>
                      </m:sub>
                    </m:sSub>
                    <m:r>
                      <a:rPr lang="en-US" altLang="ja-JP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𝑟𝑎𝑑</m:t>
                        </m:r>
                      </m:sub>
                    </m:sSub>
                    <m:r>
                      <a:rPr lang="en-US" altLang="ja-JP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𝑖𝑛𝑡𝑒𝑟𝑎𝑐</m:t>
                        </m:r>
                      </m:sub>
                    </m:sSub>
                  </m:oMath>
                </a14:m>
                <a:endParaRPr lang="en-US" altLang="ja-JP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ja-JP" altLang="en-US" sz="3200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4ABB0D1-D1C3-45DA-8471-7438CDEF9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766" y="3429000"/>
                <a:ext cx="8668468" cy="1477328"/>
              </a:xfrm>
              <a:prstGeom prst="rect">
                <a:avLst/>
              </a:prstGeom>
              <a:blipFill>
                <a:blip r:embed="rId2"/>
                <a:stretch>
                  <a:fillRect l="-2813" t="-82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41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den>
                    </m:f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ja-JP" altLang="en-US" dirty="0"/>
                  <a:t>として</a:t>
                </a: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B150BF2-F625-4343-8F7E-D6C24D85B5FD}"/>
                  </a:ext>
                </a:extLst>
              </p:cNvPr>
              <p:cNvSpPr txBox="1"/>
              <p:nvPr/>
            </p:nvSpPr>
            <p:spPr>
              <a:xfrm>
                <a:off x="6802260" y="3665171"/>
                <a:ext cx="5643740" cy="19763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m:rPr>
                          <m:aln/>
                        </m:rP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𝑒𝐴</m:t>
                              </m:r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ja-JP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ja-JP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ja-JP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ja-JP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ja-JP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den>
                      </m:f>
                      <m:sSup>
                        <m:sSup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ja-JP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32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B150BF2-F625-4343-8F7E-D6C24D85B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260" y="3665171"/>
                <a:ext cx="5643740" cy="19763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摂動項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E22046D-E24E-4507-B257-8AD00BB91B13}"/>
              </a:ext>
            </a:extLst>
          </p:cNvPr>
          <p:cNvCxnSpPr>
            <a:cxnSpLocks/>
          </p:cNvCxnSpPr>
          <p:nvPr/>
        </p:nvCxnSpPr>
        <p:spPr>
          <a:xfrm>
            <a:off x="6096000" y="2120900"/>
            <a:ext cx="0" cy="473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D39B8C4-642D-4CB0-B2F8-3E6D5CCDED61}"/>
              </a:ext>
            </a:extLst>
          </p:cNvPr>
          <p:cNvSpPr/>
          <p:nvPr/>
        </p:nvSpPr>
        <p:spPr>
          <a:xfrm>
            <a:off x="10052050" y="4698999"/>
            <a:ext cx="1504950" cy="942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43F2683-1A0A-4C39-809B-3598E857662D}"/>
              </a:ext>
            </a:extLst>
          </p:cNvPr>
          <p:cNvSpPr/>
          <p:nvPr/>
        </p:nvSpPr>
        <p:spPr>
          <a:xfrm>
            <a:off x="8204200" y="4698999"/>
            <a:ext cx="1841500" cy="942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3C8C5FA-ABD5-4AD9-8618-F44C2CAFC725}"/>
                  </a:ext>
                </a:extLst>
              </p:cNvPr>
              <p:cNvSpPr txBox="1"/>
              <p:nvPr/>
            </p:nvSpPr>
            <p:spPr>
              <a:xfrm>
                <a:off x="10413117" y="5770513"/>
                <a:ext cx="782816" cy="512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ja-JP" sz="3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3C8C5FA-ABD5-4AD9-8618-F44C2CAFC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3117" y="5770513"/>
                <a:ext cx="782816" cy="51296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19CE159-07AA-45B2-88E8-3ED958B12BD3}"/>
                  </a:ext>
                </a:extLst>
              </p:cNvPr>
              <p:cNvSpPr txBox="1"/>
              <p:nvPr/>
            </p:nvSpPr>
            <p:spPr>
              <a:xfrm>
                <a:off x="8733542" y="5770513"/>
                <a:ext cx="782816" cy="512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altLang="ja-JP" sz="3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19CE159-07AA-45B2-88E8-3ED958B12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542" y="5770513"/>
                <a:ext cx="782816" cy="51296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828DC06-334F-4367-BBDD-39ABB63F5F78}"/>
                  </a:ext>
                </a:extLst>
              </p:cNvPr>
              <p:cNvSpPr txBox="1"/>
              <p:nvPr/>
            </p:nvSpPr>
            <p:spPr>
              <a:xfrm>
                <a:off x="1476016" y="3665171"/>
                <a:ext cx="3845281" cy="19763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en-US" altLang="ja-JP" sz="32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828DC06-334F-4367-BBDD-39ABB63F5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016" y="3665171"/>
                <a:ext cx="3845281" cy="19763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2BBBC55-78BF-44B0-83EF-B16C22A59148}"/>
              </a:ext>
            </a:extLst>
          </p:cNvPr>
          <p:cNvSpPr txBox="1"/>
          <p:nvPr/>
        </p:nvSpPr>
        <p:spPr>
          <a:xfrm>
            <a:off x="8392577" y="2807603"/>
            <a:ext cx="165947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3200" dirty="0">
                <a:latin typeface="+mn-ea"/>
              </a:rPr>
              <a:t>摂動</a:t>
            </a:r>
            <a:endParaRPr lang="ja-JP" altLang="en-US" sz="32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E1B5CB6-02AE-49BE-9C5F-5608CBA62665}"/>
              </a:ext>
            </a:extLst>
          </p:cNvPr>
          <p:cNvSpPr txBox="1"/>
          <p:nvPr/>
        </p:nvSpPr>
        <p:spPr>
          <a:xfrm>
            <a:off x="2468026" y="2807603"/>
            <a:ext cx="165947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3200" b="0" dirty="0">
                <a:latin typeface="+mn-ea"/>
              </a:rPr>
              <a:t>定常状態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74937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時間依存のシュレディンガー方程式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基底状態から励起状態への遷移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→時間依存のシュレディンガー方程式から考える</a:t>
                </a:r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𝑒𝑙</m:t>
                        </m:r>
                      </m:sub>
                    </m:sSub>
                  </m:oMath>
                </a14:m>
                <a:r>
                  <a:rPr lang="en-US" altLang="ja-JP" dirty="0"/>
                  <a:t>(</a:t>
                </a:r>
                <a:r>
                  <a:rPr lang="ja-JP" altLang="en-US" dirty="0"/>
                  <a:t>定常状態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のとき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15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664118C-AF0A-4275-A9D9-74360E7B05ED}"/>
                  </a:ext>
                </a:extLst>
              </p:cNvPr>
              <p:cNvSpPr txBox="1"/>
              <p:nvPr/>
            </p:nvSpPr>
            <p:spPr>
              <a:xfrm>
                <a:off x="4374432" y="5419939"/>
                <a:ext cx="9239968" cy="1195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3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3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d>
                                <m:d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ℏ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ja-JP" sz="32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664118C-AF0A-4275-A9D9-74360E7B0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432" y="5419939"/>
                <a:ext cx="9239968" cy="119500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73B8759-489C-4ECC-9E8F-697E3E954C98}"/>
                  </a:ext>
                </a:extLst>
              </p:cNvPr>
              <p:cNvSpPr txBox="1"/>
              <p:nvPr/>
            </p:nvSpPr>
            <p:spPr>
              <a:xfrm>
                <a:off x="4374432" y="3222839"/>
                <a:ext cx="3666482" cy="9364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𝜕𝜓</m:t>
                          </m:r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altLang="ja-JP" sz="3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73B8759-489C-4ECC-9E8F-697E3E954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432" y="3222839"/>
                <a:ext cx="3666482" cy="9364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58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摂動を考えた波動関数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基底状態から励起状態への遷移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𝑒𝑙</m:t>
                        </m:r>
                      </m:sub>
                    </m:sSub>
                  </m:oMath>
                </a14:m>
                <a:r>
                  <a:rPr lang="en-US" altLang="ja-JP" dirty="0"/>
                  <a:t>(</a:t>
                </a:r>
                <a:r>
                  <a:rPr lang="ja-JP" altLang="en-US" dirty="0"/>
                  <a:t>定常状態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→電子の状態が一様のとき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lang="ja-JP" altLang="en-US" dirty="0"/>
                  <a:t>摂動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ja-JP" altLang="en-US" i="1"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lang="ja-JP" altLang="en-US" dirty="0"/>
                  <a:t>存在→電子の状態は一様でない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lang="en-US" altLang="ja-JP" dirty="0"/>
                  <a:t>2</a:t>
                </a:r>
                <a:r>
                  <a:rPr lang="ja-JP" altLang="en-US" dirty="0"/>
                  <a:t>準位系の場合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ex</m:t>
                    </m:r>
                  </m:oMath>
                </a14:m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>
                <a:blip r:embed="rId2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D5FADF0-CC3D-4BFA-B2B6-7423C58BC991}"/>
                  </a:ext>
                </a:extLst>
              </p:cNvPr>
              <p:cNvSpPr txBox="1"/>
              <p:nvPr/>
            </p:nvSpPr>
            <p:spPr>
              <a:xfrm>
                <a:off x="4374432" y="4979921"/>
                <a:ext cx="7385764" cy="1195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p>
                        <m:sSup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d>
                            <m:d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ja-JP" sz="3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D5FADF0-CC3D-4BFA-B2B6-7423C58BC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432" y="4979921"/>
                <a:ext cx="7385764" cy="1195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9662B9C-A047-44E3-B0E6-1CEFE987197A}"/>
                  </a:ext>
                </a:extLst>
              </p:cNvPr>
              <p:cNvSpPr txBox="1"/>
              <p:nvPr/>
            </p:nvSpPr>
            <p:spPr>
              <a:xfrm>
                <a:off x="4374432" y="2974116"/>
                <a:ext cx="7538168" cy="1195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3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3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d>
                                <m:d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ℏ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ja-JP" sz="32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9662B9C-A047-44E3-B0E6-1CEFE9871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432" y="2974116"/>
                <a:ext cx="7538168" cy="11950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7338747-9233-493F-80E9-96BCCFD6CE59}"/>
              </a:ext>
            </a:extLst>
          </p:cNvPr>
          <p:cNvSpPr/>
          <p:nvPr/>
        </p:nvSpPr>
        <p:spPr>
          <a:xfrm>
            <a:off x="6794500" y="5106185"/>
            <a:ext cx="1016000" cy="942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BAAB2F0-0064-4F53-BD87-863268309864}"/>
              </a:ext>
            </a:extLst>
          </p:cNvPr>
          <p:cNvSpPr txBox="1"/>
          <p:nvPr/>
        </p:nvSpPr>
        <p:spPr>
          <a:xfrm>
            <a:off x="6911092" y="6419085"/>
            <a:ext cx="484910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2400" dirty="0"/>
              <a:t>状態</a:t>
            </a:r>
            <a:r>
              <a:rPr lang="en-US" altLang="ja-JP" sz="2400" dirty="0"/>
              <a:t>n</a:t>
            </a:r>
            <a:r>
              <a:rPr lang="ja-JP" altLang="en-US" sz="2400" dirty="0"/>
              <a:t>にいる電子の割合</a:t>
            </a:r>
            <a:endParaRPr lang="en-US" altLang="ja-JP" sz="2400" b="0" dirty="0">
              <a:ea typeface="Cambria Math" panose="02040503050406030204" pitchFamily="18" charset="0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E266A4F-D4CB-4E70-8C65-6CA9082C1CD0}"/>
              </a:ext>
            </a:extLst>
          </p:cNvPr>
          <p:cNvCxnSpPr>
            <a:stCxn id="10" idx="2"/>
          </p:cNvCxnSpPr>
          <p:nvPr/>
        </p:nvCxnSpPr>
        <p:spPr>
          <a:xfrm>
            <a:off x="7302500" y="6048666"/>
            <a:ext cx="0" cy="35696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439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遷移確率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基底状態から励起状態への遷移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摂動が始まる前はすべての電子は基底状態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→初期条件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ja-JP" b="0" i="0" smtClean="0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&amp;=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ja-JP" b="0" i="0" smtClean="0">
                                    <a:latin typeface="Cambria Math" panose="02040503050406030204" pitchFamily="18" charset="0"/>
                                  </a:rPr>
                                  <m:t>ex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&amp;=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ja-JP" altLang="en-US" dirty="0"/>
                  <a:t>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ex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ja-JP" altLang="en-US" dirty="0"/>
                  <a:t>が増加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→</a:t>
                </a:r>
                <a:r>
                  <a:rPr lang="en-US" altLang="ja-JP" dirty="0"/>
                  <a:t>t</a:t>
                </a:r>
                <a:r>
                  <a:rPr lang="ja-JP" altLang="en-US" dirty="0"/>
                  <a:t>秒後にどれだけの電子が励起しているか</a:t>
                </a:r>
                <a:r>
                  <a:rPr lang="en-US" altLang="ja-JP" dirty="0"/>
                  <a:t>?</a:t>
                </a:r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7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F61B5B1-E551-4090-B1E0-91F8DFD0B5DC}"/>
                  </a:ext>
                </a:extLst>
              </p:cNvPr>
              <p:cNvSpPr txBox="1"/>
              <p:nvPr/>
            </p:nvSpPr>
            <p:spPr>
              <a:xfrm>
                <a:off x="125835" y="5069495"/>
                <a:ext cx="10937295" cy="830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ja-JP" altLang="en-US" sz="3200" dirty="0"/>
                  <a:t>フェルミの黄金律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l-GR" altLang="ja-JP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kumimoji="1" lang="en-US" altLang="ja-JP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</m:t>
                        </m:r>
                      </m:sub>
                    </m:sSub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l-GR" altLang="ja-JP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kumimoji="1" lang="ja-JP" alt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kumimoji="1" lang="el-GR" altLang="ja-JP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</m:den>
                    </m:f>
                    <m:sSup>
                      <m:sSupPr>
                        <m:ctrlPr>
                          <a:rPr kumimoji="1" lang="el-GR" altLang="ja-JP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l-GR" altLang="ja-JP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l-GR" altLang="ja-JP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ja-JP" sz="3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</m:t>
                                </m:r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3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ja-JP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p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+ℏ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F61B5B1-E551-4090-B1E0-91F8DFD0B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35" y="5069495"/>
                <a:ext cx="10937295" cy="830612"/>
              </a:xfrm>
              <a:prstGeom prst="rect">
                <a:avLst/>
              </a:prstGeom>
              <a:blipFill>
                <a:blip r:embed="rId8"/>
                <a:stretch>
                  <a:fillRect l="-2285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7FACCFF-66AB-473F-8E4E-9EEB0ADB52C0}"/>
                  </a:ext>
                </a:extLst>
              </p:cNvPr>
              <p:cNvSpPr txBox="1"/>
              <p:nvPr/>
            </p:nvSpPr>
            <p:spPr>
              <a:xfrm>
                <a:off x="8010503" y="1530082"/>
                <a:ext cx="3806270" cy="2356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  <m:r>
                            <a:rPr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m:rPr>
                          <m:aln/>
                        </m:rP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∫</m:t>
                      </m:r>
                      <m:sSubSup>
                        <m:sSub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2400" b="0" dirty="0">
                  <a:ea typeface="Cambria Math" panose="02040503050406030204" pitchFamily="18" charset="0"/>
                </a:endParaRPr>
              </a:p>
              <a:p>
                <a:r>
                  <a:rPr lang="ja-JP" altLang="en-US" sz="2400" b="0" dirty="0">
                    <a:ea typeface="游ゴシック" panose="020B0400000000000000" pitchFamily="50" charset="-128"/>
                  </a:rPr>
                  <a:t>もし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sz="2400" b="0" dirty="0">
                    <a:ea typeface="游ゴシック" panose="020B0400000000000000" pitchFamily="50" charset="-128"/>
                  </a:rPr>
                  <a:t>なら</a:t>
                </a:r>
                <a:endParaRPr lang="en-US" altLang="ja-JP" sz="2400" b="0" dirty="0">
                  <a:ea typeface="游ゴシック" panose="020B0400000000000000" pitchFamily="50" charset="-128"/>
                </a:endParaRPr>
              </a:p>
              <a:p>
                <a:r>
                  <a:rPr lang="ja-JP" altLang="en-US" sz="2400" dirty="0">
                    <a:ea typeface="游ゴシック" panose="020B0400000000000000" pitchFamily="50" charset="-128"/>
                  </a:rPr>
                  <a:t>→遷移できない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l-GR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=0)</m:t>
                    </m:r>
                  </m:oMath>
                </a14:m>
                <a:endParaRPr lang="en-US" altLang="ja-JP" sz="2400" b="0" dirty="0">
                  <a:ea typeface="游ゴシック" panose="020B0400000000000000" pitchFamily="50" charset="-128"/>
                </a:endParaRPr>
              </a:p>
              <a:p>
                <a:r>
                  <a:rPr lang="en-US" altLang="ja-JP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𝑗𝑖</m:t>
                        </m:r>
                      </m:sub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endParaRPr lang="en-US" altLang="ja-JP" sz="2400" b="0" dirty="0"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7FACCFF-66AB-473F-8E4E-9EEB0ADB5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503" y="1530082"/>
                <a:ext cx="3806270" cy="2356222"/>
              </a:xfrm>
              <a:prstGeom prst="rect">
                <a:avLst/>
              </a:prstGeom>
              <a:blipFill>
                <a:blip r:embed="rId9"/>
                <a:stretch>
                  <a:fillRect l="-48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6EB1EF1-E30C-40A2-84B1-951ED5785E7F}"/>
              </a:ext>
            </a:extLst>
          </p:cNvPr>
          <p:cNvSpPr txBox="1"/>
          <p:nvPr/>
        </p:nvSpPr>
        <p:spPr>
          <a:xfrm>
            <a:off x="8473484" y="6419085"/>
            <a:ext cx="288030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2400" dirty="0"/>
              <a:t>遷移後の状態密度</a:t>
            </a:r>
            <a:endParaRPr lang="en-US" altLang="ja-JP" sz="2400" b="0" dirty="0">
              <a:ea typeface="Cambria Math" panose="02040503050406030204" pitchFamily="18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A0D313C-0812-40FF-9BD0-F5FD878BC923}"/>
              </a:ext>
            </a:extLst>
          </p:cNvPr>
          <p:cNvSpPr/>
          <p:nvPr/>
        </p:nvSpPr>
        <p:spPr>
          <a:xfrm>
            <a:off x="7272906" y="5106185"/>
            <a:ext cx="1473180" cy="942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9CBCBEA-F5DF-463D-A96D-A60875B3415C}"/>
              </a:ext>
            </a:extLst>
          </p:cNvPr>
          <p:cNvSpPr/>
          <p:nvPr/>
        </p:nvSpPr>
        <p:spPr>
          <a:xfrm>
            <a:off x="8746105" y="5106185"/>
            <a:ext cx="2151913" cy="942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561EFDD-A490-4C8F-BABD-99A3E633B259}"/>
              </a:ext>
            </a:extLst>
          </p:cNvPr>
          <p:cNvCxnSpPr/>
          <p:nvPr/>
        </p:nvCxnSpPr>
        <p:spPr>
          <a:xfrm>
            <a:off x="8864892" y="6048666"/>
            <a:ext cx="0" cy="35696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32A3043-04DB-4B4E-B842-FA4CE65DB9D1}"/>
              </a:ext>
            </a:extLst>
          </p:cNvPr>
          <p:cNvCxnSpPr>
            <a:cxnSpLocks/>
          </p:cNvCxnSpPr>
          <p:nvPr/>
        </p:nvCxnSpPr>
        <p:spPr>
          <a:xfrm>
            <a:off x="7683792" y="1825624"/>
            <a:ext cx="32570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3F52B68-B256-4116-8519-4B59AD7236CA}"/>
              </a:ext>
            </a:extLst>
          </p:cNvPr>
          <p:cNvCxnSpPr>
            <a:cxnSpLocks/>
          </p:cNvCxnSpPr>
          <p:nvPr/>
        </p:nvCxnSpPr>
        <p:spPr>
          <a:xfrm>
            <a:off x="7683792" y="1825624"/>
            <a:ext cx="0" cy="328056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001B3669-B7AE-47A7-B040-91DD266CF527}"/>
              </a:ext>
            </a:extLst>
          </p:cNvPr>
          <p:cNvCxnSpPr>
            <a:cxnSpLocks/>
          </p:cNvCxnSpPr>
          <p:nvPr/>
        </p:nvCxnSpPr>
        <p:spPr>
          <a:xfrm>
            <a:off x="8009496" y="3368054"/>
            <a:ext cx="334429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876D1A4-DAEF-4673-9F45-51AA7F5CD392}"/>
              </a:ext>
            </a:extLst>
          </p:cNvPr>
          <p:cNvCxnSpPr>
            <a:cxnSpLocks/>
          </p:cNvCxnSpPr>
          <p:nvPr/>
        </p:nvCxnSpPr>
        <p:spPr>
          <a:xfrm>
            <a:off x="8009496" y="2466717"/>
            <a:ext cx="334429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22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遷移確率を計算してゆく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𝒌𝒓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ja-JP" altLang="en-US" dirty="0"/>
                  <a:t>とする</a:t>
                </a:r>
                <a14:m>
                  <m:oMath xmlns:m="http://schemas.openxmlformats.org/officeDocument/2006/math">
                    <m:r>
                      <a:rPr lang="en-US" altLang="ja-JP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ja-JP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altLang="ja-JP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𝒌𝒓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den>
                    </m:f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4ABB0D1-D1C3-45DA-8471-7438CDEF952A}"/>
                  </a:ext>
                </a:extLst>
              </p:cNvPr>
              <p:cNvSpPr txBox="1"/>
              <p:nvPr/>
            </p:nvSpPr>
            <p:spPr>
              <a:xfrm>
                <a:off x="-860784" y="2996520"/>
                <a:ext cx="13913568" cy="3009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l-GR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  <m: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</m:t>
                          </m:r>
                        </m:sub>
                      </m:sSub>
                      <m:r>
                        <m:rPr>
                          <m:aln/>
                        </m:rP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l-GR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l-GR" altLang="ja-JP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nary>
                                <m:nary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</m:t>
                                      </m:r>
                                    </m:sub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nary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l-GR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kumimoji="1" lang="el-GR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sSup>
                        <m:sSupPr>
                          <m:ctrlPr>
                            <a:rPr kumimoji="1" lang="el-GR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l-GR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ℏ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nary>
                                <m:nary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</m:t>
                                      </m:r>
                                    </m:sub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nary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d>
                                    <m:d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ja-JP" sz="2400" b="0" i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ex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ℏ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d>
                                    <m:d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𝒌𝒓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ja-JP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d>
                                    <m:d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ja-JP" sz="2400" b="0" i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g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ℏ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ja-JP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+ℏ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g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+ℏ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=:</m:t>
                      </m:r>
                      <m:sSubSup>
                        <m:sSub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+ℏ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kumimoji="1" lang="en-US" altLang="ja-JP" sz="3200" b="0" dirty="0">
                    <a:ea typeface="Cambria Math" panose="02040503050406030204" pitchFamily="18" charset="0"/>
                  </a:rPr>
                </a:br>
                <a:endParaRPr kumimoji="1" lang="en-US" altLang="ja-JP" sz="3200" b="0" dirty="0">
                  <a:ea typeface="Cambria Math" panose="02040503050406030204" pitchFamily="18" charset="0"/>
                </a:endParaRPr>
              </a:p>
              <a:p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4ABB0D1-D1C3-45DA-8471-7438CDEF9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60784" y="2996520"/>
                <a:ext cx="13913568" cy="3009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遷移確率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9CFD454-8AFA-4B66-ACEE-1D127C7F03BB}"/>
              </a:ext>
            </a:extLst>
          </p:cNvPr>
          <p:cNvSpPr/>
          <p:nvPr/>
        </p:nvSpPr>
        <p:spPr>
          <a:xfrm>
            <a:off x="2252979" y="3889195"/>
            <a:ext cx="1534017" cy="942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C500E8E-1D26-4892-9C72-2E1DEF57ED66}"/>
              </a:ext>
            </a:extLst>
          </p:cNvPr>
          <p:cNvCxnSpPr>
            <a:cxnSpLocks/>
          </p:cNvCxnSpPr>
          <p:nvPr/>
        </p:nvCxnSpPr>
        <p:spPr>
          <a:xfrm flipH="1">
            <a:off x="1524000" y="4562203"/>
            <a:ext cx="72898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647A3A1-157D-446C-A6F5-6772D66D1A90}"/>
              </a:ext>
            </a:extLst>
          </p:cNvPr>
          <p:cNvSpPr txBox="1"/>
          <p:nvPr/>
        </p:nvSpPr>
        <p:spPr>
          <a:xfrm>
            <a:off x="838200" y="4377537"/>
            <a:ext cx="7263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2400" dirty="0"/>
              <a:t>定数</a:t>
            </a:r>
            <a:endParaRPr lang="en-US" altLang="ja-JP" sz="2400" b="0" dirty="0">
              <a:ea typeface="Cambria Math" panose="02040503050406030204" pitchFamily="18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C3E96C8-D93E-4809-AE48-B2243003F9D4}"/>
              </a:ext>
            </a:extLst>
          </p:cNvPr>
          <p:cNvSpPr/>
          <p:nvPr/>
        </p:nvSpPr>
        <p:spPr>
          <a:xfrm>
            <a:off x="6712668" y="4829040"/>
            <a:ext cx="1542330" cy="614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7F3155B-32EB-4A40-A1D9-12546A551734}"/>
                  </a:ext>
                </a:extLst>
              </p:cNvPr>
              <p:cNvSpPr txBox="1"/>
              <p:nvPr/>
            </p:nvSpPr>
            <p:spPr>
              <a:xfrm>
                <a:off x="5500246" y="5857196"/>
                <a:ext cx="6259951" cy="5500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ph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altLang="ja-JP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7F3155B-32EB-4A40-A1D9-12546A551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246" y="5857196"/>
                <a:ext cx="6259951" cy="5500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6BF591D-412B-4D9D-8D1D-7015D786A942}"/>
              </a:ext>
            </a:extLst>
          </p:cNvPr>
          <p:cNvCxnSpPr>
            <a:cxnSpLocks/>
          </p:cNvCxnSpPr>
          <p:nvPr/>
        </p:nvCxnSpPr>
        <p:spPr>
          <a:xfrm>
            <a:off x="6831454" y="5443680"/>
            <a:ext cx="0" cy="6704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872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双極子近似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入射光の波長は原子半径や液中の原子間距離に比べ十分大きい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→光子の運動量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ℏ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ja-JP" altLang="en-US" dirty="0"/>
                  <a:t>を無視できる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lvl="1"/>
                <a:r>
                  <a:rPr lang="ja-JP" altLang="en-US" dirty="0"/>
                  <a:t>この近似における遷移確率は</a:t>
                </a:r>
                <a:endParaRPr lang="en-US" altLang="ja-JP" dirty="0"/>
              </a:p>
              <a:p>
                <a:pPr marL="457200" lvl="1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CB3A3E3-1120-48DA-BDF7-229CE1BEAC2F}"/>
                  </a:ext>
                </a:extLst>
              </p:cNvPr>
              <p:cNvSpPr txBox="1"/>
              <p:nvPr/>
            </p:nvSpPr>
            <p:spPr>
              <a:xfrm>
                <a:off x="1761766" y="2963007"/>
                <a:ext cx="8668468" cy="9319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𝒌𝒓</m:t>
                          </m:r>
                        </m:sup>
                      </m:s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𝒌𝒓</m:t>
                          </m:r>
                        </m:num>
                        <m:den>
                          <m:r>
                            <a:rPr kumimoji="1" lang="en-US" altLang="ja-JP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kumimoji="1" lang="en-US" altLang="ja-JP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𝒌𝒓</m:t>
                          </m:r>
                        </m:num>
                        <m:den>
                          <m:r>
                            <a:rPr kumimoji="1" lang="en-US" altLang="ja-JP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kumimoji="1" lang="en-US" altLang="ja-JP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≃1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CB3A3E3-1120-48DA-BDF7-229CE1BEA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766" y="2963007"/>
                <a:ext cx="8668468" cy="9319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DC9B3A0-B9E9-4C37-93D5-65D6C4C62F65}"/>
                  </a:ext>
                </a:extLst>
              </p:cNvPr>
              <p:cNvSpPr txBox="1"/>
              <p:nvPr/>
            </p:nvSpPr>
            <p:spPr>
              <a:xfrm>
                <a:off x="1761766" y="4953954"/>
                <a:ext cx="8668468" cy="13428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l-GR" altLang="ja-JP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  <m:r>
                            <a:rPr kumimoji="1" lang="en-US" altLang="ja-JP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sSup>
                        <m:sSup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1" lang="el-GR" altLang="ja-JP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l-GR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  <m:sSub>
                                    <m:sSubPr>
                                      <m:ctrlPr>
                                        <a:rPr lang="en-US" altLang="ja-JP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2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3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g</m:t>
                                      </m:r>
                                      <m:r>
                                        <a:rPr lang="en-US" altLang="ja-JP" sz="3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3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32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  <m:r>
                                    <a:rPr kumimoji="1" lang="en-US" altLang="ja-JP" sz="32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1" lang="en-US" altLang="ja-JP" sz="32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</m:t>
                                  </m:r>
                                </m:sub>
                                <m:sup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DC9B3A0-B9E9-4C37-93D5-65D6C4C62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766" y="4953954"/>
                <a:ext cx="8668468" cy="13428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9BCE761-78A6-4CA9-9F2D-4660B9534E3E}"/>
                  </a:ext>
                </a:extLst>
              </p:cNvPr>
              <p:cNvSpPr txBox="1"/>
              <p:nvPr/>
            </p:nvSpPr>
            <p:spPr>
              <a:xfrm>
                <a:off x="6038849" y="4388504"/>
                <a:ext cx="2819400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altLang="ja-JP" sz="2400" b="0" dirty="0">
                  <a:latin typeface="+mn-ea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9BCE761-78A6-4CA9-9F2D-4660B9534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49" y="4388504"/>
                <a:ext cx="2819400" cy="384657"/>
              </a:xfrm>
              <a:prstGeom prst="rect">
                <a:avLst/>
              </a:prstGeom>
              <a:blipFill>
                <a:blip r:embed="rId5"/>
                <a:stretch>
                  <a:fillRect t="-6349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385FDA6-8F3F-4DDC-A857-A3DE9764CD13}"/>
              </a:ext>
            </a:extLst>
          </p:cNvPr>
          <p:cNvSpPr/>
          <p:nvPr/>
        </p:nvSpPr>
        <p:spPr>
          <a:xfrm>
            <a:off x="7505699" y="389398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+mn-ea"/>
              </a:rPr>
              <a:t>双極子モーメント</a:t>
            </a:r>
            <a:endParaRPr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7E7CC1C-C9C9-4F73-8ACC-CA25831136F4}"/>
              </a:ext>
            </a:extLst>
          </p:cNvPr>
          <p:cNvSpPr/>
          <p:nvPr/>
        </p:nvSpPr>
        <p:spPr>
          <a:xfrm>
            <a:off x="7505699" y="4388504"/>
            <a:ext cx="442594" cy="428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65245EF-91F8-4089-9328-46107C89077C}"/>
              </a:ext>
            </a:extLst>
          </p:cNvPr>
          <p:cNvCxnSpPr>
            <a:cxnSpLocks/>
          </p:cNvCxnSpPr>
          <p:nvPr/>
        </p:nvCxnSpPr>
        <p:spPr>
          <a:xfrm>
            <a:off x="7722234" y="4219575"/>
            <a:ext cx="0" cy="16892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7577FF4-C0A1-4946-9861-286A720CFE30}"/>
              </a:ext>
            </a:extLst>
          </p:cNvPr>
          <p:cNvSpPr/>
          <p:nvPr/>
        </p:nvSpPr>
        <p:spPr>
          <a:xfrm>
            <a:off x="5092700" y="5032376"/>
            <a:ext cx="525146" cy="5968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EE88F54-D4FD-4E9D-95BB-046B2D120ED2}"/>
              </a:ext>
            </a:extLst>
          </p:cNvPr>
          <p:cNvCxnSpPr>
            <a:cxnSpLocks/>
          </p:cNvCxnSpPr>
          <p:nvPr/>
        </p:nvCxnSpPr>
        <p:spPr>
          <a:xfrm flipH="1">
            <a:off x="2400301" y="5122873"/>
            <a:ext cx="2692399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CBBD849-17F6-4D4F-8AB1-FA28AEE0987D}"/>
              </a:ext>
            </a:extLst>
          </p:cNvPr>
          <p:cNvSpPr/>
          <p:nvPr/>
        </p:nvSpPr>
        <p:spPr>
          <a:xfrm>
            <a:off x="6243954" y="5032376"/>
            <a:ext cx="1204595" cy="5968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6C7F7E0-DDFC-46B5-98CD-84A06FD9EDC3}"/>
              </a:ext>
            </a:extLst>
          </p:cNvPr>
          <p:cNvCxnSpPr>
            <a:cxnSpLocks/>
          </p:cNvCxnSpPr>
          <p:nvPr/>
        </p:nvCxnSpPr>
        <p:spPr>
          <a:xfrm>
            <a:off x="6822440" y="4757836"/>
            <a:ext cx="0" cy="27454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C36E82C-CABC-4B89-8BBD-4C25D52589D1}"/>
                  </a:ext>
                </a:extLst>
              </p:cNvPr>
              <p:cNvSpPr txBox="1"/>
              <p:nvPr/>
            </p:nvSpPr>
            <p:spPr>
              <a:xfrm>
                <a:off x="257176" y="4781768"/>
                <a:ext cx="2819400" cy="11327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∫</m:t>
                      </m:r>
                      <m:sSubSup>
                        <m:sSub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sz="2400" i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∫</m:t>
                      </m:r>
                      <m:sSubSup>
                        <m:sSub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altLang="ja-JP" sz="2400" b="0" dirty="0">
                  <a:latin typeface="+mn-ea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C36E82C-CABC-4B89-8BBD-4C25D5258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6" y="4781768"/>
                <a:ext cx="2819400" cy="11327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232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7135</TotalTime>
  <Words>722</Words>
  <Application>Microsoft Office PowerPoint</Application>
  <PresentationFormat>ワイド画面</PresentationFormat>
  <Paragraphs>157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游ゴシック</vt:lpstr>
      <vt:lpstr>游ゴシック Light</vt:lpstr>
      <vt:lpstr>Arial</vt:lpstr>
      <vt:lpstr>Cambria Math</vt:lpstr>
      <vt:lpstr>Office テーマ</vt:lpstr>
      <vt:lpstr>目次</vt:lpstr>
      <vt:lpstr>摂動前</vt:lpstr>
      <vt:lpstr>摂動後</vt:lpstr>
      <vt:lpstr>摂動項</vt:lpstr>
      <vt:lpstr>時間依存のシュレディンガー方程式</vt:lpstr>
      <vt:lpstr>摂動を考えた波動関数</vt:lpstr>
      <vt:lpstr>遷移確率</vt:lpstr>
      <vt:lpstr>遷移確率</vt:lpstr>
      <vt:lpstr>双極子近似</vt:lpstr>
      <vt:lpstr>相互作用の割合</vt:lpstr>
      <vt:lpstr>相互作用の割合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熱測定で見る相転移</dc:title>
  <dc:creator>慧 渡辺</dc:creator>
  <cp:lastModifiedBy> </cp:lastModifiedBy>
  <cp:revision>173</cp:revision>
  <cp:lastPrinted>2019-06-20T23:38:25Z</cp:lastPrinted>
  <dcterms:created xsi:type="dcterms:W3CDTF">2018-05-23T16:38:29Z</dcterms:created>
  <dcterms:modified xsi:type="dcterms:W3CDTF">2019-06-21T00:11:41Z</dcterms:modified>
</cp:coreProperties>
</file>