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83" r:id="rId3"/>
    <p:sldId id="295" r:id="rId4"/>
    <p:sldId id="285" r:id="rId5"/>
    <p:sldId id="309" r:id="rId6"/>
    <p:sldId id="284" r:id="rId7"/>
    <p:sldId id="311" r:id="rId8"/>
    <p:sldId id="312" r:id="rId9"/>
    <p:sldId id="314" r:id="rId10"/>
    <p:sldId id="304" r:id="rId11"/>
    <p:sldId id="305" r:id="rId12"/>
    <p:sldId id="306" r:id="rId13"/>
    <p:sldId id="308" r:id="rId14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138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000" y="0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89D74-0E61-4CED-9676-99DC4CDDC1F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1775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625"/>
            <a:ext cx="4275138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000" y="6397625"/>
            <a:ext cx="4276725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146E8-C87D-4994-A448-11601391E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22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653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856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014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000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48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90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2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737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574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89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796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146E8-C87D-4994-A448-11601391E72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25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A349F-AB9F-4D0D-B2AF-6DF2A0501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B7D6D9-855B-4B3D-B1E0-47CA5BAAC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511F5D-9EFF-40FD-BD07-97E7A5C7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E0002F-684A-4A0D-BAE4-A20B179D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9E0700-05E1-433A-9DF1-9819DD10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0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1BB98-C020-4C8D-8208-09CAECF8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E62752-5EB0-47D0-9D04-1626A8079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83167A-17B7-4E3F-A969-EB64D080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8EF06A-3C6A-4907-9DA3-29E74449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9F37FE-4DAF-4BE5-B498-AC0199C5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13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9D000D-6E12-4874-B57D-4B5A938C1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8F99C2-6783-420E-BBDE-B8EE8C9B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A17CAD-D440-44B4-9B9A-DF293B56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9511F2-8951-4AC7-930D-C3616186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45164D-F575-43CF-AC87-FBD63348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48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3365C-6143-46E8-ACE1-C38A8918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893677-BC28-4188-86C4-928CAF6E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36A3C-B890-41CA-86F2-C9F69CCD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02A77-17F1-4135-BE8F-A8DCCDBB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B661AE-5CB2-4A5D-8537-0ED0DC88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27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FD95AA-4664-4AC0-941B-17D21173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64DD00-43C4-4A4E-A0AD-1F9F88F00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34F1A0-663F-4284-BBDB-FE800CED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7556F-9682-4FCF-8D4D-709A3F55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1CCD1F-4BE1-46E4-97C9-B4A1E694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6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F577B-1B2E-48DA-BACA-8806F19B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4CED4-0BDE-431C-B13B-D115D673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6938C3-462D-4B6D-96D1-908963763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D10E8D-3A7E-4F74-91DB-AA10501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EDA04C-5843-45AA-9F5D-2CA212A4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9E7AF7-40B7-47A9-A316-D04C1EE7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26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5A06C-53AA-4E06-8199-579922CF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79C7F-52C0-4CED-8FAD-355D8BE0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6384C6-EC3B-4D92-BA8F-CCC12782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377124-4904-4044-AD8F-CB566B31B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B72167-B2CE-4D8A-A1B7-40C951FA3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38574D-8A69-4C36-99D3-1C55F3DE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7F41B6-CE3F-4EB3-B62F-F871E96F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875E37-B1A6-47D5-93F1-AD63294E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21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89ED9-6D2A-4037-886F-17589962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76168B-C5FF-4C5A-9991-1E94623E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DB56FB-494C-4122-BF99-4D2C0BE2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D7B3E4-4050-4AAF-AEB7-83538673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7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505140-85ED-49E7-8C74-A6755A9A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416B848-B253-4555-BD19-950BD8B1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ED1539-09FA-4975-AF0C-9BB8E0C3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49DF7-C42E-4082-A5D7-4D4AE808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915218-FDAC-423A-A54F-4D0DEF73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5D9F28-93E2-4F85-869A-5233A004C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248EBC-3B89-4784-9C25-0DF18486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917553-7224-4268-A1B0-B9BEA983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2B33EB-2668-4E46-BEB3-CAC0AADD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6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4616D-A6F6-4A99-B1C5-C1695C44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623FE4-31EF-4300-8655-402B97CED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FBE0CD-2BB0-459A-AD32-E17EB6DD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771E5D-7D31-42D7-BB03-72B9098E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FBA1-4FB9-431F-AD45-C2ECB99AB95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EF04CB-DFF2-423E-86EA-797069B4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BA1B5-02ED-43AB-B0F6-CC8ED2FC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0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70AAD4-8B39-45F8-A93E-F1527120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A6F0E6-CBF1-46F6-998D-207F6E94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5E91C4-BB9C-40E0-8F6F-6F2FFA4AB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FBA1-4FB9-431F-AD45-C2ECB99AB95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88A032-DAAB-4C3F-A008-C477F5FD9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E8BE57-BC3C-49A7-9210-A7DDFE1AD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1DC8-3B58-4391-A167-D09F03711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4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CC137-7476-4552-9365-AFE5B87C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C5CBCB-B43F-4350-8626-31F1D3BA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7	</a:t>
            </a:r>
            <a:r>
              <a:rPr lang="ja-JP" altLang="en-US" dirty="0"/>
              <a:t>結晶・格子・格子振動・格子</a:t>
            </a:r>
            <a:endParaRPr lang="en-US" altLang="ja-JP" dirty="0"/>
          </a:p>
          <a:p>
            <a:pPr lvl="1"/>
            <a:r>
              <a:rPr kumimoji="1" lang="en-US" altLang="ja-JP" dirty="0"/>
              <a:t>7.1	</a:t>
            </a:r>
            <a:r>
              <a:rPr kumimoji="1" lang="ja-JP" altLang="en-US" dirty="0"/>
              <a:t>断熱近似</a:t>
            </a:r>
            <a:endParaRPr kumimoji="1" lang="en-US" altLang="ja-JP" dirty="0"/>
          </a:p>
          <a:p>
            <a:pPr lvl="1"/>
            <a:r>
              <a:rPr lang="en-US" altLang="ja-JP" dirty="0"/>
              <a:t>7.2	</a:t>
            </a:r>
            <a:r>
              <a:rPr lang="ja-JP" altLang="en-US" dirty="0"/>
              <a:t>実空間、逆空間における格子と結晶構造</a:t>
            </a:r>
            <a:endParaRPr lang="en-US" altLang="ja-JP" dirty="0"/>
          </a:p>
          <a:p>
            <a:pPr lvl="1"/>
            <a:r>
              <a:rPr kumimoji="1" lang="en-US" altLang="ja-JP" dirty="0"/>
              <a:t>7</a:t>
            </a:r>
            <a:r>
              <a:rPr lang="en-US" altLang="ja-JP" dirty="0"/>
              <a:t>.3	</a:t>
            </a:r>
            <a:r>
              <a:rPr lang="ja-JP" altLang="en-US" dirty="0"/>
              <a:t>ひもの振動</a:t>
            </a:r>
            <a:r>
              <a:rPr kumimoji="1" lang="en-US" altLang="ja-JP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014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無限小片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ja-JP" altLang="en-US" dirty="0"/>
                  <a:t>のひもにそって縦波と横波が伝搬する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3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</a:t>
            </a:r>
            <a:r>
              <a:rPr kumimoji="1" lang="en-US" altLang="ja-JP" dirty="0"/>
              <a:t>1</a:t>
            </a:r>
            <a:r>
              <a:rPr kumimoji="1" lang="ja-JP" altLang="en-US" dirty="0"/>
              <a:t>次元ひも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06C11D2-5C12-4109-B610-F842D0687F4D}"/>
              </a:ext>
            </a:extLst>
          </p:cNvPr>
          <p:cNvCxnSpPr>
            <a:cxnSpLocks/>
          </p:cNvCxnSpPr>
          <p:nvPr/>
        </p:nvCxnSpPr>
        <p:spPr>
          <a:xfrm>
            <a:off x="6096000" y="2515897"/>
            <a:ext cx="0" cy="30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A868DB6D-1397-4EAF-AFD1-A6F2E3B3B532}"/>
              </a:ext>
            </a:extLst>
          </p:cNvPr>
          <p:cNvGrpSpPr/>
          <p:nvPr/>
        </p:nvGrpSpPr>
        <p:grpSpPr>
          <a:xfrm>
            <a:off x="6587688" y="3735693"/>
            <a:ext cx="4443834" cy="1774886"/>
            <a:chOff x="254000" y="4316968"/>
            <a:chExt cx="5726110" cy="2287032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7180DB1D-1A15-45AC-B86C-721B7A0C99E4}"/>
                </a:ext>
              </a:extLst>
            </p:cNvPr>
            <p:cNvCxnSpPr/>
            <p:nvPr/>
          </p:nvCxnSpPr>
          <p:spPr>
            <a:xfrm>
              <a:off x="254000" y="5969000"/>
              <a:ext cx="5346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6D62FE80-D5B2-4BB1-8612-2379C44405B2}"/>
                </a:ext>
              </a:extLst>
            </p:cNvPr>
            <p:cNvCxnSpPr/>
            <p:nvPr/>
          </p:nvCxnSpPr>
          <p:spPr>
            <a:xfrm flipV="1">
              <a:off x="863600" y="4686300"/>
              <a:ext cx="0" cy="191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FCB5C77A-340B-42A7-9E02-DA2F396FCF95}"/>
                </a:ext>
              </a:extLst>
            </p:cNvPr>
            <p:cNvSpPr txBox="1"/>
            <p:nvPr/>
          </p:nvSpPr>
          <p:spPr>
            <a:xfrm>
              <a:off x="5694361" y="5784334"/>
              <a:ext cx="285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z</a:t>
              </a:r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2ED889F-90AA-49CE-A506-F0215573295A}"/>
                </a:ext>
              </a:extLst>
            </p:cNvPr>
            <p:cNvSpPr/>
            <p:nvPr/>
          </p:nvSpPr>
          <p:spPr>
            <a:xfrm>
              <a:off x="1409700" y="5194303"/>
              <a:ext cx="2959097" cy="4825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>
              <a:extLst>
                <a:ext uri="{FF2B5EF4-FFF2-40B4-BE49-F238E27FC236}">
                  <a16:creationId xmlns:a16="http://schemas.microsoft.com/office/drawing/2014/main" id="{A61A3C79-55C2-4BDC-8393-E012DB353DA7}"/>
                </a:ext>
              </a:extLst>
            </p:cNvPr>
            <p:cNvSpPr/>
            <p:nvPr/>
          </p:nvSpPr>
          <p:spPr>
            <a:xfrm rot="5400000" flipV="1">
              <a:off x="2294610" y="4590377"/>
              <a:ext cx="971554" cy="1163400"/>
            </a:xfrm>
            <a:prstGeom prst="parallelogram">
              <a:avLst>
                <a:gd name="adj" fmla="val 49510"/>
              </a:avLst>
            </a:prstGeom>
            <a:noFill/>
            <a:ln w="28575">
              <a:prstDash val="sys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AEA3239A-A049-40C1-ABD6-7F3B5976E764}"/>
                </a:ext>
              </a:extLst>
            </p:cNvPr>
            <p:cNvCxnSpPr>
              <a:cxnSpLocks/>
            </p:cNvCxnSpPr>
            <p:nvPr/>
          </p:nvCxnSpPr>
          <p:spPr>
            <a:xfrm>
              <a:off x="3362087" y="5183981"/>
              <a:ext cx="0" cy="48339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4129F06B-6815-40E6-B814-EBB4B513E639}"/>
                    </a:ext>
                  </a:extLst>
                </p:cNvPr>
                <p:cNvSpPr txBox="1"/>
                <p:nvPr/>
              </p:nvSpPr>
              <p:spPr>
                <a:xfrm>
                  <a:off x="2900358" y="5248966"/>
                  <a:ext cx="1427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i="1" dirty="0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4129F06B-6815-40E6-B814-EBB4B513E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358" y="5248966"/>
                  <a:ext cx="142715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12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94D0373-0644-431E-BC29-E9575007C5FB}"/>
                </a:ext>
              </a:extLst>
            </p:cNvPr>
            <p:cNvSpPr txBox="1"/>
            <p:nvPr/>
          </p:nvSpPr>
          <p:spPr>
            <a:xfrm>
              <a:off x="720725" y="4316968"/>
              <a:ext cx="285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u</a:t>
              </a:r>
              <a:endParaRPr kumimoji="1" lang="ja-JP" altLang="en-US" dirty="0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7C1EA5C-F44E-417E-9688-B196038AB0DB}"/>
              </a:ext>
            </a:extLst>
          </p:cNvPr>
          <p:cNvGrpSpPr/>
          <p:nvPr/>
        </p:nvGrpSpPr>
        <p:grpSpPr>
          <a:xfrm>
            <a:off x="1073275" y="3548298"/>
            <a:ext cx="4781564" cy="1757818"/>
            <a:chOff x="1073275" y="4665530"/>
            <a:chExt cx="4781564" cy="1757818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2CA54FA7-D556-419C-A935-2E51EB3013A5}"/>
                </a:ext>
              </a:extLst>
            </p:cNvPr>
            <p:cNvSpPr/>
            <p:nvPr/>
          </p:nvSpPr>
          <p:spPr>
            <a:xfrm>
              <a:off x="2393982" y="5473193"/>
              <a:ext cx="2503431" cy="374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A653A545-EDE9-45B5-97A6-1B013278887E}"/>
                </a:ext>
              </a:extLst>
            </p:cNvPr>
            <p:cNvCxnSpPr>
              <a:cxnSpLocks/>
            </p:cNvCxnSpPr>
            <p:nvPr/>
          </p:nvCxnSpPr>
          <p:spPr>
            <a:xfrm>
              <a:off x="1970173" y="5345063"/>
              <a:ext cx="4238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F5B00D6-928C-4D72-AA01-6558E04649C6}"/>
                    </a:ext>
                  </a:extLst>
                </p:cNvPr>
                <p:cNvSpPr txBox="1"/>
                <p:nvPr/>
              </p:nvSpPr>
              <p:spPr>
                <a:xfrm>
                  <a:off x="3448304" y="4665530"/>
                  <a:ext cx="24065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F5B00D6-928C-4D72-AA01-6558E0464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304" y="4665530"/>
                  <a:ext cx="240653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F676B557-6273-4F5D-A5DF-2371BB462133}"/>
                    </a:ext>
                  </a:extLst>
                </p:cNvPr>
                <p:cNvSpPr txBox="1"/>
                <p:nvPr/>
              </p:nvSpPr>
              <p:spPr>
                <a:xfrm>
                  <a:off x="1416450" y="4985132"/>
                  <a:ext cx="1684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F676B557-6273-4F5D-A5DF-2371BB462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450" y="4985132"/>
                  <a:ext cx="168414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5DA02E60-3D2E-4BEC-9E69-881C79D56181}"/>
                </a:ext>
              </a:extLst>
            </p:cNvPr>
            <p:cNvCxnSpPr/>
            <p:nvPr/>
          </p:nvCxnSpPr>
          <p:spPr>
            <a:xfrm>
              <a:off x="1073275" y="6133547"/>
              <a:ext cx="41493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44210166-7117-4235-BB44-0E0363B1ACB8}"/>
                </a:ext>
              </a:extLst>
            </p:cNvPr>
            <p:cNvSpPr/>
            <p:nvPr/>
          </p:nvSpPr>
          <p:spPr>
            <a:xfrm>
              <a:off x="1970173" y="5473193"/>
              <a:ext cx="2296452" cy="374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77FC63F0-8CD3-4B05-A848-5388F4628FF1}"/>
                </a:ext>
              </a:extLst>
            </p:cNvPr>
            <p:cNvCxnSpPr>
              <a:cxnSpLocks/>
            </p:cNvCxnSpPr>
            <p:nvPr/>
          </p:nvCxnSpPr>
          <p:spPr>
            <a:xfrm>
              <a:off x="4266625" y="5023937"/>
              <a:ext cx="630788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0214BE43-111B-457F-91A8-B2FF0F4BE0BA}"/>
                </a:ext>
              </a:extLst>
            </p:cNvPr>
            <p:cNvSpPr txBox="1"/>
            <p:nvPr/>
          </p:nvSpPr>
          <p:spPr>
            <a:xfrm>
              <a:off x="5295349" y="5990234"/>
              <a:ext cx="221760" cy="286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z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36541975-931B-48AE-82FE-52C8A3CA0028}"/>
                    </a:ext>
                  </a:extLst>
                </p:cNvPr>
                <p:cNvSpPr txBox="1"/>
                <p:nvPr/>
              </p:nvSpPr>
              <p:spPr>
                <a:xfrm>
                  <a:off x="1416389" y="6136722"/>
                  <a:ext cx="1107567" cy="286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36541975-931B-48AE-82FE-52C8A3CA0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389" y="6136722"/>
                  <a:ext cx="1107567" cy="286626"/>
                </a:xfrm>
                <a:prstGeom prst="rect">
                  <a:avLst/>
                </a:prstGeom>
                <a:blipFill>
                  <a:blip r:embed="rId7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2F16512-76AD-4425-9E0D-89D80A0C8DDA}"/>
                    </a:ext>
                  </a:extLst>
                </p:cNvPr>
                <p:cNvSpPr txBox="1"/>
                <p:nvPr/>
              </p:nvSpPr>
              <p:spPr>
                <a:xfrm>
                  <a:off x="3756194" y="6135010"/>
                  <a:ext cx="1107567" cy="286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2F16512-76AD-4425-9E0D-89D80A0C8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6194" y="6135010"/>
                  <a:ext cx="1107567" cy="286626"/>
                </a:xfrm>
                <a:prstGeom prst="rect">
                  <a:avLst/>
                </a:prstGeom>
                <a:blipFill>
                  <a:blip r:embed="rId8"/>
                  <a:stretch>
                    <a:fillRect b="-212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07A5A989-8BDF-4FAE-A8F2-9F994F0F70E5}"/>
                  </a:ext>
                </a:extLst>
              </p:cNvPr>
              <p:cNvSpPr txBox="1"/>
              <p:nvPr/>
            </p:nvSpPr>
            <p:spPr>
              <a:xfrm>
                <a:off x="7533867" y="5019490"/>
                <a:ext cx="1107567" cy="286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07A5A989-8BDF-4FAE-A8F2-9F994F0F7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867" y="5019490"/>
                <a:ext cx="1107567" cy="286626"/>
              </a:xfrm>
              <a:prstGeom prst="rect">
                <a:avLst/>
              </a:prstGeom>
              <a:blipFill>
                <a:blip r:embed="rId9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E94B635-5D62-4132-BBAE-E8DF37A203D8}"/>
                  </a:ext>
                </a:extLst>
              </p:cNvPr>
              <p:cNvSpPr txBox="1"/>
              <p:nvPr/>
            </p:nvSpPr>
            <p:spPr>
              <a:xfrm>
                <a:off x="8445982" y="5020953"/>
                <a:ext cx="1107567" cy="286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E94B635-5D62-4132-BBAE-E8DF37A20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982" y="5020953"/>
                <a:ext cx="1107567" cy="286626"/>
              </a:xfrm>
              <a:prstGeom prst="rect">
                <a:avLst/>
              </a:prstGeom>
              <a:blipFill>
                <a:blip r:embed="rId10"/>
                <a:stretch>
                  <a:fillRect b="-191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F46E43C-AE47-401E-8D0B-00ACF39B873F}"/>
              </a:ext>
            </a:extLst>
          </p:cNvPr>
          <p:cNvSpPr txBox="1"/>
          <p:nvPr/>
        </p:nvSpPr>
        <p:spPr>
          <a:xfrm>
            <a:off x="7686075" y="2799055"/>
            <a:ext cx="206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横波</a:t>
            </a:r>
            <a:r>
              <a:rPr lang="en-US" altLang="ja-JP" sz="2400" dirty="0"/>
              <a:t>:x-y</a:t>
            </a:r>
            <a:r>
              <a:rPr lang="ja-JP" altLang="en-US" sz="2400" dirty="0"/>
              <a:t>平面</a:t>
            </a:r>
            <a:endParaRPr lang="en-US" altLang="ja-JP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97BE80-3CFB-4320-8AFD-04A8D4503F90}"/>
              </a:ext>
            </a:extLst>
          </p:cNvPr>
          <p:cNvSpPr txBox="1"/>
          <p:nvPr/>
        </p:nvSpPr>
        <p:spPr>
          <a:xfrm>
            <a:off x="2523956" y="2799055"/>
            <a:ext cx="183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縦波</a:t>
            </a:r>
            <a:r>
              <a:rPr lang="en-US" altLang="ja-JP" sz="2400" dirty="0"/>
              <a:t>:z</a:t>
            </a:r>
            <a:r>
              <a:rPr lang="ja-JP" altLang="en-US" sz="2400" dirty="0"/>
              <a:t>方向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4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縦波</a:t>
            </a:r>
            <a:r>
              <a:rPr lang="en-US" altLang="ja-JP" dirty="0"/>
              <a:t>:z</a:t>
            </a:r>
            <a:r>
              <a:rPr lang="ja-JP" altLang="en-US" dirty="0"/>
              <a:t>方向</a:t>
            </a:r>
            <a:r>
              <a:rPr lang="en-US" altLang="ja-JP" dirty="0"/>
              <a:t>,</a:t>
            </a:r>
            <a:r>
              <a:rPr lang="ja-JP" altLang="en-US" dirty="0"/>
              <a:t>弾性率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→縦波の分散関係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</a:t>
            </a:r>
            <a:r>
              <a:rPr kumimoji="1" lang="en-US" altLang="ja-JP" dirty="0"/>
              <a:t>1</a:t>
            </a:r>
            <a:r>
              <a:rPr kumimoji="1" lang="ja-JP" altLang="en-US" dirty="0"/>
              <a:t>次元ひも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2B7EAEF-1D5F-4275-AFD8-4E1428924709}"/>
              </a:ext>
            </a:extLst>
          </p:cNvPr>
          <p:cNvGrpSpPr/>
          <p:nvPr/>
        </p:nvGrpSpPr>
        <p:grpSpPr>
          <a:xfrm>
            <a:off x="6308005" y="67806"/>
            <a:ext cx="4781564" cy="1757818"/>
            <a:chOff x="1073275" y="4665530"/>
            <a:chExt cx="4781564" cy="1757818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16805E9E-DE59-41D0-B1AF-4C468D199160}"/>
                </a:ext>
              </a:extLst>
            </p:cNvPr>
            <p:cNvSpPr/>
            <p:nvPr/>
          </p:nvSpPr>
          <p:spPr>
            <a:xfrm>
              <a:off x="2393982" y="5473193"/>
              <a:ext cx="2503431" cy="374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201567A-06C9-4265-94BB-1D990D42D5AB}"/>
                </a:ext>
              </a:extLst>
            </p:cNvPr>
            <p:cNvCxnSpPr>
              <a:cxnSpLocks/>
            </p:cNvCxnSpPr>
            <p:nvPr/>
          </p:nvCxnSpPr>
          <p:spPr>
            <a:xfrm>
              <a:off x="1970173" y="5345063"/>
              <a:ext cx="4238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E0FFB97A-04D7-4CC0-92AE-029840CD7D66}"/>
                    </a:ext>
                  </a:extLst>
                </p:cNvPr>
                <p:cNvSpPr txBox="1"/>
                <p:nvPr/>
              </p:nvSpPr>
              <p:spPr>
                <a:xfrm>
                  <a:off x="3448304" y="4665530"/>
                  <a:ext cx="24065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E0FFB97A-04D7-4CC0-92AE-029840CD7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304" y="4665530"/>
                  <a:ext cx="240653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F93F081-3AC4-4AD4-9382-15B503CFCA39}"/>
                    </a:ext>
                  </a:extLst>
                </p:cNvPr>
                <p:cNvSpPr txBox="1"/>
                <p:nvPr/>
              </p:nvSpPr>
              <p:spPr>
                <a:xfrm>
                  <a:off x="1416450" y="4985132"/>
                  <a:ext cx="1684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F93F081-3AC4-4AD4-9382-15B503CFC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450" y="4985132"/>
                  <a:ext cx="168414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C98ECE5-5E08-4339-8138-D21C1CD32A75}"/>
                </a:ext>
              </a:extLst>
            </p:cNvPr>
            <p:cNvCxnSpPr/>
            <p:nvPr/>
          </p:nvCxnSpPr>
          <p:spPr>
            <a:xfrm>
              <a:off x="1073275" y="6133547"/>
              <a:ext cx="41493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05FAB8A-77F0-4BF7-8711-2057BFA13204}"/>
                </a:ext>
              </a:extLst>
            </p:cNvPr>
            <p:cNvSpPr/>
            <p:nvPr/>
          </p:nvSpPr>
          <p:spPr>
            <a:xfrm>
              <a:off x="1970173" y="5473193"/>
              <a:ext cx="2296452" cy="3745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BB205A46-B5F4-411B-B73E-7AF8658A381A}"/>
                </a:ext>
              </a:extLst>
            </p:cNvPr>
            <p:cNvCxnSpPr>
              <a:cxnSpLocks/>
            </p:cNvCxnSpPr>
            <p:nvPr/>
          </p:nvCxnSpPr>
          <p:spPr>
            <a:xfrm>
              <a:off x="4266625" y="5023937"/>
              <a:ext cx="630788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951675C-CAF5-4108-BD74-A471A6455CB7}"/>
                </a:ext>
              </a:extLst>
            </p:cNvPr>
            <p:cNvSpPr txBox="1"/>
            <p:nvPr/>
          </p:nvSpPr>
          <p:spPr>
            <a:xfrm>
              <a:off x="5295349" y="5990234"/>
              <a:ext cx="221760" cy="286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z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66CE959-7329-46DE-A179-8DC9C8AB6A4A}"/>
                    </a:ext>
                  </a:extLst>
                </p:cNvPr>
                <p:cNvSpPr txBox="1"/>
                <p:nvPr/>
              </p:nvSpPr>
              <p:spPr>
                <a:xfrm>
                  <a:off x="1416389" y="6136722"/>
                  <a:ext cx="1107567" cy="286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566CE959-7329-46DE-A179-8DC9C8AB6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389" y="6136722"/>
                  <a:ext cx="1107567" cy="286626"/>
                </a:xfrm>
                <a:prstGeom prst="rect">
                  <a:avLst/>
                </a:prstGeom>
                <a:blipFill>
                  <a:blip r:embed="rId5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97B3230E-5223-4CE1-B2E2-7A898595224D}"/>
                    </a:ext>
                  </a:extLst>
                </p:cNvPr>
                <p:cNvSpPr txBox="1"/>
                <p:nvPr/>
              </p:nvSpPr>
              <p:spPr>
                <a:xfrm>
                  <a:off x="3756194" y="6135010"/>
                  <a:ext cx="1107567" cy="286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97B3230E-5223-4CE1-B2E2-7A8985952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6194" y="6135010"/>
                  <a:ext cx="1107567" cy="286626"/>
                </a:xfrm>
                <a:prstGeom prst="rect">
                  <a:avLst/>
                </a:prstGeom>
                <a:blipFill>
                  <a:blip r:embed="rId6"/>
                  <a:stretch>
                    <a:fillRect b="-212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430812D-A693-4826-B015-C9092E31ED4F}"/>
                  </a:ext>
                </a:extLst>
              </p:cNvPr>
              <p:cNvSpPr txBox="1"/>
              <p:nvPr/>
            </p:nvSpPr>
            <p:spPr>
              <a:xfrm>
                <a:off x="564258" y="4802225"/>
                <a:ext cx="9443807" cy="1033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ja-JP" altLang="en-US" sz="3200" i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430812D-A693-4826-B015-C9092E31E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58" y="4802225"/>
                <a:ext cx="9443807" cy="1033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3112DD1-2B7F-4A3F-95D2-6455C473B2D9}"/>
                  </a:ext>
                </a:extLst>
              </p:cNvPr>
              <p:cNvSpPr txBox="1"/>
              <p:nvPr/>
            </p:nvSpPr>
            <p:spPr>
              <a:xfrm>
                <a:off x="564258" y="2571112"/>
                <a:ext cx="9443807" cy="1482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3112DD1-2B7F-4A3F-95D2-6455C473B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58" y="2571112"/>
                <a:ext cx="9443807" cy="14822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36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横波</a:t>
            </a:r>
            <a:r>
              <a:rPr lang="en-US" altLang="ja-JP" dirty="0"/>
              <a:t>:x-y</a:t>
            </a:r>
            <a:r>
              <a:rPr lang="ja-JP" altLang="en-US" dirty="0"/>
              <a:t>平面</a:t>
            </a:r>
            <a:r>
              <a:rPr lang="en-US" altLang="ja-JP" dirty="0"/>
              <a:t>,</a:t>
            </a:r>
            <a:r>
              <a:rPr lang="ja-JP" altLang="en-US" dirty="0"/>
              <a:t>剛性率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→縦波の分散関係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</a:t>
            </a:r>
            <a:r>
              <a:rPr kumimoji="1" lang="en-US" altLang="ja-JP" dirty="0"/>
              <a:t>1</a:t>
            </a:r>
            <a:r>
              <a:rPr kumimoji="1" lang="ja-JP" altLang="en-US" dirty="0"/>
              <a:t>次元ひも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430812D-A693-4826-B015-C9092E31ED4F}"/>
                  </a:ext>
                </a:extLst>
              </p:cNvPr>
              <p:cNvSpPr txBox="1"/>
              <p:nvPr/>
            </p:nvSpPr>
            <p:spPr>
              <a:xfrm>
                <a:off x="564258" y="4802225"/>
                <a:ext cx="9443807" cy="1033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ja-JP" altLang="en-US" sz="3200" i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430812D-A693-4826-B015-C9092E31E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58" y="4802225"/>
                <a:ext cx="9443807" cy="1033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3112DD1-2B7F-4A3F-95D2-6455C473B2D9}"/>
                  </a:ext>
                </a:extLst>
              </p:cNvPr>
              <p:cNvSpPr txBox="1"/>
              <p:nvPr/>
            </p:nvSpPr>
            <p:spPr>
              <a:xfrm>
                <a:off x="564258" y="2634509"/>
                <a:ext cx="9443807" cy="741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3112DD1-2B7F-4A3F-95D2-6455C473B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58" y="2634509"/>
                <a:ext cx="9443807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186B0D5-974D-4604-96FB-940F81FD0A61}"/>
              </a:ext>
            </a:extLst>
          </p:cNvPr>
          <p:cNvGrpSpPr/>
          <p:nvPr/>
        </p:nvGrpSpPr>
        <p:grpSpPr>
          <a:xfrm>
            <a:off x="6803349" y="320450"/>
            <a:ext cx="4443834" cy="1774886"/>
            <a:chOff x="254000" y="4316968"/>
            <a:chExt cx="5726110" cy="2287032"/>
          </a:xfrm>
        </p:grpSpPr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F0C6AE25-0A35-4791-B045-862910DE3174}"/>
                </a:ext>
              </a:extLst>
            </p:cNvPr>
            <p:cNvCxnSpPr/>
            <p:nvPr/>
          </p:nvCxnSpPr>
          <p:spPr>
            <a:xfrm>
              <a:off x="254000" y="5969000"/>
              <a:ext cx="5346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10B038B3-CAFA-44AE-AB78-115C7131D79D}"/>
                </a:ext>
              </a:extLst>
            </p:cNvPr>
            <p:cNvCxnSpPr/>
            <p:nvPr/>
          </p:nvCxnSpPr>
          <p:spPr>
            <a:xfrm flipV="1">
              <a:off x="863600" y="4686300"/>
              <a:ext cx="0" cy="191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F31C4D8-DC62-46B6-85EA-81B261DD0FDE}"/>
                </a:ext>
              </a:extLst>
            </p:cNvPr>
            <p:cNvSpPr txBox="1"/>
            <p:nvPr/>
          </p:nvSpPr>
          <p:spPr>
            <a:xfrm>
              <a:off x="5694361" y="5784334"/>
              <a:ext cx="285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z</a:t>
              </a:r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B78F28B-E241-45B8-A35F-0179685FF8C9}"/>
                </a:ext>
              </a:extLst>
            </p:cNvPr>
            <p:cNvSpPr/>
            <p:nvPr/>
          </p:nvSpPr>
          <p:spPr>
            <a:xfrm>
              <a:off x="1409700" y="5194303"/>
              <a:ext cx="2959097" cy="4825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平行四辺形 34">
              <a:extLst>
                <a:ext uri="{FF2B5EF4-FFF2-40B4-BE49-F238E27FC236}">
                  <a16:creationId xmlns:a16="http://schemas.microsoft.com/office/drawing/2014/main" id="{255B1719-022F-4056-A0BD-85DBC51B9976}"/>
                </a:ext>
              </a:extLst>
            </p:cNvPr>
            <p:cNvSpPr/>
            <p:nvPr/>
          </p:nvSpPr>
          <p:spPr>
            <a:xfrm rot="5400000" flipV="1">
              <a:off x="2294610" y="4590377"/>
              <a:ext cx="971554" cy="1163400"/>
            </a:xfrm>
            <a:prstGeom prst="parallelogram">
              <a:avLst>
                <a:gd name="adj" fmla="val 49510"/>
              </a:avLst>
            </a:prstGeom>
            <a:noFill/>
            <a:ln w="28575">
              <a:prstDash val="sysDot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9A3DE335-CB03-4AC7-B300-E12468FCFE60}"/>
                </a:ext>
              </a:extLst>
            </p:cNvPr>
            <p:cNvCxnSpPr>
              <a:cxnSpLocks/>
            </p:cNvCxnSpPr>
            <p:nvPr/>
          </p:nvCxnSpPr>
          <p:spPr>
            <a:xfrm>
              <a:off x="3362087" y="5183981"/>
              <a:ext cx="0" cy="48339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1B0AB1D8-FD39-4E60-BDDF-8E781DFFA897}"/>
                    </a:ext>
                  </a:extLst>
                </p:cNvPr>
                <p:cNvSpPr txBox="1"/>
                <p:nvPr/>
              </p:nvSpPr>
              <p:spPr>
                <a:xfrm>
                  <a:off x="2900358" y="5248966"/>
                  <a:ext cx="1427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i="1" dirty="0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4129F06B-6815-40E6-B814-EBB4B513E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358" y="5248966"/>
                  <a:ext cx="142715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12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5CAF493-794F-496E-AD91-A81B48C8BE1D}"/>
                </a:ext>
              </a:extLst>
            </p:cNvPr>
            <p:cNvSpPr txBox="1"/>
            <p:nvPr/>
          </p:nvSpPr>
          <p:spPr>
            <a:xfrm>
              <a:off x="720725" y="4316968"/>
              <a:ext cx="285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u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87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位相速度、群速度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ja-JP" altLang="en-US" dirty="0"/>
                  <a:t>より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3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</a:t>
            </a:r>
            <a:r>
              <a:rPr kumimoji="1" lang="en-US" altLang="ja-JP" dirty="0"/>
              <a:t>1</a:t>
            </a:r>
            <a:r>
              <a:rPr kumimoji="1" lang="ja-JP" altLang="en-US" dirty="0"/>
              <a:t>次元ひも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430812D-A693-4826-B015-C9092E31ED4F}"/>
                  </a:ext>
                </a:extLst>
              </p:cNvPr>
              <p:cNvSpPr txBox="1"/>
              <p:nvPr/>
            </p:nvSpPr>
            <p:spPr>
              <a:xfrm>
                <a:off x="9906001" y="1140017"/>
                <a:ext cx="1304924" cy="774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ja-JP" altLang="en-US" sz="3200" i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430812D-A693-4826-B015-C9092E31E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1" y="1140017"/>
                <a:ext cx="1304924" cy="774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8EAE44-BE4A-4D0C-9F9F-4FEBDD20B5A8}"/>
                  </a:ext>
                </a:extLst>
              </p:cNvPr>
              <p:cNvSpPr txBox="1"/>
              <p:nvPr/>
            </p:nvSpPr>
            <p:spPr>
              <a:xfrm>
                <a:off x="9906001" y="365125"/>
                <a:ext cx="1304924" cy="774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ja-JP" altLang="en-US" sz="3200" i="1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8EAE44-BE4A-4D0C-9F9F-4FEBDD20B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1" y="365125"/>
                <a:ext cx="1304924" cy="774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物体, アンテナ が含まれている画像&#10;&#10;自動的に生成された説明">
            <a:extLst>
              <a:ext uri="{FF2B5EF4-FFF2-40B4-BE49-F238E27FC236}">
                <a16:creationId xmlns:a16="http://schemas.microsoft.com/office/drawing/2014/main" id="{C2AD505F-E573-4D26-A7AB-44D23E0E5A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40904"/>
            <a:ext cx="2577741" cy="2249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3E74B1E-D58F-4819-AF0B-C310C1FA1BB6}"/>
                  </a:ext>
                </a:extLst>
              </p:cNvPr>
              <p:cNvSpPr txBox="1"/>
              <p:nvPr/>
            </p:nvSpPr>
            <p:spPr>
              <a:xfrm>
                <a:off x="983358" y="5162167"/>
                <a:ext cx="9443807" cy="438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3E74B1E-D58F-4819-AF0B-C310C1FA1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58" y="5162167"/>
                <a:ext cx="9443807" cy="4389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1D0524E-4109-4252-96F4-EFB641368AAB}"/>
                  </a:ext>
                </a:extLst>
              </p:cNvPr>
              <p:cNvSpPr txBox="1"/>
              <p:nvPr/>
            </p:nvSpPr>
            <p:spPr>
              <a:xfrm>
                <a:off x="1154808" y="2203321"/>
                <a:ext cx="9443807" cy="2067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1D0524E-4109-4252-96F4-EFB64136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08" y="2203321"/>
                <a:ext cx="9443807" cy="20671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27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半導体の記述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半導体のハミルトニアン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 algn="ctr">
              <a:buNone/>
            </a:pP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/>
              <p:nvPr/>
            </p:nvSpPr>
            <p:spPr>
              <a:xfrm>
                <a:off x="1409700" y="2743200"/>
                <a:ext cx="10515600" cy="3561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ja-JP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altLang="ja-JP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ja-JP" altLang="en-US" sz="3200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2743200"/>
                <a:ext cx="10515600" cy="3561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0A5BE43-BDFD-4A5F-B81F-2BA43F1ACAEE}"/>
                  </a:ext>
                </a:extLst>
              </p:cNvPr>
              <p:cNvSpPr txBox="1"/>
              <p:nvPr/>
            </p:nvSpPr>
            <p:spPr>
              <a:xfrm>
                <a:off x="6197600" y="396116"/>
                <a:ext cx="5727700" cy="1396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外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殻</m:t>
                    </m:r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電子</m:t>
                    </m:r>
                  </m:oMath>
                </a14:m>
                <a:r>
                  <a:rPr kumimoji="1" lang="en-US" altLang="ja-JP" sz="2800" dirty="0"/>
                  <a:t>:</a:t>
                </a:r>
                <a:r>
                  <a:rPr kumimoji="1" lang="ja-JP" altLang="en-US" sz="2800" dirty="0"/>
                  <a:t>座標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、質量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kumimoji="1" lang="ja-JP" altLang="en-US" sz="2800" dirty="0"/>
                  <a:t>個数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kumimoji="1" lang="en-US" altLang="ja-JP" sz="2800" dirty="0"/>
              </a:p>
              <a:p>
                <a14:m>
                  <m:oMath xmlns:m="http://schemas.openxmlformats.org/officeDocument/2006/math">
                    <m:r>
                      <a:rPr lang="ja-JP" altLang="en-US" sz="2800" i="1" dirty="0">
                        <a:latin typeface="Cambria Math" panose="02040503050406030204" pitchFamily="18" charset="0"/>
                      </a:rPr>
                      <m:t>価電子</m:t>
                    </m:r>
                  </m:oMath>
                </a14:m>
                <a:r>
                  <a:rPr lang="ja-JP" altLang="en-US" sz="2800" dirty="0"/>
                  <a:t>　</a:t>
                </a:r>
                <a:r>
                  <a:rPr lang="en-US" altLang="ja-JP" sz="2800" dirty="0"/>
                  <a:t>:</a:t>
                </a:r>
                <a:r>
                  <a:rPr lang="ja-JP" altLang="en-US" sz="2800" dirty="0"/>
                  <a:t>座標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800" dirty="0"/>
                  <a:t>、質量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ja-JP" altLang="en-US" sz="2800" dirty="0"/>
                  <a:t>個数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ja-JP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800" dirty="0"/>
                  <a:t>:</a:t>
                </a:r>
                <a:r>
                  <a:rPr lang="ja-JP" altLang="en-US" sz="2800" dirty="0"/>
                  <a:t>イオン核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 sz="2800" dirty="0"/>
                  <a:t>の有効電荷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0A5BE43-BDFD-4A5F-B81F-2BA43F1AC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0" y="396116"/>
                <a:ext cx="5727700" cy="1396729"/>
              </a:xfrm>
              <a:prstGeom prst="rect">
                <a:avLst/>
              </a:prstGeom>
              <a:blipFill>
                <a:blip r:embed="rId4"/>
                <a:stretch>
                  <a:fillRect l="-106" t="-6550" b="-104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5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半導体の記述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ハミルトニアンを解く波動関数はすべての座標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に依存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:1→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:1→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ja-JP" altLang="en-US" dirty="0"/>
                  <a:t>のオーダー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→解くのは現実的でない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3"/>
                <a:stretch>
                  <a:fillRect l="-1217" t="-1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/>
              <p:nvPr/>
            </p:nvSpPr>
            <p:spPr>
              <a:xfrm>
                <a:off x="1761766" y="3429000"/>
                <a:ext cx="8668468" cy="567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ja-JP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4ABB0D1-D1C3-45DA-8471-7438CDEF9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766" y="3429000"/>
                <a:ext cx="8668468" cy="567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4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イオン核の質量は電子の質量より十分重い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→イオン核の共鳴周波数は電子の共鳴周波数より十分小さい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→波動関数の変数分離が可能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断熱近似</a:t>
            </a:r>
            <a:r>
              <a:rPr lang="en-US" altLang="ja-JP" dirty="0"/>
              <a:t>/Born-</a:t>
            </a:r>
            <a:r>
              <a:rPr lang="en-US" altLang="ja-JP" dirty="0" err="1"/>
              <a:t>Oppenhimer</a:t>
            </a:r>
            <a:r>
              <a:rPr lang="ja-JP" altLang="en-US" dirty="0"/>
              <a:t>近似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220B6E2-090F-47F4-9992-5DFE337DEBE5}"/>
                  </a:ext>
                </a:extLst>
              </p:cNvPr>
              <p:cNvSpPr txBox="1"/>
              <p:nvPr/>
            </p:nvSpPr>
            <p:spPr>
              <a:xfrm>
                <a:off x="3188404" y="3791143"/>
                <a:ext cx="5815192" cy="855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≃</m:t>
                      </m:r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Sup>
                                <m:sSubSup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</m:t>
                      </m:r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Sup>
                                <m:sSubSup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220B6E2-090F-47F4-9992-5DFE337DE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04" y="3791143"/>
                <a:ext cx="5815192" cy="855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D4A34F5-2D01-4E78-A25A-0918912A028E}"/>
                  </a:ext>
                </a:extLst>
              </p:cNvPr>
              <p:cNvSpPr txBox="1"/>
              <p:nvPr/>
            </p:nvSpPr>
            <p:spPr>
              <a:xfrm>
                <a:off x="3143954" y="5539581"/>
                <a:ext cx="5904092" cy="567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D4A34F5-2D01-4E78-A25A-0918912A0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954" y="5539581"/>
                <a:ext cx="5904092" cy="567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A29F4FC-C828-49CC-AAA8-080B396C71F0}"/>
                  </a:ext>
                </a:extLst>
              </p:cNvPr>
              <p:cNvSpPr txBox="1"/>
              <p:nvPr/>
            </p:nvSpPr>
            <p:spPr>
              <a:xfrm>
                <a:off x="4535308" y="2542381"/>
                <a:ext cx="3121384" cy="532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≃1836⋅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A29F4FC-C828-49CC-AAA8-080B396C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308" y="2542381"/>
                <a:ext cx="3121384" cy="532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0554580-53EA-48FE-A9D2-0960EBCDB917}"/>
                  </a:ext>
                </a:extLst>
              </p:cNvPr>
              <p:cNvSpPr txBox="1"/>
              <p:nvPr/>
            </p:nvSpPr>
            <p:spPr>
              <a:xfrm>
                <a:off x="9048046" y="1360047"/>
                <a:ext cx="2000954" cy="8964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800" dirty="0"/>
                  <a:t>:</a:t>
                </a:r>
                <a:r>
                  <a:rPr lang="ja-JP" altLang="en-US" sz="2800" dirty="0"/>
                  <a:t>質量数</a:t>
                </a:r>
                <a:endParaRPr lang="en-US" altLang="ja-JP" sz="2800" dirty="0"/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800" dirty="0"/>
                  <a:t>:</a:t>
                </a:r>
                <a:r>
                  <a:rPr lang="ja-JP" altLang="en-US" sz="2800" dirty="0"/>
                  <a:t>力定数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0554580-53EA-48FE-A9D2-0960EBCDB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46" y="1360047"/>
                <a:ext cx="2000954" cy="896464"/>
              </a:xfrm>
              <a:prstGeom prst="rect">
                <a:avLst/>
              </a:prstGeom>
              <a:blipFill>
                <a:blip r:embed="rId6"/>
                <a:stretch>
                  <a:fillRect l="-304" t="-10884" b="-244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93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64586D6-A38E-4EA6-BFA4-732C98D2A0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5" t="-1" r="66780" b="69233"/>
          <a:stretch/>
        </p:blipFill>
        <p:spPr>
          <a:xfrm>
            <a:off x="10707725" y="1990515"/>
            <a:ext cx="1009382" cy="119226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実空間における格子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結晶は空間的な周期性を持つ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→あるベクトル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ja-JP" altLang="en-US" dirty="0"/>
                  <a:t>だけ移動した時、同一の原子にたどり着く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r>
                  <a:rPr kumimoji="1" lang="ja-JP" altLang="en-US" dirty="0"/>
                  <a:t>並進ベクトル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は平行六面体を定義する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→単位格子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4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73B8759-489C-4ECC-9E8F-697E3E954C98}"/>
                  </a:ext>
                </a:extLst>
              </p:cNvPr>
              <p:cNvSpPr txBox="1"/>
              <p:nvPr/>
            </p:nvSpPr>
            <p:spPr>
              <a:xfrm>
                <a:off x="2372825" y="3182778"/>
                <a:ext cx="621736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73B8759-489C-4ECC-9E8F-697E3E95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825" y="3182778"/>
                <a:ext cx="621736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>
            <a:extLst>
              <a:ext uri="{FF2B5EF4-FFF2-40B4-BE49-F238E27FC236}">
                <a16:creationId xmlns:a16="http://schemas.microsoft.com/office/drawing/2014/main" id="{AD97DA2F-4246-4F6E-9E81-C5882639F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4" t="60545" r="41583" b="8687"/>
          <a:stretch/>
        </p:blipFill>
        <p:spPr>
          <a:xfrm>
            <a:off x="8737600" y="4515515"/>
            <a:ext cx="1161056" cy="1192263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A4FF2CE-85C9-42BF-A109-971CFBD60182}"/>
              </a:ext>
            </a:extLst>
          </p:cNvPr>
          <p:cNvCxnSpPr>
            <a:cxnSpLocks/>
          </p:cNvCxnSpPr>
          <p:nvPr/>
        </p:nvCxnSpPr>
        <p:spPr>
          <a:xfrm flipV="1">
            <a:off x="8953500" y="3048000"/>
            <a:ext cx="1873035" cy="2362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4431EF-25DA-45B4-8A6E-3C4748F7E2AA}"/>
              </a:ext>
            </a:extLst>
          </p:cNvPr>
          <p:cNvSpPr txBox="1"/>
          <p:nvPr/>
        </p:nvSpPr>
        <p:spPr>
          <a:xfrm rot="2120350">
            <a:off x="9780250" y="3293704"/>
            <a:ext cx="85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/>
              <a:t>≈</a:t>
            </a:r>
          </a:p>
        </p:txBody>
      </p: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35811B6B-7024-4DB4-A8A7-6804EBE4CCF8}"/>
              </a:ext>
            </a:extLst>
          </p:cNvPr>
          <p:cNvSpPr/>
          <p:nvPr/>
        </p:nvSpPr>
        <p:spPr>
          <a:xfrm rot="19153434">
            <a:off x="10125019" y="3824478"/>
            <a:ext cx="125003" cy="97631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73A3CCF8-C518-4496-962D-98BA054224CB}"/>
                  </a:ext>
                </a:extLst>
              </p:cNvPr>
              <p:cNvSpPr/>
              <p:nvPr/>
            </p:nvSpPr>
            <p:spPr>
              <a:xfrm>
                <a:off x="9978965" y="2788280"/>
                <a:ext cx="108153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73A3CCF8-C518-4496-962D-98BA05422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965" y="2788280"/>
                <a:ext cx="108153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5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実空間における格子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DFF765-C2BC-4810-9BBF-E8A4B734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ja-JP" altLang="en-US" dirty="0"/>
              <a:t>結晶構造の記述に必要なものは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単純単位格子</a:t>
            </a:r>
            <a:r>
              <a:rPr lang="en-US" altLang="ja-JP" dirty="0"/>
              <a:t>+</a:t>
            </a:r>
            <a:r>
              <a:rPr lang="ja-JP" altLang="en-US" dirty="0"/>
              <a:t>基底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基底→</a:t>
            </a:r>
            <a:r>
              <a:rPr lang="en-US" altLang="ja-JP" dirty="0"/>
              <a:t>14</a:t>
            </a:r>
            <a:r>
              <a:rPr lang="ja-JP" altLang="en-US" dirty="0"/>
              <a:t>種類のブラベ格子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格子→</a:t>
            </a:r>
            <a:r>
              <a:rPr lang="en-US" altLang="ja-JP" dirty="0"/>
              <a:t>32</a:t>
            </a:r>
            <a:r>
              <a:rPr lang="ja-JP" altLang="en-US" dirty="0"/>
              <a:t>種類の点群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+</a:t>
            </a:r>
            <a:r>
              <a:rPr lang="ja-JP" altLang="en-US" dirty="0"/>
              <a:t>並進、らせん、映進操作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230</a:t>
            </a:r>
            <a:r>
              <a:rPr lang="ja-JP" altLang="en-US" dirty="0"/>
              <a:t>の空間群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   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6F828AA-8B9C-4DBE-8B54-DDE6E8A471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40"/>
          <a:stretch/>
        </p:blipFill>
        <p:spPr>
          <a:xfrm>
            <a:off x="7158037" y="2370137"/>
            <a:ext cx="4614863" cy="400821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1CDB7D-9A6A-4F36-A47A-CCFF217A725E}"/>
              </a:ext>
            </a:extLst>
          </p:cNvPr>
          <p:cNvSpPr/>
          <p:nvPr/>
        </p:nvSpPr>
        <p:spPr>
          <a:xfrm>
            <a:off x="9779000" y="3098800"/>
            <a:ext cx="1993900" cy="1498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803817C-6EF3-4837-A702-994E2D6F0DC9}"/>
              </a:ext>
            </a:extLst>
          </p:cNvPr>
          <p:cNvSpPr/>
          <p:nvPr/>
        </p:nvSpPr>
        <p:spPr>
          <a:xfrm>
            <a:off x="9569450" y="4732337"/>
            <a:ext cx="1479550" cy="11604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B2CECE-3760-4962-AE21-9CA0C3E65575}"/>
              </a:ext>
            </a:extLst>
          </p:cNvPr>
          <p:cNvSpPr/>
          <p:nvPr/>
        </p:nvSpPr>
        <p:spPr>
          <a:xfrm>
            <a:off x="7156450" y="3890964"/>
            <a:ext cx="1479550" cy="22304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8C8741E-54C3-4E76-8ECD-3272DCD800FD}"/>
              </a:ext>
            </a:extLst>
          </p:cNvPr>
          <p:cNvCxnSpPr>
            <a:cxnSpLocks/>
          </p:cNvCxnSpPr>
          <p:nvPr/>
        </p:nvCxnSpPr>
        <p:spPr>
          <a:xfrm flipV="1">
            <a:off x="9969500" y="2370137"/>
            <a:ext cx="0" cy="72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4F3B105-CAF1-4801-91E4-798E5E6C7D21}"/>
              </a:ext>
            </a:extLst>
          </p:cNvPr>
          <p:cNvCxnSpPr/>
          <p:nvPr/>
        </p:nvCxnSpPr>
        <p:spPr>
          <a:xfrm flipV="1">
            <a:off x="9677400" y="1231900"/>
            <a:ext cx="0" cy="350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83091BB-8503-438F-A69D-F92F0B2A9A83}"/>
              </a:ext>
            </a:extLst>
          </p:cNvPr>
          <p:cNvSpPr txBox="1"/>
          <p:nvPr/>
        </p:nvSpPr>
        <p:spPr>
          <a:xfrm>
            <a:off x="9724481" y="1793952"/>
            <a:ext cx="264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単純単位胞格子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D76BB4D-2A33-4BE7-BBC4-CA6968E330C0}"/>
              </a:ext>
            </a:extLst>
          </p:cNvPr>
          <p:cNvCxnSpPr>
            <a:cxnSpLocks/>
          </p:cNvCxnSpPr>
          <p:nvPr/>
        </p:nvCxnSpPr>
        <p:spPr>
          <a:xfrm flipV="1">
            <a:off x="7497112" y="1995634"/>
            <a:ext cx="0" cy="1866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6A7F6E-7774-4522-BA34-F873E6F24F48}"/>
              </a:ext>
            </a:extLst>
          </p:cNvPr>
          <p:cNvSpPr txBox="1"/>
          <p:nvPr/>
        </p:nvSpPr>
        <p:spPr>
          <a:xfrm>
            <a:off x="6915925" y="1534157"/>
            <a:ext cx="264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多重単位格子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5FF02B8-9E2F-4629-BC3D-84F49618A559}"/>
              </a:ext>
            </a:extLst>
          </p:cNvPr>
          <p:cNvSpPr txBox="1"/>
          <p:nvPr/>
        </p:nvSpPr>
        <p:spPr>
          <a:xfrm>
            <a:off x="9104813" y="652314"/>
            <a:ext cx="308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単純単位格子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8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D993B9D-3848-4152-A715-E58328F4F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900" y="1561776"/>
            <a:ext cx="6769100" cy="412782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結晶構造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半導体で重要な点群は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つ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ja-JP" dirty="0"/>
                  <a:t>:</a:t>
                </a:r>
                <a:r>
                  <a:rPr lang="ja-JP" altLang="en-US" dirty="0"/>
                  <a:t>ダイヤモンド型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:</a:t>
                </a:r>
                <a:r>
                  <a:rPr lang="ja-JP" altLang="en-US" dirty="0"/>
                  <a:t>閃亜鉛鉱型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つの</a:t>
                </a:r>
                <a:r>
                  <a:rPr lang="en-US" altLang="ja-JP" dirty="0" err="1"/>
                  <a:t>fcc</a:t>
                </a:r>
                <a:r>
                  <a:rPr lang="ja-JP" altLang="en-US" dirty="0"/>
                  <a:t>格子からなる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en-US" altLang="ja-JP" dirty="0"/>
                  <a:t>   </a:t>
                </a:r>
                <a:r>
                  <a:rPr lang="ja-JP" altLang="en-US" dirty="0"/>
                  <a:t>原子が同種か異種かが違う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:</a:t>
                </a:r>
                <a:r>
                  <a:rPr lang="ja-JP" altLang="en-US" dirty="0"/>
                  <a:t>ウルツ鉱型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</a:t>
                </a:r>
                <a:r>
                  <a:rPr lang="en-US" altLang="ja-JP" dirty="0"/>
                  <a:t>c</a:t>
                </a:r>
                <a:r>
                  <a:rPr lang="ja-JP" altLang="en-US" dirty="0"/>
                  <a:t>軸を持つ六法晶系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4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逆空間における格子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900" cy="4667251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逆格子空間の定義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lvl="1"/>
                <a:r>
                  <a:rPr lang="ja-JP" altLang="en-US" dirty="0"/>
                  <a:t>これらは実空間における周期性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/>
                  <a:t>フーリエ展開から導かれる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周期性は実空間でも逆空間でも記述できる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→逆空間は波数ベクトル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や運動量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での記述に適している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900" cy="4667251"/>
              </a:xfrm>
              <a:blipFill>
                <a:blip r:embed="rId3"/>
                <a:stretch>
                  <a:fillRect l="-975" t="-2089" r="-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73B8759-489C-4ECC-9E8F-697E3E954C98}"/>
                  </a:ext>
                </a:extLst>
              </p:cNvPr>
              <p:cNvSpPr txBox="1"/>
              <p:nvPr/>
            </p:nvSpPr>
            <p:spPr>
              <a:xfrm>
                <a:off x="2736131" y="2489640"/>
                <a:ext cx="6293569" cy="9393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/>
                  <a:t>基本並進ベクトル</a:t>
                </a:r>
                <a:r>
                  <a:rPr lang="en-US" altLang="ja-JP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𝑢𝑐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b="0" i="1" dirty="0">
                  <a:ea typeface="Cambria Math" panose="02040503050406030204" pitchFamily="18" charset="0"/>
                </a:endParaRPr>
              </a:p>
              <a:p>
                <a:r>
                  <a:rPr lang="ja-JP" altLang="en-US" sz="2400" dirty="0"/>
                  <a:t>一般並進ベクトル</a:t>
                </a:r>
                <a:r>
                  <a:rPr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73B8759-489C-4ECC-9E8F-697E3E95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131" y="2489640"/>
                <a:ext cx="6293569" cy="939360"/>
              </a:xfrm>
              <a:prstGeom prst="rect">
                <a:avLst/>
              </a:prstGeom>
              <a:blipFill>
                <a:blip r:embed="rId4"/>
                <a:stretch>
                  <a:fillRect l="-3004" t="-645" b="-187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29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ECD3-3577-4E72-BAF8-D40C3DD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逆空間における格子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9989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第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ブリルアンゾーン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ある逆格子点から、最近接している逆格子点へ線を引く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   その線を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等分する面で囲まれた領域</a:t>
                </a: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:r>
                  <a:rPr lang="ja-JP" altLang="en-US" dirty="0"/>
                  <a:t>第</a:t>
                </a:r>
                <a:r>
                  <a:rPr lang="en-US" altLang="ja-JP" dirty="0"/>
                  <a:t>2,3...BZ</a:t>
                </a:r>
                <a:r>
                  <a:rPr lang="ja-JP" altLang="en-US" dirty="0"/>
                  <a:t>は、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ja-JP" altLang="en-US" dirty="0"/>
                  <a:t>ベクトルによって第</a:t>
                </a:r>
                <a:r>
                  <a:rPr lang="en-US" altLang="ja-JP" dirty="0"/>
                  <a:t>1BZ</a:t>
                </a:r>
                <a:r>
                  <a:rPr lang="ja-JP" altLang="en-US" dirty="0"/>
                  <a:t>に移動できる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→第</a:t>
                </a:r>
                <a:r>
                  <a:rPr lang="en-US" altLang="ja-JP" dirty="0"/>
                  <a:t>1BZ</a:t>
                </a:r>
                <a:r>
                  <a:rPr lang="ja-JP" altLang="en-US" dirty="0"/>
                  <a:t>のみを考えればよい</a:t>
                </a: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EDFF765-C2BC-4810-9BBF-E8A4B734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9989"/>
              </a:xfrm>
              <a:blipFill>
                <a:blip r:embed="rId3"/>
                <a:stretch>
                  <a:fillRect l="-1043" t="-1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05CF84AE-6350-4517-8539-3E8FBCF0F8C3}"/>
              </a:ext>
            </a:extLst>
          </p:cNvPr>
          <p:cNvGrpSpPr/>
          <p:nvPr/>
        </p:nvGrpSpPr>
        <p:grpSpPr>
          <a:xfrm>
            <a:off x="9113965" y="787400"/>
            <a:ext cx="2590800" cy="2641600"/>
            <a:chOff x="8496300" y="3757613"/>
            <a:chExt cx="2590800" cy="264160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F66C693D-D611-45AE-A5CA-F4A9480BA707}"/>
                </a:ext>
              </a:extLst>
            </p:cNvPr>
            <p:cNvGrpSpPr/>
            <p:nvPr/>
          </p:nvGrpSpPr>
          <p:grpSpPr>
            <a:xfrm>
              <a:off x="8496300" y="3757613"/>
              <a:ext cx="2590800" cy="2641600"/>
              <a:chOff x="8610600" y="3365500"/>
              <a:chExt cx="2590800" cy="2641600"/>
            </a:xfrm>
            <a:solidFill>
              <a:schemeClr val="bg1"/>
            </a:solidFill>
          </p:grpSpPr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0273B59C-1EE7-4C35-8871-28E9C26B33FD}"/>
                  </a:ext>
                </a:extLst>
              </p:cNvPr>
              <p:cNvSpPr/>
              <p:nvPr/>
            </p:nvSpPr>
            <p:spPr>
              <a:xfrm>
                <a:off x="8610600" y="45847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8AEFCC04-67D4-48BA-8977-DBC5E0BFE304}"/>
                  </a:ext>
                </a:extLst>
              </p:cNvPr>
              <p:cNvSpPr/>
              <p:nvPr/>
            </p:nvSpPr>
            <p:spPr>
              <a:xfrm>
                <a:off x="9207500" y="45847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14332667-10F7-4F0A-85BC-E651693B3DB9}"/>
                  </a:ext>
                </a:extLst>
              </p:cNvPr>
              <p:cNvSpPr/>
              <p:nvPr/>
            </p:nvSpPr>
            <p:spPr>
              <a:xfrm>
                <a:off x="8915400" y="39751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1FF6FD04-D6E9-427A-94FF-FB24A633FD6E}"/>
                  </a:ext>
                </a:extLst>
              </p:cNvPr>
              <p:cNvSpPr/>
              <p:nvPr/>
            </p:nvSpPr>
            <p:spPr>
              <a:xfrm>
                <a:off x="9804400" y="45847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C2C1B3C4-FE59-4B09-99C2-A6C3DE4E6F27}"/>
                  </a:ext>
                </a:extLst>
              </p:cNvPr>
              <p:cNvSpPr/>
              <p:nvPr/>
            </p:nvSpPr>
            <p:spPr>
              <a:xfrm>
                <a:off x="9512300" y="39751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D05238EA-9C4A-40C8-A041-E2B0DD1DE707}"/>
                  </a:ext>
                </a:extLst>
              </p:cNvPr>
              <p:cNvSpPr/>
              <p:nvPr/>
            </p:nvSpPr>
            <p:spPr>
              <a:xfrm>
                <a:off x="10401300" y="45847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DAF3C994-75A1-46C5-8CB1-3750D313535C}"/>
                  </a:ext>
                </a:extLst>
              </p:cNvPr>
              <p:cNvSpPr/>
              <p:nvPr/>
            </p:nvSpPr>
            <p:spPr>
              <a:xfrm>
                <a:off x="10109200" y="39751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F50FC40C-27A4-4356-B14F-EDFFF6956458}"/>
                  </a:ext>
                </a:extLst>
              </p:cNvPr>
              <p:cNvSpPr/>
              <p:nvPr/>
            </p:nvSpPr>
            <p:spPr>
              <a:xfrm>
                <a:off x="8910637" y="51943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12F3F858-DECC-4DFB-87F4-0B26040FA834}"/>
                  </a:ext>
                </a:extLst>
              </p:cNvPr>
              <p:cNvSpPr/>
              <p:nvPr/>
            </p:nvSpPr>
            <p:spPr>
              <a:xfrm>
                <a:off x="9207500" y="58039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49079D52-A15C-41AD-9DBE-C3AAB67E3EF4}"/>
                  </a:ext>
                </a:extLst>
              </p:cNvPr>
              <p:cNvSpPr/>
              <p:nvPr/>
            </p:nvSpPr>
            <p:spPr>
              <a:xfrm>
                <a:off x="9507537" y="51943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97DD432A-6ACC-4FC6-9B41-305AFEB35758}"/>
                  </a:ext>
                </a:extLst>
              </p:cNvPr>
              <p:cNvSpPr/>
              <p:nvPr/>
            </p:nvSpPr>
            <p:spPr>
              <a:xfrm>
                <a:off x="9804400" y="58039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D65F43FD-4F38-49A8-BBF9-36C3B3E430AA}"/>
                  </a:ext>
                </a:extLst>
              </p:cNvPr>
              <p:cNvSpPr/>
              <p:nvPr/>
            </p:nvSpPr>
            <p:spPr>
              <a:xfrm>
                <a:off x="10104437" y="51943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DFD9D14F-A676-47BB-8D98-317C367335FC}"/>
                  </a:ext>
                </a:extLst>
              </p:cNvPr>
              <p:cNvSpPr/>
              <p:nvPr/>
            </p:nvSpPr>
            <p:spPr>
              <a:xfrm>
                <a:off x="10401300" y="58039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395F2748-791B-4174-9906-EA12F765A56F}"/>
                  </a:ext>
                </a:extLst>
              </p:cNvPr>
              <p:cNvSpPr/>
              <p:nvPr/>
            </p:nvSpPr>
            <p:spPr>
              <a:xfrm>
                <a:off x="10701337" y="51943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7BC6CB14-311F-4C06-B9D0-07C7A982DB92}"/>
                  </a:ext>
                </a:extLst>
              </p:cNvPr>
              <p:cNvSpPr/>
              <p:nvPr/>
            </p:nvSpPr>
            <p:spPr>
              <a:xfrm>
                <a:off x="10998200" y="45847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9A8B26EA-DBA9-4AC7-9382-95C7C223049D}"/>
                  </a:ext>
                </a:extLst>
              </p:cNvPr>
              <p:cNvSpPr/>
              <p:nvPr/>
            </p:nvSpPr>
            <p:spPr>
              <a:xfrm>
                <a:off x="10706100" y="39751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77F15D1E-8A60-40FE-99BF-1F25757AEA52}"/>
                  </a:ext>
                </a:extLst>
              </p:cNvPr>
              <p:cNvSpPr/>
              <p:nvPr/>
            </p:nvSpPr>
            <p:spPr>
              <a:xfrm>
                <a:off x="9207500" y="33655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D4F19B21-1F29-4C5B-AAA0-07FE11009529}"/>
                  </a:ext>
                </a:extLst>
              </p:cNvPr>
              <p:cNvSpPr/>
              <p:nvPr/>
            </p:nvSpPr>
            <p:spPr>
              <a:xfrm>
                <a:off x="9804400" y="33655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5BBAAE58-8201-43E1-B029-6CA34C9DBB58}"/>
                  </a:ext>
                </a:extLst>
              </p:cNvPr>
              <p:cNvSpPr/>
              <p:nvPr/>
            </p:nvSpPr>
            <p:spPr>
              <a:xfrm>
                <a:off x="10401300" y="3365500"/>
                <a:ext cx="203200" cy="2032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CD09FE8F-6B1F-4F50-AA82-37E77EE7D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1700" y="4466431"/>
              <a:ext cx="3048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2C18BBE0-F85E-4344-8F6C-F88B41C30FEB}"/>
                </a:ext>
              </a:extLst>
            </p:cNvPr>
            <p:cNvCxnSpPr>
              <a:cxnSpLocks/>
            </p:cNvCxnSpPr>
            <p:nvPr/>
          </p:nvCxnSpPr>
          <p:spPr>
            <a:xfrm>
              <a:off x="9793287" y="5078413"/>
              <a:ext cx="5969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FE94C3ED-A40C-45F0-B249-42308EA85DB7}"/>
                </a:ext>
              </a:extLst>
            </p:cNvPr>
            <p:cNvCxnSpPr>
              <a:cxnSpLocks/>
            </p:cNvCxnSpPr>
            <p:nvPr/>
          </p:nvCxnSpPr>
          <p:spPr>
            <a:xfrm>
              <a:off x="9790112" y="5078413"/>
              <a:ext cx="300037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C7F3278-3025-46D2-8845-96DA45539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3251" y="5078413"/>
              <a:ext cx="296864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B33FC671-EF86-422D-A671-54BB1BEE18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4801" y="5078413"/>
              <a:ext cx="5969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43E8DA72-8391-43D7-BEEC-3A6CE9EA37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8011" y="4468813"/>
              <a:ext cx="2921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AB633231-AAEB-4C68-822D-200F39E3D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6537" y="4732439"/>
              <a:ext cx="1776560" cy="1222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0CF0DAAC-ED0B-4D35-9B9C-ABC6F1531E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3800" y="4229805"/>
              <a:ext cx="1625617" cy="1118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6B30BF14-D12D-4226-B86B-AD60A1E236A9}"/>
                </a:ext>
              </a:extLst>
            </p:cNvPr>
            <p:cNvCxnSpPr>
              <a:cxnSpLocks/>
            </p:cNvCxnSpPr>
            <p:nvPr/>
          </p:nvCxnSpPr>
          <p:spPr>
            <a:xfrm>
              <a:off x="8750300" y="4771231"/>
              <a:ext cx="1652734" cy="11374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5440E8D-306C-4FAF-973B-2A27582C464B}"/>
                </a:ext>
              </a:extLst>
            </p:cNvPr>
            <p:cNvCxnSpPr>
              <a:cxnSpLocks/>
            </p:cNvCxnSpPr>
            <p:nvPr/>
          </p:nvCxnSpPr>
          <p:spPr>
            <a:xfrm>
              <a:off x="9154006" y="4229805"/>
              <a:ext cx="1713868" cy="1179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28A4C254-3973-4146-991C-1DAC5497DF69}"/>
                </a:ext>
              </a:extLst>
            </p:cNvPr>
            <p:cNvCxnSpPr>
              <a:cxnSpLocks/>
            </p:cNvCxnSpPr>
            <p:nvPr/>
          </p:nvCxnSpPr>
          <p:spPr>
            <a:xfrm>
              <a:off x="10096500" y="4107180"/>
              <a:ext cx="0" cy="1847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BEC8CD02-3655-48F4-B4BC-15BFF8373DB0}"/>
                </a:ext>
              </a:extLst>
            </p:cNvPr>
            <p:cNvCxnSpPr>
              <a:cxnSpLocks/>
            </p:cNvCxnSpPr>
            <p:nvPr/>
          </p:nvCxnSpPr>
          <p:spPr>
            <a:xfrm>
              <a:off x="9493251" y="4152072"/>
              <a:ext cx="0" cy="1847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六角形 134">
              <a:extLst>
                <a:ext uri="{FF2B5EF4-FFF2-40B4-BE49-F238E27FC236}">
                  <a16:creationId xmlns:a16="http://schemas.microsoft.com/office/drawing/2014/main" id="{DE73DEBB-CDA3-4A77-B732-115C6E4ADC3C}"/>
                </a:ext>
              </a:extLst>
            </p:cNvPr>
            <p:cNvSpPr/>
            <p:nvPr/>
          </p:nvSpPr>
          <p:spPr>
            <a:xfrm rot="5400000">
              <a:off x="9388872" y="4778775"/>
              <a:ext cx="812003" cy="603248"/>
            </a:xfrm>
            <a:prstGeom prst="hexagon">
              <a:avLst>
                <a:gd name="adj" fmla="val 33289"/>
                <a:gd name="vf" fmla="val 115470"/>
              </a:avLst>
            </a:prstGeom>
            <a:solidFill>
              <a:schemeClr val="accent1"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81" name="図 180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A48071CD-72BC-4B70-88D5-94054B133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51" y="4370489"/>
            <a:ext cx="7337251" cy="2415924"/>
          </a:xfrm>
          <a:prstGeom prst="rect">
            <a:avLst/>
          </a:prstGeom>
        </p:spPr>
      </p:pic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18E28869-123A-4057-9F9B-B869B1F76AC5}"/>
              </a:ext>
            </a:extLst>
          </p:cNvPr>
          <p:cNvSpPr txBox="1"/>
          <p:nvPr/>
        </p:nvSpPr>
        <p:spPr>
          <a:xfrm>
            <a:off x="3086100" y="4370489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単純立方格子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7FE2AEE3-0FED-40B3-AC66-E8BC307899C7}"/>
                  </a:ext>
                </a:extLst>
              </p:cNvPr>
              <p:cNvSpPr txBox="1"/>
              <p:nvPr/>
            </p:nvSpPr>
            <p:spPr>
              <a:xfrm>
                <a:off x="5695649" y="4370489"/>
                <a:ext cx="219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7FE2AEE3-0FED-40B3-AC66-E8BC30789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649" y="4370489"/>
                <a:ext cx="21971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15C7CC39-F71A-4BF1-B600-9AF8204ED174}"/>
                  </a:ext>
                </a:extLst>
              </p:cNvPr>
              <p:cNvSpPr txBox="1"/>
              <p:nvPr/>
            </p:nvSpPr>
            <p:spPr>
              <a:xfrm>
                <a:off x="9113965" y="4370489"/>
                <a:ext cx="2824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kumimoji="1" lang="en-US" altLang="ja-JP" dirty="0"/>
                  <a:t>	</a:t>
                </a:r>
                <a:r>
                  <a:rPr lang="ja-JP" altLang="en-US" dirty="0"/>
                  <a:t>の第</a:t>
                </a:r>
                <a:r>
                  <a:rPr lang="en-US" altLang="ja-JP" dirty="0"/>
                  <a:t>1BZ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15C7CC39-F71A-4BF1-B600-9AF8204ED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965" y="4370489"/>
                <a:ext cx="2824030" cy="369332"/>
              </a:xfrm>
              <a:prstGeom prst="rect">
                <a:avLst/>
              </a:prstGeom>
              <a:blipFill>
                <a:blip r:embed="rId6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49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10693</TotalTime>
  <Words>598</Words>
  <Application>Microsoft Office PowerPoint</Application>
  <PresentationFormat>ワイド画面</PresentationFormat>
  <Paragraphs>188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Cambria Math</vt:lpstr>
      <vt:lpstr>Office テーマ</vt:lpstr>
      <vt:lpstr>目次</vt:lpstr>
      <vt:lpstr>半導体の記述</vt:lpstr>
      <vt:lpstr>半導体の記述</vt:lpstr>
      <vt:lpstr>断熱近似/Born-Oppenhimer近似</vt:lpstr>
      <vt:lpstr>実空間における格子</vt:lpstr>
      <vt:lpstr>実空間における格子</vt:lpstr>
      <vt:lpstr>結晶構造</vt:lpstr>
      <vt:lpstr>逆空間における格子</vt:lpstr>
      <vt:lpstr>逆空間における格子</vt:lpstr>
      <vt:lpstr>準1次元ひも</vt:lpstr>
      <vt:lpstr>準1次元ひも</vt:lpstr>
      <vt:lpstr>準1次元ひも</vt:lpstr>
      <vt:lpstr>準1次元ひも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熱測定で見る相転移</dc:title>
  <dc:creator>慧 渡辺</dc:creator>
  <cp:lastModifiedBy> </cp:lastModifiedBy>
  <cp:revision>219</cp:revision>
  <cp:lastPrinted>2019-07-11T23:34:53Z</cp:lastPrinted>
  <dcterms:created xsi:type="dcterms:W3CDTF">2018-05-23T16:38:29Z</dcterms:created>
  <dcterms:modified xsi:type="dcterms:W3CDTF">2019-07-11T23:55:34Z</dcterms:modified>
</cp:coreProperties>
</file>