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4" r:id="rId4"/>
    <p:sldId id="275" r:id="rId5"/>
    <p:sldId id="276" r:id="rId6"/>
    <p:sldId id="277" r:id="rId7"/>
    <p:sldId id="280" r:id="rId8"/>
    <p:sldId id="281" r:id="rId9"/>
    <p:sldId id="282" r:id="rId10"/>
    <p:sldId id="283" r:id="rId11"/>
    <p:sldId id="285" r:id="rId12"/>
    <p:sldId id="284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A349F-AB9F-4D0D-B2AF-6DF2A0501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B7D6D9-855B-4B3D-B1E0-47CA5BAAC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511F5D-9EFF-40FD-BD07-97E7A5C7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E0002F-684A-4A0D-BAE4-A20B179D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9E0700-05E1-433A-9DF1-9819DD10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00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1BB98-C020-4C8D-8208-09CAECF8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E62752-5EB0-47D0-9D04-1626A8079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83167A-17B7-4E3F-A969-EB64D080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8EF06A-3C6A-4907-9DA3-29E74449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9F37FE-4DAF-4BE5-B498-AC0199C5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13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9D000D-6E12-4874-B57D-4B5A938C1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8F99C2-6783-420E-BBDE-B8EE8C9B6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A17CAD-D440-44B4-9B9A-DF293B56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9511F2-8951-4AC7-930D-C3616186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45164D-F575-43CF-AC87-FBD63348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48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3365C-6143-46E8-ACE1-C38A8918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893677-BC28-4188-86C4-928CAF6E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D36A3C-B890-41CA-86F2-C9F69CCD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02A77-17F1-4135-BE8F-A8DCCDBB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B661AE-5CB2-4A5D-8537-0ED0DC88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27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FD95AA-4664-4AC0-941B-17D21173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64DD00-43C4-4A4E-A0AD-1F9F88F00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34F1A0-663F-4284-BBDB-FE800CED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B7556F-9682-4FCF-8D4D-709A3F55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1CCD1F-4BE1-46E4-97C9-B4A1E694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6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F577B-1B2E-48DA-BACA-8806F19B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E4CED4-0BDE-431C-B13B-D115D673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6938C3-462D-4B6D-96D1-908963763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D10E8D-3A7E-4F74-91DB-AA105012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EDA04C-5843-45AA-9F5D-2CA212A4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9E7AF7-40B7-47A9-A316-D04C1EE7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26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5A06C-53AA-4E06-8199-579922CF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079C7F-52C0-4CED-8FAD-355D8BE0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6384C6-EC3B-4D92-BA8F-CCC12782E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377124-4904-4044-AD8F-CB566B31B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B72167-B2CE-4D8A-A1B7-40C951FA3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38574D-8A69-4C36-99D3-1C55F3DE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7F41B6-CE3F-4EB3-B62F-F871E96F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875E37-B1A6-47D5-93F1-AD63294E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21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89ED9-6D2A-4037-886F-17589962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76168B-C5FF-4C5A-9991-1E94623E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DB56FB-494C-4122-BF99-4D2C0BE2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D7B3E4-4050-4AAF-AEB7-83538673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72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505140-85ED-49E7-8C74-A6755A9A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416B848-B253-4555-BD19-950BD8B1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ED1539-09FA-4975-AF0C-9BB8E0C3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49DF7-C42E-4082-A5D7-4D4AE808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915218-FDAC-423A-A54F-4D0DEF73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5D9F28-93E2-4F85-869A-5233A004C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248EBC-3B89-4784-9C25-0DF18486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917553-7224-4268-A1B0-B9BEA983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2B33EB-2668-4E46-BEB3-CAC0AADD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26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4616D-A6F6-4A99-B1C5-C1695C44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623FE4-31EF-4300-8655-402B97CED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FBE0CD-2BB0-459A-AD32-E17EB6DD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771E5D-7D31-42D7-BB03-72B9098E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EF04CB-DFF2-423E-86EA-797069B4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5BA1B5-02ED-43AB-B0F6-CC8ED2FC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04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70AAD4-8B39-45F8-A93E-F1527120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A6F0E6-CBF1-46F6-998D-207F6E94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5E91C4-BB9C-40E0-8F6F-6F2FFA4AB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BFBA1-4FB9-431F-AD45-C2ECB99AB954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88A032-DAAB-4C3F-A008-C477F5FD9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E8BE57-BC3C-49A7-9210-A7DDFE1AD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4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7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22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6.png"/><Relationship Id="rId4" Type="http://schemas.openxmlformats.org/officeDocument/2006/relationships/image" Target="../media/image3.png"/><Relationship Id="rId9" Type="http://schemas.openxmlformats.org/officeDocument/2006/relationships/image" Target="../media/image1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4.png"/><Relationship Id="rId7" Type="http://schemas.openxmlformats.org/officeDocument/2006/relationships/image" Target="../media/image1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2" Type="http://schemas.openxmlformats.org/officeDocument/2006/relationships/image" Target="../media/image3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0.png"/><Relationship Id="rId10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CC137-7476-4552-9365-AFE5B87C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C5CBCB-B43F-4350-8626-31F1D3BA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3.2	</a:t>
            </a:r>
            <a:r>
              <a:rPr lang="ja-JP" altLang="en-US" dirty="0"/>
              <a:t>微視的側面</a:t>
            </a:r>
            <a:endParaRPr lang="en-US" altLang="ja-JP" dirty="0"/>
          </a:p>
          <a:p>
            <a:pPr lvl="1"/>
            <a:r>
              <a:rPr kumimoji="1" lang="en-US" altLang="ja-JP" dirty="0"/>
              <a:t>3.2.1	</a:t>
            </a:r>
            <a:r>
              <a:rPr lang="ja-JP" altLang="en-US"/>
              <a:t>二準位系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3.2.2	</a:t>
            </a:r>
            <a:r>
              <a:rPr kumimoji="1" lang="ja-JP" altLang="en-US" dirty="0"/>
              <a:t>摂動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CEDE7B-60A8-4C30-98E0-C2A767E874E4}"/>
              </a:ext>
            </a:extLst>
          </p:cNvPr>
          <p:cNvSpPr txBox="1"/>
          <p:nvPr/>
        </p:nvSpPr>
        <p:spPr>
          <a:xfrm>
            <a:off x="11027228" y="6134878"/>
            <a:ext cx="10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02/15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14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光子による摂動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光子が入射される→電子が基底状態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dirty="0"/>
                  <a:t>から励起状態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 dirty="0"/>
                  <a:t>へ遷移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→この確率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遷移確率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を求めたい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初期条件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&amp;=1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&amp;=0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:</a:t>
                </a:r>
                <a:r>
                  <a:rPr lang="ja-JP" altLang="en-US" dirty="0"/>
                  <a:t>状態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lang="ja-JP" altLang="en-US" dirty="0"/>
                  <a:t>ある確率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11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/>
              <p:nvPr/>
            </p:nvSpPr>
            <p:spPr>
              <a:xfrm>
                <a:off x="2482132" y="3608995"/>
                <a:ext cx="8668468" cy="830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3200" dirty="0"/>
                  <a:t>フェルミの黄金律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l-GR" altLang="ja-JP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l-GR" altLang="ja-JP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kumimoji="1" lang="ja-JP" alt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kumimoji="1" lang="el-GR" altLang="ja-JP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den>
                    </m:f>
                    <m:sSup>
                      <m:sSupPr>
                        <m:ctrlPr>
                          <a:rPr kumimoji="1" lang="el-GR" altLang="ja-JP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l-GR" altLang="ja-JP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l-GR" altLang="ja-JP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p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132" y="3608995"/>
                <a:ext cx="8668468" cy="830612"/>
              </a:xfrm>
              <a:prstGeom prst="rect">
                <a:avLst/>
              </a:prstGeom>
              <a:blipFill>
                <a:blip r:embed="rId9"/>
                <a:stretch>
                  <a:fillRect l="-281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5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光子による摂動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まず定常状態のハミルトニアン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dirty="0"/>
                  <a:t>を考える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運動量</a:t>
                </a:r>
                <a:r>
                  <a:rPr lang="en-US" altLang="ja-JP" dirty="0"/>
                  <a:t>			</a:t>
                </a:r>
                <a:r>
                  <a:rPr lang="ja-JP" altLang="en-US" dirty="0"/>
                  <a:t>→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静電ポテンシャル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→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6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/>
              <p:nvPr/>
            </p:nvSpPr>
            <p:spPr>
              <a:xfrm>
                <a:off x="2482132" y="3608995"/>
                <a:ext cx="9239968" cy="1203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ja-JP" sz="32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ja-JP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d>
                        </m:e>
                        <m:sup>
                          <m: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132" y="3608995"/>
                <a:ext cx="9239968" cy="1203727"/>
              </a:xfrm>
              <a:prstGeom prst="rect">
                <a:avLst/>
              </a:prstGeom>
              <a:blipFill>
                <a:blip r:embed="rId5"/>
                <a:stretch>
                  <a:fillRect b="-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93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光子による摂動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光子が入射される→運動量が変化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運動量</a:t>
                </a:r>
                <a:r>
                  <a:rPr lang="en-US" altLang="ja-JP" dirty="0"/>
                  <a:t>			</a:t>
                </a:r>
                <a:r>
                  <a:rPr lang="ja-JP" altLang="en-US" dirty="0"/>
                  <a:t>→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光子による摂動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→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𝒌𝒓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ja-JP" sz="2400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13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/>
              <p:nvPr/>
            </p:nvSpPr>
            <p:spPr>
              <a:xfrm>
                <a:off x="2482132" y="3608995"/>
                <a:ext cx="9239968" cy="31767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ja-JP" sz="32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ja-JP" sz="32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ja-JP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altLang="ja-JP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ja-JP" sz="3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n-US" altLang="ja-JP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3200" b="1" i="1" smtClean="0">
                                          <a:latin typeface="Cambria Math" panose="02040503050406030204" pitchFamily="18" charset="0"/>
                                        </a:rPr>
                                        <m:t>𝒌𝒓</m:t>
                                      </m:r>
                                      <m:r>
                                        <a:rPr lang="en-US" altLang="ja-JP" sz="32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ja-JP" altLang="en-US" sz="320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ja-JP" sz="320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ja-JP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altLang="ja-JP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ja-JP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𝒌𝒓</m:t>
                              </m:r>
                              <m:r>
                                <a:rPr lang="en-US" altLang="ja-JP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ja-JP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ja-JP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altLang="ja-JP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b="1" i="1" smtClean="0">
                                      <a:latin typeface="Cambria Math" panose="02040503050406030204" pitchFamily="18" charset="0"/>
                                    </a:rPr>
                                    <m:t>𝒌𝒓</m:t>
                                  </m:r>
                                  <m:r>
                                    <a:rPr lang="en-US" altLang="ja-JP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ja-JP" altLang="en-US" sz="32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sz="3200" b="1" i="1" dirty="0">
                  <a:ea typeface="Cambria Math" panose="02040503050406030204" pitchFamily="18" charset="0"/>
                </a:endParaRPr>
              </a:p>
              <a:p>
                <a:endParaRPr lang="en-US" altLang="ja-JP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132" y="3608995"/>
                <a:ext cx="9239968" cy="31767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CE858E-BC6A-4065-8494-400662EECEB6}"/>
              </a:ext>
            </a:extLst>
          </p:cNvPr>
          <p:cNvSpPr/>
          <p:nvPr/>
        </p:nvSpPr>
        <p:spPr>
          <a:xfrm>
            <a:off x="7480300" y="4813300"/>
            <a:ext cx="3695700" cy="10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F1FB43-73E6-4C10-9E4E-5A007AD515D5}"/>
              </a:ext>
            </a:extLst>
          </p:cNvPr>
          <p:cNvSpPr/>
          <p:nvPr/>
        </p:nvSpPr>
        <p:spPr>
          <a:xfrm>
            <a:off x="3784600" y="4813300"/>
            <a:ext cx="3695700" cy="10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8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光子による摂動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摂動項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ja-JP" altLang="en-US" dirty="0"/>
                  <a:t>による遷移確率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dirty="0"/>
                  <a:t>として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6"/>
                <a:stretch>
                  <a:fillRect l="-1043" t="-1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/>
              <p:nvPr/>
            </p:nvSpPr>
            <p:spPr>
              <a:xfrm>
                <a:off x="-375368" y="2996520"/>
                <a:ext cx="13913568" cy="3047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p>
                        <m:sSup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l-GR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ja-JP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</m:t>
                                      </m:r>
                                    </m:sub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nary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d>
                                    <m:d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z="2400" b="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d>
                                    <m:d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𝒌𝒓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d>
                                    <m:d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z="2400" b="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g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+ℏ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𝒌𝒓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g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−ℏ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+ℏ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br>
                  <a:rPr kumimoji="1" lang="en-US" altLang="ja-JP" sz="3200" b="0" dirty="0">
                    <a:ea typeface="Cambria Math" panose="02040503050406030204" pitchFamily="18" charset="0"/>
                  </a:rPr>
                </a:br>
                <a:endParaRPr kumimoji="1" lang="en-US" altLang="ja-JP" sz="3200" b="0" dirty="0">
                  <a:ea typeface="Cambria Math" panose="02040503050406030204" pitchFamily="18" charset="0"/>
                </a:endParaRPr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5368" y="2996520"/>
                <a:ext cx="13913568" cy="3047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87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/>
              <p:nvPr/>
            </p:nvSpPr>
            <p:spPr>
              <a:xfrm>
                <a:off x="-388068" y="4692061"/>
                <a:ext cx="13913568" cy="18008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𝒌𝒓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ex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g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−ℏ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+ℏ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br>
                  <a:rPr kumimoji="1" lang="en-US" altLang="ja-JP" sz="3200" b="0" dirty="0">
                    <a:ea typeface="Cambria Math" panose="02040503050406030204" pitchFamily="18" charset="0"/>
                  </a:rPr>
                </a:br>
                <a:endParaRPr kumimoji="1" lang="en-US" altLang="ja-JP" sz="3200" b="0" dirty="0">
                  <a:ea typeface="Cambria Math" panose="02040503050406030204" pitchFamily="18" charset="0"/>
                </a:endParaRPr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8068" y="4692061"/>
                <a:ext cx="13913568" cy="18008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光子による摂動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12127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エネルギー保存則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時間を含む項の値が関係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→積分範囲が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0~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ja-JP" altLang="en-US" dirty="0"/>
                  <a:t>のとき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g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−ℏ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−ℏ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0)</m:t>
                            </m:r>
                          </m:e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−ℏ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&lt;0)</m:t>
                            </m:r>
                          </m:e>
                        </m:eqArr>
                      </m:e>
                    </m:d>
                  </m:oMath>
                </a14:m>
                <a:endParaRPr lang="en-US" altLang="ja-JP" b="0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</a:t>
                </a:r>
                <a:r>
                  <a:rPr lang="en-US" altLang="ja-JP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g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−ℏ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ja-JP" altLang="en-US" dirty="0"/>
                  <a:t>はデルタ関数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lvl="1"/>
                <a:r>
                  <a:rPr lang="ja-JP" altLang="en-US" dirty="0"/>
                  <a:t>これからは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ja-JP" dirty="0"/>
                          <m:t>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を満たすときのみを考える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b="0" dirty="0"/>
              </a:p>
              <a:p>
                <a:pPr marL="457200" lvl="1" indent="0">
                  <a:buNone/>
                </a:pPr>
                <a:endParaRPr lang="en-US" altLang="ja-JP" b="0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121276"/>
              </a:xfrm>
              <a:blipFill>
                <a:blip r:embed="rId9"/>
                <a:stretch>
                  <a:fillRect l="-1043" t="-19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C3BD173-F93B-4078-896E-8D2BFF9349A9}"/>
              </a:ext>
            </a:extLst>
          </p:cNvPr>
          <p:cNvSpPr/>
          <p:nvPr/>
        </p:nvSpPr>
        <p:spPr>
          <a:xfrm>
            <a:off x="7048500" y="4836405"/>
            <a:ext cx="2400300" cy="101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75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光子による摂動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ja-JP" altLang="en-US" dirty="0"/>
                  <a:t>の時間を含まない項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</m:d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𝒌𝒓</m:t>
                            </m:r>
                          </m:sup>
                        </m:sSup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d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eg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→遷移確率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dirty="0"/>
                  <a:t>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eg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ja-JP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に比例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→光強度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ja-JP" altLang="en-US" dirty="0"/>
                  <a:t>、光子密度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ph</m:t>
                        </m:r>
                      </m:sub>
                    </m:sSub>
                  </m:oMath>
                </a14:m>
                <a:r>
                  <a:rPr lang="ja-JP" altLang="en-US" dirty="0"/>
                  <a:t>に比例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7"/>
                <a:stretch>
                  <a:fillRect t="-1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/>
              <p:nvPr/>
            </p:nvSpPr>
            <p:spPr>
              <a:xfrm>
                <a:off x="-388068" y="4159249"/>
                <a:ext cx="13913568" cy="22874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𝒌𝒓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ℏ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</m:t>
                                      </m:r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+ℏ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eg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eg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ph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eg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br>
                  <a:rPr kumimoji="1" lang="en-US" altLang="ja-JP" sz="3200" b="0" dirty="0">
                    <a:ea typeface="Cambria Math" panose="02040503050406030204" pitchFamily="18" charset="0"/>
                  </a:rPr>
                </a:br>
                <a:endParaRPr kumimoji="1" lang="en-US" altLang="ja-JP" sz="3200" b="0" dirty="0">
                  <a:ea typeface="Cambria Math" panose="02040503050406030204" pitchFamily="18" charset="0"/>
                </a:endParaRPr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8068" y="4159249"/>
                <a:ext cx="13913568" cy="22874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DDD68C-F761-4BBF-826E-5F529B7BB4A5}"/>
              </a:ext>
            </a:extLst>
          </p:cNvPr>
          <p:cNvSpPr/>
          <p:nvPr/>
        </p:nvSpPr>
        <p:spPr>
          <a:xfrm>
            <a:off x="5368566" y="4254500"/>
            <a:ext cx="2264134" cy="81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759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休憩はじまり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アインシュタインの</a:t>
                </a:r>
                <a:r>
                  <a:rPr lang="en-US" altLang="ja-JP" dirty="0"/>
                  <a:t>B</a:t>
                </a:r>
                <a:r>
                  <a:rPr lang="ja-JP" altLang="en-US" dirty="0"/>
                  <a:t>係数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今考えていた</a:t>
                </a:r>
                <a:r>
                  <a:rPr lang="ja-JP" altLang="en-US" dirty="0"/>
                  <a:t>遷移確率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dirty="0"/>
                  <a:t>は初期状態がすべて基底状態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1" lang="en-US" altLang="ja-JP" dirty="0"/>
              </a:p>
              <a:p>
                <a:pPr marL="457200" lvl="1" indent="0">
                  <a:buNone/>
                </a:pPr>
                <a:r>
                  <a:rPr kumimoji="1" lang="ja-JP" altLang="en-US" dirty="0"/>
                  <a:t>→初期状態がすべて励起状態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 dirty="0"/>
                  <a:t>のときの遷移確率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初期条件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ja-JP" dirty="0"/>
                  <a:t>	</a:t>
                </a:r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→吸収と誘導放出の確率は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ja-JP" altLang="en-US" dirty="0"/>
                  <a:t>に依らない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l-GR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l-GR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=</a:t>
                </a:r>
                <a:r>
                  <a:rPr lang="el-GR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l-GR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l-GR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)</a:t>
                </a:r>
              </a:p>
              <a:p>
                <a:pPr lvl="1"/>
                <a:r>
                  <a:rPr lang="ja-JP" altLang="en-US" dirty="0"/>
                  <a:t>状態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dirty="0"/>
                  <a:t>や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 dirty="0"/>
                  <a:t>の割合に依存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10"/>
                <a:stretch>
                  <a:fillRect l="-1043" t="-2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CD9E703-28E1-4D15-B8F7-7BEEA75D9F6A}"/>
                  </a:ext>
                </a:extLst>
              </p:cNvPr>
              <p:cNvSpPr txBox="1"/>
              <p:nvPr/>
            </p:nvSpPr>
            <p:spPr>
              <a:xfrm>
                <a:off x="1761766" y="3696654"/>
                <a:ext cx="8668468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l-GR" altLang="ja-JP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l-GR" altLang="ja-JP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ja-JP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kumimoji="1" lang="el-GR" altLang="ja-JP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p>
                        <m:sSupPr>
                          <m:ctrlPr>
                            <a:rPr kumimoji="1" lang="el-GR" altLang="ja-JP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l-GR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l-GR" altLang="ja-JP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CD9E703-28E1-4D15-B8F7-7BEEA75D9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766" y="3696654"/>
                <a:ext cx="8668468" cy="9251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180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休憩おわり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双極子近似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ja-JP" altLang="en-US" dirty="0"/>
                  <a:t>の時間に依存しない項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𝒌𝒓</m:t>
                        </m:r>
                      </m:sup>
                    </m:sSup>
                  </m:oMath>
                </a14:m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→入射光の波長は原子半径や液中の原子間距離に比べ十分大きい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→光子の運動量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ja-JP" altLang="en-US" dirty="0"/>
                  <a:t>を無視できる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lvl="1"/>
                <a:r>
                  <a:rPr lang="ja-JP" altLang="en-US" dirty="0"/>
                  <a:t>電磁場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ja-JP" altLang="en-US" dirty="0"/>
                  <a:t>における双極子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ja-JP" altLang="en-US" dirty="0"/>
                  <a:t>のエネルギー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6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F4567A8-525A-43BF-946B-A2CE785C1605}"/>
                  </a:ext>
                </a:extLst>
              </p:cNvPr>
              <p:cNvSpPr txBox="1"/>
              <p:nvPr/>
            </p:nvSpPr>
            <p:spPr>
              <a:xfrm>
                <a:off x="1761766" y="5560889"/>
                <a:ext cx="8668468" cy="512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F4567A8-525A-43BF-946B-A2CE785C1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766" y="5560889"/>
                <a:ext cx="8668468" cy="5129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CB3A3E3-1120-48DA-BDF7-229CE1BEAC2F}"/>
                  </a:ext>
                </a:extLst>
              </p:cNvPr>
              <p:cNvSpPr txBox="1"/>
              <p:nvPr/>
            </p:nvSpPr>
            <p:spPr>
              <a:xfrm>
                <a:off x="1761766" y="3696654"/>
                <a:ext cx="8668468" cy="931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𝒌𝒓</m:t>
                          </m:r>
                        </m:sup>
                      </m:s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𝒌𝒓</m:t>
                          </m:r>
                        </m:num>
                        <m:den>
                          <m: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kumimoji="1" lang="en-US" altLang="ja-JP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𝒌𝒓</m:t>
                          </m:r>
                        </m:num>
                        <m:den>
                          <m: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kumimoji="1" lang="en-US" altLang="ja-JP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CB3A3E3-1120-48DA-BDF7-229CE1BE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766" y="3696654"/>
                <a:ext cx="8668468" cy="931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232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双極子近似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DFF765-C2BC-4810-9BBF-E8A4B734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 dirty="0"/>
              <a:t>遷移確率の導出</a:t>
            </a:r>
            <a:endParaRPr lang="en-US" altLang="ja-JP" dirty="0"/>
          </a:p>
          <a:p>
            <a:pPr lvl="1"/>
            <a:r>
              <a:rPr lang="ja-JP" altLang="en-US" dirty="0"/>
              <a:t>双極子を用いたハミルトニアンの摂動項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→遷移確率は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43535D-77F6-49C8-AFC6-BC8266B21517}"/>
                  </a:ext>
                </a:extLst>
              </p:cNvPr>
              <p:cNvSpPr txBox="1"/>
              <p:nvPr/>
            </p:nvSpPr>
            <p:spPr>
              <a:xfrm>
                <a:off x="-922517" y="4383352"/>
                <a:ext cx="14037034" cy="1842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𝒌𝒓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−ℏ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br>
                  <a:rPr kumimoji="1" lang="en-US" altLang="ja-JP" b="1" dirty="0"/>
                </a:br>
                <a:endParaRPr kumimoji="1" lang="ja-JP" altLang="en-US" b="1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43535D-77F6-49C8-AFC6-BC8266B21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2517" y="4383352"/>
                <a:ext cx="14037034" cy="1842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1A75FD-8204-45AF-AF2F-49EF6B76A34A}"/>
                  </a:ext>
                </a:extLst>
              </p:cNvPr>
              <p:cNvSpPr txBox="1"/>
              <p:nvPr/>
            </p:nvSpPr>
            <p:spPr>
              <a:xfrm>
                <a:off x="1761766" y="2991558"/>
                <a:ext cx="8668468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ja-JP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𝒌𝒓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1A75FD-8204-45AF-AF2F-49EF6B76A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766" y="2991558"/>
                <a:ext cx="8668468" cy="52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7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DFF765-C2BC-4810-9BBF-E8A4B734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 dirty="0"/>
              <a:t>光子密度の時間変化率</a:t>
            </a:r>
            <a:endParaRPr lang="en-US" altLang="ja-JP" dirty="0"/>
          </a:p>
          <a:p>
            <a:pPr lvl="1"/>
            <a:r>
              <a:rPr lang="ja-JP" altLang="en-US" dirty="0"/>
              <a:t>吸収</a:t>
            </a:r>
            <a:r>
              <a:rPr lang="en-US" altLang="ja-JP" dirty="0"/>
              <a:t>		</a:t>
            </a:r>
            <a:r>
              <a:rPr lang="ja-JP" altLang="en-US" dirty="0"/>
              <a:t>→光子密度</a:t>
            </a:r>
            <a:r>
              <a:rPr lang="ja-JP" altLang="en-US" dirty="0">
                <a:solidFill>
                  <a:srgbClr val="0070C0"/>
                </a:solidFill>
              </a:rPr>
              <a:t>減</a:t>
            </a:r>
            <a:r>
              <a:rPr lang="en-US" altLang="ja-JP" dirty="0"/>
              <a:t>(</a:t>
            </a:r>
            <a:r>
              <a:rPr lang="ja-JP" altLang="en-US" dirty="0"/>
              <a:t>光子密度依存性あり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誘導放出</a:t>
            </a:r>
            <a:r>
              <a:rPr lang="en-US" altLang="ja-JP" dirty="0"/>
              <a:t>	</a:t>
            </a:r>
            <a:r>
              <a:rPr lang="ja-JP" altLang="en-US" dirty="0"/>
              <a:t>→光子密度</a:t>
            </a:r>
            <a:r>
              <a:rPr lang="ja-JP" altLang="en-US" dirty="0">
                <a:solidFill>
                  <a:srgbClr val="FF0000"/>
                </a:solidFill>
              </a:rPr>
              <a:t>増</a:t>
            </a:r>
            <a:r>
              <a:rPr lang="en-US" altLang="ja-JP" dirty="0"/>
              <a:t>(</a:t>
            </a:r>
            <a:r>
              <a:rPr lang="ja-JP" altLang="en-US" dirty="0"/>
              <a:t>光子密度依存性あり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自然放出</a:t>
            </a:r>
            <a:r>
              <a:rPr lang="en-US" altLang="ja-JP" dirty="0"/>
              <a:t>	</a:t>
            </a:r>
            <a:r>
              <a:rPr lang="ja-JP" altLang="en-US" dirty="0"/>
              <a:t>→光子密度</a:t>
            </a:r>
            <a:r>
              <a:rPr lang="ja-JP" altLang="en-US" dirty="0">
                <a:solidFill>
                  <a:srgbClr val="FF0000"/>
                </a:solidFill>
              </a:rPr>
              <a:t>増</a:t>
            </a:r>
            <a:r>
              <a:rPr lang="en-US" altLang="ja-JP" dirty="0"/>
              <a:t>(</a:t>
            </a:r>
            <a:r>
              <a:rPr lang="ja-JP" altLang="en-US" dirty="0"/>
              <a:t>光子密度依存性なし</a:t>
            </a:r>
            <a:r>
              <a:rPr lang="en-US" altLang="ja-JP" dirty="0"/>
              <a:t>)</a:t>
            </a:r>
          </a:p>
          <a:p>
            <a:pPr marL="457200" lvl="1" indent="0">
              <a:buNone/>
            </a:pPr>
            <a:r>
              <a:rPr lang="ja-JP" altLang="en-US" dirty="0"/>
              <a:t>→光子密度の時間変化率はこれらの足し合わせ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D4B41DE-AF0F-40B0-966E-AEE871842DC8}"/>
                  </a:ext>
                </a:extLst>
              </p:cNvPr>
              <p:cNvSpPr txBox="1"/>
              <p:nvPr/>
            </p:nvSpPr>
            <p:spPr>
              <a:xfrm>
                <a:off x="-922517" y="4496181"/>
                <a:ext cx="14037034" cy="711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𝑝h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ph</m:t>
                          </m:r>
                        </m:sub>
                      </m:sSub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ph</m:t>
                          </m:r>
                        </m:sub>
                      </m:sSub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D4B41DE-AF0F-40B0-966E-AEE871842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2517" y="4496181"/>
                <a:ext cx="14037034" cy="7116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相互作用の割合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46745CA-3018-4DA9-AD48-CF2930BF2163}"/>
              </a:ext>
            </a:extLst>
          </p:cNvPr>
          <p:cNvSpPr/>
          <p:nvPr/>
        </p:nvSpPr>
        <p:spPr>
          <a:xfrm>
            <a:off x="3261744" y="4667250"/>
            <a:ext cx="508359" cy="503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E6A715C-BFA4-40F3-896A-E1A59820D6CF}"/>
              </a:ext>
            </a:extLst>
          </p:cNvPr>
          <p:cNvSpPr/>
          <p:nvPr/>
        </p:nvSpPr>
        <p:spPr>
          <a:xfrm>
            <a:off x="6570513" y="4667250"/>
            <a:ext cx="508359" cy="503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F85D014-32AF-45AE-BFFD-E4FCAF955CBF}"/>
              </a:ext>
            </a:extLst>
          </p:cNvPr>
          <p:cNvSpPr/>
          <p:nvPr/>
        </p:nvSpPr>
        <p:spPr>
          <a:xfrm>
            <a:off x="7730765" y="2314576"/>
            <a:ext cx="603609" cy="285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B179A64-BEA2-4F39-B17F-9381B6D953E3}"/>
              </a:ext>
            </a:extLst>
          </p:cNvPr>
          <p:cNvSpPr/>
          <p:nvPr/>
        </p:nvSpPr>
        <p:spPr>
          <a:xfrm>
            <a:off x="7730765" y="2705100"/>
            <a:ext cx="603609" cy="285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68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光子と電子の相互作用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光子エネルギーが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を満たすとき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光子と電子は相互作用を起こす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E48858-BA28-4B47-8A44-6A9337A50F91}"/>
              </a:ext>
            </a:extLst>
          </p:cNvPr>
          <p:cNvSpPr txBox="1"/>
          <p:nvPr/>
        </p:nvSpPr>
        <p:spPr>
          <a:xfrm>
            <a:off x="11027228" y="6134878"/>
            <a:ext cx="10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03/15</a:t>
            </a:r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9C0B749-F053-4A1C-BA02-A557312AA563}"/>
              </a:ext>
            </a:extLst>
          </p:cNvPr>
          <p:cNvGrpSpPr/>
          <p:nvPr/>
        </p:nvGrpSpPr>
        <p:grpSpPr>
          <a:xfrm>
            <a:off x="634832" y="3321134"/>
            <a:ext cx="10906357" cy="2231133"/>
            <a:chOff x="463550" y="2637321"/>
            <a:chExt cx="10906357" cy="2231133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79AC15E-8B65-4F63-A2EE-5DEA29B8B013}"/>
                </a:ext>
              </a:extLst>
            </p:cNvPr>
            <p:cNvSpPr/>
            <p:nvPr/>
          </p:nvSpPr>
          <p:spPr>
            <a:xfrm>
              <a:off x="3187699" y="4546237"/>
              <a:ext cx="322217" cy="322217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BED195EE-82B5-4F7C-B411-21B3F1668D62}"/>
                </a:ext>
              </a:extLst>
            </p:cNvPr>
            <p:cNvSpPr/>
            <p:nvPr/>
          </p:nvSpPr>
          <p:spPr>
            <a:xfrm>
              <a:off x="1332616" y="3264450"/>
              <a:ext cx="1545121" cy="733427"/>
            </a:xfrm>
            <a:custGeom>
              <a:avLst/>
              <a:gdLst>
                <a:gd name="connsiteX0" fmla="*/ 0 w 3590925"/>
                <a:gd name="connsiteY0" fmla="*/ 733425 h 733427"/>
                <a:gd name="connsiteX1" fmla="*/ 733425 w 3590925"/>
                <a:gd name="connsiteY1" fmla="*/ 19050 h 733427"/>
                <a:gd name="connsiteX2" fmla="*/ 1447800 w 3590925"/>
                <a:gd name="connsiteY2" fmla="*/ 723900 h 733427"/>
                <a:gd name="connsiteX3" fmla="*/ 2171700 w 3590925"/>
                <a:gd name="connsiteY3" fmla="*/ 9525 h 733427"/>
                <a:gd name="connsiteX4" fmla="*/ 2886075 w 3590925"/>
                <a:gd name="connsiteY4" fmla="*/ 733425 h 733427"/>
                <a:gd name="connsiteX5" fmla="*/ 3590925 w 3590925"/>
                <a:gd name="connsiteY5" fmla="*/ 0 h 73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0925" h="733427">
                  <a:moveTo>
                    <a:pt x="0" y="733425"/>
                  </a:moveTo>
                  <a:cubicBezTo>
                    <a:pt x="246062" y="377031"/>
                    <a:pt x="492125" y="20637"/>
                    <a:pt x="733425" y="19050"/>
                  </a:cubicBezTo>
                  <a:cubicBezTo>
                    <a:pt x="974725" y="17463"/>
                    <a:pt x="1208088" y="725487"/>
                    <a:pt x="1447800" y="723900"/>
                  </a:cubicBezTo>
                  <a:cubicBezTo>
                    <a:pt x="1687512" y="722313"/>
                    <a:pt x="1931988" y="7938"/>
                    <a:pt x="2171700" y="9525"/>
                  </a:cubicBezTo>
                  <a:cubicBezTo>
                    <a:pt x="2411412" y="11112"/>
                    <a:pt x="2649538" y="735012"/>
                    <a:pt x="2886075" y="733425"/>
                  </a:cubicBezTo>
                  <a:cubicBezTo>
                    <a:pt x="3122612" y="731838"/>
                    <a:pt x="3356768" y="365919"/>
                    <a:pt x="3590925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B4FBD8E2-573D-4834-89A0-DD6945C51CAE}"/>
                </a:ext>
              </a:extLst>
            </p:cNvPr>
            <p:cNvCxnSpPr>
              <a:cxnSpLocks/>
            </p:cNvCxnSpPr>
            <p:nvPr/>
          </p:nvCxnSpPr>
          <p:spPr>
            <a:xfrm>
              <a:off x="9440613" y="3201027"/>
              <a:ext cx="0" cy="1040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01051308-4675-40A1-8415-F82D731EB151}"/>
                </a:ext>
              </a:extLst>
            </p:cNvPr>
            <p:cNvCxnSpPr>
              <a:cxnSpLocks/>
            </p:cNvCxnSpPr>
            <p:nvPr/>
          </p:nvCxnSpPr>
          <p:spPr>
            <a:xfrm>
              <a:off x="8580023" y="2764293"/>
              <a:ext cx="18026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1B8A824-C931-4D46-A67B-881B2DC1CF99}"/>
                </a:ext>
              </a:extLst>
            </p:cNvPr>
            <p:cNvCxnSpPr>
              <a:cxnSpLocks/>
            </p:cNvCxnSpPr>
            <p:nvPr/>
          </p:nvCxnSpPr>
          <p:spPr>
            <a:xfrm>
              <a:off x="8580023" y="4673209"/>
              <a:ext cx="1804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42EB9857-E8DE-4939-898C-AC3D0B7228B5}"/>
                </a:ext>
              </a:extLst>
            </p:cNvPr>
            <p:cNvCxnSpPr>
              <a:cxnSpLocks/>
            </p:cNvCxnSpPr>
            <p:nvPr/>
          </p:nvCxnSpPr>
          <p:spPr>
            <a:xfrm>
              <a:off x="6049563" y="3201027"/>
              <a:ext cx="0" cy="1040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7296338-8AB3-4EB7-A991-15F53021D85F}"/>
                </a:ext>
              </a:extLst>
            </p:cNvPr>
            <p:cNvCxnSpPr>
              <a:cxnSpLocks/>
            </p:cNvCxnSpPr>
            <p:nvPr/>
          </p:nvCxnSpPr>
          <p:spPr>
            <a:xfrm>
              <a:off x="5188973" y="2764293"/>
              <a:ext cx="18026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6F5357B-75D2-42F6-AF77-077710341E3E}"/>
                </a:ext>
              </a:extLst>
            </p:cNvPr>
            <p:cNvCxnSpPr>
              <a:cxnSpLocks/>
            </p:cNvCxnSpPr>
            <p:nvPr/>
          </p:nvCxnSpPr>
          <p:spPr>
            <a:xfrm>
              <a:off x="5188973" y="4673209"/>
              <a:ext cx="1804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AF25DE75-3C81-460C-8C9E-0BFA64CFF433}"/>
                </a:ext>
              </a:extLst>
            </p:cNvPr>
            <p:cNvSpPr/>
            <p:nvPr/>
          </p:nvSpPr>
          <p:spPr>
            <a:xfrm>
              <a:off x="3194700" y="2637321"/>
              <a:ext cx="322217" cy="3222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19CCED36-E6F0-4526-AFD3-30F35A0912BE}"/>
                </a:ext>
              </a:extLst>
            </p:cNvPr>
            <p:cNvSpPr/>
            <p:nvPr/>
          </p:nvSpPr>
          <p:spPr>
            <a:xfrm>
              <a:off x="5892651" y="2640264"/>
              <a:ext cx="322217" cy="322217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CC82A7E3-CB71-47DF-B091-F4BE3CD6AE8E}"/>
                </a:ext>
              </a:extLst>
            </p:cNvPr>
            <p:cNvSpPr/>
            <p:nvPr/>
          </p:nvSpPr>
          <p:spPr>
            <a:xfrm>
              <a:off x="9283701" y="2640264"/>
              <a:ext cx="322217" cy="322217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2F551B4D-6CAC-49B4-A544-C56A68BE18C0}"/>
                </a:ext>
              </a:extLst>
            </p:cNvPr>
            <p:cNvSpPr/>
            <p:nvPr/>
          </p:nvSpPr>
          <p:spPr>
            <a:xfrm>
              <a:off x="9283702" y="4527034"/>
              <a:ext cx="322217" cy="3222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B401F798-9528-4922-8D3E-A0D9624D0436}"/>
                </a:ext>
              </a:extLst>
            </p:cNvPr>
            <p:cNvSpPr/>
            <p:nvPr/>
          </p:nvSpPr>
          <p:spPr>
            <a:xfrm>
              <a:off x="5892652" y="4527034"/>
              <a:ext cx="322217" cy="3222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447222DB-BAA5-4316-97DE-8C4708807704}"/>
                </a:ext>
              </a:extLst>
            </p:cNvPr>
            <p:cNvSpPr/>
            <p:nvPr/>
          </p:nvSpPr>
          <p:spPr>
            <a:xfrm>
              <a:off x="4378517" y="3274252"/>
              <a:ext cx="1545121" cy="733427"/>
            </a:xfrm>
            <a:custGeom>
              <a:avLst/>
              <a:gdLst>
                <a:gd name="connsiteX0" fmla="*/ 0 w 3590925"/>
                <a:gd name="connsiteY0" fmla="*/ 733425 h 733427"/>
                <a:gd name="connsiteX1" fmla="*/ 733425 w 3590925"/>
                <a:gd name="connsiteY1" fmla="*/ 19050 h 733427"/>
                <a:gd name="connsiteX2" fmla="*/ 1447800 w 3590925"/>
                <a:gd name="connsiteY2" fmla="*/ 723900 h 733427"/>
                <a:gd name="connsiteX3" fmla="*/ 2171700 w 3590925"/>
                <a:gd name="connsiteY3" fmla="*/ 9525 h 733427"/>
                <a:gd name="connsiteX4" fmla="*/ 2886075 w 3590925"/>
                <a:gd name="connsiteY4" fmla="*/ 733425 h 733427"/>
                <a:gd name="connsiteX5" fmla="*/ 3590925 w 3590925"/>
                <a:gd name="connsiteY5" fmla="*/ 0 h 73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0925" h="733427">
                  <a:moveTo>
                    <a:pt x="0" y="733425"/>
                  </a:moveTo>
                  <a:cubicBezTo>
                    <a:pt x="246062" y="377031"/>
                    <a:pt x="492125" y="20637"/>
                    <a:pt x="733425" y="19050"/>
                  </a:cubicBezTo>
                  <a:cubicBezTo>
                    <a:pt x="974725" y="17463"/>
                    <a:pt x="1208088" y="725487"/>
                    <a:pt x="1447800" y="723900"/>
                  </a:cubicBezTo>
                  <a:cubicBezTo>
                    <a:pt x="1687512" y="722313"/>
                    <a:pt x="1931988" y="7938"/>
                    <a:pt x="2171700" y="9525"/>
                  </a:cubicBezTo>
                  <a:cubicBezTo>
                    <a:pt x="2411412" y="11112"/>
                    <a:pt x="2649538" y="735012"/>
                    <a:pt x="2886075" y="733425"/>
                  </a:cubicBezTo>
                  <a:cubicBezTo>
                    <a:pt x="3122612" y="731838"/>
                    <a:pt x="3356768" y="365919"/>
                    <a:pt x="3590925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フリーフォーム: 図形 21">
              <a:extLst>
                <a:ext uri="{FF2B5EF4-FFF2-40B4-BE49-F238E27FC236}">
                  <a16:creationId xmlns:a16="http://schemas.microsoft.com/office/drawing/2014/main" id="{5AD39DD6-8998-4611-A516-E9EE1825216E}"/>
                </a:ext>
              </a:extLst>
            </p:cNvPr>
            <p:cNvSpPr/>
            <p:nvPr/>
          </p:nvSpPr>
          <p:spPr>
            <a:xfrm>
              <a:off x="6268786" y="3551251"/>
              <a:ext cx="1545121" cy="733427"/>
            </a:xfrm>
            <a:custGeom>
              <a:avLst/>
              <a:gdLst>
                <a:gd name="connsiteX0" fmla="*/ 0 w 3590925"/>
                <a:gd name="connsiteY0" fmla="*/ 733425 h 733427"/>
                <a:gd name="connsiteX1" fmla="*/ 733425 w 3590925"/>
                <a:gd name="connsiteY1" fmla="*/ 19050 h 733427"/>
                <a:gd name="connsiteX2" fmla="*/ 1447800 w 3590925"/>
                <a:gd name="connsiteY2" fmla="*/ 723900 h 733427"/>
                <a:gd name="connsiteX3" fmla="*/ 2171700 w 3590925"/>
                <a:gd name="connsiteY3" fmla="*/ 9525 h 733427"/>
                <a:gd name="connsiteX4" fmla="*/ 2886075 w 3590925"/>
                <a:gd name="connsiteY4" fmla="*/ 733425 h 733427"/>
                <a:gd name="connsiteX5" fmla="*/ 3590925 w 3590925"/>
                <a:gd name="connsiteY5" fmla="*/ 0 h 73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0925" h="733427">
                  <a:moveTo>
                    <a:pt x="0" y="733425"/>
                  </a:moveTo>
                  <a:cubicBezTo>
                    <a:pt x="246062" y="377031"/>
                    <a:pt x="492125" y="20637"/>
                    <a:pt x="733425" y="19050"/>
                  </a:cubicBezTo>
                  <a:cubicBezTo>
                    <a:pt x="974725" y="17463"/>
                    <a:pt x="1208088" y="725487"/>
                    <a:pt x="1447800" y="723900"/>
                  </a:cubicBezTo>
                  <a:cubicBezTo>
                    <a:pt x="1687512" y="722313"/>
                    <a:pt x="1931988" y="7938"/>
                    <a:pt x="2171700" y="9525"/>
                  </a:cubicBezTo>
                  <a:cubicBezTo>
                    <a:pt x="2411412" y="11112"/>
                    <a:pt x="2649538" y="735012"/>
                    <a:pt x="2886075" y="733425"/>
                  </a:cubicBezTo>
                  <a:cubicBezTo>
                    <a:pt x="3122612" y="731838"/>
                    <a:pt x="3356768" y="365919"/>
                    <a:pt x="3590925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837371DC-503E-4B6C-A401-924375EE6DBE}"/>
                </a:ext>
              </a:extLst>
            </p:cNvPr>
            <p:cNvSpPr/>
            <p:nvPr/>
          </p:nvSpPr>
          <p:spPr>
            <a:xfrm>
              <a:off x="6268786" y="3277923"/>
              <a:ext cx="1545121" cy="229079"/>
            </a:xfrm>
            <a:custGeom>
              <a:avLst/>
              <a:gdLst>
                <a:gd name="connsiteX0" fmla="*/ 0 w 3590925"/>
                <a:gd name="connsiteY0" fmla="*/ 733425 h 733427"/>
                <a:gd name="connsiteX1" fmla="*/ 733425 w 3590925"/>
                <a:gd name="connsiteY1" fmla="*/ 19050 h 733427"/>
                <a:gd name="connsiteX2" fmla="*/ 1447800 w 3590925"/>
                <a:gd name="connsiteY2" fmla="*/ 723900 h 733427"/>
                <a:gd name="connsiteX3" fmla="*/ 2171700 w 3590925"/>
                <a:gd name="connsiteY3" fmla="*/ 9525 h 733427"/>
                <a:gd name="connsiteX4" fmla="*/ 2886075 w 3590925"/>
                <a:gd name="connsiteY4" fmla="*/ 733425 h 733427"/>
                <a:gd name="connsiteX5" fmla="*/ 3590925 w 3590925"/>
                <a:gd name="connsiteY5" fmla="*/ 0 h 73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0925" h="733427">
                  <a:moveTo>
                    <a:pt x="0" y="733425"/>
                  </a:moveTo>
                  <a:cubicBezTo>
                    <a:pt x="246062" y="377031"/>
                    <a:pt x="492125" y="20637"/>
                    <a:pt x="733425" y="19050"/>
                  </a:cubicBezTo>
                  <a:cubicBezTo>
                    <a:pt x="974725" y="17463"/>
                    <a:pt x="1208088" y="725487"/>
                    <a:pt x="1447800" y="723900"/>
                  </a:cubicBezTo>
                  <a:cubicBezTo>
                    <a:pt x="1687512" y="722313"/>
                    <a:pt x="1931988" y="7938"/>
                    <a:pt x="2171700" y="9525"/>
                  </a:cubicBezTo>
                  <a:cubicBezTo>
                    <a:pt x="2411412" y="11112"/>
                    <a:pt x="2649538" y="735012"/>
                    <a:pt x="2886075" y="733425"/>
                  </a:cubicBezTo>
                  <a:cubicBezTo>
                    <a:pt x="3122612" y="731838"/>
                    <a:pt x="3356768" y="365919"/>
                    <a:pt x="3590925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FA1C0F6E-5931-4CC5-93C8-6104D00ED557}"/>
                </a:ext>
              </a:extLst>
            </p:cNvPr>
            <p:cNvSpPr/>
            <p:nvPr/>
          </p:nvSpPr>
          <p:spPr>
            <a:xfrm>
              <a:off x="9824786" y="3277923"/>
              <a:ext cx="1545121" cy="733427"/>
            </a:xfrm>
            <a:custGeom>
              <a:avLst/>
              <a:gdLst>
                <a:gd name="connsiteX0" fmla="*/ 0 w 3590925"/>
                <a:gd name="connsiteY0" fmla="*/ 733425 h 733427"/>
                <a:gd name="connsiteX1" fmla="*/ 733425 w 3590925"/>
                <a:gd name="connsiteY1" fmla="*/ 19050 h 733427"/>
                <a:gd name="connsiteX2" fmla="*/ 1447800 w 3590925"/>
                <a:gd name="connsiteY2" fmla="*/ 723900 h 733427"/>
                <a:gd name="connsiteX3" fmla="*/ 2171700 w 3590925"/>
                <a:gd name="connsiteY3" fmla="*/ 9525 h 733427"/>
                <a:gd name="connsiteX4" fmla="*/ 2886075 w 3590925"/>
                <a:gd name="connsiteY4" fmla="*/ 733425 h 733427"/>
                <a:gd name="connsiteX5" fmla="*/ 3590925 w 3590925"/>
                <a:gd name="connsiteY5" fmla="*/ 0 h 73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0925" h="733427">
                  <a:moveTo>
                    <a:pt x="0" y="733425"/>
                  </a:moveTo>
                  <a:cubicBezTo>
                    <a:pt x="246062" y="377031"/>
                    <a:pt x="492125" y="20637"/>
                    <a:pt x="733425" y="19050"/>
                  </a:cubicBezTo>
                  <a:cubicBezTo>
                    <a:pt x="974725" y="17463"/>
                    <a:pt x="1208088" y="725487"/>
                    <a:pt x="1447800" y="723900"/>
                  </a:cubicBezTo>
                  <a:cubicBezTo>
                    <a:pt x="1687512" y="722313"/>
                    <a:pt x="1931988" y="7938"/>
                    <a:pt x="2171700" y="9525"/>
                  </a:cubicBezTo>
                  <a:cubicBezTo>
                    <a:pt x="2411412" y="11112"/>
                    <a:pt x="2649538" y="735012"/>
                    <a:pt x="2886075" y="733425"/>
                  </a:cubicBezTo>
                  <a:cubicBezTo>
                    <a:pt x="3122612" y="731838"/>
                    <a:pt x="3356768" y="365919"/>
                    <a:pt x="3590925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81EE8AAC-0F5F-42C9-9E0F-450F7CFF0A75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" y="4707346"/>
              <a:ext cx="5668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6070296B-6CC7-47FE-B25D-8DDC96F2D71C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0" y="2764293"/>
              <a:ext cx="5356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BDF9B123-3E5D-4CEE-9971-7A116572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186214" y="4707346"/>
              <a:ext cx="1804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C7E5EA06-7DC0-4751-955F-B32847AF7475}"/>
                </a:ext>
              </a:extLst>
            </p:cNvPr>
            <p:cNvCxnSpPr>
              <a:cxnSpLocks/>
            </p:cNvCxnSpPr>
            <p:nvPr/>
          </p:nvCxnSpPr>
          <p:spPr>
            <a:xfrm>
              <a:off x="2266384" y="2764293"/>
              <a:ext cx="18026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E2761E5B-D123-45F9-AF3F-3B4F987EF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348" y="2798429"/>
              <a:ext cx="0" cy="190891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CECE65E4-66BE-415D-8ABE-1536AB7A0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8808" y="3387638"/>
              <a:ext cx="0" cy="973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A5DB25DD-3065-4A0A-96B6-11B0D7F1CACB}"/>
                    </a:ext>
                  </a:extLst>
                </p:cNvPr>
                <p:cNvSpPr txBox="1"/>
                <p:nvPr/>
              </p:nvSpPr>
              <p:spPr>
                <a:xfrm>
                  <a:off x="754216" y="3551251"/>
                  <a:ext cx="373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A5DB25DD-3065-4A0A-96B6-11B0D7F1C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16" y="3551251"/>
                  <a:ext cx="37375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115" r="-8197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567FE08-62C5-4875-82DB-9E1B69DA3171}"/>
                    </a:ext>
                  </a:extLst>
                </p:cNvPr>
                <p:cNvSpPr txBox="1"/>
                <p:nvPr/>
              </p:nvSpPr>
              <p:spPr>
                <a:xfrm>
                  <a:off x="1918298" y="4007679"/>
                  <a:ext cx="373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567FE08-62C5-4875-82DB-9E1B69DA31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298" y="4007679"/>
                  <a:ext cx="37375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115" r="-8197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1ED93879-5D47-4B76-9A8A-88229BD9DF17}"/>
                    </a:ext>
                  </a:extLst>
                </p:cNvPr>
                <p:cNvSpPr txBox="1"/>
                <p:nvPr/>
              </p:nvSpPr>
              <p:spPr>
                <a:xfrm>
                  <a:off x="4964199" y="4007815"/>
                  <a:ext cx="37375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1ED93879-5D47-4B76-9A8A-88229BD9D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4199" y="4007815"/>
                  <a:ext cx="37375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903" r="-6452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56ED4BC3-8ECB-4B8D-BF6A-8A846A902D5D}"/>
                    </a:ext>
                  </a:extLst>
                </p:cNvPr>
                <p:cNvSpPr txBox="1"/>
                <p:nvPr/>
              </p:nvSpPr>
              <p:spPr>
                <a:xfrm>
                  <a:off x="6804730" y="4263553"/>
                  <a:ext cx="373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56ED4BC3-8ECB-4B8D-BF6A-8A846A902D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730" y="4263553"/>
                  <a:ext cx="37375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903" r="-6452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DB58CFF3-368F-4519-B26B-9B030E0A377A}"/>
                    </a:ext>
                  </a:extLst>
                </p:cNvPr>
                <p:cNvSpPr txBox="1"/>
                <p:nvPr/>
              </p:nvSpPr>
              <p:spPr>
                <a:xfrm>
                  <a:off x="6804730" y="3018378"/>
                  <a:ext cx="373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DB58CFF3-368F-4519-B26B-9B030E0A37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730" y="3018378"/>
                  <a:ext cx="37375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903" r="-6452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38863CFE-8F8B-45DA-B254-5A5562CA8967}"/>
                    </a:ext>
                  </a:extLst>
                </p:cNvPr>
                <p:cNvSpPr txBox="1"/>
                <p:nvPr/>
              </p:nvSpPr>
              <p:spPr>
                <a:xfrm>
                  <a:off x="10410468" y="4105203"/>
                  <a:ext cx="373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38863CFE-8F8B-45DA-B254-5A5562CA89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0468" y="4105203"/>
                  <a:ext cx="37375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115" r="-8197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84CC690-3DB7-4CDE-9287-33B54F6247DC}"/>
                  </a:ext>
                </a:extLst>
              </p:cNvPr>
              <p:cNvSpPr txBox="1"/>
              <p:nvPr/>
            </p:nvSpPr>
            <p:spPr>
              <a:xfrm>
                <a:off x="270942" y="5238175"/>
                <a:ext cx="301749" cy="3031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84CC690-3DB7-4CDE-9287-33B54F62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2" y="5238175"/>
                <a:ext cx="301749" cy="303160"/>
              </a:xfrm>
              <a:prstGeom prst="rect">
                <a:avLst/>
              </a:prstGeom>
              <a:blipFill>
                <a:blip r:embed="rId9"/>
                <a:stretch>
                  <a:fillRect l="-14000" r="-8000" b="-2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B70641AE-D52D-4A92-8939-22D1B7A11540}"/>
                  </a:ext>
                </a:extLst>
              </p:cNvPr>
              <p:cNvSpPr txBox="1"/>
              <p:nvPr/>
            </p:nvSpPr>
            <p:spPr>
              <a:xfrm>
                <a:off x="270942" y="3290500"/>
                <a:ext cx="402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B70641AE-D52D-4A92-8939-22D1B7A11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2" y="3290500"/>
                <a:ext cx="402418" cy="276999"/>
              </a:xfrm>
              <a:prstGeom prst="rect">
                <a:avLst/>
              </a:prstGeom>
              <a:blipFill>
                <a:blip r:embed="rId10"/>
                <a:stretch>
                  <a:fillRect l="-1060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877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799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光子密度の時間変化率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式を少し変形して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lvl="1"/>
                <a:r>
                  <a:rPr lang="ja-JP" altLang="en-US" dirty="0"/>
                  <a:t>吸収と誘導放出は状態の割合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ja-JP" altLang="en-US" dirty="0"/>
                  <a:t>に依存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sub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sub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/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→光子密度に依存する項と依存しない項に分ける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799"/>
                <a:ext cx="10515600" cy="4667251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相互作用の割合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BE4D4B3-DC85-4488-BEEC-9AA693A236E2}"/>
                  </a:ext>
                </a:extLst>
              </p:cNvPr>
              <p:cNvSpPr txBox="1"/>
              <p:nvPr/>
            </p:nvSpPr>
            <p:spPr>
              <a:xfrm>
                <a:off x="-922517" y="5115473"/>
                <a:ext cx="14037034" cy="761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𝑝h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ph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BE4D4B3-DC85-4488-BEEC-9AA693A23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2517" y="5115473"/>
                <a:ext cx="14037034" cy="761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EBF96B8-0687-4109-AF80-ABD259D13348}"/>
                  </a:ext>
                </a:extLst>
              </p:cNvPr>
              <p:cNvSpPr txBox="1"/>
              <p:nvPr/>
            </p:nvSpPr>
            <p:spPr>
              <a:xfrm>
                <a:off x="-922517" y="2889858"/>
                <a:ext cx="14037034" cy="711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𝑝h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ph</m:t>
                          </m:r>
                        </m:sub>
                      </m:sSub>
                      <m:sSup>
                        <m:sSup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ph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  <m:sup>
                                  <m:r>
                                    <a:rPr lang="en-US" altLang="ja-JP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EBF96B8-0687-4109-AF80-ABD259D13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2517" y="2889858"/>
                <a:ext cx="14037034" cy="711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9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光子と電子の相互作用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DFF765-C2BC-4810-9BBF-E8A4B734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光子が基底状態の電子を伴う原子に衝突したとき</a:t>
            </a:r>
            <a:endParaRPr kumimoji="1" lang="en-US" altLang="ja-JP" dirty="0"/>
          </a:p>
          <a:p>
            <a:pPr lvl="1"/>
            <a:r>
              <a:rPr lang="ja-JP" altLang="en-US" dirty="0"/>
              <a:t>光のエネルギーで電子は励起状態に遷移→光子のエネルギーを吸収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E48858-BA28-4B47-8A44-6A9337A50F91}"/>
              </a:ext>
            </a:extLst>
          </p:cNvPr>
          <p:cNvSpPr txBox="1"/>
          <p:nvPr/>
        </p:nvSpPr>
        <p:spPr>
          <a:xfrm>
            <a:off x="11027228" y="6134878"/>
            <a:ext cx="10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03/15</a:t>
            </a:r>
            <a:endParaRPr kumimoji="1"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1EE8AAC-0F5F-42C9-9E0F-450F7CFF0A75}"/>
              </a:ext>
            </a:extLst>
          </p:cNvPr>
          <p:cNvCxnSpPr>
            <a:cxnSpLocks/>
          </p:cNvCxnSpPr>
          <p:nvPr/>
        </p:nvCxnSpPr>
        <p:spPr>
          <a:xfrm>
            <a:off x="4373336" y="5391159"/>
            <a:ext cx="566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070296B-6CC7-47FE-B25D-8DDC96F2D71C}"/>
              </a:ext>
            </a:extLst>
          </p:cNvPr>
          <p:cNvCxnSpPr>
            <a:cxnSpLocks/>
          </p:cNvCxnSpPr>
          <p:nvPr/>
        </p:nvCxnSpPr>
        <p:spPr>
          <a:xfrm>
            <a:off x="4373336" y="3448106"/>
            <a:ext cx="535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2761E5B-D123-45F9-AF3F-3B4F987EF1EB}"/>
              </a:ext>
            </a:extLst>
          </p:cNvPr>
          <p:cNvCxnSpPr>
            <a:cxnSpLocks/>
          </p:cNvCxnSpPr>
          <p:nvPr/>
        </p:nvCxnSpPr>
        <p:spPr>
          <a:xfrm flipV="1">
            <a:off x="4667134" y="3482242"/>
            <a:ext cx="0" cy="19089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5DB25DD-3065-4A0A-96B6-11B0D7F1CACB}"/>
                  </a:ext>
                </a:extLst>
              </p:cNvPr>
              <p:cNvSpPr txBox="1"/>
              <p:nvPr/>
            </p:nvSpPr>
            <p:spPr>
              <a:xfrm>
                <a:off x="4664002" y="4235064"/>
                <a:ext cx="373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5DB25DD-3065-4A0A-96B6-11B0D7F1C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02" y="4235064"/>
                <a:ext cx="373756" cy="276999"/>
              </a:xfrm>
              <a:prstGeom prst="rect">
                <a:avLst/>
              </a:prstGeom>
              <a:blipFill>
                <a:blip r:embed="rId2"/>
                <a:stretch>
                  <a:fillRect l="-13115" r="-819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888467FE-FE36-4123-962E-D77F4FE9D81A}"/>
              </a:ext>
            </a:extLst>
          </p:cNvPr>
          <p:cNvGrpSpPr/>
          <p:nvPr/>
        </p:nvGrpSpPr>
        <p:grpSpPr>
          <a:xfrm>
            <a:off x="5299407" y="3324077"/>
            <a:ext cx="2614489" cy="2208987"/>
            <a:chOff x="4549799" y="3324077"/>
            <a:chExt cx="2614489" cy="2208987"/>
          </a:xfrm>
        </p:grpSpPr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01492A6A-059D-4636-AD6F-20EB48B3ED9A}"/>
                </a:ext>
              </a:extLst>
            </p:cNvPr>
            <p:cNvCxnSpPr>
              <a:cxnSpLocks/>
            </p:cNvCxnSpPr>
            <p:nvPr/>
          </p:nvCxnSpPr>
          <p:spPr>
            <a:xfrm>
              <a:off x="6220845" y="3884840"/>
              <a:ext cx="0" cy="104014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4C684D2-7167-4166-B4C7-1A2023559DFA}"/>
                </a:ext>
              </a:extLst>
            </p:cNvPr>
            <p:cNvCxnSpPr>
              <a:cxnSpLocks/>
            </p:cNvCxnSpPr>
            <p:nvPr/>
          </p:nvCxnSpPr>
          <p:spPr>
            <a:xfrm>
              <a:off x="5360255" y="3448106"/>
              <a:ext cx="18026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2B442697-183A-479E-9B91-99A4A7198BDD}"/>
                </a:ext>
              </a:extLst>
            </p:cNvPr>
            <p:cNvCxnSpPr>
              <a:cxnSpLocks/>
            </p:cNvCxnSpPr>
            <p:nvPr/>
          </p:nvCxnSpPr>
          <p:spPr>
            <a:xfrm>
              <a:off x="5360255" y="5357022"/>
              <a:ext cx="1804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759F9ABA-8E41-421D-A844-660EAF64C4FD}"/>
                </a:ext>
              </a:extLst>
            </p:cNvPr>
            <p:cNvSpPr/>
            <p:nvPr/>
          </p:nvSpPr>
          <p:spPr>
            <a:xfrm>
              <a:off x="6063933" y="3324077"/>
              <a:ext cx="322217" cy="322217"/>
            </a:xfrm>
            <a:prstGeom prst="ellipse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F6E1EC86-91A7-4705-B69C-EB71FDE8C479}"/>
                </a:ext>
              </a:extLst>
            </p:cNvPr>
            <p:cNvSpPr/>
            <p:nvPr/>
          </p:nvSpPr>
          <p:spPr>
            <a:xfrm>
              <a:off x="6063934" y="5210847"/>
              <a:ext cx="322217" cy="322217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882327B5-1582-4369-BE0F-E32C85E2018A}"/>
                </a:ext>
              </a:extLst>
            </p:cNvPr>
            <p:cNvSpPr/>
            <p:nvPr/>
          </p:nvSpPr>
          <p:spPr>
            <a:xfrm>
              <a:off x="4549799" y="3958065"/>
              <a:ext cx="1545121" cy="733427"/>
            </a:xfrm>
            <a:custGeom>
              <a:avLst/>
              <a:gdLst>
                <a:gd name="connsiteX0" fmla="*/ 0 w 3590925"/>
                <a:gd name="connsiteY0" fmla="*/ 733425 h 733427"/>
                <a:gd name="connsiteX1" fmla="*/ 733425 w 3590925"/>
                <a:gd name="connsiteY1" fmla="*/ 19050 h 733427"/>
                <a:gd name="connsiteX2" fmla="*/ 1447800 w 3590925"/>
                <a:gd name="connsiteY2" fmla="*/ 723900 h 733427"/>
                <a:gd name="connsiteX3" fmla="*/ 2171700 w 3590925"/>
                <a:gd name="connsiteY3" fmla="*/ 9525 h 733427"/>
                <a:gd name="connsiteX4" fmla="*/ 2886075 w 3590925"/>
                <a:gd name="connsiteY4" fmla="*/ 733425 h 733427"/>
                <a:gd name="connsiteX5" fmla="*/ 3590925 w 3590925"/>
                <a:gd name="connsiteY5" fmla="*/ 0 h 73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0925" h="733427">
                  <a:moveTo>
                    <a:pt x="0" y="733425"/>
                  </a:moveTo>
                  <a:cubicBezTo>
                    <a:pt x="246062" y="377031"/>
                    <a:pt x="492125" y="20637"/>
                    <a:pt x="733425" y="19050"/>
                  </a:cubicBezTo>
                  <a:cubicBezTo>
                    <a:pt x="974725" y="17463"/>
                    <a:pt x="1208088" y="725487"/>
                    <a:pt x="1447800" y="723900"/>
                  </a:cubicBezTo>
                  <a:cubicBezTo>
                    <a:pt x="1687512" y="722313"/>
                    <a:pt x="1931988" y="7938"/>
                    <a:pt x="2171700" y="9525"/>
                  </a:cubicBezTo>
                  <a:cubicBezTo>
                    <a:pt x="2411412" y="11112"/>
                    <a:pt x="2649538" y="735012"/>
                    <a:pt x="2886075" y="733425"/>
                  </a:cubicBezTo>
                  <a:cubicBezTo>
                    <a:pt x="3122612" y="731838"/>
                    <a:pt x="3356768" y="365919"/>
                    <a:pt x="3590925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D3E9052-3D39-4D09-9344-C60170AE1304}"/>
                    </a:ext>
                  </a:extLst>
                </p:cNvPr>
                <p:cNvSpPr txBox="1"/>
                <p:nvPr/>
              </p:nvSpPr>
              <p:spPr>
                <a:xfrm>
                  <a:off x="5135481" y="4691628"/>
                  <a:ext cx="37375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D3E9052-3D39-4D09-9344-C60170AE1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481" y="4691628"/>
                  <a:ext cx="37375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903" r="-6452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C5AF323-C33A-458C-AC0C-A48657FE9391}"/>
                  </a:ext>
                </a:extLst>
              </p:cNvPr>
              <p:cNvSpPr txBox="1"/>
              <p:nvPr/>
            </p:nvSpPr>
            <p:spPr>
              <a:xfrm>
                <a:off x="3995050" y="5238175"/>
                <a:ext cx="301749" cy="3031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C5AF323-C33A-458C-AC0C-A48657FE9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050" y="5238175"/>
                <a:ext cx="301749" cy="303160"/>
              </a:xfrm>
              <a:prstGeom prst="rect">
                <a:avLst/>
              </a:prstGeom>
              <a:blipFill>
                <a:blip r:embed="rId4"/>
                <a:stretch>
                  <a:fillRect l="-14000" r="-8000" b="-2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8B55101-CDC2-4BE6-8687-466A24B04FA0}"/>
                  </a:ext>
                </a:extLst>
              </p:cNvPr>
              <p:cNvSpPr txBox="1"/>
              <p:nvPr/>
            </p:nvSpPr>
            <p:spPr>
              <a:xfrm>
                <a:off x="3995050" y="3290500"/>
                <a:ext cx="402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8B55101-CDC2-4BE6-8687-466A24B04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050" y="3290500"/>
                <a:ext cx="402418" cy="276999"/>
              </a:xfrm>
              <a:prstGeom prst="rect">
                <a:avLst/>
              </a:prstGeom>
              <a:blipFill>
                <a:blip r:embed="rId5"/>
                <a:stretch>
                  <a:fillRect l="-1060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27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光子と電子の相互作用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E48858-BA28-4B47-8A44-6A9337A50F91}"/>
              </a:ext>
            </a:extLst>
          </p:cNvPr>
          <p:cNvSpPr txBox="1"/>
          <p:nvPr/>
        </p:nvSpPr>
        <p:spPr>
          <a:xfrm>
            <a:off x="11027228" y="6134878"/>
            <a:ext cx="10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03/15</a:t>
            </a:r>
            <a:endParaRPr kumimoji="1" lang="ja-JP" altLang="en-US" dirty="0"/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3B4664AF-7465-4633-8BF3-3061A2F1117B}"/>
              </a:ext>
            </a:extLst>
          </p:cNvPr>
          <p:cNvCxnSpPr>
            <a:cxnSpLocks/>
          </p:cNvCxnSpPr>
          <p:nvPr/>
        </p:nvCxnSpPr>
        <p:spPr>
          <a:xfrm>
            <a:off x="4373336" y="5391159"/>
            <a:ext cx="566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FA7F6345-D68F-4BBE-8CBC-464A24402767}"/>
              </a:ext>
            </a:extLst>
          </p:cNvPr>
          <p:cNvCxnSpPr>
            <a:cxnSpLocks/>
          </p:cNvCxnSpPr>
          <p:nvPr/>
        </p:nvCxnSpPr>
        <p:spPr>
          <a:xfrm>
            <a:off x="4373336" y="3448106"/>
            <a:ext cx="535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9A4D2B6F-D89F-46F9-AF36-E008234C00D3}"/>
              </a:ext>
            </a:extLst>
          </p:cNvPr>
          <p:cNvCxnSpPr>
            <a:cxnSpLocks/>
          </p:cNvCxnSpPr>
          <p:nvPr/>
        </p:nvCxnSpPr>
        <p:spPr>
          <a:xfrm flipV="1">
            <a:off x="4667134" y="3482242"/>
            <a:ext cx="0" cy="19089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49CA7C09-CF28-49D3-9FD1-85C0B14B3BA4}"/>
                  </a:ext>
                </a:extLst>
              </p:cNvPr>
              <p:cNvSpPr txBox="1"/>
              <p:nvPr/>
            </p:nvSpPr>
            <p:spPr>
              <a:xfrm>
                <a:off x="4664002" y="4235064"/>
                <a:ext cx="373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49CA7C09-CF28-49D3-9FD1-85C0B14B3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02" y="4235064"/>
                <a:ext cx="373756" cy="276999"/>
              </a:xfrm>
              <a:prstGeom prst="rect">
                <a:avLst/>
              </a:prstGeom>
              <a:blipFill>
                <a:blip r:embed="rId2"/>
                <a:stretch>
                  <a:fillRect l="-13115" r="-819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B03C5748-9D78-4697-9D47-07AF8AD42BA5}"/>
              </a:ext>
            </a:extLst>
          </p:cNvPr>
          <p:cNvGrpSpPr/>
          <p:nvPr/>
        </p:nvGrpSpPr>
        <p:grpSpPr>
          <a:xfrm>
            <a:off x="5299407" y="3324077"/>
            <a:ext cx="3435390" cy="2208987"/>
            <a:chOff x="4549799" y="3324077"/>
            <a:chExt cx="3435390" cy="2208987"/>
          </a:xfrm>
        </p:grpSpPr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DF0E40F0-466E-49F2-8CB2-EB5445DCE45B}"/>
                </a:ext>
              </a:extLst>
            </p:cNvPr>
            <p:cNvCxnSpPr>
              <a:cxnSpLocks/>
            </p:cNvCxnSpPr>
            <p:nvPr/>
          </p:nvCxnSpPr>
          <p:spPr>
            <a:xfrm>
              <a:off x="6220845" y="3884840"/>
              <a:ext cx="0" cy="1040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E7108944-D111-44C8-91FD-1FC25976903A}"/>
                </a:ext>
              </a:extLst>
            </p:cNvPr>
            <p:cNvCxnSpPr>
              <a:cxnSpLocks/>
            </p:cNvCxnSpPr>
            <p:nvPr/>
          </p:nvCxnSpPr>
          <p:spPr>
            <a:xfrm>
              <a:off x="5360255" y="3448106"/>
              <a:ext cx="18026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10EBD38E-7434-415A-B5D1-6F871EF7F3EA}"/>
                </a:ext>
              </a:extLst>
            </p:cNvPr>
            <p:cNvCxnSpPr>
              <a:cxnSpLocks/>
            </p:cNvCxnSpPr>
            <p:nvPr/>
          </p:nvCxnSpPr>
          <p:spPr>
            <a:xfrm>
              <a:off x="5360255" y="5357022"/>
              <a:ext cx="1804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D974D60E-D3D0-41B8-B78A-39457573213A}"/>
                </a:ext>
              </a:extLst>
            </p:cNvPr>
            <p:cNvSpPr/>
            <p:nvPr/>
          </p:nvSpPr>
          <p:spPr>
            <a:xfrm>
              <a:off x="6063933" y="3324077"/>
              <a:ext cx="322217" cy="322217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D2D0FCC1-674D-479E-A042-175A38F94580}"/>
                </a:ext>
              </a:extLst>
            </p:cNvPr>
            <p:cNvSpPr/>
            <p:nvPr/>
          </p:nvSpPr>
          <p:spPr>
            <a:xfrm>
              <a:off x="6063934" y="5210847"/>
              <a:ext cx="322217" cy="3222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フリーフォーム: 図形 118">
              <a:extLst>
                <a:ext uri="{FF2B5EF4-FFF2-40B4-BE49-F238E27FC236}">
                  <a16:creationId xmlns:a16="http://schemas.microsoft.com/office/drawing/2014/main" id="{7EC8F0C1-16D9-41EE-90B2-44F004929A44}"/>
                </a:ext>
              </a:extLst>
            </p:cNvPr>
            <p:cNvSpPr/>
            <p:nvPr/>
          </p:nvSpPr>
          <p:spPr>
            <a:xfrm>
              <a:off x="4549799" y="3958065"/>
              <a:ext cx="1545121" cy="733427"/>
            </a:xfrm>
            <a:custGeom>
              <a:avLst/>
              <a:gdLst>
                <a:gd name="connsiteX0" fmla="*/ 0 w 3590925"/>
                <a:gd name="connsiteY0" fmla="*/ 733425 h 733427"/>
                <a:gd name="connsiteX1" fmla="*/ 733425 w 3590925"/>
                <a:gd name="connsiteY1" fmla="*/ 19050 h 733427"/>
                <a:gd name="connsiteX2" fmla="*/ 1447800 w 3590925"/>
                <a:gd name="connsiteY2" fmla="*/ 723900 h 733427"/>
                <a:gd name="connsiteX3" fmla="*/ 2171700 w 3590925"/>
                <a:gd name="connsiteY3" fmla="*/ 9525 h 733427"/>
                <a:gd name="connsiteX4" fmla="*/ 2886075 w 3590925"/>
                <a:gd name="connsiteY4" fmla="*/ 733425 h 733427"/>
                <a:gd name="connsiteX5" fmla="*/ 3590925 w 3590925"/>
                <a:gd name="connsiteY5" fmla="*/ 0 h 73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0925" h="733427">
                  <a:moveTo>
                    <a:pt x="0" y="733425"/>
                  </a:moveTo>
                  <a:cubicBezTo>
                    <a:pt x="246062" y="377031"/>
                    <a:pt x="492125" y="20637"/>
                    <a:pt x="733425" y="19050"/>
                  </a:cubicBezTo>
                  <a:cubicBezTo>
                    <a:pt x="974725" y="17463"/>
                    <a:pt x="1208088" y="725487"/>
                    <a:pt x="1447800" y="723900"/>
                  </a:cubicBezTo>
                  <a:cubicBezTo>
                    <a:pt x="1687512" y="722313"/>
                    <a:pt x="1931988" y="7938"/>
                    <a:pt x="2171700" y="9525"/>
                  </a:cubicBezTo>
                  <a:cubicBezTo>
                    <a:pt x="2411412" y="11112"/>
                    <a:pt x="2649538" y="735012"/>
                    <a:pt x="2886075" y="733425"/>
                  </a:cubicBezTo>
                  <a:cubicBezTo>
                    <a:pt x="3122612" y="731838"/>
                    <a:pt x="3356768" y="365919"/>
                    <a:pt x="3590925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0" name="フリーフォーム: 図形 119">
              <a:extLst>
                <a:ext uri="{FF2B5EF4-FFF2-40B4-BE49-F238E27FC236}">
                  <a16:creationId xmlns:a16="http://schemas.microsoft.com/office/drawing/2014/main" id="{9B2F341C-F78D-42E6-8779-0D2F8880E233}"/>
                </a:ext>
              </a:extLst>
            </p:cNvPr>
            <p:cNvSpPr/>
            <p:nvPr/>
          </p:nvSpPr>
          <p:spPr>
            <a:xfrm>
              <a:off x="6440068" y="4235064"/>
              <a:ext cx="1545121" cy="733427"/>
            </a:xfrm>
            <a:custGeom>
              <a:avLst/>
              <a:gdLst>
                <a:gd name="connsiteX0" fmla="*/ 0 w 3590925"/>
                <a:gd name="connsiteY0" fmla="*/ 733425 h 733427"/>
                <a:gd name="connsiteX1" fmla="*/ 733425 w 3590925"/>
                <a:gd name="connsiteY1" fmla="*/ 19050 h 733427"/>
                <a:gd name="connsiteX2" fmla="*/ 1447800 w 3590925"/>
                <a:gd name="connsiteY2" fmla="*/ 723900 h 733427"/>
                <a:gd name="connsiteX3" fmla="*/ 2171700 w 3590925"/>
                <a:gd name="connsiteY3" fmla="*/ 9525 h 733427"/>
                <a:gd name="connsiteX4" fmla="*/ 2886075 w 3590925"/>
                <a:gd name="connsiteY4" fmla="*/ 733425 h 733427"/>
                <a:gd name="connsiteX5" fmla="*/ 3590925 w 3590925"/>
                <a:gd name="connsiteY5" fmla="*/ 0 h 73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0925" h="733427">
                  <a:moveTo>
                    <a:pt x="0" y="733425"/>
                  </a:moveTo>
                  <a:cubicBezTo>
                    <a:pt x="246062" y="377031"/>
                    <a:pt x="492125" y="20637"/>
                    <a:pt x="733425" y="19050"/>
                  </a:cubicBezTo>
                  <a:cubicBezTo>
                    <a:pt x="974725" y="17463"/>
                    <a:pt x="1208088" y="725487"/>
                    <a:pt x="1447800" y="723900"/>
                  </a:cubicBezTo>
                  <a:cubicBezTo>
                    <a:pt x="1687512" y="722313"/>
                    <a:pt x="1931988" y="7938"/>
                    <a:pt x="2171700" y="9525"/>
                  </a:cubicBezTo>
                  <a:cubicBezTo>
                    <a:pt x="2411412" y="11112"/>
                    <a:pt x="2649538" y="735012"/>
                    <a:pt x="2886075" y="733425"/>
                  </a:cubicBezTo>
                  <a:cubicBezTo>
                    <a:pt x="3122612" y="731838"/>
                    <a:pt x="3356768" y="365919"/>
                    <a:pt x="3590925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1" name="フリーフォーム: 図形 120">
              <a:extLst>
                <a:ext uri="{FF2B5EF4-FFF2-40B4-BE49-F238E27FC236}">
                  <a16:creationId xmlns:a16="http://schemas.microsoft.com/office/drawing/2014/main" id="{E6E1B9A0-112E-4BFE-8C9F-B4C565DC3475}"/>
                </a:ext>
              </a:extLst>
            </p:cNvPr>
            <p:cNvSpPr/>
            <p:nvPr/>
          </p:nvSpPr>
          <p:spPr>
            <a:xfrm>
              <a:off x="6440068" y="3961736"/>
              <a:ext cx="1545121" cy="229079"/>
            </a:xfrm>
            <a:custGeom>
              <a:avLst/>
              <a:gdLst>
                <a:gd name="connsiteX0" fmla="*/ 0 w 3590925"/>
                <a:gd name="connsiteY0" fmla="*/ 733425 h 733427"/>
                <a:gd name="connsiteX1" fmla="*/ 733425 w 3590925"/>
                <a:gd name="connsiteY1" fmla="*/ 19050 h 733427"/>
                <a:gd name="connsiteX2" fmla="*/ 1447800 w 3590925"/>
                <a:gd name="connsiteY2" fmla="*/ 723900 h 733427"/>
                <a:gd name="connsiteX3" fmla="*/ 2171700 w 3590925"/>
                <a:gd name="connsiteY3" fmla="*/ 9525 h 733427"/>
                <a:gd name="connsiteX4" fmla="*/ 2886075 w 3590925"/>
                <a:gd name="connsiteY4" fmla="*/ 733425 h 733427"/>
                <a:gd name="connsiteX5" fmla="*/ 3590925 w 3590925"/>
                <a:gd name="connsiteY5" fmla="*/ 0 h 73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0925" h="733427">
                  <a:moveTo>
                    <a:pt x="0" y="733425"/>
                  </a:moveTo>
                  <a:cubicBezTo>
                    <a:pt x="246062" y="377031"/>
                    <a:pt x="492125" y="20637"/>
                    <a:pt x="733425" y="19050"/>
                  </a:cubicBezTo>
                  <a:cubicBezTo>
                    <a:pt x="974725" y="17463"/>
                    <a:pt x="1208088" y="725487"/>
                    <a:pt x="1447800" y="723900"/>
                  </a:cubicBezTo>
                  <a:cubicBezTo>
                    <a:pt x="1687512" y="722313"/>
                    <a:pt x="1931988" y="7938"/>
                    <a:pt x="2171700" y="9525"/>
                  </a:cubicBezTo>
                  <a:cubicBezTo>
                    <a:pt x="2411412" y="11112"/>
                    <a:pt x="2649538" y="735012"/>
                    <a:pt x="2886075" y="733425"/>
                  </a:cubicBezTo>
                  <a:cubicBezTo>
                    <a:pt x="3122612" y="731838"/>
                    <a:pt x="3356768" y="365919"/>
                    <a:pt x="3590925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テキスト ボックス 121">
                  <a:extLst>
                    <a:ext uri="{FF2B5EF4-FFF2-40B4-BE49-F238E27FC236}">
                      <a16:creationId xmlns:a16="http://schemas.microsoft.com/office/drawing/2014/main" id="{18D8F86F-DAB8-44E9-B2D1-3587F2A07F7E}"/>
                    </a:ext>
                  </a:extLst>
                </p:cNvPr>
                <p:cNvSpPr txBox="1"/>
                <p:nvPr/>
              </p:nvSpPr>
              <p:spPr>
                <a:xfrm>
                  <a:off x="5135481" y="4691628"/>
                  <a:ext cx="37375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2" name="テキスト ボックス 121">
                  <a:extLst>
                    <a:ext uri="{FF2B5EF4-FFF2-40B4-BE49-F238E27FC236}">
                      <a16:creationId xmlns:a16="http://schemas.microsoft.com/office/drawing/2014/main" id="{18D8F86F-DAB8-44E9-B2D1-3587F2A07F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481" y="4691628"/>
                  <a:ext cx="37375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903" r="-6452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DCF619D2-4D53-4C0B-BBCF-E4CF83BD5918}"/>
                    </a:ext>
                  </a:extLst>
                </p:cNvPr>
                <p:cNvSpPr txBox="1"/>
                <p:nvPr/>
              </p:nvSpPr>
              <p:spPr>
                <a:xfrm>
                  <a:off x="6976012" y="4947366"/>
                  <a:ext cx="373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DCF619D2-4D53-4C0B-BBCF-E4CF83BD5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012" y="4947366"/>
                  <a:ext cx="37375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903" r="-6452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A111F1E3-A69E-44FF-B455-697527C1306A}"/>
                    </a:ext>
                  </a:extLst>
                </p:cNvPr>
                <p:cNvSpPr txBox="1"/>
                <p:nvPr/>
              </p:nvSpPr>
              <p:spPr>
                <a:xfrm>
                  <a:off x="6976012" y="3702191"/>
                  <a:ext cx="373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A111F1E3-A69E-44FF-B455-697527C13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012" y="3702191"/>
                  <a:ext cx="37375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903" r="-6452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6" name="コンテンツ プレースホルダー 2">
            <a:extLst>
              <a:ext uri="{FF2B5EF4-FFF2-40B4-BE49-F238E27FC236}">
                <a16:creationId xmlns:a16="http://schemas.microsoft.com/office/drawing/2014/main" id="{9AC6260E-C662-49C4-A8A9-6266B50CF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光子が励起状態の電子を伴う原子に衝突したとき</a:t>
            </a:r>
            <a:endParaRPr lang="en-US" altLang="ja-JP" dirty="0"/>
          </a:p>
          <a:p>
            <a:pPr lvl="1"/>
            <a:r>
              <a:rPr lang="ja-JP" altLang="en-US" dirty="0"/>
              <a:t>光から誘発されて電子は基底状態に遷移→光子による誘導放出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149DFA9-F18D-4E24-87AF-C6F5B04199C2}"/>
                  </a:ext>
                </a:extLst>
              </p:cNvPr>
              <p:cNvSpPr txBox="1"/>
              <p:nvPr/>
            </p:nvSpPr>
            <p:spPr>
              <a:xfrm>
                <a:off x="3995050" y="5238175"/>
                <a:ext cx="301749" cy="3031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149DFA9-F18D-4E24-87AF-C6F5B0419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050" y="5238175"/>
                <a:ext cx="301749" cy="303160"/>
              </a:xfrm>
              <a:prstGeom prst="rect">
                <a:avLst/>
              </a:prstGeom>
              <a:blipFill>
                <a:blip r:embed="rId6"/>
                <a:stretch>
                  <a:fillRect l="-14000" r="-8000" b="-2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5074CC2-8392-4309-BF18-8DC1AB342AFD}"/>
                  </a:ext>
                </a:extLst>
              </p:cNvPr>
              <p:cNvSpPr txBox="1"/>
              <p:nvPr/>
            </p:nvSpPr>
            <p:spPr>
              <a:xfrm>
                <a:off x="3995050" y="3290500"/>
                <a:ext cx="402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5074CC2-8392-4309-BF18-8DC1AB342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050" y="3290500"/>
                <a:ext cx="402418" cy="276999"/>
              </a:xfrm>
              <a:prstGeom prst="rect">
                <a:avLst/>
              </a:prstGeom>
              <a:blipFill>
                <a:blip r:embed="rId7"/>
                <a:stretch>
                  <a:fillRect l="-1060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04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光子と電子の相互作用？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DFF765-C2BC-4810-9BBF-E8A4B734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電子が励起状態から基底状態へと勝手に戻るとき</a:t>
            </a:r>
            <a:endParaRPr kumimoji="1" lang="en-US" altLang="ja-JP" dirty="0"/>
          </a:p>
          <a:p>
            <a:pPr lvl="1"/>
            <a:r>
              <a:rPr lang="ja-JP" altLang="en-US" dirty="0"/>
              <a:t>ゼロ点振動による遷移の誘発→ゼロ点振動による自然放出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E48858-BA28-4B47-8A44-6A9337A50F91}"/>
              </a:ext>
            </a:extLst>
          </p:cNvPr>
          <p:cNvSpPr txBox="1"/>
          <p:nvPr/>
        </p:nvSpPr>
        <p:spPr>
          <a:xfrm>
            <a:off x="11027228" y="6134878"/>
            <a:ext cx="10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03/15</a:t>
            </a:r>
            <a:endParaRPr kumimoji="1" lang="ja-JP" altLang="en-US" dirty="0"/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7850C189-4EAE-4B97-9502-56677B6CD1BD}"/>
              </a:ext>
            </a:extLst>
          </p:cNvPr>
          <p:cNvGrpSpPr/>
          <p:nvPr/>
        </p:nvGrpSpPr>
        <p:grpSpPr>
          <a:xfrm>
            <a:off x="6109863" y="3324077"/>
            <a:ext cx="2624934" cy="2208987"/>
            <a:chOff x="5360255" y="3324077"/>
            <a:chExt cx="2624934" cy="2208987"/>
          </a:xfrm>
        </p:grpSpPr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323A1C25-41F9-4109-B19C-E9D2B4324DAB}"/>
                </a:ext>
              </a:extLst>
            </p:cNvPr>
            <p:cNvCxnSpPr>
              <a:cxnSpLocks/>
            </p:cNvCxnSpPr>
            <p:nvPr/>
          </p:nvCxnSpPr>
          <p:spPr>
            <a:xfrm>
              <a:off x="6220845" y="3884840"/>
              <a:ext cx="0" cy="1040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26C6C5BF-4213-4204-BD78-FEDC9AA564A4}"/>
                </a:ext>
              </a:extLst>
            </p:cNvPr>
            <p:cNvCxnSpPr>
              <a:cxnSpLocks/>
            </p:cNvCxnSpPr>
            <p:nvPr/>
          </p:nvCxnSpPr>
          <p:spPr>
            <a:xfrm>
              <a:off x="5360255" y="3448106"/>
              <a:ext cx="18026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9E2A1CE8-09CD-4D47-873E-D4E6B8CE5F39}"/>
                </a:ext>
              </a:extLst>
            </p:cNvPr>
            <p:cNvCxnSpPr>
              <a:cxnSpLocks/>
            </p:cNvCxnSpPr>
            <p:nvPr/>
          </p:nvCxnSpPr>
          <p:spPr>
            <a:xfrm>
              <a:off x="5360255" y="5357022"/>
              <a:ext cx="1804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4F867330-F500-458D-B468-8B4B9DCBBB7B}"/>
                </a:ext>
              </a:extLst>
            </p:cNvPr>
            <p:cNvSpPr/>
            <p:nvPr/>
          </p:nvSpPr>
          <p:spPr>
            <a:xfrm>
              <a:off x="6063933" y="3324077"/>
              <a:ext cx="322217" cy="322217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AC957CAC-4201-4F47-8A4A-79E2FB3BD9B7}"/>
                </a:ext>
              </a:extLst>
            </p:cNvPr>
            <p:cNvSpPr/>
            <p:nvPr/>
          </p:nvSpPr>
          <p:spPr>
            <a:xfrm>
              <a:off x="6063934" y="5210847"/>
              <a:ext cx="322217" cy="3222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フリーフォーム: 図形 99">
              <a:extLst>
                <a:ext uri="{FF2B5EF4-FFF2-40B4-BE49-F238E27FC236}">
                  <a16:creationId xmlns:a16="http://schemas.microsoft.com/office/drawing/2014/main" id="{4C653F1D-6126-409A-B59E-5A90F88F1EE4}"/>
                </a:ext>
              </a:extLst>
            </p:cNvPr>
            <p:cNvSpPr/>
            <p:nvPr/>
          </p:nvSpPr>
          <p:spPr>
            <a:xfrm>
              <a:off x="6440068" y="4007008"/>
              <a:ext cx="1545121" cy="733427"/>
            </a:xfrm>
            <a:custGeom>
              <a:avLst/>
              <a:gdLst>
                <a:gd name="connsiteX0" fmla="*/ 0 w 3590925"/>
                <a:gd name="connsiteY0" fmla="*/ 733425 h 733427"/>
                <a:gd name="connsiteX1" fmla="*/ 733425 w 3590925"/>
                <a:gd name="connsiteY1" fmla="*/ 19050 h 733427"/>
                <a:gd name="connsiteX2" fmla="*/ 1447800 w 3590925"/>
                <a:gd name="connsiteY2" fmla="*/ 723900 h 733427"/>
                <a:gd name="connsiteX3" fmla="*/ 2171700 w 3590925"/>
                <a:gd name="connsiteY3" fmla="*/ 9525 h 733427"/>
                <a:gd name="connsiteX4" fmla="*/ 2886075 w 3590925"/>
                <a:gd name="connsiteY4" fmla="*/ 733425 h 733427"/>
                <a:gd name="connsiteX5" fmla="*/ 3590925 w 3590925"/>
                <a:gd name="connsiteY5" fmla="*/ 0 h 733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0925" h="733427">
                  <a:moveTo>
                    <a:pt x="0" y="733425"/>
                  </a:moveTo>
                  <a:cubicBezTo>
                    <a:pt x="246062" y="377031"/>
                    <a:pt x="492125" y="20637"/>
                    <a:pt x="733425" y="19050"/>
                  </a:cubicBezTo>
                  <a:cubicBezTo>
                    <a:pt x="974725" y="17463"/>
                    <a:pt x="1208088" y="725487"/>
                    <a:pt x="1447800" y="723900"/>
                  </a:cubicBezTo>
                  <a:cubicBezTo>
                    <a:pt x="1687512" y="722313"/>
                    <a:pt x="1931988" y="7938"/>
                    <a:pt x="2171700" y="9525"/>
                  </a:cubicBezTo>
                  <a:cubicBezTo>
                    <a:pt x="2411412" y="11112"/>
                    <a:pt x="2649538" y="735012"/>
                    <a:pt x="2886075" y="733425"/>
                  </a:cubicBezTo>
                  <a:cubicBezTo>
                    <a:pt x="3122612" y="731838"/>
                    <a:pt x="3356768" y="365919"/>
                    <a:pt x="3590925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EB2B84A2-91A5-4B6D-8905-D9541798213A}"/>
                    </a:ext>
                  </a:extLst>
                </p:cNvPr>
                <p:cNvSpPr txBox="1"/>
                <p:nvPr/>
              </p:nvSpPr>
              <p:spPr>
                <a:xfrm>
                  <a:off x="6976012" y="4719310"/>
                  <a:ext cx="373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EB2B84A2-91A5-4B6D-8905-D95417982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012" y="4719310"/>
                  <a:ext cx="37375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903" r="-6452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00BCC59F-36C0-4668-AF25-CE34EFC7840B}"/>
              </a:ext>
            </a:extLst>
          </p:cNvPr>
          <p:cNvCxnSpPr>
            <a:cxnSpLocks/>
          </p:cNvCxnSpPr>
          <p:nvPr/>
        </p:nvCxnSpPr>
        <p:spPr>
          <a:xfrm>
            <a:off x="4373336" y="5391159"/>
            <a:ext cx="566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54CEF5B4-1F03-4450-99BB-B9E7DD6F0944}"/>
              </a:ext>
            </a:extLst>
          </p:cNvPr>
          <p:cNvCxnSpPr>
            <a:cxnSpLocks/>
          </p:cNvCxnSpPr>
          <p:nvPr/>
        </p:nvCxnSpPr>
        <p:spPr>
          <a:xfrm>
            <a:off x="4373336" y="3448106"/>
            <a:ext cx="535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D76300AB-DE7E-4FD7-8406-DAA2F9EA26C7}"/>
              </a:ext>
            </a:extLst>
          </p:cNvPr>
          <p:cNvCxnSpPr>
            <a:cxnSpLocks/>
          </p:cNvCxnSpPr>
          <p:nvPr/>
        </p:nvCxnSpPr>
        <p:spPr>
          <a:xfrm flipV="1">
            <a:off x="4667134" y="3482242"/>
            <a:ext cx="0" cy="19089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A7AE2E75-BC49-4957-B498-C7EB703A84BD}"/>
                  </a:ext>
                </a:extLst>
              </p:cNvPr>
              <p:cNvSpPr txBox="1"/>
              <p:nvPr/>
            </p:nvSpPr>
            <p:spPr>
              <a:xfrm>
                <a:off x="4664002" y="4235064"/>
                <a:ext cx="373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A7AE2E75-BC49-4957-B498-C7EB703A8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02" y="4235064"/>
                <a:ext cx="373756" cy="276999"/>
              </a:xfrm>
              <a:prstGeom prst="rect">
                <a:avLst/>
              </a:prstGeom>
              <a:blipFill>
                <a:blip r:embed="rId3"/>
                <a:stretch>
                  <a:fillRect l="-13115" r="-819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1C66D5C-98BB-4C18-B4E5-5A79981B0844}"/>
                  </a:ext>
                </a:extLst>
              </p:cNvPr>
              <p:cNvSpPr txBox="1"/>
              <p:nvPr/>
            </p:nvSpPr>
            <p:spPr>
              <a:xfrm>
                <a:off x="3995050" y="5238175"/>
                <a:ext cx="301749" cy="3031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1C66D5C-98BB-4C18-B4E5-5A79981B0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050" y="5238175"/>
                <a:ext cx="301749" cy="303160"/>
              </a:xfrm>
              <a:prstGeom prst="rect">
                <a:avLst/>
              </a:prstGeom>
              <a:blipFill>
                <a:blip r:embed="rId4"/>
                <a:stretch>
                  <a:fillRect l="-14000" r="-8000" b="-2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F123FFD-2522-4B2B-BA89-53D2369B788B}"/>
                  </a:ext>
                </a:extLst>
              </p:cNvPr>
              <p:cNvSpPr txBox="1"/>
              <p:nvPr/>
            </p:nvSpPr>
            <p:spPr>
              <a:xfrm>
                <a:off x="3995050" y="3290500"/>
                <a:ext cx="402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F123FFD-2522-4B2B-BA89-53D2369B7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050" y="3290500"/>
                <a:ext cx="402418" cy="276999"/>
              </a:xfrm>
              <a:prstGeom prst="rect">
                <a:avLst/>
              </a:prstGeom>
              <a:blipFill>
                <a:blip r:embed="rId5"/>
                <a:stretch>
                  <a:fillRect l="-1060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18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光子と電子の相互作用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1339"/>
                <a:ext cx="10515600" cy="1417667"/>
              </a:xfrm>
            </p:spPr>
            <p:txBody>
              <a:bodyPr/>
              <a:lstStyle/>
              <a:p>
                <a:r>
                  <a:rPr lang="ja-JP" altLang="en-US" dirty="0"/>
                  <a:t>入射光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ja-JP" altLang="en-US" dirty="0"/>
                  <a:t>のときの相互作用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入射光の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エネルギー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lang="ja-JP" altLang="en-US" dirty="0"/>
                  <a:t>電子を励起させるのには不十分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→光は</a:t>
                </a:r>
                <a:r>
                  <a:rPr lang="ja-JP" altLang="en-US" strike="sngStrike" dirty="0"/>
                  <a:t>物質を素通りする</a:t>
                </a:r>
                <a:r>
                  <a:rPr lang="ja-JP" altLang="en-US" dirty="0"/>
                  <a:t>そのエネルギー分だけ電子を励起する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1339"/>
                <a:ext cx="10515600" cy="1417667"/>
              </a:xfrm>
              <a:blipFill>
                <a:blip r:embed="rId2"/>
                <a:stretch>
                  <a:fillRect l="-1043" t="-68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E48858-BA28-4B47-8A44-6A9337A50F91}"/>
              </a:ext>
            </a:extLst>
          </p:cNvPr>
          <p:cNvSpPr txBox="1"/>
          <p:nvPr/>
        </p:nvSpPr>
        <p:spPr>
          <a:xfrm>
            <a:off x="11027228" y="6134878"/>
            <a:ext cx="10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03/15</a:t>
            </a:r>
            <a:endParaRPr kumimoji="1" lang="ja-JP" altLang="en-US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362CC97-B877-4628-B1FB-1C64B5067A85}"/>
              </a:ext>
            </a:extLst>
          </p:cNvPr>
          <p:cNvCxnSpPr>
            <a:cxnSpLocks/>
          </p:cNvCxnSpPr>
          <p:nvPr/>
        </p:nvCxnSpPr>
        <p:spPr>
          <a:xfrm>
            <a:off x="6109863" y="5357022"/>
            <a:ext cx="1804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099F0F07-6FDF-42DA-9458-6B06E347D75A}"/>
              </a:ext>
            </a:extLst>
          </p:cNvPr>
          <p:cNvSpPr/>
          <p:nvPr/>
        </p:nvSpPr>
        <p:spPr>
          <a:xfrm>
            <a:off x="6109866" y="4151292"/>
            <a:ext cx="1802632" cy="733427"/>
          </a:xfrm>
          <a:custGeom>
            <a:avLst/>
            <a:gdLst>
              <a:gd name="connsiteX0" fmla="*/ 0 w 3590925"/>
              <a:gd name="connsiteY0" fmla="*/ 733425 h 733427"/>
              <a:gd name="connsiteX1" fmla="*/ 733425 w 3590925"/>
              <a:gd name="connsiteY1" fmla="*/ 19050 h 733427"/>
              <a:gd name="connsiteX2" fmla="*/ 1447800 w 3590925"/>
              <a:gd name="connsiteY2" fmla="*/ 723900 h 733427"/>
              <a:gd name="connsiteX3" fmla="*/ 2171700 w 3590925"/>
              <a:gd name="connsiteY3" fmla="*/ 9525 h 733427"/>
              <a:gd name="connsiteX4" fmla="*/ 2886075 w 3590925"/>
              <a:gd name="connsiteY4" fmla="*/ 733425 h 733427"/>
              <a:gd name="connsiteX5" fmla="*/ 3590925 w 3590925"/>
              <a:gd name="connsiteY5" fmla="*/ 0 h 7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0925" h="733427">
                <a:moveTo>
                  <a:pt x="0" y="733425"/>
                </a:moveTo>
                <a:cubicBezTo>
                  <a:pt x="246062" y="377031"/>
                  <a:pt x="492125" y="20637"/>
                  <a:pt x="733425" y="19050"/>
                </a:cubicBezTo>
                <a:cubicBezTo>
                  <a:pt x="974725" y="17463"/>
                  <a:pt x="1208088" y="725487"/>
                  <a:pt x="1447800" y="723900"/>
                </a:cubicBezTo>
                <a:cubicBezTo>
                  <a:pt x="1687512" y="722313"/>
                  <a:pt x="1931988" y="7938"/>
                  <a:pt x="2171700" y="9525"/>
                </a:cubicBezTo>
                <a:cubicBezTo>
                  <a:pt x="2411412" y="11112"/>
                  <a:pt x="2649538" y="735012"/>
                  <a:pt x="2886075" y="733425"/>
                </a:cubicBezTo>
                <a:cubicBezTo>
                  <a:pt x="3122612" y="731838"/>
                  <a:pt x="3356768" y="365919"/>
                  <a:pt x="3590925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4CE7D65-7283-496A-A108-4627461204D7}"/>
              </a:ext>
            </a:extLst>
          </p:cNvPr>
          <p:cNvCxnSpPr>
            <a:cxnSpLocks/>
          </p:cNvCxnSpPr>
          <p:nvPr/>
        </p:nvCxnSpPr>
        <p:spPr>
          <a:xfrm>
            <a:off x="4373336" y="3448106"/>
            <a:ext cx="535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5921AA2C-2CE3-4CEC-A6C1-2F9925070C84}"/>
                  </a:ext>
                </a:extLst>
              </p:cNvPr>
              <p:cNvSpPr txBox="1"/>
              <p:nvPr/>
            </p:nvSpPr>
            <p:spPr>
              <a:xfrm>
                <a:off x="4664002" y="4235064"/>
                <a:ext cx="373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5921AA2C-2CE3-4CEC-A6C1-2F9925070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02" y="4235064"/>
                <a:ext cx="373756" cy="276999"/>
              </a:xfrm>
              <a:prstGeom prst="rect">
                <a:avLst/>
              </a:prstGeom>
              <a:blipFill>
                <a:blip r:embed="rId3"/>
                <a:stretch>
                  <a:fillRect l="-13115" r="-819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18B1289-948F-4994-8178-51DF2252E049}"/>
              </a:ext>
            </a:extLst>
          </p:cNvPr>
          <p:cNvCxnSpPr>
            <a:cxnSpLocks/>
          </p:cNvCxnSpPr>
          <p:nvPr/>
        </p:nvCxnSpPr>
        <p:spPr>
          <a:xfrm>
            <a:off x="6109863" y="3448106"/>
            <a:ext cx="1802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4F4BC8E-06E6-4E26-84FD-E2DF5E2901E1}"/>
              </a:ext>
            </a:extLst>
          </p:cNvPr>
          <p:cNvCxnSpPr>
            <a:cxnSpLocks/>
          </p:cNvCxnSpPr>
          <p:nvPr/>
        </p:nvCxnSpPr>
        <p:spPr>
          <a:xfrm>
            <a:off x="4940184" y="4000714"/>
            <a:ext cx="569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4B4B0AC-A350-406A-9DB1-7A625A5646C4}"/>
              </a:ext>
            </a:extLst>
          </p:cNvPr>
          <p:cNvCxnSpPr>
            <a:cxnSpLocks/>
          </p:cNvCxnSpPr>
          <p:nvPr/>
        </p:nvCxnSpPr>
        <p:spPr>
          <a:xfrm>
            <a:off x="6109863" y="4000714"/>
            <a:ext cx="180263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E0BBFD39-70AF-4594-9400-E9ED536FF02C}"/>
              </a:ext>
            </a:extLst>
          </p:cNvPr>
          <p:cNvCxnSpPr>
            <a:cxnSpLocks/>
          </p:cNvCxnSpPr>
          <p:nvPr/>
        </p:nvCxnSpPr>
        <p:spPr>
          <a:xfrm flipV="1">
            <a:off x="5224883" y="4000714"/>
            <a:ext cx="0" cy="13904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8C25612-81DF-458F-A9C4-83BD129F20DB}"/>
              </a:ext>
            </a:extLst>
          </p:cNvPr>
          <p:cNvCxnSpPr>
            <a:cxnSpLocks/>
          </p:cNvCxnSpPr>
          <p:nvPr/>
        </p:nvCxnSpPr>
        <p:spPr>
          <a:xfrm flipV="1">
            <a:off x="4667134" y="3482242"/>
            <a:ext cx="0" cy="19089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14CC447-2DC5-4DA4-86E8-A6DB820A6C75}"/>
              </a:ext>
            </a:extLst>
          </p:cNvPr>
          <p:cNvCxnSpPr>
            <a:cxnSpLocks/>
          </p:cNvCxnSpPr>
          <p:nvPr/>
        </p:nvCxnSpPr>
        <p:spPr>
          <a:xfrm>
            <a:off x="4942735" y="5391159"/>
            <a:ext cx="566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B99F28E-51CB-4E42-9801-8F1EBE8F45E9}"/>
              </a:ext>
            </a:extLst>
          </p:cNvPr>
          <p:cNvCxnSpPr>
            <a:cxnSpLocks/>
          </p:cNvCxnSpPr>
          <p:nvPr/>
        </p:nvCxnSpPr>
        <p:spPr>
          <a:xfrm>
            <a:off x="4373336" y="5391159"/>
            <a:ext cx="5668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F125D51-391C-4E17-B0DC-C8D50181D3A4}"/>
                  </a:ext>
                </a:extLst>
              </p:cNvPr>
              <p:cNvSpPr txBox="1"/>
              <p:nvPr/>
            </p:nvSpPr>
            <p:spPr>
              <a:xfrm>
                <a:off x="6753117" y="4906428"/>
                <a:ext cx="4280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F125D51-391C-4E17-B0DC-C8D50181D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117" y="4906428"/>
                <a:ext cx="428001" cy="276999"/>
              </a:xfrm>
              <a:prstGeom prst="rect">
                <a:avLst/>
              </a:prstGeom>
              <a:blipFill>
                <a:blip r:embed="rId4"/>
                <a:stretch>
                  <a:fillRect l="-11429" t="-4444" r="-1428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18B68DE-63BE-4552-9E89-F71801A70576}"/>
                  </a:ext>
                </a:extLst>
              </p:cNvPr>
              <p:cNvSpPr txBox="1"/>
              <p:nvPr/>
            </p:nvSpPr>
            <p:spPr>
              <a:xfrm>
                <a:off x="5293031" y="4569705"/>
                <a:ext cx="4280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18B68DE-63BE-4552-9E89-F71801A70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031" y="4569705"/>
                <a:ext cx="428001" cy="276999"/>
              </a:xfrm>
              <a:prstGeom prst="rect">
                <a:avLst/>
              </a:prstGeom>
              <a:blipFill>
                <a:blip r:embed="rId5"/>
                <a:stretch>
                  <a:fillRect l="-11429" t="-4444" r="-1428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楕円 56">
            <a:extLst>
              <a:ext uri="{FF2B5EF4-FFF2-40B4-BE49-F238E27FC236}">
                <a16:creationId xmlns:a16="http://schemas.microsoft.com/office/drawing/2014/main" id="{2A246B3F-E2CA-4A2A-867F-8FF7D069E9A6}"/>
              </a:ext>
            </a:extLst>
          </p:cNvPr>
          <p:cNvSpPr/>
          <p:nvPr/>
        </p:nvSpPr>
        <p:spPr>
          <a:xfrm>
            <a:off x="7251818" y="3828696"/>
            <a:ext cx="322217" cy="331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31D5F369-D370-49D6-A1D2-CF22F3A08EF1}"/>
              </a:ext>
            </a:extLst>
          </p:cNvPr>
          <p:cNvSpPr/>
          <p:nvPr/>
        </p:nvSpPr>
        <p:spPr>
          <a:xfrm>
            <a:off x="6466788" y="3828696"/>
            <a:ext cx="322217" cy="331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A5803732-7ABA-4F5B-B8CA-505803566B9E}"/>
              </a:ext>
            </a:extLst>
          </p:cNvPr>
          <p:cNvSpPr/>
          <p:nvPr/>
        </p:nvSpPr>
        <p:spPr>
          <a:xfrm>
            <a:off x="7251818" y="5201985"/>
            <a:ext cx="322217" cy="331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6A9D24C2-F801-49EC-8FDE-05D38B012CBF}"/>
              </a:ext>
            </a:extLst>
          </p:cNvPr>
          <p:cNvSpPr/>
          <p:nvPr/>
        </p:nvSpPr>
        <p:spPr>
          <a:xfrm>
            <a:off x="6466788" y="5201985"/>
            <a:ext cx="322217" cy="331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BAF5D358-2AD7-48FB-9BCD-0B84E53A5887}"/>
              </a:ext>
            </a:extLst>
          </p:cNvPr>
          <p:cNvCxnSpPr/>
          <p:nvPr/>
        </p:nvCxnSpPr>
        <p:spPr>
          <a:xfrm flipH="1">
            <a:off x="6640596" y="4235064"/>
            <a:ext cx="7884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EDEE99C-23EA-4E95-8D09-00370D68C022}"/>
              </a:ext>
            </a:extLst>
          </p:cNvPr>
          <p:cNvCxnSpPr/>
          <p:nvPr/>
        </p:nvCxnSpPr>
        <p:spPr>
          <a:xfrm flipH="1">
            <a:off x="6640596" y="4330700"/>
            <a:ext cx="788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D961BEB4-DA27-47ED-8749-DF53723A6539}"/>
              </a:ext>
            </a:extLst>
          </p:cNvPr>
          <p:cNvCxnSpPr/>
          <p:nvPr/>
        </p:nvCxnSpPr>
        <p:spPr>
          <a:xfrm flipH="1">
            <a:off x="6640596" y="4330314"/>
            <a:ext cx="788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CD348ED9-F62D-43B1-8875-DA3D47CF4509}"/>
              </a:ext>
            </a:extLst>
          </p:cNvPr>
          <p:cNvCxnSpPr/>
          <p:nvPr/>
        </p:nvCxnSpPr>
        <p:spPr>
          <a:xfrm flipH="1">
            <a:off x="6640596" y="4330314"/>
            <a:ext cx="7884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5FCB1310-544C-43EB-9EBB-FF51C0419503}"/>
              </a:ext>
            </a:extLst>
          </p:cNvPr>
          <p:cNvCxnSpPr/>
          <p:nvPr/>
        </p:nvCxnSpPr>
        <p:spPr>
          <a:xfrm flipH="1">
            <a:off x="6640596" y="4425564"/>
            <a:ext cx="7884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64A369CC-A0AA-4242-B21F-54828B1E7687}"/>
              </a:ext>
            </a:extLst>
          </p:cNvPr>
          <p:cNvCxnSpPr/>
          <p:nvPr/>
        </p:nvCxnSpPr>
        <p:spPr>
          <a:xfrm flipH="1">
            <a:off x="6640596" y="4524377"/>
            <a:ext cx="788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5E5361-F7C9-48BC-8834-54B14AFD33F2}"/>
              </a:ext>
            </a:extLst>
          </p:cNvPr>
          <p:cNvCxnSpPr/>
          <p:nvPr/>
        </p:nvCxnSpPr>
        <p:spPr>
          <a:xfrm flipH="1">
            <a:off x="6640596" y="4524377"/>
            <a:ext cx="7884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EA5BC91-5AE2-4F97-81B2-3DE7A6D0F240}"/>
              </a:ext>
            </a:extLst>
          </p:cNvPr>
          <p:cNvCxnSpPr/>
          <p:nvPr/>
        </p:nvCxnSpPr>
        <p:spPr>
          <a:xfrm flipH="1">
            <a:off x="6640596" y="4619627"/>
            <a:ext cx="788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05FFC46D-944F-4F3F-B668-DECEEC440C96}"/>
              </a:ext>
            </a:extLst>
          </p:cNvPr>
          <p:cNvCxnSpPr/>
          <p:nvPr/>
        </p:nvCxnSpPr>
        <p:spPr>
          <a:xfrm flipH="1">
            <a:off x="6640596" y="4619627"/>
            <a:ext cx="7884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9589D366-29E9-4166-93E4-3590B2986177}"/>
              </a:ext>
            </a:extLst>
          </p:cNvPr>
          <p:cNvCxnSpPr/>
          <p:nvPr/>
        </p:nvCxnSpPr>
        <p:spPr>
          <a:xfrm flipH="1">
            <a:off x="6640596" y="4714877"/>
            <a:ext cx="788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B43AC4FD-F190-4504-930B-63986E6CFF3A}"/>
              </a:ext>
            </a:extLst>
          </p:cNvPr>
          <p:cNvCxnSpPr/>
          <p:nvPr/>
        </p:nvCxnSpPr>
        <p:spPr>
          <a:xfrm flipH="1">
            <a:off x="6640596" y="4714877"/>
            <a:ext cx="7884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33CC792F-C6DB-432F-8663-A0DDBE4D2621}"/>
              </a:ext>
            </a:extLst>
          </p:cNvPr>
          <p:cNvCxnSpPr/>
          <p:nvPr/>
        </p:nvCxnSpPr>
        <p:spPr>
          <a:xfrm flipH="1">
            <a:off x="6640596" y="4810127"/>
            <a:ext cx="788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E2EBBC6C-A5A6-4DCC-B373-D3D157DC981D}"/>
              </a:ext>
            </a:extLst>
          </p:cNvPr>
          <p:cNvCxnSpPr/>
          <p:nvPr/>
        </p:nvCxnSpPr>
        <p:spPr>
          <a:xfrm flipH="1">
            <a:off x="6640596" y="4811178"/>
            <a:ext cx="7884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EB4C6CB3-4DFB-4782-AF20-28DAB4048246}"/>
              </a:ext>
            </a:extLst>
          </p:cNvPr>
          <p:cNvCxnSpPr/>
          <p:nvPr/>
        </p:nvCxnSpPr>
        <p:spPr>
          <a:xfrm flipH="1">
            <a:off x="6640596" y="4906428"/>
            <a:ext cx="7884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7A3A4560-4AC2-45D0-8AF9-FCC19710511E}"/>
              </a:ext>
            </a:extLst>
          </p:cNvPr>
          <p:cNvCxnSpPr>
            <a:cxnSpLocks/>
          </p:cNvCxnSpPr>
          <p:nvPr/>
        </p:nvCxnSpPr>
        <p:spPr>
          <a:xfrm>
            <a:off x="6640596" y="4220979"/>
            <a:ext cx="0" cy="87172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67DB798C-E9C2-4F73-AE2A-588C71214438}"/>
              </a:ext>
            </a:extLst>
          </p:cNvPr>
          <p:cNvCxnSpPr>
            <a:cxnSpLocks/>
          </p:cNvCxnSpPr>
          <p:nvPr/>
        </p:nvCxnSpPr>
        <p:spPr>
          <a:xfrm>
            <a:off x="7429087" y="4220979"/>
            <a:ext cx="0" cy="87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5344F2F1-8810-4A61-8DDF-3C66CB010192}"/>
                  </a:ext>
                </a:extLst>
              </p:cNvPr>
              <p:cNvSpPr txBox="1"/>
              <p:nvPr/>
            </p:nvSpPr>
            <p:spPr>
              <a:xfrm>
                <a:off x="3995050" y="5238175"/>
                <a:ext cx="301749" cy="3031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5344F2F1-8810-4A61-8DDF-3C66CB010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050" y="5238175"/>
                <a:ext cx="301749" cy="303160"/>
              </a:xfrm>
              <a:prstGeom prst="rect">
                <a:avLst/>
              </a:prstGeom>
              <a:blipFill>
                <a:blip r:embed="rId7"/>
                <a:stretch>
                  <a:fillRect l="-14000" r="-8000" b="-2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FA8A2630-0224-41FC-AAF6-8A79C1B72168}"/>
                  </a:ext>
                </a:extLst>
              </p:cNvPr>
              <p:cNvSpPr txBox="1"/>
              <p:nvPr/>
            </p:nvSpPr>
            <p:spPr>
              <a:xfrm>
                <a:off x="3995050" y="3290500"/>
                <a:ext cx="402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FA8A2630-0224-41FC-AAF6-8A79C1B72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050" y="3290500"/>
                <a:ext cx="402418" cy="276999"/>
              </a:xfrm>
              <a:prstGeom prst="rect">
                <a:avLst/>
              </a:prstGeom>
              <a:blipFill>
                <a:blip r:embed="rId8"/>
                <a:stretch>
                  <a:fillRect l="-1060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84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光子と電子の相互作用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1339"/>
                <a:ext cx="10515600" cy="430353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入射光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ja-JP" altLang="en-US" dirty="0"/>
                  <a:t>のときの相互作用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存在しない準位に電子を励起する？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の間だけ存在できる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ja-JP" altLang="en-US" dirty="0"/>
                  <a:t>真空中を通るより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だけ時間がかかる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→媒質中の位相速度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ph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ja-JP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:r>
                  <a:rPr lang="ja-JP" altLang="en-US" dirty="0">
                    <a:ea typeface="Cambria Math" panose="02040503050406030204" pitchFamily="18" charset="0"/>
                  </a:rPr>
                  <a:t>→</a:t>
                </a:r>
                <a:r>
                  <a:rPr lang="ja-JP" altLang="en-US" dirty="0"/>
                  <a:t>屈折率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が存在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1339"/>
                <a:ext cx="10515600" cy="4303539"/>
              </a:xfrm>
              <a:blipFill>
                <a:blip r:embed="rId5"/>
                <a:stretch>
                  <a:fillRect l="-1043" t="-2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E48858-BA28-4B47-8A44-6A9337A50F91}"/>
              </a:ext>
            </a:extLst>
          </p:cNvPr>
          <p:cNvSpPr txBox="1"/>
          <p:nvPr/>
        </p:nvSpPr>
        <p:spPr>
          <a:xfrm>
            <a:off x="11027228" y="6134878"/>
            <a:ext cx="10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03/15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41B8100-C6ED-4D2A-B4E6-C10575085FDA}"/>
                  </a:ext>
                </a:extLst>
              </p:cNvPr>
              <p:cNvSpPr txBox="1"/>
              <p:nvPr/>
            </p:nvSpPr>
            <p:spPr>
              <a:xfrm>
                <a:off x="2482132" y="3608995"/>
                <a:ext cx="7227735" cy="6980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3200" dirty="0"/>
                  <a:t>不確定性原理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m:rPr>
                        <m:sty m:val="p"/>
                      </m:rPr>
                      <a:rPr kumimoji="1" lang="el-GR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≈ℏ⟷</m:t>
                    </m:r>
                    <m:r>
                      <m:rPr>
                        <m:sty m:val="p"/>
                      </m:rPr>
                      <a:rPr lang="el-GR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ja-JP" alt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ja-JP" alt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41B8100-C6ED-4D2A-B4E6-C10575085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132" y="3608995"/>
                <a:ext cx="7227735" cy="698012"/>
              </a:xfrm>
              <a:prstGeom prst="rect">
                <a:avLst/>
              </a:prstGeom>
              <a:blipFill>
                <a:blip r:embed="rId3"/>
                <a:stretch>
                  <a:fillRect l="-3373" t="-1739" b="-2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38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入射光の散乱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1340"/>
                <a:ext cx="10515600" cy="4467860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コヒーレントな入射光の散乱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散乱光は等方性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ja-JP" altLang="en-US" dirty="0"/>
                  <a:t>のとき入射光と同じ方向以外は打ち消しあう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ja-JP" altLang="en-US" dirty="0"/>
                  <a:t>入射光が非コヒーレント、原子密度が薄い、あるいは</a:t>
                </a:r>
                <a:r>
                  <a:rPr lang="en-US" altLang="ja-JP" dirty="0"/>
                  <a:t>…</a:t>
                </a:r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1340"/>
                <a:ext cx="10515600" cy="4467860"/>
              </a:xfrm>
              <a:blipFill>
                <a:blip r:embed="rId2"/>
                <a:stretch>
                  <a:fillRect l="-1043" t="-2183" b="-17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E48858-BA28-4B47-8A44-6A9337A50F91}"/>
              </a:ext>
            </a:extLst>
          </p:cNvPr>
          <p:cNvSpPr txBox="1"/>
          <p:nvPr/>
        </p:nvSpPr>
        <p:spPr>
          <a:xfrm>
            <a:off x="11027228" y="6134878"/>
            <a:ext cx="10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03/15</a:t>
            </a:r>
            <a:endParaRPr kumimoji="1" lang="ja-JP" altLang="en-US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CAD8486-81ED-4184-83F6-F6F5BA236A91}"/>
              </a:ext>
            </a:extLst>
          </p:cNvPr>
          <p:cNvGrpSpPr/>
          <p:nvPr/>
        </p:nvGrpSpPr>
        <p:grpSpPr>
          <a:xfrm>
            <a:off x="5281983" y="3333972"/>
            <a:ext cx="2706318" cy="2216705"/>
            <a:chOff x="4431082" y="2835933"/>
            <a:chExt cx="4006261" cy="307034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C18F9CAD-A622-44B6-A40C-8260196E87A6}"/>
                </a:ext>
              </a:extLst>
            </p:cNvPr>
            <p:cNvGrpSpPr/>
            <p:nvPr/>
          </p:nvGrpSpPr>
          <p:grpSpPr>
            <a:xfrm>
              <a:off x="4431082" y="2835933"/>
              <a:ext cx="3966474" cy="3070345"/>
              <a:chOff x="3630981" y="2705293"/>
              <a:chExt cx="5220919" cy="4041378"/>
            </a:xfrm>
          </p:grpSpPr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CB1C2BC-4D48-47AB-B022-F0EC436893CF}"/>
                  </a:ext>
                </a:extLst>
              </p:cNvPr>
              <p:cNvSpPr/>
              <p:nvPr/>
            </p:nvSpPr>
            <p:spPr>
              <a:xfrm>
                <a:off x="5670542" y="5135776"/>
                <a:ext cx="322217" cy="3222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5140736F-48B2-4F9F-AA85-070177DDC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0981" y="5296885"/>
                <a:ext cx="16585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D6A4B968-50AA-4DE5-B3C1-0FB239AB33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0981" y="3402742"/>
                <a:ext cx="1658560" cy="73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09245EA7-F705-492B-B650-C725D5BEA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758" y="5296884"/>
                <a:ext cx="2440042" cy="14497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3223D1A4-1AC9-4059-8544-44A9C22A08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758" y="5296884"/>
                <a:ext cx="28591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56FD027-2EB8-492C-A238-E41039296E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2757" y="3904790"/>
                <a:ext cx="830691" cy="1392093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63B82BF0-7222-4EB5-86CB-07B217960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758" y="3402742"/>
                <a:ext cx="28591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F6119928-F77A-4060-A5E8-49750F3E7216}"/>
                  </a:ext>
                </a:extLst>
              </p:cNvPr>
              <p:cNvSpPr/>
              <p:nvPr/>
            </p:nvSpPr>
            <p:spPr>
              <a:xfrm>
                <a:off x="5670541" y="3249006"/>
                <a:ext cx="322217" cy="322217"/>
              </a:xfrm>
              <a:prstGeom prst="ellips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8F74C731-EA09-4067-9CE3-60B132B82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0784" y="3546447"/>
                <a:ext cx="819266" cy="486779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90866883-8398-4D64-B007-AFE5C1B32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758" y="3402742"/>
                <a:ext cx="2440042" cy="14497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AC1CF502-55BF-4252-A351-21E411A018F4}"/>
                      </a:ext>
                    </a:extLst>
                  </p:cNvPr>
                  <p:cNvSpPr txBox="1"/>
                  <p:nvPr/>
                </p:nvSpPr>
                <p:spPr>
                  <a:xfrm>
                    <a:off x="5654320" y="2705293"/>
                    <a:ext cx="1042720" cy="277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kumimoji="1"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AC1CF502-55BF-4252-A351-21E411A018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4320" y="2705293"/>
                    <a:ext cx="1042720" cy="2770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909" r="-96591" b="-96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CCC9C2C1-38EF-4BA4-B134-0252777ADA32}"/>
                    </a:ext>
                  </a:extLst>
                </p:cNvPr>
                <p:cNvSpPr txBox="1"/>
                <p:nvPr/>
              </p:nvSpPr>
              <p:spPr>
                <a:xfrm>
                  <a:off x="8112179" y="3493803"/>
                  <a:ext cx="325164" cy="210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CCC9C2C1-38EF-4BA4-B134-0252777AD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2179" y="3493803"/>
                  <a:ext cx="325164" cy="210444"/>
                </a:xfrm>
                <a:prstGeom prst="rect">
                  <a:avLst/>
                </a:prstGeom>
                <a:blipFill>
                  <a:blip r:embed="rId10"/>
                  <a:stretch>
                    <a:fillRect l="-38889" t="-8000" r="-108333" b="-10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CD42711-7C6A-4DBC-895A-7F88C9CBD094}"/>
                    </a:ext>
                  </a:extLst>
                </p:cNvPr>
                <p:cNvSpPr txBox="1"/>
                <p:nvPr/>
              </p:nvSpPr>
              <p:spPr>
                <a:xfrm>
                  <a:off x="8112179" y="4927233"/>
                  <a:ext cx="325164" cy="210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CD42711-7C6A-4DBC-895A-7F88C9CBD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2179" y="4927233"/>
                  <a:ext cx="325164" cy="210444"/>
                </a:xfrm>
                <a:prstGeom prst="rect">
                  <a:avLst/>
                </a:prstGeom>
                <a:blipFill>
                  <a:blip r:embed="rId11"/>
                  <a:stretch>
                    <a:fillRect l="-38889" t="-8000" r="-108333" b="-10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39F97315-7959-46B5-831B-853A17A193BF}"/>
                    </a:ext>
                  </a:extLst>
                </p:cNvPr>
                <p:cNvSpPr txBox="1"/>
                <p:nvPr/>
              </p:nvSpPr>
              <p:spPr>
                <a:xfrm>
                  <a:off x="4898526" y="3493803"/>
                  <a:ext cx="325164" cy="210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39F97315-7959-46B5-831B-853A17A19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526" y="3493803"/>
                  <a:ext cx="325164" cy="210444"/>
                </a:xfrm>
                <a:prstGeom prst="rect">
                  <a:avLst/>
                </a:prstGeom>
                <a:blipFill>
                  <a:blip r:embed="rId12"/>
                  <a:stretch>
                    <a:fillRect l="-38889" t="-8000" r="-108333" b="-10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567173E1-E609-4800-AE97-93E1F4EBD89F}"/>
                    </a:ext>
                  </a:extLst>
                </p:cNvPr>
                <p:cNvSpPr txBox="1"/>
                <p:nvPr/>
              </p:nvSpPr>
              <p:spPr>
                <a:xfrm>
                  <a:off x="4898526" y="4927233"/>
                  <a:ext cx="325164" cy="210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567173E1-E609-4800-AE97-93E1F4EBD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526" y="4927233"/>
                  <a:ext cx="325164" cy="210444"/>
                </a:xfrm>
                <a:prstGeom prst="rect">
                  <a:avLst/>
                </a:prstGeom>
                <a:blipFill>
                  <a:blip r:embed="rId13"/>
                  <a:stretch>
                    <a:fillRect l="-38889" t="-8000" r="-108333" b="-10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01EA5FC-40FC-4B3B-94D2-FBF55EBD8D31}"/>
              </a:ext>
            </a:extLst>
          </p:cNvPr>
          <p:cNvCxnSpPr>
            <a:cxnSpLocks/>
          </p:cNvCxnSpPr>
          <p:nvPr/>
        </p:nvCxnSpPr>
        <p:spPr>
          <a:xfrm>
            <a:off x="6406111" y="3848100"/>
            <a:ext cx="0" cy="78819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72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光子と格子振動の相互作用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1339"/>
                <a:ext cx="10515600" cy="405783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格子振動が存在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入射光は格子振動と相互作用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→出射光のエネルギー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ja-JP" altLang="en-US" dirty="0"/>
                  <a:t>は格子振動の分だけ増減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±ℏ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ph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lvl="1"/>
                <a:r>
                  <a:rPr lang="ja-JP" altLang="en-US" dirty="0"/>
                  <a:t>光学フォノン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→ラマン散乱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1339"/>
                <a:ext cx="10515600" cy="4057831"/>
              </a:xfrm>
              <a:blipFill>
                <a:blip r:embed="rId6"/>
                <a:stretch>
                  <a:fillRect l="-1043" t="-24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E48858-BA28-4B47-8A44-6A9337A50F91}"/>
              </a:ext>
            </a:extLst>
          </p:cNvPr>
          <p:cNvSpPr txBox="1"/>
          <p:nvPr/>
        </p:nvSpPr>
        <p:spPr>
          <a:xfrm>
            <a:off x="11027228" y="6134878"/>
            <a:ext cx="102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03/15</a:t>
            </a:r>
            <a:endParaRPr kumimoji="1"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19A406E-890A-4050-993F-BB0C09C0A225}"/>
              </a:ext>
            </a:extLst>
          </p:cNvPr>
          <p:cNvCxnSpPr>
            <a:cxnSpLocks/>
          </p:cNvCxnSpPr>
          <p:nvPr/>
        </p:nvCxnSpPr>
        <p:spPr>
          <a:xfrm>
            <a:off x="4838700" y="5433222"/>
            <a:ext cx="30751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E7DA6A1C-4982-4BB0-8EFA-4F811F0AD78D}"/>
              </a:ext>
            </a:extLst>
          </p:cNvPr>
          <p:cNvSpPr/>
          <p:nvPr/>
        </p:nvSpPr>
        <p:spPr>
          <a:xfrm>
            <a:off x="7412925" y="5360954"/>
            <a:ext cx="161109" cy="165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1BD402CA-0CE0-4E57-BB68-8F0AB189F051}"/>
              </a:ext>
            </a:extLst>
          </p:cNvPr>
          <p:cNvSpPr/>
          <p:nvPr/>
        </p:nvSpPr>
        <p:spPr>
          <a:xfrm>
            <a:off x="4988752" y="5360954"/>
            <a:ext cx="161109" cy="165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3A6AE60-61D4-4CC8-AB03-C820ACC5CB53}"/>
              </a:ext>
            </a:extLst>
          </p:cNvPr>
          <p:cNvCxnSpPr>
            <a:cxnSpLocks/>
          </p:cNvCxnSpPr>
          <p:nvPr/>
        </p:nvCxnSpPr>
        <p:spPr>
          <a:xfrm>
            <a:off x="4851400" y="5252164"/>
            <a:ext cx="30624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F0900CC8-06B9-4040-A57B-FFF17809333E}"/>
              </a:ext>
            </a:extLst>
          </p:cNvPr>
          <p:cNvSpPr/>
          <p:nvPr/>
        </p:nvSpPr>
        <p:spPr>
          <a:xfrm>
            <a:off x="5773782" y="5179896"/>
            <a:ext cx="161109" cy="165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D5E437DB-11D1-4399-9152-BF8C69E71E5E}"/>
              </a:ext>
            </a:extLst>
          </p:cNvPr>
          <p:cNvSpPr/>
          <p:nvPr/>
        </p:nvSpPr>
        <p:spPr>
          <a:xfrm>
            <a:off x="6627895" y="5179896"/>
            <a:ext cx="161109" cy="165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3F43F3DB-F344-4EB0-98EA-DF65614B8546}"/>
              </a:ext>
            </a:extLst>
          </p:cNvPr>
          <p:cNvSpPr/>
          <p:nvPr/>
        </p:nvSpPr>
        <p:spPr>
          <a:xfrm>
            <a:off x="5773782" y="3911465"/>
            <a:ext cx="161109" cy="165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973F55C3-E464-49A4-B42A-C48C90B426EC}"/>
              </a:ext>
            </a:extLst>
          </p:cNvPr>
          <p:cNvSpPr/>
          <p:nvPr/>
        </p:nvSpPr>
        <p:spPr>
          <a:xfrm>
            <a:off x="4988752" y="3911465"/>
            <a:ext cx="161109" cy="165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A2772BB7-1957-485B-B1E4-F99F45161D8F}"/>
              </a:ext>
            </a:extLst>
          </p:cNvPr>
          <p:cNvSpPr/>
          <p:nvPr/>
        </p:nvSpPr>
        <p:spPr>
          <a:xfrm>
            <a:off x="7412925" y="3708670"/>
            <a:ext cx="161109" cy="165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00800BAC-48D3-430C-840D-59C8BEAF9DA3}"/>
              </a:ext>
            </a:extLst>
          </p:cNvPr>
          <p:cNvSpPr/>
          <p:nvPr/>
        </p:nvSpPr>
        <p:spPr>
          <a:xfrm>
            <a:off x="6627895" y="3708670"/>
            <a:ext cx="161109" cy="165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C139C6C-5EA6-4982-A2AC-AAE326311D6F}"/>
              </a:ext>
            </a:extLst>
          </p:cNvPr>
          <p:cNvCxnSpPr>
            <a:cxnSpLocks/>
          </p:cNvCxnSpPr>
          <p:nvPr/>
        </p:nvCxnSpPr>
        <p:spPr>
          <a:xfrm>
            <a:off x="5859064" y="4235064"/>
            <a:ext cx="0" cy="75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481ABD2A-A6C6-4CB3-B6F8-C9113A2158ED}"/>
              </a:ext>
            </a:extLst>
          </p:cNvPr>
          <p:cNvCxnSpPr>
            <a:cxnSpLocks/>
          </p:cNvCxnSpPr>
          <p:nvPr/>
        </p:nvCxnSpPr>
        <p:spPr>
          <a:xfrm>
            <a:off x="6701309" y="4006382"/>
            <a:ext cx="0" cy="9514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93DE7CE1-0593-4324-AA9D-70B4EFA23BF9}"/>
              </a:ext>
            </a:extLst>
          </p:cNvPr>
          <p:cNvCxnSpPr>
            <a:cxnSpLocks/>
          </p:cNvCxnSpPr>
          <p:nvPr/>
        </p:nvCxnSpPr>
        <p:spPr>
          <a:xfrm>
            <a:off x="7489800" y="4006382"/>
            <a:ext cx="0" cy="125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2AD97F1D-E65C-4FA2-83CA-90115574E424}"/>
              </a:ext>
            </a:extLst>
          </p:cNvPr>
          <p:cNvCxnSpPr>
            <a:cxnSpLocks/>
          </p:cNvCxnSpPr>
          <p:nvPr/>
        </p:nvCxnSpPr>
        <p:spPr>
          <a:xfrm>
            <a:off x="6337300" y="3225800"/>
            <a:ext cx="0" cy="276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202DA87-042F-41CD-A8F9-4DBA7F5B059B}"/>
              </a:ext>
            </a:extLst>
          </p:cNvPr>
          <p:cNvSpPr txBox="1"/>
          <p:nvPr/>
        </p:nvSpPr>
        <p:spPr>
          <a:xfrm>
            <a:off x="6382647" y="3287800"/>
            <a:ext cx="19231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dirty="0"/>
              <a:t>反ストークス放出</a:t>
            </a:r>
            <a:endParaRPr kumimoji="1" lang="ja-JP" altLang="en-US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1B238B7-0F0C-4A56-B810-971E836D50F6}"/>
              </a:ext>
            </a:extLst>
          </p:cNvPr>
          <p:cNvSpPr txBox="1"/>
          <p:nvPr/>
        </p:nvSpPr>
        <p:spPr>
          <a:xfrm>
            <a:off x="4655338" y="3287800"/>
            <a:ext cx="16819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dirty="0"/>
              <a:t>ストークス放出</a:t>
            </a:r>
            <a:endParaRPr kumimoji="1" lang="ja-JP" altLang="en-US" sz="1100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D917235-298D-4784-BCB2-B9135A8A21D1}"/>
              </a:ext>
            </a:extLst>
          </p:cNvPr>
          <p:cNvCxnSpPr>
            <a:cxnSpLocks/>
          </p:cNvCxnSpPr>
          <p:nvPr/>
        </p:nvCxnSpPr>
        <p:spPr>
          <a:xfrm>
            <a:off x="6337300" y="3797919"/>
            <a:ext cx="14986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5887161B-F1D3-46DD-B178-D16251E54493}"/>
              </a:ext>
            </a:extLst>
          </p:cNvPr>
          <p:cNvCxnSpPr>
            <a:cxnSpLocks/>
          </p:cNvCxnSpPr>
          <p:nvPr/>
        </p:nvCxnSpPr>
        <p:spPr>
          <a:xfrm>
            <a:off x="4838700" y="4000714"/>
            <a:ext cx="14986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56D31C3-DEC5-47E4-A665-9231F3F1328E}"/>
                  </a:ext>
                </a:extLst>
              </p:cNvPr>
              <p:cNvSpPr txBox="1"/>
              <p:nvPr/>
            </p:nvSpPr>
            <p:spPr>
              <a:xfrm>
                <a:off x="6333851" y="4320166"/>
                <a:ext cx="219655" cy="15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56D31C3-DEC5-47E4-A665-9231F3F13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851" y="4320166"/>
                <a:ext cx="219655" cy="151935"/>
              </a:xfrm>
              <a:prstGeom prst="rect">
                <a:avLst/>
              </a:prstGeom>
              <a:blipFill>
                <a:blip r:embed="rId7"/>
                <a:stretch>
                  <a:fillRect l="-38889" t="-8000" r="-108333" b="-10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0A95F6E-301C-45DD-8996-8E536D6D93AB}"/>
                  </a:ext>
                </a:extLst>
              </p:cNvPr>
              <p:cNvSpPr txBox="1"/>
              <p:nvPr/>
            </p:nvSpPr>
            <p:spPr>
              <a:xfrm>
                <a:off x="4095442" y="5202217"/>
                <a:ext cx="57862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ph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0A95F6E-301C-45DD-8996-8E536D6D9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442" y="5202217"/>
                <a:ext cx="578620" cy="301686"/>
              </a:xfrm>
              <a:prstGeom prst="rect">
                <a:avLst/>
              </a:prstGeom>
              <a:blipFill>
                <a:blip r:embed="rId10"/>
                <a:stretch>
                  <a:fillRect l="-8421" r="-7368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66314FE2-2D49-40FE-88C7-73B191D4616F}"/>
                  </a:ext>
                </a:extLst>
              </p:cNvPr>
              <p:cNvSpPr txBox="1"/>
              <p:nvPr/>
            </p:nvSpPr>
            <p:spPr>
              <a:xfrm>
                <a:off x="4697958" y="4509737"/>
                <a:ext cx="219655" cy="15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66314FE2-2D49-40FE-88C7-73B191D4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958" y="4509737"/>
                <a:ext cx="219655" cy="151935"/>
              </a:xfrm>
              <a:prstGeom prst="rect">
                <a:avLst/>
              </a:prstGeom>
              <a:blipFill>
                <a:blip r:embed="rId11"/>
                <a:stretch>
                  <a:fillRect l="-38889" t="-8000" r="-108333" b="-10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5A49FB89-25BD-4CDC-B2B8-1FEE03097CE2}"/>
              </a:ext>
            </a:extLst>
          </p:cNvPr>
          <p:cNvCxnSpPr>
            <a:cxnSpLocks/>
          </p:cNvCxnSpPr>
          <p:nvPr/>
        </p:nvCxnSpPr>
        <p:spPr>
          <a:xfrm>
            <a:off x="4697958" y="5202217"/>
            <a:ext cx="0" cy="24150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A09073E0-F0E3-449B-9B64-D5338305F28E}"/>
              </a:ext>
            </a:extLst>
          </p:cNvPr>
          <p:cNvCxnSpPr>
            <a:cxnSpLocks/>
          </p:cNvCxnSpPr>
          <p:nvPr/>
        </p:nvCxnSpPr>
        <p:spPr>
          <a:xfrm>
            <a:off x="5070573" y="4235064"/>
            <a:ext cx="0" cy="90104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96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866</Words>
  <Application>Microsoft Office PowerPoint</Application>
  <PresentationFormat>ワイド画面</PresentationFormat>
  <Paragraphs>215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游ゴシック</vt:lpstr>
      <vt:lpstr>游ゴシック Light</vt:lpstr>
      <vt:lpstr>Arial</vt:lpstr>
      <vt:lpstr>Cambria Math</vt:lpstr>
      <vt:lpstr>Office テーマ</vt:lpstr>
      <vt:lpstr>目次</vt:lpstr>
      <vt:lpstr>光子と電子の相互作用</vt:lpstr>
      <vt:lpstr>光子と電子の相互作用</vt:lpstr>
      <vt:lpstr>光子と電子の相互作用</vt:lpstr>
      <vt:lpstr>光子と電子の相互作用？</vt:lpstr>
      <vt:lpstr>光子と電子の相互作用</vt:lpstr>
      <vt:lpstr>光子と電子の相互作用</vt:lpstr>
      <vt:lpstr>入射光の散乱</vt:lpstr>
      <vt:lpstr>光子と格子振動の相互作用</vt:lpstr>
      <vt:lpstr>光子による摂動</vt:lpstr>
      <vt:lpstr>光子による摂動</vt:lpstr>
      <vt:lpstr>光子による摂動</vt:lpstr>
      <vt:lpstr>光子による摂動</vt:lpstr>
      <vt:lpstr>光子による摂動</vt:lpstr>
      <vt:lpstr>光子による摂動</vt:lpstr>
      <vt:lpstr>休憩はじまり</vt:lpstr>
      <vt:lpstr>休憩おわり</vt:lpstr>
      <vt:lpstr>双極子近似</vt:lpstr>
      <vt:lpstr>相互作用の割合</vt:lpstr>
      <vt:lpstr>相互作用の割合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熱測定で見る相転移</dc:title>
  <dc:creator>慧 渡辺</dc:creator>
  <cp:lastModifiedBy> </cp:lastModifiedBy>
  <cp:revision>110</cp:revision>
  <cp:lastPrinted>2019-05-30T07:47:53Z</cp:lastPrinted>
  <dcterms:created xsi:type="dcterms:W3CDTF">2018-05-23T16:38:29Z</dcterms:created>
  <dcterms:modified xsi:type="dcterms:W3CDTF">2019-06-12T09:30:08Z</dcterms:modified>
</cp:coreProperties>
</file>