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46C5A-C51B-544D-A5B5-FE8E56D2ADF1}" v="39" dt="2023-02-20T02:36:14.06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1400" y="1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A9446C5A-C51B-544D-A5B5-FE8E56D2ADF1}"/>
    <pc:docChg chg="undo custSel modSld">
      <pc:chgData name="松山 ファミリー" userId="9fadbf8cd42e59b5" providerId="LiveId" clId="{A9446C5A-C51B-544D-A5B5-FE8E56D2ADF1}" dt="2023-02-20T02:37:03.603" v="92" actId="14100"/>
      <pc:docMkLst>
        <pc:docMk/>
      </pc:docMkLst>
      <pc:sldChg chg="addSp modSp mod">
        <pc:chgData name="松山 ファミリー" userId="9fadbf8cd42e59b5" providerId="LiveId" clId="{A9446C5A-C51B-544D-A5B5-FE8E56D2ADF1}" dt="2023-02-20T02:36:45.138" v="90" actId="1076"/>
        <pc:sldMkLst>
          <pc:docMk/>
          <pc:sldMk cId="4185337178" sldId="331"/>
        </pc:sldMkLst>
        <pc:spChg chg="add mod">
          <ac:chgData name="松山 ファミリー" userId="9fadbf8cd42e59b5" providerId="LiveId" clId="{A9446C5A-C51B-544D-A5B5-FE8E56D2ADF1}" dt="2023-02-20T02:36:45.138" v="90" actId="1076"/>
          <ac:spMkLst>
            <pc:docMk/>
            <pc:sldMk cId="4185337178" sldId="331"/>
            <ac:spMk id="2" creationId="{7C496F92-6FBE-66F6-F3F5-04E74F3F3C52}"/>
          </ac:spMkLst>
        </pc:spChg>
        <pc:spChg chg="mod">
          <ac:chgData name="松山 ファミリー" userId="9fadbf8cd42e59b5" providerId="LiveId" clId="{A9446C5A-C51B-544D-A5B5-FE8E56D2ADF1}" dt="2023-02-20T02:36:13.219" v="58" actId="1076"/>
          <ac:spMkLst>
            <pc:docMk/>
            <pc:sldMk cId="4185337178" sldId="331"/>
            <ac:spMk id="25" creationId="{F993B989-E69D-932A-6777-A2F47D663750}"/>
          </ac:spMkLst>
        </pc:spChg>
        <pc:spChg chg="mod">
          <ac:chgData name="松山 ファミリー" userId="9fadbf8cd42e59b5" providerId="LiveId" clId="{A9446C5A-C51B-544D-A5B5-FE8E56D2ADF1}" dt="2023-02-20T02:35:40.277" v="56" actId="20577"/>
          <ac:spMkLst>
            <pc:docMk/>
            <pc:sldMk cId="4185337178" sldId="331"/>
            <ac:spMk id="27" creationId="{54711953-C5F6-9FEB-36B0-E9D505418AE4}"/>
          </ac:spMkLst>
        </pc:spChg>
        <pc:grpChg chg="mod">
          <ac:chgData name="松山 ファミリー" userId="9fadbf8cd42e59b5" providerId="LiveId" clId="{A9446C5A-C51B-544D-A5B5-FE8E56D2ADF1}" dt="2023-02-20T02:36:23.299" v="78" actId="1076"/>
          <ac:grpSpMkLst>
            <pc:docMk/>
            <pc:sldMk cId="4185337178" sldId="331"/>
            <ac:grpSpMk id="21" creationId="{555BE674-06E1-4643-1A8E-57B95D17570C}"/>
          </ac:grpSpMkLst>
        </pc:grpChg>
      </pc:sldChg>
      <pc:sldChg chg="modSp mod">
        <pc:chgData name="松山 ファミリー" userId="9fadbf8cd42e59b5" providerId="LiveId" clId="{A9446C5A-C51B-544D-A5B5-FE8E56D2ADF1}" dt="2023-02-20T02:37:03.603" v="92" actId="14100"/>
        <pc:sldMkLst>
          <pc:docMk/>
          <pc:sldMk cId="3711080238" sldId="345"/>
        </pc:sldMkLst>
        <pc:spChg chg="mod">
          <ac:chgData name="松山 ファミリー" userId="9fadbf8cd42e59b5" providerId="LiveId" clId="{A9446C5A-C51B-544D-A5B5-FE8E56D2ADF1}" dt="2023-02-20T02:37:03.603" v="92" actId="14100"/>
          <ac:spMkLst>
            <pc:docMk/>
            <pc:sldMk cId="3711080238" sldId="345"/>
            <ac:spMk id="2" creationId="{8C389D02-E9C1-2515-248E-211D87285EAA}"/>
          </ac:spMkLst>
        </pc:spChg>
      </pc:sldChg>
      <pc:sldChg chg="addSp delSp modSp mod">
        <pc:chgData name="松山 ファミリー" userId="9fadbf8cd42e59b5" providerId="LiveId" clId="{A9446C5A-C51B-544D-A5B5-FE8E56D2ADF1}" dt="2023-02-17T14:27:22.135" v="20"/>
        <pc:sldMkLst>
          <pc:docMk/>
          <pc:sldMk cId="3223597582" sldId="357"/>
        </pc:sldMkLst>
        <pc:spChg chg="add del mod">
          <ac:chgData name="松山 ファミリー" userId="9fadbf8cd42e59b5" providerId="LiveId" clId="{A9446C5A-C51B-544D-A5B5-FE8E56D2ADF1}" dt="2023-02-17T14:27:22.135" v="20"/>
          <ac:spMkLst>
            <pc:docMk/>
            <pc:sldMk cId="3223597582" sldId="357"/>
            <ac:spMk id="2" creationId="{8E40A3BC-5C62-180A-BA4E-FFD4DB4DF9B7}"/>
          </ac:spMkLst>
        </pc:spChg>
      </pc:sldChg>
      <pc:sldChg chg="modNotesTx">
        <pc:chgData name="松山 ファミリー" userId="9fadbf8cd42e59b5" providerId="LiveId" clId="{A9446C5A-C51B-544D-A5B5-FE8E56D2ADF1}" dt="2023-02-17T14:36:46.405" v="38" actId="20577"/>
        <pc:sldMkLst>
          <pc:docMk/>
          <pc:sldMk cId="3707504778" sldId="3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2023/2/19</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a:p>
          <a:p>
            <a:r>
              <a:rPr kumimoji="1" lang="ja-JP" altLang="en-US"/>
              <a:t>上から下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a:effectLst/>
                <a:latin typeface="Times New Roman" panose="02020603050405020304" pitchFamily="18" charset="0"/>
                <a:cs typeface="Times New Roman" panose="02020603050405020304" pitchFamily="18" charset="0"/>
              </a:rPr>
              <a:t>10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a:effectLst/>
                <a:latin typeface="Times New Roman" panose="02020603050405020304" pitchFamily="18" charset="0"/>
                <a:cs typeface="Times New Roman" panose="02020603050405020304" pitchFamily="18" charset="0"/>
              </a:rPr>
              <a:t>0.5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a:effectLst/>
                <a:latin typeface="Times New Roman" panose="02020603050405020304" pitchFamily="18" charset="0"/>
                <a:cs typeface="Times New Roman" panose="02020603050405020304" pitchFamily="18" charset="0"/>
              </a:rPr>
              <a:t>[https://</a:t>
            </a:r>
            <a:r>
              <a:rPr kumimoji="1" lang="en-US" altLang="ja-JP" sz="1600" err="1">
                <a:effectLst/>
                <a:latin typeface="Times New Roman" panose="02020603050405020304" pitchFamily="18" charset="0"/>
                <a:cs typeface="Times New Roman" panose="02020603050405020304" pitchFamily="18" charset="0"/>
              </a:rPr>
              <a:t>www.e-education.psu.edu</a:t>
            </a:r>
            <a:r>
              <a:rPr kumimoji="1" lang="en-US" altLang="ja-JP" sz="1600">
                <a:effectLst/>
                <a:latin typeface="Times New Roman" panose="02020603050405020304" pitchFamily="18" charset="0"/>
                <a:cs typeface="Times New Roman" panose="02020603050405020304" pitchFamily="18" charset="0"/>
              </a:rPr>
              <a:t>/egee439/node/669]</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ナノ構造ではナノフレーク構造やナノチェーン構造などグルコースの酸化についていくつかの例が報告されています。</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a:latin typeface="Times New Roman" panose="02020603050405020304" pitchFamily="18" charset="0"/>
                <a:cs typeface="Times New Roman" panose="02020603050405020304" pitchFamily="18" charset="0"/>
              </a:rPr>
              <a:t>[https://</a:t>
            </a:r>
            <a:r>
              <a:rPr kumimoji="1" lang="en-US" altLang="ja-JP" sz="1600" err="1">
                <a:latin typeface="Times New Roman" panose="02020603050405020304" pitchFamily="18" charset="0"/>
                <a:cs typeface="Times New Roman" panose="02020603050405020304" pitchFamily="18" charset="0"/>
              </a:rPr>
              <a:t>www.sigmaaldrich.com</a:t>
            </a:r>
            <a:r>
              <a:rPr kumimoji="1" lang="en-US" altLang="ja-JP" sz="1600">
                <a:latin typeface="Times New Roman" panose="02020603050405020304" pitchFamily="18" charset="0"/>
                <a:cs typeface="Times New Roman" panose="02020603050405020304" pitchFamily="18" charset="0"/>
              </a:rPr>
              <a:t>/JP/ja/product/</a:t>
            </a:r>
            <a:r>
              <a:rPr kumimoji="1" lang="en-US" altLang="ja-JP" sz="1600" err="1">
                <a:latin typeface="Times New Roman" panose="02020603050405020304" pitchFamily="18" charset="0"/>
                <a:cs typeface="Times New Roman" panose="02020603050405020304" pitchFamily="18" charset="0"/>
              </a:rPr>
              <a:t>aldrich</a:t>
            </a:r>
            <a:r>
              <a:rPr kumimoji="1" lang="en-US" altLang="ja-JP" sz="160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酢酸イオンをドデシルベンゼンスルホン酸イオンに交換させることにより層間を拡大しました。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であることがわかり、ドデシルベンゼンスルホン酸イオンのサイズ分を拡大できたと判断しました。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ブタノール中に分散していると判断しました。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電極の作製についてです。キャスト電極では、ニッケルナノシート分散液を減圧濃縮させた。この濃縮液をグラッシーカーボン電極にピペットを用いて滴下乾燥を繰り返しました。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作用極は作製した電極、対極は白金線、参照極は銀</a:t>
            </a:r>
            <a:r>
              <a:rPr kumimoji="1" lang="en-US" altLang="ja-JP" sz="1600" b="0">
                <a:latin typeface="MS Mincho" panose="02020609040205080304" pitchFamily="49" charset="-128"/>
                <a:ea typeface="MS Mincho" panose="02020609040205080304" pitchFamily="49" charset="-128"/>
                <a:cs typeface="Times New Roman" panose="02020603050405020304" pitchFamily="18" charset="0"/>
              </a:rPr>
              <a:t>/</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塩化銀電極を用いて</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水酸化ナトリウム電解液中で測定を行いました。</a:t>
            </a:r>
            <a:endParaRPr kumimoji="1" lang="en-US" altLang="ja-JP" sz="1600" b="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今回の実験データからではセルロースナノファイバーよりナフィオンがカーボンペースト電極に適していると思われます。</a:t>
            </a:r>
            <a:endParaRPr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emf"/><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emf"/><Relationship Id="rId7"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emf"/><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a:latin typeface="MS Gothic" panose="020B0609070205080204" pitchFamily="49" charset="-128"/>
              <a:ea typeface="MS Gothic" panose="020B0609070205080204" pitchFamily="49" charset="-128"/>
            </a:endParaRPr>
          </a:p>
          <a:p>
            <a:pPr algn="ctr"/>
            <a:endParaRPr lang="en-US" altLang="ja-JP" sz="240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a:latin typeface="HGSSoeiKakugothicUB" panose="020B0900000000000000" pitchFamily="34" charset="-128"/>
                <a:ea typeface="HGSSoeiKakugothicUB" panose="020B0900000000000000" pitchFamily="34" charset="-128"/>
              </a:rPr>
              <a:t>10 </a:t>
            </a:r>
            <a:r>
              <a:rPr lang="en-US" altLang="ja-JP" sz="2400" b="1">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524315"/>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今回の実験データでは、セルロースナノファイバーをバインダーとして用いた電極では作る度に得れる電流量に変化があり、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a:t>
            </a:r>
            <a:r>
              <a:rPr lang="ja-JP" altLang="en-US">
                <a:latin typeface="Times New Roman" panose="02020603050405020304" pitchFamily="18" charset="0"/>
                <a:ea typeface="ＭＳ 明朝" panose="02020609040205080304" pitchFamily="49" charset="-128"/>
                <a:cs typeface="Times New Roman" panose="02020603050405020304" pitchFamily="18" charset="0"/>
              </a:rPr>
              <a:t>高かった</a:t>
            </a:r>
            <a:r>
              <a:rPr lang="ja-JP" altLang="ja-JP">
                <a:latin typeface="Times New Roman" panose="02020603050405020304" pitchFamily="18" charset="0"/>
                <a:ea typeface="ＭＳ 明朝" panose="02020609040205080304" pitchFamily="49" charset="-128"/>
                <a:cs typeface="Times New Roman" panose="02020603050405020304" pitchFamily="18" charset="0"/>
              </a:rPr>
              <a:t>。</a:t>
            </a: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a:latin typeface="MS Gothic" panose="020B0609070205080204" pitchFamily="49" charset="-128"/>
                <a:ea typeface="MS Gothic" panose="020B0609070205080204" pitchFamily="49" charset="-128"/>
              </a:rPr>
              <a:t>[1] Feng Gao et al. </a:t>
            </a:r>
            <a:r>
              <a:rPr lang="en-US" altLang="ja-JP" sz="900" i="1">
                <a:latin typeface="MS Gothic" panose="020B0609070205080204" pitchFamily="49" charset="-128"/>
                <a:ea typeface="MS Gothic" panose="020B0609070205080204" pitchFamily="49" charset="-128"/>
              </a:rPr>
              <a:t>ACS Appl. Nano Mater.</a:t>
            </a:r>
            <a:r>
              <a:rPr lang="en-US" altLang="ja-JP" sz="900" b="1">
                <a:latin typeface="MS Gothic" panose="020B0609070205080204" pitchFamily="49" charset="-128"/>
                <a:ea typeface="MS Gothic" panose="020B0609070205080204" pitchFamily="49" charset="-128"/>
              </a:rPr>
              <a:t>2021</a:t>
            </a:r>
            <a:r>
              <a:rPr lang="en-US" altLang="ja-JP" sz="900">
                <a:latin typeface="MS Gothic" panose="020B0609070205080204" pitchFamily="49" charset="-128"/>
                <a:ea typeface="MS Gothic" panose="020B0609070205080204" pitchFamily="49" charset="-128"/>
              </a:rPr>
              <a:t>,4,8520−8529</a:t>
            </a:r>
          </a:p>
          <a:p>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a:effectLst/>
                        </a:rPr>
                        <a:t>(mA mM</a:t>
                      </a:r>
                      <a:r>
                        <a:rPr lang="en-US" sz="1200" kern="100" baseline="30000">
                          <a:effectLst/>
                        </a:rPr>
                        <a:t>-1</a:t>
                      </a:r>
                      <a:r>
                        <a:rPr lang="en-US" sz="1200" kern="100">
                          <a:effectLst/>
                        </a:rPr>
                        <a:t> cm</a:t>
                      </a:r>
                      <a:r>
                        <a:rPr lang="en-US" sz="1200" kern="100" baseline="30000">
                          <a:effectLst/>
                        </a:rPr>
                        <a:t>-2</a:t>
                      </a:r>
                      <a:r>
                        <a:rPr lang="en-US" sz="1200" kern="10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a:effectLst/>
                        </a:rPr>
                        <a:t> R</a:t>
                      </a:r>
                      <a:r>
                        <a:rPr lang="en-US" sz="1200" kern="100" baseline="3000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a:effectLst/>
                        </a:rPr>
                        <a:t> 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a:effectLst/>
                        </a:rPr>
                        <a:t>(mA mM</a:t>
                      </a:r>
                      <a:r>
                        <a:rPr lang="en-US" sz="1200" kern="100" baseline="30000">
                          <a:effectLst/>
                        </a:rPr>
                        <a:t>-1</a:t>
                      </a:r>
                      <a:r>
                        <a:rPr lang="en-US" sz="1200" kern="100">
                          <a:effectLst/>
                        </a:rPr>
                        <a:t> cm</a:t>
                      </a:r>
                      <a:r>
                        <a:rPr lang="en-US" sz="1200" kern="100" baseline="30000">
                          <a:effectLst/>
                        </a:rPr>
                        <a:t>-2</a:t>
                      </a:r>
                      <a:r>
                        <a:rPr lang="en-US" sz="1200" kern="10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a:effectLst/>
                        </a:rPr>
                        <a:t> R</a:t>
                      </a:r>
                      <a:r>
                        <a:rPr lang="en-US" sz="1200" kern="100" baseline="3000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94" b="-18868"/>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3</a:t>
              </a:r>
              <a:r>
                <a:rPr lang="en-US" altLang="ja-JP" sz="1350" kern="10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3</a:t>
              </a:r>
              <a:r>
                <a:rPr lang="en-US" altLang="ja-JP" sz="1350" kern="10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2</a:t>
              </a:r>
              <a:r>
                <a:rPr lang="en-US" altLang="ja-JP" sz="1350" kern="10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2</a:t>
              </a:r>
              <a:r>
                <a:rPr lang="en-US"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11</a:t>
              </a:r>
              <a:r>
                <a:rPr lang="en-US" altLang="ja-JP" sz="135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6</a:t>
              </a:r>
              <a:r>
                <a:rPr lang="en-US" altLang="ja-JP" sz="135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4</a:t>
              </a:r>
              <a:r>
                <a:rPr lang="en-US" altLang="ja-JP" sz="135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2</a:t>
              </a:r>
              <a:r>
                <a:rPr lang="en-US" altLang="ja-JP" sz="135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en-US" altLang="ja-JP" sz="135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a:solidFill>
                      <a:schemeClr val="tx1"/>
                    </a:solidFill>
                    <a:latin typeface="Times New Roman" pitchFamily="18" charset="0"/>
                    <a:cs typeface="Times New Roman" pitchFamily="18" charset="0"/>
                  </a:rPr>
                  <a:t>0.1 M NaOH</a:t>
                </a:r>
                <a:endParaRPr lang="ja-JP" altLang="en-US" sz="135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en-US" altLang="ja-JP" sz="135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a:solidFill>
                        <a:schemeClr val="tx1"/>
                      </a:solidFill>
                      <a:latin typeface="Times New Roman" pitchFamily="18" charset="0"/>
                      <a:cs typeface="Times New Roman" pitchFamily="18" charset="0"/>
                    </a:rPr>
                    <a:t>0.1 M NaOH</a:t>
                  </a:r>
                  <a:endParaRPr lang="ja-JP" altLang="en-US" sz="135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639076" y="703211"/>
            <a:ext cx="3416320"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層状水酸化物を剥離することで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5942156">
            <a:off x="5175433" y="1551159"/>
            <a:ext cx="206700" cy="69871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5634903" y="1668972"/>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a:latin typeface="Meiryo" panose="020B0604030504040204" pitchFamily="34" charset="-128"/>
                <a:ea typeface="Meiryo" panose="020B0604030504040204" pitchFamily="34" charset="-128"/>
              </a:rPr>
              <a:t>Cu(OH)</a:t>
            </a:r>
            <a:r>
              <a:rPr kumimoji="1" lang="en-US" altLang="ja-JP" sz="1400" baseline="-25000">
                <a:latin typeface="Meiryo" panose="020B0604030504040204" pitchFamily="34" charset="-128"/>
                <a:ea typeface="Meiryo" panose="020B0604030504040204" pitchFamily="34" charset="-128"/>
              </a:rPr>
              <a:t>2</a:t>
            </a:r>
            <a:r>
              <a:rPr kumimoji="1" lang="en-US" altLang="ja-JP" sz="1400">
                <a:latin typeface="Meiryo" panose="020B0604030504040204" pitchFamily="34" charset="-128"/>
                <a:ea typeface="Meiryo" panose="020B0604030504040204" pitchFamily="34" charset="-128"/>
              </a:rPr>
              <a:t>, Ni(OH)</a:t>
            </a:r>
            <a:r>
              <a:rPr kumimoji="1" lang="en-US" altLang="ja-JP" sz="1400" baseline="-25000">
                <a:latin typeface="Meiryo" panose="020B0604030504040204" pitchFamily="34" charset="-128"/>
                <a:ea typeface="Meiryo" panose="020B0604030504040204" pitchFamily="34" charset="-128"/>
              </a:rPr>
              <a:t>2</a:t>
            </a:r>
            <a:r>
              <a:rPr kumimoji="1" lang="en-US" altLang="ja-JP" sz="1400">
                <a:latin typeface="Meiryo" panose="020B0604030504040204" pitchFamily="34" charset="-128"/>
                <a:ea typeface="Meiryo" panose="020B0604030504040204" pitchFamily="34" charset="-128"/>
              </a:rPr>
              <a:t>, Co(OH)</a:t>
            </a:r>
            <a:r>
              <a:rPr kumimoji="1" lang="en-US" altLang="ja-JP" sz="1400" baseline="-2500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056965" y="4665237"/>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947487" y="4018906"/>
            <a:ext cx="5020926"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544158" y="2415170"/>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5479489">
            <a:off x="4190922" y="2451915"/>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
        <p:nvSpPr>
          <p:cNvPr id="47" name="テキスト ボックス 46">
            <a:extLst>
              <a:ext uri="{FF2B5EF4-FFF2-40B4-BE49-F238E27FC236}">
                <a16:creationId xmlns:a16="http://schemas.microsoft.com/office/drawing/2014/main" id="{1CDE8BB9-76DF-4D70-84BC-6F2BD4DF3304}"/>
              </a:ext>
            </a:extLst>
          </p:cNvPr>
          <p:cNvSpPr txBox="1"/>
          <p:nvPr/>
        </p:nvSpPr>
        <p:spPr>
          <a:xfrm>
            <a:off x="4770302" y="2504509"/>
            <a:ext cx="3877985"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dirty="0">
              <a:latin typeface="Hiragino Maru Gothic ProN W4" panose="020F0400000000000000" pitchFamily="34" charset="-128"/>
              <a:ea typeface="Hiragino Maru Gothic ProN W4" panose="020F0400000000000000" pitchFamily="34" charset="-128"/>
            </a:endParaRPr>
          </a:p>
        </p:txBody>
      </p:sp>
      <p:sp>
        <p:nvSpPr>
          <p:cNvPr id="2" name="テキスト ボックス 1">
            <a:extLst>
              <a:ext uri="{FF2B5EF4-FFF2-40B4-BE49-F238E27FC236}">
                <a16:creationId xmlns:a16="http://schemas.microsoft.com/office/drawing/2014/main" id="{7C496F92-6FBE-66F6-F3F5-04E74F3F3C52}"/>
              </a:ext>
            </a:extLst>
          </p:cNvPr>
          <p:cNvSpPr txBox="1"/>
          <p:nvPr/>
        </p:nvSpPr>
        <p:spPr>
          <a:xfrm>
            <a:off x="2026122" y="916111"/>
            <a:ext cx="1233030" cy="276999"/>
          </a:xfrm>
          <a:prstGeom prst="rect">
            <a:avLst/>
          </a:prstGeom>
          <a:noFill/>
        </p:spPr>
        <p:txBody>
          <a:bodyPr wrap="none" rtlCol="0">
            <a:spAutoFit/>
          </a:bodyPr>
          <a:lstStyle/>
          <a:p>
            <a:r>
              <a:rPr kumimoji="1" lang="en-US" altLang="ja-JP" sz="1200" dirty="0"/>
              <a:t>1-</a:t>
            </a:r>
            <a:r>
              <a:rPr kumimoji="1" lang="ja-JP" altLang="en-US" sz="1200"/>
              <a:t>ブタノール中</a:t>
            </a:r>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a:p>
            <a:p>
              <a:pPr algn="ctr"/>
              <a:r>
                <a:rPr lang="en-US" altLang="ja-JP" sz="105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a:solidFill>
                    <a:srgbClr val="FF0000"/>
                  </a:solidFill>
                </a:rPr>
                <a:t>X</a:t>
              </a:r>
              <a:endParaRPr lang="ja-JP" altLang="en-US" sz="135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a:solidFill>
                    <a:srgbClr val="92D050"/>
                  </a:solidFill>
                </a:rPr>
                <a:t>Y</a:t>
              </a:r>
              <a:endParaRPr lang="ja-JP" altLang="en-US" sz="135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a:solidFill>
                    <a:schemeClr val="accent1"/>
                  </a:solidFill>
                </a:rPr>
                <a:t>Z</a:t>
              </a:r>
              <a:endParaRPr lang="ja-JP" altLang="en-US" sz="135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a:p>
              <a:p>
                <a:pPr algn="ctr"/>
                <a:r>
                  <a:rPr lang="en-US" altLang="ja-JP" sz="90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a:p>
              <a:p>
                <a:pPr algn="ctr"/>
                <a:r>
                  <a:rPr lang="en-US" altLang="ja-JP" sz="90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a:p>
          <a:p>
            <a:pPr algn="ctr"/>
            <a:r>
              <a:rPr lang="en-US" altLang="ja-JP" sz="1350"/>
              <a:t>(DBS-Na)</a:t>
            </a:r>
            <a:r>
              <a:rPr lang="ja-JP" altLang="en-US" sz="1350"/>
              <a:t>水溶液中でイオン交換</a:t>
            </a:r>
            <a:endParaRPr lang="en-US" altLang="ja-JP" sz="135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3715236" y="3368051"/>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3102461" y="1826701"/>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3"/>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2298622" y="3156574"/>
            <a:ext cx="4293887" cy="17920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4"/>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5"/>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6"/>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7"/>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1183855" y="2185304"/>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8"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8"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9" imgW="604440" imgH="472320" progId="">
                      <p:embed/>
                    </p:oleObj>
                  </mc:Choice>
                  <mc:Fallback>
                    <p:oleObj name="CS ChemDraw Drawing" r:id="rId9"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64197" y="228921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06770" y="2736829"/>
            <a:ext cx="917239" cy="300082"/>
          </a:xfrm>
          <a:prstGeom prst="rect">
            <a:avLst/>
          </a:prstGeom>
          <a:noFill/>
        </p:spPr>
        <p:txBody>
          <a:bodyPr wrap="none" rtlCol="0">
            <a:spAutoFit/>
          </a:bodyPr>
          <a:lstStyle/>
          <a:p>
            <a:r>
              <a:rPr lang="en-US" altLang="ja-JP" sz="135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6593559" y="1926091"/>
            <a:ext cx="2065726" cy="1792360"/>
            <a:chOff x="4516329" y="1942197"/>
            <a:chExt cx="2065726"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2"/>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2"/>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8"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8"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1"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1"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p:cNvCxnSpPr>
            <p:nvPr/>
          </p:nvCxnSpPr>
          <p:spPr>
            <a:xfrm>
              <a:off x="5725043" y="2206556"/>
              <a:ext cx="17669" cy="1297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777026" y="2653439"/>
              <a:ext cx="80502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1974221" y="193889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a:endCxn id="19" idx="3"/>
          </p:cNvCxnSpPr>
          <p:nvPr/>
        </p:nvCxnSpPr>
        <p:spPr>
          <a:xfrm flipH="1">
            <a:off x="2015293" y="2270167"/>
            <a:ext cx="336956" cy="461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5553206" y="2005223"/>
            <a:ext cx="1362466" cy="338554"/>
          </a:xfrm>
          <a:prstGeom prst="rect">
            <a:avLst/>
          </a:prstGeom>
          <a:noFill/>
        </p:spPr>
        <p:txBody>
          <a:bodyPr wrap="square" rtlCol="0">
            <a:spAutoFit/>
          </a:bodyPr>
          <a:lstStyle/>
          <a:p>
            <a:r>
              <a:rPr kumimoji="1" lang="en-US" altLang="ja-JP" sz="160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p:cNvCxnSpPr>
          <p:nvPr/>
        </p:nvCxnSpPr>
        <p:spPr>
          <a:xfrm>
            <a:off x="6467639" y="2353555"/>
            <a:ext cx="448033" cy="2827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a:latin typeface="HGSSoeiKakugothicUB" panose="020B0900000000000000" pitchFamily="34" charset="-128"/>
                    <a:ea typeface="HGSSoeiKakugothicUB" panose="020B0900000000000000" pitchFamily="34" charset="-128"/>
                  </a:rPr>
                  <a:t>1-</a:t>
                </a:r>
                <a:r>
                  <a:rPr lang="ja-JP" altLang="en-US" sz="825">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4912821" y="6219546"/>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V="1">
            <a:off x="5697651" y="4306797"/>
            <a:ext cx="136619" cy="19127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a:latin typeface="Hiragino Maru Gothic ProN W4" panose="020F0400000000000000" pitchFamily="34" charset="-128"/>
                      <a:ea typeface="Hiragino Maru Gothic ProN W4" panose="020F0400000000000000" pitchFamily="34" charset="-128"/>
                    </a:endParaRPr>
                  </a:p>
                  <a:p>
                    <a:pPr algn="ctr"/>
                    <a:r>
                      <a:rPr lang="en-US" altLang="ja-JP" sz="1050" b="1">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a:latin typeface="Hiragino Maru Gothic ProN W4" panose="020F0400000000000000" pitchFamily="34" charset="-128"/>
                  <a:ea typeface="Hiragino Maru Gothic ProN W4" panose="020F0400000000000000" pitchFamily="34" charset="-128"/>
                </a:endParaRPr>
              </a:p>
              <a:p>
                <a:pPr algn="ct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gd name="adj1" fmla="val 10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3535</Words>
  <Application>Microsoft Macintosh PowerPoint</Application>
  <PresentationFormat>画面に合わせる (4:3)</PresentationFormat>
  <Paragraphs>414</Paragraphs>
  <Slides>24</Slides>
  <Notes>24</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Meiryo</vt:lpstr>
      <vt:lpstr>游ゴシック</vt:lpstr>
      <vt:lpstr>Yu Mincho</vt:lpstr>
      <vt:lpstr>Yu Mincho</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1</cp:revision>
  <cp:lastPrinted>2023-02-17T13:06:02Z</cp:lastPrinted>
  <dcterms:created xsi:type="dcterms:W3CDTF">2022-04-18T04:43:07Z</dcterms:created>
  <dcterms:modified xsi:type="dcterms:W3CDTF">2023-02-20T02:37:13Z</dcterms:modified>
</cp:coreProperties>
</file>