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331" r:id="rId3"/>
    <p:sldId id="376" r:id="rId4"/>
    <p:sldId id="365" r:id="rId5"/>
    <p:sldId id="366" r:id="rId6"/>
    <p:sldId id="364" r:id="rId7"/>
    <p:sldId id="345" r:id="rId8"/>
    <p:sldId id="346" r:id="rId9"/>
    <p:sldId id="374" r:id="rId10"/>
    <p:sldId id="375" r:id="rId11"/>
    <p:sldId id="368" r:id="rId12"/>
    <p:sldId id="357" r:id="rId13"/>
    <p:sldId id="363" r:id="rId14"/>
    <p:sldId id="305" r:id="rId15"/>
    <p:sldId id="351" r:id="rId16"/>
    <p:sldId id="353" r:id="rId17"/>
    <p:sldId id="356" r:id="rId18"/>
    <p:sldId id="318" r:id="rId19"/>
    <p:sldId id="314" r:id="rId20"/>
    <p:sldId id="362" r:id="rId21"/>
    <p:sldId id="367" r:id="rId22"/>
    <p:sldId id="360" r:id="rId23"/>
    <p:sldId id="371" r:id="rId24"/>
    <p:sldId id="3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8C9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D7B97-B767-A144-8C95-BBB84591D0FC}" v="3" dt="2023-02-20T02:38:14.977"/>
    <p1510:client id="{83910775-6AEC-BB43-9358-74FDC8B6FDB4}" v="10" dt="2023-02-19T12:12:37.83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山 ファミリー" userId="9fadbf8cd42e59b5" providerId="LiveId" clId="{58BD7B97-B767-A144-8C95-BBB84591D0FC}"/>
    <pc:docChg chg="modSld">
      <pc:chgData name="松山 ファミリー" userId="9fadbf8cd42e59b5" providerId="LiveId" clId="{58BD7B97-B767-A144-8C95-BBB84591D0FC}" dt="2023-02-20T02:38:14.977" v="2" actId="14100"/>
      <pc:docMkLst>
        <pc:docMk/>
      </pc:docMkLst>
      <pc:sldChg chg="modSp mod">
        <pc:chgData name="松山 ファミリー" userId="9fadbf8cd42e59b5" providerId="LiveId" clId="{58BD7B97-B767-A144-8C95-BBB84591D0FC}" dt="2023-02-20T02:38:07.434" v="1" actId="14100"/>
        <pc:sldMkLst>
          <pc:docMk/>
          <pc:sldMk cId="3711080238" sldId="345"/>
        </pc:sldMkLst>
        <pc:spChg chg="mod">
          <ac:chgData name="松山 ファミリー" userId="9fadbf8cd42e59b5" providerId="LiveId" clId="{58BD7B97-B767-A144-8C95-BBB84591D0FC}" dt="2023-02-20T02:38:07.434" v="1" actId="14100"/>
          <ac:spMkLst>
            <pc:docMk/>
            <pc:sldMk cId="3711080238" sldId="345"/>
            <ac:spMk id="2" creationId="{8C389D02-E9C1-2515-248E-211D87285EAA}"/>
          </ac:spMkLst>
        </pc:spChg>
      </pc:sldChg>
      <pc:sldChg chg="modSp mod">
        <pc:chgData name="松山 ファミリー" userId="9fadbf8cd42e59b5" providerId="LiveId" clId="{58BD7B97-B767-A144-8C95-BBB84591D0FC}" dt="2023-02-20T02:37:59.652" v="0" actId="14100"/>
        <pc:sldMkLst>
          <pc:docMk/>
          <pc:sldMk cId="3807803074" sldId="365"/>
        </pc:sldMkLst>
        <pc:spChg chg="mod">
          <ac:chgData name="松山 ファミリー" userId="9fadbf8cd42e59b5" providerId="LiveId" clId="{58BD7B97-B767-A144-8C95-BBB84591D0FC}" dt="2023-02-20T02:37:59.652" v="0" actId="14100"/>
          <ac:spMkLst>
            <pc:docMk/>
            <pc:sldMk cId="3807803074" sldId="365"/>
            <ac:spMk id="24" creationId="{D514EEF0-D7D6-7B41-FEAC-44273686F510}"/>
          </ac:spMkLst>
        </pc:spChg>
      </pc:sldChg>
      <pc:sldChg chg="modSp mod">
        <pc:chgData name="松山 ファミリー" userId="9fadbf8cd42e59b5" providerId="LiveId" clId="{58BD7B97-B767-A144-8C95-BBB84591D0FC}" dt="2023-02-20T02:38:14.977" v="2" actId="14100"/>
        <pc:sldMkLst>
          <pc:docMk/>
          <pc:sldMk cId="2706537491" sldId="375"/>
        </pc:sldMkLst>
        <pc:spChg chg="mod">
          <ac:chgData name="松山 ファミリー" userId="9fadbf8cd42e59b5" providerId="LiveId" clId="{58BD7B97-B767-A144-8C95-BBB84591D0FC}" dt="2023-02-20T02:38:14.977" v="2" actId="14100"/>
          <ac:spMkLst>
            <pc:docMk/>
            <pc:sldMk cId="2706537491" sldId="375"/>
            <ac:spMk id="10" creationId="{871EE476-A7E4-25E2-AE5B-ECF7AAC466DD}"/>
          </ac:spMkLst>
        </pc:spChg>
      </pc:sldChg>
    </pc:docChg>
  </pc:docChgLst>
  <pc:docChgLst>
    <pc:chgData name="松山 ファミリー" userId="9fadbf8cd42e59b5" providerId="LiveId" clId="{83910775-6AEC-BB43-9358-74FDC8B6FDB4}"/>
    <pc:docChg chg="modSld">
      <pc:chgData name="松山 ファミリー" userId="9fadbf8cd42e59b5" providerId="LiveId" clId="{83910775-6AEC-BB43-9358-74FDC8B6FDB4}" dt="2023-02-19T12:15:32.627" v="364" actId="20577"/>
      <pc:docMkLst>
        <pc:docMk/>
      </pc:docMkLst>
      <pc:sldChg chg="modSp mod">
        <pc:chgData name="松山 ファミリー" userId="9fadbf8cd42e59b5" providerId="LiveId" clId="{83910775-6AEC-BB43-9358-74FDC8B6FDB4}" dt="2023-02-19T12:13:17.131" v="165" actId="1076"/>
        <pc:sldMkLst>
          <pc:docMk/>
          <pc:sldMk cId="3334296422" sldId="346"/>
        </pc:sldMkLst>
        <pc:spChg chg="mod">
          <ac:chgData name="松山 ファミリー" userId="9fadbf8cd42e59b5" providerId="LiveId" clId="{83910775-6AEC-BB43-9358-74FDC8B6FDB4}" dt="2023-02-19T12:13:17.131" v="165" actId="1076"/>
          <ac:spMkLst>
            <pc:docMk/>
            <pc:sldMk cId="3334296422" sldId="346"/>
            <ac:spMk id="11" creationId="{3452217F-F4EC-1565-B310-73F236118C3E}"/>
          </ac:spMkLst>
        </pc:spChg>
      </pc:sldChg>
      <pc:sldChg chg="modSp mod">
        <pc:chgData name="松山 ファミリー" userId="9fadbf8cd42e59b5" providerId="LiveId" clId="{83910775-6AEC-BB43-9358-74FDC8B6FDB4}" dt="2023-02-19T12:15:32.627" v="364" actId="20577"/>
        <pc:sldMkLst>
          <pc:docMk/>
          <pc:sldMk cId="3223597582" sldId="357"/>
        </pc:sldMkLst>
        <pc:spChg chg="mod">
          <ac:chgData name="松山 ファミリー" userId="9fadbf8cd42e59b5" providerId="LiveId" clId="{83910775-6AEC-BB43-9358-74FDC8B6FDB4}" dt="2023-02-19T12:15:32.627" v="364" actId="20577"/>
          <ac:spMkLst>
            <pc:docMk/>
            <pc:sldMk cId="3223597582" sldId="357"/>
            <ac:spMk id="4" creationId="{672FFEEF-231B-A6A7-9226-A25897F1AD37}"/>
          </ac:spMkLst>
        </pc:spChg>
      </pc:sldChg>
      <pc:sldChg chg="modSp mod">
        <pc:chgData name="松山 ファミリー" userId="9fadbf8cd42e59b5" providerId="LiveId" clId="{83910775-6AEC-BB43-9358-74FDC8B6FDB4}" dt="2023-02-19T12:14:42.749" v="362" actId="20577"/>
        <pc:sldMkLst>
          <pc:docMk/>
          <pc:sldMk cId="1477569526" sldId="374"/>
        </pc:sldMkLst>
        <pc:spChg chg="mod">
          <ac:chgData name="松山 ファミリー" userId="9fadbf8cd42e59b5" providerId="LiveId" clId="{83910775-6AEC-BB43-9358-74FDC8B6FDB4}" dt="2023-02-19T12:14:42.749" v="362" actId="20577"/>
          <ac:spMkLst>
            <pc:docMk/>
            <pc:sldMk cId="1477569526" sldId="374"/>
            <ac:spMk id="4" creationId="{A5105A36-271D-AE32-7744-E32838BAEA47}"/>
          </ac:spMkLst>
        </pc:spChg>
      </pc:sldChg>
      <pc:sldChg chg="addSp modSp mod">
        <pc:chgData name="松山 ファミリー" userId="9fadbf8cd42e59b5" providerId="LiveId" clId="{83910775-6AEC-BB43-9358-74FDC8B6FDB4}" dt="2023-02-19T12:12:40.513" v="113" actId="1076"/>
        <pc:sldMkLst>
          <pc:docMk/>
          <pc:sldMk cId="2706537491" sldId="375"/>
        </pc:sldMkLst>
        <pc:spChg chg="add mod">
          <ac:chgData name="松山 ファミリー" userId="9fadbf8cd42e59b5" providerId="LiveId" clId="{83910775-6AEC-BB43-9358-74FDC8B6FDB4}" dt="2023-02-19T12:12:27.684" v="111" actId="1076"/>
          <ac:spMkLst>
            <pc:docMk/>
            <pc:sldMk cId="2706537491" sldId="375"/>
            <ac:spMk id="8" creationId="{23FF2960-89E1-5C92-CB77-536AB9F039A1}"/>
          </ac:spMkLst>
        </pc:spChg>
        <pc:spChg chg="add mod">
          <ac:chgData name="松山 ファミリー" userId="9fadbf8cd42e59b5" providerId="LiveId" clId="{83910775-6AEC-BB43-9358-74FDC8B6FDB4}" dt="2023-02-19T12:12:40.513" v="113" actId="1076"/>
          <ac:spMkLst>
            <pc:docMk/>
            <pc:sldMk cId="2706537491" sldId="375"/>
            <ac:spMk id="10" creationId="{871EE476-A7E4-25E2-AE5B-ECF7AAC466DD}"/>
          </ac:spMkLst>
        </pc:spChg>
        <pc:spChg chg="mod">
          <ac:chgData name="松山 ファミリー" userId="9fadbf8cd42e59b5" providerId="LiveId" clId="{83910775-6AEC-BB43-9358-74FDC8B6FDB4}" dt="2023-02-19T12:12:22.925" v="109" actId="1076"/>
          <ac:spMkLst>
            <pc:docMk/>
            <pc:sldMk cId="2706537491" sldId="375"/>
            <ac:spMk id="15" creationId="{4837550F-5F99-B697-1C03-05F87AB1DE74}"/>
          </ac:spMkLst>
        </pc:spChg>
        <pc:spChg chg="mod">
          <ac:chgData name="松山 ファミリー" userId="9fadbf8cd42e59b5" providerId="LiveId" clId="{83910775-6AEC-BB43-9358-74FDC8B6FDB4}" dt="2023-02-19T12:12:25.302" v="110" actId="1076"/>
          <ac:spMkLst>
            <pc:docMk/>
            <pc:sldMk cId="2706537491" sldId="375"/>
            <ac:spMk id="16" creationId="{F68CE94E-CF08-F936-4F06-717C3133CDFE}"/>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A335627E-946E-6542-9AF0-6241334F5BB9}" type="datetimeFigureOut">
              <a:rPr kumimoji="1" lang="ja-JP" altLang="en-US" smtClean="0"/>
              <a:t>2023/2/19</a:t>
            </a:fld>
            <a:endParaRPr kumimoji="1" lang="ja-JP" altLang="en-US"/>
          </a:p>
        </p:txBody>
      </p:sp>
      <p:sp>
        <p:nvSpPr>
          <p:cNvPr id="4" name="スライド イメージ プレースホルダー 3"/>
          <p:cNvSpPr>
            <a:spLocks noGrp="1" noRot="1" noChangeAspect="1"/>
          </p:cNvSpPr>
          <p:nvPr>
            <p:ph type="sldImg" idx="2"/>
          </p:nvPr>
        </p:nvSpPr>
        <p:spPr>
          <a:xfrm>
            <a:off x="1371600" y="458788"/>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3657600"/>
            <a:ext cx="5486400" cy="489005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AFBD9-9359-1A47-B57E-36AD14189C66}" type="slidenum">
              <a:rPr kumimoji="1" lang="ja-JP" altLang="en-US" smtClean="0"/>
              <a:t>‹#›</a:t>
            </a:fld>
            <a:endParaRPr kumimoji="1" lang="ja-JP" altLang="en-US"/>
          </a:p>
        </p:txBody>
      </p:sp>
    </p:spTree>
    <p:extLst>
      <p:ext uri="{BB962C8B-B14F-4D97-AF65-F5344CB8AC3E}">
        <p14:creationId xmlns:p14="http://schemas.microsoft.com/office/powerpoint/2010/main" val="3311773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1pPr>
    <a:lvl2pPr marL="4572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2pPr>
    <a:lvl3pPr marL="9144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3pPr>
    <a:lvl4pPr marL="13716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4pPr>
    <a:lvl5pPr marL="1828800" algn="l" defTabSz="914400" rtl="0" eaLnBrk="1" latinLnBrk="0" hangingPunct="1">
      <a:defRPr kumimoji="1" sz="1200" kern="1200">
        <a:solidFill>
          <a:schemeClr val="tx1"/>
        </a:solidFill>
        <a:latin typeface="MS Mincho" panose="02020609040205080304" pitchFamily="49" charset="-128"/>
        <a:ea typeface="MS Mincho" panose="02020609040205080304" pitchFamily="49"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「ニッケル水酸化物ナノシート固定電極によるグルコース酸化の検討」</a:t>
            </a:r>
            <a:endParaRPr kumimoji="1" lang="en-US" altLang="ja-JP"/>
          </a:p>
          <a:p>
            <a:r>
              <a:rPr kumimoji="1" lang="ja-JP" altLang="en-US"/>
              <a:t>について松山晃大が発表させていただきます。よろしくお願いします。</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a:t>
            </a:fld>
            <a:endParaRPr kumimoji="1" lang="ja-JP" altLang="en-US"/>
          </a:p>
        </p:txBody>
      </p:sp>
    </p:spTree>
    <p:extLst>
      <p:ext uri="{BB962C8B-B14F-4D97-AF65-F5344CB8AC3E}">
        <p14:creationId xmlns:p14="http://schemas.microsoft.com/office/powerpoint/2010/main" val="3011331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ナフィオンでは</a:t>
            </a:r>
            <a:r>
              <a:rPr lang="en-US" altLang="ja-JP" sz="1600">
                <a:latin typeface="MS Mincho" panose="02020609040205080304" pitchFamily="49" charset="-128"/>
                <a:ea typeface="MS Mincho" panose="02020609040205080304" pitchFamily="49" charset="-128"/>
                <a:cs typeface="Times New Roman" panose="02020603050405020304" pitchFamily="18" charset="0"/>
              </a:rPr>
              <a:t>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a:t>
            </a:r>
            <a:r>
              <a:rPr lang="en-US" altLang="ja-JP" sz="1600">
                <a:latin typeface="MS Mincho" panose="02020609040205080304" pitchFamily="49" charset="-128"/>
                <a:ea typeface="MS Mincho" panose="02020609040205080304" pitchFamily="49" charset="-128"/>
                <a:cs typeface="Times New Roman" panose="02020603050405020304" pitchFamily="18" charset="0"/>
              </a:rPr>
              <a:t>15μL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と量を変化させて電極を作成していました。その中でも、ナフィオン</a:t>
            </a:r>
            <a:r>
              <a:rPr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が電流密度が高かったため、</a:t>
            </a:r>
            <a:r>
              <a:rPr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で繰り返し測定を行いました。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10</a:t>
            </a:fld>
            <a:endParaRPr kumimoji="1" lang="ja-JP" altLang="en-US"/>
          </a:p>
        </p:txBody>
      </p:sp>
    </p:spTree>
    <p:extLst>
      <p:ext uri="{BB962C8B-B14F-4D97-AF65-F5344CB8AC3E}">
        <p14:creationId xmlns:p14="http://schemas.microsoft.com/office/powerpoint/2010/main" val="3297131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先ほどのナフィオン</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10μL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を使ったカーボンペースト電極で</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回の繰り返し測定を行いました。感度を比べてみると、</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1</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回目と</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回目は、</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回目に比べて、良好な結果となりました。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繰り返し測定</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3</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回目からは感度の低下が見られましたが、これは電極表面のナノシートが一部剥がれ落ちた可能性や、電極表面に電極反応で生成するグルコン酸などが付着し、グルコースとの反応を阻害している可能性などが考えられます。</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11</a:t>
            </a:fld>
            <a:endParaRPr kumimoji="1" lang="ja-JP" altLang="en-US"/>
          </a:p>
        </p:txBody>
      </p:sp>
    </p:spTree>
    <p:extLst>
      <p:ext uri="{BB962C8B-B14F-4D97-AF65-F5344CB8AC3E}">
        <p14:creationId xmlns:p14="http://schemas.microsoft.com/office/powerpoint/2010/main" val="1907193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結言です。セルロースナノファイバーやナフィオンをバインダーとしてニッケル水酸化物ナノシートを用いた電極はグルコースを添加した際に電流量の増加が見られ、グルコース酸化による電流が確認され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セルロースナノファイバーをバインダーとして用いた電極では作る度に得れる電流量に変化があり、再現性を得ることが難しかったですが、ナフィオンをバインダーとして用いた電極では、セルロースナノファイバーより感度が良好であることが判明しました。</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10 </a:t>
            </a:r>
            <a:r>
              <a:rPr kumimoji="1" lang="el-GR" altLang="ja-JP" sz="1600">
                <a:latin typeface="MS Mincho" panose="02020609040205080304" pitchFamily="49" charset="-128"/>
                <a:ea typeface="MS Mincho" panose="02020609040205080304" pitchFamily="49" charset="-128"/>
                <a:cs typeface="Times New Roman" panose="02020603050405020304" pitchFamily="18" charset="0"/>
              </a:rPr>
              <a:t>μ</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L</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をバインダーとして用いた電極が、本研究内では最も感度が良好でした。複数回測定での安定性は課題ですが、本研究によりニッケル水酸化物ナノシート固定電極によるグルコース酸化が可能であることが示され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以上で発表を終わります。ありがとうございました。</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12</a:t>
            </a:fld>
            <a:endParaRPr kumimoji="1" lang="ja-JP" altLang="en-US"/>
          </a:p>
        </p:txBody>
      </p:sp>
    </p:spTree>
    <p:extLst>
      <p:ext uri="{BB962C8B-B14F-4D97-AF65-F5344CB8AC3E}">
        <p14:creationId xmlns:p14="http://schemas.microsoft.com/office/powerpoint/2010/main" val="103523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t>左から右</a:t>
            </a:r>
            <a:endParaRPr kumimoji="1" lang="en-US" altLang="ja-JP"/>
          </a:p>
          <a:p>
            <a:r>
              <a:rPr kumimoji="1" lang="ja-JP" altLang="en-US"/>
              <a:t>上から下</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13</a:t>
            </a:fld>
            <a:endParaRPr kumimoji="1" lang="ja-JP" altLang="en-US"/>
          </a:p>
        </p:txBody>
      </p:sp>
    </p:spTree>
    <p:extLst>
      <p:ext uri="{BB962C8B-B14F-4D97-AF65-F5344CB8AC3E}">
        <p14:creationId xmlns:p14="http://schemas.microsoft.com/office/powerpoint/2010/main" val="59569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現在、グルコースの定量分析は食品加工や臨床診断、環境モニタリングなど多くの分野で利用されており、酵素を用いない非酵素型グルコース酸化触媒の開発が期待されています。</a:t>
            </a:r>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期待されていない</a:t>
            </a:r>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p>
          <a:p>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銅で反応が見られている</a:t>
            </a:r>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a:t>
            </a:r>
          </a:p>
          <a:p>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その中でも、ナノ構造を持たせたニッケル化合物では、グルコースを参加するいくつかの例が報告されており、高い触媒活性を有することが知られています。</a:t>
            </a:r>
            <a:endParaRPr kumimoji="1"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本研究室では、以前より層状ニッケル水酸化物を</a:t>
            </a:r>
            <a:r>
              <a:rPr lang="en-US" altLang="ja-JP" sz="1200">
                <a:effectLst/>
                <a:latin typeface="Times New Roman" panose="02020603050405020304" pitchFamily="18" charset="0"/>
                <a:ea typeface="MS Mincho" panose="02020609040205080304" pitchFamily="49" charset="-128"/>
                <a:cs typeface="Times New Roman" panose="02020603050405020304" pitchFamily="18" charset="0"/>
              </a:rPr>
              <a:t>1-</a:t>
            </a:r>
            <a:r>
              <a:rPr lang="ja-JP" altLang="en-US" sz="1200">
                <a:effectLst/>
                <a:latin typeface="Times New Roman" panose="02020603050405020304" pitchFamily="18" charset="0"/>
                <a:ea typeface="MS Mincho" panose="02020609040205080304" pitchFamily="49" charset="-128"/>
                <a:cs typeface="Times New Roman" panose="02020603050405020304" pitchFamily="18" charset="0"/>
              </a:rPr>
              <a:t>ブタノール中で単層剥離をさせており、グルコース酸化に有用であると考えました。</a:t>
            </a:r>
            <a:endParaRPr kumimoji="1" lang="ja-JP" altLang="en-US">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36B586BF-400A-9D46-BFDD-DFF97E9C19F6}" type="slidenum">
              <a:rPr kumimoji="1" lang="ja-JP" altLang="en-US" smtClean="0"/>
              <a:t>14</a:t>
            </a:fld>
            <a:endParaRPr kumimoji="1" lang="ja-JP" altLang="en-US"/>
          </a:p>
        </p:txBody>
      </p:sp>
    </p:spTree>
    <p:extLst>
      <p:ext uri="{BB962C8B-B14F-4D97-AF65-F5344CB8AC3E}">
        <p14:creationId xmlns:p14="http://schemas.microsoft.com/office/powerpoint/2010/main" val="211462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latin typeface="Times New Roman" panose="02020603050405020304" pitchFamily="18" charset="0"/>
                <a:cs typeface="Times New Roman" panose="02020603050405020304" pitchFamily="18" charset="0"/>
              </a:rPr>
              <a:t>セルロースナノファイバーをバインダーとして同じ量</a:t>
            </a:r>
            <a:r>
              <a:rPr lang="en-US" altLang="ja-JP" sz="1600" kern="100">
                <a:solidFill>
                  <a:srgbClr val="000000"/>
                </a:solidFill>
                <a:effectLst/>
                <a:latin typeface="Times New Roman" panose="02020603050405020304" pitchFamily="18" charset="0"/>
                <a:cs typeface="Times New Roman" panose="02020603050405020304" pitchFamily="18" charset="0"/>
              </a:rPr>
              <a:t>(0.2 g)</a:t>
            </a:r>
            <a:r>
              <a:rPr lang="ja-JP" altLang="en-US" sz="1600" kern="100">
                <a:solidFill>
                  <a:srgbClr val="000000"/>
                </a:solidFill>
                <a:effectLst/>
                <a:latin typeface="Times New Roman" panose="02020603050405020304" pitchFamily="18" charset="0"/>
                <a:cs typeface="Times New Roman" panose="02020603050405020304" pitchFamily="18" charset="0"/>
              </a:rPr>
              <a:t>、同じ手法でカーボンペースト電極を</a:t>
            </a:r>
            <a:r>
              <a:rPr lang="en-US" altLang="ja-JP" sz="1600" kern="10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a:solidFill>
                <a:srgbClr val="000000"/>
              </a:solidFill>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二本は高い</a:t>
            </a:r>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二本は低い</a:t>
            </a:r>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再現性が</a:t>
            </a:r>
            <a:endParaRPr lang="en-US" altLang="ja-JP" sz="1600" kern="100">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r>
              <a:rPr lang="ja-JP" altLang="en-US" sz="1600" kern="100">
                <a:effectLst/>
                <a:latin typeface="Times New Roman" panose="02020603050405020304" pitchFamily="18" charset="0"/>
                <a:cs typeface="Times New Roman" panose="02020603050405020304" pitchFamily="18" charset="0"/>
              </a:rPr>
              <a:t>スライド</a:t>
            </a:r>
            <a:r>
              <a:rPr lang="en-US" altLang="ja-JP" sz="1600" kern="100">
                <a:effectLst/>
                <a:latin typeface="Times New Roman" panose="02020603050405020304" pitchFamily="18" charset="0"/>
                <a:cs typeface="Times New Roman" panose="02020603050405020304" pitchFamily="18" charset="0"/>
              </a:rPr>
              <a:t>1</a:t>
            </a:r>
            <a:r>
              <a:rPr lang="ja-JP" altLang="en-US" sz="1600" kern="100">
                <a:effectLst/>
                <a:latin typeface="Times New Roman" panose="02020603050405020304" pitchFamily="18" charset="0"/>
                <a:cs typeface="Times New Roman" panose="02020603050405020304" pitchFamily="18" charset="0"/>
              </a:rPr>
              <a:t>枚にセルとナフィの図</a:t>
            </a:r>
            <a:endParaRPr lang="en-US" altLang="ja-JP" sz="1600" kern="100">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algn="just"/>
            <a:endParaRPr lang="en-US" altLang="ja-JP" sz="1600" kern="10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1</a:t>
            </a:r>
            <a:r>
              <a:rPr lang="ja-JP" altLang="ja-JP" sz="1600" kern="100">
                <a:effectLst/>
                <a:latin typeface="Times New Roman" panose="02020603050405020304" pitchFamily="18" charset="0"/>
                <a:cs typeface="Times New Roman" panose="02020603050405020304" pitchFamily="18" charset="0"/>
              </a:rPr>
              <a:t>と</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3</a:t>
            </a:r>
            <a:r>
              <a:rPr lang="ja-JP" altLang="ja-JP" sz="1600" kern="100">
                <a:effectLst/>
                <a:latin typeface="Times New Roman" panose="02020603050405020304" pitchFamily="18" charset="0"/>
                <a:cs typeface="Times New Roman" panose="02020603050405020304" pitchFamily="18" charset="0"/>
              </a:rPr>
              <a:t>では電流密度が</a:t>
            </a:r>
            <a:r>
              <a:rPr lang="en-US" altLang="ja-JP" sz="1600" kern="100">
                <a:effectLst/>
                <a:latin typeface="Times New Roman" panose="02020603050405020304" pitchFamily="18" charset="0"/>
                <a:cs typeface="Times New Roman" panose="02020603050405020304" pitchFamily="18" charset="0"/>
              </a:rPr>
              <a:t>10 mA cm</a:t>
            </a:r>
            <a:r>
              <a:rPr lang="en-US" altLang="ja-JP" sz="1600" kern="100" baseline="300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程度で飽和したが、</a:t>
            </a:r>
            <a:r>
              <a:rPr lang="ja-JP" altLang="en-US" sz="1600" kern="100">
                <a:effectLst/>
                <a:latin typeface="Times New Roman" panose="02020603050405020304" pitchFamily="18" charset="0"/>
                <a:cs typeface="Times New Roman" panose="02020603050405020304" pitchFamily="18" charset="0"/>
              </a:rPr>
              <a:t>電極</a:t>
            </a:r>
            <a:r>
              <a:rPr lang="en-US" altLang="ja-JP" sz="1600" kern="100">
                <a:effectLst/>
                <a:latin typeface="Times New Roman" panose="02020603050405020304" pitchFamily="18" charset="0"/>
                <a:cs typeface="Times New Roman" panose="02020603050405020304" pitchFamily="18" charset="0"/>
              </a:rPr>
              <a:t>2</a:t>
            </a:r>
            <a:r>
              <a:rPr lang="ja-JP" altLang="en-US" sz="1600" kern="100">
                <a:effectLst/>
                <a:latin typeface="Times New Roman" panose="02020603050405020304" pitchFamily="18" charset="0"/>
                <a:cs typeface="Times New Roman" panose="02020603050405020304" pitchFamily="18" charset="0"/>
              </a:rPr>
              <a:t>と電極</a:t>
            </a:r>
            <a:r>
              <a:rPr lang="en-US" altLang="ja-JP" sz="1600" kern="100">
                <a:effectLst/>
                <a:latin typeface="Times New Roman" panose="02020603050405020304" pitchFamily="18" charset="0"/>
                <a:cs typeface="Times New Roman" panose="02020603050405020304" pitchFamily="18" charset="0"/>
              </a:rPr>
              <a:t>4</a:t>
            </a:r>
            <a:r>
              <a:rPr lang="ja-JP" altLang="ja-JP" sz="1600" kern="100">
                <a:effectLst/>
                <a:latin typeface="Times New Roman" panose="02020603050405020304" pitchFamily="18" charset="0"/>
                <a:cs typeface="Times New Roman" panose="02020603050405020304" pitchFamily="18" charset="0"/>
              </a:rPr>
              <a:t>では電極は</a:t>
            </a:r>
            <a:r>
              <a:rPr lang="en-US" altLang="ja-JP" sz="1600" kern="100">
                <a:effectLst/>
                <a:latin typeface="Times New Roman" panose="02020603050405020304" pitchFamily="18" charset="0"/>
                <a:cs typeface="Times New Roman" panose="02020603050405020304" pitchFamily="18" charset="0"/>
              </a:rPr>
              <a:t>0.5 mA cm</a:t>
            </a:r>
            <a:r>
              <a:rPr lang="en-US" altLang="ja-JP" sz="1600" kern="100" baseline="30000">
                <a:effectLst/>
                <a:latin typeface="Times New Roman" panose="02020603050405020304" pitchFamily="18" charset="0"/>
                <a:cs typeface="Times New Roman" panose="02020603050405020304" pitchFamily="18" charset="0"/>
              </a:rPr>
              <a:t>–2</a:t>
            </a:r>
            <a:r>
              <a:rPr lang="ja-JP" altLang="ja-JP" sz="1600" kern="100">
                <a:effectLst/>
                <a:latin typeface="Times New Roman" panose="02020603050405020304" pitchFamily="18" charset="0"/>
                <a:cs typeface="Times New Roman" panose="02020603050405020304" pitchFamily="18" charset="0"/>
              </a:rPr>
              <a:t>程度を示すなど、再現性に乏しかった。セルロースナノファイバーの絶縁体による効果が電流密度の低下に関係していると考えている。</a:t>
            </a:r>
            <a:r>
              <a:rPr lang="ja-JP" altLang="en-US" sz="1600" kern="100">
                <a:effectLst/>
                <a:latin typeface="Times New Roman" panose="02020603050405020304" pitchFamily="18" charset="0"/>
                <a:cs typeface="Times New Roman" panose="02020603050405020304" pitchFamily="18" charset="0"/>
              </a:rPr>
              <a:t>また、</a:t>
            </a:r>
            <a:r>
              <a:rPr lang="ja-JP" altLang="ja-JP" sz="1600" kern="100">
                <a:effectLst/>
                <a:latin typeface="Times New Roman" panose="02020603050405020304" pitchFamily="18" charset="0"/>
                <a:cs typeface="Times New Roman" panose="02020603050405020304" pitchFamily="18" charset="0"/>
              </a:rPr>
              <a:t>セルロースナノファイバーに含まれる水分が、電極作製後に蒸発し空気の隙間ができることにより、グルコースとの接地表面積が電極ごとに変化することが考えられる。</a:t>
            </a:r>
            <a:r>
              <a:rPr lang="ja-JP" altLang="ja-JP" sz="1600">
                <a:effectLst/>
                <a:latin typeface="Times New Roman" panose="02020603050405020304" pitchFamily="18" charset="0"/>
                <a:cs typeface="Times New Roman" panose="02020603050405020304" pitchFamily="18" charset="0"/>
              </a:rPr>
              <a:t>これらの結果から、セルロースナノファイバーをバインダーに用いた電極では、複数回測定が難しく、同じ手法で製作しても再現性に乏しいことが判明した。 </a:t>
            </a:r>
            <a:endParaRPr lang="en-US" altLang="ja-JP" sz="160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1" lang="en-US" altLang="ja-JP" sz="160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sz="1600">
                <a:effectLst/>
                <a:latin typeface="Times New Roman" panose="02020603050405020304" pitchFamily="18" charset="0"/>
                <a:cs typeface="Times New Roman" panose="02020603050405020304" pitchFamily="18" charset="0"/>
              </a:rPr>
              <a:t>写真</a:t>
            </a:r>
            <a:r>
              <a:rPr kumimoji="1" lang="en-US" altLang="ja-JP" sz="1600">
                <a:effectLst/>
                <a:latin typeface="Times New Roman" panose="02020603050405020304" pitchFamily="18" charset="0"/>
                <a:cs typeface="Times New Roman" panose="02020603050405020304" pitchFamily="18" charset="0"/>
              </a:rPr>
              <a:t>[https://</a:t>
            </a:r>
            <a:r>
              <a:rPr kumimoji="1" lang="en-US" altLang="ja-JP" sz="1600" err="1">
                <a:effectLst/>
                <a:latin typeface="Times New Roman" panose="02020603050405020304" pitchFamily="18" charset="0"/>
                <a:cs typeface="Times New Roman" panose="02020603050405020304" pitchFamily="18" charset="0"/>
              </a:rPr>
              <a:t>www.e-education.psu.edu</a:t>
            </a:r>
            <a:r>
              <a:rPr kumimoji="1" lang="en-US" altLang="ja-JP" sz="1600">
                <a:effectLst/>
                <a:latin typeface="Times New Roman" panose="02020603050405020304" pitchFamily="18" charset="0"/>
                <a:cs typeface="Times New Roman" panose="02020603050405020304" pitchFamily="18" charset="0"/>
              </a:rPr>
              <a:t>/egee439/node/669]</a:t>
            </a: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15</a:t>
            </a:fld>
            <a:endParaRPr kumimoji="1" lang="ja-JP" altLang="en-US"/>
          </a:p>
        </p:txBody>
      </p:sp>
    </p:spTree>
    <p:extLst>
      <p:ext uri="{BB962C8B-B14F-4D97-AF65-F5344CB8AC3E}">
        <p14:creationId xmlns:p14="http://schemas.microsoft.com/office/powerpoint/2010/main" val="3453969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a:effectLst/>
                <a:latin typeface="Times New Roman" panose="02020603050405020304" pitchFamily="18" charset="0"/>
                <a:ea typeface="ＭＳ 明朝" panose="02020609040205080304" pitchFamily="49" charset="-128"/>
              </a:rPr>
              <a:t>220415CP_cell0.2g_1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回目のグルコース滴下後に電流密度が低下し続ける反応が見られた。また、測定</a:t>
            </a:r>
            <a:r>
              <a:rPr lang="en-US" altLang="ja-JP" sz="180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回目以降から測定</a:t>
            </a:r>
            <a:r>
              <a:rPr lang="en-US" altLang="ja-JP" sz="180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回目に比べて電流密度が</a:t>
            </a:r>
            <a:r>
              <a:rPr lang="en-US" altLang="ja-JP" sz="1800">
                <a:effectLst/>
                <a:latin typeface="Times New Roman" panose="02020603050405020304" pitchFamily="18" charset="0"/>
                <a:ea typeface="ＭＳ 明朝" panose="02020609040205080304" pitchFamily="49" charset="-128"/>
              </a:rPr>
              <a:t>1/10</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に低下していた。</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en-US" altLang="ja-JP" sz="1800">
                <a:solidFill>
                  <a:srgbClr val="000000"/>
                </a:solidFill>
                <a:effectLst/>
                <a:latin typeface="Times New Roman" panose="02020603050405020304" pitchFamily="18" charset="0"/>
                <a:ea typeface="ＭＳ 明朝" panose="02020609040205080304" pitchFamily="49" charset="-128"/>
              </a:rPr>
              <a:t>220415CP_cell0.2g_1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回目や</a:t>
            </a:r>
            <a:r>
              <a:rPr lang="en-US" altLang="ja-JP" sz="1800">
                <a:solidFill>
                  <a:srgbClr val="000000"/>
                </a:solidFill>
                <a:effectLst/>
                <a:latin typeface="Times New Roman" panose="02020603050405020304" pitchFamily="18" charset="0"/>
                <a:ea typeface="ＭＳ 明朝" panose="02020609040205080304" pitchFamily="49" charset="-128"/>
              </a:rPr>
              <a:t>220415CP_cell0.2g_2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回目での反応と比べて、グルコース滴下</a:t>
            </a:r>
            <a:r>
              <a:rPr lang="en-US" altLang="ja-JP" sz="180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回目と</a:t>
            </a:r>
            <a:r>
              <a:rPr lang="en-US" altLang="ja-JP" sz="1800">
                <a:solidFill>
                  <a:srgbClr val="000000"/>
                </a:solidFill>
                <a:effectLst/>
                <a:latin typeface="Times New Roman" panose="02020603050405020304" pitchFamily="18" charset="0"/>
                <a:ea typeface="ＭＳ 明朝" panose="02020609040205080304" pitchFamily="49" charset="-128"/>
              </a:rPr>
              <a:t>2</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回目の電流密度の増加の差が大きくなっている。電極洗浄時にミリ</a:t>
            </a:r>
            <a:r>
              <a:rPr lang="en-US" altLang="ja-JP" sz="1800">
                <a:solidFill>
                  <a:srgbClr val="000000"/>
                </a:solidFill>
                <a:effectLst/>
                <a:latin typeface="Times New Roman" panose="02020603050405020304" pitchFamily="18" charset="0"/>
                <a:ea typeface="ＭＳ 明朝" panose="02020609040205080304" pitchFamily="49" charset="-128"/>
              </a:rPr>
              <a:t>Q</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水で電極表面にグルコースから酸化して生成されるグルコン酸など付着していた物質が洗い流されたためと考える。滴下</a:t>
            </a:r>
            <a:r>
              <a:rPr lang="en-US" altLang="ja-JP" sz="1800">
                <a:solidFill>
                  <a:srgbClr val="000000"/>
                </a:solidFill>
                <a:effectLst/>
                <a:latin typeface="Times New Roman" panose="02020603050405020304" pitchFamily="18" charset="0"/>
                <a:ea typeface="ＭＳ 明朝" panose="02020609040205080304" pitchFamily="49" charset="-128"/>
              </a:rPr>
              <a:t>1</a:t>
            </a: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回目はグルコースに対して反応したが、酸化したグルコン酸が電極表面に付着し始め、ニッケル水酸化物ナノシートとグルコースとの反応を阻害するため、電流密度が低下した可能性がある。</a:t>
            </a:r>
            <a:r>
              <a:rPr lang="ja-JP" altLang="ja-JP">
                <a:effectLst/>
              </a:rPr>
              <a:t> </a:t>
            </a:r>
            <a:endParaRPr kumimoji="1" lang="en-US" altLang="ja-JP"/>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16</a:t>
            </a:fld>
            <a:endParaRPr kumimoji="1" lang="ja-JP" altLang="en-US"/>
          </a:p>
        </p:txBody>
      </p:sp>
    </p:spTree>
    <p:extLst>
      <p:ext uri="{BB962C8B-B14F-4D97-AF65-F5344CB8AC3E}">
        <p14:creationId xmlns:p14="http://schemas.microsoft.com/office/powerpoint/2010/main" val="149849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a:solidFill>
                  <a:srgbClr val="000000"/>
                </a:solidFill>
                <a:effectLst/>
                <a:latin typeface="Times New Roman" panose="02020603050405020304" pitchFamily="18" charset="0"/>
                <a:ea typeface="ＭＳ 明朝" panose="02020609040205080304" pitchFamily="49" charset="-128"/>
                <a:cs typeface="Times New Roman" panose="02020603050405020304" pitchFamily="18" charset="0"/>
              </a:rPr>
              <a:t>また、</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グルコース滴下後に電流密度が低下し続ける反応は見られなかった。測定</a:t>
            </a:r>
            <a:r>
              <a:rPr lang="en-US" altLang="ja-JP" sz="180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回目の線形範囲は、複数回測定の中では一番広いが、感度は一番低い結果となった。測定回数</a:t>
            </a:r>
            <a:r>
              <a:rPr lang="en-US" altLang="ja-JP" sz="1800">
                <a:effectLst/>
                <a:latin typeface="Times New Roman" panose="02020603050405020304" pitchFamily="18" charset="0"/>
                <a:ea typeface="ＭＳ 明朝" panose="02020609040205080304" pitchFamily="49" charset="-128"/>
              </a:rPr>
              <a:t>2</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回目が</a:t>
            </a:r>
            <a:r>
              <a:rPr lang="en-US" altLang="ja-JP" sz="1800">
                <a:effectLst/>
                <a:latin typeface="Times New Roman" panose="02020603050405020304" pitchFamily="18" charset="0"/>
                <a:ea typeface="ＭＳ 明朝" panose="02020609040205080304" pitchFamily="49" charset="-128"/>
              </a:rPr>
              <a:t>1</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回目に比べて感度がわずかに高かったが、</a:t>
            </a:r>
            <a:r>
              <a:rPr lang="en-US" altLang="ja-JP" sz="1800">
                <a:effectLst/>
                <a:latin typeface="Times New Roman" panose="02020603050405020304" pitchFamily="18" charset="0"/>
                <a:ea typeface="ＭＳ 明朝" panose="02020609040205080304" pitchFamily="49" charset="-128"/>
              </a:rPr>
              <a:t>3</a:t>
            </a:r>
            <a:r>
              <a:rPr lang="ja-JP" altLang="ja-JP" sz="1800">
                <a:effectLst/>
                <a:latin typeface="Times New Roman" panose="02020603050405020304" pitchFamily="18" charset="0"/>
                <a:ea typeface="ＭＳ 明朝" panose="02020609040205080304" pitchFamily="49" charset="-128"/>
                <a:cs typeface="Times New Roman" panose="02020603050405020304" pitchFamily="18" charset="0"/>
              </a:rPr>
              <a:t>回目の感度は低下した。まだ複数回の測定での安定性は課題であるが、ニッケル水酸化物ナノシート固定電極によりグルコース酸化が可能であることが示された。</a:t>
            </a:r>
            <a:r>
              <a:rPr lang="ja-JP" altLang="ja-JP">
                <a:effectLst/>
              </a:rPr>
              <a:t> </a:t>
            </a:r>
            <a:endParaRPr kumimoji="1" lang="en-US" altLang="ja-JP"/>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17</a:t>
            </a:fld>
            <a:endParaRPr kumimoji="1" lang="ja-JP" altLang="en-US"/>
          </a:p>
        </p:txBody>
      </p:sp>
    </p:spTree>
    <p:extLst>
      <p:ext uri="{BB962C8B-B14F-4D97-AF65-F5344CB8AC3E}">
        <p14:creationId xmlns:p14="http://schemas.microsoft.com/office/powerpoint/2010/main" val="376222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実験手順です。</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まず、ニッケル水酸化物ナノシートの合成を行います。</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はじめに、酢酸ニッケル四水和物にエタノールと水を順番に加え、</a:t>
            </a:r>
            <a:r>
              <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110</a:t>
            </a:r>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度で加熱還流を行い遠心分離により、層状水酸化物である塩基性酢酸ニッケル塩の合成を行いました。</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次に、先ほど合成した塩基性酢酸ニッケル塩をドデシルベンゼンスルホン酸ナトリウムを溶かした水溶液中にて一晩放置し、塩基性酢酸ニッケル塩の酢酸部分をドデシルベンゼンスルホン酸にイオン交換させ、層状化合物の層間を拡大させました。</a:t>
            </a:r>
            <a:endParaRPr lang="en-US" altLang="ja-JP" sz="180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18</a:t>
            </a:fld>
            <a:endParaRPr kumimoji="1" lang="ja-JP" altLang="en-US"/>
          </a:p>
        </p:txBody>
      </p:sp>
    </p:spTree>
    <p:extLst>
      <p:ext uri="{BB962C8B-B14F-4D97-AF65-F5344CB8AC3E}">
        <p14:creationId xmlns:p14="http://schemas.microsoft.com/office/powerpoint/2010/main" val="320513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本研究室では、銅、ニッケル、コバルトの水酸化物を</a:t>
            </a:r>
            <a:r>
              <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1-</a:t>
            </a:r>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ブタノール中で単層剥離することによりナノシートが生成したことを報告しています。</a:t>
            </a:r>
            <a:endPar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また、銅水酸化物ナノシートではグルコースの酸化が確認されています。一方のニッケル水酸化物ナノ構造ではナノフレーク構造やナノチェーン構造などグルコースの酸化についていくつかの例が報告されています。</a:t>
            </a:r>
            <a:endPar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a:p>
            <a:pPr algn="just"/>
            <a:r>
              <a:rPr lang="ja-JP" altLang="en-US"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rPr>
              <a:t>このことから、ニッケル水酸化ナノシートでもグルコースの酸化が可能であると考え、本研究ではニッケル水酸化物ナノシート固定電極を作製し、電気化学的なグルコース酸化の検討を行いました。</a:t>
            </a:r>
            <a:endParaRPr lang="en-US" altLang="ja-JP" sz="18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游明朝" panose="02020400000000000000" pitchFamily="18" charset="-128"/>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a:t>
            </a:fld>
            <a:endParaRPr kumimoji="1" lang="ja-JP" altLang="en-US"/>
          </a:p>
        </p:txBody>
      </p:sp>
    </p:spTree>
    <p:extLst>
      <p:ext uri="{BB962C8B-B14F-4D97-AF65-F5344CB8AC3E}">
        <p14:creationId xmlns:p14="http://schemas.microsoft.com/office/powerpoint/2010/main" val="14247715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ナフィオンをバインダーとしてそれぞれ</a:t>
            </a:r>
            <a:r>
              <a:rPr lang="en-US" altLang="ja-JP" sz="1600" kern="100">
                <a:solidFill>
                  <a:srgbClr val="000000"/>
                </a:solidFill>
                <a:effectLst/>
                <a:latin typeface="Times New Roman" panose="02020603050405020304" pitchFamily="18" charset="0"/>
                <a:cs typeface="Times New Roman" panose="02020603050405020304" pitchFamily="18" charset="0"/>
              </a:rPr>
              <a:t>5μL, μL,</a:t>
            </a:r>
            <a:r>
              <a:rPr lang="ja-JP" altLang="en-US" sz="1600" kern="100">
                <a:solidFill>
                  <a:srgbClr val="000000"/>
                </a:solidFill>
                <a:effectLst/>
                <a:latin typeface="Times New Roman" panose="02020603050405020304" pitchFamily="18" charset="0"/>
                <a:cs typeface="Times New Roman" panose="02020603050405020304" pitchFamily="18" charset="0"/>
              </a:rPr>
              <a:t>カーボンペースト電極を</a:t>
            </a:r>
            <a:r>
              <a:rPr lang="en-US" altLang="ja-JP" sz="1600" kern="100">
                <a:solidFill>
                  <a:srgbClr val="000000"/>
                </a:solidFill>
                <a:effectLst/>
                <a:latin typeface="Times New Roman" panose="02020603050405020304" pitchFamily="18" charset="0"/>
                <a:cs typeface="Times New Roman" panose="02020603050405020304" pitchFamily="18" charset="0"/>
              </a:rPr>
              <a:t>4</a:t>
            </a:r>
            <a:r>
              <a:rPr lang="ja-JP" altLang="en-US" sz="1600" kern="100">
                <a:solidFill>
                  <a:srgbClr val="000000"/>
                </a:solidFill>
                <a:effectLst/>
                <a:latin typeface="Times New Roman" panose="02020603050405020304" pitchFamily="18" charset="0"/>
                <a:cs typeface="Times New Roman" panose="02020603050405020304" pitchFamily="18" charset="0"/>
              </a:rPr>
              <a:t>つ作製し、クロノアンペロメトリを測定を行なった。</a:t>
            </a:r>
            <a:endParaRPr lang="en-US" altLang="ja-JP" sz="1600" kern="10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kern="100">
                <a:solidFill>
                  <a:srgbClr val="000000"/>
                </a:solidFill>
                <a:effectLst/>
                <a:latin typeface="Times New Roman" panose="02020603050405020304" pitchFamily="18" charset="0"/>
                <a:cs typeface="Times New Roman" panose="02020603050405020304" pitchFamily="18" charset="0"/>
              </a:rPr>
              <a:t>(</a:t>
            </a:r>
            <a:r>
              <a:rPr lang="ja-JP" altLang="en-US" sz="1600" kern="100">
                <a:solidFill>
                  <a:srgbClr val="000000"/>
                </a:solidFill>
                <a:effectLst/>
                <a:latin typeface="Times New Roman" panose="02020603050405020304" pitchFamily="18" charset="0"/>
                <a:cs typeface="Times New Roman" panose="02020603050405020304" pitchFamily="18" charset="0"/>
              </a:rPr>
              <a:t>量はおいとく</a:t>
            </a:r>
            <a:r>
              <a:rPr lang="en-US" altLang="ja-JP" sz="1600" kern="100">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latin typeface="Times New Roman" panose="02020603050405020304" pitchFamily="18" charset="0"/>
                <a:cs typeface="Times New Roman" panose="02020603050405020304" pitchFamily="18" charset="0"/>
              </a:rPr>
              <a:t>高い時と低い時がセルロースに比べると</a:t>
            </a: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effectLst/>
                <a:latin typeface="Times New Roman" panose="02020603050405020304" pitchFamily="18" charset="0"/>
                <a:cs typeface="Times New Roman" panose="02020603050405020304" pitchFamily="18" charset="0"/>
              </a:rPr>
              <a:t>グルコースに対して反応し電流を流すことは確認できた。</a:t>
            </a:r>
            <a:r>
              <a:rPr lang="en-US" altLang="ja-JP" sz="1600">
                <a:solidFill>
                  <a:srgbClr val="000000"/>
                </a:solidFill>
                <a:effectLst/>
                <a:latin typeface="Times New Roman" panose="02020603050405020304" pitchFamily="18" charset="0"/>
                <a:cs typeface="Times New Roman" panose="02020603050405020304" pitchFamily="18" charset="0"/>
              </a:rPr>
              <a:t>220906CP_naf5μL_3(</a:t>
            </a:r>
            <a:r>
              <a:rPr lang="ja-JP" altLang="en-US" sz="1600">
                <a:solidFill>
                  <a:srgbClr val="000000"/>
                </a:solidFill>
                <a:effectLst/>
                <a:latin typeface="Times New Roman" panose="02020603050405020304" pitchFamily="18" charset="0"/>
                <a:cs typeface="Times New Roman" panose="02020603050405020304" pitchFamily="18" charset="0"/>
              </a:rPr>
              <a:t>電極</a:t>
            </a:r>
            <a:r>
              <a:rPr lang="en-US" altLang="ja-JP" sz="1600">
                <a:solidFill>
                  <a:srgbClr val="000000"/>
                </a:solidFill>
                <a:effectLst/>
                <a:latin typeface="Times New Roman" panose="02020603050405020304" pitchFamily="18" charset="0"/>
                <a:cs typeface="Times New Roman" panose="02020603050405020304" pitchFamily="18" charset="0"/>
              </a:rPr>
              <a:t>5)</a:t>
            </a:r>
            <a:r>
              <a:rPr lang="ja-JP" altLang="ja-JP" sz="1600">
                <a:solidFill>
                  <a:srgbClr val="000000"/>
                </a:solidFill>
                <a:effectLst/>
                <a:latin typeface="Times New Roman" panose="02020603050405020304" pitchFamily="18" charset="0"/>
                <a:cs typeface="Times New Roman" panose="02020603050405020304" pitchFamily="18" charset="0"/>
              </a:rPr>
              <a:t>では、グルコースが</a:t>
            </a:r>
            <a:r>
              <a:rPr lang="en-US" altLang="ja-JP" sz="1600">
                <a:solidFill>
                  <a:srgbClr val="000000"/>
                </a:solidFill>
                <a:effectLst/>
                <a:latin typeface="Times New Roman" panose="02020603050405020304" pitchFamily="18" charset="0"/>
                <a:cs typeface="Times New Roman" panose="02020603050405020304" pitchFamily="18" charset="0"/>
              </a:rPr>
              <a:t>0~0.349 mM</a:t>
            </a:r>
            <a:r>
              <a:rPr lang="ja-JP" altLang="ja-JP" sz="1600">
                <a:solidFill>
                  <a:srgbClr val="000000"/>
                </a:solidFill>
                <a:effectLst/>
                <a:latin typeface="Times New Roman" panose="02020603050405020304" pitchFamily="18" charset="0"/>
                <a:cs typeface="Times New Roman" panose="02020603050405020304" pitchFamily="18" charset="0"/>
              </a:rPr>
              <a:t>の低濃度では、電流密度が下がる反応を見せたため、線形範囲から除外した。これは電極が安定するまでグルコースの滴下を待てなかったのが原因である。</a:t>
            </a:r>
            <a:r>
              <a:rPr lang="ja-JP" altLang="ja-JP" sz="1600">
                <a:effectLst/>
                <a:latin typeface="Times New Roman" panose="02020603050405020304" pitchFamily="18" charset="0"/>
                <a:cs typeface="Times New Roman" panose="02020603050405020304" pitchFamily="18" charset="0"/>
              </a:rPr>
              <a:t>ナフィオン溶液を用いた電極はセルロースナノファイバーを用いた電極より濃度に対する電流増加量</a:t>
            </a:r>
            <a:r>
              <a:rPr lang="en-US" altLang="ja-JP" sz="160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感度</a:t>
            </a:r>
            <a:r>
              <a:rPr lang="en-US" altLang="ja-JP" sz="1600">
                <a:effectLst/>
                <a:latin typeface="Times New Roman" panose="02020603050405020304" pitchFamily="18" charset="0"/>
                <a:cs typeface="Times New Roman" panose="02020603050405020304" pitchFamily="18" charset="0"/>
              </a:rPr>
              <a:t>)</a:t>
            </a:r>
            <a:r>
              <a:rPr lang="ja-JP" altLang="ja-JP" sz="1600">
                <a:effectLst/>
                <a:latin typeface="Times New Roman" panose="02020603050405020304" pitchFamily="18" charset="0"/>
                <a:cs typeface="Times New Roman" panose="02020603050405020304" pitchFamily="18" charset="0"/>
              </a:rPr>
              <a:t>が大きく、電流密度が低い電極は無かった。結果として、ナフィオンは再現性が乏しいとは言えない電極であった。 </a:t>
            </a:r>
            <a:endParaRPr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Times New Roman" panose="02020603050405020304" pitchFamily="18" charset="0"/>
                <a:cs typeface="Times New Roman" panose="02020603050405020304" pitchFamily="18" charset="0"/>
              </a:rPr>
              <a:t>写真</a:t>
            </a:r>
            <a:r>
              <a:rPr kumimoji="1" lang="en-US" altLang="ja-JP" sz="1600">
                <a:latin typeface="Times New Roman" panose="02020603050405020304" pitchFamily="18" charset="0"/>
                <a:cs typeface="Times New Roman" panose="02020603050405020304" pitchFamily="18" charset="0"/>
              </a:rPr>
              <a:t>[https://</a:t>
            </a:r>
            <a:r>
              <a:rPr kumimoji="1" lang="en-US" altLang="ja-JP" sz="1600" err="1">
                <a:latin typeface="Times New Roman" panose="02020603050405020304" pitchFamily="18" charset="0"/>
                <a:cs typeface="Times New Roman" panose="02020603050405020304" pitchFamily="18" charset="0"/>
              </a:rPr>
              <a:t>www.sigmaaldrich.com</a:t>
            </a:r>
            <a:r>
              <a:rPr kumimoji="1" lang="en-US" altLang="ja-JP" sz="1600">
                <a:latin typeface="Times New Roman" panose="02020603050405020304" pitchFamily="18" charset="0"/>
                <a:cs typeface="Times New Roman" panose="02020603050405020304" pitchFamily="18" charset="0"/>
              </a:rPr>
              <a:t>/JP/ja/product/</a:t>
            </a:r>
            <a:r>
              <a:rPr kumimoji="1" lang="en-US" altLang="ja-JP" sz="1600" err="1">
                <a:latin typeface="Times New Roman" panose="02020603050405020304" pitchFamily="18" charset="0"/>
                <a:cs typeface="Times New Roman" panose="02020603050405020304" pitchFamily="18" charset="0"/>
              </a:rPr>
              <a:t>aldrich</a:t>
            </a:r>
            <a:r>
              <a:rPr kumimoji="1" lang="en-US" altLang="ja-JP" sz="1600">
                <a:latin typeface="Times New Roman" panose="02020603050405020304" pitchFamily="18" charset="0"/>
                <a:cs typeface="Times New Roman" panose="02020603050405020304" pitchFamily="18" charset="0"/>
              </a:rPr>
              <a:t>/292567]</a:t>
            </a: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20</a:t>
            </a:fld>
            <a:endParaRPr kumimoji="1" lang="ja-JP" altLang="en-US"/>
          </a:p>
        </p:txBody>
      </p:sp>
    </p:spTree>
    <p:extLst>
      <p:ext uri="{BB962C8B-B14F-4D97-AF65-F5344CB8AC3E}">
        <p14:creationId xmlns:p14="http://schemas.microsoft.com/office/powerpoint/2010/main" val="23706324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600">
                <a:solidFill>
                  <a:srgbClr val="000000"/>
                </a:solidFill>
                <a:effectLst/>
                <a:latin typeface="Times New Roman" panose="02020603050405020304" pitchFamily="18" charset="0"/>
                <a:cs typeface="Times New Roman" panose="02020603050405020304" pitchFamily="18" charset="0"/>
              </a:rPr>
              <a:t>セルロースナノファイバーをバインダーに用いた電極の中で、線形範囲と感度がもっとも良好であった</a:t>
            </a:r>
            <a:r>
              <a:rPr lang="en-US" altLang="ja-JP" sz="1600">
                <a:solidFill>
                  <a:srgbClr val="000000"/>
                </a:solidFill>
                <a:effectLst/>
                <a:latin typeface="Times New Roman" panose="02020603050405020304" pitchFamily="18" charset="0"/>
                <a:cs typeface="Times New Roman" panose="02020603050405020304" pitchFamily="18" charset="0"/>
              </a:rPr>
              <a:t>220906CP_cell0.2g_4</a:t>
            </a:r>
            <a:r>
              <a:rPr lang="ja-JP" altLang="ja-JP" sz="1600">
                <a:solidFill>
                  <a:srgbClr val="000000"/>
                </a:solidFill>
                <a:effectLst/>
                <a:latin typeface="Times New Roman" panose="02020603050405020304" pitchFamily="18" charset="0"/>
                <a:cs typeface="Times New Roman" panose="02020603050405020304" pitchFamily="18" charset="0"/>
              </a:rPr>
              <a:t>電極とナフィオンをバインダーに用いた電極の中で、感度が最も良好であった</a:t>
            </a:r>
            <a:r>
              <a:rPr lang="en-US" altLang="ja-JP" sz="1600">
                <a:solidFill>
                  <a:srgbClr val="000000"/>
                </a:solidFill>
                <a:effectLst/>
                <a:latin typeface="Times New Roman" panose="02020603050405020304" pitchFamily="18" charset="0"/>
                <a:cs typeface="Times New Roman" panose="02020603050405020304" pitchFamily="18" charset="0"/>
              </a:rPr>
              <a:t>220906CP_naf10μL_1</a:t>
            </a:r>
            <a:r>
              <a:rPr lang="ja-JP" altLang="ja-JP" sz="1600">
                <a:solidFill>
                  <a:srgbClr val="000000"/>
                </a:solidFill>
                <a:effectLst/>
                <a:latin typeface="Times New Roman" panose="02020603050405020304" pitchFamily="18" charset="0"/>
                <a:cs typeface="Times New Roman" panose="02020603050405020304" pitchFamily="18" charset="0"/>
              </a:rPr>
              <a:t>電極を比較した。</a:t>
            </a:r>
            <a:r>
              <a:rPr lang="ja-JP" altLang="ja-JP" sz="1600">
                <a:effectLst/>
                <a:latin typeface="Times New Roman" panose="02020603050405020304" pitchFamily="18" charset="0"/>
                <a:cs typeface="Times New Roman" panose="02020603050405020304" pitchFamily="18" charset="0"/>
              </a:rPr>
              <a:t>線形範囲と感度と共にナフィオンの方がセルロースナノファイバーより良好であった。</a:t>
            </a:r>
            <a:r>
              <a:rPr lang="en-US" altLang="ja-JP" sz="1600">
                <a:effectLst/>
                <a:latin typeface="Times New Roman" panose="02020603050405020304" pitchFamily="18" charset="0"/>
                <a:cs typeface="Times New Roman" panose="02020603050405020304" pitchFamily="18" charset="0"/>
              </a:rPr>
              <a:t>Fig.7</a:t>
            </a:r>
            <a:r>
              <a:rPr lang="ja-JP" altLang="ja-JP" sz="1600">
                <a:effectLst/>
                <a:latin typeface="Times New Roman" panose="02020603050405020304" pitchFamily="18" charset="0"/>
                <a:cs typeface="Times New Roman" panose="02020603050405020304" pitchFamily="18" charset="0"/>
              </a:rPr>
              <a:t>より、どちらもグルコース滴下後の安定性に乏しかったが、今回の実験から、カーボンペースト電極作製のバインダー材はセルロースナノファイバーよりナフィオンの方が適していると判明した。 </a:t>
            </a:r>
            <a:endParaRPr kumimoji="1" lang="ja-JP" altLang="en-US" sz="160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21</a:t>
            </a:fld>
            <a:endParaRPr kumimoji="1" lang="ja-JP" altLang="en-US"/>
          </a:p>
        </p:txBody>
      </p:sp>
    </p:spTree>
    <p:extLst>
      <p:ext uri="{BB962C8B-B14F-4D97-AF65-F5344CB8AC3E}">
        <p14:creationId xmlns:p14="http://schemas.microsoft.com/office/powerpoint/2010/main" val="1352428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50" b="0"/>
              <a:t>これが、ドデシルベンゼンスルホン酸ナトリウムで、このドデシルベンゼンスルホン酸基を以降</a:t>
            </a:r>
            <a:r>
              <a:rPr kumimoji="1" lang="en-US" altLang="ja-JP" sz="1050" b="0"/>
              <a:t>DBS</a:t>
            </a:r>
            <a:r>
              <a:rPr kumimoji="1" lang="ja-JP" altLang="en-US" sz="1050" b="0"/>
              <a:t>と略します。</a:t>
            </a:r>
            <a:endParaRPr kumimoji="1" lang="en-US" altLang="ja-JP" sz="1050" b="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先ほど合成した</a:t>
            </a:r>
            <a:r>
              <a:rPr kumimoji="1" lang="ja-JP" altLang="en-US" sz="1050" b="0"/>
              <a:t>層状塩基性酢酸塩</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をドデシルベンゼンスルホン酸ナトリウムを溶かした水溶液中にて一晩放置し、酢酸イオンをドデシルベンゼンスルホン酸イオンに交換し、単層剥離できる層状水酸化物を得ることができました。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下</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つの図はそれぞれ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の結果です。</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、イオン交換後のニッケル層状水酸化物は、層間が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長辺の長さと一致しており、層状塩基性酢酸塩の層間が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指数と講師</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a:t>
            </a: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22</a:t>
            </a:fld>
            <a:endParaRPr kumimoji="1" lang="ja-JP" altLang="en-US"/>
          </a:p>
        </p:txBody>
      </p:sp>
    </p:spTree>
    <p:extLst>
      <p:ext uri="{BB962C8B-B14F-4D97-AF65-F5344CB8AC3E}">
        <p14:creationId xmlns:p14="http://schemas.microsoft.com/office/powerpoint/2010/main" val="4070719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371600" y="458788"/>
            <a:ext cx="4114800" cy="3086100"/>
          </a:xfrm>
        </p:spPr>
      </p:sp>
      <p:sp>
        <p:nvSpPr>
          <p:cNvPr id="3" name="ノート プレースホル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XRD</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結果から、イオン交換前の層状塩基性酢酸ニッケルの層間が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10.92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でイオン交換後のニッケル層状水酸化物は、層間が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29.8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であり、イオン交換前と</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ほど拡大されていることが確認できました。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20 Å</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は</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長辺の長さと一致しており、層状塩基性酢酸ニッケルの層間が</a:t>
            </a:r>
            <a:r>
              <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DBS</a:t>
            </a:r>
            <a:r>
              <a:rPr lang="ja-JP" altLang="en-US"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rPr>
              <a:t>により拡大されていることが確認できました。</a:t>
            </a:r>
            <a:endParaRPr lang="en-US" altLang="ja-JP" sz="1050" kern="100">
              <a:solidFill>
                <a:srgbClr val="000000"/>
              </a:solidFill>
              <a:effectLst/>
              <a:uFill>
                <a:solidFill>
                  <a:srgbClr val="000000"/>
                </a:solidFill>
              </a:uFill>
              <a:latin typeface="游明朝" panose="02020400000000000000" pitchFamily="18" charset="-128"/>
              <a:ea typeface="游明朝" panose="02020400000000000000" pitchFamily="18" charset="-128"/>
              <a:cs typeface="游明朝" panose="02020400000000000000" pitchFamily="18" charset="-128"/>
            </a:endParaRPr>
          </a:p>
        </p:txBody>
      </p:sp>
      <p:sp>
        <p:nvSpPr>
          <p:cNvPr id="4" name="スライド番号プレースホルダ 3"/>
          <p:cNvSpPr>
            <a:spLocks noGrp="1"/>
          </p:cNvSpPr>
          <p:nvPr>
            <p:ph type="sldNum" sz="quarter" idx="10"/>
          </p:nvPr>
        </p:nvSpPr>
        <p:spPr/>
        <p:txBody>
          <a:bodyPr/>
          <a:lstStyle/>
          <a:p>
            <a:fld id="{5BC51DF8-F1F1-4A2C-8F26-39B3CEB5B93A}" type="slidenum">
              <a:rPr kumimoji="1" lang="ja-JP" altLang="en-US" smtClean="0"/>
              <a:pPr/>
              <a:t>23</a:t>
            </a:fld>
            <a:endParaRPr kumimoji="1" lang="ja-JP" altLang="en-US"/>
          </a:p>
        </p:txBody>
      </p:sp>
    </p:spTree>
    <p:extLst>
      <p:ext uri="{BB962C8B-B14F-4D97-AF65-F5344CB8AC3E}">
        <p14:creationId xmlns:p14="http://schemas.microsoft.com/office/powerpoint/2010/main" val="200056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ニッケル水酸化物ナノシートの合成についてです。</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a:p>
            <a:pPr algn="just"/>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酢酸ニッケル四水和物にエタノール</a:t>
            </a:r>
            <a:r>
              <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水系で加熱還流を行い、層状塩基性酢酸ニッケルを合成し、</a:t>
            </a:r>
            <a:r>
              <a:rPr kumimoji="1" lang="ja-JP" altLang="en-US" sz="1600" b="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ドデシルベンゼンスルホン酸ナトリウム水溶液中で、</a:t>
            </a:r>
            <a:r>
              <a:rPr lang="ja-JP" altLang="en-US"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rPr>
              <a:t>酢酸イオンをドデシルベンゼンスルホン酸イオンに交換させ、層間の拡大を行いました。</a:t>
            </a:r>
            <a:endParaRPr lang="en-US" altLang="ja-JP" sz="1600" kern="100">
              <a:solidFill>
                <a:srgbClr val="000000"/>
              </a:solidFill>
              <a:effectLst/>
              <a:uFill>
                <a:solidFill>
                  <a:srgbClr val="000000"/>
                </a:solidFill>
              </a:uFill>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24</a:t>
            </a:fld>
            <a:endParaRPr kumimoji="1" lang="ja-JP" altLang="en-US"/>
          </a:p>
        </p:txBody>
      </p:sp>
    </p:spTree>
    <p:extLst>
      <p:ext uri="{BB962C8B-B14F-4D97-AF65-F5344CB8AC3E}">
        <p14:creationId xmlns:p14="http://schemas.microsoft.com/office/powerpoint/2010/main" val="725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実験手順です。まず、ニッケル水酸化物ナノシートの前駆体であるニッケル層状水酸化物を合成しました。酢酸ニッケル四水和物にエタノール</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水で加熱還流を行い、層状塩基性酢酸ニッケルを合成しました。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これに、ドデシルベンゼンスルホン酸ナトリウム水溶液中で、イオン交換させることにより、ニッケル層状水酸化物を合成しました。</a:t>
            </a:r>
            <a:endParaRPr kumimoji="1" lang="en-US" altLang="ja-JP" sz="1600" b="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XRD</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の結果から、層状塩基性酢酸ニッケルでは層間が</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10.92Å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、イオン交換後は</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29.8Å</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であることがわかり、ドデシルベンゼンスルホン酸イオンのサイズ分を拡大できたと判断しました。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3</a:t>
            </a:fld>
            <a:endParaRPr kumimoji="1" lang="ja-JP" altLang="en-US"/>
          </a:p>
        </p:txBody>
      </p:sp>
    </p:spTree>
    <p:extLst>
      <p:ext uri="{BB962C8B-B14F-4D97-AF65-F5344CB8AC3E}">
        <p14:creationId xmlns:p14="http://schemas.microsoft.com/office/powerpoint/2010/main" val="37164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次に、イオン交換後のニッケル層状水酸化物を</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ブタノール中で超音波分散による単層剥離し、ニッケルナノシート分散液を作成しました。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作成後の分散液にレーザーポインターを当てるとチンダル現象がみられ、ナノシートが</a:t>
            </a:r>
            <a:r>
              <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1-</a:t>
            </a: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ブタノール中に分散していると判断しました。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この分散液を使って、電気化学測定に用いる電極を作製しました。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4</a:t>
            </a:fld>
            <a:endParaRPr kumimoji="1" lang="ja-JP" altLang="en-US"/>
          </a:p>
        </p:txBody>
      </p:sp>
    </p:spTree>
    <p:extLst>
      <p:ext uri="{BB962C8B-B14F-4D97-AF65-F5344CB8AC3E}">
        <p14:creationId xmlns:p14="http://schemas.microsoft.com/office/powerpoint/2010/main" val="3339030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電極の作製についてです。キャスト電極では、ニッケルナノシート分散液を減圧濃縮させた。この濃縮液をグラッシーカーボン電極にピペットを用いて滴下乾燥を繰り返しました。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rPr>
              <a:t>次に、カーボンペースト電極では、先ほど得たニッケルナノシート分散液にケッチェンブラックを混ぜ、減圧乾燥を行いました。乳鉢にバインダーとしてナフィオンまたはセルロースナノファイバーを入れて、減圧乾燥させた粉末を入念に混ぜ合わせました。混ぜ合わせた粉末をカーボンペースト用電極の穴に入る様に叩きながら詰め、作製を行いました。</a:t>
            </a:r>
            <a:endParaRPr lang="en-US" altLang="ja-JP" sz="1600" kern="100">
              <a:solidFill>
                <a:srgbClr val="000000"/>
              </a:solidFill>
              <a:effectLst/>
              <a:uFill>
                <a:solidFill>
                  <a:srgbClr val="000000"/>
                </a:solidFill>
              </a:uFill>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5</a:t>
            </a:fld>
            <a:endParaRPr kumimoji="1" lang="ja-JP" altLang="en-US"/>
          </a:p>
        </p:txBody>
      </p:sp>
    </p:spTree>
    <p:extLst>
      <p:ext uri="{BB962C8B-B14F-4D97-AF65-F5344CB8AC3E}">
        <p14:creationId xmlns:p14="http://schemas.microsoft.com/office/powerpoint/2010/main" val="150057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電気化学測定は三電極法を使用しました。</a:t>
            </a:r>
            <a:endParaRPr kumimoji="1" lang="en-US" altLang="ja-JP" sz="1600" b="0">
              <a:latin typeface="MS Mincho" panose="02020609040205080304" pitchFamily="49" charset="-128"/>
              <a:ea typeface="MS Mincho" panose="02020609040205080304" pitchFamily="49" charset="-128"/>
              <a:cs typeface="Times New Roman" panose="02020603050405020304" pitchFamily="18" charset="0"/>
            </a:endParaRPr>
          </a:p>
          <a:p>
            <a:pPr algn="just"/>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作用極は作製した電極、対極は白金線、参照極は銀</a:t>
            </a:r>
            <a:r>
              <a:rPr kumimoji="1" lang="en-US" altLang="ja-JP" sz="1600" b="0">
                <a:latin typeface="MS Mincho" panose="02020609040205080304" pitchFamily="49" charset="-128"/>
                <a:ea typeface="MS Mincho" panose="02020609040205080304" pitchFamily="49" charset="-128"/>
                <a:cs typeface="Times New Roman" panose="02020603050405020304" pitchFamily="18" charset="0"/>
              </a:rPr>
              <a:t>/</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塩化銀電極を用いて</a:t>
            </a:r>
            <a:r>
              <a:rPr kumimoji="1" lang="en-US" altLang="ja-JP" sz="1600" b="0">
                <a:latin typeface="MS Mincho" panose="02020609040205080304" pitchFamily="49" charset="-128"/>
                <a:ea typeface="MS Mincho" panose="02020609040205080304" pitchFamily="49" charset="-128"/>
                <a:cs typeface="Times New Roman" panose="02020603050405020304" pitchFamily="18" charset="0"/>
              </a:rPr>
              <a:t>0.1 M</a:t>
            </a:r>
            <a:r>
              <a:rPr kumimoji="1" lang="ja-JP" altLang="en-US" sz="1600" b="0">
                <a:latin typeface="MS Mincho" panose="02020609040205080304" pitchFamily="49" charset="-128"/>
                <a:ea typeface="MS Mincho" panose="02020609040205080304" pitchFamily="49" charset="-128"/>
                <a:cs typeface="Times New Roman" panose="02020603050405020304" pitchFamily="18" charset="0"/>
              </a:rPr>
              <a:t>水酸化ナトリウム電解液中で測定を行いました。</a:t>
            </a:r>
            <a:endParaRPr kumimoji="1" lang="en-US" altLang="ja-JP" sz="1600" b="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6</a:t>
            </a:fld>
            <a:endParaRPr kumimoji="1" lang="ja-JP" altLang="en-US"/>
          </a:p>
        </p:txBody>
      </p:sp>
    </p:spTree>
    <p:extLst>
      <p:ext uri="{BB962C8B-B14F-4D97-AF65-F5344CB8AC3E}">
        <p14:creationId xmlns:p14="http://schemas.microsoft.com/office/powerpoint/2010/main" val="494377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キャスト電極によるサイクリックボルタンメトリ測定を行い、ニッケル水酸化物ナノシートによるグルコース酸化を調べました。</a:t>
            </a:r>
            <a:endPar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グルコース添加前</a:t>
            </a:r>
            <a:r>
              <a:rPr lang="ja-JP" altLang="en-US" sz="1600">
                <a:latin typeface="MS Mincho" panose="02020609040205080304" pitchFamily="49" charset="-128"/>
                <a:ea typeface="MS Mincho" panose="02020609040205080304" pitchFamily="49" charset="-128"/>
                <a:cs typeface="Times New Roman" panose="02020603050405020304" pitchFamily="18" charset="0"/>
              </a:rPr>
              <a:t>は電流量の増加</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は現れませんでした</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が、グルコース量を増やすにつれて</a:t>
            </a:r>
            <a:r>
              <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0.5-0.7 V vs Ag/AgCl</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付近に電流量の増加が見られました。</a:t>
            </a:r>
            <a:endPar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この結果をもとに、</a:t>
            </a:r>
            <a:r>
              <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0.6 V vs Ag/AgC</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ｌ</a:t>
            </a:r>
            <a:r>
              <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 </a:t>
            </a:r>
            <a:r>
              <a:rPr lang="ja-JP" altLang="en-US"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rPr>
              <a:t>の低電位をかけて濃度に対する電流密度の測定を行いました。</a:t>
            </a:r>
            <a:endParaRPr lang="en-US" altLang="ja-JP" sz="1600">
              <a:solidFill>
                <a:srgbClr val="000000"/>
              </a:solidFill>
              <a:effectLst/>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7</a:t>
            </a:fld>
            <a:endParaRPr kumimoji="1" lang="ja-JP" altLang="en-US"/>
          </a:p>
        </p:txBody>
      </p:sp>
    </p:spTree>
    <p:extLst>
      <p:ext uri="{BB962C8B-B14F-4D97-AF65-F5344CB8AC3E}">
        <p14:creationId xmlns:p14="http://schemas.microsoft.com/office/powerpoint/2010/main" val="101146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グルコース濃度に対する電流密度をカーボンペースト電極を用いて測定しました。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ここにプロットされている</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4</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つの電極は全てバインダーとしてセルロースナノファイバーを使用し、同じ量、同じ手法で作製を行いました。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しかし、上</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つのオレンジと緑の電極、下</a:t>
            </a:r>
            <a:r>
              <a:rPr kumimoji="1" lang="en-US" altLang="ja-JP" sz="1600">
                <a:latin typeface="MS Mincho" panose="02020609040205080304" pitchFamily="49" charset="-128"/>
                <a:ea typeface="MS Mincho" panose="02020609040205080304" pitchFamily="49" charset="-128"/>
                <a:cs typeface="Times New Roman" panose="02020603050405020304" pitchFamily="18" charset="0"/>
              </a:rPr>
              <a:t>2</a:t>
            </a: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つの赤と青の電極のように、同じ電流密度を得ることが難しく、再現性に乏しい状況でした。</a:t>
            </a:r>
            <a:endParaRPr kumimoji="1"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8</a:t>
            </a:fld>
            <a:endParaRPr kumimoji="1" lang="ja-JP" altLang="en-US"/>
          </a:p>
        </p:txBody>
      </p:sp>
    </p:spTree>
    <p:extLst>
      <p:ext uri="{BB962C8B-B14F-4D97-AF65-F5344CB8AC3E}">
        <p14:creationId xmlns:p14="http://schemas.microsoft.com/office/powerpoint/2010/main" val="38638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458788"/>
            <a:ext cx="41148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latin typeface="MS Mincho" panose="02020609040205080304" pitchFamily="49" charset="-128"/>
                <a:ea typeface="MS Mincho" panose="02020609040205080304" pitchFamily="49" charset="-128"/>
                <a:cs typeface="Times New Roman" panose="02020603050405020304" pitchFamily="18" charset="0"/>
              </a:rPr>
              <a:t>次にナフィオンをバインダーとして用いたカーボンペースト電極で測定を行いました。</a:t>
            </a:r>
            <a:r>
              <a:rPr lang="ja-JP" altLang="en-US" sz="1600">
                <a:latin typeface="MS Mincho" panose="02020609040205080304" pitchFamily="49" charset="-128"/>
                <a:ea typeface="MS Mincho" panose="02020609040205080304" pitchFamily="49" charset="-128"/>
                <a:cs typeface="Times New Roman" panose="02020603050405020304" pitchFamily="18" charset="0"/>
              </a:rPr>
              <a:t>ナフィオンとセルロースナノファイバーを比べると、電流密度と傾きはどちらもナフィオンが高い結果となりました。またセルロースナノファイバーに見られた、電流密度のバラツキは見られませんでした。</a:t>
            </a:r>
            <a:endParaRPr lang="en-US" altLang="ja-JP" sz="1600">
              <a:latin typeface="MS Mincho" panose="02020609040205080304" pitchFamily="49" charset="-128"/>
              <a:ea typeface="MS Mincho" panose="02020609040205080304" pitchFamily="49" charset="-128"/>
              <a:cs typeface="Times New Roman" panose="02020603050405020304" pitchFamily="18" charset="0"/>
            </a:endParaRPr>
          </a:p>
          <a:p>
            <a:r>
              <a:rPr lang="ja-JP" altLang="en-US" sz="1600">
                <a:latin typeface="MS Mincho" panose="02020609040205080304" pitchFamily="49" charset="-128"/>
                <a:ea typeface="MS Mincho" panose="02020609040205080304" pitchFamily="49" charset="-128"/>
                <a:cs typeface="Times New Roman" panose="02020603050405020304" pitchFamily="18" charset="0"/>
              </a:rPr>
              <a:t>今回の実験データからではセルロースナノファイバーよりナフィオンがカーボンペースト電極に適していると思われます。</a:t>
            </a:r>
            <a:endParaRPr lang="en-US" altLang="ja-JP" sz="1600">
              <a:latin typeface="MS Mincho" panose="02020609040205080304" pitchFamily="49" charset="-128"/>
              <a:ea typeface="MS Mincho" panose="02020609040205080304" pitchFamily="49"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7B8AFBD9-9359-1A47-B57E-36AD14189C66}" type="slidenum">
              <a:rPr kumimoji="1" lang="ja-JP" altLang="en-US" smtClean="0"/>
              <a:t>9</a:t>
            </a:fld>
            <a:endParaRPr kumimoji="1" lang="ja-JP" altLang="en-US"/>
          </a:p>
        </p:txBody>
      </p:sp>
    </p:spTree>
    <p:extLst>
      <p:ext uri="{BB962C8B-B14F-4D97-AF65-F5344CB8AC3E}">
        <p14:creationId xmlns:p14="http://schemas.microsoft.com/office/powerpoint/2010/main" val="226939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A11D51E9-B137-174D-A0AF-E756F784B769}"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3796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70F7427E-7D2E-9346-8343-AC9FA06B68C6}"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283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2C84F26-3E44-9A4E-909D-09D472272EC3}"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73552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F145F32-114B-C948-9512-E99957BABB99}"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94727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BA07474-75FC-2E40-83E7-3BB1AA4AB08F}" type="datetime1">
              <a:rPr kumimoji="1" lang="ja-JP" altLang="en-US" smtClean="0"/>
              <a:t>2023/2/19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8560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E4215ACD-28AB-C445-8A5D-FCFB174FEBC5}" type="datetime1">
              <a:rPr kumimoji="1" lang="ja-JP" altLang="en-US" smtClean="0"/>
              <a:t>2023/2/19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64109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FF64314-6BEB-C445-8B31-23E74EA5A9F6}" type="datetime1">
              <a:rPr kumimoji="1" lang="ja-JP" altLang="en-US" smtClean="0"/>
              <a:t>2023/2/19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409247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057B305C-088B-F341-84EA-EA9EA48DEE3B}" type="datetime1">
              <a:rPr kumimoji="1" lang="ja-JP" altLang="en-US" smtClean="0"/>
              <a:t>2023/2/19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8810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1006E3-8C53-9D41-85CD-C7158D669EC6}" type="datetime1">
              <a:rPr kumimoji="1" lang="ja-JP" altLang="en-US" smtClean="0"/>
              <a:t>2023/2/19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91730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508EFED-559E-AE43-B147-3C913BE7BD3D}" type="datetime1">
              <a:rPr kumimoji="1" lang="ja-JP" altLang="en-US" smtClean="0"/>
              <a:t>2023/2/19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3267340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E7E53E1-3F3F-FE4C-B9D1-9723F3FB56EF}" type="datetime1">
              <a:rPr kumimoji="1" lang="ja-JP" altLang="en-US" smtClean="0"/>
              <a:t>2023/2/19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23853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19597-6E15-D146-AD27-D9E5F8C20520}" type="datetime1">
              <a:rPr kumimoji="1" lang="ja-JP" altLang="en-US" smtClean="0"/>
              <a:t>2023/2/19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1F7C4-1F0D-F249-A3A3-E04DAD9D7D2E}" type="slidenum">
              <a:rPr kumimoji="1" lang="ja-JP" altLang="en-US" smtClean="0"/>
              <a:t>‹#›</a:t>
            </a:fld>
            <a:endParaRPr kumimoji="1" lang="ja-JP" altLang="en-US"/>
          </a:p>
        </p:txBody>
      </p:sp>
    </p:spTree>
    <p:extLst>
      <p:ext uri="{BB962C8B-B14F-4D97-AF65-F5344CB8AC3E}">
        <p14:creationId xmlns:p14="http://schemas.microsoft.com/office/powerpoint/2010/main" val="155471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22.xml"/><Relationship Id="rId7" Type="http://schemas.openxmlformats.org/officeDocument/2006/relationships/image" Target="../media/image9.e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10" Type="http://schemas.openxmlformats.org/officeDocument/2006/relationships/image" Target="../media/image4.png"/><Relationship Id="rId4" Type="http://schemas.openxmlformats.org/officeDocument/2006/relationships/image" Target="../media/image1.emf"/><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23.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emf"/><Relationship Id="rId10" Type="http://schemas.openxmlformats.org/officeDocument/2006/relationships/image" Target="../media/image7.png"/><Relationship Id="rId4" Type="http://schemas.openxmlformats.org/officeDocument/2006/relationships/image" Target="../media/image33.emf"/><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4.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3.xml"/><Relationship Id="rId7" Type="http://schemas.openxmlformats.org/officeDocument/2006/relationships/image" Target="../media/image7.png"/><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3.emf"/><Relationship Id="rId5" Type="http://schemas.openxmlformats.org/officeDocument/2006/relationships/image" Target="../media/image5.png"/><Relationship Id="rId10" Type="http://schemas.openxmlformats.org/officeDocument/2006/relationships/oleObject" Target="../embeddings/oleObject1.bin"/><Relationship Id="rId4" Type="http://schemas.openxmlformats.org/officeDocument/2006/relationships/image" Target="../media/image4.png"/><Relationship Id="rId9"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9243659D-FDD0-82AC-5B43-AB862AC423BA}"/>
              </a:ext>
            </a:extLst>
          </p:cNvPr>
          <p:cNvSpPr>
            <a:spLocks noGrp="1"/>
          </p:cNvSpPr>
          <p:nvPr>
            <p:ph type="ctrTitle"/>
          </p:nvPr>
        </p:nvSpPr>
        <p:spPr>
          <a:xfrm>
            <a:off x="523045" y="1805990"/>
            <a:ext cx="8097907" cy="1790700"/>
          </a:xfrm>
        </p:spPr>
        <p:txBody>
          <a:bodyPr anchor="ctr">
            <a:normAutofit/>
          </a:bodyPr>
          <a:lstStyle/>
          <a:p>
            <a:r>
              <a:rPr lang="ja-JP"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t>ニッケル水酸化物ナノシート</a:t>
            </a:r>
            <a:br>
              <a:rPr lang="en-US" altLang="ja-JP" sz="3600" kern="100">
                <a:latin typeface="HGSSoeiKakugothicUB" panose="020B0900000000000000" pitchFamily="34" charset="-128"/>
                <a:ea typeface="HGSSoeiKakugothicUB" panose="020B0900000000000000" pitchFamily="34" charset="-128"/>
                <a:cs typeface="Times New Roman" panose="02020603050405020304" pitchFamily="18" charset="0"/>
              </a:rPr>
            </a:br>
            <a:r>
              <a:rPr lang="ja-JP" altLang="en-US" sz="3600" kern="100">
                <a:latin typeface="HGSSoeiKakugothicUB" panose="020B0900000000000000" pitchFamily="34" charset="-128"/>
                <a:ea typeface="HGSSoeiKakugothicUB" panose="020B0900000000000000" pitchFamily="34" charset="-128"/>
                <a:cs typeface="Times New Roman" panose="02020603050405020304" pitchFamily="18" charset="0"/>
              </a:rPr>
              <a:t>固定電極による</a:t>
            </a:r>
            <a:r>
              <a:rPr lang="ja-JP" altLang="ja-JP" sz="3600">
                <a:latin typeface="HGSSoeiKakugothicUB" panose="020B0900000000000000" pitchFamily="34" charset="-128"/>
                <a:ea typeface="HGSSoeiKakugothicUB" panose="020B0900000000000000" pitchFamily="34" charset="-128"/>
                <a:cs typeface="Times New Roman" panose="02020603050405020304" pitchFamily="18" charset="0"/>
              </a:rPr>
              <a:t>グルコース酸化の検討</a:t>
            </a:r>
            <a:r>
              <a:rPr lang="ja-JP" altLang="ja-JP" sz="3600">
                <a:latin typeface="HGSSoeiKakugothicUB" panose="020B0900000000000000" pitchFamily="34" charset="-128"/>
                <a:ea typeface="HGSSoeiKakugothicUB" panose="020B0900000000000000" pitchFamily="34" charset="-128"/>
              </a:rPr>
              <a:t> </a:t>
            </a:r>
            <a:endParaRPr lang="ja-JP" altLang="en-US" sz="3600">
              <a:latin typeface="HGSSoeiKakugothicUB" panose="020B0900000000000000" pitchFamily="34" charset="-128"/>
              <a:ea typeface="HGSSoeiKakugothicUB" panose="020B0900000000000000" pitchFamily="34" charset="-128"/>
            </a:endParaRPr>
          </a:p>
        </p:txBody>
      </p:sp>
      <p:sp>
        <p:nvSpPr>
          <p:cNvPr id="6" name="スライド番号プレースホルダー 5">
            <a:extLst>
              <a:ext uri="{FF2B5EF4-FFF2-40B4-BE49-F238E27FC236}">
                <a16:creationId xmlns:a16="http://schemas.microsoft.com/office/drawing/2014/main" id="{0F03F455-0604-D04F-96AB-FE9EA42B18AD}"/>
              </a:ext>
            </a:extLst>
          </p:cNvPr>
          <p:cNvSpPr>
            <a:spLocks noGrp="1"/>
          </p:cNvSpPr>
          <p:nvPr>
            <p:ph type="sldNum" sz="quarter" idx="12"/>
          </p:nvPr>
        </p:nvSpPr>
        <p:spPr/>
        <p:txBody>
          <a:bodyPr/>
          <a:lstStyle/>
          <a:p>
            <a:fld id="{1861F7C4-1F0D-F249-A3A3-E04DAD9D7D2E}"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5888C7CA-08AA-FACB-45EE-9DE5508E7EEB}"/>
              </a:ext>
            </a:extLst>
          </p:cNvPr>
          <p:cNvSpPr txBox="1"/>
          <p:nvPr/>
        </p:nvSpPr>
        <p:spPr>
          <a:xfrm>
            <a:off x="1594261" y="4265026"/>
            <a:ext cx="5955476" cy="1785104"/>
          </a:xfrm>
          <a:prstGeom prst="rect">
            <a:avLst/>
          </a:prstGeom>
          <a:noFill/>
        </p:spPr>
        <p:txBody>
          <a:bodyPr wrap="none" rtlCol="0">
            <a:spAutoFit/>
          </a:bodyPr>
          <a:lstStyle/>
          <a:p>
            <a:pPr algn="ctr"/>
            <a:r>
              <a:rPr lang="ja-JP" altLang="en-US">
                <a:latin typeface="MS Gothic" panose="020B0609070205080204" pitchFamily="49" charset="-128"/>
                <a:ea typeface="MS Gothic" panose="020B0609070205080204" pitchFamily="49" charset="-128"/>
              </a:rPr>
              <a:t>令和</a:t>
            </a:r>
            <a:r>
              <a:rPr lang="en-US" altLang="ja-JP">
                <a:latin typeface="MS Gothic" panose="020B0609070205080204" pitchFamily="49" charset="-128"/>
                <a:ea typeface="MS Gothic" panose="020B0609070205080204" pitchFamily="49" charset="-128"/>
              </a:rPr>
              <a:t>4</a:t>
            </a:r>
            <a:r>
              <a:rPr lang="ja-JP" altLang="en-US">
                <a:latin typeface="MS Gothic" panose="020B0609070205080204" pitchFamily="49" charset="-128"/>
                <a:ea typeface="MS Gothic" panose="020B0609070205080204" pitchFamily="49" charset="-128"/>
              </a:rPr>
              <a:t>年度</a:t>
            </a:r>
            <a:endParaRPr lang="en-US" altLang="ja-JP">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徳島大学理工学部</a:t>
            </a:r>
            <a:endParaRPr lang="en-US" altLang="ja-JP">
              <a:latin typeface="MS Gothic" panose="020B0609070205080204" pitchFamily="49" charset="-128"/>
              <a:ea typeface="MS Gothic" panose="020B0609070205080204" pitchFamily="49" charset="-128"/>
            </a:endParaRPr>
          </a:p>
          <a:p>
            <a:pPr algn="ctr"/>
            <a:r>
              <a:rPr lang="ja-JP" altLang="en-US">
                <a:latin typeface="MS Gothic" panose="020B0609070205080204" pitchFamily="49" charset="-128"/>
                <a:ea typeface="MS Gothic" panose="020B0609070205080204" pitchFamily="49" charset="-128"/>
              </a:rPr>
              <a:t>理工学科　応用化学システムコース　物質機能化学講座</a:t>
            </a:r>
            <a:endParaRPr lang="en-US" altLang="ja-JP">
              <a:latin typeface="MS Gothic" panose="020B0609070205080204" pitchFamily="49" charset="-128"/>
              <a:ea typeface="MS Gothic" panose="020B0609070205080204" pitchFamily="49" charset="-128"/>
            </a:endParaRPr>
          </a:p>
          <a:p>
            <a:pPr algn="ctr"/>
            <a:endParaRPr lang="en-US" altLang="ja-JP" sz="2400">
              <a:latin typeface="MS Gothic" panose="020B0609070205080204" pitchFamily="49" charset="-128"/>
              <a:ea typeface="MS Gothic" panose="020B0609070205080204" pitchFamily="49" charset="-128"/>
            </a:endParaRPr>
          </a:p>
          <a:p>
            <a:pPr algn="ctr"/>
            <a:r>
              <a:rPr lang="ja-JP" altLang="en-US" sz="3200">
                <a:latin typeface="MS Gothic" panose="020B0609070205080204" pitchFamily="49" charset="-128"/>
                <a:ea typeface="MS Gothic" panose="020B0609070205080204" pitchFamily="49" charset="-128"/>
              </a:rPr>
              <a:t>松山 晃大</a:t>
            </a:r>
          </a:p>
        </p:txBody>
      </p:sp>
      <p:sp>
        <p:nvSpPr>
          <p:cNvPr id="5" name="テキスト ボックス 4">
            <a:extLst>
              <a:ext uri="{FF2B5EF4-FFF2-40B4-BE49-F238E27FC236}">
                <a16:creationId xmlns:a16="http://schemas.microsoft.com/office/drawing/2014/main" id="{56F5EDD7-603A-588C-FA3D-97F74C76C198}"/>
              </a:ext>
            </a:extLst>
          </p:cNvPr>
          <p:cNvSpPr txBox="1"/>
          <p:nvPr/>
        </p:nvSpPr>
        <p:spPr>
          <a:xfrm>
            <a:off x="170763" y="89555"/>
            <a:ext cx="1146468" cy="553998"/>
          </a:xfrm>
          <a:prstGeom prst="rect">
            <a:avLst/>
          </a:prstGeom>
          <a:noFill/>
        </p:spPr>
        <p:txBody>
          <a:bodyPr wrap="none" rtlCol="0">
            <a:spAutoFit/>
          </a:bodyPr>
          <a:lstStyle/>
          <a:p>
            <a:r>
              <a:rPr lang="en-US" altLang="ja-JP" sz="3000">
                <a:latin typeface="HGSSoeiKakugothicUB" panose="020B0900000000000000" pitchFamily="34" charset="-128"/>
                <a:ea typeface="HGSSoeiKakugothicUB" panose="020B0900000000000000" pitchFamily="34" charset="-128"/>
              </a:rPr>
              <a:t>B-22</a:t>
            </a:r>
            <a:endParaRPr lang="ja-JP" altLang="en-US" sz="3000">
              <a:latin typeface="HGSSoeiKakugothicUB" panose="020B0900000000000000" pitchFamily="34" charset="-128"/>
              <a:ea typeface="HGSSoeiKakugothicUB" panose="020B0900000000000000" pitchFamily="34" charset="-128"/>
            </a:endParaRPr>
          </a:p>
        </p:txBody>
      </p:sp>
    </p:spTree>
    <p:extLst>
      <p:ext uri="{BB962C8B-B14F-4D97-AF65-F5344CB8AC3E}">
        <p14:creationId xmlns:p14="http://schemas.microsoft.com/office/powerpoint/2010/main" val="335030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10</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4" name="テキスト ボックス 3">
            <a:extLst>
              <a:ext uri="{FF2B5EF4-FFF2-40B4-BE49-F238E27FC236}">
                <a16:creationId xmlns:a16="http://schemas.microsoft.com/office/drawing/2014/main" id="{99B685D9-4971-04CD-7626-7FEA4ABA83F3}"/>
              </a:ext>
            </a:extLst>
          </p:cNvPr>
          <p:cNvSpPr txBox="1"/>
          <p:nvPr/>
        </p:nvSpPr>
        <p:spPr>
          <a:xfrm>
            <a:off x="3560251" y="743916"/>
            <a:ext cx="1891865" cy="369332"/>
          </a:xfrm>
          <a:prstGeom prst="rect">
            <a:avLst/>
          </a:prstGeom>
          <a:noFill/>
        </p:spPr>
        <p:txBody>
          <a:bodyPr wrap="none" rtlCol="0">
            <a:spAutoFit/>
          </a:bodyPr>
          <a:lstStyle/>
          <a:p>
            <a:r>
              <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r>
              <a:rPr lang="en-US" altLang="ja-JP">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chemeClr val="accent2">
                  <a:lumMod val="75000"/>
                </a:schemeClr>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5" name="テキスト ボックス 4">
            <a:extLst>
              <a:ext uri="{FF2B5EF4-FFF2-40B4-BE49-F238E27FC236}">
                <a16:creationId xmlns:a16="http://schemas.microsoft.com/office/drawing/2014/main" id="{7F11422C-4B16-4431-CA25-342ED72A7125}"/>
              </a:ext>
            </a:extLst>
          </p:cNvPr>
          <p:cNvSpPr txBox="1"/>
          <p:nvPr/>
        </p:nvSpPr>
        <p:spPr>
          <a:xfrm>
            <a:off x="6868659" y="948036"/>
            <a:ext cx="737702" cy="369332"/>
          </a:xfrm>
          <a:prstGeom prst="rect">
            <a:avLst/>
          </a:prstGeom>
          <a:noFill/>
        </p:spPr>
        <p:txBody>
          <a:bodyPr wrap="none" rtlCol="0">
            <a:spAutoFit/>
          </a:bodyPr>
          <a:lstStyle/>
          <a:p>
            <a:r>
              <a:rPr lang="en-US" altLang="ja-JP">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a:solidFill>
                <a:srgbClr val="00B05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0A5AE579-E1F8-32BC-DEB6-F9530CECBA25}"/>
              </a:ext>
            </a:extLst>
          </p:cNvPr>
          <p:cNvSpPr txBox="1"/>
          <p:nvPr/>
        </p:nvSpPr>
        <p:spPr>
          <a:xfrm>
            <a:off x="5577952" y="1640789"/>
            <a:ext cx="737702" cy="369332"/>
          </a:xfrm>
          <a:prstGeom prst="rect">
            <a:avLst/>
          </a:prstGeom>
          <a:noFill/>
        </p:spPr>
        <p:txBody>
          <a:bodyPr wrap="none" rtlCol="0">
            <a:spAutoFit/>
          </a:bodyPr>
          <a:lstStyle/>
          <a:p>
            <a:r>
              <a:rPr lang="en-US" altLang="ja-JP">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15 μL</a:t>
            </a:r>
            <a:endParaRPr lang="ja-JP" altLang="en-US">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0E508DF5-8347-CDF1-D953-51A3B95CBA2E}"/>
              </a:ext>
            </a:extLst>
          </p:cNvPr>
          <p:cNvSpPr txBox="1"/>
          <p:nvPr/>
        </p:nvSpPr>
        <p:spPr>
          <a:xfrm>
            <a:off x="5635660" y="1937483"/>
            <a:ext cx="622286" cy="369332"/>
          </a:xfrm>
          <a:prstGeom prst="rect">
            <a:avLst/>
          </a:prstGeom>
          <a:noFill/>
        </p:spPr>
        <p:txBody>
          <a:bodyPr wrap="none" rtlCol="0">
            <a:spAutoFit/>
          </a:bodyPr>
          <a:lstStyle/>
          <a:p>
            <a:r>
              <a:rPr lang="en-US" altLang="ja-JP">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rPr>
              <a:t>5 μL</a:t>
            </a:r>
            <a:endParaRPr lang="ja-JP" altLang="en-US">
              <a:solidFill>
                <a:schemeClr val="accent1"/>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4837550F-5F99-B697-1C03-05F87AB1DE74}"/>
              </a:ext>
            </a:extLst>
          </p:cNvPr>
          <p:cNvSpPr txBox="1"/>
          <p:nvPr/>
        </p:nvSpPr>
        <p:spPr>
          <a:xfrm>
            <a:off x="2198310" y="5329253"/>
            <a:ext cx="2209259" cy="1200329"/>
          </a:xfrm>
          <a:prstGeom prst="rect">
            <a:avLst/>
          </a:prstGeom>
          <a:noFill/>
        </p:spPr>
        <p:txBody>
          <a:bodyPr wrap="none" rtlCol="0">
            <a:spAutoFit/>
          </a:bodyPr>
          <a:lstStyle/>
          <a:p>
            <a:pPr marL="342900" indent="-342900">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5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10 μL</a:t>
            </a:r>
          </a:p>
          <a:p>
            <a:pPr marL="257175" indent="-257175">
              <a:buFont typeface="+mj-lt"/>
              <a:buAutoNum type="arabicPeriod"/>
            </a:pPr>
            <a:r>
              <a:rPr lang="ja-JP" altLang="en-US" sz="1800">
                <a:latin typeface="Times New Roman" panose="02020603050405020304" pitchFamily="18" charset="0"/>
                <a:ea typeface="MS Mincho" panose="02020609040205080304" pitchFamily="49" charset="-128"/>
                <a:cs typeface="Times New Roman" panose="02020603050405020304" pitchFamily="18" charset="0"/>
              </a:rPr>
              <a:t>ナフィオン</a:t>
            </a:r>
            <a:r>
              <a:rPr lang="en-US" altLang="ja-JP" sz="1800">
                <a:latin typeface="Times New Roman" panose="02020603050405020304" pitchFamily="18" charset="0"/>
                <a:ea typeface="MS Mincho" panose="02020609040205080304" pitchFamily="49" charset="-128"/>
                <a:cs typeface="Times New Roman" panose="02020603050405020304" pitchFamily="18" charset="0"/>
              </a:rPr>
              <a:t> 15 μL</a:t>
            </a:r>
          </a:p>
        </p:txBody>
      </p:sp>
      <p:sp>
        <p:nvSpPr>
          <p:cNvPr id="16" name="テキスト ボックス 15">
            <a:extLst>
              <a:ext uri="{FF2B5EF4-FFF2-40B4-BE49-F238E27FC236}">
                <a16:creationId xmlns:a16="http://schemas.microsoft.com/office/drawing/2014/main" id="{F68CE94E-CF08-F936-4F06-717C3133CDFE}"/>
              </a:ext>
            </a:extLst>
          </p:cNvPr>
          <p:cNvSpPr txBox="1"/>
          <p:nvPr/>
        </p:nvSpPr>
        <p:spPr>
          <a:xfrm>
            <a:off x="2331178" y="6438786"/>
            <a:ext cx="1917513" cy="369332"/>
          </a:xfrm>
          <a:prstGeom prst="rect">
            <a:avLst/>
          </a:prstGeom>
          <a:noFill/>
        </p:spPr>
        <p:txBody>
          <a:bodyPr wrap="none" rtlCol="0">
            <a:spAutoFit/>
          </a:bodyPr>
          <a:lstStyle/>
          <a:p>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の</a:t>
            </a:r>
            <a:r>
              <a:rPr kumimoji="1" lang="en-US" altLang="ja-JP">
                <a:latin typeface="Times New Roman" panose="02020603050405020304" pitchFamily="18" charset="0"/>
                <a:ea typeface="MS Mincho" panose="02020609040205080304" pitchFamily="49" charset="-128"/>
                <a:cs typeface="Times New Roman" panose="02020603050405020304" pitchFamily="18" charset="0"/>
              </a:rPr>
              <a:t>4</a:t>
            </a:r>
            <a:r>
              <a:rPr kumimoji="1" lang="ja-JP" altLang="en-US">
                <a:latin typeface="Times New Roman" panose="02020603050405020304" pitchFamily="18" charset="0"/>
                <a:ea typeface="MS Mincho" panose="02020609040205080304" pitchFamily="49" charset="-128"/>
                <a:cs typeface="Times New Roman" panose="02020603050405020304" pitchFamily="18" charset="0"/>
              </a:rPr>
              <a:t>つ電極を作製</a:t>
            </a:r>
          </a:p>
        </p:txBody>
      </p:sp>
      <p:sp>
        <p:nvSpPr>
          <p:cNvPr id="8" name="テキスト ボックス 7">
            <a:extLst>
              <a:ext uri="{FF2B5EF4-FFF2-40B4-BE49-F238E27FC236}">
                <a16:creationId xmlns:a16="http://schemas.microsoft.com/office/drawing/2014/main" id="{23FF2960-89E1-5C92-CB77-536AB9F039A1}"/>
              </a:ext>
            </a:extLst>
          </p:cNvPr>
          <p:cNvSpPr txBox="1"/>
          <p:nvPr/>
        </p:nvSpPr>
        <p:spPr>
          <a:xfrm>
            <a:off x="4904156" y="5811224"/>
            <a:ext cx="3275256" cy="523220"/>
          </a:xfrm>
          <a:prstGeom prst="rect">
            <a:avLst/>
          </a:prstGeom>
          <a:noFill/>
        </p:spPr>
        <p:txBody>
          <a:bodyPr wrap="none" rtlCol="0">
            <a:spAutoFit/>
          </a:bodyPr>
          <a:lstStyle/>
          <a:p>
            <a:r>
              <a:rPr kumimoji="1" lang="ja-JP" altLang="en-US" sz="1400"/>
              <a:t>ナフィオン</a:t>
            </a:r>
            <a:r>
              <a:rPr kumimoji="1" lang="en-US" altLang="ja-JP" sz="1400"/>
              <a:t>10 μL</a:t>
            </a:r>
            <a:r>
              <a:rPr kumimoji="1" lang="ja-JP" altLang="en-US" sz="1400"/>
              <a:t>の電流密度が高かった</a:t>
            </a:r>
            <a:endParaRPr kumimoji="1" lang="en-US" altLang="ja-JP" sz="1400"/>
          </a:p>
          <a:p>
            <a:r>
              <a:rPr kumimoji="1" lang="ja-JP" altLang="en-US" sz="1400"/>
              <a:t>ので繰り返し測定を実施</a:t>
            </a:r>
          </a:p>
        </p:txBody>
      </p:sp>
      <p:sp>
        <p:nvSpPr>
          <p:cNvPr id="10" name="右矢印 9">
            <a:extLst>
              <a:ext uri="{FF2B5EF4-FFF2-40B4-BE49-F238E27FC236}">
                <a16:creationId xmlns:a16="http://schemas.microsoft.com/office/drawing/2014/main" id="{871EE476-A7E4-25E2-AE5B-ECF7AAC466DD}"/>
              </a:ext>
            </a:extLst>
          </p:cNvPr>
          <p:cNvSpPr/>
          <p:nvPr/>
        </p:nvSpPr>
        <p:spPr>
          <a:xfrm>
            <a:off x="8236770" y="5772863"/>
            <a:ext cx="278580" cy="665923"/>
          </a:xfrm>
          <a:prstGeom prst="rightArrow">
            <a:avLst>
              <a:gd name="adj1" fmla="val 50000"/>
              <a:gd name="adj2" fmla="val 100000"/>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70653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91B3A41-2ABA-0977-0550-BA0CF1102C35}"/>
              </a:ext>
            </a:extLst>
          </p:cNvPr>
          <p:cNvPicPr>
            <a:picLocks noChangeAspect="1"/>
          </p:cNvPicPr>
          <p:nvPr/>
        </p:nvPicPr>
        <p:blipFill>
          <a:blip r:embed="rId3"/>
          <a:stretch>
            <a:fillRect/>
          </a:stretch>
        </p:blipFill>
        <p:spPr>
          <a:xfrm>
            <a:off x="243392" y="465477"/>
            <a:ext cx="8433407" cy="5029692"/>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CD6CDEE2-257F-6E7A-8F40-6DD6C021E8BB}"/>
              </a:ext>
            </a:extLst>
          </p:cNvPr>
          <p:cNvSpPr txBox="1"/>
          <p:nvPr/>
        </p:nvSpPr>
        <p:spPr>
          <a:xfrm>
            <a:off x="7229133" y="1222648"/>
            <a:ext cx="797013" cy="369332"/>
          </a:xfrm>
          <a:prstGeom prst="rect">
            <a:avLst/>
          </a:prstGeom>
          <a:noFill/>
        </p:spPr>
        <p:txBody>
          <a:bodyPr wrap="none" rtlCol="0">
            <a:spAutoFit/>
          </a:bodyPr>
          <a:lstStyle/>
          <a:p>
            <a:r>
              <a:rPr lang="en-US" altLang="ja-JP">
                <a:latin typeface="Hiragino Maru Gothic ProN W4" panose="020F0400000000000000" pitchFamily="34" charset="-128"/>
                <a:ea typeface="Hiragino Maru Gothic ProN W4" panose="020F0400000000000000" pitchFamily="34" charset="-128"/>
              </a:rPr>
              <a:t>1</a:t>
            </a:r>
            <a:r>
              <a:rPr lang="ja-JP" altLang="en-US">
                <a:latin typeface="Hiragino Maru Gothic ProN W4" panose="020F0400000000000000" pitchFamily="34" charset="-128"/>
                <a:ea typeface="Hiragino Maru Gothic ProN W4" panose="020F0400000000000000" pitchFamily="34" charset="-128"/>
              </a:rPr>
              <a:t>回目</a:t>
            </a:r>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9625" y="95627"/>
            <a:ext cx="6686446"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ナフィオン</a:t>
            </a:r>
            <a:r>
              <a:rPr lang="en-US" altLang="ja-JP" sz="2400">
                <a:latin typeface="HGSSoeiKakugothicUB" panose="020B0900000000000000" pitchFamily="34" charset="-128"/>
                <a:ea typeface="HGSSoeiKakugothicUB" panose="020B0900000000000000" pitchFamily="34" charset="-128"/>
              </a:rPr>
              <a:t>10 </a:t>
            </a:r>
            <a:r>
              <a:rPr lang="en-US" altLang="ja-JP" sz="2400" b="1">
                <a:latin typeface="Times New Roman" panose="02020603050405020304" pitchFamily="18" charset="0"/>
                <a:ea typeface="HGSSoeiKakugothicUB" panose="020B0900000000000000" pitchFamily="34" charset="-128"/>
                <a:cs typeface="Times New Roman" panose="02020603050405020304" pitchFamily="18" charset="0"/>
              </a:rPr>
              <a:t>μ</a:t>
            </a:r>
            <a:r>
              <a:rPr lang="en-US" altLang="ja-JP" sz="2400">
                <a:latin typeface="HGSSoeiKakugothicUB" panose="020B0900000000000000" pitchFamily="34" charset="-128"/>
                <a:ea typeface="HGSSoeiKakugothicUB" panose="020B0900000000000000" pitchFamily="34" charset="-128"/>
              </a:rPr>
              <a:t>L</a:t>
            </a:r>
            <a:r>
              <a:rPr lang="ja-JP" altLang="en-US" sz="2400">
                <a:latin typeface="HGSSoeiKakugothicUB" panose="020B0900000000000000" pitchFamily="34" charset="-128"/>
                <a:ea typeface="HGSSoeiKakugothicUB" panose="020B0900000000000000" pitchFamily="34" charset="-128"/>
              </a:rPr>
              <a:t>修飾電極による繰り返し測定</a:t>
            </a:r>
          </a:p>
        </p:txBody>
      </p:sp>
      <p:sp>
        <p:nvSpPr>
          <p:cNvPr id="10" name="テキスト ボックス 9">
            <a:extLst>
              <a:ext uri="{FF2B5EF4-FFF2-40B4-BE49-F238E27FC236}">
                <a16:creationId xmlns:a16="http://schemas.microsoft.com/office/drawing/2014/main" id="{0F9EB1D8-F4FD-FD86-3A30-626CE4440287}"/>
              </a:ext>
            </a:extLst>
          </p:cNvPr>
          <p:cNvSpPr txBox="1"/>
          <p:nvPr/>
        </p:nvSpPr>
        <p:spPr>
          <a:xfrm>
            <a:off x="3205855" y="1994657"/>
            <a:ext cx="797013" cy="369332"/>
          </a:xfrm>
          <a:prstGeom prst="rect">
            <a:avLst/>
          </a:prstGeom>
          <a:noFill/>
        </p:spPr>
        <p:txBody>
          <a:bodyPr wrap="none" rtlCol="0">
            <a:spAutoFit/>
          </a:bodyPr>
          <a:lstStyle/>
          <a:p>
            <a:r>
              <a:rPr lang="en-US" altLang="ja-JP">
                <a:solidFill>
                  <a:schemeClr val="accent1"/>
                </a:solidFill>
                <a:latin typeface="Hiragino Maru Gothic ProN W4" panose="020F0400000000000000" pitchFamily="34" charset="-128"/>
                <a:ea typeface="Hiragino Maru Gothic ProN W4" panose="020F0400000000000000" pitchFamily="34" charset="-128"/>
              </a:rPr>
              <a:t>2</a:t>
            </a:r>
            <a:r>
              <a:rPr lang="ja-JP" altLang="en-US">
                <a:solidFill>
                  <a:schemeClr val="accent1"/>
                </a:solidFill>
                <a:latin typeface="Hiragino Maru Gothic ProN W4" panose="020F0400000000000000" pitchFamily="34" charset="-128"/>
                <a:ea typeface="Hiragino Maru Gothic ProN W4" panose="020F0400000000000000" pitchFamily="34" charset="-128"/>
              </a:rPr>
              <a:t>回目</a:t>
            </a:r>
          </a:p>
        </p:txBody>
      </p:sp>
      <p:sp>
        <p:nvSpPr>
          <p:cNvPr id="12" name="テキスト ボックス 11">
            <a:extLst>
              <a:ext uri="{FF2B5EF4-FFF2-40B4-BE49-F238E27FC236}">
                <a16:creationId xmlns:a16="http://schemas.microsoft.com/office/drawing/2014/main" id="{71D73477-F708-1A09-3460-FE622B44A6DB}"/>
              </a:ext>
            </a:extLst>
          </p:cNvPr>
          <p:cNvSpPr txBox="1"/>
          <p:nvPr/>
        </p:nvSpPr>
        <p:spPr>
          <a:xfrm>
            <a:off x="4533203" y="4267608"/>
            <a:ext cx="797013" cy="369332"/>
          </a:xfrm>
          <a:prstGeom prst="rect">
            <a:avLst/>
          </a:prstGeom>
          <a:noFill/>
        </p:spPr>
        <p:txBody>
          <a:bodyPr wrap="none" rtlCol="0">
            <a:spAutoFit/>
          </a:bodyPr>
          <a:lstStyle/>
          <a:p>
            <a:r>
              <a:rPr lang="en-US" altLang="ja-JP">
                <a:solidFill>
                  <a:srgbClr val="FF0000"/>
                </a:solidFill>
                <a:latin typeface="Hiragino Maru Gothic ProN W4" panose="020F0400000000000000" pitchFamily="34" charset="-128"/>
                <a:ea typeface="Hiragino Maru Gothic ProN W4" panose="020F0400000000000000" pitchFamily="34" charset="-128"/>
              </a:rPr>
              <a:t>3</a:t>
            </a:r>
            <a:r>
              <a:rPr lang="ja-JP" altLang="en-US">
                <a:solidFill>
                  <a:srgbClr val="FF0000"/>
                </a:solidFill>
                <a:latin typeface="Hiragino Maru Gothic ProN W4" panose="020F0400000000000000" pitchFamily="34" charset="-128"/>
                <a:ea typeface="Hiragino Maru Gothic ProN W4" panose="020F0400000000000000" pitchFamily="34" charset="-128"/>
              </a:rPr>
              <a:t>回目</a:t>
            </a:r>
          </a:p>
        </p:txBody>
      </p:sp>
      <p:sp>
        <p:nvSpPr>
          <p:cNvPr id="11" name="テキスト ボックス 10">
            <a:extLst>
              <a:ext uri="{FF2B5EF4-FFF2-40B4-BE49-F238E27FC236}">
                <a16:creationId xmlns:a16="http://schemas.microsoft.com/office/drawing/2014/main" id="{530A75F5-2DCF-EDCF-C910-96B161C40987}"/>
              </a:ext>
            </a:extLst>
          </p:cNvPr>
          <p:cNvSpPr txBox="1"/>
          <p:nvPr/>
        </p:nvSpPr>
        <p:spPr>
          <a:xfrm>
            <a:off x="1037408" y="5495169"/>
            <a:ext cx="6845376" cy="1015663"/>
          </a:xfrm>
          <a:prstGeom prst="rect">
            <a:avLst/>
          </a:prstGeom>
          <a:noFill/>
        </p:spPr>
        <p:txBody>
          <a:bodyPr wrap="square" rtlCol="0">
            <a:spAutoFit/>
          </a:bodyPr>
          <a:lstStyle/>
          <a:p>
            <a:pPr algn="ctr"/>
            <a:r>
              <a:rPr lang="ja-JP" altLang="en-US" sz="2000">
                <a:latin typeface="Times New Roman" panose="02020603050405020304" pitchFamily="18" charset="0"/>
                <a:ea typeface="MS Mincho" panose="02020609040205080304" pitchFamily="49" charset="-128"/>
                <a:cs typeface="Times New Roman" panose="02020603050405020304" pitchFamily="18" charset="0"/>
              </a:rPr>
              <a:t>感度低下の原因の可能性</a:t>
            </a:r>
            <a:endParaRPr lang="en-US" altLang="ja-JP" sz="200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電極表面のナノシートが一部剥がれ落ちた</a:t>
            </a:r>
            <a:endParaRPr lang="en-US" altLang="ja-JP" sz="200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mj-lt"/>
              <a:buAutoNum type="arabicPeriod"/>
            </a:pPr>
            <a:r>
              <a:rPr lang="ja-JP" altLang="en-US" sz="2000">
                <a:latin typeface="Times New Roman" panose="02020603050405020304" pitchFamily="18" charset="0"/>
                <a:ea typeface="MS Mincho" panose="02020609040205080304" pitchFamily="49" charset="-128"/>
                <a:cs typeface="Times New Roman" panose="02020603050405020304" pitchFamily="18" charset="0"/>
              </a:rPr>
              <a:t>電極表面にグルコースとの反応を阻害する物質の付着</a:t>
            </a:r>
          </a:p>
        </p:txBody>
      </p:sp>
      <p:sp>
        <p:nvSpPr>
          <p:cNvPr id="8" name="テキスト ボックス 7">
            <a:extLst>
              <a:ext uri="{FF2B5EF4-FFF2-40B4-BE49-F238E27FC236}">
                <a16:creationId xmlns:a16="http://schemas.microsoft.com/office/drawing/2014/main" id="{F6612C30-8CE0-6975-DF04-A1216CDBAD68}"/>
              </a:ext>
            </a:extLst>
          </p:cNvPr>
          <p:cNvSpPr txBox="1"/>
          <p:nvPr/>
        </p:nvSpPr>
        <p:spPr>
          <a:xfrm>
            <a:off x="1693381" y="1517345"/>
            <a:ext cx="3057119" cy="584775"/>
          </a:xfrm>
          <a:prstGeom prst="rect">
            <a:avLst/>
          </a:prstGeom>
          <a:noFill/>
        </p:spPr>
        <p:txBody>
          <a:bodyPr wrap="none" rtlCol="0">
            <a:spAutoFit/>
          </a:bodyPr>
          <a:lstStyle/>
          <a:p>
            <a:pPr algn="ctr"/>
            <a:r>
              <a:rPr lang="en-US" altLang="ja-JP" sz="16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I / mA cm</a:t>
            </a:r>
            <a:r>
              <a:rPr lang="en-US" altLang="ja-JP" sz="1600" baseline="300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-2</a:t>
            </a:r>
            <a:r>
              <a:rPr lang="en-US" altLang="ja-JP" sz="16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 3.42 C/mM</a:t>
            </a:r>
            <a:r>
              <a:rPr lang="en-US" altLang="ja-JP" sz="1600" baseline="300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a:t>
            </a:r>
            <a:r>
              <a:rPr lang="en-US" altLang="ja-JP" sz="16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+ 4.9332</a:t>
            </a:r>
          </a:p>
          <a:p>
            <a:pPr algn="ctr"/>
            <a:r>
              <a:rPr lang="en-US" altLang="ja-JP" sz="16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R</a:t>
            </a:r>
            <a:r>
              <a:rPr lang="en-US" altLang="ja-JP" sz="1600" baseline="300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2 </a:t>
            </a:r>
            <a:r>
              <a:rPr lang="en-US" altLang="ja-JP" sz="16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rPr>
              <a:t>= 0.9884</a:t>
            </a:r>
            <a:endParaRPr lang="ja-JP" altLang="en-US" sz="1600">
              <a:solidFill>
                <a:schemeClr val="accent1"/>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9" name="テキスト ボックス 8">
            <a:extLst>
              <a:ext uri="{FF2B5EF4-FFF2-40B4-BE49-F238E27FC236}">
                <a16:creationId xmlns:a16="http://schemas.microsoft.com/office/drawing/2014/main" id="{EB87D5B2-2DD6-B969-4917-9424F2A50F39}"/>
              </a:ext>
            </a:extLst>
          </p:cNvPr>
          <p:cNvSpPr txBox="1"/>
          <p:nvPr/>
        </p:nvSpPr>
        <p:spPr>
          <a:xfrm>
            <a:off x="5330216" y="695495"/>
            <a:ext cx="3057119" cy="584775"/>
          </a:xfrm>
          <a:prstGeom prst="rect">
            <a:avLst/>
          </a:prstGeom>
          <a:noFill/>
        </p:spPr>
        <p:txBody>
          <a:bodyPr wrap="none" rtlCol="0">
            <a:spAutoFit/>
          </a:bodyPr>
          <a:lstStyle/>
          <a:p>
            <a:pPr algn="ctr"/>
            <a:r>
              <a:rPr lang="en-US" altLang="ja-JP" sz="1600">
                <a:latin typeface="Times New Roman" panose="02020603050405020304" pitchFamily="18" charset="0"/>
                <a:ea typeface="Hiragino Maru Gothic ProN W4" panose="020F0400000000000000" pitchFamily="34" charset="-128"/>
                <a:cs typeface="Times New Roman" panose="02020603050405020304" pitchFamily="18" charset="0"/>
              </a:rPr>
              <a:t>I / mA cm</a:t>
            </a:r>
            <a:r>
              <a:rPr lang="en-US" altLang="ja-JP" sz="1600" baseline="30000">
                <a:latin typeface="Times New Roman" panose="02020603050405020304" pitchFamily="18" charset="0"/>
                <a:ea typeface="Hiragino Maru Gothic ProN W4" panose="020F0400000000000000" pitchFamily="34" charset="-128"/>
                <a:cs typeface="Times New Roman" panose="02020603050405020304" pitchFamily="18" charset="0"/>
              </a:rPr>
              <a:t>-2</a:t>
            </a:r>
            <a:r>
              <a:rPr lang="en-US" altLang="ja-JP" sz="1600">
                <a:latin typeface="Times New Roman" panose="02020603050405020304" pitchFamily="18" charset="0"/>
                <a:ea typeface="Hiragino Maru Gothic ProN W4" panose="020F0400000000000000" pitchFamily="34" charset="-128"/>
                <a:cs typeface="Times New Roman" panose="02020603050405020304" pitchFamily="18" charset="0"/>
              </a:rPr>
              <a:t> = 2.25 C/mM</a:t>
            </a:r>
            <a:r>
              <a:rPr lang="en-US" altLang="ja-JP" sz="1600" baseline="30000">
                <a:latin typeface="Times New Roman" panose="02020603050405020304" pitchFamily="18" charset="0"/>
                <a:ea typeface="Hiragino Maru Gothic ProN W4" panose="020F0400000000000000" pitchFamily="34" charset="-128"/>
                <a:cs typeface="Times New Roman" panose="02020603050405020304" pitchFamily="18" charset="0"/>
              </a:rPr>
              <a:t> </a:t>
            </a:r>
            <a:r>
              <a:rPr lang="en-US" altLang="ja-JP" sz="1600">
                <a:latin typeface="Times New Roman" panose="02020603050405020304" pitchFamily="18" charset="0"/>
                <a:ea typeface="Hiragino Maru Gothic ProN W4" panose="020F0400000000000000" pitchFamily="34" charset="-128"/>
                <a:cs typeface="Times New Roman" panose="02020603050405020304" pitchFamily="18" charset="0"/>
              </a:rPr>
              <a:t>+ 5.8835</a:t>
            </a:r>
          </a:p>
          <a:p>
            <a:pPr algn="ctr"/>
            <a:r>
              <a:rPr lang="en-US" altLang="ja-JP" sz="1600">
                <a:latin typeface="Times New Roman" panose="02020603050405020304" pitchFamily="18" charset="0"/>
                <a:ea typeface="Hiragino Maru Gothic ProN W4" panose="020F0400000000000000" pitchFamily="34" charset="-128"/>
                <a:cs typeface="Times New Roman" panose="02020603050405020304" pitchFamily="18" charset="0"/>
              </a:rPr>
              <a:t>R</a:t>
            </a:r>
            <a:r>
              <a:rPr lang="en-US" altLang="ja-JP" sz="1600" baseline="30000">
                <a:latin typeface="Times New Roman" panose="02020603050405020304" pitchFamily="18" charset="0"/>
                <a:ea typeface="Hiragino Maru Gothic ProN W4" panose="020F0400000000000000" pitchFamily="34" charset="-128"/>
                <a:cs typeface="Times New Roman" panose="02020603050405020304" pitchFamily="18" charset="0"/>
              </a:rPr>
              <a:t>2 </a:t>
            </a:r>
            <a:r>
              <a:rPr lang="en-US" altLang="ja-JP" sz="1600">
                <a:latin typeface="Times New Roman" panose="02020603050405020304" pitchFamily="18" charset="0"/>
                <a:ea typeface="Hiragino Maru Gothic ProN W4" panose="020F0400000000000000" pitchFamily="34" charset="-128"/>
                <a:cs typeface="Times New Roman" panose="02020603050405020304" pitchFamily="18" charset="0"/>
              </a:rPr>
              <a:t>= 0.9853</a:t>
            </a:r>
            <a:endParaRPr lang="ja-JP" altLang="en-US" sz="1600">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34548F4C-8CEC-58E3-B90E-BA10AB3C0B37}"/>
              </a:ext>
            </a:extLst>
          </p:cNvPr>
          <p:cNvSpPr txBox="1"/>
          <p:nvPr/>
        </p:nvSpPr>
        <p:spPr>
          <a:xfrm>
            <a:off x="3378165" y="3775453"/>
            <a:ext cx="3057119" cy="584775"/>
          </a:xfrm>
          <a:prstGeom prst="rect">
            <a:avLst/>
          </a:prstGeom>
          <a:noFill/>
        </p:spPr>
        <p:txBody>
          <a:bodyPr wrap="none" rtlCol="0">
            <a:spAutoFit/>
          </a:bodyPr>
          <a:lstStyle/>
          <a:p>
            <a:pPr algn="ctr"/>
            <a:r>
              <a:rPr lang="en-US" altLang="ja-JP" sz="16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I / mA cm</a:t>
            </a:r>
            <a:r>
              <a:rPr lang="en-US" altLang="ja-JP" sz="1600" baseline="300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-2</a:t>
            </a:r>
            <a:r>
              <a:rPr lang="en-US" altLang="ja-JP" sz="16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 1.35 C/mM</a:t>
            </a:r>
            <a:r>
              <a:rPr lang="en-US" altLang="ja-JP" sz="1600" baseline="300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a:t>
            </a:r>
            <a:r>
              <a:rPr lang="en-US" altLang="ja-JP" sz="16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+ 4.9136</a:t>
            </a:r>
          </a:p>
          <a:p>
            <a:pPr algn="ctr"/>
            <a:r>
              <a:rPr lang="en-US" altLang="ja-JP" sz="16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R</a:t>
            </a:r>
            <a:r>
              <a:rPr lang="en-US" altLang="ja-JP" sz="1600" baseline="300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2 </a:t>
            </a:r>
            <a:r>
              <a:rPr lang="en-US" altLang="ja-JP" sz="16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 0.9948</a:t>
            </a:r>
            <a:endParaRPr lang="ja-JP" altLang="en-US" sz="16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Tree>
    <p:extLst>
      <p:ext uri="{BB962C8B-B14F-4D97-AF65-F5344CB8AC3E}">
        <p14:creationId xmlns:p14="http://schemas.microsoft.com/office/powerpoint/2010/main" val="68747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12</a:t>
            </a:fld>
            <a:endParaRPr kumimoji="1" lang="ja-JP" altLang="en-US"/>
          </a:p>
        </p:txBody>
      </p:sp>
      <p:sp>
        <p:nvSpPr>
          <p:cNvPr id="4" name="テキスト ボックス 3">
            <a:extLst>
              <a:ext uri="{FF2B5EF4-FFF2-40B4-BE49-F238E27FC236}">
                <a16:creationId xmlns:a16="http://schemas.microsoft.com/office/drawing/2014/main" id="{672FFEEF-231B-A6A7-9226-A25897F1AD37}"/>
              </a:ext>
            </a:extLst>
          </p:cNvPr>
          <p:cNvSpPr txBox="1"/>
          <p:nvPr/>
        </p:nvSpPr>
        <p:spPr>
          <a:xfrm>
            <a:off x="440919" y="1305341"/>
            <a:ext cx="8262162" cy="4801314"/>
          </a:xfrm>
          <a:prstGeom prst="rect">
            <a:avLst/>
          </a:prstGeom>
          <a:noFill/>
        </p:spPr>
        <p:txBody>
          <a:bodyPr wrap="square" rtlCol="0">
            <a:spAutoFit/>
          </a:bodyPr>
          <a:lstStyle/>
          <a:p>
            <a:pPr marL="342900" indent="-342900" algn="just">
              <a:buFont typeface="+mj-lt"/>
              <a:buAutoNum type="arabicPeriod"/>
            </a:pP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やナフィオン</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をバインダーとして</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ニッケル水酸化物ナノシートを用いた電極はグルコースを添加した際に電流量の増加が見られ、グルコース酸化による電流が確認された。</a:t>
            </a: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kern="100">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今回の実験データからは、セルロースナノファイバーをバインダーとして用いた電極では作る度に得れる電流量に変化があり、</a:t>
            </a:r>
            <a:r>
              <a:rPr lang="ja-JP" altLang="ja-JP" kern="100">
                <a:latin typeface="Times New Roman" panose="02020603050405020304" pitchFamily="18" charset="0"/>
                <a:ea typeface="ＭＳ 明朝" panose="02020609040205080304" pitchFamily="49" charset="-128"/>
                <a:cs typeface="Times New Roman" panose="02020603050405020304" pitchFamily="18" charset="0"/>
              </a:rPr>
              <a:t>再現性を得ることが難しかった</a:t>
            </a:r>
            <a:r>
              <a:rPr lang="ja-JP" altLang="en-US" kern="100">
                <a:latin typeface="Times New Roman" panose="02020603050405020304" pitchFamily="18" charset="0"/>
                <a:ea typeface="ＭＳ 明朝" panose="02020609040205080304" pitchFamily="49" charset="-128"/>
                <a:cs typeface="Times New Roman" panose="02020603050405020304" pitchFamily="18" charset="0"/>
              </a:rPr>
              <a:t>。ナフィオンをバインダーとして用いた電極では、</a:t>
            </a:r>
            <a:r>
              <a:rPr lang="ja-JP" altLang="ja-JP">
                <a:latin typeface="Times New Roman" panose="02020603050405020304" pitchFamily="18" charset="0"/>
                <a:ea typeface="ＭＳ 明朝" panose="02020609040205080304" pitchFamily="49" charset="-128"/>
                <a:cs typeface="Times New Roman" panose="02020603050405020304" pitchFamily="18" charset="0"/>
              </a:rPr>
              <a:t>セルロースナノファイバーより感度が</a:t>
            </a:r>
            <a:r>
              <a:rPr lang="ja-JP" altLang="en-US">
                <a:latin typeface="Times New Roman" panose="02020603050405020304" pitchFamily="18" charset="0"/>
                <a:ea typeface="ＭＳ 明朝" panose="02020609040205080304" pitchFamily="49" charset="-128"/>
                <a:cs typeface="Times New Roman" panose="02020603050405020304" pitchFamily="18" charset="0"/>
              </a:rPr>
              <a:t>高かった</a:t>
            </a:r>
            <a:r>
              <a:rPr lang="ja-JP" altLang="ja-JP">
                <a:latin typeface="Times New Roman" panose="02020603050405020304" pitchFamily="18" charset="0"/>
                <a:ea typeface="ＭＳ 明朝" panose="02020609040205080304" pitchFamily="49" charset="-128"/>
                <a:cs typeface="Times New Roman" panose="02020603050405020304" pitchFamily="18" charset="0"/>
              </a:rPr>
              <a:t>。</a:t>
            </a: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endParaRPr lang="en-US" altLang="ja-JP">
              <a:latin typeface="Times New Roman" panose="02020603050405020304" pitchFamily="18" charset="0"/>
              <a:ea typeface="ＭＳ 明朝" panose="02020609040205080304" pitchFamily="49" charset="-128"/>
              <a:cs typeface="Times New Roman" panose="02020603050405020304" pitchFamily="18" charset="0"/>
            </a:endParaRPr>
          </a:p>
          <a:p>
            <a:pPr marL="342900" indent="-342900" algn="just">
              <a:buFont typeface="+mj-lt"/>
              <a:buAutoNum type="arabicPeriod"/>
            </a:pPr>
            <a:r>
              <a:rPr lang="ja-JP" altLang="en-US">
                <a:latin typeface="Times New Roman" panose="02020603050405020304" pitchFamily="18" charset="0"/>
                <a:ea typeface="ＭＳ 明朝" panose="02020609040205080304" pitchFamily="49" charset="-128"/>
                <a:cs typeface="Times New Roman" panose="02020603050405020304" pitchFamily="18" charset="0"/>
              </a:rPr>
              <a:t>ナフィオン</a:t>
            </a:r>
            <a:r>
              <a:rPr lang="en-US" altLang="ja-JP">
                <a:latin typeface="Times New Roman" panose="02020603050405020304" pitchFamily="18" charset="0"/>
                <a:ea typeface="ＭＳ 明朝" panose="02020609040205080304" pitchFamily="49" charset="-128"/>
                <a:cs typeface="Times New Roman" panose="02020603050405020304" pitchFamily="18" charset="0"/>
              </a:rPr>
              <a:t>10 μL</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をバインダーとして用いた電極が、本研究内では最も感度が</a:t>
            </a:r>
            <a:r>
              <a:rPr lang="en-US" altLang="ja-JP">
                <a:latin typeface="Times New Roman" panose="02020603050405020304" pitchFamily="18" charset="0"/>
                <a:ea typeface="ＭＳ 明朝" panose="02020609040205080304" pitchFamily="49" charset="-128"/>
                <a:cs typeface="Times New Roman" panose="02020603050405020304" pitchFamily="18" charset="0"/>
              </a:rPr>
              <a:t>3.43</a:t>
            </a:r>
            <a:r>
              <a:rPr lang="en-US" altLang="ja-JP" sz="1400">
                <a:latin typeface="Times New Roman" panose="02020603050405020304" pitchFamily="18" charset="0"/>
                <a:ea typeface="ＭＳ 明朝" panose="02020609040205080304" pitchFamily="49" charset="-128"/>
                <a:cs typeface="Times New Roman" panose="02020603050405020304" pitchFamily="18" charset="0"/>
              </a:rPr>
              <a:t> mA mM</a:t>
            </a:r>
            <a:r>
              <a:rPr lang="en-US" altLang="ja-JP" sz="1400" baseline="30000">
                <a:latin typeface="Times New Roman" panose="02020603050405020304" pitchFamily="18" charset="0"/>
                <a:ea typeface="ＭＳ 明朝" panose="02020609040205080304" pitchFamily="49" charset="-128"/>
                <a:cs typeface="Times New Roman" panose="02020603050405020304" pitchFamily="18" charset="0"/>
              </a:rPr>
              <a:t>-1 </a:t>
            </a:r>
            <a:r>
              <a:rPr lang="en-US" altLang="ja-JP" sz="1400">
                <a:latin typeface="Times New Roman" panose="02020603050405020304" pitchFamily="18" charset="0"/>
                <a:ea typeface="ＭＳ 明朝" panose="02020609040205080304" pitchFamily="49" charset="-128"/>
                <a:cs typeface="Times New Roman" panose="02020603050405020304" pitchFamily="18" charset="0"/>
              </a:rPr>
              <a:t>cm</a:t>
            </a:r>
            <a:r>
              <a:rPr lang="en-US" altLang="ja-JP" sz="1400" baseline="30000">
                <a:latin typeface="Times New Roman" panose="02020603050405020304" pitchFamily="18" charset="0"/>
                <a:ea typeface="ＭＳ 明朝" panose="02020609040205080304" pitchFamily="49" charset="-128"/>
                <a:cs typeface="Times New Roman" panose="02020603050405020304" pitchFamily="18" charset="0"/>
              </a:rPr>
              <a:t>-2</a:t>
            </a:r>
            <a:r>
              <a:rPr lang="ja-JP" altLang="en-US">
                <a:latin typeface="Times New Roman" panose="02020603050405020304" pitchFamily="18" charset="0"/>
                <a:ea typeface="ＭＳ 明朝" panose="02020609040205080304" pitchFamily="49" charset="-128"/>
                <a:cs typeface="Times New Roman" panose="02020603050405020304" pitchFamily="18" charset="0"/>
              </a:rPr>
              <a:t>と良好であった。複数回測定での安定性は課題であるがニッケル水酸化物ナノシート固定電極によるグルコース酸化が可能であることが示された。</a:t>
            </a:r>
          </a:p>
        </p:txBody>
      </p:sp>
      <p:sp>
        <p:nvSpPr>
          <p:cNvPr id="8" name="テキスト ボックス 7">
            <a:extLst>
              <a:ext uri="{FF2B5EF4-FFF2-40B4-BE49-F238E27FC236}">
                <a16:creationId xmlns:a16="http://schemas.microsoft.com/office/drawing/2014/main" id="{AA95DB64-C0F3-7DBA-529A-0A51C245B477}"/>
              </a:ext>
            </a:extLst>
          </p:cNvPr>
          <p:cNvSpPr txBox="1"/>
          <p:nvPr/>
        </p:nvSpPr>
        <p:spPr>
          <a:xfrm>
            <a:off x="33814" y="96294"/>
            <a:ext cx="800219"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結言</a:t>
            </a:r>
          </a:p>
        </p:txBody>
      </p:sp>
    </p:spTree>
    <p:extLst>
      <p:ext uri="{BB962C8B-B14F-4D97-AF65-F5344CB8AC3E}">
        <p14:creationId xmlns:p14="http://schemas.microsoft.com/office/powerpoint/2010/main" val="3223597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A13A1-804F-4D1C-7DF3-8C0FFC151D20}"/>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6A99060-E0B5-789D-5A48-5C99BB22D0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720E58-AB27-D207-1A04-7112EA443E66}"/>
              </a:ext>
            </a:extLst>
          </p:cNvPr>
          <p:cNvSpPr>
            <a:spLocks noGrp="1"/>
          </p:cNvSpPr>
          <p:nvPr>
            <p:ph type="sldNum" sz="quarter" idx="12"/>
          </p:nvPr>
        </p:nvSpPr>
        <p:spPr/>
        <p:txBody>
          <a:bodyPr/>
          <a:lstStyle/>
          <a:p>
            <a:fld id="{1861F7C4-1F0D-F249-A3A3-E04DAD9D7D2E}" type="slidenum">
              <a:rPr kumimoji="1" lang="ja-JP" altLang="en-US" smtClean="0"/>
              <a:t>13</a:t>
            </a:fld>
            <a:endParaRPr kumimoji="1" lang="ja-JP" altLang="en-US"/>
          </a:p>
        </p:txBody>
      </p:sp>
    </p:spTree>
    <p:extLst>
      <p:ext uri="{BB962C8B-B14F-4D97-AF65-F5344CB8AC3E}">
        <p14:creationId xmlns:p14="http://schemas.microsoft.com/office/powerpoint/2010/main" val="29429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CB6D59-7C24-406A-4E2A-9217BF8A6589}"/>
              </a:ext>
            </a:extLst>
          </p:cNvPr>
          <p:cNvSpPr>
            <a:spLocks noGrp="1"/>
          </p:cNvSpPr>
          <p:nvPr>
            <p:ph type="title"/>
          </p:nvPr>
        </p:nvSpPr>
        <p:spPr/>
        <p:txBody>
          <a:bodyPr>
            <a:normAutofit/>
          </a:bodyPr>
          <a:lstStyle/>
          <a:p>
            <a:r>
              <a:rPr lang="en-US"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Introduction</a:t>
            </a:r>
            <a:endParaRPr kumimoji="1" lang="ja-JP" altLang="en-US">
              <a:solidFill>
                <a:schemeClr val="accent1">
                  <a:lumMod val="60000"/>
                  <a:lumOff val="40000"/>
                </a:schemeClr>
              </a:solidFill>
              <a:latin typeface="HGPSoeiKakugothicUB" panose="020B0900000000000000" pitchFamily="34" charset="-128"/>
              <a:ea typeface="HGPSoeiKakugothicUB" panose="020B0900000000000000" pitchFamily="34" charset="-128"/>
            </a:endParaRPr>
          </a:p>
        </p:txBody>
      </p:sp>
      <p:sp>
        <p:nvSpPr>
          <p:cNvPr id="30" name="スライド番号プレースホルダー 29">
            <a:extLst>
              <a:ext uri="{FF2B5EF4-FFF2-40B4-BE49-F238E27FC236}">
                <a16:creationId xmlns:a16="http://schemas.microsoft.com/office/drawing/2014/main" id="{B7D1BA63-F219-E75C-FFEA-55B3C3FB00B0}"/>
              </a:ext>
            </a:extLst>
          </p:cNvPr>
          <p:cNvSpPr>
            <a:spLocks noGrp="1"/>
          </p:cNvSpPr>
          <p:nvPr>
            <p:ph type="sldNum" sz="quarter" idx="12"/>
          </p:nvPr>
        </p:nvSpPr>
        <p:spPr/>
        <p:txBody>
          <a:bodyPr/>
          <a:lstStyle/>
          <a:p>
            <a:fld id="{2B47B5E2-067C-614B-982C-DA6706293059}" type="slidenum">
              <a:rPr kumimoji="1" lang="ja-JP" altLang="en-US" smtClean="0"/>
              <a:t>14</a:t>
            </a:fld>
            <a:endParaRPr kumimoji="1" lang="ja-JP" altLang="en-US"/>
          </a:p>
        </p:txBody>
      </p:sp>
      <p:sp>
        <p:nvSpPr>
          <p:cNvPr id="38" name="テキスト ボックス 37">
            <a:extLst>
              <a:ext uri="{FF2B5EF4-FFF2-40B4-BE49-F238E27FC236}">
                <a16:creationId xmlns:a16="http://schemas.microsoft.com/office/drawing/2014/main" id="{E70F06AB-293D-F5CA-65BA-17055FD9F4A6}"/>
              </a:ext>
            </a:extLst>
          </p:cNvPr>
          <p:cNvSpPr txBox="1"/>
          <p:nvPr/>
        </p:nvSpPr>
        <p:spPr>
          <a:xfrm>
            <a:off x="664984" y="2089598"/>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食品加工、臨床診断、環境モニタリングなど多くの分野で</a:t>
            </a:r>
            <a:r>
              <a:rPr lang="ja-JP" altLang="en-US">
                <a:latin typeface="MS Gothic" panose="020B0609070205080204" pitchFamily="49" charset="-128"/>
                <a:ea typeface="MS Gothic" panose="020B0609070205080204" pitchFamily="49" charset="-128"/>
                <a:cs typeface="Times New Roman" panose="02020603050405020304" pitchFamily="18" charset="0"/>
              </a:rPr>
              <a:t>利用されている</a:t>
            </a:r>
            <a:r>
              <a:rPr lang="en-US" altLang="ja-JP" baseline="30000">
                <a:latin typeface="MS Gothic" panose="020B0609070205080204" pitchFamily="49" charset="-128"/>
                <a:ea typeface="MS Gothic" panose="020B0609070205080204" pitchFamily="49" charset="-128"/>
              </a:rPr>
              <a:t>[1] </a:t>
            </a:r>
            <a:r>
              <a:rPr lang="ja-JP" altLang="en-US">
                <a:latin typeface="MS Gothic" panose="020B0609070205080204" pitchFamily="49" charset="-128"/>
                <a:ea typeface="MS Gothic" panose="020B0609070205080204" pitchFamily="49" charset="-128"/>
              </a:rPr>
              <a:t>。</a:t>
            </a:r>
            <a:endParaRPr lang="en-US" altLang="ja-JP">
              <a:latin typeface="MS Gothic" panose="020B0609070205080204" pitchFamily="49" charset="-128"/>
              <a:ea typeface="MS Gothic" panose="020B0609070205080204" pitchFamily="49" charset="-128"/>
            </a:endParaRPr>
          </a:p>
          <a:p>
            <a:r>
              <a:rPr lang="ja-JP" altLang="en-US">
                <a:latin typeface="MS Gothic" panose="020B0609070205080204" pitchFamily="49" charset="-128"/>
                <a:ea typeface="MS Gothic" panose="020B0609070205080204" pitchFamily="49" charset="-128"/>
                <a:cs typeface="Times New Roman" panose="02020603050405020304" pitchFamily="18" charset="0"/>
              </a:rPr>
              <a:t>また、酵素を用いない非酵素型グルコース酸化触媒の開発が期待されている</a:t>
            </a:r>
            <a:endParaRPr lang="en-US" altLang="ja-JP" baseline="30000">
              <a:latin typeface="MS Gothic" panose="020B0609070205080204" pitchFamily="49" charset="-128"/>
              <a:ea typeface="MS Gothic" panose="020B0609070205080204" pitchFamily="49" charset="-128"/>
            </a:endParaRPr>
          </a:p>
        </p:txBody>
      </p:sp>
      <p:sp>
        <p:nvSpPr>
          <p:cNvPr id="3" name="テキスト ボックス 2">
            <a:extLst>
              <a:ext uri="{FF2B5EF4-FFF2-40B4-BE49-F238E27FC236}">
                <a16:creationId xmlns:a16="http://schemas.microsoft.com/office/drawing/2014/main" id="{72283222-61FC-C3BB-5939-2162AE11C3EC}"/>
              </a:ext>
            </a:extLst>
          </p:cNvPr>
          <p:cNvSpPr txBox="1"/>
          <p:nvPr/>
        </p:nvSpPr>
        <p:spPr>
          <a:xfrm>
            <a:off x="4572001" y="5552108"/>
            <a:ext cx="3945572" cy="507831"/>
          </a:xfrm>
          <a:prstGeom prst="rect">
            <a:avLst/>
          </a:prstGeom>
          <a:noFill/>
        </p:spPr>
        <p:txBody>
          <a:bodyPr wrap="square" rtlCol="0">
            <a:spAutoFit/>
          </a:bodyPr>
          <a:lstStyle/>
          <a:p>
            <a:r>
              <a:rPr lang="en-US" altLang="ja-JP" sz="900">
                <a:latin typeface="MS Gothic" panose="020B0609070205080204" pitchFamily="49" charset="-128"/>
                <a:ea typeface="MS Gothic" panose="020B0609070205080204" pitchFamily="49" charset="-128"/>
              </a:rPr>
              <a:t>[1] Feng Gao et al. </a:t>
            </a:r>
            <a:r>
              <a:rPr lang="en-US" altLang="ja-JP" sz="900" i="1">
                <a:latin typeface="MS Gothic" panose="020B0609070205080204" pitchFamily="49" charset="-128"/>
                <a:ea typeface="MS Gothic" panose="020B0609070205080204" pitchFamily="49" charset="-128"/>
              </a:rPr>
              <a:t>ACS Appl. Nano Mater.</a:t>
            </a:r>
            <a:r>
              <a:rPr lang="en-US" altLang="ja-JP" sz="900" b="1">
                <a:latin typeface="MS Gothic" panose="020B0609070205080204" pitchFamily="49" charset="-128"/>
                <a:ea typeface="MS Gothic" panose="020B0609070205080204" pitchFamily="49" charset="-128"/>
              </a:rPr>
              <a:t>2021</a:t>
            </a:r>
            <a:r>
              <a:rPr lang="en-US" altLang="ja-JP" sz="900">
                <a:latin typeface="MS Gothic" panose="020B0609070205080204" pitchFamily="49" charset="-128"/>
                <a:ea typeface="MS Gothic" panose="020B0609070205080204" pitchFamily="49" charset="-128"/>
              </a:rPr>
              <a:t>,4,8520−8529</a:t>
            </a:r>
          </a:p>
          <a:p>
            <a:r>
              <a:rPr lang="en-US" altLang="ja-JP" sz="900">
                <a:solidFill>
                  <a:srgbClr val="000000"/>
                </a:solidFill>
                <a:latin typeface="MS Gothic" panose="020B0609070205080204" pitchFamily="49" charset="-128"/>
                <a:ea typeface="MS Gothic" panose="020B0609070205080204" pitchFamily="49" charset="-128"/>
                <a:cs typeface="Times New Roman" panose="02020603050405020304" pitchFamily="18" charset="0"/>
              </a:rPr>
              <a:t>[2] Etab M et al. ,</a:t>
            </a:r>
            <a:r>
              <a:rPr lang="en-US" altLang="ja-JP" sz="900" i="1" cap="all">
                <a:solidFill>
                  <a:srgbClr val="000000"/>
                </a:solidFill>
                <a:latin typeface="MS Gothic" panose="020B0609070205080204" pitchFamily="49" charset="-128"/>
                <a:ea typeface="MS Gothic" panose="020B0609070205080204" pitchFamily="49" charset="-128"/>
                <a:cs typeface="Times New Roman" panose="02020603050405020304" pitchFamily="18" charset="0"/>
              </a:rPr>
              <a:t> </a:t>
            </a:r>
            <a:r>
              <a:rPr lang="en-US" altLang="ja-JP" sz="900" i="1">
                <a:solidFill>
                  <a:srgbClr val="000000"/>
                </a:solidFill>
                <a:latin typeface="MS Gothic" panose="020B0609070205080204" pitchFamily="49" charset="-128"/>
                <a:ea typeface="MS Gothic" panose="020B0609070205080204" pitchFamily="49" charset="-128"/>
                <a:cs typeface="Times New Roman" panose="02020603050405020304" pitchFamily="18" charset="0"/>
              </a:rPr>
              <a:t>Arabian Journal of Chemistry </a:t>
            </a:r>
            <a:r>
              <a:rPr lang="en-US" altLang="ja-JP" sz="900">
                <a:solidFill>
                  <a:srgbClr val="000000"/>
                </a:solidFill>
                <a:latin typeface="MS Gothic" panose="020B0609070205080204" pitchFamily="49" charset="-128"/>
                <a:ea typeface="MS Gothic" panose="020B0609070205080204" pitchFamily="49" charset="-128"/>
                <a:cs typeface="Times New Roman" panose="02020603050405020304" pitchFamily="18" charset="0"/>
              </a:rPr>
              <a:t>(</a:t>
            </a:r>
            <a:r>
              <a:rPr lang="en-US" altLang="ja-JP" sz="900" b="1">
                <a:solidFill>
                  <a:srgbClr val="000000"/>
                </a:solidFill>
                <a:latin typeface="MS Gothic" panose="020B0609070205080204" pitchFamily="49" charset="-128"/>
                <a:ea typeface="MS Gothic" panose="020B0609070205080204" pitchFamily="49" charset="-128"/>
                <a:cs typeface="Times New Roman" panose="02020603050405020304" pitchFamily="18" charset="0"/>
              </a:rPr>
              <a:t>2022</a:t>
            </a:r>
            <a:r>
              <a:rPr lang="en-US" altLang="ja-JP" sz="900">
                <a:solidFill>
                  <a:srgbClr val="000000"/>
                </a:solidFill>
                <a:latin typeface="MS Gothic" panose="020B0609070205080204" pitchFamily="49" charset="-128"/>
                <a:ea typeface="MS Gothic" panose="020B0609070205080204" pitchFamily="49" charset="-128"/>
                <a:cs typeface="Times New Roman" panose="02020603050405020304" pitchFamily="18" charset="0"/>
              </a:rPr>
              <a:t>) 15, 103467</a:t>
            </a:r>
            <a:r>
              <a:rPr lang="ja-JP" altLang="ja-JP" sz="900">
                <a:latin typeface="MS Gothic" panose="020B0609070205080204" pitchFamily="49" charset="-128"/>
                <a:ea typeface="MS Gothic" panose="020B0609070205080204" pitchFamily="49" charset="-128"/>
              </a:rPr>
              <a:t> </a:t>
            </a:r>
            <a:endParaRPr lang="ja-JP" altLang="en-US" sz="900">
              <a:latin typeface="MS Gothic" panose="020B0609070205080204" pitchFamily="49" charset="-128"/>
              <a:ea typeface="MS Gothic" panose="020B0609070205080204" pitchFamily="49" charset="-128"/>
            </a:endParaRPr>
          </a:p>
        </p:txBody>
      </p:sp>
      <p:sp>
        <p:nvSpPr>
          <p:cNvPr id="9" name="テキスト ボックス 8">
            <a:extLst>
              <a:ext uri="{FF2B5EF4-FFF2-40B4-BE49-F238E27FC236}">
                <a16:creationId xmlns:a16="http://schemas.microsoft.com/office/drawing/2014/main" id="{E6A5C5EC-7F97-41F3-DFFA-F1DD95F6ED4C}"/>
              </a:ext>
            </a:extLst>
          </p:cNvPr>
          <p:cNvSpPr txBox="1"/>
          <p:nvPr/>
        </p:nvSpPr>
        <p:spPr>
          <a:xfrm>
            <a:off x="664984" y="3429001"/>
            <a:ext cx="8051653" cy="646331"/>
          </a:xfrm>
          <a:prstGeom prst="rect">
            <a:avLst/>
          </a:prstGeom>
          <a:noFill/>
        </p:spPr>
        <p:txBody>
          <a:bodyPr wrap="square" rtlCol="0">
            <a:spAutoFit/>
          </a:bodyPr>
          <a:lstStyle/>
          <a:p>
            <a:r>
              <a:rPr lang="ja-JP" altLang="ja-JP">
                <a:latin typeface="MS Gothic" panose="020B0609070205080204" pitchFamily="49" charset="-128"/>
                <a:ea typeface="MS Gothic" panose="020B0609070205080204" pitchFamily="49" charset="-128"/>
                <a:cs typeface="Times New Roman" panose="02020603050405020304" pitchFamily="18" charset="0"/>
              </a:rPr>
              <a:t>遷移金属化合物の中でも、ナノ構造</a:t>
            </a:r>
            <a:r>
              <a:rPr lang="ja-JP" altLang="en-US">
                <a:latin typeface="MS Gothic" panose="020B0609070205080204" pitchFamily="49" charset="-128"/>
                <a:ea typeface="MS Gothic" panose="020B0609070205080204" pitchFamily="49" charset="-128"/>
                <a:cs typeface="Times New Roman" panose="02020603050405020304" pitchFamily="18" charset="0"/>
              </a:rPr>
              <a:t>を持たせたニッケル化合物では、グルコースを酸化するいくつかの例が報告されており、高い触媒活性を有する</a:t>
            </a:r>
            <a:r>
              <a:rPr lang="en-US" altLang="ja-JP" baseline="30000">
                <a:latin typeface="MS Gothic" panose="020B0609070205080204" pitchFamily="49" charset="-128"/>
                <a:ea typeface="MS Gothic" panose="020B0609070205080204" pitchFamily="49" charset="-128"/>
                <a:cs typeface="Times New Roman" panose="02020603050405020304" pitchFamily="18" charset="0"/>
              </a:rPr>
              <a:t>[2]</a:t>
            </a:r>
            <a:r>
              <a:rPr lang="ja-JP" altLang="en-US">
                <a:latin typeface="MS Gothic" panose="020B0609070205080204" pitchFamily="49" charset="-128"/>
                <a:ea typeface="MS Gothic" panose="020B0609070205080204" pitchFamily="49" charset="-128"/>
                <a:cs typeface="Times New Roman" panose="02020603050405020304" pitchFamily="18" charset="0"/>
              </a:rPr>
              <a:t>。</a:t>
            </a:r>
            <a:endParaRPr lang="en-US" altLang="ja-JP">
              <a:latin typeface="MS Gothic" panose="020B0609070205080204" pitchFamily="49" charset="-128"/>
              <a:ea typeface="MS Gothic" panose="020B0609070205080204" pitchFamily="49" charset="-128"/>
              <a:cs typeface="Times New Roman" panose="02020603050405020304" pitchFamily="18" charset="0"/>
            </a:endParaRPr>
          </a:p>
        </p:txBody>
      </p:sp>
      <p:sp>
        <p:nvSpPr>
          <p:cNvPr id="10" name="角丸四角形 9">
            <a:extLst>
              <a:ext uri="{FF2B5EF4-FFF2-40B4-BE49-F238E27FC236}">
                <a16:creationId xmlns:a16="http://schemas.microsoft.com/office/drawing/2014/main" id="{09362C8C-9548-AFAF-9E3E-9E7503E2DEF3}"/>
              </a:ext>
            </a:extLst>
          </p:cNvPr>
          <p:cNvSpPr/>
          <p:nvPr/>
        </p:nvSpPr>
        <p:spPr>
          <a:xfrm>
            <a:off x="585155" y="1595502"/>
            <a:ext cx="8211312" cy="1225396"/>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2" name="角丸四角形 11">
            <a:extLst>
              <a:ext uri="{FF2B5EF4-FFF2-40B4-BE49-F238E27FC236}">
                <a16:creationId xmlns:a16="http://schemas.microsoft.com/office/drawing/2014/main" id="{41D8B679-4D55-996D-F458-FF60FF9BB400}"/>
              </a:ext>
            </a:extLst>
          </p:cNvPr>
          <p:cNvSpPr/>
          <p:nvPr/>
        </p:nvSpPr>
        <p:spPr>
          <a:xfrm>
            <a:off x="585155" y="2961157"/>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角丸四角形 14">
            <a:extLst>
              <a:ext uri="{FF2B5EF4-FFF2-40B4-BE49-F238E27FC236}">
                <a16:creationId xmlns:a16="http://schemas.microsoft.com/office/drawing/2014/main" id="{23583552-637D-A527-8698-3D0BF40A92A6}"/>
              </a:ext>
            </a:extLst>
          </p:cNvPr>
          <p:cNvSpPr/>
          <p:nvPr/>
        </p:nvSpPr>
        <p:spPr>
          <a:xfrm>
            <a:off x="585153" y="1595502"/>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グルコースの定量分析</a:t>
            </a:r>
          </a:p>
        </p:txBody>
      </p:sp>
      <p:sp>
        <p:nvSpPr>
          <p:cNvPr id="16" name="角丸四角形 15">
            <a:extLst>
              <a:ext uri="{FF2B5EF4-FFF2-40B4-BE49-F238E27FC236}">
                <a16:creationId xmlns:a16="http://schemas.microsoft.com/office/drawing/2014/main" id="{CC29D2B6-8DA8-5225-30F5-1E399DC89EE8}"/>
              </a:ext>
            </a:extLst>
          </p:cNvPr>
          <p:cNvSpPr/>
          <p:nvPr/>
        </p:nvSpPr>
        <p:spPr>
          <a:xfrm>
            <a:off x="585153" y="2961157"/>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グルコース酸化に有用な触媒</a:t>
            </a:r>
          </a:p>
        </p:txBody>
      </p:sp>
      <p:sp>
        <p:nvSpPr>
          <p:cNvPr id="4" name="テキスト ボックス 3">
            <a:extLst>
              <a:ext uri="{FF2B5EF4-FFF2-40B4-BE49-F238E27FC236}">
                <a16:creationId xmlns:a16="http://schemas.microsoft.com/office/drawing/2014/main" id="{E002C709-5BBC-E28C-F280-F92F7815F8F4}"/>
              </a:ext>
            </a:extLst>
          </p:cNvPr>
          <p:cNvSpPr txBox="1"/>
          <p:nvPr/>
        </p:nvSpPr>
        <p:spPr>
          <a:xfrm>
            <a:off x="664982" y="4794656"/>
            <a:ext cx="8051653" cy="646331"/>
          </a:xfrm>
          <a:prstGeom prst="rect">
            <a:avLst/>
          </a:prstGeom>
          <a:noFill/>
        </p:spPr>
        <p:txBody>
          <a:bodyPr wrap="square" rtlCol="0">
            <a:spAutoFit/>
          </a:bodyPr>
          <a:lstStyle/>
          <a:p>
            <a:r>
              <a:rPr lang="ja-JP" altLang="en-US">
                <a:latin typeface="MS Gothic" panose="020B0609070205080204" pitchFamily="49" charset="-128"/>
                <a:ea typeface="MS Gothic" panose="020B0609070205080204" pitchFamily="49" charset="-128"/>
                <a:cs typeface="Times New Roman" panose="02020603050405020304" pitchFamily="18" charset="0"/>
              </a:rPr>
              <a:t>本研究室では、以前より層状ニッケル水酸化物を</a:t>
            </a:r>
            <a:r>
              <a:rPr lang="en-US" altLang="ja-JP">
                <a:latin typeface="MS Gothic" panose="020B0609070205080204" pitchFamily="49" charset="-128"/>
                <a:ea typeface="MS Gothic" panose="020B0609070205080204" pitchFamily="49" charset="-128"/>
                <a:cs typeface="Times New Roman" panose="02020603050405020304" pitchFamily="18" charset="0"/>
              </a:rPr>
              <a:t>1-</a:t>
            </a:r>
            <a:r>
              <a:rPr lang="ja-JP" altLang="en-US">
                <a:latin typeface="MS Gothic" panose="020B0609070205080204" pitchFamily="49" charset="-128"/>
                <a:ea typeface="MS Gothic" panose="020B0609070205080204" pitchFamily="49" charset="-128"/>
                <a:cs typeface="Times New Roman" panose="02020603050405020304" pitchFamily="18" charset="0"/>
              </a:rPr>
              <a:t>ブタノール中で単層剥離をさせており、グルコース酸化に有用であると考えた。</a:t>
            </a:r>
            <a:endParaRPr lang="en-US" altLang="ja-JP">
              <a:latin typeface="MS Gothic" panose="020B0609070205080204" pitchFamily="49" charset="-128"/>
              <a:ea typeface="MS Gothic" panose="020B0609070205080204" pitchFamily="49" charset="-128"/>
              <a:cs typeface="Times New Roman" panose="02020603050405020304" pitchFamily="18" charset="0"/>
            </a:endParaRPr>
          </a:p>
        </p:txBody>
      </p:sp>
      <p:sp>
        <p:nvSpPr>
          <p:cNvPr id="5" name="角丸四角形 4">
            <a:extLst>
              <a:ext uri="{FF2B5EF4-FFF2-40B4-BE49-F238E27FC236}">
                <a16:creationId xmlns:a16="http://schemas.microsoft.com/office/drawing/2014/main" id="{07F95692-7B80-8D36-59EA-B68B24AEC13D}"/>
              </a:ext>
            </a:extLst>
          </p:cNvPr>
          <p:cNvSpPr/>
          <p:nvPr/>
        </p:nvSpPr>
        <p:spPr>
          <a:xfrm>
            <a:off x="585153" y="4326812"/>
            <a:ext cx="8211312" cy="1236638"/>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角丸四角形 5">
            <a:extLst>
              <a:ext uri="{FF2B5EF4-FFF2-40B4-BE49-F238E27FC236}">
                <a16:creationId xmlns:a16="http://schemas.microsoft.com/office/drawing/2014/main" id="{02404B29-80A8-76D0-F6B0-3CE9F700422B}"/>
              </a:ext>
            </a:extLst>
          </p:cNvPr>
          <p:cNvSpPr/>
          <p:nvPr/>
        </p:nvSpPr>
        <p:spPr>
          <a:xfrm>
            <a:off x="585151" y="4326813"/>
            <a:ext cx="4361448" cy="41274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500">
                <a:solidFill>
                  <a:schemeClr val="tx1"/>
                </a:solidFill>
                <a:latin typeface="MS Gothic" panose="020B0609070205080204" pitchFamily="49" charset="-128"/>
                <a:ea typeface="MS Gothic" panose="020B0609070205080204" pitchFamily="49" charset="-128"/>
              </a:rPr>
              <a:t>ニッケル水酸化物ナノシート</a:t>
            </a:r>
          </a:p>
        </p:txBody>
      </p:sp>
    </p:spTree>
    <p:extLst>
      <p:ext uri="{BB962C8B-B14F-4D97-AF65-F5344CB8AC3E}">
        <p14:creationId xmlns:p14="http://schemas.microsoft.com/office/powerpoint/2010/main" val="1701275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図 87">
            <a:extLst>
              <a:ext uri="{FF2B5EF4-FFF2-40B4-BE49-F238E27FC236}">
                <a16:creationId xmlns:a16="http://schemas.microsoft.com/office/drawing/2014/main" id="{09164929-54F1-5CD7-C35E-68981C920BEE}"/>
              </a:ext>
            </a:extLst>
          </p:cNvPr>
          <p:cNvPicPr>
            <a:picLocks noChangeAspect="1"/>
          </p:cNvPicPr>
          <p:nvPr/>
        </p:nvPicPr>
        <p:blipFill>
          <a:blip r:embed="rId3"/>
          <a:stretch>
            <a:fillRect/>
          </a:stretch>
        </p:blipFill>
        <p:spPr>
          <a:xfrm>
            <a:off x="0" y="1734196"/>
            <a:ext cx="4440420" cy="2897768"/>
          </a:xfrm>
          <a:prstGeom prst="rect">
            <a:avLst/>
          </a:prstGeom>
        </p:spPr>
      </p:pic>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15</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pic>
        <p:nvPicPr>
          <p:cNvPr id="4" name="図 3">
            <a:extLst>
              <a:ext uri="{FF2B5EF4-FFF2-40B4-BE49-F238E27FC236}">
                <a16:creationId xmlns:a16="http://schemas.microsoft.com/office/drawing/2014/main" id="{AB7E59F0-1E60-A448-E407-021665B90F44}"/>
              </a:ext>
            </a:extLst>
          </p:cNvPr>
          <p:cNvPicPr>
            <a:picLocks noChangeAspect="1"/>
          </p:cNvPicPr>
          <p:nvPr/>
        </p:nvPicPr>
        <p:blipFill>
          <a:blip r:embed="rId4"/>
          <a:stretch>
            <a:fillRect/>
          </a:stretch>
        </p:blipFill>
        <p:spPr>
          <a:xfrm>
            <a:off x="4440420" y="1734196"/>
            <a:ext cx="4715128" cy="2980679"/>
          </a:xfrm>
          <a:prstGeom prst="rect">
            <a:avLst/>
          </a:prstGeom>
        </p:spPr>
      </p:pic>
    </p:spTree>
    <p:extLst>
      <p:ext uri="{BB962C8B-B14F-4D97-AF65-F5344CB8AC3E}">
        <p14:creationId xmlns:p14="http://schemas.microsoft.com/office/powerpoint/2010/main" val="287591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16</a:t>
            </a:fld>
            <a:endParaRPr kumimoji="1" lang="ja-JP" altLang="en-US"/>
          </a:p>
        </p:txBody>
      </p:sp>
      <p:pic>
        <p:nvPicPr>
          <p:cNvPr id="4" name="図 3">
            <a:extLst>
              <a:ext uri="{FF2B5EF4-FFF2-40B4-BE49-F238E27FC236}">
                <a16:creationId xmlns:a16="http://schemas.microsoft.com/office/drawing/2014/main" id="{7A5A9522-4E6D-CF1A-3126-2EFB0942489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81238" y="1681588"/>
            <a:ext cx="3716507" cy="2884396"/>
          </a:xfrm>
          <a:prstGeom prst="rect">
            <a:avLst/>
          </a:prstGeom>
        </p:spPr>
      </p:pic>
      <p:pic>
        <p:nvPicPr>
          <p:cNvPr id="5" name="図 4">
            <a:extLst>
              <a:ext uri="{FF2B5EF4-FFF2-40B4-BE49-F238E27FC236}">
                <a16:creationId xmlns:a16="http://schemas.microsoft.com/office/drawing/2014/main" id="{34D09F50-DA88-660F-ADAE-6B1101D3B8BB}"/>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435832" y="1771825"/>
            <a:ext cx="4044236" cy="2559543"/>
          </a:xfrm>
          <a:prstGeom prst="rect">
            <a:avLst/>
          </a:prstGeom>
        </p:spPr>
      </p:pic>
      <p:graphicFrame>
        <p:nvGraphicFramePr>
          <p:cNvPr id="6" name="表 5">
            <a:extLst>
              <a:ext uri="{FF2B5EF4-FFF2-40B4-BE49-F238E27FC236}">
                <a16:creationId xmlns:a16="http://schemas.microsoft.com/office/drawing/2014/main" id="{61353C2E-9FB6-5868-F7BA-7111E4DA80EC}"/>
              </a:ext>
            </a:extLst>
          </p:cNvPr>
          <p:cNvGraphicFramePr>
            <a:graphicFrameLocks noGrp="1"/>
          </p:cNvGraphicFramePr>
          <p:nvPr>
            <p:extLst>
              <p:ext uri="{D42A27DB-BD31-4B8C-83A1-F6EECF244321}">
                <p14:modId xmlns:p14="http://schemas.microsoft.com/office/powerpoint/2010/main" val="2928928253"/>
              </p:ext>
            </p:extLst>
          </p:nvPr>
        </p:nvGraphicFramePr>
        <p:xfrm>
          <a:off x="1258979" y="4777978"/>
          <a:ext cx="6032157" cy="1081151"/>
        </p:xfrm>
        <a:graphic>
          <a:graphicData uri="http://schemas.openxmlformats.org/drawingml/2006/table">
            <a:tbl>
              <a:tblPr firstRow="1" firstCol="1" bandRow="1">
                <a:tableStyleId>{2D5ABB26-0587-4C30-8999-92F81FD0307C}</a:tableStyleId>
              </a:tblPr>
              <a:tblGrid>
                <a:gridCol w="1507684">
                  <a:extLst>
                    <a:ext uri="{9D8B030D-6E8A-4147-A177-3AD203B41FA5}">
                      <a16:colId xmlns:a16="http://schemas.microsoft.com/office/drawing/2014/main" val="505636779"/>
                    </a:ext>
                  </a:extLst>
                </a:gridCol>
                <a:gridCol w="1507684">
                  <a:extLst>
                    <a:ext uri="{9D8B030D-6E8A-4147-A177-3AD203B41FA5}">
                      <a16:colId xmlns:a16="http://schemas.microsoft.com/office/drawing/2014/main" val="2666141430"/>
                    </a:ext>
                  </a:extLst>
                </a:gridCol>
                <a:gridCol w="1563978">
                  <a:extLst>
                    <a:ext uri="{9D8B030D-6E8A-4147-A177-3AD203B41FA5}">
                      <a16:colId xmlns:a16="http://schemas.microsoft.com/office/drawing/2014/main" val="1521991285"/>
                    </a:ext>
                  </a:extLst>
                </a:gridCol>
                <a:gridCol w="1452812">
                  <a:extLst>
                    <a:ext uri="{9D8B030D-6E8A-4147-A177-3AD203B41FA5}">
                      <a16:colId xmlns:a16="http://schemas.microsoft.com/office/drawing/2014/main" val="196319817"/>
                    </a:ext>
                  </a:extLst>
                </a:gridCol>
              </a:tblGrid>
              <a:tr h="432461">
                <a:tc>
                  <a:txBody>
                    <a:bodyPr/>
                    <a:lstStyle/>
                    <a:p>
                      <a:pPr algn="ctr"/>
                      <a:r>
                        <a:rPr lang="ja-JP" altLang="en-US" sz="1200" kern="100">
                          <a:effectLst/>
                        </a:rPr>
                        <a:t>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線形範囲 </a:t>
                      </a:r>
                      <a:r>
                        <a:rPr lang="en-US" sz="1200" kern="10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感度</a:t>
                      </a:r>
                      <a:r>
                        <a:rPr lang="en-US" sz="1200" kern="100">
                          <a:effectLst/>
                        </a:rPr>
                        <a:t>(mA mM</a:t>
                      </a:r>
                      <a:r>
                        <a:rPr lang="en-US" sz="1200" kern="100" baseline="30000">
                          <a:effectLst/>
                        </a:rPr>
                        <a:t>-1</a:t>
                      </a:r>
                      <a:r>
                        <a:rPr lang="en-US" sz="1200" kern="100">
                          <a:effectLst/>
                        </a:rPr>
                        <a:t> cm</a:t>
                      </a:r>
                      <a:r>
                        <a:rPr lang="en-US" sz="1200" kern="100" baseline="30000">
                          <a:effectLst/>
                        </a:rPr>
                        <a:t>-2</a:t>
                      </a:r>
                      <a:r>
                        <a:rPr lang="en-US" sz="1200" kern="10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r"/>
                      <a:r>
                        <a:rPr lang="ja-JP" sz="1200" kern="100">
                          <a:effectLst/>
                        </a:rPr>
                        <a:t>決定係数</a:t>
                      </a:r>
                      <a:r>
                        <a:rPr lang="en-US" sz="1200" kern="100">
                          <a:effectLst/>
                        </a:rPr>
                        <a:t> R</a:t>
                      </a:r>
                      <a:r>
                        <a:rPr lang="en-US" sz="1200" kern="100" baseline="3000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052318"/>
                  </a:ext>
                </a:extLst>
              </a:tr>
              <a:tr h="216230">
                <a:tc>
                  <a:txBody>
                    <a:bodyPr/>
                    <a:lstStyle/>
                    <a:p>
                      <a:pPr algn="ctr"/>
                      <a:r>
                        <a:rPr lang="en-US" sz="1200" kern="10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0~1.31</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0.3052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0.9182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19446988"/>
                  </a:ext>
                </a:extLst>
              </a:tr>
              <a:tr h="216230">
                <a:tc>
                  <a:txBody>
                    <a:bodyPr/>
                    <a:lstStyle/>
                    <a:p>
                      <a:pPr algn="ctr"/>
                      <a:r>
                        <a:rPr lang="en-US" sz="1200" kern="10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0.0307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0.9086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144897397"/>
                  </a:ext>
                </a:extLst>
              </a:tr>
              <a:tr h="216230">
                <a:tc>
                  <a:txBody>
                    <a:bodyPr/>
                    <a:lstStyle/>
                    <a:p>
                      <a:pPr algn="ctr"/>
                      <a:r>
                        <a:rPr lang="en-US" sz="1200" kern="10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0~0.88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0.0324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0.8424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81589884"/>
                  </a:ext>
                </a:extLst>
              </a:tr>
            </a:tbl>
          </a:graphicData>
        </a:graphic>
      </p:graphicFrame>
    </p:spTree>
    <p:extLst>
      <p:ext uri="{BB962C8B-B14F-4D97-AF65-F5344CB8AC3E}">
        <p14:creationId xmlns:p14="http://schemas.microsoft.com/office/powerpoint/2010/main" val="116120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17</a:t>
            </a:fld>
            <a:endParaRPr kumimoji="1" lang="ja-JP" altLang="en-US"/>
          </a:p>
        </p:txBody>
      </p:sp>
      <p:pic>
        <p:nvPicPr>
          <p:cNvPr id="6" name="図 5">
            <a:extLst>
              <a:ext uri="{FF2B5EF4-FFF2-40B4-BE49-F238E27FC236}">
                <a16:creationId xmlns:a16="http://schemas.microsoft.com/office/drawing/2014/main" id="{152E1E8E-4960-9B4B-D30A-4B8F12B066BF}"/>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5445" y="1833250"/>
            <a:ext cx="4016555" cy="2624450"/>
          </a:xfrm>
          <a:prstGeom prst="rect">
            <a:avLst/>
          </a:prstGeom>
        </p:spPr>
      </p:pic>
      <p:pic>
        <p:nvPicPr>
          <p:cNvPr id="7" name="図 6">
            <a:extLst>
              <a:ext uri="{FF2B5EF4-FFF2-40B4-BE49-F238E27FC236}">
                <a16:creationId xmlns:a16="http://schemas.microsoft.com/office/drawing/2014/main" id="{816F3409-0277-0FA6-EDFF-BBE53A4F3B1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735602" y="1946916"/>
            <a:ext cx="4024979" cy="2397117"/>
          </a:xfrm>
          <a:prstGeom prst="rect">
            <a:avLst/>
          </a:prstGeom>
        </p:spPr>
      </p:pic>
      <p:graphicFrame>
        <p:nvGraphicFramePr>
          <p:cNvPr id="8" name="表 7">
            <a:extLst>
              <a:ext uri="{FF2B5EF4-FFF2-40B4-BE49-F238E27FC236}">
                <a16:creationId xmlns:a16="http://schemas.microsoft.com/office/drawing/2014/main" id="{298D3E40-09CD-B9C2-108F-DFD6EE6FDD4F}"/>
              </a:ext>
            </a:extLst>
          </p:cNvPr>
          <p:cNvGraphicFramePr>
            <a:graphicFrameLocks noGrp="1"/>
          </p:cNvGraphicFramePr>
          <p:nvPr>
            <p:extLst>
              <p:ext uri="{D42A27DB-BD31-4B8C-83A1-F6EECF244321}">
                <p14:modId xmlns:p14="http://schemas.microsoft.com/office/powerpoint/2010/main" val="173540961"/>
              </p:ext>
            </p:extLst>
          </p:nvPr>
        </p:nvGraphicFramePr>
        <p:xfrm>
          <a:off x="1643063" y="4733021"/>
          <a:ext cx="5517807" cy="1026032"/>
        </p:xfrm>
        <a:graphic>
          <a:graphicData uri="http://schemas.openxmlformats.org/drawingml/2006/table">
            <a:tbl>
              <a:tblPr firstRow="1" firstCol="1" bandRow="1">
                <a:tableStyleId>{2D5ABB26-0587-4C30-8999-92F81FD0307C}</a:tableStyleId>
              </a:tblPr>
              <a:tblGrid>
                <a:gridCol w="1379127">
                  <a:extLst>
                    <a:ext uri="{9D8B030D-6E8A-4147-A177-3AD203B41FA5}">
                      <a16:colId xmlns:a16="http://schemas.microsoft.com/office/drawing/2014/main" val="3699164101"/>
                    </a:ext>
                  </a:extLst>
                </a:gridCol>
                <a:gridCol w="1379127">
                  <a:extLst>
                    <a:ext uri="{9D8B030D-6E8A-4147-A177-3AD203B41FA5}">
                      <a16:colId xmlns:a16="http://schemas.microsoft.com/office/drawing/2014/main" val="1530440604"/>
                    </a:ext>
                  </a:extLst>
                </a:gridCol>
                <a:gridCol w="1514285">
                  <a:extLst>
                    <a:ext uri="{9D8B030D-6E8A-4147-A177-3AD203B41FA5}">
                      <a16:colId xmlns:a16="http://schemas.microsoft.com/office/drawing/2014/main" val="3189532264"/>
                    </a:ext>
                  </a:extLst>
                </a:gridCol>
                <a:gridCol w="1245268">
                  <a:extLst>
                    <a:ext uri="{9D8B030D-6E8A-4147-A177-3AD203B41FA5}">
                      <a16:colId xmlns:a16="http://schemas.microsoft.com/office/drawing/2014/main" val="795361290"/>
                    </a:ext>
                  </a:extLst>
                </a:gridCol>
              </a:tblGrid>
              <a:tr h="365760">
                <a:tc>
                  <a:txBody>
                    <a:bodyPr/>
                    <a:lstStyle/>
                    <a:p>
                      <a:pPr algn="l"/>
                      <a:r>
                        <a:rPr lang="en-US" sz="1200" kern="100">
                          <a:effectLst/>
                        </a:rPr>
                        <a:t> 繰り返し測定回数</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線形範囲 </a:t>
                      </a:r>
                      <a:r>
                        <a:rPr lang="en-US" sz="1200" kern="100">
                          <a:effectLst/>
                        </a:rPr>
                        <a:t>(mM)</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感度</a:t>
                      </a:r>
                      <a:r>
                        <a:rPr lang="en-US" sz="1200" kern="100">
                          <a:effectLst/>
                        </a:rPr>
                        <a:t>(mA mM</a:t>
                      </a:r>
                      <a:r>
                        <a:rPr lang="en-US" sz="1200" kern="100" baseline="30000">
                          <a:effectLst/>
                        </a:rPr>
                        <a:t>-1</a:t>
                      </a:r>
                      <a:r>
                        <a:rPr lang="en-US" sz="1200" kern="100">
                          <a:effectLst/>
                        </a:rPr>
                        <a:t> cm</a:t>
                      </a:r>
                      <a:r>
                        <a:rPr lang="en-US" sz="1200" kern="100" baseline="30000">
                          <a:effectLst/>
                        </a:rPr>
                        <a:t>-2</a:t>
                      </a:r>
                      <a:r>
                        <a:rPr lang="en-US" sz="1200" kern="100">
                          <a:effectLst/>
                        </a:rPr>
                        <a:t>)</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tc>
                  <a:txBody>
                    <a:bodyPr/>
                    <a:lstStyle/>
                    <a:p>
                      <a:pPr algn="ctr"/>
                      <a:r>
                        <a:rPr lang="ja-JP" sz="1200" kern="100">
                          <a:effectLst/>
                        </a:rPr>
                        <a:t>決定係数</a:t>
                      </a:r>
                      <a:r>
                        <a:rPr lang="en-US" sz="1200" kern="100">
                          <a:effectLst/>
                        </a:rPr>
                        <a:t> R</a:t>
                      </a:r>
                      <a:r>
                        <a:rPr lang="en-US" sz="1200" kern="100" baseline="30000">
                          <a:effectLst/>
                        </a:rPr>
                        <a:t>2</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202271"/>
                  </a:ext>
                </a:extLst>
              </a:tr>
              <a:tr h="220091">
                <a:tc>
                  <a:txBody>
                    <a:bodyPr/>
                    <a:lstStyle/>
                    <a:p>
                      <a:pPr algn="ctr"/>
                      <a:r>
                        <a:rPr lang="en-US" sz="1200" kern="100">
                          <a:effectLst/>
                        </a:rPr>
                        <a:t>1</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0~6.73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2.2533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0.9853</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612160487"/>
                  </a:ext>
                </a:extLst>
              </a:tr>
              <a:tr h="220091">
                <a:tc>
                  <a:txBody>
                    <a:bodyPr/>
                    <a:lstStyle/>
                    <a:p>
                      <a:pPr algn="ctr"/>
                      <a:r>
                        <a:rPr lang="en-US" sz="1200" kern="100">
                          <a:effectLst/>
                        </a:rPr>
                        <a:t>2</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0~3.46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3.4265</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0.9884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901929682"/>
                  </a:ext>
                </a:extLst>
              </a:tr>
              <a:tr h="220091">
                <a:tc>
                  <a:txBody>
                    <a:bodyPr/>
                    <a:lstStyle/>
                    <a:p>
                      <a:pPr algn="ctr"/>
                      <a:r>
                        <a:rPr lang="en-US" sz="1200" kern="100">
                          <a:effectLst/>
                        </a:rPr>
                        <a:t>3</a:t>
                      </a:r>
                      <a:r>
                        <a:rPr lang="ja-JP" sz="1200" kern="100">
                          <a:effectLst/>
                        </a:rPr>
                        <a:t>回目</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0~7.98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1.3460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algn="r"/>
                      <a:r>
                        <a:rPr lang="en-US" sz="1200" kern="100">
                          <a:effectLst/>
                        </a:rPr>
                        <a:t>0.9948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990457686"/>
                  </a:ext>
                </a:extLst>
              </a:tr>
            </a:tbl>
          </a:graphicData>
        </a:graphic>
      </p:graphicFrame>
    </p:spTree>
    <p:extLst>
      <p:ext uri="{BB962C8B-B14F-4D97-AF65-F5344CB8AC3E}">
        <p14:creationId xmlns:p14="http://schemas.microsoft.com/office/powerpoint/2010/main" val="330255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18</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62243" y="1765003"/>
            <a:ext cx="8219514" cy="2354491"/>
          </a:xfrm>
          <a:prstGeom prst="rect">
            <a:avLst/>
          </a:prstGeom>
          <a:noFill/>
        </p:spPr>
        <p:txBody>
          <a:bodyPr wrap="square" rtlCol="0">
            <a:spAutoFit/>
          </a:bodyPr>
          <a:lstStyle/>
          <a:p>
            <a:pPr marL="385763" indent="-385763">
              <a:buFont typeface="+mj-lt"/>
              <a:buAutoNum type="arabicPeriod"/>
            </a:pPr>
            <a:r>
              <a:rPr lang="ja-JP" altLang="en-US" sz="2100">
                <a:latin typeface="MS Gothic" panose="020B0609070205080204" pitchFamily="49" charset="-128"/>
                <a:ea typeface="MS Gothic" panose="020B0609070205080204" pitchFamily="49" charset="-128"/>
              </a:rPr>
              <a:t>酢酸ニッケルから塩基性酢酸ニッケル塩の合成</a:t>
            </a:r>
            <a:endParaRPr lang="en-US" altLang="ja-JP" sz="210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a:latin typeface="MS Gothic" panose="020B0609070205080204" pitchFamily="49" charset="-128"/>
              <a:ea typeface="MS Gothic" panose="020B0609070205080204" pitchFamily="49" charset="-128"/>
            </a:endParaRPr>
          </a:p>
          <a:p>
            <a:pPr marL="385763" indent="-385763">
              <a:buFont typeface="+mj-lt"/>
              <a:buAutoNum type="arabicPeriod"/>
            </a:pPr>
            <a:endParaRPr lang="en-US" altLang="ja-JP" sz="2100">
              <a:latin typeface="MS Gothic" panose="020B0609070205080204" pitchFamily="49" charset="-128"/>
              <a:ea typeface="MS Gothic" panose="020B0609070205080204" pitchFamily="49" charset="-128"/>
            </a:endParaRPr>
          </a:p>
          <a:p>
            <a:endParaRPr lang="en-US" altLang="ja-JP" sz="2100">
              <a:latin typeface="MS Gothic" panose="020B0609070205080204" pitchFamily="49" charset="-128"/>
              <a:ea typeface="MS Gothic" panose="020B0609070205080204" pitchFamily="49" charset="-128"/>
            </a:endParaRPr>
          </a:p>
          <a:p>
            <a:endParaRPr lang="en-US" altLang="ja-JP" sz="2100">
              <a:latin typeface="MS Gothic" panose="020B0609070205080204" pitchFamily="49" charset="-128"/>
              <a:ea typeface="MS Gothic" panose="020B0609070205080204" pitchFamily="49" charset="-128"/>
            </a:endParaRPr>
          </a:p>
          <a:p>
            <a:endParaRPr lang="en-US" altLang="ja-JP" sz="2100">
              <a:latin typeface="MS Gothic" panose="020B0609070205080204" pitchFamily="49" charset="-128"/>
              <a:ea typeface="MS Gothic" panose="020B0609070205080204" pitchFamily="49" charset="-128"/>
            </a:endParaRPr>
          </a:p>
          <a:p>
            <a:pPr marL="385763" indent="-385763">
              <a:buFont typeface="+mj-lt"/>
              <a:buAutoNum type="arabicPeriod" startAt="2"/>
            </a:pPr>
            <a:r>
              <a:rPr lang="ja-JP" altLang="en-US" sz="2100">
                <a:latin typeface="MS Gothic" panose="020B0609070205080204" pitchFamily="49" charset="-128"/>
                <a:ea typeface="MS Gothic" panose="020B0609070205080204" pitchFamily="49" charset="-128"/>
              </a:rPr>
              <a:t>塩基性酢酸ニッケル塩の層間隔をイオン交換により拡大</a:t>
            </a:r>
            <a:endParaRPr lang="en-US" altLang="ja-JP" sz="2100">
              <a:latin typeface="MS Gothic" panose="020B0609070205080204" pitchFamily="49" charset="-128"/>
              <a:ea typeface="MS Gothic" panose="020B0609070205080204" pitchFamily="49" charset="-128"/>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40293C9-53EF-EE44-B1E7-D65B087E54B4}"/>
                  </a:ext>
                </a:extLst>
              </p:cNvPr>
              <p:cNvSpPr txBox="1"/>
              <p:nvPr/>
            </p:nvSpPr>
            <p:spPr>
              <a:xfrm>
                <a:off x="1456027" y="2230039"/>
                <a:ext cx="6231947" cy="326693"/>
              </a:xfrm>
              <a:prstGeom prst="rect">
                <a:avLst/>
              </a:prstGeom>
              <a:noFill/>
            </p:spPr>
            <p:txBody>
              <a:bodyPr wrap="square" rtlCol="0">
                <a:spAutoFit/>
              </a:bodyPr>
              <a:lstStyle/>
              <a:p>
                <a:pPr fontAlgn="base"/>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O</a:t>
                </a:r>
                <a14:m>
                  <m:oMath xmlns:m="http://schemas.openxmlformats.org/officeDocument/2006/math">
                    <m:r>
                      <a:rPr lang="en-US" altLang="ja-JP" sz="1350">
                        <a:latin typeface="Cambria Math" panose="02040503050406030204" pitchFamily="18" charset="0"/>
                        <a:ea typeface="Cambria Math" panose="02040503050406030204" pitchFamily="18" charset="0"/>
                      </a:rPr>
                      <m:t>  </m:t>
                    </m:r>
                    <m:acc>
                      <m:accPr>
                        <m:chr m:val="⃗"/>
                        <m:ctrlPr>
                          <a:rPr lang="ja-JP" altLang="ja-JP" sz="1350" i="1">
                            <a:latin typeface="Cambria Math" panose="02040503050406030204" pitchFamily="18" charset="0"/>
                            <a:ea typeface="Cambria Math" panose="02040503050406030204" pitchFamily="18" charset="0"/>
                          </a:rPr>
                        </m:ctrlPr>
                      </m:accPr>
                      <m:e>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𝐸𝑡𝑂𝐻</m:t>
                        </m:r>
                        <m:r>
                          <a:rPr lang="en-US" altLang="ja-JP" sz="1350" i="1">
                            <a:latin typeface="Cambria Math" panose="02040503050406030204" pitchFamily="18" charset="0"/>
                            <a:ea typeface="游明朝" panose="02020400000000000000" pitchFamily="18" charset="-128"/>
                            <a:cs typeface="Times New Roman" panose="02020603050405020304" pitchFamily="18" charset="0"/>
                          </a:rPr>
                          <m:t>  </m:t>
                        </m:r>
                      </m:e>
                    </m:acc>
                  </m:oMath>
                </a14:m>
                <a:r>
                  <a:rPr lang="en-US" altLang="ja-JP" sz="1350">
                    <a:latin typeface="Yu Mincho" panose="02020400000000000000" pitchFamily="18" charset="-128"/>
                    <a:ea typeface="Yu Mincho" panose="02020400000000000000" pitchFamily="18" charset="-128"/>
                    <a:cs typeface="Times New Roman" panose="02020603050405020304" pitchFamily="18" charset="0"/>
                  </a:rPr>
                  <a:t>   Ni</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a:latin typeface="Yu Mincho" panose="02020400000000000000" pitchFamily="18" charset="-128"/>
                    <a:ea typeface="Yu Mincho" panose="02020400000000000000" pitchFamily="18" charset="-128"/>
                    <a:cs typeface="Times New Roman" panose="02020603050405020304" pitchFamily="18" charset="0"/>
                  </a:rPr>
                  <a:t>(CH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a:latin typeface="Yu Mincho" panose="02020400000000000000" pitchFamily="18" charset="-128"/>
                    <a:ea typeface="Yu Mincho" panose="02020400000000000000" pitchFamily="18" charset="-128"/>
                    <a:cs typeface="Times New Roman" panose="02020603050405020304" pitchFamily="18" charset="0"/>
                  </a:rPr>
                  <a:t>COO)</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+ 3CH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3</a:t>
                </a:r>
                <a:r>
                  <a:rPr lang="en-US" altLang="ja-JP" sz="1350">
                    <a:latin typeface="Yu Mincho" panose="02020400000000000000" pitchFamily="18" charset="-128"/>
                    <a:ea typeface="Yu Mincho" panose="02020400000000000000" pitchFamily="18" charset="-128"/>
                    <a:cs typeface="Times New Roman" panose="02020603050405020304" pitchFamily="18" charset="0"/>
                  </a:rPr>
                  <a:t>COOH</a:t>
                </a:r>
                <a:r>
                  <a:rPr lang="ja-JP" altLang="ja-JP" sz="1350">
                    <a:latin typeface="Yu Mincho" panose="02020400000000000000" pitchFamily="18" charset="-128"/>
                    <a:ea typeface="Yu Mincho" panose="02020400000000000000" pitchFamily="18" charset="-128"/>
                  </a:rPr>
                  <a:t> </a:t>
                </a:r>
                <a:endParaRPr lang="en-US" altLang="ja-JP" sz="1350">
                  <a:latin typeface="Yu Mincho" panose="02020400000000000000" pitchFamily="18" charset="-128"/>
                  <a:ea typeface="Yu Mincho" panose="02020400000000000000" pitchFamily="18" charset="-128"/>
                </a:endParaRPr>
              </a:p>
            </p:txBody>
          </p:sp>
        </mc:Choice>
        <mc:Fallback>
          <p:sp>
            <p:nvSpPr>
              <p:cNvPr id="7" name="テキスト ボックス 6">
                <a:extLst>
                  <a:ext uri="{FF2B5EF4-FFF2-40B4-BE49-F238E27FC236}">
                    <a16:creationId xmlns:a16="http://schemas.microsoft.com/office/drawing/2014/main" id="{E40293C9-53EF-EE44-B1E7-D65B087E54B4}"/>
                  </a:ext>
                </a:extLst>
              </p:cNvPr>
              <p:cNvSpPr txBox="1">
                <a:spLocks noRot="1" noChangeAspect="1" noMove="1" noResize="1" noEditPoints="1" noAdjustHandles="1" noChangeArrowheads="1" noChangeShapeType="1" noTextEdit="1"/>
              </p:cNvSpPr>
              <p:nvPr/>
            </p:nvSpPr>
            <p:spPr>
              <a:xfrm>
                <a:off x="1456027" y="2230039"/>
                <a:ext cx="6231947" cy="326693"/>
              </a:xfrm>
              <a:prstGeom prst="rect">
                <a:avLst/>
              </a:prstGeom>
              <a:blipFill>
                <a:blip r:embed="rId3"/>
                <a:stretch>
                  <a:fillRect l="-294" b="-18868"/>
                </a:stretch>
              </a:blipFill>
            </p:spPr>
            <p:txBody>
              <a:bodyPr/>
              <a:lstStyle/>
              <a:p>
                <a:r>
                  <a:rPr lang="en-US">
                    <a:noFill/>
                  </a:rPr>
                  <a:t> </a:t>
                </a:r>
              </a:p>
            </p:txBody>
          </p:sp>
        </mc:Fallback>
      </mc:AlternateContent>
      <p:grpSp>
        <p:nvGrpSpPr>
          <p:cNvPr id="5" name="グループ化 4">
            <a:extLst>
              <a:ext uri="{FF2B5EF4-FFF2-40B4-BE49-F238E27FC236}">
                <a16:creationId xmlns:a16="http://schemas.microsoft.com/office/drawing/2014/main" id="{A2CAC44B-F92E-FC1C-7C69-C3831BF7F6BF}"/>
              </a:ext>
            </a:extLst>
          </p:cNvPr>
          <p:cNvGrpSpPr/>
          <p:nvPr/>
        </p:nvGrpSpPr>
        <p:grpSpPr>
          <a:xfrm>
            <a:off x="1126281" y="4140358"/>
            <a:ext cx="6728891" cy="1573493"/>
            <a:chOff x="1573896" y="3583392"/>
            <a:chExt cx="8971855" cy="2097990"/>
          </a:xfrm>
        </p:grpSpPr>
        <p:sp>
          <p:nvSpPr>
            <p:cNvPr id="8" name="テキスト ボックス 7">
              <a:extLst>
                <a:ext uri="{FF2B5EF4-FFF2-40B4-BE49-F238E27FC236}">
                  <a16:creationId xmlns:a16="http://schemas.microsoft.com/office/drawing/2014/main" id="{9047F47E-BEB4-5453-171E-AFADF0FB6B95}"/>
                </a:ext>
              </a:extLst>
            </p:cNvPr>
            <p:cNvSpPr txBox="1"/>
            <p:nvPr/>
          </p:nvSpPr>
          <p:spPr>
            <a:xfrm>
              <a:off x="1573896" y="3634141"/>
              <a:ext cx="3197016" cy="400109"/>
            </a:xfrm>
            <a:prstGeom prst="rect">
              <a:avLst/>
            </a:prstGeom>
            <a:noFill/>
          </p:spPr>
          <p:txBody>
            <a:bodyPr wrap="square" rtlCol="0">
              <a:spAutoFit/>
            </a:bodyPr>
            <a:lstStyle/>
            <a:p>
              <a:r>
                <a:rPr lang="en-US" altLang="ja-JP" sz="1350" kern="100">
                  <a:latin typeface="游明朝" panose="02020400000000000000" pitchFamily="18" charset="-128"/>
                  <a:ea typeface="游明朝" panose="02020400000000000000" pitchFamily="18" charset="-128"/>
                  <a:cs typeface="Arial" panose="020B0604020202020204" pitchFamily="34" charset="0"/>
                </a:rPr>
                <a:t>Ni(OH)</a:t>
              </a:r>
              <a:r>
                <a:rPr lang="en-US" altLang="ja-JP" sz="1350" kern="100" baseline="-25000">
                  <a:latin typeface="游明朝" panose="02020400000000000000" pitchFamily="18" charset="-128"/>
                  <a:ea typeface="游明朝" panose="02020400000000000000" pitchFamily="18" charset="-128"/>
                  <a:cs typeface="Arial" panose="020B0604020202020204" pitchFamily="34" charset="0"/>
                </a:rPr>
                <a:t>3</a:t>
              </a:r>
              <a:r>
                <a:rPr lang="en-US" altLang="ja-JP" sz="1350" kern="100">
                  <a:latin typeface="游明朝" panose="02020400000000000000" pitchFamily="18" charset="-128"/>
                  <a:ea typeface="游明朝" panose="02020400000000000000" pitchFamily="18" charset="-128"/>
                  <a:cs typeface="Arial" panose="020B0604020202020204" pitchFamily="34" charset="0"/>
                </a:rPr>
                <a:t>(CH</a:t>
              </a:r>
              <a:r>
                <a:rPr lang="en-US" altLang="ja-JP" sz="1350" kern="100" baseline="-25000">
                  <a:latin typeface="游明朝" panose="02020400000000000000" pitchFamily="18" charset="-128"/>
                  <a:ea typeface="游明朝" panose="02020400000000000000" pitchFamily="18" charset="-128"/>
                  <a:cs typeface="Arial" panose="020B0604020202020204" pitchFamily="34" charset="0"/>
                </a:rPr>
                <a:t>3</a:t>
              </a:r>
              <a:r>
                <a:rPr lang="en-US" altLang="ja-JP" sz="1350" kern="100">
                  <a:latin typeface="游明朝" panose="02020400000000000000" pitchFamily="18" charset="-128"/>
                  <a:ea typeface="游明朝" panose="02020400000000000000" pitchFamily="18" charset="-128"/>
                  <a:cs typeface="Arial" panose="020B0604020202020204" pitchFamily="34" charset="0"/>
                </a:rPr>
                <a:t>COO)</a:t>
              </a:r>
              <a:r>
                <a:rPr lang="ja-JP" altLang="ja-JP" sz="1350" kern="100">
                  <a:latin typeface="游明朝" panose="02020400000000000000" pitchFamily="18" charset="-128"/>
                  <a:ea typeface="游明朝" panose="02020400000000000000" pitchFamily="18" charset="-128"/>
                  <a:cs typeface="Arial" panose="020B0604020202020204" pitchFamily="34" charset="0"/>
                </a:rPr>
                <a:t>・</a:t>
              </a:r>
              <a:r>
                <a:rPr lang="en-US" altLang="ja-JP" sz="1350" kern="100">
                  <a:latin typeface="游明朝" panose="02020400000000000000" pitchFamily="18" charset="-128"/>
                  <a:ea typeface="游明朝" panose="02020400000000000000" pitchFamily="18" charset="-128"/>
                  <a:cs typeface="Arial" panose="020B0604020202020204" pitchFamily="34" charset="0"/>
                </a:rPr>
                <a:t>H</a:t>
              </a:r>
              <a:r>
                <a:rPr lang="en-US" altLang="ja-JP" sz="1350" kern="100" baseline="-25000">
                  <a:latin typeface="游明朝" panose="02020400000000000000" pitchFamily="18" charset="-128"/>
                  <a:ea typeface="游明朝" panose="02020400000000000000" pitchFamily="18" charset="-128"/>
                  <a:cs typeface="Arial" panose="020B0604020202020204" pitchFamily="34" charset="0"/>
                </a:rPr>
                <a:t>2</a:t>
              </a:r>
              <a:r>
                <a:rPr lang="en-US" altLang="ja-JP" sz="1350" kern="100">
                  <a:latin typeface="游明朝" panose="02020400000000000000" pitchFamily="18" charset="-128"/>
                  <a:ea typeface="游明朝" panose="02020400000000000000" pitchFamily="18" charset="-128"/>
                  <a:cs typeface="Arial" panose="020B0604020202020204" pitchFamily="34" charset="0"/>
                </a:rPr>
                <a:t>O</a:t>
              </a:r>
              <a:endParaRPr lang="ja-JP" altLang="en-US" sz="1350"/>
            </a:p>
          </p:txBody>
        </p:sp>
        <p:grpSp>
          <p:nvGrpSpPr>
            <p:cNvPr id="32" name="グループ化 31">
              <a:extLst>
                <a:ext uri="{FF2B5EF4-FFF2-40B4-BE49-F238E27FC236}">
                  <a16:creationId xmlns:a16="http://schemas.microsoft.com/office/drawing/2014/main" id="{B7D9349D-FD65-DE1B-B2F3-4C4F87CFA94B}"/>
                </a:ext>
              </a:extLst>
            </p:cNvPr>
            <p:cNvGrpSpPr/>
            <p:nvPr/>
          </p:nvGrpSpPr>
          <p:grpSpPr>
            <a:xfrm>
              <a:off x="2553192" y="4150783"/>
              <a:ext cx="1316181" cy="1475951"/>
              <a:chOff x="1803223" y="4003450"/>
              <a:chExt cx="1316181" cy="1475951"/>
            </a:xfrm>
          </p:grpSpPr>
          <p:pic>
            <p:nvPicPr>
              <p:cNvPr id="9" name="図 8" descr="図形&#10;&#10;自動的に生成された説明">
                <a:extLst>
                  <a:ext uri="{FF2B5EF4-FFF2-40B4-BE49-F238E27FC236}">
                    <a16:creationId xmlns:a16="http://schemas.microsoft.com/office/drawing/2014/main" id="{7FE7E8AE-7629-EC24-2697-C56E75919FBA}"/>
                  </a:ext>
                </a:extLst>
              </p:cNvPr>
              <p:cNvPicPr>
                <a:picLocks noChangeAspect="1"/>
              </p:cNvPicPr>
              <p:nvPr/>
            </p:nvPicPr>
            <p:blipFill>
              <a:blip r:embed="rId4"/>
              <a:stretch>
                <a:fillRect/>
              </a:stretch>
            </p:blipFill>
            <p:spPr>
              <a:xfrm>
                <a:off x="1903319" y="4292133"/>
                <a:ext cx="978378" cy="1095783"/>
              </a:xfrm>
              <a:prstGeom prst="rect">
                <a:avLst/>
              </a:prstGeom>
            </p:spPr>
          </p:pic>
          <p:cxnSp>
            <p:nvCxnSpPr>
              <p:cNvPr id="10" name="直線矢印コネクタ 9">
                <a:extLst>
                  <a:ext uri="{FF2B5EF4-FFF2-40B4-BE49-F238E27FC236}">
                    <a16:creationId xmlns:a16="http://schemas.microsoft.com/office/drawing/2014/main" id="{1AE7A1FF-7A66-6E46-D3CA-C8BAFA2E9B7C}"/>
                  </a:ext>
                </a:extLst>
              </p:cNvPr>
              <p:cNvCxnSpPr>
                <a:cxnSpLocks/>
              </p:cNvCxnSpPr>
              <p:nvPr/>
            </p:nvCxnSpPr>
            <p:spPr>
              <a:xfrm>
                <a:off x="1876106" y="5158474"/>
                <a:ext cx="9783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A33B20B-B18C-B36D-8574-5255066409F3}"/>
                  </a:ext>
                </a:extLst>
              </p:cNvPr>
              <p:cNvSpPr txBox="1"/>
              <p:nvPr/>
            </p:nvSpPr>
            <p:spPr>
              <a:xfrm>
                <a:off x="2032926" y="5187013"/>
                <a:ext cx="742593" cy="292388"/>
              </a:xfrm>
              <a:prstGeom prst="rect">
                <a:avLst/>
              </a:prstGeom>
              <a:noFill/>
            </p:spPr>
            <p:txBody>
              <a:bodyPr wrap="square" rtlCol="0">
                <a:spAutoFit/>
              </a:bodyPr>
              <a:lstStyle/>
              <a:p>
                <a:r>
                  <a:rPr lang="en-US" altLang="ja-JP" sz="825">
                    <a:latin typeface="Yu Mincho" panose="02020400000000000000" pitchFamily="18" charset="-128"/>
                    <a:ea typeface="Yu Mincho" panose="02020400000000000000" pitchFamily="18" charset="-128"/>
                  </a:rPr>
                  <a:t>3〜4</a:t>
                </a:r>
                <a:r>
                  <a:rPr lang="ja-JP" altLang="en-US" sz="825">
                    <a:latin typeface="Yu Mincho" panose="02020400000000000000" pitchFamily="18" charset="-128"/>
                    <a:ea typeface="Yu Mincho" panose="02020400000000000000" pitchFamily="18" charset="-128"/>
                  </a:rPr>
                  <a:t> </a:t>
                </a:r>
                <a:r>
                  <a:rPr lang="en-US" altLang="ja-JP" sz="825">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sp>
            <p:nvSpPr>
              <p:cNvPr id="12" name="テキスト ボックス 11">
                <a:extLst>
                  <a:ext uri="{FF2B5EF4-FFF2-40B4-BE49-F238E27FC236}">
                    <a16:creationId xmlns:a16="http://schemas.microsoft.com/office/drawing/2014/main" id="{B58F6DD3-369A-481C-94E6-5441DDE171FD}"/>
                  </a:ext>
                </a:extLst>
              </p:cNvPr>
              <p:cNvSpPr txBox="1"/>
              <p:nvPr/>
            </p:nvSpPr>
            <p:spPr>
              <a:xfrm>
                <a:off x="1803223" y="4003450"/>
                <a:ext cx="1316181" cy="338554"/>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Acetate ion</a:t>
                </a:r>
                <a:endParaRPr lang="ja-JP" altLang="en-US" sz="1050">
                  <a:latin typeface="Yu Mincho" panose="02020400000000000000" pitchFamily="18" charset="-128"/>
                  <a:ea typeface="Yu Mincho" panose="02020400000000000000" pitchFamily="18" charset="-128"/>
                </a:endParaRPr>
              </a:p>
            </p:txBody>
          </p:sp>
        </p:grpSp>
        <p:sp>
          <p:nvSpPr>
            <p:cNvPr id="16" name="テキスト ボックス 15">
              <a:extLst>
                <a:ext uri="{FF2B5EF4-FFF2-40B4-BE49-F238E27FC236}">
                  <a16:creationId xmlns:a16="http://schemas.microsoft.com/office/drawing/2014/main" id="{E6421B87-3B4D-7B80-8631-5D23345F31AC}"/>
                </a:ext>
              </a:extLst>
            </p:cNvPr>
            <p:cNvSpPr txBox="1"/>
            <p:nvPr/>
          </p:nvSpPr>
          <p:spPr>
            <a:xfrm>
              <a:off x="6236987" y="3583392"/>
              <a:ext cx="4308764" cy="400109"/>
            </a:xfrm>
            <a:prstGeom prst="rect">
              <a:avLst/>
            </a:prstGeom>
            <a:noFill/>
          </p:spPr>
          <p:txBody>
            <a:bodyPr wrap="square" rtlCol="0">
              <a:spAutoFit/>
            </a:bodyPr>
            <a:lstStyle/>
            <a:p>
              <a:r>
                <a:rPr lang="en-US" altLang="ja-JP" sz="1350">
                  <a:latin typeface="Yu Mincho" panose="02020400000000000000" pitchFamily="18" charset="-128"/>
                  <a:ea typeface="Yu Mincho" panose="02020400000000000000" pitchFamily="18" charset="-128"/>
                  <a:cs typeface="Arial" panose="020B0604020202020204" pitchFamily="34" charset="0"/>
                </a:rPr>
                <a:t>Ni(OH)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3</a:t>
              </a:r>
              <a:r>
                <a:rPr lang="en-US" altLang="ja-JP" sz="135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3</a:t>
              </a:r>
              <a:r>
                <a:rPr lang="en-US" altLang="ja-JP" sz="1350">
                  <a:latin typeface="Yu Mincho" panose="02020400000000000000" pitchFamily="18" charset="-128"/>
                  <a:ea typeface="Yu Mincho" panose="02020400000000000000" pitchFamily="18" charset="-128"/>
                  <a:cs typeface="Arial" panose="020B0604020202020204" pitchFamily="34" charset="0"/>
                </a:rPr>
                <a:t>(CH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2</a:t>
              </a:r>
              <a:r>
                <a:rPr lang="en-US"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11</a:t>
              </a:r>
              <a:r>
                <a:rPr lang="en-US" altLang="ja-JP" sz="1350">
                  <a:latin typeface="Yu Mincho" panose="02020400000000000000" pitchFamily="18" charset="-128"/>
                  <a:ea typeface="Yu Mincho" panose="02020400000000000000" pitchFamily="18" charset="-128"/>
                  <a:cs typeface="Arial" panose="020B0604020202020204" pitchFamily="34" charset="0"/>
                </a:rPr>
                <a:t>C</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6</a:t>
              </a:r>
              <a:r>
                <a:rPr lang="en-US" altLang="ja-JP" sz="135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4</a:t>
              </a:r>
              <a:r>
                <a:rPr lang="en-US" altLang="ja-JP" sz="1350">
                  <a:latin typeface="Yu Mincho" panose="02020400000000000000" pitchFamily="18" charset="-128"/>
                  <a:ea typeface="Yu Mincho" panose="02020400000000000000" pitchFamily="18" charset="-128"/>
                  <a:cs typeface="Arial" panose="020B0604020202020204" pitchFamily="34" charset="0"/>
                </a:rPr>
                <a:t>SO</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3</a:t>
              </a:r>
              <a:r>
                <a:rPr lang="en-US" altLang="ja-JP" sz="1350">
                  <a:latin typeface="Yu Mincho" panose="02020400000000000000" pitchFamily="18" charset="-128"/>
                  <a:ea typeface="Yu Mincho" panose="02020400000000000000" pitchFamily="18" charset="-128"/>
                  <a:cs typeface="Arial" panose="020B0604020202020204" pitchFamily="34" charset="0"/>
                </a:rPr>
                <a:t>)</a:t>
              </a:r>
              <a:r>
                <a:rPr lang="ja-JP" altLang="ja-JP" sz="1350">
                  <a:latin typeface="Yu Mincho" panose="02020400000000000000" pitchFamily="18" charset="-128"/>
                  <a:ea typeface="Yu Mincho" panose="02020400000000000000" pitchFamily="18" charset="-128"/>
                  <a:cs typeface="Arial" panose="020B0604020202020204" pitchFamily="34" charset="0"/>
                </a:rPr>
                <a:t>・</a:t>
              </a:r>
              <a:r>
                <a:rPr lang="en-US" altLang="ja-JP" sz="1350">
                  <a:latin typeface="Yu Mincho" panose="02020400000000000000" pitchFamily="18" charset="-128"/>
                  <a:ea typeface="Yu Mincho" panose="02020400000000000000" pitchFamily="18" charset="-128"/>
                  <a:cs typeface="Arial" panose="020B0604020202020204" pitchFamily="34" charset="0"/>
                </a:rPr>
                <a:t>H</a:t>
              </a:r>
              <a:r>
                <a:rPr lang="en-US" altLang="ja-JP" sz="1350" baseline="-25000">
                  <a:latin typeface="Yu Mincho" panose="02020400000000000000" pitchFamily="18" charset="-128"/>
                  <a:ea typeface="Yu Mincho" panose="02020400000000000000" pitchFamily="18" charset="-128"/>
                  <a:cs typeface="Arial" panose="020B0604020202020204" pitchFamily="34" charset="0"/>
                </a:rPr>
                <a:t>2</a:t>
              </a:r>
              <a:r>
                <a:rPr lang="en-US" altLang="ja-JP" sz="1350">
                  <a:latin typeface="Yu Mincho" panose="02020400000000000000" pitchFamily="18" charset="-128"/>
                  <a:ea typeface="Yu Mincho" panose="02020400000000000000" pitchFamily="18" charset="-128"/>
                  <a:cs typeface="Arial" panose="020B0604020202020204" pitchFamily="34" charset="0"/>
                </a:rPr>
                <a:t>O</a:t>
              </a:r>
              <a:endParaRPr lang="ja-JP" altLang="en-US" sz="1350">
                <a:latin typeface="Yu Mincho" panose="02020400000000000000" pitchFamily="18" charset="-128"/>
                <a:ea typeface="Yu Mincho" panose="02020400000000000000" pitchFamily="18" charset="-128"/>
              </a:endParaRPr>
            </a:p>
          </p:txBody>
        </p:sp>
        <p:grpSp>
          <p:nvGrpSpPr>
            <p:cNvPr id="30" name="グループ化 29">
              <a:extLst>
                <a:ext uri="{FF2B5EF4-FFF2-40B4-BE49-F238E27FC236}">
                  <a16:creationId xmlns:a16="http://schemas.microsoft.com/office/drawing/2014/main" id="{F1CCE838-80F6-9634-DE47-957DD7D563D9}"/>
                </a:ext>
              </a:extLst>
            </p:cNvPr>
            <p:cNvGrpSpPr/>
            <p:nvPr/>
          </p:nvGrpSpPr>
          <p:grpSpPr>
            <a:xfrm>
              <a:off x="6236987" y="4132963"/>
              <a:ext cx="4192444" cy="1548419"/>
              <a:chOff x="7001928" y="3995176"/>
              <a:chExt cx="4192444" cy="1548419"/>
            </a:xfrm>
          </p:grpSpPr>
          <p:pic>
            <p:nvPicPr>
              <p:cNvPr id="18" name="図 17" descr="図形&#10;&#10;自動的に生成された説明">
                <a:extLst>
                  <a:ext uri="{FF2B5EF4-FFF2-40B4-BE49-F238E27FC236}">
                    <a16:creationId xmlns:a16="http://schemas.microsoft.com/office/drawing/2014/main" id="{70785BC5-F829-12AC-20E8-6C9332D4B6B3}"/>
                  </a:ext>
                </a:extLst>
              </p:cNvPr>
              <p:cNvPicPr>
                <a:picLocks noChangeAspect="1"/>
              </p:cNvPicPr>
              <p:nvPr/>
            </p:nvPicPr>
            <p:blipFill>
              <a:blip r:embed="rId5"/>
              <a:stretch>
                <a:fillRect/>
              </a:stretch>
            </p:blipFill>
            <p:spPr>
              <a:xfrm>
                <a:off x="7081990" y="4264134"/>
                <a:ext cx="4112382" cy="888436"/>
              </a:xfrm>
              <a:prstGeom prst="rect">
                <a:avLst/>
              </a:prstGeom>
            </p:spPr>
          </p:pic>
          <p:sp>
            <p:nvSpPr>
              <p:cNvPr id="19" name="テキスト ボックス 18">
                <a:extLst>
                  <a:ext uri="{FF2B5EF4-FFF2-40B4-BE49-F238E27FC236}">
                    <a16:creationId xmlns:a16="http://schemas.microsoft.com/office/drawing/2014/main" id="{69C443EB-9CE0-F586-E5AB-120D23BABC25}"/>
                  </a:ext>
                </a:extLst>
              </p:cNvPr>
              <p:cNvSpPr txBox="1"/>
              <p:nvPr/>
            </p:nvSpPr>
            <p:spPr>
              <a:xfrm>
                <a:off x="7889961" y="3995176"/>
                <a:ext cx="3062667" cy="338555"/>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DBS(Dodecylbenzene sulfonate)</a:t>
                </a:r>
                <a:endParaRPr lang="ja-JP" altLang="en-US" sz="1050">
                  <a:latin typeface="Yu Mincho" panose="02020400000000000000" pitchFamily="18" charset="-128"/>
                  <a:ea typeface="Yu Mincho" panose="02020400000000000000" pitchFamily="18" charset="-128"/>
                </a:endParaRPr>
              </a:p>
            </p:txBody>
          </p:sp>
          <p:cxnSp>
            <p:nvCxnSpPr>
              <p:cNvPr id="26" name="直線矢印コネクタ 25">
                <a:extLst>
                  <a:ext uri="{FF2B5EF4-FFF2-40B4-BE49-F238E27FC236}">
                    <a16:creationId xmlns:a16="http://schemas.microsoft.com/office/drawing/2014/main" id="{6251FF0C-2936-7B04-577F-63AA1D9B1900}"/>
                  </a:ext>
                </a:extLst>
              </p:cNvPr>
              <p:cNvCxnSpPr>
                <a:cxnSpLocks/>
              </p:cNvCxnSpPr>
              <p:nvPr/>
            </p:nvCxnSpPr>
            <p:spPr>
              <a:xfrm>
                <a:off x="7001928" y="5211989"/>
                <a:ext cx="395069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52381B7E-7436-31B5-71FE-3B9CADF54985}"/>
                  </a:ext>
                </a:extLst>
              </p:cNvPr>
              <p:cNvSpPr txBox="1"/>
              <p:nvPr/>
            </p:nvSpPr>
            <p:spPr>
              <a:xfrm>
                <a:off x="8694223" y="5251207"/>
                <a:ext cx="887919" cy="292388"/>
              </a:xfrm>
              <a:prstGeom prst="rect">
                <a:avLst/>
              </a:prstGeom>
              <a:noFill/>
            </p:spPr>
            <p:txBody>
              <a:bodyPr wrap="square" rtlCol="0">
                <a:spAutoFit/>
              </a:bodyPr>
              <a:lstStyle/>
              <a:p>
                <a:r>
                  <a:rPr lang="en-US" altLang="ja-JP" sz="825">
                    <a:latin typeface="Yu Mincho" panose="02020400000000000000" pitchFamily="18" charset="-128"/>
                    <a:ea typeface="Yu Mincho" panose="02020400000000000000" pitchFamily="18" charset="-128"/>
                  </a:rPr>
                  <a:t>22〜23</a:t>
                </a:r>
                <a:r>
                  <a:rPr lang="ja-JP" altLang="en-US" sz="825">
                    <a:latin typeface="Yu Mincho" panose="02020400000000000000" pitchFamily="18" charset="-128"/>
                    <a:ea typeface="Yu Mincho" panose="02020400000000000000" pitchFamily="18" charset="-128"/>
                  </a:rPr>
                  <a:t> </a:t>
                </a:r>
                <a:r>
                  <a:rPr lang="en-US" altLang="ja-JP" sz="825">
                    <a:latin typeface="Yu Mincho" panose="02020400000000000000" pitchFamily="18" charset="-128"/>
                    <a:ea typeface="Yu Mincho" panose="02020400000000000000" pitchFamily="18" charset="-128"/>
                  </a:rPr>
                  <a:t>Å</a:t>
                </a:r>
                <a:endParaRPr lang="ja-JP" altLang="en-US" sz="825">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9A1F430D-3E74-A33D-5CAF-7318266C0A40}"/>
                </a:ext>
              </a:extLst>
            </p:cNvPr>
            <p:cNvSpPr/>
            <p:nvPr/>
          </p:nvSpPr>
          <p:spPr>
            <a:xfrm>
              <a:off x="4818199" y="3632370"/>
              <a:ext cx="1237052" cy="24748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テキスト ボックス 37">
              <a:extLst>
                <a:ext uri="{FF2B5EF4-FFF2-40B4-BE49-F238E27FC236}">
                  <a16:creationId xmlns:a16="http://schemas.microsoft.com/office/drawing/2014/main" id="{7309D887-73E5-C322-97CF-256427843FDA}"/>
                </a:ext>
              </a:extLst>
            </p:cNvPr>
            <p:cNvSpPr txBox="1"/>
            <p:nvPr/>
          </p:nvSpPr>
          <p:spPr>
            <a:xfrm>
              <a:off x="4723625" y="3879856"/>
              <a:ext cx="1426201" cy="553997"/>
            </a:xfrm>
            <a:prstGeom prst="rect">
              <a:avLst/>
            </a:prstGeom>
            <a:noFill/>
          </p:spPr>
          <p:txBody>
            <a:bodyPr wrap="square" rtlCol="0">
              <a:spAutoFit/>
            </a:bodyPr>
            <a:lstStyle/>
            <a:p>
              <a:pPr algn="ctr"/>
              <a:r>
                <a:rPr lang="en-US" altLang="ja-JP" sz="1050">
                  <a:latin typeface="Yu Mincho" panose="02020400000000000000" pitchFamily="18" charset="-128"/>
                  <a:ea typeface="Yu Mincho" panose="02020400000000000000" pitchFamily="18" charset="-128"/>
                </a:rPr>
                <a:t>NaDBS aq.</a:t>
              </a:r>
            </a:p>
            <a:p>
              <a:pPr algn="ctr"/>
              <a:r>
                <a:rPr lang="ja-JP" altLang="en-US" sz="1050">
                  <a:latin typeface="Yu Mincho" panose="02020400000000000000" pitchFamily="18" charset="-128"/>
                  <a:ea typeface="Yu Mincho" panose="02020400000000000000" pitchFamily="18" charset="-128"/>
                </a:rPr>
                <a:t>室温</a:t>
              </a:r>
              <a:r>
                <a:rPr lang="en-US" altLang="ja-JP" sz="1050">
                  <a:latin typeface="Yu Mincho" panose="02020400000000000000" pitchFamily="18" charset="-128"/>
                  <a:ea typeface="Yu Mincho" panose="02020400000000000000" pitchFamily="18" charset="-128"/>
                </a:rPr>
                <a:t>   1</a:t>
              </a:r>
              <a:r>
                <a:rPr lang="ja-JP" altLang="en-US" sz="1050">
                  <a:latin typeface="Yu Mincho" panose="02020400000000000000" pitchFamily="18" charset="-128"/>
                  <a:ea typeface="Yu Mincho" panose="02020400000000000000" pitchFamily="18" charset="-128"/>
                </a:rPr>
                <a:t>日</a:t>
              </a:r>
            </a:p>
          </p:txBody>
        </p:sp>
      </p:grpSp>
    </p:spTree>
    <p:extLst>
      <p:ext uri="{BB962C8B-B14F-4D97-AF65-F5344CB8AC3E}">
        <p14:creationId xmlns:p14="http://schemas.microsoft.com/office/powerpoint/2010/main" val="3022161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テキスト ボックス 54"/>
          <p:cNvSpPr txBox="1"/>
          <p:nvPr/>
        </p:nvSpPr>
        <p:spPr>
          <a:xfrm>
            <a:off x="122597" y="1314811"/>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サイクリックボルタンメトリー</a:t>
            </a:r>
            <a:r>
              <a:rPr lang="en-US" altLang="ja-JP" sz="2100">
                <a:latin typeface="HGSSoeiKakugothicUB" panose="020B0900000000000000" pitchFamily="34" charset="-128"/>
                <a:ea typeface="HGSSoeiKakugothicUB" panose="020B0900000000000000" pitchFamily="34" charset="-128"/>
              </a:rPr>
              <a:t>(CV)</a:t>
            </a:r>
          </a:p>
        </p:txBody>
      </p:sp>
      <p:grpSp>
        <p:nvGrpSpPr>
          <p:cNvPr id="74" name="グループ化 73">
            <a:extLst>
              <a:ext uri="{FF2B5EF4-FFF2-40B4-BE49-F238E27FC236}">
                <a16:creationId xmlns:a16="http://schemas.microsoft.com/office/drawing/2014/main" id="{F510A7AF-165F-8232-8F7D-9A04FED33E08}"/>
              </a:ext>
            </a:extLst>
          </p:cNvPr>
          <p:cNvGrpSpPr/>
          <p:nvPr/>
        </p:nvGrpSpPr>
        <p:grpSpPr>
          <a:xfrm>
            <a:off x="785492" y="1888633"/>
            <a:ext cx="2863944" cy="2684366"/>
            <a:chOff x="2789037" y="1665513"/>
            <a:chExt cx="3818592" cy="3579155"/>
          </a:xfrm>
        </p:grpSpPr>
        <p:grpSp>
          <p:nvGrpSpPr>
            <p:cNvPr id="3" name="グループ化 2">
              <a:extLst>
                <a:ext uri="{FF2B5EF4-FFF2-40B4-BE49-F238E27FC236}">
                  <a16:creationId xmlns:a16="http://schemas.microsoft.com/office/drawing/2014/main" id="{963EA159-0CAB-A57A-CD33-A8198CF099BD}"/>
                </a:ext>
              </a:extLst>
            </p:cNvPr>
            <p:cNvGrpSpPr/>
            <p:nvPr/>
          </p:nvGrpSpPr>
          <p:grpSpPr>
            <a:xfrm>
              <a:off x="2789037" y="1665513"/>
              <a:ext cx="3818592" cy="3579155"/>
              <a:chOff x="2901349" y="200021"/>
              <a:chExt cx="3816703" cy="3750928"/>
            </a:xfrm>
          </p:grpSpPr>
          <p:grpSp>
            <p:nvGrpSpPr>
              <p:cNvPr id="48" name="グループ化 47"/>
              <p:cNvGrpSpPr/>
              <p:nvPr/>
            </p:nvGrpSpPr>
            <p:grpSpPr>
              <a:xfrm>
                <a:off x="4424699" y="1467874"/>
                <a:ext cx="1440160" cy="2483075"/>
                <a:chOff x="3275856" y="3826245"/>
                <a:chExt cx="1440160" cy="2483075"/>
              </a:xfrm>
            </p:grpSpPr>
            <p:cxnSp>
              <p:nvCxnSpPr>
                <p:cNvPr id="47" name="直線コネクタ 46"/>
                <p:cNvCxnSpPr>
                  <a:cxnSpLocks/>
                  <a:stCxn id="42"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3275856" y="3826245"/>
                  <a:ext cx="1440160" cy="2483075"/>
                  <a:chOff x="2915816" y="3850696"/>
                  <a:chExt cx="1440160" cy="2483075"/>
                </a:xfrm>
              </p:grpSpPr>
              <p:cxnSp>
                <p:nvCxnSpPr>
                  <p:cNvPr id="44" name="直線コネクタ 43"/>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8" name="正方形/長方形 37"/>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7" name="正方形/長方形 36"/>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49" name="角丸四角形 48"/>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en-US" altLang="ja-JP" sz="135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p>
            </p:txBody>
          </p:sp>
          <p:sp>
            <p:nvSpPr>
              <p:cNvPr id="50" name="角丸四角形 49"/>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白金線　</a:t>
                </a:r>
              </a:p>
            </p:txBody>
          </p:sp>
          <p:cxnSp>
            <p:nvCxnSpPr>
              <p:cNvPr id="52" name="直線矢印コネクタ 51"/>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作用極</a:t>
                </a:r>
              </a:p>
            </p:txBody>
          </p:sp>
          <p:sp>
            <p:nvSpPr>
              <p:cNvPr id="63" name="角丸四角形 62"/>
              <p:cNvSpPr/>
              <p:nvPr/>
            </p:nvSpPr>
            <p:spPr>
              <a:xfrm>
                <a:off x="4424699" y="3533099"/>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a:solidFill>
                      <a:schemeClr val="tx1"/>
                    </a:solidFill>
                    <a:latin typeface="Times New Roman" pitchFamily="18" charset="0"/>
                    <a:cs typeface="Times New Roman" pitchFamily="18" charset="0"/>
                  </a:rPr>
                  <a:t>0.1 M NaOH</a:t>
                </a:r>
                <a:endParaRPr lang="ja-JP" altLang="en-US" sz="1350">
                  <a:solidFill>
                    <a:schemeClr val="tx1"/>
                  </a:solidFill>
                  <a:latin typeface="Times New Roman" pitchFamily="18" charset="0"/>
                  <a:cs typeface="Times New Roman" pitchFamily="18" charset="0"/>
                </a:endParaRPr>
              </a:p>
            </p:txBody>
          </p:sp>
        </p:grpSp>
        <p:grpSp>
          <p:nvGrpSpPr>
            <p:cNvPr id="66" name="グループ化 65">
              <a:extLst>
                <a:ext uri="{FF2B5EF4-FFF2-40B4-BE49-F238E27FC236}">
                  <a16:creationId xmlns:a16="http://schemas.microsoft.com/office/drawing/2014/main" id="{D3822088-C440-E05C-7A2F-89C9963103CC}"/>
                </a:ext>
              </a:extLst>
            </p:cNvPr>
            <p:cNvGrpSpPr>
              <a:grpSpLocks noChangeAspect="1"/>
            </p:cNvGrpSpPr>
            <p:nvPr/>
          </p:nvGrpSpPr>
          <p:grpSpPr>
            <a:xfrm>
              <a:off x="4944384" y="4205491"/>
              <a:ext cx="245260" cy="246984"/>
              <a:chOff x="1311442" y="1981157"/>
              <a:chExt cx="385006" cy="387713"/>
            </a:xfrm>
          </p:grpSpPr>
          <p:grpSp>
            <p:nvGrpSpPr>
              <p:cNvPr id="57" name="グループ化 56">
                <a:extLst>
                  <a:ext uri="{FF2B5EF4-FFF2-40B4-BE49-F238E27FC236}">
                    <a16:creationId xmlns:a16="http://schemas.microsoft.com/office/drawing/2014/main" id="{AD2829B5-E2D6-E8ED-C224-13846D8A608D}"/>
                  </a:ext>
                </a:extLst>
              </p:cNvPr>
              <p:cNvGrpSpPr/>
              <p:nvPr/>
            </p:nvGrpSpPr>
            <p:grpSpPr>
              <a:xfrm>
                <a:off x="1311442" y="1981157"/>
                <a:ext cx="385006" cy="276149"/>
                <a:chOff x="1311442" y="1981157"/>
                <a:chExt cx="385006" cy="276149"/>
              </a:xfrm>
            </p:grpSpPr>
            <p:sp>
              <p:nvSpPr>
                <p:cNvPr id="43" name="円/楕円 42">
                  <a:extLst>
                    <a:ext uri="{FF2B5EF4-FFF2-40B4-BE49-F238E27FC236}">
                      <a16:creationId xmlns:a16="http://schemas.microsoft.com/office/drawing/2014/main" id="{34E32F56-A22F-4BB7-57D6-B4C420B3C688}"/>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6" name="グループ化 55">
                  <a:extLst>
                    <a:ext uri="{FF2B5EF4-FFF2-40B4-BE49-F238E27FC236}">
                      <a16:creationId xmlns:a16="http://schemas.microsoft.com/office/drawing/2014/main" id="{28941098-7C18-901C-BE7F-6170C46FD6F8}"/>
                    </a:ext>
                  </a:extLst>
                </p:cNvPr>
                <p:cNvGrpSpPr/>
                <p:nvPr/>
              </p:nvGrpSpPr>
              <p:grpSpPr>
                <a:xfrm>
                  <a:off x="1311442" y="1981157"/>
                  <a:ext cx="385006" cy="276149"/>
                  <a:chOff x="1311442" y="1981157"/>
                  <a:chExt cx="385006" cy="276149"/>
                </a:xfrm>
              </p:grpSpPr>
              <p:sp>
                <p:nvSpPr>
                  <p:cNvPr id="35" name="円/楕円 34">
                    <a:extLst>
                      <a:ext uri="{FF2B5EF4-FFF2-40B4-BE49-F238E27FC236}">
                        <a16:creationId xmlns:a16="http://schemas.microsoft.com/office/drawing/2014/main" id="{D52B2DD3-D9F6-FA7A-020C-A4D97F14015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05CAD095-856E-7D56-4FBA-312EE2EFEC4E}"/>
                      </a:ext>
                    </a:extLst>
                  </p:cNvPr>
                  <p:cNvGrpSpPr/>
                  <p:nvPr/>
                </p:nvGrpSpPr>
                <p:grpSpPr>
                  <a:xfrm>
                    <a:off x="1311442" y="1981157"/>
                    <a:ext cx="385006" cy="276149"/>
                    <a:chOff x="1311442" y="1981157"/>
                    <a:chExt cx="385006" cy="276149"/>
                  </a:xfrm>
                </p:grpSpPr>
                <p:sp>
                  <p:nvSpPr>
                    <p:cNvPr id="33" name="円/楕円 32">
                      <a:extLst>
                        <a:ext uri="{FF2B5EF4-FFF2-40B4-BE49-F238E27FC236}">
                          <a16:creationId xmlns:a16="http://schemas.microsoft.com/office/drawing/2014/main" id="{B83B7711-A93D-DFA3-85CB-84FC591E1F82}"/>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円/楕円 33">
                      <a:extLst>
                        <a:ext uri="{FF2B5EF4-FFF2-40B4-BE49-F238E27FC236}">
                          <a16:creationId xmlns:a16="http://schemas.microsoft.com/office/drawing/2014/main" id="{BE2E5D9F-8418-D2ED-008B-C6EDC392EE8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1" name="円/楕円 40">
                      <a:extLst>
                        <a:ext uri="{FF2B5EF4-FFF2-40B4-BE49-F238E27FC236}">
                          <a16:creationId xmlns:a16="http://schemas.microsoft.com/office/drawing/2014/main" id="{81BA5CE2-759C-BC09-53D6-DE87CB21A364}"/>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円/楕円 41">
                      <a:extLst>
                        <a:ext uri="{FF2B5EF4-FFF2-40B4-BE49-F238E27FC236}">
                          <a16:creationId xmlns:a16="http://schemas.microsoft.com/office/drawing/2014/main" id="{A26290F7-EFEA-94E4-F262-BB9330B045C4}"/>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51" name="円/楕円 50">
                      <a:extLst>
                        <a:ext uri="{FF2B5EF4-FFF2-40B4-BE49-F238E27FC236}">
                          <a16:creationId xmlns:a16="http://schemas.microsoft.com/office/drawing/2014/main" id="{662A8E71-111C-C5C0-4AE2-D09177D9D56C}"/>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65" name="グループ化 64">
                <a:extLst>
                  <a:ext uri="{FF2B5EF4-FFF2-40B4-BE49-F238E27FC236}">
                    <a16:creationId xmlns:a16="http://schemas.microsoft.com/office/drawing/2014/main" id="{C789AA65-4C30-02F1-D8DD-9D72B63F11D5}"/>
                  </a:ext>
                </a:extLst>
              </p:cNvPr>
              <p:cNvGrpSpPr/>
              <p:nvPr/>
            </p:nvGrpSpPr>
            <p:grpSpPr>
              <a:xfrm>
                <a:off x="1311442" y="2223385"/>
                <a:ext cx="385006" cy="145485"/>
                <a:chOff x="1311442" y="2223385"/>
                <a:chExt cx="385006" cy="145485"/>
              </a:xfrm>
            </p:grpSpPr>
            <p:sp>
              <p:nvSpPr>
                <p:cNvPr id="58" name="円/楕円 57">
                  <a:extLst>
                    <a:ext uri="{FF2B5EF4-FFF2-40B4-BE49-F238E27FC236}">
                      <a16:creationId xmlns:a16="http://schemas.microsoft.com/office/drawing/2014/main" id="{8B27458A-16CB-0DEE-31E2-D2A07FE72B56}"/>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64" name="グループ化 63">
                  <a:extLst>
                    <a:ext uri="{FF2B5EF4-FFF2-40B4-BE49-F238E27FC236}">
                      <a16:creationId xmlns:a16="http://schemas.microsoft.com/office/drawing/2014/main" id="{90B6DB0F-3E29-B016-4E19-0D18C9AF56F6}"/>
                    </a:ext>
                  </a:extLst>
                </p:cNvPr>
                <p:cNvGrpSpPr/>
                <p:nvPr/>
              </p:nvGrpSpPr>
              <p:grpSpPr>
                <a:xfrm>
                  <a:off x="1311442" y="2267109"/>
                  <a:ext cx="385006" cy="101761"/>
                  <a:chOff x="1311442" y="2267109"/>
                  <a:chExt cx="385006" cy="101761"/>
                </a:xfrm>
              </p:grpSpPr>
              <p:sp>
                <p:nvSpPr>
                  <p:cNvPr id="61" name="円/楕円 60">
                    <a:extLst>
                      <a:ext uri="{FF2B5EF4-FFF2-40B4-BE49-F238E27FC236}">
                        <a16:creationId xmlns:a16="http://schemas.microsoft.com/office/drawing/2014/main" id="{0C7B4ED8-A6B3-E463-184F-07FF4D0F1F0D}"/>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2" name="円/楕円 61">
                    <a:extLst>
                      <a:ext uri="{FF2B5EF4-FFF2-40B4-BE49-F238E27FC236}">
                        <a16:creationId xmlns:a16="http://schemas.microsoft.com/office/drawing/2014/main" id="{4431B442-2FD2-98C6-0F37-F53E953D78CD}"/>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grpSp>
        <p:nvGrpSpPr>
          <p:cNvPr id="114" name="グループ化 113">
            <a:extLst>
              <a:ext uri="{FF2B5EF4-FFF2-40B4-BE49-F238E27FC236}">
                <a16:creationId xmlns:a16="http://schemas.microsoft.com/office/drawing/2014/main" id="{3EB23659-841A-5712-64F5-C824C04D65F9}"/>
              </a:ext>
            </a:extLst>
          </p:cNvPr>
          <p:cNvGrpSpPr/>
          <p:nvPr/>
        </p:nvGrpSpPr>
        <p:grpSpPr>
          <a:xfrm>
            <a:off x="5293437" y="1916868"/>
            <a:ext cx="2863944" cy="3319017"/>
            <a:chOff x="6662292" y="1371599"/>
            <a:chExt cx="3818592" cy="4425356"/>
          </a:xfrm>
        </p:grpSpPr>
        <p:grpSp>
          <p:nvGrpSpPr>
            <p:cNvPr id="75" name="グループ化 74">
              <a:extLst>
                <a:ext uri="{FF2B5EF4-FFF2-40B4-BE49-F238E27FC236}">
                  <a16:creationId xmlns:a16="http://schemas.microsoft.com/office/drawing/2014/main" id="{5BC263E3-969B-A859-F1DE-92794DDDCA1B}"/>
                </a:ext>
              </a:extLst>
            </p:cNvPr>
            <p:cNvGrpSpPr/>
            <p:nvPr/>
          </p:nvGrpSpPr>
          <p:grpSpPr>
            <a:xfrm>
              <a:off x="6662292" y="1371599"/>
              <a:ext cx="3818592" cy="3579155"/>
              <a:chOff x="2789037" y="1665513"/>
              <a:chExt cx="3818592" cy="3579155"/>
            </a:xfrm>
          </p:grpSpPr>
          <p:grpSp>
            <p:nvGrpSpPr>
              <p:cNvPr id="76" name="グループ化 75">
                <a:extLst>
                  <a:ext uri="{FF2B5EF4-FFF2-40B4-BE49-F238E27FC236}">
                    <a16:creationId xmlns:a16="http://schemas.microsoft.com/office/drawing/2014/main" id="{C71BD822-D24D-AF39-CE75-B1188786178C}"/>
                  </a:ext>
                </a:extLst>
              </p:cNvPr>
              <p:cNvGrpSpPr/>
              <p:nvPr/>
            </p:nvGrpSpPr>
            <p:grpSpPr>
              <a:xfrm>
                <a:off x="2789037" y="1665513"/>
                <a:ext cx="3818592" cy="3579155"/>
                <a:chOff x="2901349" y="200021"/>
                <a:chExt cx="3816703" cy="3750928"/>
              </a:xfrm>
            </p:grpSpPr>
            <p:grpSp>
              <p:nvGrpSpPr>
                <p:cNvPr id="93" name="グループ化 92">
                  <a:extLst>
                    <a:ext uri="{FF2B5EF4-FFF2-40B4-BE49-F238E27FC236}">
                      <a16:creationId xmlns:a16="http://schemas.microsoft.com/office/drawing/2014/main" id="{29BB358C-8B35-6E48-58CD-96E6F9F2766B}"/>
                    </a:ext>
                  </a:extLst>
                </p:cNvPr>
                <p:cNvGrpSpPr/>
                <p:nvPr/>
              </p:nvGrpSpPr>
              <p:grpSpPr>
                <a:xfrm>
                  <a:off x="4424699" y="1467874"/>
                  <a:ext cx="1440160" cy="2483075"/>
                  <a:chOff x="3275856" y="3826245"/>
                  <a:chExt cx="1440160" cy="2483075"/>
                </a:xfrm>
              </p:grpSpPr>
              <p:cxnSp>
                <p:nvCxnSpPr>
                  <p:cNvPr id="99" name="直線コネクタ 98">
                    <a:extLst>
                      <a:ext uri="{FF2B5EF4-FFF2-40B4-BE49-F238E27FC236}">
                        <a16:creationId xmlns:a16="http://schemas.microsoft.com/office/drawing/2014/main" id="{9D32AAC2-D621-AE47-E249-469EBAB121F4}"/>
                      </a:ext>
                    </a:extLst>
                  </p:cNvPr>
                  <p:cNvCxnSpPr>
                    <a:cxnSpLocks/>
                    <a:stCxn id="9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2E9D11B0-3C35-3B57-05F6-1F78F810DDA7}"/>
                      </a:ext>
                    </a:extLst>
                  </p:cNvPr>
                  <p:cNvGrpSpPr/>
                  <p:nvPr/>
                </p:nvGrpSpPr>
                <p:grpSpPr>
                  <a:xfrm>
                    <a:off x="3275856" y="3826245"/>
                    <a:ext cx="1440160" cy="2483075"/>
                    <a:chOff x="2915816" y="3850696"/>
                    <a:chExt cx="1440160" cy="2483075"/>
                  </a:xfrm>
                </p:grpSpPr>
                <p:cxnSp>
                  <p:nvCxnSpPr>
                    <p:cNvPr id="101" name="直線コネクタ 100">
                      <a:extLst>
                        <a:ext uri="{FF2B5EF4-FFF2-40B4-BE49-F238E27FC236}">
                          <a16:creationId xmlns:a16="http://schemas.microsoft.com/office/drawing/2014/main" id="{1E649183-D739-1656-6610-341DE975EFCD}"/>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0DD7A548-F4A5-5386-6994-044EBBA9B005}"/>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正方形/長方形 102">
                      <a:extLst>
                        <a:ext uri="{FF2B5EF4-FFF2-40B4-BE49-F238E27FC236}">
                          <a16:creationId xmlns:a16="http://schemas.microsoft.com/office/drawing/2014/main" id="{47E81F30-3C9B-C4BB-4E94-879F749EF6CE}"/>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 name="正方形/長方形 103">
                      <a:extLst>
                        <a:ext uri="{FF2B5EF4-FFF2-40B4-BE49-F238E27FC236}">
                          <a16:creationId xmlns:a16="http://schemas.microsoft.com/office/drawing/2014/main" id="{0D1FFE45-CF97-5AC2-15BC-8779871023E1}"/>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 name="正方形/長方形 104">
                      <a:extLst>
                        <a:ext uri="{FF2B5EF4-FFF2-40B4-BE49-F238E27FC236}">
                          <a16:creationId xmlns:a16="http://schemas.microsoft.com/office/drawing/2014/main" id="{0AEE4BAC-FAD8-AD3E-E610-989AE431F2BA}"/>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 name="正方形/長方形 105">
                      <a:extLst>
                        <a:ext uri="{FF2B5EF4-FFF2-40B4-BE49-F238E27FC236}">
                          <a16:creationId xmlns:a16="http://schemas.microsoft.com/office/drawing/2014/main" id="{DC54A98C-DF07-1D3D-11BA-A5E85D49F8D9}"/>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94" name="角丸四角形 93">
                  <a:extLst>
                    <a:ext uri="{FF2B5EF4-FFF2-40B4-BE49-F238E27FC236}">
                      <a16:creationId xmlns:a16="http://schemas.microsoft.com/office/drawing/2014/main" id="{8A5AC40C-09DC-D19C-B70E-D9F966214EC0}"/>
                    </a:ext>
                  </a:extLst>
                </p:cNvPr>
                <p:cNvSpPr/>
                <p:nvPr/>
              </p:nvSpPr>
              <p:spPr>
                <a:xfrm>
                  <a:off x="2901349" y="1182392"/>
                  <a:ext cx="1741899" cy="591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参照極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en-US" altLang="ja-JP" sz="1350">
                      <a:latin typeface="Hiragino Maru Gothic ProN W4" panose="020F0400000000000000" pitchFamily="34" charset="-128"/>
                      <a:ea typeface="Hiragino Maru Gothic ProN W4" panose="020F0400000000000000" pitchFamily="34" charset="-128"/>
                    </a:rPr>
                    <a:t>Ag/AgCl </a:t>
                  </a:r>
                  <a:r>
                    <a:rPr lang="ja-JP" altLang="en-US" sz="1350">
                      <a:latin typeface="Hiragino Maru Gothic ProN W4" panose="020F0400000000000000" pitchFamily="34" charset="-128"/>
                      <a:ea typeface="Hiragino Maru Gothic ProN W4" panose="020F0400000000000000" pitchFamily="34" charset="-128"/>
                    </a:rPr>
                    <a:t>電極</a:t>
                  </a:r>
                </a:p>
              </p:txBody>
            </p:sp>
            <p:sp>
              <p:nvSpPr>
                <p:cNvPr id="95" name="角丸四角形 94">
                  <a:extLst>
                    <a:ext uri="{FF2B5EF4-FFF2-40B4-BE49-F238E27FC236}">
                      <a16:creationId xmlns:a16="http://schemas.microsoft.com/office/drawing/2014/main" id="{D473E6A9-C4B5-5932-A0EE-CA16FB1E2E20}"/>
                    </a:ext>
                  </a:extLst>
                </p:cNvPr>
                <p:cNvSpPr/>
                <p:nvPr/>
              </p:nvSpPr>
              <p:spPr>
                <a:xfrm>
                  <a:off x="4573812" y="200021"/>
                  <a:ext cx="1213942" cy="5919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対極</a:t>
                  </a:r>
                  <a:endParaRPr lang="en-US" altLang="ja-JP" sz="135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白金線　</a:t>
                  </a:r>
                </a:p>
              </p:txBody>
            </p:sp>
            <p:cxnSp>
              <p:nvCxnSpPr>
                <p:cNvPr id="96" name="直線矢印コネクタ 95">
                  <a:extLst>
                    <a:ext uri="{FF2B5EF4-FFF2-40B4-BE49-F238E27FC236}">
                      <a16:creationId xmlns:a16="http://schemas.microsoft.com/office/drawing/2014/main" id="{1FEBCB3B-22F3-E92F-3BDA-7C7D6E542C01}"/>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7" name="角丸四角形 96">
                  <a:extLst>
                    <a:ext uri="{FF2B5EF4-FFF2-40B4-BE49-F238E27FC236}">
                      <a16:creationId xmlns:a16="http://schemas.microsoft.com/office/drawing/2014/main" id="{117809A8-51AB-6D76-7444-CA89D50A8D04}"/>
                    </a:ext>
                  </a:extLst>
                </p:cNvPr>
                <p:cNvSpPr/>
                <p:nvPr/>
              </p:nvSpPr>
              <p:spPr>
                <a:xfrm>
                  <a:off x="5719827" y="1373647"/>
                  <a:ext cx="998225" cy="3738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作用極</a:t>
                  </a:r>
                </a:p>
              </p:txBody>
            </p:sp>
            <p:sp>
              <p:nvSpPr>
                <p:cNvPr id="98" name="角丸四角形 97">
                  <a:extLst>
                    <a:ext uri="{FF2B5EF4-FFF2-40B4-BE49-F238E27FC236}">
                      <a16:creationId xmlns:a16="http://schemas.microsoft.com/office/drawing/2014/main" id="{DA245932-DEAB-D065-38E1-EC810138C9BE}"/>
                    </a:ext>
                  </a:extLst>
                </p:cNvPr>
                <p:cNvSpPr/>
                <p:nvPr/>
              </p:nvSpPr>
              <p:spPr>
                <a:xfrm>
                  <a:off x="4424700" y="3440612"/>
                  <a:ext cx="1440159" cy="3252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350">
                      <a:solidFill>
                        <a:schemeClr val="tx1"/>
                      </a:solidFill>
                      <a:latin typeface="Times New Roman" pitchFamily="18" charset="0"/>
                      <a:cs typeface="Times New Roman" pitchFamily="18" charset="0"/>
                    </a:rPr>
                    <a:t>0.1 M NaOH</a:t>
                  </a:r>
                  <a:endParaRPr lang="ja-JP" altLang="en-US" sz="1350">
                    <a:solidFill>
                      <a:schemeClr val="tx1"/>
                    </a:solidFill>
                    <a:latin typeface="Times New Roman" pitchFamily="18" charset="0"/>
                    <a:cs typeface="Times New Roman" pitchFamily="18" charset="0"/>
                  </a:endParaRPr>
                </a:p>
              </p:txBody>
            </p:sp>
          </p:grpSp>
          <p:grpSp>
            <p:nvGrpSpPr>
              <p:cNvPr id="77" name="グループ化 76">
                <a:extLst>
                  <a:ext uri="{FF2B5EF4-FFF2-40B4-BE49-F238E27FC236}">
                    <a16:creationId xmlns:a16="http://schemas.microsoft.com/office/drawing/2014/main" id="{9F6039FB-EB10-1E76-DF3F-B6476ED0ABCB}"/>
                  </a:ext>
                </a:extLst>
              </p:cNvPr>
              <p:cNvGrpSpPr>
                <a:grpSpLocks noChangeAspect="1"/>
              </p:cNvGrpSpPr>
              <p:nvPr/>
            </p:nvGrpSpPr>
            <p:grpSpPr>
              <a:xfrm>
                <a:off x="4944384" y="4205491"/>
                <a:ext cx="245260" cy="246984"/>
                <a:chOff x="1311442" y="1981157"/>
                <a:chExt cx="385006" cy="387713"/>
              </a:xfrm>
            </p:grpSpPr>
            <p:grpSp>
              <p:nvGrpSpPr>
                <p:cNvPr id="78" name="グループ化 77">
                  <a:extLst>
                    <a:ext uri="{FF2B5EF4-FFF2-40B4-BE49-F238E27FC236}">
                      <a16:creationId xmlns:a16="http://schemas.microsoft.com/office/drawing/2014/main" id="{89B58F57-F0DC-6173-5CB0-5470F3FB724E}"/>
                    </a:ext>
                  </a:extLst>
                </p:cNvPr>
                <p:cNvGrpSpPr/>
                <p:nvPr/>
              </p:nvGrpSpPr>
              <p:grpSpPr>
                <a:xfrm>
                  <a:off x="1311442" y="1981157"/>
                  <a:ext cx="385006" cy="276149"/>
                  <a:chOff x="1311442" y="1981157"/>
                  <a:chExt cx="385006" cy="276149"/>
                </a:xfrm>
              </p:grpSpPr>
              <p:sp>
                <p:nvSpPr>
                  <p:cNvPr id="84" name="円/楕円 83">
                    <a:extLst>
                      <a:ext uri="{FF2B5EF4-FFF2-40B4-BE49-F238E27FC236}">
                        <a16:creationId xmlns:a16="http://schemas.microsoft.com/office/drawing/2014/main" id="{499335E6-081C-FD63-BE80-C7734C5BD110}"/>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5" name="グループ化 84">
                    <a:extLst>
                      <a:ext uri="{FF2B5EF4-FFF2-40B4-BE49-F238E27FC236}">
                        <a16:creationId xmlns:a16="http://schemas.microsoft.com/office/drawing/2014/main" id="{40F7B972-2246-BFA1-B53E-D97441BA1083}"/>
                      </a:ext>
                    </a:extLst>
                  </p:cNvPr>
                  <p:cNvGrpSpPr/>
                  <p:nvPr/>
                </p:nvGrpSpPr>
                <p:grpSpPr>
                  <a:xfrm>
                    <a:off x="1311442" y="1981157"/>
                    <a:ext cx="385006" cy="276149"/>
                    <a:chOff x="1311442" y="1981157"/>
                    <a:chExt cx="385006" cy="276149"/>
                  </a:xfrm>
                </p:grpSpPr>
                <p:sp>
                  <p:nvSpPr>
                    <p:cNvPr id="86" name="円/楕円 85">
                      <a:extLst>
                        <a:ext uri="{FF2B5EF4-FFF2-40B4-BE49-F238E27FC236}">
                          <a16:creationId xmlns:a16="http://schemas.microsoft.com/office/drawing/2014/main" id="{ABB4AB3E-371B-CA4D-5A24-0116A6ADFDA1}"/>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7" name="グループ化 86">
                      <a:extLst>
                        <a:ext uri="{FF2B5EF4-FFF2-40B4-BE49-F238E27FC236}">
                          <a16:creationId xmlns:a16="http://schemas.microsoft.com/office/drawing/2014/main" id="{E9DAF2C7-5DF3-7F4F-C314-EB85D66ABBC8}"/>
                        </a:ext>
                      </a:extLst>
                    </p:cNvPr>
                    <p:cNvGrpSpPr/>
                    <p:nvPr/>
                  </p:nvGrpSpPr>
                  <p:grpSpPr>
                    <a:xfrm>
                      <a:off x="1311442" y="1981157"/>
                      <a:ext cx="385006" cy="276149"/>
                      <a:chOff x="1311442" y="1981157"/>
                      <a:chExt cx="385006" cy="276149"/>
                    </a:xfrm>
                  </p:grpSpPr>
                  <p:sp>
                    <p:nvSpPr>
                      <p:cNvPr id="88" name="円/楕円 87">
                        <a:extLst>
                          <a:ext uri="{FF2B5EF4-FFF2-40B4-BE49-F238E27FC236}">
                            <a16:creationId xmlns:a16="http://schemas.microsoft.com/office/drawing/2014/main" id="{E5678B3F-B8A6-5A2D-1C93-8DFF2552FC38}"/>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9" name="円/楕円 88">
                        <a:extLst>
                          <a:ext uri="{FF2B5EF4-FFF2-40B4-BE49-F238E27FC236}">
                            <a16:creationId xmlns:a16="http://schemas.microsoft.com/office/drawing/2014/main" id="{26B5DCD7-4300-9BCE-B166-E5DF0AC1842D}"/>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0" name="円/楕円 89">
                        <a:extLst>
                          <a:ext uri="{FF2B5EF4-FFF2-40B4-BE49-F238E27FC236}">
                            <a16:creationId xmlns:a16="http://schemas.microsoft.com/office/drawing/2014/main" id="{2645A287-5E67-7659-0611-C6F9CBEFCD36}"/>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1" name="円/楕円 90">
                        <a:extLst>
                          <a:ext uri="{FF2B5EF4-FFF2-40B4-BE49-F238E27FC236}">
                            <a16:creationId xmlns:a16="http://schemas.microsoft.com/office/drawing/2014/main" id="{4AAD4B68-B5CA-AAAA-72EE-2AFB4F05971B}"/>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2" name="円/楕円 91">
                        <a:extLst>
                          <a:ext uri="{FF2B5EF4-FFF2-40B4-BE49-F238E27FC236}">
                            <a16:creationId xmlns:a16="http://schemas.microsoft.com/office/drawing/2014/main" id="{AF6696B6-5226-337C-299D-E83774BA5F3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79" name="グループ化 78">
                  <a:extLst>
                    <a:ext uri="{FF2B5EF4-FFF2-40B4-BE49-F238E27FC236}">
                      <a16:creationId xmlns:a16="http://schemas.microsoft.com/office/drawing/2014/main" id="{135F358D-BC22-838C-5165-7AC60C09DD84}"/>
                    </a:ext>
                  </a:extLst>
                </p:cNvPr>
                <p:cNvGrpSpPr/>
                <p:nvPr/>
              </p:nvGrpSpPr>
              <p:grpSpPr>
                <a:xfrm>
                  <a:off x="1311442" y="2223385"/>
                  <a:ext cx="385006" cy="145485"/>
                  <a:chOff x="1311442" y="2223385"/>
                  <a:chExt cx="385006" cy="145485"/>
                </a:xfrm>
              </p:grpSpPr>
              <p:sp>
                <p:nvSpPr>
                  <p:cNvPr id="80" name="円/楕円 79">
                    <a:extLst>
                      <a:ext uri="{FF2B5EF4-FFF2-40B4-BE49-F238E27FC236}">
                        <a16:creationId xmlns:a16="http://schemas.microsoft.com/office/drawing/2014/main" id="{A0748287-F3C9-71C1-7CA8-A58878F664A1}"/>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1" name="グループ化 80">
                    <a:extLst>
                      <a:ext uri="{FF2B5EF4-FFF2-40B4-BE49-F238E27FC236}">
                        <a16:creationId xmlns:a16="http://schemas.microsoft.com/office/drawing/2014/main" id="{9BAB45E6-2564-320A-2122-6D608C585064}"/>
                      </a:ext>
                    </a:extLst>
                  </p:cNvPr>
                  <p:cNvGrpSpPr/>
                  <p:nvPr/>
                </p:nvGrpSpPr>
                <p:grpSpPr>
                  <a:xfrm>
                    <a:off x="1311442" y="2267109"/>
                    <a:ext cx="385006" cy="101761"/>
                    <a:chOff x="1311442" y="2267109"/>
                    <a:chExt cx="385006" cy="101761"/>
                  </a:xfrm>
                </p:grpSpPr>
                <p:sp>
                  <p:nvSpPr>
                    <p:cNvPr id="82" name="円/楕円 81">
                      <a:extLst>
                        <a:ext uri="{FF2B5EF4-FFF2-40B4-BE49-F238E27FC236}">
                          <a16:creationId xmlns:a16="http://schemas.microsoft.com/office/drawing/2014/main" id="{CA8A2D94-75C2-BFB9-08E5-6D3101C99358}"/>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円/楕円 82">
                      <a:extLst>
                        <a:ext uri="{FF2B5EF4-FFF2-40B4-BE49-F238E27FC236}">
                          <a16:creationId xmlns:a16="http://schemas.microsoft.com/office/drawing/2014/main" id="{472CA2B6-A6BB-1128-E03B-DFE5E0764A5E}"/>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107" name="円/楕円 106">
              <a:extLst>
                <a:ext uri="{FF2B5EF4-FFF2-40B4-BE49-F238E27FC236}">
                  <a16:creationId xmlns:a16="http://schemas.microsoft.com/office/drawing/2014/main" id="{A2F6270E-9B9C-B07F-083D-CF4FC198A989}"/>
                </a:ext>
              </a:extLst>
            </p:cNvPr>
            <p:cNvSpPr/>
            <p:nvPr/>
          </p:nvSpPr>
          <p:spPr>
            <a:xfrm>
              <a:off x="8424466" y="4857091"/>
              <a:ext cx="964732" cy="75651"/>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 name="角丸四角形 108">
              <a:extLst>
                <a:ext uri="{FF2B5EF4-FFF2-40B4-BE49-F238E27FC236}">
                  <a16:creationId xmlns:a16="http://schemas.microsoft.com/office/drawing/2014/main" id="{EE700134-4CD4-15E1-9AAE-67DAE99A6C82}"/>
                </a:ext>
              </a:extLst>
            </p:cNvPr>
            <p:cNvSpPr/>
            <p:nvPr/>
          </p:nvSpPr>
          <p:spPr>
            <a:xfrm>
              <a:off x="7629611" y="5239890"/>
              <a:ext cx="2554442" cy="5570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350">
                  <a:latin typeface="Hiragino Maru Gothic ProN W4" panose="020F0400000000000000" pitchFamily="34" charset="-128"/>
                  <a:ea typeface="Hiragino Maru Gothic ProN W4" panose="020F0400000000000000" pitchFamily="34" charset="-128"/>
                </a:rPr>
                <a:t>スターラーピース</a:t>
              </a:r>
              <a:endParaRPr lang="en-US" altLang="ja-JP" sz="1350">
                <a:latin typeface="Hiragino Maru Gothic ProN W4" panose="020F0400000000000000" pitchFamily="34" charset="-128"/>
                <a:ea typeface="Hiragino Maru Gothic ProN W4" panose="020F0400000000000000" pitchFamily="34" charset="-128"/>
              </a:endParaRPr>
            </a:p>
            <a:p>
              <a:pPr algn="ctr"/>
              <a:r>
                <a:rPr lang="ja-JP" altLang="en-US" sz="1350">
                  <a:latin typeface="Hiragino Maru Gothic ProN W4" panose="020F0400000000000000" pitchFamily="34" charset="-128"/>
                  <a:ea typeface="Hiragino Maru Gothic ProN W4" panose="020F0400000000000000" pitchFamily="34" charset="-128"/>
                </a:rPr>
                <a:t>で撹拌</a:t>
              </a:r>
            </a:p>
          </p:txBody>
        </p:sp>
        <p:cxnSp>
          <p:nvCxnSpPr>
            <p:cNvPr id="111" name="直線矢印コネクタ 110">
              <a:extLst>
                <a:ext uri="{FF2B5EF4-FFF2-40B4-BE49-F238E27FC236}">
                  <a16:creationId xmlns:a16="http://schemas.microsoft.com/office/drawing/2014/main" id="{B9D6643D-8B9A-7EA4-099B-4D91A1A515A3}"/>
                </a:ext>
              </a:extLst>
            </p:cNvPr>
            <p:cNvCxnSpPr>
              <a:stCxn id="109" idx="0"/>
              <a:endCxn id="107" idx="4"/>
            </p:cNvCxnSpPr>
            <p:nvPr/>
          </p:nvCxnSpPr>
          <p:spPr>
            <a:xfrm flipV="1">
              <a:off x="8906832" y="4932742"/>
              <a:ext cx="0" cy="30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3" name="直線コネクタ 112">
            <a:extLst>
              <a:ext uri="{FF2B5EF4-FFF2-40B4-BE49-F238E27FC236}">
                <a16:creationId xmlns:a16="http://schemas.microsoft.com/office/drawing/2014/main" id="{8CFF4B1A-0B8C-9D25-C2F2-7C50E7FDE62D}"/>
              </a:ext>
            </a:extLst>
          </p:cNvPr>
          <p:cNvCxnSpPr>
            <a:cxnSpLocks/>
          </p:cNvCxnSpPr>
          <p:nvPr/>
        </p:nvCxnSpPr>
        <p:spPr>
          <a:xfrm>
            <a:off x="4781621" y="1088409"/>
            <a:ext cx="0" cy="4365334"/>
          </a:xfrm>
          <a:prstGeom prst="line">
            <a:avLst/>
          </a:prstGeom>
        </p:spPr>
        <p:style>
          <a:lnRef idx="1">
            <a:schemeClr val="accent3"/>
          </a:lnRef>
          <a:fillRef idx="0">
            <a:schemeClr val="accent3"/>
          </a:fillRef>
          <a:effectRef idx="0">
            <a:schemeClr val="accent3"/>
          </a:effectRef>
          <a:fontRef idx="minor">
            <a:schemeClr val="tx1"/>
          </a:fontRef>
        </p:style>
      </p:cxnSp>
      <p:sp>
        <p:nvSpPr>
          <p:cNvPr id="116" name="テキスト ボックス 115">
            <a:extLst>
              <a:ext uri="{FF2B5EF4-FFF2-40B4-BE49-F238E27FC236}">
                <a16:creationId xmlns:a16="http://schemas.microsoft.com/office/drawing/2014/main" id="{8424935A-E555-2533-91D2-B1769BCED34A}"/>
              </a:ext>
            </a:extLst>
          </p:cNvPr>
          <p:cNvSpPr txBox="1"/>
          <p:nvPr/>
        </p:nvSpPr>
        <p:spPr>
          <a:xfrm>
            <a:off x="4781621" y="1330600"/>
            <a:ext cx="4558811" cy="415498"/>
          </a:xfrm>
          <a:prstGeom prst="rect">
            <a:avLst/>
          </a:prstGeom>
          <a:noFill/>
        </p:spPr>
        <p:txBody>
          <a:bodyPr wrap="square" rtlCol="0">
            <a:spAutoFit/>
          </a:bodyPr>
          <a:lstStyle/>
          <a:p>
            <a:pPr algn="ctr"/>
            <a:r>
              <a:rPr lang="ja-JP" altLang="en-US" sz="2100">
                <a:latin typeface="HGSSoeiKakugothicUB" panose="020B0900000000000000" pitchFamily="34" charset="-128"/>
                <a:ea typeface="HGSSoeiKakugothicUB" panose="020B0900000000000000" pitchFamily="34" charset="-128"/>
              </a:rPr>
              <a:t>クロノアンペロメトリ</a:t>
            </a:r>
            <a:endParaRPr lang="en-US" altLang="ja-JP" sz="2100">
              <a:latin typeface="HGSSoeiKakugothicUB" panose="020B0900000000000000" pitchFamily="34" charset="-128"/>
              <a:ea typeface="HGSSoeiKakugothicUB" panose="020B0900000000000000" pitchFamily="34" charset="-128"/>
            </a:endParaRPr>
          </a:p>
        </p:txBody>
      </p:sp>
      <p:sp>
        <p:nvSpPr>
          <p:cNvPr id="119" name="テキスト ボックス 118">
            <a:extLst>
              <a:ext uri="{FF2B5EF4-FFF2-40B4-BE49-F238E27FC236}">
                <a16:creationId xmlns:a16="http://schemas.microsoft.com/office/drawing/2014/main" id="{B6D81320-3F29-4CA6-04FE-02D590958168}"/>
              </a:ext>
            </a:extLst>
          </p:cNvPr>
          <p:cNvSpPr txBox="1"/>
          <p:nvPr/>
        </p:nvSpPr>
        <p:spPr>
          <a:xfrm>
            <a:off x="1577307" y="5026985"/>
            <a:ext cx="1830950"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グルコース</a:t>
            </a:r>
            <a:r>
              <a:rPr lang="en-US" altLang="ja-JP" sz="1350">
                <a:latin typeface="Hiragino Maru Gothic ProN W4" panose="020F0400000000000000" pitchFamily="34" charset="-128"/>
                <a:ea typeface="Hiragino Maru Gothic ProN W4" panose="020F0400000000000000" pitchFamily="34" charset="-128"/>
              </a:rPr>
              <a:t>(0.7 mM)</a:t>
            </a:r>
            <a:endParaRPr lang="ja-JP" altLang="en-US" sz="1350">
              <a:latin typeface="Hiragino Maru Gothic ProN W4" panose="020F0400000000000000" pitchFamily="34" charset="-128"/>
              <a:ea typeface="Hiragino Maru Gothic ProN W4" panose="020F0400000000000000"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a:t>
            </a:fld>
            <a:endParaRPr kumimoji="1" lang="ja-JP" altLang="en-US"/>
          </a:p>
        </p:txBody>
      </p:sp>
      <p:grpSp>
        <p:nvGrpSpPr>
          <p:cNvPr id="11" name="グループ化 10">
            <a:extLst>
              <a:ext uri="{FF2B5EF4-FFF2-40B4-BE49-F238E27FC236}">
                <a16:creationId xmlns:a16="http://schemas.microsoft.com/office/drawing/2014/main" id="{6BBF5C46-C8DC-257F-76A2-37A8A2105C24}"/>
              </a:ext>
            </a:extLst>
          </p:cNvPr>
          <p:cNvGrpSpPr/>
          <p:nvPr/>
        </p:nvGrpSpPr>
        <p:grpSpPr>
          <a:xfrm>
            <a:off x="319437" y="5000552"/>
            <a:ext cx="8505126" cy="1355799"/>
            <a:chOff x="361950" y="3861547"/>
            <a:chExt cx="11340168" cy="1807732"/>
          </a:xfrm>
        </p:grpSpPr>
        <p:grpSp>
          <p:nvGrpSpPr>
            <p:cNvPr id="6" name="グループ化 5">
              <a:extLst>
                <a:ext uri="{FF2B5EF4-FFF2-40B4-BE49-F238E27FC236}">
                  <a16:creationId xmlns:a16="http://schemas.microsoft.com/office/drawing/2014/main" id="{6BC4D656-8376-20EF-88E5-A90F759F53FD}"/>
                </a:ext>
              </a:extLst>
            </p:cNvPr>
            <p:cNvGrpSpPr/>
            <p:nvPr/>
          </p:nvGrpSpPr>
          <p:grpSpPr>
            <a:xfrm>
              <a:off x="361950" y="3861547"/>
              <a:ext cx="11340168" cy="1807732"/>
              <a:chOff x="361950" y="3861547"/>
              <a:chExt cx="11340168" cy="1807732"/>
            </a:xfrm>
          </p:grpSpPr>
          <p:grpSp>
            <p:nvGrpSpPr>
              <p:cNvPr id="10" name="グループ化 9">
                <a:extLst>
                  <a:ext uri="{FF2B5EF4-FFF2-40B4-BE49-F238E27FC236}">
                    <a16:creationId xmlns:a16="http://schemas.microsoft.com/office/drawing/2014/main" id="{BAE33701-2370-ED15-363C-A7E028213814}"/>
                  </a:ext>
                </a:extLst>
              </p:cNvPr>
              <p:cNvGrpSpPr/>
              <p:nvPr/>
            </p:nvGrpSpPr>
            <p:grpSpPr>
              <a:xfrm>
                <a:off x="489882" y="4179302"/>
                <a:ext cx="11212236" cy="1489977"/>
                <a:chOff x="489882" y="2393041"/>
                <a:chExt cx="11212236" cy="1693227"/>
              </a:xfrm>
            </p:grpSpPr>
            <p:sp>
              <p:nvSpPr>
                <p:cNvPr id="7" name="角丸四角形 6">
                  <a:extLst>
                    <a:ext uri="{FF2B5EF4-FFF2-40B4-BE49-F238E27FC236}">
                      <a16:creationId xmlns:a16="http://schemas.microsoft.com/office/drawing/2014/main" id="{03E490F4-53C8-DCAC-1FF3-40097F73BBA6}"/>
                    </a:ext>
                  </a:extLst>
                </p:cNvPr>
                <p:cNvSpPr/>
                <p:nvPr/>
              </p:nvSpPr>
              <p:spPr>
                <a:xfrm>
                  <a:off x="489882" y="2393041"/>
                  <a:ext cx="11212236" cy="1693227"/>
                </a:xfrm>
                <a:prstGeom prst="roundRect">
                  <a:avLst>
                    <a:gd name="adj" fmla="val 5551"/>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16325" y="2639489"/>
                  <a:ext cx="10959352" cy="1399043"/>
                </a:xfrm>
                <a:prstGeom prst="rect">
                  <a:avLst/>
                </a:prstGeom>
                <a:noFill/>
              </p:spPr>
              <p:txBody>
                <a:bodyPr wrap="square" rtlCol="0">
                  <a:spAutoFit/>
                </a:bodyPr>
                <a:lstStyle/>
                <a:p>
                  <a:pPr algn="ctr"/>
                  <a:r>
                    <a:rPr lang="ja-JP" altLang="en-US" sz="2700" b="1">
                      <a:latin typeface="MS Gothic" panose="020B0609070205080204" pitchFamily="49" charset="-128"/>
                      <a:ea typeface="MS Gothic" panose="020B0609070205080204" pitchFamily="49" charset="-128"/>
                    </a:rPr>
                    <a:t>ニッケル水酸化物ナノシート固定電極を作製し</a:t>
                  </a:r>
                  <a:endParaRPr lang="en-US" altLang="ja-JP" sz="2700" b="1">
                    <a:latin typeface="MS Gothic" panose="020B0609070205080204" pitchFamily="49" charset="-128"/>
                    <a:ea typeface="MS Gothic" panose="020B0609070205080204" pitchFamily="49" charset="-128"/>
                  </a:endParaRPr>
                </a:p>
                <a:p>
                  <a:pPr algn="ctr"/>
                  <a:r>
                    <a:rPr lang="ja-JP" altLang="en-US" sz="2700" b="1">
                      <a:latin typeface="MS Gothic" panose="020B0609070205080204" pitchFamily="49" charset="-128"/>
                      <a:ea typeface="MS Gothic" panose="020B0609070205080204" pitchFamily="49" charset="-128"/>
                    </a:rPr>
                    <a:t>電気化学的なグルコース酸化を検討した</a:t>
                  </a:r>
                </a:p>
              </p:txBody>
            </p:sp>
          </p:grpSp>
          <p:sp>
            <p:nvSpPr>
              <p:cNvPr id="5" name="角丸四角形 4">
                <a:extLst>
                  <a:ext uri="{FF2B5EF4-FFF2-40B4-BE49-F238E27FC236}">
                    <a16:creationId xmlns:a16="http://schemas.microsoft.com/office/drawing/2014/main" id="{630309B4-B75A-3B34-50B4-7969E7725A64}"/>
                  </a:ext>
                </a:extLst>
              </p:cNvPr>
              <p:cNvSpPr/>
              <p:nvPr/>
            </p:nvSpPr>
            <p:spPr>
              <a:xfrm>
                <a:off x="361950" y="3861547"/>
                <a:ext cx="3773952" cy="644525"/>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a:solidFill>
                    <a:schemeClr val="tx1"/>
                  </a:solidFill>
                  <a:latin typeface="MS Gothic" panose="020B0609070205080204" pitchFamily="49" charset="-128"/>
                  <a:ea typeface="MS Gothic" panose="020B0609070205080204" pitchFamily="49" charset="-128"/>
                </a:endParaRPr>
              </a:p>
            </p:txBody>
          </p:sp>
        </p:grpSp>
        <p:sp>
          <p:nvSpPr>
            <p:cNvPr id="9" name="角丸四角形 8">
              <a:extLst>
                <a:ext uri="{FF2B5EF4-FFF2-40B4-BE49-F238E27FC236}">
                  <a16:creationId xmlns:a16="http://schemas.microsoft.com/office/drawing/2014/main" id="{4F3DF652-C4EF-96E3-D677-E63B54B1BB77}"/>
                </a:ext>
              </a:extLst>
            </p:cNvPr>
            <p:cNvSpPr/>
            <p:nvPr/>
          </p:nvSpPr>
          <p:spPr>
            <a:xfrm>
              <a:off x="616324" y="3868660"/>
              <a:ext cx="3378733" cy="588141"/>
            </a:xfrm>
            <a:prstGeom prst="roundRect">
              <a:avLst>
                <a:gd name="adj" fmla="val 0"/>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本研究</a:t>
              </a:r>
              <a:endParaRPr lang="en-US" altLang="ja-JP" sz="2400" b="1">
                <a:solidFill>
                  <a:schemeClr val="tx1"/>
                </a:solidFill>
                <a:latin typeface="MS Gothic" panose="020B0609070205080204" pitchFamily="49" charset="-128"/>
                <a:ea typeface="MS Gothic" panose="020B0609070205080204" pitchFamily="49" charset="-128"/>
              </a:endParaRPr>
            </a:p>
          </p:txBody>
        </p:sp>
      </p:grpSp>
      <p:grpSp>
        <p:nvGrpSpPr>
          <p:cNvPr id="16" name="Group 29">
            <a:extLst>
              <a:ext uri="{FF2B5EF4-FFF2-40B4-BE49-F238E27FC236}">
                <a16:creationId xmlns:a16="http://schemas.microsoft.com/office/drawing/2014/main" id="{85C5A8E2-EE4C-5FBD-05BE-C0F9BAFB87D1}"/>
              </a:ext>
            </a:extLst>
          </p:cNvPr>
          <p:cNvGrpSpPr>
            <a:grpSpLocks noChangeAspect="1"/>
          </p:cNvGrpSpPr>
          <p:nvPr/>
        </p:nvGrpSpPr>
        <p:grpSpPr bwMode="auto">
          <a:xfrm>
            <a:off x="585196" y="669678"/>
            <a:ext cx="1359694" cy="1535906"/>
            <a:chOff x="3805" y="2523"/>
            <a:chExt cx="1112" cy="1328"/>
          </a:xfrm>
        </p:grpSpPr>
        <p:pic>
          <p:nvPicPr>
            <p:cNvPr id="17" name="Picture 30">
              <a:extLst>
                <a:ext uri="{FF2B5EF4-FFF2-40B4-BE49-F238E27FC236}">
                  <a16:creationId xmlns:a16="http://schemas.microsoft.com/office/drawing/2014/main" id="{FD6E435F-CDB1-27F0-D74C-1FC5A02CEF86}"/>
                </a:ext>
              </a:extLst>
            </p:cNvPr>
            <p:cNvPicPr>
              <a:picLocks noChangeAspect="1" noChangeArrowheads="1"/>
            </p:cNvPicPr>
            <p:nvPr/>
          </p:nvPicPr>
          <p:blipFill>
            <a:blip r:embed="rId3" cstate="print"/>
            <a:srcRect/>
            <a:stretch>
              <a:fillRect/>
            </a:stretch>
          </p:blipFill>
          <p:spPr bwMode="auto">
            <a:xfrm>
              <a:off x="3810" y="3385"/>
              <a:ext cx="1102" cy="466"/>
            </a:xfrm>
            <a:prstGeom prst="rect">
              <a:avLst/>
            </a:prstGeom>
            <a:noFill/>
            <a:ln w="9525">
              <a:noFill/>
              <a:miter lim="800000"/>
              <a:headEnd/>
              <a:tailEnd/>
            </a:ln>
          </p:spPr>
        </p:pic>
        <p:pic>
          <p:nvPicPr>
            <p:cNvPr id="18" name="Picture 31">
              <a:extLst>
                <a:ext uri="{FF2B5EF4-FFF2-40B4-BE49-F238E27FC236}">
                  <a16:creationId xmlns:a16="http://schemas.microsoft.com/office/drawing/2014/main" id="{0F5D8CE5-B769-70DC-E45E-7834FF53EFE3}"/>
                </a:ext>
              </a:extLst>
            </p:cNvPr>
            <p:cNvPicPr>
              <a:picLocks noChangeAspect="1" noChangeArrowheads="1"/>
            </p:cNvPicPr>
            <p:nvPr/>
          </p:nvPicPr>
          <p:blipFill>
            <a:blip r:embed="rId3" cstate="print"/>
            <a:srcRect/>
            <a:stretch>
              <a:fillRect/>
            </a:stretch>
          </p:blipFill>
          <p:spPr bwMode="auto">
            <a:xfrm>
              <a:off x="3805" y="2523"/>
              <a:ext cx="1111" cy="466"/>
            </a:xfrm>
            <a:prstGeom prst="rect">
              <a:avLst/>
            </a:prstGeom>
            <a:noFill/>
            <a:ln w="9525">
              <a:noFill/>
              <a:miter lim="800000"/>
              <a:headEnd/>
              <a:tailEnd/>
            </a:ln>
          </p:spPr>
        </p:pic>
        <p:pic>
          <p:nvPicPr>
            <p:cNvPr id="19" name="Picture 32">
              <a:extLst>
                <a:ext uri="{FF2B5EF4-FFF2-40B4-BE49-F238E27FC236}">
                  <a16:creationId xmlns:a16="http://schemas.microsoft.com/office/drawing/2014/main" id="{BF764F60-61A1-93D5-98F5-81EBF2511DF9}"/>
                </a:ext>
              </a:extLst>
            </p:cNvPr>
            <p:cNvPicPr>
              <a:picLocks noChangeAspect="1" noChangeArrowheads="1"/>
            </p:cNvPicPr>
            <p:nvPr/>
          </p:nvPicPr>
          <p:blipFill>
            <a:blip r:embed="rId3" cstate="print"/>
            <a:srcRect/>
            <a:stretch>
              <a:fillRect/>
            </a:stretch>
          </p:blipFill>
          <p:spPr bwMode="auto">
            <a:xfrm>
              <a:off x="3806" y="2976"/>
              <a:ext cx="1111" cy="466"/>
            </a:xfrm>
            <a:prstGeom prst="rect">
              <a:avLst/>
            </a:prstGeom>
            <a:noFill/>
            <a:ln w="9525">
              <a:noFill/>
              <a:miter lim="800000"/>
              <a:headEnd/>
              <a:tailEnd/>
            </a:ln>
          </p:spPr>
        </p:pic>
      </p:grpSp>
      <p:sp>
        <p:nvSpPr>
          <p:cNvPr id="20" name="右矢印 19">
            <a:extLst>
              <a:ext uri="{FF2B5EF4-FFF2-40B4-BE49-F238E27FC236}">
                <a16:creationId xmlns:a16="http://schemas.microsoft.com/office/drawing/2014/main" id="{4D0FB500-9D87-ECF7-7930-A597E6CE232C}"/>
              </a:ext>
            </a:extLst>
          </p:cNvPr>
          <p:cNvSpPr/>
          <p:nvPr/>
        </p:nvSpPr>
        <p:spPr>
          <a:xfrm>
            <a:off x="2044426" y="1208633"/>
            <a:ext cx="1302303" cy="647517"/>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latin typeface="Meiryo" panose="020B0604030504040204" pitchFamily="34" charset="-128"/>
                <a:ea typeface="Meiryo" panose="020B0604030504040204" pitchFamily="34" charset="-128"/>
              </a:rPr>
              <a:t>単層剥離</a:t>
            </a:r>
          </a:p>
        </p:txBody>
      </p:sp>
      <p:grpSp>
        <p:nvGrpSpPr>
          <p:cNvPr id="21" name="グループ化 41">
            <a:extLst>
              <a:ext uri="{FF2B5EF4-FFF2-40B4-BE49-F238E27FC236}">
                <a16:creationId xmlns:a16="http://schemas.microsoft.com/office/drawing/2014/main" id="{555BE674-06E1-4643-1A8E-57B95D17570C}"/>
              </a:ext>
            </a:extLst>
          </p:cNvPr>
          <p:cNvGrpSpPr>
            <a:grpSpLocks noChangeAspect="1"/>
          </p:cNvGrpSpPr>
          <p:nvPr/>
        </p:nvGrpSpPr>
        <p:grpSpPr>
          <a:xfrm>
            <a:off x="3064325" y="615793"/>
            <a:ext cx="2078180" cy="1551446"/>
            <a:chOff x="5444987" y="2472530"/>
            <a:chExt cx="2444919" cy="1825229"/>
          </a:xfrm>
        </p:grpSpPr>
        <p:pic>
          <p:nvPicPr>
            <p:cNvPr id="22" name="Picture 26">
              <a:extLst>
                <a:ext uri="{FF2B5EF4-FFF2-40B4-BE49-F238E27FC236}">
                  <a16:creationId xmlns:a16="http://schemas.microsoft.com/office/drawing/2014/main" id="{816DEE48-A110-7E57-5F11-F015B761DB36}"/>
                </a:ext>
              </a:extLst>
            </p:cNvPr>
            <p:cNvPicPr>
              <a:picLocks noChangeAspect="1" noChangeArrowheads="1"/>
            </p:cNvPicPr>
            <p:nvPr/>
          </p:nvPicPr>
          <p:blipFill>
            <a:blip r:embed="rId3" cstate="print"/>
            <a:srcRect/>
            <a:stretch>
              <a:fillRect/>
            </a:stretch>
          </p:blipFill>
          <p:spPr bwMode="auto">
            <a:xfrm rot="2280000">
              <a:off x="5444987" y="2890789"/>
              <a:ext cx="1409686" cy="592139"/>
            </a:xfrm>
            <a:prstGeom prst="rect">
              <a:avLst/>
            </a:prstGeom>
            <a:noFill/>
            <a:ln w="9525">
              <a:noFill/>
              <a:miter lim="800000"/>
              <a:headEnd/>
              <a:tailEnd/>
            </a:ln>
          </p:spPr>
        </p:pic>
        <p:pic>
          <p:nvPicPr>
            <p:cNvPr id="23" name="Picture 26">
              <a:extLst>
                <a:ext uri="{FF2B5EF4-FFF2-40B4-BE49-F238E27FC236}">
                  <a16:creationId xmlns:a16="http://schemas.microsoft.com/office/drawing/2014/main" id="{CDE5E694-8848-B390-ED62-DE574DD5D9C1}"/>
                </a:ext>
              </a:extLst>
            </p:cNvPr>
            <p:cNvPicPr>
              <a:picLocks noChangeAspect="1" noChangeArrowheads="1"/>
            </p:cNvPicPr>
            <p:nvPr/>
          </p:nvPicPr>
          <p:blipFill>
            <a:blip r:embed="rId3" cstate="print"/>
            <a:srcRect/>
            <a:stretch>
              <a:fillRect/>
            </a:stretch>
          </p:blipFill>
          <p:spPr bwMode="auto">
            <a:xfrm rot="10800000">
              <a:off x="6089852" y="3705621"/>
              <a:ext cx="1409688" cy="592138"/>
            </a:xfrm>
            <a:prstGeom prst="rect">
              <a:avLst/>
            </a:prstGeom>
            <a:noFill/>
            <a:ln w="9525">
              <a:noFill/>
              <a:miter lim="800000"/>
              <a:headEnd/>
              <a:tailEnd/>
            </a:ln>
          </p:spPr>
        </p:pic>
        <p:pic>
          <p:nvPicPr>
            <p:cNvPr id="24" name="Picture 26">
              <a:extLst>
                <a:ext uri="{FF2B5EF4-FFF2-40B4-BE49-F238E27FC236}">
                  <a16:creationId xmlns:a16="http://schemas.microsoft.com/office/drawing/2014/main" id="{C02ED4B2-C78D-8E6A-EFC6-F4678CCDCF21}"/>
                </a:ext>
              </a:extLst>
            </p:cNvPr>
            <p:cNvPicPr>
              <a:picLocks noChangeAspect="1" noChangeArrowheads="1"/>
            </p:cNvPicPr>
            <p:nvPr/>
          </p:nvPicPr>
          <p:blipFill>
            <a:blip r:embed="rId3" cstate="print"/>
            <a:srcRect/>
            <a:stretch>
              <a:fillRect/>
            </a:stretch>
          </p:blipFill>
          <p:spPr bwMode="auto">
            <a:xfrm rot="5940000">
              <a:off x="6888994" y="2881304"/>
              <a:ext cx="1409686" cy="592138"/>
            </a:xfrm>
            <a:prstGeom prst="rect">
              <a:avLst/>
            </a:prstGeom>
            <a:noFill/>
            <a:ln w="9525">
              <a:noFill/>
              <a:miter lim="800000"/>
              <a:headEnd/>
              <a:tailEnd/>
            </a:ln>
          </p:spPr>
        </p:pic>
      </p:grpSp>
      <p:sp>
        <p:nvSpPr>
          <p:cNvPr id="25" name="テキスト ボックス 24">
            <a:extLst>
              <a:ext uri="{FF2B5EF4-FFF2-40B4-BE49-F238E27FC236}">
                <a16:creationId xmlns:a16="http://schemas.microsoft.com/office/drawing/2014/main" id="{F993B989-E69D-932A-6777-A2F47D663750}"/>
              </a:ext>
            </a:extLst>
          </p:cNvPr>
          <p:cNvSpPr txBox="1"/>
          <p:nvPr/>
        </p:nvSpPr>
        <p:spPr>
          <a:xfrm>
            <a:off x="73152" y="81123"/>
            <a:ext cx="3712946" cy="415498"/>
          </a:xfrm>
          <a:prstGeom prst="rect">
            <a:avLst/>
          </a:prstGeom>
          <a:noFill/>
        </p:spPr>
        <p:txBody>
          <a:bodyPr wrap="square" rtlCol="0">
            <a:spAutoFit/>
          </a:bodyPr>
          <a:lstStyle/>
          <a:p>
            <a:r>
              <a:rPr lang="ja-JP" altLang="en-US" sz="2100">
                <a:latin typeface="MS Gothic" panose="020B0609070205080204" pitchFamily="49" charset="-128"/>
                <a:ea typeface="MS Gothic" panose="020B0609070205080204" pitchFamily="49" charset="-128"/>
              </a:rPr>
              <a:t>緒言</a:t>
            </a:r>
            <a:endParaRPr lang="en-US" altLang="ja-JP" sz="2100">
              <a:latin typeface="MS Gothic" panose="020B0609070205080204" pitchFamily="49" charset="-128"/>
              <a:ea typeface="MS Gothic" panose="020B0609070205080204" pitchFamily="49" charset="-128"/>
            </a:endParaRPr>
          </a:p>
        </p:txBody>
      </p:sp>
      <p:sp>
        <p:nvSpPr>
          <p:cNvPr id="26" name="テキスト ボックス 25">
            <a:extLst>
              <a:ext uri="{FF2B5EF4-FFF2-40B4-BE49-F238E27FC236}">
                <a16:creationId xmlns:a16="http://schemas.microsoft.com/office/drawing/2014/main" id="{5E508476-4F0D-303A-83FB-36F74885D905}"/>
              </a:ext>
            </a:extLst>
          </p:cNvPr>
          <p:cNvSpPr txBox="1"/>
          <p:nvPr/>
        </p:nvSpPr>
        <p:spPr>
          <a:xfrm>
            <a:off x="313533" y="6361598"/>
            <a:ext cx="5445722" cy="507831"/>
          </a:xfrm>
          <a:prstGeom prst="rect">
            <a:avLst/>
          </a:prstGeom>
          <a:noFill/>
        </p:spPr>
        <p:txBody>
          <a:bodyPr wrap="none" rtlCol="0">
            <a:spAutoFit/>
          </a:bodyPr>
          <a:lstStyle/>
          <a:p>
            <a:pPr marL="228600" indent="-228600">
              <a:buAutoNum type="arabicParenBoth"/>
            </a:pP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M. Kurashina, A. Eguchi, E. Kanezaki, T. Shiga, and H. Oshio, </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0" i="1"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Int. J. Mod. Phys. B</a:t>
            </a: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ja-JP" sz="900" b="1"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a:t>
            </a: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2291-2296 (2010). </a:t>
            </a:r>
          </a:p>
          <a:p>
            <a:pPr marL="228600" indent="-228600">
              <a:buAutoNum type="arabicParenBoth"/>
            </a:pP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坪平</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遥河</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a:t>
            </a:r>
            <a:r>
              <a:rPr lang="ja-JP" altLang="en-US" sz="900" i="1">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徳島大学修士論文</a:t>
            </a:r>
            <a:r>
              <a:rPr lang="en-US" altLang="ja-JP" sz="900">
                <a:solidFill>
                  <a:srgbClr val="000000"/>
                </a:solidFill>
                <a:latin typeface="Times New Roman" panose="02020603050405020304" pitchFamily="18" charset="0"/>
                <a:ea typeface="MS Mincho" panose="02020609040205080304" pitchFamily="49" charset="-128"/>
                <a:cs typeface="Times New Roman" panose="02020603050405020304" pitchFamily="18" charset="0"/>
              </a:rPr>
              <a:t> (2023)</a:t>
            </a:r>
            <a:r>
              <a:rPr lang="en-US" altLang="ja-JP" sz="900" b="0" i="0" u="none" strike="noStrike">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 </a:t>
            </a:r>
          </a:p>
          <a:p>
            <a:pPr marL="228600" indent="-228600">
              <a:buAutoNum type="arabicParenBoth"/>
            </a:pPr>
            <a:r>
              <a:rPr kumimoji="1" lang="en" altLang="ja-JP" sz="900">
                <a:latin typeface="Times New Roman" panose="02020603050405020304" pitchFamily="18" charset="0"/>
                <a:ea typeface="MS Mincho" panose="02020609040205080304" pitchFamily="49" charset="-128"/>
                <a:cs typeface="Times New Roman" panose="02020603050405020304" pitchFamily="18" charset="0"/>
              </a:rPr>
              <a:t>E. M. Almutairi et al., </a:t>
            </a:r>
            <a:r>
              <a:rPr kumimoji="1" lang="en" altLang="ja-JP" sz="900" i="1">
                <a:latin typeface="Times New Roman" panose="02020603050405020304" pitchFamily="18" charset="0"/>
                <a:ea typeface="MS Mincho" panose="02020609040205080304" pitchFamily="49" charset="-128"/>
                <a:cs typeface="Times New Roman" panose="02020603050405020304" pitchFamily="18" charset="0"/>
              </a:rPr>
              <a:t>Arabian Journal of Chemistry </a:t>
            </a:r>
            <a:r>
              <a:rPr kumimoji="1" lang="en" altLang="ja-JP" sz="900">
                <a:latin typeface="Times New Roman" panose="02020603050405020304" pitchFamily="18" charset="0"/>
                <a:ea typeface="MS Mincho" panose="02020609040205080304" pitchFamily="49" charset="-128"/>
                <a:cs typeface="Times New Roman" panose="02020603050405020304" pitchFamily="18" charset="0"/>
              </a:rPr>
              <a:t>(2022) 15, 103467</a:t>
            </a:r>
            <a:endParaRPr kumimoji="1" lang="ja-JP" altLang="en-US" sz="90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27" name="テキスト ボックス 26">
            <a:extLst>
              <a:ext uri="{FF2B5EF4-FFF2-40B4-BE49-F238E27FC236}">
                <a16:creationId xmlns:a16="http://schemas.microsoft.com/office/drawing/2014/main" id="{54711953-C5F6-9FEB-36B0-E9D505418AE4}"/>
              </a:ext>
            </a:extLst>
          </p:cNvPr>
          <p:cNvSpPr txBox="1"/>
          <p:nvPr/>
        </p:nvSpPr>
        <p:spPr>
          <a:xfrm>
            <a:off x="5381992" y="903596"/>
            <a:ext cx="3708066" cy="923330"/>
          </a:xfrm>
          <a:prstGeom prst="rect">
            <a:avLst/>
          </a:prstGeom>
          <a:noFill/>
        </p:spPr>
        <p:txBody>
          <a:bodyPr wrap="none" rtlCol="0">
            <a:spAutoFit/>
          </a:bodyPr>
          <a:lstStyle/>
          <a:p>
            <a:r>
              <a:rPr kumimoji="1" lang="ja-JP" altLang="en-US">
                <a:latin typeface="HGSSoeiKakugothicUB" panose="020B0900000000000000" pitchFamily="34" charset="-128"/>
                <a:ea typeface="HGSSoeiKakugothicUB" panose="020B0900000000000000" pitchFamily="34" charset="-128"/>
              </a:rPr>
              <a:t>層状水酸化物を</a:t>
            </a:r>
            <a:r>
              <a:rPr kumimoji="1" lang="en-US" altLang="ja-JP">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ブタノール中で</a:t>
            </a:r>
            <a:endParaRPr kumimoji="1" lang="en-US" altLang="ja-JP">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単層剥離させることで</a:t>
            </a:r>
            <a:endParaRPr kumimoji="1" lang="en-US" altLang="ja-JP">
              <a:latin typeface="HGSSoeiKakugothicUB" panose="020B0900000000000000" pitchFamily="34" charset="-128"/>
              <a:ea typeface="HGSSoeiKakugothicUB" panose="020B0900000000000000" pitchFamily="34" charset="-128"/>
            </a:endParaRPr>
          </a:p>
          <a:p>
            <a:r>
              <a:rPr kumimoji="1" lang="ja-JP" altLang="en-US">
                <a:latin typeface="HGSSoeiKakugothicUB" panose="020B0900000000000000" pitchFamily="34" charset="-128"/>
                <a:ea typeface="HGSSoeiKakugothicUB" panose="020B0900000000000000" pitchFamily="34" charset="-128"/>
              </a:rPr>
              <a:t>ナノシートが得られる</a:t>
            </a:r>
            <a:r>
              <a:rPr kumimoji="1" lang="en-US" altLang="ja-JP" baseline="30000">
                <a:latin typeface="HGSSoeiKakugothicUB" panose="020B0900000000000000" pitchFamily="34" charset="-128"/>
                <a:ea typeface="HGSSoeiKakugothicUB" panose="020B0900000000000000" pitchFamily="34" charset="-128"/>
              </a:rPr>
              <a:t>(1)</a:t>
            </a:r>
            <a:endParaRPr kumimoji="1" lang="ja-JP" altLang="en-US" baseline="30000">
              <a:latin typeface="HGSSoeiKakugothicUB" panose="020B0900000000000000" pitchFamily="34" charset="-128"/>
              <a:ea typeface="HGSSoeiKakugothicUB" panose="020B0900000000000000" pitchFamily="34" charset="-128"/>
            </a:endParaRPr>
          </a:p>
        </p:txBody>
      </p:sp>
      <p:sp>
        <p:nvSpPr>
          <p:cNvPr id="28" name="上矢印 27">
            <a:extLst>
              <a:ext uri="{FF2B5EF4-FFF2-40B4-BE49-F238E27FC236}">
                <a16:creationId xmlns:a16="http://schemas.microsoft.com/office/drawing/2014/main" id="{D971115F-AE3D-D2A7-1D13-7BEB69D0A723}"/>
              </a:ext>
            </a:extLst>
          </p:cNvPr>
          <p:cNvSpPr/>
          <p:nvPr/>
        </p:nvSpPr>
        <p:spPr>
          <a:xfrm rot="13290620">
            <a:off x="3953266" y="450100"/>
            <a:ext cx="169293" cy="60836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6A0605D-C298-5181-D684-D5E770A3D81B}"/>
              </a:ext>
            </a:extLst>
          </p:cNvPr>
          <p:cNvSpPr txBox="1"/>
          <p:nvPr/>
        </p:nvSpPr>
        <p:spPr>
          <a:xfrm>
            <a:off x="3044268" y="124838"/>
            <a:ext cx="2869696" cy="369332"/>
          </a:xfrm>
          <a:prstGeom prst="rect">
            <a:avLst/>
          </a:prstGeom>
          <a:noFill/>
        </p:spPr>
        <p:txBody>
          <a:bodyPr wrap="none" rtlCol="0">
            <a:spAutoFit/>
          </a:bodyPr>
          <a:lstStyle/>
          <a:p>
            <a:r>
              <a:rPr kumimoji="1" lang="en-US" altLang="ja-JP">
                <a:latin typeface="HGSSoeiKakugothicUB" panose="020B0900000000000000" pitchFamily="34" charset="-128"/>
                <a:ea typeface="HGSSoeiKakugothicUB" panose="020B0900000000000000" pitchFamily="34" charset="-128"/>
              </a:rPr>
              <a:t>1</a:t>
            </a:r>
            <a:r>
              <a:rPr kumimoji="1" lang="ja-JP" altLang="en-US">
                <a:latin typeface="HGSSoeiKakugothicUB" panose="020B0900000000000000" pitchFamily="34" charset="-128"/>
                <a:ea typeface="HGSSoeiKakugothicUB" panose="020B0900000000000000" pitchFamily="34" charset="-128"/>
              </a:rPr>
              <a:t>層分をナノシートという</a:t>
            </a:r>
          </a:p>
        </p:txBody>
      </p:sp>
      <p:sp>
        <p:nvSpPr>
          <p:cNvPr id="30" name="テキスト ボックス 29">
            <a:extLst>
              <a:ext uri="{FF2B5EF4-FFF2-40B4-BE49-F238E27FC236}">
                <a16:creationId xmlns:a16="http://schemas.microsoft.com/office/drawing/2014/main" id="{FE844FEC-779F-2E6F-4003-B33B9459B476}"/>
              </a:ext>
            </a:extLst>
          </p:cNvPr>
          <p:cNvSpPr txBox="1"/>
          <p:nvPr/>
        </p:nvSpPr>
        <p:spPr>
          <a:xfrm>
            <a:off x="62115" y="446508"/>
            <a:ext cx="2568332" cy="307777"/>
          </a:xfrm>
          <a:prstGeom prst="rect">
            <a:avLst/>
          </a:prstGeom>
          <a:noFill/>
        </p:spPr>
        <p:txBody>
          <a:bodyPr wrap="none" rtlCol="0">
            <a:spAutoFit/>
          </a:bodyPr>
          <a:lstStyle/>
          <a:p>
            <a:r>
              <a:rPr kumimoji="1" lang="en-US" altLang="ja-JP" sz="1400">
                <a:latin typeface="Meiryo" panose="020B0604030504040204" pitchFamily="34" charset="-128"/>
                <a:ea typeface="Meiryo" panose="020B0604030504040204" pitchFamily="34" charset="-128"/>
              </a:rPr>
              <a:t>Cu(OH)</a:t>
            </a:r>
            <a:r>
              <a:rPr kumimoji="1" lang="en-US" altLang="ja-JP" sz="1400" baseline="-25000">
                <a:latin typeface="Meiryo" panose="020B0604030504040204" pitchFamily="34" charset="-128"/>
                <a:ea typeface="Meiryo" panose="020B0604030504040204" pitchFamily="34" charset="-128"/>
              </a:rPr>
              <a:t>2</a:t>
            </a:r>
            <a:r>
              <a:rPr kumimoji="1" lang="en-US" altLang="ja-JP" sz="1400">
                <a:latin typeface="Meiryo" panose="020B0604030504040204" pitchFamily="34" charset="-128"/>
                <a:ea typeface="Meiryo" panose="020B0604030504040204" pitchFamily="34" charset="-128"/>
              </a:rPr>
              <a:t>, Ni(OH)</a:t>
            </a:r>
            <a:r>
              <a:rPr kumimoji="1" lang="en-US" altLang="ja-JP" sz="1400" baseline="-25000">
                <a:latin typeface="Meiryo" panose="020B0604030504040204" pitchFamily="34" charset="-128"/>
                <a:ea typeface="Meiryo" panose="020B0604030504040204" pitchFamily="34" charset="-128"/>
              </a:rPr>
              <a:t>2</a:t>
            </a:r>
            <a:r>
              <a:rPr kumimoji="1" lang="en-US" altLang="ja-JP" sz="1400">
                <a:latin typeface="Meiryo" panose="020B0604030504040204" pitchFamily="34" charset="-128"/>
                <a:ea typeface="Meiryo" panose="020B0604030504040204" pitchFamily="34" charset="-128"/>
              </a:rPr>
              <a:t>, Co(OH)</a:t>
            </a:r>
            <a:r>
              <a:rPr kumimoji="1" lang="en-US" altLang="ja-JP" sz="1400" baseline="-25000">
                <a:latin typeface="Meiryo" panose="020B0604030504040204" pitchFamily="34" charset="-128"/>
                <a:ea typeface="Meiryo" panose="020B0604030504040204" pitchFamily="34" charset="-128"/>
              </a:rPr>
              <a:t>2</a:t>
            </a:r>
            <a:endParaRPr kumimoji="1" lang="ja-JP" altLang="en-US" sz="1400" baseline="-25000">
              <a:latin typeface="Meiryo" panose="020B0604030504040204" pitchFamily="34"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7CAB86DF-7542-36E2-08E6-9DD097F299A9}"/>
              </a:ext>
            </a:extLst>
          </p:cNvPr>
          <p:cNvSpPr txBox="1"/>
          <p:nvPr/>
        </p:nvSpPr>
        <p:spPr>
          <a:xfrm>
            <a:off x="1191120" y="4612083"/>
            <a:ext cx="1763624" cy="261610"/>
          </a:xfrm>
          <a:prstGeom prst="rect">
            <a:avLst/>
          </a:prstGeom>
          <a:noFill/>
        </p:spPr>
        <p:txBody>
          <a:bodyPr wrap="none" rtlCol="0">
            <a:spAutoFit/>
          </a:bodyPr>
          <a:lstStyle/>
          <a:p>
            <a:pPr algn="ctr"/>
            <a:r>
              <a:rPr kumimoji="1" lang="ja-JP" altLang="en-US" sz="1100">
                <a:latin typeface="Hiragino Maru Gothic ProN W4" panose="020F0400000000000000" pitchFamily="34" charset="-128"/>
                <a:ea typeface="Hiragino Maru Gothic ProN W4" panose="020F0400000000000000" pitchFamily="34" charset="-128"/>
              </a:rPr>
              <a:t>時間に対する電流応答</a:t>
            </a:r>
            <a:r>
              <a:rPr kumimoji="1" lang="en-US" altLang="ja-JP" sz="1100" baseline="30000">
                <a:latin typeface="Hiragino Maru Gothic ProN W4" panose="020F0400000000000000" pitchFamily="34" charset="-128"/>
                <a:ea typeface="Hiragino Maru Gothic ProN W4" panose="020F0400000000000000" pitchFamily="34" charset="-128"/>
              </a:rPr>
              <a:t>(2)</a:t>
            </a:r>
            <a:endParaRPr kumimoji="1" lang="ja-JP" altLang="en-US" sz="1100" baseline="30000">
              <a:latin typeface="Hiragino Maru Gothic ProN W4" panose="020F0400000000000000" pitchFamily="34" charset="-128"/>
              <a:ea typeface="Hiragino Maru Gothic ProN W4" panose="020F0400000000000000" pitchFamily="34" charset="-128"/>
            </a:endParaRPr>
          </a:p>
        </p:txBody>
      </p:sp>
      <p:sp>
        <p:nvSpPr>
          <p:cNvPr id="15" name="テキスト ボックス 14">
            <a:extLst>
              <a:ext uri="{FF2B5EF4-FFF2-40B4-BE49-F238E27FC236}">
                <a16:creationId xmlns:a16="http://schemas.microsoft.com/office/drawing/2014/main" id="{ADC33E5D-0996-0954-390F-EF0776725B39}"/>
              </a:ext>
            </a:extLst>
          </p:cNvPr>
          <p:cNvSpPr txBox="1"/>
          <p:nvPr/>
        </p:nvSpPr>
        <p:spPr>
          <a:xfrm>
            <a:off x="3947487" y="3761098"/>
            <a:ext cx="5020926" cy="923330"/>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ニッケル水酸化物ナノ構造でも</a:t>
            </a:r>
            <a:endParaRPr kumimoji="1" lang="en-US" altLang="ja-JP">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ナノフレーク構造やナノチェーン構造での</a:t>
            </a:r>
            <a:endParaRPr kumimoji="1" lang="en-US" altLang="ja-JP">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グルコースの酸化についていくつか例がある</a:t>
            </a:r>
            <a:r>
              <a:rPr kumimoji="1" lang="en-US" altLang="ja-JP" baseline="30000">
                <a:latin typeface="Hiragino Maru Gothic ProN W4" panose="020F0400000000000000" pitchFamily="34" charset="-128"/>
                <a:ea typeface="Hiragino Maru Gothic ProN W4" panose="020F0400000000000000" pitchFamily="34" charset="-128"/>
              </a:rPr>
              <a:t>[3]</a:t>
            </a:r>
          </a:p>
        </p:txBody>
      </p:sp>
      <p:pic>
        <p:nvPicPr>
          <p:cNvPr id="37" name="図 36">
            <a:extLst>
              <a:ext uri="{FF2B5EF4-FFF2-40B4-BE49-F238E27FC236}">
                <a16:creationId xmlns:a16="http://schemas.microsoft.com/office/drawing/2014/main" id="{0962FF0A-EA1F-68F4-5AF9-0C6973460E7D}"/>
              </a:ext>
            </a:extLst>
          </p:cNvPr>
          <p:cNvPicPr>
            <a:picLocks noChangeAspect="1"/>
          </p:cNvPicPr>
          <p:nvPr/>
        </p:nvPicPr>
        <p:blipFill>
          <a:blip r:embed="rId4"/>
          <a:stretch>
            <a:fillRect/>
          </a:stretch>
        </p:blipFill>
        <p:spPr>
          <a:xfrm>
            <a:off x="415386" y="2414669"/>
            <a:ext cx="3315092" cy="2261211"/>
          </a:xfrm>
          <a:prstGeom prst="rect">
            <a:avLst/>
          </a:prstGeom>
        </p:spPr>
      </p:pic>
      <p:sp>
        <p:nvSpPr>
          <p:cNvPr id="44" name="上矢印 43">
            <a:extLst>
              <a:ext uri="{FF2B5EF4-FFF2-40B4-BE49-F238E27FC236}">
                <a16:creationId xmlns:a16="http://schemas.microsoft.com/office/drawing/2014/main" id="{C26F0593-0509-1A89-D908-1691E810A307}"/>
              </a:ext>
            </a:extLst>
          </p:cNvPr>
          <p:cNvSpPr/>
          <p:nvPr/>
        </p:nvSpPr>
        <p:spPr>
          <a:xfrm rot="15479489">
            <a:off x="4124299" y="2457489"/>
            <a:ext cx="174555" cy="969093"/>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405AE003-1C01-7517-49CB-318AEBA5998E}"/>
              </a:ext>
            </a:extLst>
          </p:cNvPr>
          <p:cNvCxnSpPr/>
          <p:nvPr/>
        </p:nvCxnSpPr>
        <p:spPr>
          <a:xfrm>
            <a:off x="530418" y="2321169"/>
            <a:ext cx="8036290" cy="0"/>
          </a:xfrm>
          <a:prstGeom prst="line">
            <a:avLst/>
          </a:prstGeom>
        </p:spPr>
        <p:style>
          <a:lnRef idx="1">
            <a:schemeClr val="accent3"/>
          </a:lnRef>
          <a:fillRef idx="0">
            <a:schemeClr val="accent3"/>
          </a:fillRef>
          <a:effectRef idx="0">
            <a:schemeClr val="accent3"/>
          </a:effectRef>
          <a:fontRef idx="minor">
            <a:schemeClr val="tx1"/>
          </a:fontRef>
        </p:style>
      </p:cxnSp>
      <p:sp>
        <p:nvSpPr>
          <p:cNvPr id="47" name="テキスト ボックス 46">
            <a:extLst>
              <a:ext uri="{FF2B5EF4-FFF2-40B4-BE49-F238E27FC236}">
                <a16:creationId xmlns:a16="http://schemas.microsoft.com/office/drawing/2014/main" id="{1CDE8BB9-76DF-4D70-84BC-6F2BD4DF3304}"/>
              </a:ext>
            </a:extLst>
          </p:cNvPr>
          <p:cNvSpPr txBox="1"/>
          <p:nvPr/>
        </p:nvSpPr>
        <p:spPr>
          <a:xfrm>
            <a:off x="4770302" y="2504509"/>
            <a:ext cx="3877985" cy="646331"/>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銅水酸化物ナノシートでは、</a:t>
            </a:r>
            <a:endParaRPr kumimoji="1" lang="en-US" altLang="ja-JP">
              <a:latin typeface="Hiragino Maru Gothic ProN W4" panose="020F0400000000000000" pitchFamily="34" charset="-128"/>
              <a:ea typeface="Hiragino Maru Gothic ProN W4" panose="020F0400000000000000" pitchFamily="34" charset="-128"/>
            </a:endParaRPr>
          </a:p>
          <a:p>
            <a:r>
              <a:rPr kumimoji="1" lang="ja-JP" altLang="en-US">
                <a:latin typeface="Hiragino Maru Gothic ProN W4" panose="020F0400000000000000" pitchFamily="34" charset="-128"/>
                <a:ea typeface="Hiragino Maru Gothic ProN W4" panose="020F0400000000000000" pitchFamily="34" charset="-128"/>
              </a:rPr>
              <a:t>グルコースの酸化が確認されている</a:t>
            </a:r>
            <a:endParaRPr kumimoji="1" lang="en-US" altLang="ja-JP">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4185337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20</a:t>
            </a:fld>
            <a:endParaRPr kumimoji="1" lang="ja-JP" altLang="en-US"/>
          </a:p>
        </p:txBody>
      </p:sp>
      <p:sp>
        <p:nvSpPr>
          <p:cNvPr id="6" name="テキスト ボックス 5">
            <a:extLst>
              <a:ext uri="{FF2B5EF4-FFF2-40B4-BE49-F238E27FC236}">
                <a16:creationId xmlns:a16="http://schemas.microsoft.com/office/drawing/2014/main" id="{D4A049E8-A0EA-2342-4ABA-8A86352D5835}"/>
              </a:ext>
            </a:extLst>
          </p:cNvPr>
          <p:cNvSpPr txBox="1"/>
          <p:nvPr/>
        </p:nvSpPr>
        <p:spPr>
          <a:xfrm>
            <a:off x="1658102" y="1124488"/>
            <a:ext cx="5955476" cy="369332"/>
          </a:xfrm>
          <a:prstGeom prst="rect">
            <a:avLst/>
          </a:prstGeom>
          <a:noFill/>
        </p:spPr>
        <p:txBody>
          <a:bodyPr wrap="none" rtlCol="0">
            <a:spAutoFit/>
          </a:bodyPr>
          <a:lstStyle/>
          <a:p>
            <a:r>
              <a:rPr lang="ja-JP" altLang="en-US">
                <a:latin typeface="HGSSoeiKakugothicUB" panose="020B0900000000000000" pitchFamily="34" charset="-128"/>
                <a:ea typeface="HGSSoeiKakugothicUB" panose="020B0900000000000000" pitchFamily="34" charset="-128"/>
              </a:rPr>
              <a:t>カーボンペースト電極によるクロノアンペロメトリ測定</a:t>
            </a:r>
          </a:p>
        </p:txBody>
      </p:sp>
      <p:grpSp>
        <p:nvGrpSpPr>
          <p:cNvPr id="84" name="グループ化 83">
            <a:extLst>
              <a:ext uri="{FF2B5EF4-FFF2-40B4-BE49-F238E27FC236}">
                <a16:creationId xmlns:a16="http://schemas.microsoft.com/office/drawing/2014/main" id="{35C2D3B1-C861-B885-90F8-2B1F562A765F}"/>
              </a:ext>
            </a:extLst>
          </p:cNvPr>
          <p:cNvGrpSpPr/>
          <p:nvPr/>
        </p:nvGrpSpPr>
        <p:grpSpPr>
          <a:xfrm>
            <a:off x="5245553" y="1677213"/>
            <a:ext cx="3386658" cy="1689382"/>
            <a:chOff x="6310435" y="1093284"/>
            <a:chExt cx="5199180" cy="2252509"/>
          </a:xfrm>
        </p:grpSpPr>
        <p:sp>
          <p:nvSpPr>
            <p:cNvPr id="82" name="四角形: 角を丸くする 9">
              <a:extLst>
                <a:ext uri="{FF2B5EF4-FFF2-40B4-BE49-F238E27FC236}">
                  <a16:creationId xmlns:a16="http://schemas.microsoft.com/office/drawing/2014/main" id="{D08E7D57-356C-ACA3-8D91-E6D1631AACF3}"/>
                </a:ext>
              </a:extLst>
            </p:cNvPr>
            <p:cNvSpPr/>
            <p:nvPr/>
          </p:nvSpPr>
          <p:spPr>
            <a:xfrm>
              <a:off x="6310435" y="1093284"/>
              <a:ext cx="5199180" cy="2252509"/>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角丸四角形 82">
              <a:extLst>
                <a:ext uri="{FF2B5EF4-FFF2-40B4-BE49-F238E27FC236}">
                  <a16:creationId xmlns:a16="http://schemas.microsoft.com/office/drawing/2014/main" id="{4368EA1E-D13E-BB4E-7C0A-DEF06623BE48}"/>
                </a:ext>
              </a:extLst>
            </p:cNvPr>
            <p:cNvSpPr/>
            <p:nvPr/>
          </p:nvSpPr>
          <p:spPr>
            <a:xfrm>
              <a:off x="6310435" y="1093284"/>
              <a:ext cx="3943908"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ナフィオン</a:t>
              </a:r>
              <a:endParaRPr lang="en-US" altLang="ja-JP" b="1">
                <a:solidFill>
                  <a:schemeClr val="tx1"/>
                </a:solidFill>
                <a:latin typeface="MS Gothic" panose="020B0609070205080204" pitchFamily="49" charset="-128"/>
                <a:ea typeface="MS Gothic" panose="020B0609070205080204" pitchFamily="49" charset="-128"/>
              </a:endParaRPr>
            </a:p>
          </p:txBody>
        </p:sp>
      </p:grpSp>
      <p:sp>
        <p:nvSpPr>
          <p:cNvPr id="9" name="テキスト ボックス 8">
            <a:extLst>
              <a:ext uri="{FF2B5EF4-FFF2-40B4-BE49-F238E27FC236}">
                <a16:creationId xmlns:a16="http://schemas.microsoft.com/office/drawing/2014/main" id="{7742C8A9-B494-46C5-03AA-06A36C6EE4F7}"/>
              </a:ext>
            </a:extLst>
          </p:cNvPr>
          <p:cNvSpPr txBox="1"/>
          <p:nvPr/>
        </p:nvSpPr>
        <p:spPr>
          <a:xfrm>
            <a:off x="5290694" y="2338227"/>
            <a:ext cx="1569660" cy="715581"/>
          </a:xfrm>
          <a:prstGeom prst="rect">
            <a:avLst/>
          </a:prstGeom>
          <a:noFill/>
        </p:spPr>
        <p:txBody>
          <a:bodyPr wrap="none" rtlCol="0">
            <a:spAutoFit/>
          </a:bodyPr>
          <a:lstStyle/>
          <a:p>
            <a:r>
              <a:rPr lang="ja-JP" altLang="en-US" sz="1350">
                <a:latin typeface="MS Mincho" panose="02020609040205080304" pitchFamily="49" charset="-128"/>
                <a:ea typeface="MS Mincho" panose="02020609040205080304" pitchFamily="49" charset="-128"/>
              </a:rPr>
              <a:t>陽イオン交換膜で</a:t>
            </a:r>
            <a:endParaRPr lang="en-US" altLang="ja-JP" sz="135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電池や電池材料</a:t>
            </a:r>
            <a:endParaRPr lang="en-US" altLang="ja-JP" sz="1350">
              <a:latin typeface="MS Mincho" panose="02020609040205080304" pitchFamily="49" charset="-128"/>
              <a:ea typeface="MS Mincho" panose="02020609040205080304" pitchFamily="49" charset="-128"/>
            </a:endParaRPr>
          </a:p>
          <a:p>
            <a:r>
              <a:rPr lang="ja-JP" altLang="en-US" sz="1350">
                <a:latin typeface="MS Mincho" panose="02020609040205080304" pitchFamily="49" charset="-128"/>
                <a:ea typeface="MS Mincho" panose="02020609040205080304" pitchFamily="49" charset="-128"/>
              </a:rPr>
              <a:t>として利用</a:t>
            </a:r>
          </a:p>
        </p:txBody>
      </p:sp>
      <p:pic>
        <p:nvPicPr>
          <p:cNvPr id="2050" name="Picture 2" descr="Nafion&amp;#8482;117膜 thickness 0.007&amp;#160;in.">
            <a:extLst>
              <a:ext uri="{FF2B5EF4-FFF2-40B4-BE49-F238E27FC236}">
                <a16:creationId xmlns:a16="http://schemas.microsoft.com/office/drawing/2014/main" id="{2B54327E-AD12-6F2F-50B5-503B4E94910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59331" y="1996747"/>
            <a:ext cx="1772880" cy="1390603"/>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a:extLst>
              <a:ext uri="{FF2B5EF4-FFF2-40B4-BE49-F238E27FC236}">
                <a16:creationId xmlns:a16="http://schemas.microsoft.com/office/drawing/2014/main" id="{F594A015-F032-E8B0-2905-2C04DE8807BF}"/>
              </a:ext>
            </a:extLst>
          </p:cNvPr>
          <p:cNvPicPr>
            <a:picLocks noChangeAspect="1"/>
          </p:cNvPicPr>
          <p:nvPr/>
        </p:nvPicPr>
        <p:blipFill>
          <a:blip r:embed="rId4"/>
          <a:stretch>
            <a:fillRect/>
          </a:stretch>
        </p:blipFill>
        <p:spPr>
          <a:xfrm>
            <a:off x="187068" y="1607882"/>
            <a:ext cx="5013342" cy="3169196"/>
          </a:xfrm>
          <a:prstGeom prst="rect">
            <a:avLst/>
          </a:prstGeom>
        </p:spPr>
      </p:pic>
    </p:spTree>
    <p:extLst>
      <p:ext uri="{BB962C8B-B14F-4D97-AF65-F5344CB8AC3E}">
        <p14:creationId xmlns:p14="http://schemas.microsoft.com/office/powerpoint/2010/main" val="119778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B7B5AA-F71E-5840-9739-A2938CFF51B2}"/>
              </a:ext>
            </a:extLst>
          </p:cNvPr>
          <p:cNvSpPr>
            <a:spLocks noGrp="1"/>
          </p:cNvSpPr>
          <p:nvPr>
            <p:ph type="title"/>
          </p:nvPr>
        </p:nvSpPr>
        <p:spPr/>
        <p:txBody>
          <a:bodyPr>
            <a:normAutofit/>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Result</a:t>
            </a:r>
            <a:endParaRPr lang="en-US" altLang="ja-JP"/>
          </a:p>
        </p:txBody>
      </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21</a:t>
            </a:fld>
            <a:endParaRPr kumimoji="1" lang="ja-JP" altLang="en-US"/>
          </a:p>
        </p:txBody>
      </p:sp>
      <p:grpSp>
        <p:nvGrpSpPr>
          <p:cNvPr id="6" name="グループ化 5">
            <a:extLst>
              <a:ext uri="{FF2B5EF4-FFF2-40B4-BE49-F238E27FC236}">
                <a16:creationId xmlns:a16="http://schemas.microsoft.com/office/drawing/2014/main" id="{5E3E7BE6-2F75-C687-872E-7A5762B66AC7}"/>
              </a:ext>
            </a:extLst>
          </p:cNvPr>
          <p:cNvGrpSpPr/>
          <p:nvPr/>
        </p:nvGrpSpPr>
        <p:grpSpPr>
          <a:xfrm>
            <a:off x="408000" y="1525233"/>
            <a:ext cx="7132322" cy="2776424"/>
            <a:chOff x="544000" y="890643"/>
            <a:chExt cx="9509762" cy="3701899"/>
          </a:xfrm>
        </p:grpSpPr>
        <p:pic>
          <p:nvPicPr>
            <p:cNvPr id="5" name="図 4">
              <a:extLst>
                <a:ext uri="{FF2B5EF4-FFF2-40B4-BE49-F238E27FC236}">
                  <a16:creationId xmlns:a16="http://schemas.microsoft.com/office/drawing/2014/main" id="{0B7DDE96-1B30-DFF3-23CD-87CC708D2B86}"/>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4000" y="890643"/>
              <a:ext cx="4649010" cy="3701899"/>
            </a:xfrm>
            <a:prstGeom prst="rect">
              <a:avLst/>
            </a:prstGeom>
          </p:spPr>
        </p:pic>
        <p:pic>
          <p:nvPicPr>
            <p:cNvPr id="7" name="図 6">
              <a:extLst>
                <a:ext uri="{FF2B5EF4-FFF2-40B4-BE49-F238E27FC236}">
                  <a16:creationId xmlns:a16="http://schemas.microsoft.com/office/drawing/2014/main" id="{6E80DC22-A796-87EE-3C81-7DB34D19C955}"/>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375060" y="966788"/>
              <a:ext cx="4678702" cy="3625754"/>
            </a:xfrm>
            <a:prstGeom prst="rect">
              <a:avLst/>
            </a:prstGeom>
          </p:spPr>
        </p:pic>
        <p:sp>
          <p:nvSpPr>
            <p:cNvPr id="4" name="正方形/長方形 3">
              <a:extLst>
                <a:ext uri="{FF2B5EF4-FFF2-40B4-BE49-F238E27FC236}">
                  <a16:creationId xmlns:a16="http://schemas.microsoft.com/office/drawing/2014/main" id="{E505F577-2245-001C-CADF-852383EB1BC7}"/>
                </a:ext>
              </a:extLst>
            </p:cNvPr>
            <p:cNvSpPr/>
            <p:nvPr/>
          </p:nvSpPr>
          <p:spPr>
            <a:xfrm>
              <a:off x="544000" y="4196443"/>
              <a:ext cx="9438200" cy="39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aphicFrame>
        <p:nvGraphicFramePr>
          <p:cNvPr id="8" name="表 7">
            <a:extLst>
              <a:ext uri="{FF2B5EF4-FFF2-40B4-BE49-F238E27FC236}">
                <a16:creationId xmlns:a16="http://schemas.microsoft.com/office/drawing/2014/main" id="{98656668-54E0-2682-7647-8814B4840914}"/>
              </a:ext>
            </a:extLst>
          </p:cNvPr>
          <p:cNvGraphicFramePr>
            <a:graphicFrameLocks noGrp="1"/>
          </p:cNvGraphicFramePr>
          <p:nvPr/>
        </p:nvGraphicFramePr>
        <p:xfrm>
          <a:off x="199811" y="4285662"/>
          <a:ext cx="4682646" cy="978055"/>
        </p:xfrm>
        <a:graphic>
          <a:graphicData uri="http://schemas.openxmlformats.org/drawingml/2006/table">
            <a:tbl>
              <a:tblPr firstRow="1" firstCol="1" bandRow="1">
                <a:tableStyleId>{2D5ABB26-0587-4C30-8999-92F81FD0307C}</a:tableStyleId>
              </a:tblPr>
              <a:tblGrid>
                <a:gridCol w="1335932">
                  <a:extLst>
                    <a:ext uri="{9D8B030D-6E8A-4147-A177-3AD203B41FA5}">
                      <a16:colId xmlns:a16="http://schemas.microsoft.com/office/drawing/2014/main" val="1260896747"/>
                    </a:ext>
                  </a:extLst>
                </a:gridCol>
                <a:gridCol w="1053353">
                  <a:extLst>
                    <a:ext uri="{9D8B030D-6E8A-4147-A177-3AD203B41FA5}">
                      <a16:colId xmlns:a16="http://schemas.microsoft.com/office/drawing/2014/main" val="2092789689"/>
                    </a:ext>
                  </a:extLst>
                </a:gridCol>
                <a:gridCol w="1363719">
                  <a:extLst>
                    <a:ext uri="{9D8B030D-6E8A-4147-A177-3AD203B41FA5}">
                      <a16:colId xmlns:a16="http://schemas.microsoft.com/office/drawing/2014/main" val="386214123"/>
                    </a:ext>
                  </a:extLst>
                </a:gridCol>
                <a:gridCol w="929642">
                  <a:extLst>
                    <a:ext uri="{9D8B030D-6E8A-4147-A177-3AD203B41FA5}">
                      <a16:colId xmlns:a16="http://schemas.microsoft.com/office/drawing/2014/main" val="1985822127"/>
                    </a:ext>
                  </a:extLst>
                </a:gridCol>
              </a:tblGrid>
              <a:tr h="326018">
                <a:tc>
                  <a:txBody>
                    <a:bodyPr/>
                    <a:lstStyle/>
                    <a:p>
                      <a:pPr algn="l"/>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 </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線形範囲 </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(mM)</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感度</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(mA mM</a:t>
                      </a:r>
                      <a:r>
                        <a:rPr lang="en-US" sz="900" kern="100" baseline="30000">
                          <a:effectLst/>
                          <a:latin typeface="Times New Roman" panose="02020603050405020304" pitchFamily="18" charset="0"/>
                          <a:ea typeface="MS Mincho" panose="02020609040205080304" pitchFamily="49" charset="-128"/>
                          <a:cs typeface="Times New Roman" panose="02020603050405020304" pitchFamily="18" charset="0"/>
                        </a:rPr>
                        <a:t>-1</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 cm</a:t>
                      </a:r>
                      <a:r>
                        <a:rPr lang="en-US" sz="9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ja-JP" sz="900" kern="100">
                          <a:effectLst/>
                          <a:latin typeface="Times New Roman" panose="02020603050405020304" pitchFamily="18" charset="0"/>
                          <a:ea typeface="MS Mincho" panose="02020609040205080304" pitchFamily="49" charset="-128"/>
                          <a:cs typeface="Times New Roman" panose="02020603050405020304" pitchFamily="18" charset="0"/>
                        </a:rPr>
                        <a:t>決定係数</a:t>
                      </a: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 R</a:t>
                      </a:r>
                      <a:r>
                        <a:rPr lang="en-US" sz="900" kern="100" baseline="30000">
                          <a:effectLst/>
                          <a:latin typeface="Times New Roman" panose="02020603050405020304" pitchFamily="18" charset="0"/>
                          <a:ea typeface="MS Mincho" panose="02020609040205080304" pitchFamily="49" charset="-128"/>
                          <a:cs typeface="Times New Roman" panose="02020603050405020304" pitchFamily="18" charset="0"/>
                        </a:rPr>
                        <a:t>2</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1158790"/>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220906CP_naf10μL_1</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0~5.54</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2.8178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0.9946</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3929962"/>
                  </a:ext>
                </a:extLst>
              </a:tr>
              <a:tr h="326018">
                <a:tc>
                  <a:txBody>
                    <a:bodyPr/>
                    <a:lstStyle/>
                    <a:p>
                      <a:pPr algn="ctr"/>
                      <a:r>
                        <a:rPr lang="en-US" sz="900" kern="100">
                          <a:effectLst/>
                          <a:latin typeface="Times New Roman" panose="02020603050405020304" pitchFamily="18" charset="0"/>
                          <a:ea typeface="MS Mincho" panose="02020609040205080304" pitchFamily="49" charset="-128"/>
                          <a:cs typeface="Times New Roman" panose="02020603050405020304" pitchFamily="18" charset="0"/>
                        </a:rPr>
                        <a:t>220906CP_cell0.2g_4</a:t>
                      </a:r>
                      <a:endParaRPr lang="ja-JP" sz="9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0~3.37</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0.8958</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r"/>
                      <a:r>
                        <a:rPr lang="en-US" sz="1200" kern="100">
                          <a:effectLst/>
                          <a:latin typeface="Times New Roman" panose="02020603050405020304" pitchFamily="18" charset="0"/>
                          <a:ea typeface="MS Mincho" panose="02020609040205080304" pitchFamily="49" charset="-128"/>
                          <a:cs typeface="Times New Roman" panose="02020603050405020304" pitchFamily="18" charset="0"/>
                        </a:rPr>
                        <a:t>0.9930</a:t>
                      </a:r>
                      <a:endParaRPr lang="ja-JP" sz="1200" kern="1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51435" marR="51435" marT="0" marB="0" anchor="ctr">
                    <a:lnL>
                      <a:noFill/>
                    </a:lnL>
                    <a:lnR>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8541322"/>
                  </a:ext>
                </a:extLst>
              </a:tr>
            </a:tbl>
          </a:graphicData>
        </a:graphic>
      </p:graphicFrame>
      <p:grpSp>
        <p:nvGrpSpPr>
          <p:cNvPr id="17" name="グループ化 16">
            <a:extLst>
              <a:ext uri="{FF2B5EF4-FFF2-40B4-BE49-F238E27FC236}">
                <a16:creationId xmlns:a16="http://schemas.microsoft.com/office/drawing/2014/main" id="{BE8CF0F7-458E-DDA1-FFF6-42C9C4C1CB22}"/>
              </a:ext>
            </a:extLst>
          </p:cNvPr>
          <p:cNvGrpSpPr/>
          <p:nvPr/>
        </p:nvGrpSpPr>
        <p:grpSpPr>
          <a:xfrm>
            <a:off x="1407169" y="1765101"/>
            <a:ext cx="1180131" cy="392943"/>
            <a:chOff x="1876226" y="1210468"/>
            <a:chExt cx="1573507" cy="523924"/>
          </a:xfrm>
        </p:grpSpPr>
        <p:cxnSp>
          <p:nvCxnSpPr>
            <p:cNvPr id="10" name="直線矢印コネクタ 9">
              <a:extLst>
                <a:ext uri="{FF2B5EF4-FFF2-40B4-BE49-F238E27FC236}">
                  <a16:creationId xmlns:a16="http://schemas.microsoft.com/office/drawing/2014/main" id="{93775700-274C-6CDB-6392-240076A9335F}"/>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1576FE3-B01D-3D40-FDA7-E6217BFDE6C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0" name="グループ化 19">
            <a:extLst>
              <a:ext uri="{FF2B5EF4-FFF2-40B4-BE49-F238E27FC236}">
                <a16:creationId xmlns:a16="http://schemas.microsoft.com/office/drawing/2014/main" id="{9522DA45-7DC9-2975-AFEA-8F614D610110}"/>
              </a:ext>
            </a:extLst>
          </p:cNvPr>
          <p:cNvGrpSpPr/>
          <p:nvPr/>
        </p:nvGrpSpPr>
        <p:grpSpPr>
          <a:xfrm>
            <a:off x="2184534" y="2941998"/>
            <a:ext cx="1185662" cy="547526"/>
            <a:chOff x="2912712" y="2779665"/>
            <a:chExt cx="1580882" cy="730035"/>
          </a:xfrm>
        </p:grpSpPr>
        <p:cxnSp>
          <p:nvCxnSpPr>
            <p:cNvPr id="12" name="直線矢印コネクタ 11">
              <a:extLst>
                <a:ext uri="{FF2B5EF4-FFF2-40B4-BE49-F238E27FC236}">
                  <a16:creationId xmlns:a16="http://schemas.microsoft.com/office/drawing/2014/main" id="{455F118E-7D20-687A-E701-57F9E72E6E0F}"/>
                </a:ext>
              </a:extLst>
            </p:cNvPr>
            <p:cNvCxnSpPr>
              <a:cxnSpLocks/>
            </p:cNvCxnSpPr>
            <p:nvPr/>
          </p:nvCxnSpPr>
          <p:spPr>
            <a:xfrm flipH="1" flipV="1">
              <a:off x="3030346" y="2779665"/>
              <a:ext cx="149619" cy="39148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D75096F3-3A18-AD65-22D8-7DA24E547139}"/>
                </a:ext>
              </a:extLst>
            </p:cNvPr>
            <p:cNvSpPr txBox="1"/>
            <p:nvPr/>
          </p:nvSpPr>
          <p:spPr>
            <a:xfrm>
              <a:off x="2912712" y="3171145"/>
              <a:ext cx="1580882" cy="338555"/>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1" name="グループ化 20">
            <a:extLst>
              <a:ext uri="{FF2B5EF4-FFF2-40B4-BE49-F238E27FC236}">
                <a16:creationId xmlns:a16="http://schemas.microsoft.com/office/drawing/2014/main" id="{4BA3764D-73FF-7037-89D0-E5FEB4A182C3}"/>
              </a:ext>
            </a:extLst>
          </p:cNvPr>
          <p:cNvGrpSpPr/>
          <p:nvPr/>
        </p:nvGrpSpPr>
        <p:grpSpPr>
          <a:xfrm>
            <a:off x="4568920" y="1995934"/>
            <a:ext cx="1180131" cy="392943"/>
            <a:chOff x="1876226" y="1210468"/>
            <a:chExt cx="1573507" cy="523924"/>
          </a:xfrm>
        </p:grpSpPr>
        <p:cxnSp>
          <p:nvCxnSpPr>
            <p:cNvPr id="22" name="直線矢印コネクタ 21">
              <a:extLst>
                <a:ext uri="{FF2B5EF4-FFF2-40B4-BE49-F238E27FC236}">
                  <a16:creationId xmlns:a16="http://schemas.microsoft.com/office/drawing/2014/main" id="{1D1250B3-1283-1BD2-A520-5184ABF6B7A7}"/>
                </a:ext>
              </a:extLst>
            </p:cNvPr>
            <p:cNvCxnSpPr/>
            <p:nvPr/>
          </p:nvCxnSpPr>
          <p:spPr>
            <a:xfrm>
              <a:off x="3030346" y="1505792"/>
              <a:ext cx="299238"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テキスト ボックス 22">
              <a:extLst>
                <a:ext uri="{FF2B5EF4-FFF2-40B4-BE49-F238E27FC236}">
                  <a16:creationId xmlns:a16="http://schemas.microsoft.com/office/drawing/2014/main" id="{2A53C8CD-B194-FBEA-7235-C92C646F75B1}"/>
                </a:ext>
              </a:extLst>
            </p:cNvPr>
            <p:cNvSpPr txBox="1"/>
            <p:nvPr/>
          </p:nvSpPr>
          <p:spPr>
            <a:xfrm>
              <a:off x="1876226" y="1210468"/>
              <a:ext cx="1573507" cy="338555"/>
            </a:xfrm>
            <a:prstGeom prst="rect">
              <a:avLst/>
            </a:prstGeom>
            <a:noFill/>
          </p:spPr>
          <p:txBody>
            <a:bodyPr wrap="none" rtlCol="0">
              <a:spAutoFit/>
            </a:bodyPr>
            <a:lstStyle/>
            <a:p>
              <a:r>
                <a:rPr lang="ja-JP" altLang="en-US" sz="1050">
                  <a:latin typeface="Hiragino Maru Gothic Pro W4" panose="020F0400000000000000" pitchFamily="34" charset="-128"/>
                  <a:ea typeface="Hiragino Maru Gothic Pro W4" panose="020F0400000000000000" pitchFamily="34" charset="-128"/>
                </a:rPr>
                <a:t>ナフィオン</a:t>
              </a:r>
              <a:r>
                <a:rPr lang="en-US" altLang="ja-JP" sz="1050">
                  <a:latin typeface="Times New Roman" panose="02020603050405020304" pitchFamily="18" charset="0"/>
                  <a:ea typeface="Hiragino Maru Gothic Pro W4" panose="020F0400000000000000" pitchFamily="34" charset="-128"/>
                  <a:cs typeface="Times New Roman" panose="02020603050405020304" pitchFamily="18" charset="0"/>
                </a:rPr>
                <a:t>10 μL</a:t>
              </a:r>
              <a:endParaRPr lang="ja-JP" altLang="en-US" sz="1050">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3F8C8514-2A00-DBB2-34D1-2A90E6949661}"/>
              </a:ext>
            </a:extLst>
          </p:cNvPr>
          <p:cNvGrpSpPr/>
          <p:nvPr/>
        </p:nvGrpSpPr>
        <p:grpSpPr>
          <a:xfrm>
            <a:off x="6433636" y="2441699"/>
            <a:ext cx="1185662" cy="456143"/>
            <a:chOff x="2912712" y="3171145"/>
            <a:chExt cx="1580882" cy="608190"/>
          </a:xfrm>
        </p:grpSpPr>
        <p:cxnSp>
          <p:nvCxnSpPr>
            <p:cNvPr id="25" name="直線矢印コネクタ 24">
              <a:extLst>
                <a:ext uri="{FF2B5EF4-FFF2-40B4-BE49-F238E27FC236}">
                  <a16:creationId xmlns:a16="http://schemas.microsoft.com/office/drawing/2014/main" id="{37CC4AD0-ABB9-E9AD-1814-2ABAE55704B8}"/>
                </a:ext>
              </a:extLst>
            </p:cNvPr>
            <p:cNvCxnSpPr>
              <a:cxnSpLocks/>
            </p:cNvCxnSpPr>
            <p:nvPr/>
          </p:nvCxnSpPr>
          <p:spPr>
            <a:xfrm flipH="1">
              <a:off x="2912712" y="3424844"/>
              <a:ext cx="313999" cy="354491"/>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54E93634-BED8-9787-825A-85A990C46577}"/>
                </a:ext>
              </a:extLst>
            </p:cNvPr>
            <p:cNvSpPr txBox="1"/>
            <p:nvPr/>
          </p:nvSpPr>
          <p:spPr>
            <a:xfrm>
              <a:off x="2912712" y="3171145"/>
              <a:ext cx="1580882" cy="338554"/>
            </a:xfrm>
            <a:prstGeom prst="rect">
              <a:avLst/>
            </a:prstGeom>
            <a:noFill/>
          </p:spPr>
          <p:txBody>
            <a:bodyPr wrap="square" rtlCol="0">
              <a:spAutoFit/>
            </a:bodyPr>
            <a:lstStyle/>
            <a:p>
              <a:r>
                <a:rPr lang="ja-JP" altLang="en-US" sz="1050">
                  <a:solidFill>
                    <a:srgbClr val="FF0000"/>
                  </a:solidFill>
                  <a:latin typeface="Hiragino Maru Gothic Pro W4" panose="020F0400000000000000" pitchFamily="34" charset="-128"/>
                  <a:ea typeface="Hiragino Maru Gothic Pro W4" panose="020F0400000000000000" pitchFamily="34" charset="-128"/>
                </a:rPr>
                <a:t>セルロース</a:t>
              </a:r>
              <a:r>
                <a:rPr lang="en-US" altLang="ja-JP"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rPr>
                <a:t>0.2 g</a:t>
              </a:r>
              <a:endParaRPr lang="ja-JP" altLang="en-US" sz="1050">
                <a:solidFill>
                  <a:srgbClr val="FF0000"/>
                </a:solidFill>
                <a:latin typeface="Times New Roman" panose="02020603050405020304" pitchFamily="18" charset="0"/>
                <a:ea typeface="Hiragino Maru Gothic Pro W4" panose="020F0400000000000000" pitchFamily="34" charset="-128"/>
                <a:cs typeface="Times New Roman" panose="02020603050405020304" pitchFamily="18" charset="0"/>
              </a:endParaRPr>
            </a:p>
          </p:txBody>
        </p:sp>
      </p:grpSp>
      <p:sp>
        <p:nvSpPr>
          <p:cNvPr id="29" name="テキスト ボックス 28">
            <a:extLst>
              <a:ext uri="{FF2B5EF4-FFF2-40B4-BE49-F238E27FC236}">
                <a16:creationId xmlns:a16="http://schemas.microsoft.com/office/drawing/2014/main" id="{73CEA6EF-0708-A0AC-2E16-9E288476A416}"/>
              </a:ext>
            </a:extLst>
          </p:cNvPr>
          <p:cNvSpPr txBox="1"/>
          <p:nvPr/>
        </p:nvSpPr>
        <p:spPr>
          <a:xfrm>
            <a:off x="4882456" y="3893391"/>
            <a:ext cx="2351926" cy="300082"/>
          </a:xfrm>
          <a:prstGeom prst="rect">
            <a:avLst/>
          </a:prstGeom>
          <a:noFill/>
        </p:spPr>
        <p:txBody>
          <a:bodyPr wrap="none" rtlCol="0">
            <a:spAutoFit/>
          </a:bodyPr>
          <a:lstStyle/>
          <a:p>
            <a:r>
              <a:rPr lang="en-US" altLang="ja-JP" sz="1350"/>
              <a:t>Fig.8 </a:t>
            </a:r>
            <a:r>
              <a:rPr lang="ja-JP" altLang="en-US" sz="1350"/>
              <a:t>濃度に対する電流密度</a:t>
            </a:r>
          </a:p>
        </p:txBody>
      </p:sp>
      <p:sp>
        <p:nvSpPr>
          <p:cNvPr id="30" name="テキスト ボックス 29">
            <a:extLst>
              <a:ext uri="{FF2B5EF4-FFF2-40B4-BE49-F238E27FC236}">
                <a16:creationId xmlns:a16="http://schemas.microsoft.com/office/drawing/2014/main" id="{5806E365-1D6F-E556-6282-2C0434B5624E}"/>
              </a:ext>
            </a:extLst>
          </p:cNvPr>
          <p:cNvSpPr txBox="1"/>
          <p:nvPr/>
        </p:nvSpPr>
        <p:spPr>
          <a:xfrm>
            <a:off x="1175785" y="3895542"/>
            <a:ext cx="2351926" cy="300082"/>
          </a:xfrm>
          <a:prstGeom prst="rect">
            <a:avLst/>
          </a:prstGeom>
          <a:noFill/>
        </p:spPr>
        <p:txBody>
          <a:bodyPr wrap="none" rtlCol="0">
            <a:spAutoFit/>
          </a:bodyPr>
          <a:lstStyle/>
          <a:p>
            <a:r>
              <a:rPr lang="en-US" altLang="ja-JP" sz="1350"/>
              <a:t>Fig.7 </a:t>
            </a:r>
            <a:r>
              <a:rPr lang="ja-JP" altLang="en-US" sz="1350"/>
              <a:t>時間に対する電流密度</a:t>
            </a:r>
          </a:p>
        </p:txBody>
      </p:sp>
    </p:spTree>
    <p:extLst>
      <p:ext uri="{BB962C8B-B14F-4D97-AF65-F5344CB8AC3E}">
        <p14:creationId xmlns:p14="http://schemas.microsoft.com/office/powerpoint/2010/main" val="270429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右矢印 24"/>
          <p:cNvSpPr/>
          <p:nvPr/>
        </p:nvSpPr>
        <p:spPr>
          <a:xfrm>
            <a:off x="2457139" y="1797190"/>
            <a:ext cx="1714512" cy="696521"/>
          </a:xfrm>
          <a:prstGeom prst="rightArrow">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rPr>
              <a:t>イオン交換</a:t>
            </a:r>
          </a:p>
        </p:txBody>
      </p:sp>
      <p:grpSp>
        <p:nvGrpSpPr>
          <p:cNvPr id="2" name="グループ化 3"/>
          <p:cNvGrpSpPr>
            <a:grpSpLocks noChangeAspect="1"/>
          </p:cNvGrpSpPr>
          <p:nvPr/>
        </p:nvGrpSpPr>
        <p:grpSpPr>
          <a:xfrm>
            <a:off x="799737" y="1466407"/>
            <a:ext cx="1125149" cy="1382081"/>
            <a:chOff x="0" y="2714620"/>
            <a:chExt cx="1486826" cy="1530203"/>
          </a:xfrm>
        </p:grpSpPr>
        <p:pic>
          <p:nvPicPr>
            <p:cNvPr id="5" name="Picture 31"/>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6" name="Picture 32"/>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7" name="Object 2"/>
            <p:cNvGraphicFramePr>
              <a:graphicFrameLocks noChangeAspect="1"/>
            </p:cNvGraphicFramePr>
            <p:nvPr/>
          </p:nvGraphicFramePr>
          <p:xfrm>
            <a:off x="602893" y="3164650"/>
            <a:ext cx="609983" cy="547601"/>
          </p:xfrm>
          <a:graphic>
            <a:graphicData uri="http://schemas.openxmlformats.org/presentationml/2006/ole">
              <mc:AlternateContent xmlns:mc="http://schemas.openxmlformats.org/markup-compatibility/2006">
                <mc:Choice xmlns:v="urn:schemas-microsoft-com:vml" Requires="v">
                  <p:oleObj spid="_x0000_s57345" name="CS ChemDraw Drawing" r:id="rId5" imgW="604440" imgH="472320" progId="">
                    <p:embed/>
                  </p:oleObj>
                </mc:Choice>
                <mc:Fallback>
                  <p:oleObj name="CS ChemDraw Drawing" r:id="rId5" imgW="604440" imgH="472320" progId="">
                    <p:embed/>
                    <p:pic>
                      <p:nvPicPr>
                        <p:cNvPr id="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893" y="3164650"/>
                          <a:ext cx="609983" cy="547601"/>
                        </a:xfrm>
                        <a:prstGeom prst="rect">
                          <a:avLst/>
                        </a:prstGeom>
                        <a:noFill/>
                        <a:ln>
                          <a:noFill/>
                        </a:ln>
                        <a:effectLst/>
                      </p:spPr>
                    </p:pic>
                  </p:oleObj>
                </mc:Fallback>
              </mc:AlternateContent>
            </a:graphicData>
          </a:graphic>
        </p:graphicFrame>
      </p:grpSp>
      <p:grpSp>
        <p:nvGrpSpPr>
          <p:cNvPr id="8" name="グループ化 7"/>
          <p:cNvGrpSpPr/>
          <p:nvPr/>
        </p:nvGrpSpPr>
        <p:grpSpPr>
          <a:xfrm>
            <a:off x="4257743" y="1353822"/>
            <a:ext cx="1254389" cy="1770737"/>
            <a:chOff x="3689192" y="2279868"/>
            <a:chExt cx="1824565" cy="2932001"/>
          </a:xfrm>
        </p:grpSpPr>
        <p:grpSp>
          <p:nvGrpSpPr>
            <p:cNvPr id="9" name="Group 23"/>
            <p:cNvGrpSpPr>
              <a:grpSpLocks/>
            </p:cNvGrpSpPr>
            <p:nvPr/>
          </p:nvGrpSpPr>
          <p:grpSpPr bwMode="auto">
            <a:xfrm>
              <a:off x="3689192" y="2279868"/>
              <a:ext cx="1824565" cy="2932001"/>
              <a:chOff x="2551" y="994"/>
              <a:chExt cx="945" cy="1329"/>
            </a:xfrm>
          </p:grpSpPr>
          <p:pic>
            <p:nvPicPr>
              <p:cNvPr id="12" name="Picture 25"/>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13" name="Picture 26"/>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10" name="Picture 7"/>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1" name="Picture 7"/>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6" name="直線矢印コネクタ 35">
            <a:extLst>
              <a:ext uri="{FF2B5EF4-FFF2-40B4-BE49-F238E27FC236}">
                <a16:creationId xmlns:a16="http://schemas.microsoft.com/office/drawing/2014/main" id="{9F893E64-FD7B-6F08-72DD-401B7C0353A8}"/>
              </a:ext>
            </a:extLst>
          </p:cNvPr>
          <p:cNvCxnSpPr>
            <a:cxnSpLocks/>
          </p:cNvCxnSpPr>
          <p:nvPr/>
        </p:nvCxnSpPr>
        <p:spPr>
          <a:xfrm>
            <a:off x="6322976" y="2094376"/>
            <a:ext cx="249539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4C3A7CC-B6F2-80C0-141F-67D2D4934EF3}"/>
              </a:ext>
            </a:extLst>
          </p:cNvPr>
          <p:cNvSpPr txBox="1"/>
          <p:nvPr/>
        </p:nvSpPr>
        <p:spPr>
          <a:xfrm>
            <a:off x="7181719" y="2113502"/>
            <a:ext cx="824063" cy="253916"/>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nvGrpSpPr>
          <p:cNvPr id="90" name="グループ化 89">
            <a:extLst>
              <a:ext uri="{FF2B5EF4-FFF2-40B4-BE49-F238E27FC236}">
                <a16:creationId xmlns:a16="http://schemas.microsoft.com/office/drawing/2014/main" id="{595810FD-8ED8-ED6C-E957-714B85BCA322}"/>
              </a:ext>
            </a:extLst>
          </p:cNvPr>
          <p:cNvGrpSpPr/>
          <p:nvPr/>
        </p:nvGrpSpPr>
        <p:grpSpPr>
          <a:xfrm>
            <a:off x="352516" y="3068304"/>
            <a:ext cx="4050030" cy="2870871"/>
            <a:chOff x="434176" y="2707179"/>
            <a:chExt cx="5400040" cy="3827828"/>
          </a:xfrm>
        </p:grpSpPr>
        <p:pic>
          <p:nvPicPr>
            <p:cNvPr id="41" name="図 40">
              <a:extLst>
                <a:ext uri="{FF2B5EF4-FFF2-40B4-BE49-F238E27FC236}">
                  <a16:creationId xmlns:a16="http://schemas.microsoft.com/office/drawing/2014/main" id="{37F198F4-CC87-E970-777A-2F51D5938C16}"/>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434176" y="2845679"/>
              <a:ext cx="5400040" cy="3372485"/>
            </a:xfrm>
            <a:prstGeom prst="rect">
              <a:avLst/>
            </a:prstGeom>
          </p:spPr>
        </p:pic>
        <p:sp>
          <p:nvSpPr>
            <p:cNvPr id="46" name="テキスト ボックス 45">
              <a:extLst>
                <a:ext uri="{FF2B5EF4-FFF2-40B4-BE49-F238E27FC236}">
                  <a16:creationId xmlns:a16="http://schemas.microsoft.com/office/drawing/2014/main" id="{592A1F06-E433-86B4-E02B-C2E3CCF5CD39}"/>
                </a:ext>
              </a:extLst>
            </p:cNvPr>
            <p:cNvSpPr txBox="1"/>
            <p:nvPr/>
          </p:nvSpPr>
          <p:spPr>
            <a:xfrm>
              <a:off x="2496811" y="2707179"/>
              <a:ext cx="1535036" cy="307776"/>
            </a:xfrm>
            <a:prstGeom prst="rect">
              <a:avLst/>
            </a:prstGeom>
            <a:noFill/>
          </p:spPr>
          <p:txBody>
            <a:bodyPr wrap="none" rtlCol="0">
              <a:spAutoFit/>
            </a:bodyPr>
            <a:lstStyle/>
            <a:p>
              <a:r>
                <a:rPr lang="en-US" altLang="ja-JP" sz="900">
                  <a:latin typeface="HGSSoeiKakugothicUB" panose="020B0900000000000000" pitchFamily="34" charset="-128"/>
                  <a:ea typeface="HGSSoeiKakugothicUB" panose="020B0900000000000000" pitchFamily="34" charset="-128"/>
                </a:rPr>
                <a:t>220415Ni_OH_OAc</a:t>
              </a:r>
              <a:endParaRPr lang="ja-JP" altLang="en-US" sz="900">
                <a:latin typeface="HGSSoeiKakugothicUB" panose="020B0900000000000000" pitchFamily="34" charset="-128"/>
                <a:ea typeface="HGSSoeiKakugothicUB" panose="020B0900000000000000" pitchFamily="34" charset="-128"/>
              </a:endParaRPr>
            </a:p>
          </p:txBody>
        </p:sp>
        <p:sp>
          <p:nvSpPr>
            <p:cNvPr id="87" name="テキスト ボックス 86">
              <a:extLst>
                <a:ext uri="{FF2B5EF4-FFF2-40B4-BE49-F238E27FC236}">
                  <a16:creationId xmlns:a16="http://schemas.microsoft.com/office/drawing/2014/main" id="{093A5906-D179-98AF-ABD1-993FFE7FE6AC}"/>
                </a:ext>
              </a:extLst>
            </p:cNvPr>
            <p:cNvSpPr txBox="1"/>
            <p:nvPr/>
          </p:nvSpPr>
          <p:spPr>
            <a:xfrm>
              <a:off x="1720035" y="6134898"/>
              <a:ext cx="2798201" cy="400109"/>
            </a:xfrm>
            <a:prstGeom prst="rect">
              <a:avLst/>
            </a:prstGeom>
            <a:noFill/>
          </p:spPr>
          <p:txBody>
            <a:bodyPr wrap="none" rtlCol="0">
              <a:spAutoFit/>
            </a:bodyPr>
            <a:lstStyle/>
            <a:p>
              <a:r>
                <a:rPr lang="ja-JP" altLang="en-US" sz="1350"/>
                <a:t>層状塩基性酢酸塩の</a:t>
              </a:r>
              <a:r>
                <a:rPr lang="en-US" altLang="ja-JP" sz="1350"/>
                <a:t>XRD</a:t>
              </a:r>
              <a:endParaRPr lang="ja-JP" altLang="en-US" sz="1350"/>
            </a:p>
          </p:txBody>
        </p:sp>
      </p:grpSp>
      <p:grpSp>
        <p:nvGrpSpPr>
          <p:cNvPr id="89" name="グループ化 88">
            <a:extLst>
              <a:ext uri="{FF2B5EF4-FFF2-40B4-BE49-F238E27FC236}">
                <a16:creationId xmlns:a16="http://schemas.microsoft.com/office/drawing/2014/main" id="{878DDD99-9501-8303-46A7-20E42D002A2D}"/>
              </a:ext>
            </a:extLst>
          </p:cNvPr>
          <p:cNvGrpSpPr/>
          <p:nvPr/>
        </p:nvGrpSpPr>
        <p:grpSpPr>
          <a:xfrm>
            <a:off x="4768339" y="3072310"/>
            <a:ext cx="4060980" cy="2866864"/>
            <a:chOff x="6357785" y="2786005"/>
            <a:chExt cx="5414640" cy="3822484"/>
          </a:xfrm>
        </p:grpSpPr>
        <p:pic>
          <p:nvPicPr>
            <p:cNvPr id="42" name="図 41">
              <a:extLst>
                <a:ext uri="{FF2B5EF4-FFF2-40B4-BE49-F238E27FC236}">
                  <a16:creationId xmlns:a16="http://schemas.microsoft.com/office/drawing/2014/main" id="{16A8D0C4-77F5-DBF2-5F23-B8CDB70A2C9A}"/>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6357785" y="2924505"/>
              <a:ext cx="5400040" cy="3378200"/>
            </a:xfrm>
            <a:prstGeom prst="rect">
              <a:avLst/>
            </a:prstGeom>
          </p:spPr>
        </p:pic>
        <p:sp>
          <p:nvSpPr>
            <p:cNvPr id="47" name="テキスト ボックス 46">
              <a:extLst>
                <a:ext uri="{FF2B5EF4-FFF2-40B4-BE49-F238E27FC236}">
                  <a16:creationId xmlns:a16="http://schemas.microsoft.com/office/drawing/2014/main" id="{86B62649-20B4-D82D-EED7-E8BF52C0F80F}"/>
                </a:ext>
              </a:extLst>
            </p:cNvPr>
            <p:cNvSpPr txBox="1"/>
            <p:nvPr/>
          </p:nvSpPr>
          <p:spPr>
            <a:xfrm>
              <a:off x="8664568" y="2786005"/>
              <a:ext cx="1440993" cy="307776"/>
            </a:xfrm>
            <a:prstGeom prst="rect">
              <a:avLst/>
            </a:prstGeom>
            <a:noFill/>
          </p:spPr>
          <p:txBody>
            <a:bodyPr wrap="none" rtlCol="0">
              <a:spAutoFit/>
            </a:bodyPr>
            <a:lstStyle/>
            <a:p>
              <a:r>
                <a:rPr lang="en-US" altLang="ja-JP" sz="900">
                  <a:latin typeface="HGSSoeiKakugothicUB" panose="020B0900000000000000" pitchFamily="34" charset="-128"/>
                  <a:ea typeface="HGSSoeiKakugothicUB" panose="020B0900000000000000" pitchFamily="34" charset="-128"/>
                </a:rPr>
                <a:t>220415Ni_OH_DS</a:t>
              </a:r>
              <a:endParaRPr lang="ja-JP" altLang="en-US" sz="900">
                <a:latin typeface="HGSSoeiKakugothicUB" panose="020B0900000000000000" pitchFamily="34" charset="-128"/>
                <a:ea typeface="HGSSoeiKakugothicUB" panose="020B0900000000000000" pitchFamily="34" charset="-128"/>
              </a:endParaRPr>
            </a:p>
          </p:txBody>
        </p:sp>
        <p:sp>
          <p:nvSpPr>
            <p:cNvPr id="88" name="テキスト ボックス 87">
              <a:extLst>
                <a:ext uri="{FF2B5EF4-FFF2-40B4-BE49-F238E27FC236}">
                  <a16:creationId xmlns:a16="http://schemas.microsoft.com/office/drawing/2014/main" id="{A99A9592-DD2A-9CBE-FD8A-979D665F32E4}"/>
                </a:ext>
              </a:extLst>
            </p:cNvPr>
            <p:cNvSpPr txBox="1"/>
            <p:nvPr/>
          </p:nvSpPr>
          <p:spPr>
            <a:xfrm>
              <a:off x="6896732" y="6208380"/>
              <a:ext cx="4875693" cy="400109"/>
            </a:xfrm>
            <a:prstGeom prst="rect">
              <a:avLst/>
            </a:prstGeom>
            <a:noFill/>
          </p:spPr>
          <p:txBody>
            <a:bodyPr wrap="none" rtlCol="0">
              <a:spAutoFit/>
            </a:bodyPr>
            <a:lstStyle/>
            <a:p>
              <a:r>
                <a:rPr lang="ja-JP" altLang="en-US" sz="1350"/>
                <a:t>イオン交換後のニッケル層状水酸化物の</a:t>
              </a:r>
              <a:r>
                <a:rPr lang="en-US" altLang="ja-JP" sz="1350"/>
                <a:t>XRD</a:t>
              </a:r>
              <a:endParaRPr lang="ja-JP" altLang="en-US" sz="1350"/>
            </a:p>
          </p:txBody>
        </p:sp>
      </p:grpSp>
      <p:grpSp>
        <p:nvGrpSpPr>
          <p:cNvPr id="95" name="グループ化 94">
            <a:extLst>
              <a:ext uri="{FF2B5EF4-FFF2-40B4-BE49-F238E27FC236}">
                <a16:creationId xmlns:a16="http://schemas.microsoft.com/office/drawing/2014/main" id="{D173C8BD-5AC9-D290-57FA-058A006DBF3B}"/>
              </a:ext>
            </a:extLst>
          </p:cNvPr>
          <p:cNvGrpSpPr/>
          <p:nvPr/>
        </p:nvGrpSpPr>
        <p:grpSpPr>
          <a:xfrm>
            <a:off x="6299536" y="1352820"/>
            <a:ext cx="2761148" cy="1600739"/>
            <a:chOff x="346489" y="363244"/>
            <a:chExt cx="3681531" cy="2134319"/>
          </a:xfrm>
        </p:grpSpPr>
        <p:pic>
          <p:nvPicPr>
            <p:cNvPr id="92" name="図 91">
              <a:extLst>
                <a:ext uri="{FF2B5EF4-FFF2-40B4-BE49-F238E27FC236}">
                  <a16:creationId xmlns:a16="http://schemas.microsoft.com/office/drawing/2014/main" id="{83D59E87-DC93-C817-B1A8-F9BAA2F31D9C}"/>
                </a:ext>
              </a:extLst>
            </p:cNvPr>
            <p:cNvPicPr>
              <a:picLocks noChangeAspect="1"/>
            </p:cNvPicPr>
            <p:nvPr/>
          </p:nvPicPr>
          <p:blipFill>
            <a:blip r:embed="rId10"/>
            <a:stretch>
              <a:fillRect/>
            </a:stretch>
          </p:blipFill>
          <p:spPr>
            <a:xfrm>
              <a:off x="377744" y="448816"/>
              <a:ext cx="3549145" cy="766754"/>
            </a:xfrm>
            <a:prstGeom prst="rect">
              <a:avLst/>
            </a:prstGeom>
          </p:spPr>
        </p:pic>
        <p:sp>
          <p:nvSpPr>
            <p:cNvPr id="93" name="角丸四角形 92">
              <a:extLst>
                <a:ext uri="{FF2B5EF4-FFF2-40B4-BE49-F238E27FC236}">
                  <a16:creationId xmlns:a16="http://schemas.microsoft.com/office/drawing/2014/main" id="{8846F605-4952-1990-D8B7-013E0AE0CFE0}"/>
                </a:ext>
              </a:extLst>
            </p:cNvPr>
            <p:cNvSpPr/>
            <p:nvPr/>
          </p:nvSpPr>
          <p:spPr>
            <a:xfrm>
              <a:off x="346489" y="363244"/>
              <a:ext cx="3681531" cy="2134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4" name="テキスト ボックス 93">
              <a:extLst>
                <a:ext uri="{FF2B5EF4-FFF2-40B4-BE49-F238E27FC236}">
                  <a16:creationId xmlns:a16="http://schemas.microsoft.com/office/drawing/2014/main" id="{3DA9439C-B32E-2A3F-7F24-07283F1298C8}"/>
                </a:ext>
              </a:extLst>
            </p:cNvPr>
            <p:cNvSpPr txBox="1"/>
            <p:nvPr/>
          </p:nvSpPr>
          <p:spPr>
            <a:xfrm>
              <a:off x="415232" y="1936810"/>
              <a:ext cx="3477876" cy="553997"/>
            </a:xfrm>
            <a:prstGeom prst="rect">
              <a:avLst/>
            </a:prstGeom>
            <a:noFill/>
          </p:spPr>
          <p:txBody>
            <a:bodyPr wrap="none" rtlCol="0">
              <a:spAutoFit/>
            </a:bodyPr>
            <a:lstStyle/>
            <a:p>
              <a:pPr algn="ctr"/>
              <a:r>
                <a:rPr lang="ja-JP" altLang="en-US" sz="1050"/>
                <a:t>ドデシルベンゼンスルホン酸ナトリウム</a:t>
              </a:r>
              <a:endParaRPr lang="en-US" altLang="ja-JP" sz="1050"/>
            </a:p>
            <a:p>
              <a:pPr algn="ctr"/>
              <a:r>
                <a:rPr lang="en-US" altLang="ja-JP" sz="1050"/>
                <a:t>(DBS-Na)</a:t>
              </a:r>
              <a:endParaRPr lang="ja-JP" altLang="en-US" sz="1050"/>
            </a:p>
          </p:txBody>
        </p:sp>
      </p:grpSp>
      <p:grpSp>
        <p:nvGrpSpPr>
          <p:cNvPr id="20" name="グループ化 19">
            <a:extLst>
              <a:ext uri="{FF2B5EF4-FFF2-40B4-BE49-F238E27FC236}">
                <a16:creationId xmlns:a16="http://schemas.microsoft.com/office/drawing/2014/main" id="{2D34E062-12D9-883E-43A6-E7EA9C4E9452}"/>
              </a:ext>
            </a:extLst>
          </p:cNvPr>
          <p:cNvGrpSpPr>
            <a:grpSpLocks noChangeAspect="1"/>
          </p:cNvGrpSpPr>
          <p:nvPr/>
        </p:nvGrpSpPr>
        <p:grpSpPr>
          <a:xfrm>
            <a:off x="234794" y="1619399"/>
            <a:ext cx="828869" cy="968760"/>
            <a:chOff x="4658855" y="1374212"/>
            <a:chExt cx="1472157" cy="1720619"/>
          </a:xfrm>
        </p:grpSpPr>
        <p:grpSp>
          <p:nvGrpSpPr>
            <p:cNvPr id="61" name="グループ化 60"/>
            <p:cNvGrpSpPr/>
            <p:nvPr/>
          </p:nvGrpSpPr>
          <p:grpSpPr>
            <a:xfrm>
              <a:off x="5023784" y="1765784"/>
              <a:ext cx="771440" cy="901155"/>
              <a:chOff x="1756490" y="1385955"/>
              <a:chExt cx="771440" cy="901155"/>
            </a:xfrm>
          </p:grpSpPr>
          <p:cxnSp>
            <p:nvCxnSpPr>
              <p:cNvPr id="44" name="直線コネクタ 43"/>
              <p:cNvCxnSpPr>
                <a:cxnSpLocks/>
              </p:cNvCxnSpPr>
              <p:nvPr/>
            </p:nvCxnSpPr>
            <p:spPr>
              <a:xfrm flipH="1">
                <a:off x="2066015" y="1385955"/>
                <a:ext cx="11283" cy="525421"/>
              </a:xfrm>
              <a:prstGeom prst="line">
                <a:avLst/>
              </a:prstGeom>
              <a:ln w="22225">
                <a:solidFill>
                  <a:srgbClr val="92D050"/>
                </a:solidFill>
                <a:headEnd type="triangle"/>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cxnSpLocks/>
              </p:cNvCxnSpPr>
              <p:nvPr/>
            </p:nvCxnSpPr>
            <p:spPr>
              <a:xfrm>
                <a:off x="2042242" y="1919077"/>
                <a:ext cx="485688" cy="189020"/>
              </a:xfrm>
              <a:prstGeom prst="line">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cxnSpLocks/>
              </p:cNvCxnSpPr>
              <p:nvPr/>
            </p:nvCxnSpPr>
            <p:spPr>
              <a:xfrm flipH="1">
                <a:off x="1756490" y="1909067"/>
                <a:ext cx="309525" cy="378043"/>
              </a:xfrm>
              <a:prstGeom prst="straightConnector1">
                <a:avLst/>
              </a:prstGeom>
              <a:ln w="22225">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3" name="テキスト ボックス 72"/>
            <p:cNvSpPr txBox="1"/>
            <p:nvPr/>
          </p:nvSpPr>
          <p:spPr>
            <a:xfrm flipH="1">
              <a:off x="5795225" y="2378949"/>
              <a:ext cx="335787" cy="532977"/>
            </a:xfrm>
            <a:prstGeom prst="rect">
              <a:avLst/>
            </a:prstGeom>
            <a:noFill/>
          </p:spPr>
          <p:txBody>
            <a:bodyPr wrap="square" rtlCol="0">
              <a:spAutoFit/>
            </a:bodyPr>
            <a:lstStyle/>
            <a:p>
              <a:r>
                <a:rPr lang="en-US" altLang="ja-JP" sz="1350">
                  <a:solidFill>
                    <a:srgbClr val="FF0000"/>
                  </a:solidFill>
                </a:rPr>
                <a:t>X</a:t>
              </a:r>
              <a:endParaRPr lang="ja-JP" altLang="en-US" sz="1350">
                <a:solidFill>
                  <a:srgbClr val="FF0000"/>
                </a:solidFill>
              </a:endParaRPr>
            </a:p>
          </p:txBody>
        </p:sp>
        <p:sp>
          <p:nvSpPr>
            <p:cNvPr id="74" name="テキスト ボックス 73"/>
            <p:cNvSpPr txBox="1"/>
            <p:nvPr/>
          </p:nvSpPr>
          <p:spPr>
            <a:xfrm>
              <a:off x="5104705" y="1374212"/>
              <a:ext cx="357190" cy="532977"/>
            </a:xfrm>
            <a:prstGeom prst="rect">
              <a:avLst/>
            </a:prstGeom>
            <a:noFill/>
          </p:spPr>
          <p:txBody>
            <a:bodyPr wrap="square" rtlCol="0">
              <a:spAutoFit/>
            </a:bodyPr>
            <a:lstStyle/>
            <a:p>
              <a:r>
                <a:rPr lang="en-US" altLang="ja-JP" sz="1350">
                  <a:solidFill>
                    <a:srgbClr val="92D050"/>
                  </a:solidFill>
                </a:rPr>
                <a:t>Y</a:t>
              </a:r>
              <a:endParaRPr lang="ja-JP" altLang="en-US" sz="1350">
                <a:solidFill>
                  <a:srgbClr val="92D050"/>
                </a:solidFill>
              </a:endParaRPr>
            </a:p>
          </p:txBody>
        </p:sp>
        <p:sp>
          <p:nvSpPr>
            <p:cNvPr id="76" name="テキスト ボックス 75"/>
            <p:cNvSpPr txBox="1"/>
            <p:nvPr/>
          </p:nvSpPr>
          <p:spPr>
            <a:xfrm>
              <a:off x="4658855" y="2561854"/>
              <a:ext cx="357190" cy="532977"/>
            </a:xfrm>
            <a:prstGeom prst="rect">
              <a:avLst/>
            </a:prstGeom>
            <a:noFill/>
          </p:spPr>
          <p:txBody>
            <a:bodyPr wrap="square" rtlCol="0">
              <a:spAutoFit/>
            </a:bodyPr>
            <a:lstStyle/>
            <a:p>
              <a:r>
                <a:rPr lang="en-US" altLang="ja-JP" sz="1350">
                  <a:solidFill>
                    <a:schemeClr val="accent1"/>
                  </a:solidFill>
                </a:rPr>
                <a:t>Z</a:t>
              </a:r>
              <a:endParaRPr lang="ja-JP" altLang="en-US" sz="1350">
                <a:solidFill>
                  <a:schemeClr val="accent1"/>
                </a:solidFill>
              </a:endParaRPr>
            </a:p>
          </p:txBody>
        </p:sp>
      </p:grpSp>
      <p:sp>
        <p:nvSpPr>
          <p:cNvPr id="14" name="テキスト ボックス 13">
            <a:extLst>
              <a:ext uri="{FF2B5EF4-FFF2-40B4-BE49-F238E27FC236}">
                <a16:creationId xmlns:a16="http://schemas.microsoft.com/office/drawing/2014/main" id="{F38EEEC1-C7C4-731A-22C9-1BD188B9C077}"/>
              </a:ext>
            </a:extLst>
          </p:cNvPr>
          <p:cNvSpPr txBox="1"/>
          <p:nvPr/>
        </p:nvSpPr>
        <p:spPr>
          <a:xfrm>
            <a:off x="218640" y="1031332"/>
            <a:ext cx="6928012" cy="369332"/>
          </a:xfrm>
          <a:prstGeom prst="rect">
            <a:avLst/>
          </a:prstGeom>
          <a:noFill/>
        </p:spPr>
        <p:txBody>
          <a:bodyPr wrap="square">
            <a:spAutoFit/>
          </a:bodyPr>
          <a:lstStyle/>
          <a:p>
            <a:r>
              <a:rPr lang="en-US" altLang="ja-JP">
                <a:latin typeface="MS Gothic" panose="020B0609070205080204" pitchFamily="49" charset="-128"/>
                <a:ea typeface="MS Gothic" panose="020B0609070205080204" pitchFamily="49" charset="-128"/>
              </a:rPr>
              <a:t>2. </a:t>
            </a:r>
            <a:r>
              <a:rPr lang="ja-JP" altLang="en-US">
                <a:latin typeface="MS Gothic" panose="020B0609070205080204" pitchFamily="49" charset="-128"/>
                <a:ea typeface="MS Gothic" panose="020B0609070205080204" pitchFamily="49" charset="-128"/>
              </a:rPr>
              <a:t>塩基性酢酸ニッケル塩の層間隔をイオン交換により拡大</a:t>
            </a:r>
            <a:endParaRPr lang="en-US" altLang="ja-JP">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214960429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EF22D8E8-DDEF-C47E-3AB1-BA013F858BB2}"/>
              </a:ext>
            </a:extLst>
          </p:cNvPr>
          <p:cNvSpPr/>
          <p:nvPr/>
        </p:nvSpPr>
        <p:spPr>
          <a:xfrm>
            <a:off x="732547" y="1771650"/>
            <a:ext cx="7206107" cy="38855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5" name="図 4">
            <a:extLst>
              <a:ext uri="{FF2B5EF4-FFF2-40B4-BE49-F238E27FC236}">
                <a16:creationId xmlns:a16="http://schemas.microsoft.com/office/drawing/2014/main" id="{1A17ACE9-747B-3553-0FDC-2C6719DD119E}"/>
              </a:ext>
            </a:extLst>
          </p:cNvPr>
          <p:cNvPicPr>
            <a:picLocks noChangeAspect="1"/>
          </p:cNvPicPr>
          <p:nvPr/>
        </p:nvPicPr>
        <p:blipFill>
          <a:blip r:embed="rId4"/>
          <a:stretch>
            <a:fillRect/>
          </a:stretch>
        </p:blipFill>
        <p:spPr>
          <a:xfrm>
            <a:off x="852792" y="2034366"/>
            <a:ext cx="3170345" cy="788207"/>
          </a:xfrm>
          <a:prstGeom prst="rect">
            <a:avLst/>
          </a:prstGeom>
        </p:spPr>
      </p:pic>
      <p:sp>
        <p:nvSpPr>
          <p:cNvPr id="7" name="右矢印 6">
            <a:extLst>
              <a:ext uri="{FF2B5EF4-FFF2-40B4-BE49-F238E27FC236}">
                <a16:creationId xmlns:a16="http://schemas.microsoft.com/office/drawing/2014/main" id="{AA57F630-4D24-1FED-5EE5-E7C86A6DD6A1}"/>
              </a:ext>
            </a:extLst>
          </p:cNvPr>
          <p:cNvSpPr/>
          <p:nvPr/>
        </p:nvSpPr>
        <p:spPr>
          <a:xfrm>
            <a:off x="3391270" y="2589314"/>
            <a:ext cx="2120705" cy="137160"/>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 name="テキスト ボックス 8">
            <a:extLst>
              <a:ext uri="{FF2B5EF4-FFF2-40B4-BE49-F238E27FC236}">
                <a16:creationId xmlns:a16="http://schemas.microsoft.com/office/drawing/2014/main" id="{F1B6E40D-6B32-3EEE-6C6E-A87F39A7882F}"/>
              </a:ext>
            </a:extLst>
          </p:cNvPr>
          <p:cNvSpPr txBox="1"/>
          <p:nvPr/>
        </p:nvSpPr>
        <p:spPr>
          <a:xfrm>
            <a:off x="3894259" y="235012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10" name="グループ化 3">
            <a:extLst>
              <a:ext uri="{FF2B5EF4-FFF2-40B4-BE49-F238E27FC236}">
                <a16:creationId xmlns:a16="http://schemas.microsoft.com/office/drawing/2014/main" id="{491FF353-2463-2AFD-DEB2-5F8666461A69}"/>
              </a:ext>
            </a:extLst>
          </p:cNvPr>
          <p:cNvGrpSpPr>
            <a:grpSpLocks noChangeAspect="1"/>
          </p:cNvGrpSpPr>
          <p:nvPr/>
        </p:nvGrpSpPr>
        <p:grpSpPr>
          <a:xfrm>
            <a:off x="1749749" y="4003347"/>
            <a:ext cx="1065233" cy="1308484"/>
            <a:chOff x="0" y="2714620"/>
            <a:chExt cx="1486826" cy="1530203"/>
          </a:xfrm>
        </p:grpSpPr>
        <p:pic>
          <p:nvPicPr>
            <p:cNvPr id="11" name="Picture 31">
              <a:extLst>
                <a:ext uri="{FF2B5EF4-FFF2-40B4-BE49-F238E27FC236}">
                  <a16:creationId xmlns:a16="http://schemas.microsoft.com/office/drawing/2014/main" id="{4CAF1937-3AAC-A190-C139-909425ADD063}"/>
                </a:ext>
              </a:extLst>
            </p:cNvPr>
            <p:cNvPicPr>
              <a:picLocks noChangeAspect="1" noChangeArrowheads="1"/>
            </p:cNvPicPr>
            <p:nvPr/>
          </p:nvPicPr>
          <p:blipFill>
            <a:blip r:embed="rId5" cstate="print"/>
            <a:srcRect/>
            <a:stretch>
              <a:fillRect/>
            </a:stretch>
          </p:blipFill>
          <p:spPr bwMode="auto">
            <a:xfrm>
              <a:off x="0" y="2714620"/>
              <a:ext cx="1485489" cy="641910"/>
            </a:xfrm>
            <a:prstGeom prst="rect">
              <a:avLst/>
            </a:prstGeom>
            <a:noFill/>
            <a:ln w="9525">
              <a:noFill/>
              <a:miter lim="800000"/>
              <a:headEnd/>
              <a:tailEnd/>
            </a:ln>
            <a:effectLst/>
          </p:spPr>
        </p:pic>
        <p:pic>
          <p:nvPicPr>
            <p:cNvPr id="12" name="Picture 32">
              <a:extLst>
                <a:ext uri="{FF2B5EF4-FFF2-40B4-BE49-F238E27FC236}">
                  <a16:creationId xmlns:a16="http://schemas.microsoft.com/office/drawing/2014/main" id="{5EDDCE1C-93EC-BA11-4E4F-32FB9015AF62}"/>
                </a:ext>
              </a:extLst>
            </p:cNvPr>
            <p:cNvPicPr>
              <a:picLocks noChangeAspect="1" noChangeArrowheads="1"/>
            </p:cNvPicPr>
            <p:nvPr/>
          </p:nvPicPr>
          <p:blipFill>
            <a:blip r:embed="rId5"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3" name="Object 2">
              <a:extLst>
                <a:ext uri="{FF2B5EF4-FFF2-40B4-BE49-F238E27FC236}">
                  <a16:creationId xmlns:a16="http://schemas.microsoft.com/office/drawing/2014/main" id="{BFE2E2D6-6C0D-3E75-DB0E-651F2C4EAB01}"/>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spid="_x0000_s59393" name="CS ChemDraw Drawing" r:id="rId6" imgW="604440" imgH="472320" progId="">
                    <p:embed/>
                  </p:oleObj>
                </mc:Choice>
                <mc:Fallback>
                  <p:oleObj name="CS ChemDraw Drawing" r:id="rId6" imgW="604440" imgH="472320" progId="">
                    <p:embed/>
                    <p:pic>
                      <p:nvPicPr>
                        <p:cNvPr id="13" name="Object 2">
                          <a:extLst>
                            <a:ext uri="{FF2B5EF4-FFF2-40B4-BE49-F238E27FC236}">
                              <a16:creationId xmlns:a16="http://schemas.microsoft.com/office/drawing/2014/main" id="{BFE2E2D6-6C0D-3E75-DB0E-651F2C4EAB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14" name="グループ化 13">
            <a:extLst>
              <a:ext uri="{FF2B5EF4-FFF2-40B4-BE49-F238E27FC236}">
                <a16:creationId xmlns:a16="http://schemas.microsoft.com/office/drawing/2014/main" id="{8CAC5A50-4819-BB04-0E18-CC8CA2905391}"/>
              </a:ext>
            </a:extLst>
          </p:cNvPr>
          <p:cNvGrpSpPr>
            <a:grpSpLocks noChangeAspect="1"/>
          </p:cNvGrpSpPr>
          <p:nvPr/>
        </p:nvGrpSpPr>
        <p:grpSpPr>
          <a:xfrm>
            <a:off x="6006043" y="3735818"/>
            <a:ext cx="1269707" cy="1792360"/>
            <a:chOff x="3689192" y="2279868"/>
            <a:chExt cx="1824565" cy="2932001"/>
          </a:xfrm>
        </p:grpSpPr>
        <p:grpSp>
          <p:nvGrpSpPr>
            <p:cNvPr id="15" name="Group 23">
              <a:extLst>
                <a:ext uri="{FF2B5EF4-FFF2-40B4-BE49-F238E27FC236}">
                  <a16:creationId xmlns:a16="http://schemas.microsoft.com/office/drawing/2014/main" id="{AC37CD0C-531A-594B-CED6-67F7673A69AC}"/>
                </a:ext>
              </a:extLst>
            </p:cNvPr>
            <p:cNvGrpSpPr>
              <a:grpSpLocks/>
            </p:cNvGrpSpPr>
            <p:nvPr/>
          </p:nvGrpSpPr>
          <p:grpSpPr bwMode="auto">
            <a:xfrm>
              <a:off x="3689192" y="2279868"/>
              <a:ext cx="1824565" cy="2932001"/>
              <a:chOff x="2551" y="994"/>
              <a:chExt cx="945" cy="1329"/>
            </a:xfrm>
          </p:grpSpPr>
          <p:pic>
            <p:nvPicPr>
              <p:cNvPr id="18" name="Picture 25">
                <a:extLst>
                  <a:ext uri="{FF2B5EF4-FFF2-40B4-BE49-F238E27FC236}">
                    <a16:creationId xmlns:a16="http://schemas.microsoft.com/office/drawing/2014/main" id="{6DC82C15-2D56-8930-7CF5-9AC2DAC00C1A}"/>
                  </a:ext>
                </a:extLst>
              </p:cNvPr>
              <p:cNvPicPr>
                <a:picLocks noChangeAspect="1" noChangeArrowheads="1"/>
              </p:cNvPicPr>
              <p:nvPr/>
            </p:nvPicPr>
            <p:blipFill>
              <a:blip r:embed="rId5" cstate="print"/>
              <a:srcRect/>
              <a:stretch>
                <a:fillRect/>
              </a:stretch>
            </p:blipFill>
            <p:spPr bwMode="auto">
              <a:xfrm>
                <a:off x="2608" y="994"/>
                <a:ext cx="888" cy="292"/>
              </a:xfrm>
              <a:prstGeom prst="rect">
                <a:avLst/>
              </a:prstGeom>
              <a:noFill/>
              <a:ln w="9525">
                <a:noFill/>
                <a:miter lim="800000"/>
                <a:headEnd/>
                <a:tailEnd/>
              </a:ln>
              <a:effectLst/>
            </p:spPr>
          </p:pic>
          <p:pic>
            <p:nvPicPr>
              <p:cNvPr id="19" name="Picture 26">
                <a:extLst>
                  <a:ext uri="{FF2B5EF4-FFF2-40B4-BE49-F238E27FC236}">
                    <a16:creationId xmlns:a16="http://schemas.microsoft.com/office/drawing/2014/main" id="{1A7CDCF0-B7DF-2AA9-6E65-774EF13C62B6}"/>
                  </a:ext>
                </a:extLst>
              </p:cNvPr>
              <p:cNvPicPr>
                <a:picLocks noChangeAspect="1" noChangeArrowheads="1"/>
              </p:cNvPicPr>
              <p:nvPr/>
            </p:nvPicPr>
            <p:blipFill>
              <a:blip r:embed="rId5" cstate="print"/>
              <a:srcRect/>
              <a:stretch>
                <a:fillRect/>
              </a:stretch>
            </p:blipFill>
            <p:spPr bwMode="auto">
              <a:xfrm>
                <a:off x="2551" y="1967"/>
                <a:ext cx="888" cy="356"/>
              </a:xfrm>
              <a:prstGeom prst="rect">
                <a:avLst/>
              </a:prstGeom>
              <a:noFill/>
              <a:ln w="9525">
                <a:noFill/>
                <a:miter lim="800000"/>
                <a:headEnd/>
                <a:tailEnd/>
              </a:ln>
              <a:effectLst/>
            </p:spPr>
          </p:pic>
        </p:grpSp>
        <p:pic>
          <p:nvPicPr>
            <p:cNvPr id="16" name="Picture 7">
              <a:extLst>
                <a:ext uri="{FF2B5EF4-FFF2-40B4-BE49-F238E27FC236}">
                  <a16:creationId xmlns:a16="http://schemas.microsoft.com/office/drawing/2014/main" id="{5E1FA832-F9C8-A2DC-7223-58418AAC3E30}"/>
                </a:ext>
              </a:extLst>
            </p:cNvPr>
            <p:cNvPicPr>
              <a:picLocks noChangeAspect="1" noChangeArrowheads="1"/>
            </p:cNvPicPr>
            <p:nvPr/>
          </p:nvPicPr>
          <p:blipFill>
            <a:blip r:embed="rId8"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17" name="Picture 7">
              <a:extLst>
                <a:ext uri="{FF2B5EF4-FFF2-40B4-BE49-F238E27FC236}">
                  <a16:creationId xmlns:a16="http://schemas.microsoft.com/office/drawing/2014/main" id="{2DB7D797-2EFB-B63C-FB67-4C952544C1E5}"/>
                </a:ext>
              </a:extLst>
            </p:cNvPr>
            <p:cNvPicPr>
              <a:picLocks noChangeAspect="1" noChangeArrowheads="1"/>
            </p:cNvPicPr>
            <p:nvPr/>
          </p:nvPicPr>
          <p:blipFill>
            <a:blip r:embed="rId8"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20" name="グループ化 19">
            <a:extLst>
              <a:ext uri="{FF2B5EF4-FFF2-40B4-BE49-F238E27FC236}">
                <a16:creationId xmlns:a16="http://schemas.microsoft.com/office/drawing/2014/main" id="{9767D453-FAD4-0B2B-08B4-262AA427BC73}"/>
              </a:ext>
            </a:extLst>
          </p:cNvPr>
          <p:cNvGrpSpPr/>
          <p:nvPr/>
        </p:nvGrpSpPr>
        <p:grpSpPr>
          <a:xfrm>
            <a:off x="3201379" y="3085288"/>
            <a:ext cx="2430983" cy="1320775"/>
            <a:chOff x="197422" y="2826862"/>
            <a:chExt cx="3241310" cy="1761034"/>
          </a:xfrm>
        </p:grpSpPr>
        <p:grpSp>
          <p:nvGrpSpPr>
            <p:cNvPr id="21" name="グループ化 20">
              <a:extLst>
                <a:ext uri="{FF2B5EF4-FFF2-40B4-BE49-F238E27FC236}">
                  <a16:creationId xmlns:a16="http://schemas.microsoft.com/office/drawing/2014/main" id="{0C8AEE7C-A8CF-D554-DF36-4972A35A6A9F}"/>
                </a:ext>
              </a:extLst>
            </p:cNvPr>
            <p:cNvGrpSpPr/>
            <p:nvPr/>
          </p:nvGrpSpPr>
          <p:grpSpPr>
            <a:xfrm>
              <a:off x="197422" y="2826862"/>
              <a:ext cx="3241310" cy="1761034"/>
              <a:chOff x="346489" y="363244"/>
              <a:chExt cx="3681531" cy="1955096"/>
            </a:xfrm>
          </p:grpSpPr>
          <p:pic>
            <p:nvPicPr>
              <p:cNvPr id="24" name="図 23">
                <a:extLst>
                  <a:ext uri="{FF2B5EF4-FFF2-40B4-BE49-F238E27FC236}">
                    <a16:creationId xmlns:a16="http://schemas.microsoft.com/office/drawing/2014/main" id="{5D715ECC-D2BE-CB31-6349-C0148C5C6AC0}"/>
                  </a:ext>
                </a:extLst>
              </p:cNvPr>
              <p:cNvPicPr>
                <a:picLocks noChangeAspect="1"/>
              </p:cNvPicPr>
              <p:nvPr/>
            </p:nvPicPr>
            <p:blipFill>
              <a:blip r:embed="rId9"/>
              <a:stretch>
                <a:fillRect/>
              </a:stretch>
            </p:blipFill>
            <p:spPr>
              <a:xfrm>
                <a:off x="377744" y="448816"/>
                <a:ext cx="3549145" cy="766754"/>
              </a:xfrm>
              <a:prstGeom prst="rect">
                <a:avLst/>
              </a:prstGeom>
            </p:spPr>
          </p:pic>
          <p:sp>
            <p:nvSpPr>
              <p:cNvPr id="25" name="角丸四角形 24">
                <a:extLst>
                  <a:ext uri="{FF2B5EF4-FFF2-40B4-BE49-F238E27FC236}">
                    <a16:creationId xmlns:a16="http://schemas.microsoft.com/office/drawing/2014/main" id="{43B27E0B-DBB7-41F0-E992-04566F71B5AC}"/>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テキスト ボックス 25">
                <a:extLst>
                  <a:ext uri="{FF2B5EF4-FFF2-40B4-BE49-F238E27FC236}">
                    <a16:creationId xmlns:a16="http://schemas.microsoft.com/office/drawing/2014/main" id="{71AE5DCF-23C4-DF55-F6C4-D678D8E3E427}"/>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a:p>
              <a:p>
                <a:pPr algn="ctr"/>
                <a:r>
                  <a:rPr lang="en-US" altLang="ja-JP" sz="900"/>
                  <a:t>(DBS-Na)</a:t>
                </a:r>
                <a:endParaRPr lang="ja-JP" altLang="en-US" sz="900"/>
              </a:p>
            </p:txBody>
          </p:sp>
        </p:grpSp>
        <p:cxnSp>
          <p:nvCxnSpPr>
            <p:cNvPr id="22" name="直線矢印コネクタ 21">
              <a:extLst>
                <a:ext uri="{FF2B5EF4-FFF2-40B4-BE49-F238E27FC236}">
                  <a16:creationId xmlns:a16="http://schemas.microsoft.com/office/drawing/2014/main" id="{AC65ED3F-C42F-45BB-8A6E-30A5D0D833F4}"/>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6B1422E4-9646-7F27-0EEE-B6EFC3FE1BB3}"/>
                </a:ext>
              </a:extLst>
            </p:cNvPr>
            <p:cNvSpPr txBox="1"/>
            <p:nvPr/>
          </p:nvSpPr>
          <p:spPr>
            <a:xfrm>
              <a:off x="1373895" y="3743162"/>
              <a:ext cx="1098750" cy="338555"/>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27" name="右矢印 26">
            <a:extLst>
              <a:ext uri="{FF2B5EF4-FFF2-40B4-BE49-F238E27FC236}">
                <a16:creationId xmlns:a16="http://schemas.microsoft.com/office/drawing/2014/main" id="{09E11DC7-1CCB-CCA5-C915-49865F256D27}"/>
              </a:ext>
            </a:extLst>
          </p:cNvPr>
          <p:cNvSpPr/>
          <p:nvPr/>
        </p:nvSpPr>
        <p:spPr>
          <a:xfrm>
            <a:off x="3140203" y="4559714"/>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pic>
        <p:nvPicPr>
          <p:cNvPr id="30" name="図 29" descr="テキスト&#10;&#10;自動的に生成された説明">
            <a:extLst>
              <a:ext uri="{FF2B5EF4-FFF2-40B4-BE49-F238E27FC236}">
                <a16:creationId xmlns:a16="http://schemas.microsoft.com/office/drawing/2014/main" id="{8A8F9FEE-AC6B-AE21-A956-38F4DDD1CA41}"/>
              </a:ext>
            </a:extLst>
          </p:cNvPr>
          <p:cNvPicPr>
            <a:picLocks noChangeAspect="1"/>
          </p:cNvPicPr>
          <p:nvPr/>
        </p:nvPicPr>
        <p:blipFill>
          <a:blip r:embed="rId10"/>
          <a:stretch>
            <a:fillRect/>
          </a:stretch>
        </p:blipFill>
        <p:spPr>
          <a:xfrm>
            <a:off x="5737212" y="2121914"/>
            <a:ext cx="2114550" cy="733425"/>
          </a:xfrm>
          <a:prstGeom prst="rect">
            <a:avLst/>
          </a:prstGeom>
        </p:spPr>
      </p:pic>
    </p:spTree>
    <p:extLst>
      <p:ext uri="{BB962C8B-B14F-4D97-AF65-F5344CB8AC3E}">
        <p14:creationId xmlns:p14="http://schemas.microsoft.com/office/powerpoint/2010/main" val="69354836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8DEEB-4F35-C74D-A1EF-98140184822C}"/>
              </a:ext>
            </a:extLst>
          </p:cNvPr>
          <p:cNvSpPr>
            <a:spLocks noGrp="1"/>
          </p:cNvSpPr>
          <p:nvPr>
            <p:ph type="title"/>
          </p:nvPr>
        </p:nvSpPr>
        <p:spPr>
          <a:xfrm>
            <a:off x="271463" y="1098948"/>
            <a:ext cx="3063408" cy="483394"/>
          </a:xfrm>
        </p:spPr>
        <p:txBody>
          <a:bodyPr>
            <a:normAutofit fontScale="90000"/>
          </a:bodyPr>
          <a:lstStyle/>
          <a:p>
            <a:r>
              <a:rPr lang="en" altLang="ja-JP">
                <a:solidFill>
                  <a:schemeClr val="accent1">
                    <a:lumMod val="60000"/>
                    <a:lumOff val="40000"/>
                  </a:schemeClr>
                </a:solidFill>
                <a:latin typeface="HGPSoeiKakugothicUB" panose="020B0900000000000000" pitchFamily="34" charset="-128"/>
                <a:ea typeface="HGPSoeiKakugothicUB" panose="020B0900000000000000" pitchFamily="34" charset="-128"/>
              </a:rPr>
              <a:t>Experimental</a:t>
            </a:r>
            <a:endParaRPr kumimoji="1" lang="ja-JP" altLang="en-US">
              <a:latin typeface="MS Gothic" panose="020B0609070205080204" pitchFamily="49" charset="-128"/>
              <a:ea typeface="MS Gothic" panose="020B0609070205080204" pitchFamily="49" charset="-128"/>
            </a:endParaRPr>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24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2384219" y="117986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22424" y="2134604"/>
            <a:ext cx="8330892" cy="583845"/>
            <a:chOff x="866215" y="1398340"/>
            <a:chExt cx="11107855"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2Ni(CH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6872387" cy="778460"/>
              <a:chOff x="5101683" y="1398340"/>
              <a:chExt cx="6872387"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669961"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a:latin typeface="Yu Mincho" panose="02020400000000000000" pitchFamily="18" charset="-128"/>
                    <a:ea typeface="Yu Mincho" panose="02020400000000000000" pitchFamily="18" charset="-128"/>
                    <a:cs typeface="Times New Roman" panose="02020603050405020304" pitchFamily="18" charset="0"/>
                  </a:rPr>
                  <a:t>(DBS)</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785377" cy="740149"/>
                <a:chOff x="5101683" y="1407359"/>
                <a:chExt cx="2785377"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655001"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y</a:t>
                  </a:r>
                  <a:r>
                    <a:rPr lang="en-US" altLang="ja-JP" sz="1350">
                      <a:latin typeface="Yu Mincho" panose="02020400000000000000" pitchFamily="18" charset="-128"/>
                      <a:ea typeface="Yu Mincho" panose="02020400000000000000" pitchFamily="18" charset="-128"/>
                      <a:cs typeface="Times New Roman" panose="02020603050405020304" pitchFamily="18" charset="0"/>
                    </a:rPr>
                    <a:t>(OAc)</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05100" y="2247468"/>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951947" y="1698898"/>
            <a:ext cx="2571538" cy="300082"/>
          </a:xfrm>
          <a:prstGeom prst="rect">
            <a:avLst/>
          </a:prstGeom>
          <a:noFill/>
        </p:spPr>
        <p:txBody>
          <a:bodyPr wrap="none" rtlCol="0">
            <a:spAutoFit/>
          </a:bodyPr>
          <a:lstStyle/>
          <a:p>
            <a:pPr algn="ctr"/>
            <a:r>
              <a:rPr lang="en-US" altLang="ja-JP" sz="1350"/>
              <a:t>DBS-Na</a:t>
            </a:r>
            <a:r>
              <a:rPr lang="ja-JP" altLang="en-US" sz="1350"/>
              <a:t>水溶液中でイオン交換</a:t>
            </a: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43197" y="1702323"/>
            <a:ext cx="2805644" cy="300082"/>
          </a:xfrm>
          <a:prstGeom prst="rect">
            <a:avLst/>
          </a:prstGeom>
          <a:noFill/>
        </p:spPr>
        <p:txBody>
          <a:bodyPr wrap="square" rtlCol="0">
            <a:spAutoFit/>
          </a:bodyPr>
          <a:lstStyle/>
          <a:p>
            <a:pPr algn="ctr"/>
            <a:r>
              <a:rPr lang="ja-JP" altLang="en-US" sz="1350"/>
              <a:t>エタノール</a:t>
            </a:r>
            <a:r>
              <a:rPr lang="en-US" altLang="ja-JP" sz="1350"/>
              <a:t>-</a:t>
            </a:r>
            <a:r>
              <a:rPr lang="ja-JP" altLang="en-US" sz="1350"/>
              <a:t>水系で加熱還流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1200" y="1693470"/>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974630" y="1692885"/>
            <a:ext cx="2526173" cy="572883"/>
            <a:chOff x="2366057" y="1114960"/>
            <a:chExt cx="3368230" cy="763844"/>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2366057" y="1114960"/>
              <a:ext cx="3368230"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6" name="グループ化 3">
            <a:extLst>
              <a:ext uri="{FF2B5EF4-FFF2-40B4-BE49-F238E27FC236}">
                <a16:creationId xmlns:a16="http://schemas.microsoft.com/office/drawing/2014/main" id="{0EC686A4-DCEF-4FD0-A213-A28FCE240563}"/>
              </a:ext>
            </a:extLst>
          </p:cNvPr>
          <p:cNvGrpSpPr>
            <a:grpSpLocks noChangeAspect="1"/>
          </p:cNvGrpSpPr>
          <p:nvPr/>
        </p:nvGrpSpPr>
        <p:grpSpPr>
          <a:xfrm>
            <a:off x="2063816" y="4086474"/>
            <a:ext cx="1065233" cy="1308484"/>
            <a:chOff x="0" y="2714620"/>
            <a:chExt cx="1486826" cy="1530203"/>
          </a:xfrm>
        </p:grpSpPr>
        <p:pic>
          <p:nvPicPr>
            <p:cNvPr id="87" name="Picture 31">
              <a:extLst>
                <a:ext uri="{FF2B5EF4-FFF2-40B4-BE49-F238E27FC236}">
                  <a16:creationId xmlns:a16="http://schemas.microsoft.com/office/drawing/2014/main" id="{C4591293-AC71-78EE-037F-CA158AE11F61}"/>
                </a:ext>
              </a:extLst>
            </p:cNvPr>
            <p:cNvPicPr>
              <a:picLocks noChangeAspect="1" noChangeArrowheads="1"/>
            </p:cNvPicPr>
            <p:nvPr/>
          </p:nvPicPr>
          <p:blipFill>
            <a:blip r:embed="rId4" cstate="print"/>
            <a:srcRect/>
            <a:stretch>
              <a:fillRect/>
            </a:stretch>
          </p:blipFill>
          <p:spPr bwMode="auto">
            <a:xfrm>
              <a:off x="0" y="2714620"/>
              <a:ext cx="1485489" cy="641910"/>
            </a:xfrm>
            <a:prstGeom prst="rect">
              <a:avLst/>
            </a:prstGeom>
            <a:noFill/>
            <a:ln w="9525">
              <a:noFill/>
              <a:miter lim="800000"/>
              <a:headEnd/>
              <a:tailEnd/>
            </a:ln>
            <a:effectLst/>
          </p:spPr>
        </p:pic>
        <p:pic>
          <p:nvPicPr>
            <p:cNvPr id="88" name="Picture 32">
              <a:extLst>
                <a:ext uri="{FF2B5EF4-FFF2-40B4-BE49-F238E27FC236}">
                  <a16:creationId xmlns:a16="http://schemas.microsoft.com/office/drawing/2014/main" id="{C8627D3C-E9AC-397D-F724-DFC99E76EFB5}"/>
                </a:ext>
              </a:extLst>
            </p:cNvPr>
            <p:cNvPicPr>
              <a:picLocks noChangeAspect="1" noChangeArrowheads="1"/>
            </p:cNvPicPr>
            <p:nvPr/>
          </p:nvPicPr>
          <p:blipFill>
            <a:blip r:embed="rId4"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89" name="Object 2">
              <a:extLst>
                <a:ext uri="{FF2B5EF4-FFF2-40B4-BE49-F238E27FC236}">
                  <a16:creationId xmlns:a16="http://schemas.microsoft.com/office/drawing/2014/main" id="{62880690-3C83-227B-C830-873D2821D2DA}"/>
                </a:ext>
              </a:extLst>
            </p:cNvPr>
            <p:cNvGraphicFramePr>
              <a:graphicFrameLocks noChangeAspect="1"/>
            </p:cNvGraphicFramePr>
            <p:nvPr/>
          </p:nvGraphicFramePr>
          <p:xfrm>
            <a:off x="550517" y="3079357"/>
            <a:ext cx="609983" cy="547601"/>
          </p:xfrm>
          <a:graphic>
            <a:graphicData uri="http://schemas.openxmlformats.org/presentationml/2006/ole">
              <mc:AlternateContent xmlns:mc="http://schemas.openxmlformats.org/markup-compatibility/2006">
                <mc:Choice xmlns:v="urn:schemas-microsoft-com:vml" Requires="v">
                  <p:oleObj spid="_x0000_s61441" name="CS ChemDraw Drawing" r:id="rId5" imgW="604440" imgH="472320" progId="">
                    <p:embed/>
                  </p:oleObj>
                </mc:Choice>
                <mc:Fallback>
                  <p:oleObj name="CS ChemDraw Drawing" r:id="rId5" imgW="604440" imgH="472320" progId="">
                    <p:embed/>
                    <p:pic>
                      <p:nvPicPr>
                        <p:cNvPr id="89" name="Object 2">
                          <a:extLst>
                            <a:ext uri="{FF2B5EF4-FFF2-40B4-BE49-F238E27FC236}">
                              <a16:creationId xmlns:a16="http://schemas.microsoft.com/office/drawing/2014/main" id="{62880690-3C83-227B-C830-873D2821D2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517" y="3079357"/>
                          <a:ext cx="609983" cy="547601"/>
                        </a:xfrm>
                        <a:prstGeom prst="rect">
                          <a:avLst/>
                        </a:prstGeom>
                        <a:noFill/>
                        <a:ln>
                          <a:noFill/>
                        </a:ln>
                        <a:effectLst/>
                      </p:spPr>
                    </p:pic>
                  </p:oleObj>
                </mc:Fallback>
              </mc:AlternateContent>
            </a:graphicData>
          </a:graphic>
        </p:graphicFrame>
      </p:grpSp>
      <p:grpSp>
        <p:nvGrpSpPr>
          <p:cNvPr id="90" name="グループ化 89">
            <a:extLst>
              <a:ext uri="{FF2B5EF4-FFF2-40B4-BE49-F238E27FC236}">
                <a16:creationId xmlns:a16="http://schemas.microsoft.com/office/drawing/2014/main" id="{69E88DEF-8226-85DF-E486-C49D1975187E}"/>
              </a:ext>
            </a:extLst>
          </p:cNvPr>
          <p:cNvGrpSpPr>
            <a:grpSpLocks noChangeAspect="1"/>
          </p:cNvGrpSpPr>
          <p:nvPr/>
        </p:nvGrpSpPr>
        <p:grpSpPr>
          <a:xfrm>
            <a:off x="6341250" y="3947995"/>
            <a:ext cx="1269707" cy="1792360"/>
            <a:chOff x="3689192" y="2279868"/>
            <a:chExt cx="1824565" cy="2932001"/>
          </a:xfrm>
        </p:grpSpPr>
        <p:grpSp>
          <p:nvGrpSpPr>
            <p:cNvPr id="91" name="Group 23">
              <a:extLst>
                <a:ext uri="{FF2B5EF4-FFF2-40B4-BE49-F238E27FC236}">
                  <a16:creationId xmlns:a16="http://schemas.microsoft.com/office/drawing/2014/main" id="{D92B36A0-D0CD-EA6B-C2A3-7A1FA39604E2}"/>
                </a:ext>
              </a:extLst>
            </p:cNvPr>
            <p:cNvGrpSpPr>
              <a:grpSpLocks/>
            </p:cNvGrpSpPr>
            <p:nvPr/>
          </p:nvGrpSpPr>
          <p:grpSpPr bwMode="auto">
            <a:xfrm>
              <a:off x="3689192" y="2279868"/>
              <a:ext cx="1824565" cy="2932001"/>
              <a:chOff x="2551" y="994"/>
              <a:chExt cx="945" cy="1329"/>
            </a:xfrm>
          </p:grpSpPr>
          <p:pic>
            <p:nvPicPr>
              <p:cNvPr id="94" name="Picture 25">
                <a:extLst>
                  <a:ext uri="{FF2B5EF4-FFF2-40B4-BE49-F238E27FC236}">
                    <a16:creationId xmlns:a16="http://schemas.microsoft.com/office/drawing/2014/main" id="{9B9D133C-4F09-7313-5C0A-1EDA0E1E59DB}"/>
                  </a:ext>
                </a:extLst>
              </p:cNvPr>
              <p:cNvPicPr>
                <a:picLocks noChangeAspect="1" noChangeArrowheads="1"/>
              </p:cNvPicPr>
              <p:nvPr/>
            </p:nvPicPr>
            <p:blipFill>
              <a:blip r:embed="rId4" cstate="print"/>
              <a:srcRect/>
              <a:stretch>
                <a:fillRect/>
              </a:stretch>
            </p:blipFill>
            <p:spPr bwMode="auto">
              <a:xfrm>
                <a:off x="2608" y="994"/>
                <a:ext cx="888" cy="292"/>
              </a:xfrm>
              <a:prstGeom prst="rect">
                <a:avLst/>
              </a:prstGeom>
              <a:noFill/>
              <a:ln w="9525">
                <a:noFill/>
                <a:miter lim="800000"/>
                <a:headEnd/>
                <a:tailEnd/>
              </a:ln>
              <a:effectLst/>
            </p:spPr>
          </p:pic>
          <p:pic>
            <p:nvPicPr>
              <p:cNvPr id="95" name="Picture 26">
                <a:extLst>
                  <a:ext uri="{FF2B5EF4-FFF2-40B4-BE49-F238E27FC236}">
                    <a16:creationId xmlns:a16="http://schemas.microsoft.com/office/drawing/2014/main" id="{A1F790A8-81F7-BFC5-061E-EB1C0A349071}"/>
                  </a:ext>
                </a:extLst>
              </p:cNvPr>
              <p:cNvPicPr>
                <a:picLocks noChangeAspect="1" noChangeArrowheads="1"/>
              </p:cNvPicPr>
              <p:nvPr/>
            </p:nvPicPr>
            <p:blipFill>
              <a:blip r:embed="rId4" cstate="print"/>
              <a:srcRect/>
              <a:stretch>
                <a:fillRect/>
              </a:stretch>
            </p:blipFill>
            <p:spPr bwMode="auto">
              <a:xfrm>
                <a:off x="2551" y="1967"/>
                <a:ext cx="888" cy="356"/>
              </a:xfrm>
              <a:prstGeom prst="rect">
                <a:avLst/>
              </a:prstGeom>
              <a:noFill/>
              <a:ln w="9525">
                <a:noFill/>
                <a:miter lim="800000"/>
                <a:headEnd/>
                <a:tailEnd/>
              </a:ln>
              <a:effectLst/>
            </p:spPr>
          </p:pic>
        </p:grpSp>
        <p:pic>
          <p:nvPicPr>
            <p:cNvPr id="92" name="Picture 7">
              <a:extLst>
                <a:ext uri="{FF2B5EF4-FFF2-40B4-BE49-F238E27FC236}">
                  <a16:creationId xmlns:a16="http://schemas.microsoft.com/office/drawing/2014/main" id="{B48D24C3-BD63-50AA-3A19-6D5893DFE949}"/>
                </a:ext>
              </a:extLst>
            </p:cNvPr>
            <p:cNvPicPr>
              <a:picLocks noChangeAspect="1" noChangeArrowheads="1"/>
            </p:cNvPicPr>
            <p:nvPr/>
          </p:nvPicPr>
          <p:blipFill>
            <a:blip r:embed="rId7"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93" name="Picture 7">
              <a:extLst>
                <a:ext uri="{FF2B5EF4-FFF2-40B4-BE49-F238E27FC236}">
                  <a16:creationId xmlns:a16="http://schemas.microsoft.com/office/drawing/2014/main" id="{7B5E3F7D-2B74-14EA-4E59-097452D17655}"/>
                </a:ext>
              </a:extLst>
            </p:cNvPr>
            <p:cNvPicPr>
              <a:picLocks noChangeAspect="1" noChangeArrowheads="1"/>
            </p:cNvPicPr>
            <p:nvPr/>
          </p:nvPicPr>
          <p:blipFill>
            <a:blip r:embed="rId7" cstate="print"/>
            <a:srcRect/>
            <a:stretch>
              <a:fillRect/>
            </a:stretch>
          </p:blipFill>
          <p:spPr bwMode="auto">
            <a:xfrm rot="17545411">
              <a:off x="3505802" y="3322710"/>
              <a:ext cx="1681006" cy="420252"/>
            </a:xfrm>
            <a:prstGeom prst="rect">
              <a:avLst/>
            </a:prstGeom>
            <a:noFill/>
            <a:ln w="9525">
              <a:noFill/>
              <a:miter lim="800000"/>
              <a:headEnd/>
              <a:tailEnd/>
            </a:ln>
            <a:effectLst/>
          </p:spPr>
        </p:pic>
      </p:grpSp>
      <p:grpSp>
        <p:nvGrpSpPr>
          <p:cNvPr id="112" name="グループ化 111">
            <a:extLst>
              <a:ext uri="{FF2B5EF4-FFF2-40B4-BE49-F238E27FC236}">
                <a16:creationId xmlns:a16="http://schemas.microsoft.com/office/drawing/2014/main" id="{C2BE4332-357B-72B4-0206-22FC8FC2C84A}"/>
              </a:ext>
            </a:extLst>
          </p:cNvPr>
          <p:cNvGrpSpPr/>
          <p:nvPr/>
        </p:nvGrpSpPr>
        <p:grpSpPr>
          <a:xfrm>
            <a:off x="3515446" y="3168415"/>
            <a:ext cx="2430983" cy="1320775"/>
            <a:chOff x="197422" y="2826862"/>
            <a:chExt cx="3241310" cy="1761034"/>
          </a:xfrm>
        </p:grpSpPr>
        <p:grpSp>
          <p:nvGrpSpPr>
            <p:cNvPr id="96" name="グループ化 95">
              <a:extLst>
                <a:ext uri="{FF2B5EF4-FFF2-40B4-BE49-F238E27FC236}">
                  <a16:creationId xmlns:a16="http://schemas.microsoft.com/office/drawing/2014/main" id="{AFCD050F-5F3E-5F05-4362-0E5CAFC58B13}"/>
                </a:ext>
              </a:extLst>
            </p:cNvPr>
            <p:cNvGrpSpPr/>
            <p:nvPr/>
          </p:nvGrpSpPr>
          <p:grpSpPr>
            <a:xfrm>
              <a:off x="197422" y="2826862"/>
              <a:ext cx="3241310" cy="1761034"/>
              <a:chOff x="346489" y="363244"/>
              <a:chExt cx="3681531" cy="1955096"/>
            </a:xfrm>
          </p:grpSpPr>
          <p:pic>
            <p:nvPicPr>
              <p:cNvPr id="97" name="図 96">
                <a:extLst>
                  <a:ext uri="{FF2B5EF4-FFF2-40B4-BE49-F238E27FC236}">
                    <a16:creationId xmlns:a16="http://schemas.microsoft.com/office/drawing/2014/main" id="{637627D1-8094-99CB-9D41-8A147075A6DF}"/>
                  </a:ext>
                </a:extLst>
              </p:cNvPr>
              <p:cNvPicPr>
                <a:picLocks noChangeAspect="1"/>
              </p:cNvPicPr>
              <p:nvPr/>
            </p:nvPicPr>
            <p:blipFill>
              <a:blip r:embed="rId8"/>
              <a:stretch>
                <a:fillRect/>
              </a:stretch>
            </p:blipFill>
            <p:spPr>
              <a:xfrm>
                <a:off x="377744" y="448816"/>
                <a:ext cx="3549145" cy="766754"/>
              </a:xfrm>
              <a:prstGeom prst="rect">
                <a:avLst/>
              </a:prstGeom>
            </p:spPr>
          </p:pic>
          <p:sp>
            <p:nvSpPr>
              <p:cNvPr id="98" name="角丸四角形 97">
                <a:extLst>
                  <a:ext uri="{FF2B5EF4-FFF2-40B4-BE49-F238E27FC236}">
                    <a16:creationId xmlns:a16="http://schemas.microsoft.com/office/drawing/2014/main" id="{E0AFE1D8-D12D-E67E-5661-8AE22C715120}"/>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99" name="テキスト ボックス 98">
                <a:extLst>
                  <a:ext uri="{FF2B5EF4-FFF2-40B4-BE49-F238E27FC236}">
                    <a16:creationId xmlns:a16="http://schemas.microsoft.com/office/drawing/2014/main" id="{022F6BB8-5197-E5A6-6BA1-E5423DE36C3D}"/>
                  </a:ext>
                </a:extLst>
              </p:cNvPr>
              <p:cNvSpPr txBox="1"/>
              <p:nvPr/>
            </p:nvSpPr>
            <p:spPr>
              <a:xfrm>
                <a:off x="439385" y="1771631"/>
                <a:ext cx="3425860" cy="546709"/>
              </a:xfrm>
              <a:prstGeom prst="rect">
                <a:avLst/>
              </a:prstGeom>
              <a:noFill/>
            </p:spPr>
            <p:txBody>
              <a:bodyPr wrap="none" rtlCol="0">
                <a:spAutoFit/>
              </a:bodyPr>
              <a:lstStyle/>
              <a:p>
                <a:pPr algn="ctr"/>
                <a:r>
                  <a:rPr lang="ja-JP" altLang="en-US" sz="900"/>
                  <a:t>ドデシルベンゼンスルホン酸ナトリウム</a:t>
                </a:r>
                <a:endParaRPr lang="en-US" altLang="ja-JP" sz="900"/>
              </a:p>
              <a:p>
                <a:pPr algn="ctr"/>
                <a:r>
                  <a:rPr lang="en-US" altLang="ja-JP" sz="900"/>
                  <a:t>(DBS-Na)</a:t>
                </a:r>
                <a:endParaRPr lang="ja-JP" altLang="en-US" sz="900"/>
              </a:p>
            </p:txBody>
          </p:sp>
        </p:grpSp>
        <p:cxnSp>
          <p:nvCxnSpPr>
            <p:cNvPr id="108" name="直線矢印コネクタ 107">
              <a:extLst>
                <a:ext uri="{FF2B5EF4-FFF2-40B4-BE49-F238E27FC236}">
                  <a16:creationId xmlns:a16="http://schemas.microsoft.com/office/drawing/2014/main" id="{37B13AC6-FD02-B948-52D7-CD0E5C36B84C}"/>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DE6245C8-1904-4DEE-3635-D730D58D0F2F}"/>
                </a:ext>
              </a:extLst>
            </p:cNvPr>
            <p:cNvSpPr txBox="1"/>
            <p:nvPr/>
          </p:nvSpPr>
          <p:spPr>
            <a:xfrm>
              <a:off x="1373895" y="3743162"/>
              <a:ext cx="1098750" cy="338555"/>
            </a:xfrm>
            <a:prstGeom prst="rect">
              <a:avLst/>
            </a:prstGeom>
            <a:noFill/>
          </p:spPr>
          <p:txBody>
            <a:bodyPr wrap="square" rtlCol="0">
              <a:spAutoFit/>
            </a:bodyPr>
            <a:lstStyle/>
            <a:p>
              <a:r>
                <a:rPr lang="en-US" altLang="ja-JP" sz="1050">
                  <a:latin typeface="Yu Mincho" panose="02020400000000000000" pitchFamily="18" charset="-128"/>
                  <a:ea typeface="Yu Mincho" panose="02020400000000000000" pitchFamily="18" charset="-128"/>
                </a:rPr>
                <a:t>22〜23</a:t>
              </a:r>
              <a:r>
                <a:rPr lang="ja-JP" altLang="en-US" sz="1050">
                  <a:latin typeface="Yu Mincho" panose="02020400000000000000" pitchFamily="18" charset="-128"/>
                  <a:ea typeface="Yu Mincho" panose="02020400000000000000" pitchFamily="18" charset="-128"/>
                </a:rPr>
                <a:t> </a:t>
              </a:r>
              <a:r>
                <a:rPr lang="en-US" altLang="ja-JP" sz="1050">
                  <a:latin typeface="Yu Mincho" panose="02020400000000000000" pitchFamily="18" charset="-128"/>
                  <a:ea typeface="Yu Mincho" panose="02020400000000000000" pitchFamily="18" charset="-128"/>
                </a:rPr>
                <a:t>Å</a:t>
              </a:r>
              <a:endParaRPr lang="ja-JP" altLang="en-US" sz="1050">
                <a:latin typeface="Yu Mincho" panose="02020400000000000000" pitchFamily="18" charset="-128"/>
                <a:ea typeface="Yu Mincho" panose="02020400000000000000" pitchFamily="18" charset="-128"/>
              </a:endParaRPr>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08918" y="2276081"/>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8" name="右矢印 137">
            <a:extLst>
              <a:ext uri="{FF2B5EF4-FFF2-40B4-BE49-F238E27FC236}">
                <a16:creationId xmlns:a16="http://schemas.microsoft.com/office/drawing/2014/main" id="{370DD137-5BAF-04C9-5AC0-CB9C2DC9A243}"/>
              </a:ext>
            </a:extLst>
          </p:cNvPr>
          <p:cNvSpPr/>
          <p:nvPr/>
        </p:nvSpPr>
        <p:spPr>
          <a:xfrm>
            <a:off x="3454270" y="4642841"/>
            <a:ext cx="254062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225732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45988" y="84497"/>
            <a:ext cx="8469362"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ニッケル水酸化物ナノシートの前駆体ニッケル層状水酸化物の合成</a:t>
            </a:r>
            <a:endParaRPr lang="en-US" altLang="ja-JP" sz="2100">
              <a:latin typeface="MS Gothic" panose="020B0609070205080204" pitchFamily="49" charset="-128"/>
              <a:ea typeface="MS Gothic" panose="020B0609070205080204" pitchFamily="49" charset="-128"/>
            </a:endParaRPr>
          </a:p>
        </p:txBody>
      </p:sp>
      <p:grpSp>
        <p:nvGrpSpPr>
          <p:cNvPr id="60" name="グループ化 59">
            <a:extLst>
              <a:ext uri="{FF2B5EF4-FFF2-40B4-BE49-F238E27FC236}">
                <a16:creationId xmlns:a16="http://schemas.microsoft.com/office/drawing/2014/main" id="{7333465A-D6DE-6028-E53C-E402912135DF}"/>
              </a:ext>
            </a:extLst>
          </p:cNvPr>
          <p:cNvGrpSpPr/>
          <p:nvPr/>
        </p:nvGrpSpPr>
        <p:grpSpPr>
          <a:xfrm>
            <a:off x="430824" y="1223852"/>
            <a:ext cx="8518444" cy="583845"/>
            <a:chOff x="866215" y="1398340"/>
            <a:chExt cx="11357924" cy="778460"/>
          </a:xfrm>
        </p:grpSpPr>
        <p:grpSp>
          <p:nvGrpSpPr>
            <p:cNvPr id="57" name="グループ化 56">
              <a:extLst>
                <a:ext uri="{FF2B5EF4-FFF2-40B4-BE49-F238E27FC236}">
                  <a16:creationId xmlns:a16="http://schemas.microsoft.com/office/drawing/2014/main" id="{E6D4B333-6579-C91A-9CB5-4B2AFA144089}"/>
                </a:ext>
              </a:extLst>
            </p:cNvPr>
            <p:cNvGrpSpPr/>
            <p:nvPr/>
          </p:nvGrpSpPr>
          <p:grpSpPr>
            <a:xfrm>
              <a:off x="866215" y="1407359"/>
              <a:ext cx="2786748" cy="769441"/>
              <a:chOff x="866215" y="1407359"/>
              <a:chExt cx="2786748" cy="769441"/>
            </a:xfrm>
          </p:grpSpPr>
          <p:sp>
            <p:nvSpPr>
              <p:cNvPr id="7" name="テキスト ボックス 6">
                <a:extLst>
                  <a:ext uri="{FF2B5EF4-FFF2-40B4-BE49-F238E27FC236}">
                    <a16:creationId xmlns:a16="http://schemas.microsoft.com/office/drawing/2014/main" id="{E40293C9-53EF-EE44-B1E7-D65B087E54B4}"/>
                  </a:ext>
                </a:extLst>
              </p:cNvPr>
              <p:cNvSpPr txBox="1"/>
              <p:nvPr/>
            </p:nvSpPr>
            <p:spPr>
              <a:xfrm>
                <a:off x="866215" y="1407359"/>
                <a:ext cx="2786748" cy="400109"/>
              </a:xfrm>
              <a:prstGeom prst="rect">
                <a:avLst/>
              </a:prstGeom>
              <a:noFill/>
            </p:spPr>
            <p:txBody>
              <a:bodyPr wrap="square" rtlCol="0">
                <a:spAutoFit/>
              </a:bodyPr>
              <a:lstStyle/>
              <a:p>
                <a:pPr fontAlgn="base"/>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Ni(CH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3</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COO)</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ja-JP" altLang="ja-JP" sz="1350">
                    <a:latin typeface="Yu Mincho" panose="02020400000000000000" pitchFamily="18" charset="-128"/>
                    <a:ea typeface="Yu Mincho" panose="02020400000000000000" pitchFamily="18" charset="-128"/>
                    <a:cs typeface="ＭＳ Ｐゴシック" panose="020B0600070205080204" pitchFamily="34" charset="-128"/>
                  </a:rPr>
                  <a:t>・</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4H</a:t>
                </a:r>
                <a:r>
                  <a:rPr lang="en-US" altLang="ja-JP" sz="1350" baseline="-25000">
                    <a:latin typeface="Yu Mincho" panose="02020400000000000000" pitchFamily="18" charset="-128"/>
                    <a:ea typeface="Yu Mincho" panose="02020400000000000000" pitchFamily="18" charset="-128"/>
                    <a:cs typeface="ＭＳ Ｐゴシック" panose="020B0600070205080204" pitchFamily="34" charset="-128"/>
                  </a:rPr>
                  <a:t>2</a:t>
                </a:r>
                <a:r>
                  <a:rPr lang="en-US" altLang="ja-JP" sz="1350">
                    <a:latin typeface="Yu Mincho" panose="02020400000000000000" pitchFamily="18" charset="-128"/>
                    <a:ea typeface="Yu Mincho" panose="02020400000000000000" pitchFamily="18" charset="-128"/>
                    <a:cs typeface="ＭＳ Ｐゴシック" panose="020B0600070205080204" pitchFamily="34" charset="-128"/>
                  </a:rPr>
                  <a:t>O</a:t>
                </a:r>
                <a:endParaRPr lang="en-US" altLang="ja-JP" sz="1350">
                  <a:latin typeface="Yu Mincho" panose="02020400000000000000" pitchFamily="18" charset="-128"/>
                  <a:ea typeface="Yu Mincho" panose="02020400000000000000" pitchFamily="18" charset="-128"/>
                </a:endParaRPr>
              </a:p>
            </p:txBody>
          </p:sp>
          <p:sp>
            <p:nvSpPr>
              <p:cNvPr id="53" name="テキスト ボックス 52">
                <a:extLst>
                  <a:ext uri="{FF2B5EF4-FFF2-40B4-BE49-F238E27FC236}">
                    <a16:creationId xmlns:a16="http://schemas.microsoft.com/office/drawing/2014/main" id="{D54D3300-2499-B126-589E-E9ABADBEEFD7}"/>
                  </a:ext>
                </a:extLst>
              </p:cNvPr>
              <p:cNvSpPr txBox="1"/>
              <p:nvPr/>
            </p:nvSpPr>
            <p:spPr>
              <a:xfrm>
                <a:off x="1013094" y="1776691"/>
                <a:ext cx="2554545" cy="400109"/>
              </a:xfrm>
              <a:prstGeom prst="rect">
                <a:avLst/>
              </a:prstGeom>
              <a:noFill/>
            </p:spPr>
            <p:txBody>
              <a:bodyPr wrap="none" rtlCol="0">
                <a:spAutoFit/>
              </a:bodyPr>
              <a:lstStyle/>
              <a:p>
                <a:r>
                  <a:rPr lang="ja-JP" altLang="en-US" sz="1350"/>
                  <a:t>酢酸ニッケル四水和物</a:t>
                </a:r>
              </a:p>
            </p:txBody>
          </p:sp>
        </p:grpSp>
        <p:grpSp>
          <p:nvGrpSpPr>
            <p:cNvPr id="59" name="グループ化 58">
              <a:extLst>
                <a:ext uri="{FF2B5EF4-FFF2-40B4-BE49-F238E27FC236}">
                  <a16:creationId xmlns:a16="http://schemas.microsoft.com/office/drawing/2014/main" id="{E8CECB09-696F-204A-8058-17F92E58919C}"/>
                </a:ext>
              </a:extLst>
            </p:cNvPr>
            <p:cNvGrpSpPr/>
            <p:nvPr/>
          </p:nvGrpSpPr>
          <p:grpSpPr>
            <a:xfrm>
              <a:off x="5101683" y="1398340"/>
              <a:ext cx="7122456" cy="778460"/>
              <a:chOff x="5101683" y="1398340"/>
              <a:chExt cx="7122456" cy="778460"/>
            </a:xfrm>
          </p:grpSpPr>
          <p:sp>
            <p:nvSpPr>
              <p:cNvPr id="52" name="テキスト ボックス 51">
                <a:extLst>
                  <a:ext uri="{FF2B5EF4-FFF2-40B4-BE49-F238E27FC236}">
                    <a16:creationId xmlns:a16="http://schemas.microsoft.com/office/drawing/2014/main" id="{06956548-CDDA-4E46-E30B-5CAB410BB677}"/>
                  </a:ext>
                </a:extLst>
              </p:cNvPr>
              <p:cNvSpPr txBox="1"/>
              <p:nvPr/>
            </p:nvSpPr>
            <p:spPr>
              <a:xfrm>
                <a:off x="9304109" y="1398340"/>
                <a:ext cx="2920030"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(DBS)</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grpSp>
            <p:nvGrpSpPr>
              <p:cNvPr id="58" name="グループ化 57">
                <a:extLst>
                  <a:ext uri="{FF2B5EF4-FFF2-40B4-BE49-F238E27FC236}">
                    <a16:creationId xmlns:a16="http://schemas.microsoft.com/office/drawing/2014/main" id="{F073AD16-0AC5-6965-213F-CCA13DCF801E}"/>
                  </a:ext>
                </a:extLst>
              </p:cNvPr>
              <p:cNvGrpSpPr/>
              <p:nvPr/>
            </p:nvGrpSpPr>
            <p:grpSpPr>
              <a:xfrm>
                <a:off x="5101683" y="1407359"/>
                <a:ext cx="2975314" cy="740149"/>
                <a:chOff x="5101683" y="1407359"/>
                <a:chExt cx="2975314" cy="740149"/>
              </a:xfrm>
            </p:grpSpPr>
            <p:sp>
              <p:nvSpPr>
                <p:cNvPr id="50" name="テキスト ボックス 49">
                  <a:extLst>
                    <a:ext uri="{FF2B5EF4-FFF2-40B4-BE49-F238E27FC236}">
                      <a16:creationId xmlns:a16="http://schemas.microsoft.com/office/drawing/2014/main" id="{B0E5C0CE-9E45-37E9-0BE2-BD83BB985525}"/>
                    </a:ext>
                  </a:extLst>
                </p:cNvPr>
                <p:cNvSpPr txBox="1"/>
                <p:nvPr/>
              </p:nvSpPr>
              <p:spPr>
                <a:xfrm>
                  <a:off x="5171928" y="1407359"/>
                  <a:ext cx="2905069" cy="400109"/>
                </a:xfrm>
                <a:prstGeom prst="rect">
                  <a:avLst/>
                </a:prstGeom>
                <a:noFill/>
              </p:spPr>
              <p:txBody>
                <a:bodyPr wrap="none" rtlCol="0">
                  <a:spAutoFit/>
                </a:bodyPr>
                <a:lstStyle/>
                <a:p>
                  <a:r>
                    <a:rPr lang="en-US" altLang="ja-JP" sz="1350">
                      <a:latin typeface="Yu Mincho" panose="02020400000000000000" pitchFamily="18" charset="-128"/>
                      <a:ea typeface="Yu Mincho" panose="02020400000000000000" pitchFamily="18" charset="-128"/>
                      <a:cs typeface="Times New Roman" panose="02020603050405020304" pitchFamily="18" charset="0"/>
                    </a:rPr>
                    <a:t>Ni(OH)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1350">
                      <a:latin typeface="Yu Mincho" panose="02020400000000000000" pitchFamily="18" charset="-128"/>
                      <a:ea typeface="Yu Mincho" panose="02020400000000000000" pitchFamily="18" charset="-128"/>
                      <a:cs typeface="Times New Roman" panose="02020603050405020304" pitchFamily="18" charset="0"/>
                    </a:rPr>
                    <a:t>(OAc)</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2-x</a:t>
                  </a:r>
                  <a:r>
                    <a:rPr lang="ja-JP" altLang="ja-JP" sz="1350">
                      <a:latin typeface="Yu Mincho" panose="02020400000000000000" pitchFamily="18" charset="-128"/>
                      <a:ea typeface="Yu Mincho" panose="02020400000000000000" pitchFamily="18" charset="-128"/>
                      <a:cs typeface="Times New Roman" panose="02020603050405020304" pitchFamily="18" charset="0"/>
                    </a:rPr>
                    <a:t>・</a:t>
                  </a:r>
                  <a:r>
                    <a:rPr lang="en-US" altLang="ja-JP" sz="1350">
                      <a:latin typeface="Yu Mincho" panose="02020400000000000000" pitchFamily="18" charset="-128"/>
                      <a:ea typeface="Yu Mincho" panose="02020400000000000000" pitchFamily="18" charset="-128"/>
                      <a:cs typeface="Times New Roman" panose="02020603050405020304" pitchFamily="18" charset="0"/>
                    </a:rPr>
                    <a:t>H</a:t>
                  </a:r>
                  <a:r>
                    <a:rPr lang="en-US" altLang="ja-JP" sz="135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135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1350"/>
                </a:p>
              </p:txBody>
            </p:sp>
            <p:sp>
              <p:nvSpPr>
                <p:cNvPr id="54" name="テキスト ボックス 53">
                  <a:extLst>
                    <a:ext uri="{FF2B5EF4-FFF2-40B4-BE49-F238E27FC236}">
                      <a16:creationId xmlns:a16="http://schemas.microsoft.com/office/drawing/2014/main" id="{FB469E88-8734-B8D5-2DB9-4985D96DF51E}"/>
                    </a:ext>
                  </a:extLst>
                </p:cNvPr>
                <p:cNvSpPr txBox="1"/>
                <p:nvPr/>
              </p:nvSpPr>
              <p:spPr>
                <a:xfrm>
                  <a:off x="5101683" y="1747399"/>
                  <a:ext cx="2785377" cy="400109"/>
                </a:xfrm>
                <a:prstGeom prst="rect">
                  <a:avLst/>
                </a:prstGeom>
                <a:noFill/>
              </p:spPr>
              <p:txBody>
                <a:bodyPr wrap="none" rtlCol="0">
                  <a:spAutoFit/>
                </a:bodyPr>
                <a:lstStyle/>
                <a:p>
                  <a:r>
                    <a:rPr lang="ja-JP" altLang="en-US" sz="1350"/>
                    <a:t>層状塩基性酢酸ニッケル</a:t>
                  </a:r>
                </a:p>
              </p:txBody>
            </p:sp>
          </p:grpSp>
          <p:sp>
            <p:nvSpPr>
              <p:cNvPr id="55" name="テキスト ボックス 54">
                <a:extLst>
                  <a:ext uri="{FF2B5EF4-FFF2-40B4-BE49-F238E27FC236}">
                    <a16:creationId xmlns:a16="http://schemas.microsoft.com/office/drawing/2014/main" id="{EEC3927C-B538-8368-1917-69575D6E2FEE}"/>
                  </a:ext>
                </a:extLst>
              </p:cNvPr>
              <p:cNvSpPr txBox="1"/>
              <p:nvPr/>
            </p:nvSpPr>
            <p:spPr>
              <a:xfrm>
                <a:off x="9371434" y="1776691"/>
                <a:ext cx="2554545" cy="400109"/>
              </a:xfrm>
              <a:prstGeom prst="rect">
                <a:avLst/>
              </a:prstGeom>
              <a:noFill/>
            </p:spPr>
            <p:txBody>
              <a:bodyPr wrap="none" rtlCol="0">
                <a:spAutoFit/>
              </a:bodyPr>
              <a:lstStyle/>
              <a:p>
                <a:r>
                  <a:rPr lang="ja-JP" altLang="en-US" sz="1350"/>
                  <a:t>ニッケル層状水酸化物</a:t>
                </a:r>
              </a:p>
            </p:txBody>
          </p:sp>
        </p:grpSp>
      </p:grpSp>
      <p:sp>
        <p:nvSpPr>
          <p:cNvPr id="61" name="右矢印 60">
            <a:extLst>
              <a:ext uri="{FF2B5EF4-FFF2-40B4-BE49-F238E27FC236}">
                <a16:creationId xmlns:a16="http://schemas.microsoft.com/office/drawing/2014/main" id="{81E3B4ED-52D0-2448-B472-FBC5324F9681}"/>
              </a:ext>
            </a:extLst>
          </p:cNvPr>
          <p:cNvSpPr/>
          <p:nvPr/>
        </p:nvSpPr>
        <p:spPr>
          <a:xfrm>
            <a:off x="2713500" y="1336716"/>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4" name="テキスト ボックス 63">
            <a:extLst>
              <a:ext uri="{FF2B5EF4-FFF2-40B4-BE49-F238E27FC236}">
                <a16:creationId xmlns:a16="http://schemas.microsoft.com/office/drawing/2014/main" id="{94D61E17-DF19-E767-811F-85E18FF866F5}"/>
              </a:ext>
            </a:extLst>
          </p:cNvPr>
          <p:cNvSpPr txBox="1"/>
          <p:nvPr/>
        </p:nvSpPr>
        <p:spPr>
          <a:xfrm>
            <a:off x="4608406" y="529040"/>
            <a:ext cx="3300904" cy="715581"/>
          </a:xfrm>
          <a:prstGeom prst="rect">
            <a:avLst/>
          </a:prstGeom>
          <a:noFill/>
        </p:spPr>
        <p:txBody>
          <a:bodyPr wrap="square" rtlCol="0">
            <a:spAutoFit/>
          </a:bodyPr>
          <a:lstStyle/>
          <a:p>
            <a:pPr algn="ctr"/>
            <a:r>
              <a:rPr lang="ja-JP" altLang="en-US" sz="1350"/>
              <a:t>ドデシルベンゼンスルホン酸ナトリウム</a:t>
            </a:r>
            <a:endParaRPr lang="en-US" altLang="ja-JP" sz="1350"/>
          </a:p>
          <a:p>
            <a:pPr algn="ctr"/>
            <a:r>
              <a:rPr lang="en-US" altLang="ja-JP" sz="1350"/>
              <a:t>(DBS-Na)</a:t>
            </a:r>
            <a:r>
              <a:rPr lang="ja-JP" altLang="en-US" sz="1350"/>
              <a:t>水溶液中でイオン交換</a:t>
            </a:r>
            <a:endParaRPr lang="en-US" altLang="ja-JP" sz="1350"/>
          </a:p>
          <a:p>
            <a:pPr algn="ctr"/>
            <a:endParaRPr lang="ja-JP" altLang="en-US" sz="1350"/>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1651597" y="791571"/>
            <a:ext cx="2805644" cy="300082"/>
          </a:xfrm>
          <a:prstGeom prst="rect">
            <a:avLst/>
          </a:prstGeom>
          <a:noFill/>
        </p:spPr>
        <p:txBody>
          <a:bodyPr wrap="square" rtlCol="0">
            <a:spAutoFit/>
          </a:bodyPr>
          <a:lstStyle/>
          <a:p>
            <a:pPr algn="ctr"/>
            <a:r>
              <a:rPr lang="ja-JP" altLang="en-US" sz="1350"/>
              <a:t>エタノール</a:t>
            </a:r>
            <a:r>
              <a:rPr lang="en-US" altLang="ja-JP" sz="1350"/>
              <a:t>-</a:t>
            </a:r>
            <a:r>
              <a:rPr lang="ja-JP" altLang="en-US" sz="1350"/>
              <a:t>水で加熱還流</a:t>
            </a:r>
          </a:p>
        </p:txBody>
      </p:sp>
      <p:grpSp>
        <p:nvGrpSpPr>
          <p:cNvPr id="80" name="グループ化 79">
            <a:extLst>
              <a:ext uri="{FF2B5EF4-FFF2-40B4-BE49-F238E27FC236}">
                <a16:creationId xmlns:a16="http://schemas.microsoft.com/office/drawing/2014/main" id="{6F3A4D82-54F1-3E2C-CD54-37B3926FBB17}"/>
              </a:ext>
            </a:extLst>
          </p:cNvPr>
          <p:cNvGrpSpPr/>
          <p:nvPr/>
        </p:nvGrpSpPr>
        <p:grpSpPr>
          <a:xfrm>
            <a:off x="1599600" y="782718"/>
            <a:ext cx="2857641" cy="572883"/>
            <a:chOff x="2121600" y="1114960"/>
            <a:chExt cx="3810188" cy="763844"/>
          </a:xfrm>
        </p:grpSpPr>
        <p:sp>
          <p:nvSpPr>
            <p:cNvPr id="65" name="角丸四角形吹き出し 64">
              <a:extLst>
                <a:ext uri="{FF2B5EF4-FFF2-40B4-BE49-F238E27FC236}">
                  <a16:creationId xmlns:a16="http://schemas.microsoft.com/office/drawing/2014/main" id="{21E0D66B-1687-2448-5613-BE1FC1AC7B55}"/>
                </a:ext>
              </a:extLst>
            </p:cNvPr>
            <p:cNvSpPr/>
            <p:nvPr/>
          </p:nvSpPr>
          <p:spPr>
            <a:xfrm>
              <a:off x="2121600" y="1114960"/>
              <a:ext cx="3810188" cy="369332"/>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7" name="三角形 66">
              <a:extLst>
                <a:ext uri="{FF2B5EF4-FFF2-40B4-BE49-F238E27FC236}">
                  <a16:creationId xmlns:a16="http://schemas.microsoft.com/office/drawing/2014/main" id="{2802FD87-05B6-2A98-44D0-2B8C6A24C702}"/>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9" name="台形 68">
              <a:extLst>
                <a:ext uri="{FF2B5EF4-FFF2-40B4-BE49-F238E27FC236}">
                  <a16:creationId xmlns:a16="http://schemas.microsoft.com/office/drawing/2014/main" id="{A8863EFB-FAF1-26D1-B141-0A903E315BCB}"/>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81" name="グループ化 80">
            <a:extLst>
              <a:ext uri="{FF2B5EF4-FFF2-40B4-BE49-F238E27FC236}">
                <a16:creationId xmlns:a16="http://schemas.microsoft.com/office/drawing/2014/main" id="{B79987E1-8317-D61C-BD88-DCA59CD44BA1}"/>
              </a:ext>
            </a:extLst>
          </p:cNvPr>
          <p:cNvGrpSpPr/>
          <p:nvPr/>
        </p:nvGrpSpPr>
        <p:grpSpPr>
          <a:xfrm>
            <a:off x="4650721" y="489924"/>
            <a:ext cx="3258589" cy="878405"/>
            <a:chOff x="1907961" y="707598"/>
            <a:chExt cx="4344785" cy="1171206"/>
          </a:xfrm>
        </p:grpSpPr>
        <p:sp>
          <p:nvSpPr>
            <p:cNvPr id="82" name="角丸四角形吹き出し 81">
              <a:extLst>
                <a:ext uri="{FF2B5EF4-FFF2-40B4-BE49-F238E27FC236}">
                  <a16:creationId xmlns:a16="http://schemas.microsoft.com/office/drawing/2014/main" id="{2E53C377-FDDD-B439-17E0-E4FDD92E258F}"/>
                </a:ext>
              </a:extLst>
            </p:cNvPr>
            <p:cNvSpPr/>
            <p:nvPr/>
          </p:nvSpPr>
          <p:spPr>
            <a:xfrm>
              <a:off x="1907961" y="707598"/>
              <a:ext cx="4344785" cy="776696"/>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3" name="三角形 82">
              <a:extLst>
                <a:ext uri="{FF2B5EF4-FFF2-40B4-BE49-F238E27FC236}">
                  <a16:creationId xmlns:a16="http://schemas.microsoft.com/office/drawing/2014/main" id="{CA27569B-C246-5AC1-B756-4CBA7F2ED7B9}"/>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84" name="台形 83">
              <a:extLst>
                <a:ext uri="{FF2B5EF4-FFF2-40B4-BE49-F238E27FC236}">
                  <a16:creationId xmlns:a16="http://schemas.microsoft.com/office/drawing/2014/main" id="{8C14808E-4136-80F8-C3AD-17FB3374DC8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37" name="右矢印 136">
            <a:extLst>
              <a:ext uri="{FF2B5EF4-FFF2-40B4-BE49-F238E27FC236}">
                <a16:creationId xmlns:a16="http://schemas.microsoft.com/office/drawing/2014/main" id="{7D2E9277-FC58-D1F4-6340-EE947943E387}"/>
              </a:ext>
            </a:extLst>
          </p:cNvPr>
          <p:cNvSpPr/>
          <p:nvPr/>
        </p:nvSpPr>
        <p:spPr>
          <a:xfrm>
            <a:off x="5917318" y="1365329"/>
            <a:ext cx="676241" cy="276999"/>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5" name="テキスト ボックス 14">
            <a:extLst>
              <a:ext uri="{FF2B5EF4-FFF2-40B4-BE49-F238E27FC236}">
                <a16:creationId xmlns:a16="http://schemas.microsoft.com/office/drawing/2014/main" id="{7CABB999-3E5D-3CC6-6B4E-8D7E81EA8ACA}"/>
              </a:ext>
            </a:extLst>
          </p:cNvPr>
          <p:cNvSpPr txBox="1"/>
          <p:nvPr/>
        </p:nvSpPr>
        <p:spPr>
          <a:xfrm>
            <a:off x="5706148" y="2820547"/>
            <a:ext cx="1159292" cy="300082"/>
          </a:xfrm>
          <a:prstGeom prst="rect">
            <a:avLst/>
          </a:prstGeom>
          <a:noFill/>
        </p:spPr>
        <p:txBody>
          <a:bodyPr wrap="none" rtlCol="0">
            <a:spAutoFit/>
          </a:bodyPr>
          <a:lstStyle/>
          <a:p>
            <a:r>
              <a:rPr lang="ja-JP" altLang="en-US" sz="1350">
                <a:latin typeface="Hiragino Maru Gothic ProN W4" panose="020F0400000000000000" pitchFamily="34" charset="-128"/>
                <a:ea typeface="Hiragino Maru Gothic ProN W4" panose="020F0400000000000000" pitchFamily="34" charset="-128"/>
              </a:rPr>
              <a:t>約</a:t>
            </a:r>
            <a:r>
              <a:rPr lang="en-US" altLang="ja-JP" sz="1350">
                <a:latin typeface="Hiragino Maru Gothic ProN W4" panose="020F0400000000000000" pitchFamily="34" charset="-128"/>
                <a:ea typeface="Hiragino Maru Gothic ProN W4" panose="020F0400000000000000" pitchFamily="34" charset="-128"/>
              </a:rPr>
              <a:t>20 Å</a:t>
            </a:r>
            <a:r>
              <a:rPr lang="ja-JP" altLang="en-US" sz="1350">
                <a:latin typeface="Hiragino Maru Gothic ProN W4" panose="020F0400000000000000" pitchFamily="34" charset="-128"/>
                <a:ea typeface="Hiragino Maru Gothic ProN W4" panose="020F0400000000000000" pitchFamily="34" charset="-128"/>
              </a:rPr>
              <a:t>拡大</a:t>
            </a:r>
          </a:p>
        </p:txBody>
      </p:sp>
      <p:grpSp>
        <p:nvGrpSpPr>
          <p:cNvPr id="26" name="グループ化 25">
            <a:extLst>
              <a:ext uri="{FF2B5EF4-FFF2-40B4-BE49-F238E27FC236}">
                <a16:creationId xmlns:a16="http://schemas.microsoft.com/office/drawing/2014/main" id="{6EB78E4E-6147-3B48-BFF4-B2C7738C7495}"/>
              </a:ext>
            </a:extLst>
          </p:cNvPr>
          <p:cNvGrpSpPr/>
          <p:nvPr/>
        </p:nvGrpSpPr>
        <p:grpSpPr>
          <a:xfrm>
            <a:off x="667231" y="2144535"/>
            <a:ext cx="2430983" cy="1285667"/>
            <a:chOff x="197422" y="2826862"/>
            <a:chExt cx="3241310" cy="1714223"/>
          </a:xfrm>
        </p:grpSpPr>
        <p:grpSp>
          <p:nvGrpSpPr>
            <p:cNvPr id="27" name="グループ化 26">
              <a:extLst>
                <a:ext uri="{FF2B5EF4-FFF2-40B4-BE49-F238E27FC236}">
                  <a16:creationId xmlns:a16="http://schemas.microsoft.com/office/drawing/2014/main" id="{21EC4912-CB09-E0C7-D7BD-91F55D48FFE0}"/>
                </a:ext>
              </a:extLst>
            </p:cNvPr>
            <p:cNvGrpSpPr/>
            <p:nvPr/>
          </p:nvGrpSpPr>
          <p:grpSpPr>
            <a:xfrm>
              <a:off x="197422" y="2826862"/>
              <a:ext cx="3241310" cy="1714223"/>
              <a:chOff x="346489" y="363244"/>
              <a:chExt cx="3681531" cy="1903127"/>
            </a:xfrm>
          </p:grpSpPr>
          <p:pic>
            <p:nvPicPr>
              <p:cNvPr id="30" name="図 29">
                <a:extLst>
                  <a:ext uri="{FF2B5EF4-FFF2-40B4-BE49-F238E27FC236}">
                    <a16:creationId xmlns:a16="http://schemas.microsoft.com/office/drawing/2014/main" id="{AEAE45F6-495B-72C6-9BBD-2068E3017121}"/>
                  </a:ext>
                </a:extLst>
              </p:cNvPr>
              <p:cNvPicPr>
                <a:picLocks noChangeAspect="1"/>
              </p:cNvPicPr>
              <p:nvPr/>
            </p:nvPicPr>
            <p:blipFill>
              <a:blip r:embed="rId4"/>
              <a:stretch>
                <a:fillRect/>
              </a:stretch>
            </p:blipFill>
            <p:spPr>
              <a:xfrm>
                <a:off x="377744" y="448816"/>
                <a:ext cx="3549145" cy="766754"/>
              </a:xfrm>
              <a:prstGeom prst="rect">
                <a:avLst/>
              </a:prstGeom>
            </p:spPr>
          </p:pic>
          <p:sp>
            <p:nvSpPr>
              <p:cNvPr id="31" name="角丸四角形 30">
                <a:extLst>
                  <a:ext uri="{FF2B5EF4-FFF2-40B4-BE49-F238E27FC236}">
                    <a16:creationId xmlns:a16="http://schemas.microsoft.com/office/drawing/2014/main" id="{E6F40482-4A6A-D116-EA60-8691A65A310B}"/>
                  </a:ext>
                </a:extLst>
              </p:cNvPr>
              <p:cNvSpPr/>
              <p:nvPr/>
            </p:nvSpPr>
            <p:spPr>
              <a:xfrm>
                <a:off x="346489" y="363244"/>
                <a:ext cx="3681531" cy="19031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テキスト ボックス 31">
                <a:extLst>
                  <a:ext uri="{FF2B5EF4-FFF2-40B4-BE49-F238E27FC236}">
                    <a16:creationId xmlns:a16="http://schemas.microsoft.com/office/drawing/2014/main" id="{9D737FEA-D635-30A1-3967-C30E7147E3E9}"/>
                  </a:ext>
                </a:extLst>
              </p:cNvPr>
              <p:cNvSpPr txBox="1"/>
              <p:nvPr/>
            </p:nvSpPr>
            <p:spPr>
              <a:xfrm>
                <a:off x="1490446" y="1785294"/>
                <a:ext cx="1384231" cy="478370"/>
              </a:xfrm>
              <a:prstGeom prst="rect">
                <a:avLst/>
              </a:prstGeom>
              <a:noFill/>
            </p:spPr>
            <p:txBody>
              <a:bodyPr wrap="none" rtlCol="0">
                <a:spAutoFit/>
              </a:bodyPr>
              <a:lstStyle/>
              <a:p>
                <a:pPr algn="ctr"/>
                <a:r>
                  <a:rPr lang="en-US" altLang="ja-JP" sz="1500"/>
                  <a:t>DBS-Na</a:t>
                </a:r>
                <a:endParaRPr lang="ja-JP" altLang="en-US" sz="1500"/>
              </a:p>
            </p:txBody>
          </p:sp>
        </p:grpSp>
        <p:cxnSp>
          <p:nvCxnSpPr>
            <p:cNvPr id="28" name="直線矢印コネクタ 27">
              <a:extLst>
                <a:ext uri="{FF2B5EF4-FFF2-40B4-BE49-F238E27FC236}">
                  <a16:creationId xmlns:a16="http://schemas.microsoft.com/office/drawing/2014/main" id="{848F2F27-427B-3B1E-C849-AE21C447F437}"/>
                </a:ext>
              </a:extLst>
            </p:cNvPr>
            <p:cNvCxnSpPr>
              <a:cxnSpLocks/>
            </p:cNvCxnSpPr>
            <p:nvPr/>
          </p:nvCxnSpPr>
          <p:spPr>
            <a:xfrm>
              <a:off x="228906" y="3717662"/>
              <a:ext cx="28737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DD14541-B9B7-32FE-AB79-957D2365741A}"/>
                </a:ext>
              </a:extLst>
            </p:cNvPr>
            <p:cNvSpPr txBox="1"/>
            <p:nvPr/>
          </p:nvSpPr>
          <p:spPr>
            <a:xfrm>
              <a:off x="1257608" y="3729996"/>
              <a:ext cx="1628465" cy="400109"/>
            </a:xfrm>
            <a:prstGeom prst="rect">
              <a:avLst/>
            </a:prstGeom>
            <a:noFill/>
          </p:spPr>
          <p:txBody>
            <a:bodyPr wrap="square" rtlCol="0">
              <a:spAutoFit/>
            </a:bodyPr>
            <a:lstStyle/>
            <a:p>
              <a:r>
                <a:rPr lang="en-US" altLang="ja-JP" sz="1350">
                  <a:latin typeface="Yu Mincho" panose="02020400000000000000" pitchFamily="18" charset="-128"/>
                  <a:ea typeface="Yu Mincho" panose="02020400000000000000" pitchFamily="18" charset="-128"/>
                </a:rPr>
                <a:t>22〜23</a:t>
              </a:r>
              <a:r>
                <a:rPr lang="ja-JP" altLang="en-US" sz="1350">
                  <a:latin typeface="Yu Mincho" panose="02020400000000000000" pitchFamily="18" charset="-128"/>
                  <a:ea typeface="Yu Mincho" panose="02020400000000000000" pitchFamily="18" charset="-128"/>
                </a:rPr>
                <a:t> </a:t>
              </a:r>
              <a:r>
                <a:rPr lang="en-US" altLang="ja-JP" sz="1350">
                  <a:latin typeface="Yu Mincho" panose="02020400000000000000" pitchFamily="18" charset="-128"/>
                  <a:ea typeface="Yu Mincho" panose="02020400000000000000" pitchFamily="18" charset="-128"/>
                </a:rPr>
                <a:t>Å</a:t>
              </a:r>
              <a:endParaRPr lang="ja-JP" altLang="en-US" sz="1350">
                <a:latin typeface="Yu Mincho" panose="02020400000000000000" pitchFamily="18" charset="-128"/>
                <a:ea typeface="Yu Mincho" panose="02020400000000000000" pitchFamily="18" charset="-128"/>
              </a:endParaRPr>
            </a:p>
          </p:txBody>
        </p:sp>
      </p:grpSp>
      <p:sp>
        <p:nvSpPr>
          <p:cNvPr id="33" name="右矢印 32">
            <a:extLst>
              <a:ext uri="{FF2B5EF4-FFF2-40B4-BE49-F238E27FC236}">
                <a16:creationId xmlns:a16="http://schemas.microsoft.com/office/drawing/2014/main" id="{AA1C93D5-B95E-0586-8357-4EA21ACA3159}"/>
              </a:ext>
            </a:extLst>
          </p:cNvPr>
          <p:cNvSpPr/>
          <p:nvPr/>
        </p:nvSpPr>
        <p:spPr>
          <a:xfrm>
            <a:off x="5984366" y="2573650"/>
            <a:ext cx="662357" cy="205464"/>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 name="グループ化 1">
            <a:extLst>
              <a:ext uri="{FF2B5EF4-FFF2-40B4-BE49-F238E27FC236}">
                <a16:creationId xmlns:a16="http://schemas.microsoft.com/office/drawing/2014/main" id="{1FD9C231-D9C1-B759-8692-608291EFB7DD}"/>
              </a:ext>
            </a:extLst>
          </p:cNvPr>
          <p:cNvGrpSpPr/>
          <p:nvPr/>
        </p:nvGrpSpPr>
        <p:grpSpPr>
          <a:xfrm>
            <a:off x="-7796" y="3675444"/>
            <a:ext cx="9086768" cy="3192580"/>
            <a:chOff x="16580" y="1500534"/>
            <a:chExt cx="9086768" cy="3192580"/>
          </a:xfrm>
        </p:grpSpPr>
        <p:pic>
          <p:nvPicPr>
            <p:cNvPr id="6" name="図 5">
              <a:extLst>
                <a:ext uri="{FF2B5EF4-FFF2-40B4-BE49-F238E27FC236}">
                  <a16:creationId xmlns:a16="http://schemas.microsoft.com/office/drawing/2014/main" id="{F985E7EE-EFB3-30C8-0F0F-A307DA096560}"/>
                </a:ext>
              </a:extLst>
            </p:cNvPr>
            <p:cNvPicPr>
              <a:picLocks noChangeAspect="1"/>
            </p:cNvPicPr>
            <p:nvPr/>
          </p:nvPicPr>
          <p:blipFill>
            <a:blip r:embed="rId5"/>
            <a:stretch>
              <a:fillRect/>
            </a:stretch>
          </p:blipFill>
          <p:spPr>
            <a:xfrm>
              <a:off x="16580" y="1573908"/>
              <a:ext cx="4591826" cy="2872795"/>
            </a:xfrm>
            <a:prstGeom prst="rect">
              <a:avLst/>
            </a:prstGeom>
          </p:spPr>
        </p:pic>
        <p:sp>
          <p:nvSpPr>
            <p:cNvPr id="8" name="テキスト ボックス 7">
              <a:extLst>
                <a:ext uri="{FF2B5EF4-FFF2-40B4-BE49-F238E27FC236}">
                  <a16:creationId xmlns:a16="http://schemas.microsoft.com/office/drawing/2014/main" id="{FBB0A8E1-5D1F-1F66-AA22-F99C4CF5A2F4}"/>
                </a:ext>
              </a:extLst>
            </p:cNvPr>
            <p:cNvSpPr txBox="1"/>
            <p:nvPr/>
          </p:nvSpPr>
          <p:spPr>
            <a:xfrm>
              <a:off x="5068810" y="4369961"/>
              <a:ext cx="3684022"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イオン交換後のニッケル層状水酸化物の</a:t>
              </a:r>
              <a:r>
                <a:rPr lang="en-US" altLang="ja-JP" sz="135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9" name="図 8">
              <a:extLst>
                <a:ext uri="{FF2B5EF4-FFF2-40B4-BE49-F238E27FC236}">
                  <a16:creationId xmlns:a16="http://schemas.microsoft.com/office/drawing/2014/main" id="{30C41593-7708-89D2-8C64-43D4EA72A9C1}"/>
                </a:ext>
              </a:extLst>
            </p:cNvPr>
            <p:cNvPicPr>
              <a:picLocks noChangeAspect="1"/>
            </p:cNvPicPr>
            <p:nvPr/>
          </p:nvPicPr>
          <p:blipFill>
            <a:blip r:embed="rId6"/>
            <a:stretch>
              <a:fillRect/>
            </a:stretch>
          </p:blipFill>
          <p:spPr>
            <a:xfrm>
              <a:off x="4516136" y="1500534"/>
              <a:ext cx="4587212" cy="2872800"/>
            </a:xfrm>
            <a:prstGeom prst="rect">
              <a:avLst/>
            </a:prstGeom>
          </p:spPr>
        </p:pic>
        <p:sp>
          <p:nvSpPr>
            <p:cNvPr id="5" name="テキスト ボックス 4">
              <a:extLst>
                <a:ext uri="{FF2B5EF4-FFF2-40B4-BE49-F238E27FC236}">
                  <a16:creationId xmlns:a16="http://schemas.microsoft.com/office/drawing/2014/main" id="{F1455CDF-606D-A58E-7A2A-FB86CDD223F1}"/>
                </a:ext>
              </a:extLst>
            </p:cNvPr>
            <p:cNvSpPr txBox="1"/>
            <p:nvPr/>
          </p:nvSpPr>
          <p:spPr>
            <a:xfrm>
              <a:off x="1198247" y="4393032"/>
              <a:ext cx="2645276"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層状塩基性酢酸ニッケルの</a:t>
              </a:r>
              <a:r>
                <a:rPr lang="en-US" altLang="ja-JP" sz="1350">
                  <a:latin typeface="Hiragino Maru Gothic Pro W4" panose="020F0400000000000000" pitchFamily="34" charset="-128"/>
                  <a:ea typeface="Hiragino Maru Gothic Pro W4" panose="020F0400000000000000" pitchFamily="34" charset="-128"/>
                </a:rPr>
                <a:t>XRD</a:t>
              </a:r>
              <a:endParaRPr lang="ja-JP" altLang="en-US" sz="1350">
                <a:latin typeface="Hiragino Maru Gothic Pro W4" panose="020F0400000000000000" pitchFamily="34" charset="-128"/>
                <a:ea typeface="Hiragino Maru Gothic Pro W4" panose="020F0400000000000000" pitchFamily="34" charset="-128"/>
              </a:endParaRPr>
            </a:p>
          </p:txBody>
        </p:sp>
        <p:pic>
          <p:nvPicPr>
            <p:cNvPr id="34" name="図 33" descr="テキスト&#10;&#10;自動的に生成された説明">
              <a:extLst>
                <a:ext uri="{FF2B5EF4-FFF2-40B4-BE49-F238E27FC236}">
                  <a16:creationId xmlns:a16="http://schemas.microsoft.com/office/drawing/2014/main" id="{E5297BA2-59A1-0A72-2503-11898B88281E}"/>
                </a:ext>
              </a:extLst>
            </p:cNvPr>
            <p:cNvPicPr>
              <a:picLocks noChangeAspect="1"/>
            </p:cNvPicPr>
            <p:nvPr/>
          </p:nvPicPr>
          <p:blipFill>
            <a:blip r:embed="rId7"/>
            <a:stretch>
              <a:fillRect/>
            </a:stretch>
          </p:blipFill>
          <p:spPr>
            <a:xfrm>
              <a:off x="6795492" y="1696897"/>
              <a:ext cx="2114550" cy="733425"/>
            </a:xfrm>
            <a:prstGeom prst="rect">
              <a:avLst/>
            </a:prstGeom>
          </p:spPr>
        </p:pic>
        <p:pic>
          <p:nvPicPr>
            <p:cNvPr id="38" name="図 37">
              <a:extLst>
                <a:ext uri="{FF2B5EF4-FFF2-40B4-BE49-F238E27FC236}">
                  <a16:creationId xmlns:a16="http://schemas.microsoft.com/office/drawing/2014/main" id="{63F54334-8D4C-DFE1-0F17-600FD4459AF3}"/>
                </a:ext>
              </a:extLst>
            </p:cNvPr>
            <p:cNvPicPr>
              <a:picLocks noChangeAspect="1"/>
            </p:cNvPicPr>
            <p:nvPr/>
          </p:nvPicPr>
          <p:blipFill>
            <a:blip r:embed="rId8"/>
            <a:stretch>
              <a:fillRect/>
            </a:stretch>
          </p:blipFill>
          <p:spPr>
            <a:xfrm>
              <a:off x="2238780" y="1714359"/>
              <a:ext cx="2095500" cy="698500"/>
            </a:xfrm>
            <a:prstGeom prst="rect">
              <a:avLst/>
            </a:prstGeom>
          </p:spPr>
        </p:pic>
      </p:grpSp>
      <p:grpSp>
        <p:nvGrpSpPr>
          <p:cNvPr id="13" name="グループ化 12">
            <a:extLst>
              <a:ext uri="{FF2B5EF4-FFF2-40B4-BE49-F238E27FC236}">
                <a16:creationId xmlns:a16="http://schemas.microsoft.com/office/drawing/2014/main" id="{C99697B6-455C-EE43-333D-409BA3A3D20A}"/>
              </a:ext>
            </a:extLst>
          </p:cNvPr>
          <p:cNvGrpSpPr/>
          <p:nvPr/>
        </p:nvGrpSpPr>
        <p:grpSpPr>
          <a:xfrm>
            <a:off x="4138538" y="2186326"/>
            <a:ext cx="1065233" cy="1308484"/>
            <a:chOff x="950299" y="2043758"/>
            <a:chExt cx="1065233" cy="1308484"/>
          </a:xfrm>
        </p:grpSpPr>
        <p:grpSp>
          <p:nvGrpSpPr>
            <p:cNvPr id="16" name="グループ化 3">
              <a:extLst>
                <a:ext uri="{FF2B5EF4-FFF2-40B4-BE49-F238E27FC236}">
                  <a16:creationId xmlns:a16="http://schemas.microsoft.com/office/drawing/2014/main" id="{D706210D-E269-E012-E832-E6B672C59136}"/>
                </a:ext>
              </a:extLst>
            </p:cNvPr>
            <p:cNvGrpSpPr>
              <a:grpSpLocks noChangeAspect="1"/>
            </p:cNvGrpSpPr>
            <p:nvPr/>
          </p:nvGrpSpPr>
          <p:grpSpPr>
            <a:xfrm>
              <a:off x="950299" y="2043758"/>
              <a:ext cx="1065233" cy="1308484"/>
              <a:chOff x="0" y="2714620"/>
              <a:chExt cx="1486826" cy="1530203"/>
            </a:xfrm>
          </p:grpSpPr>
          <p:pic>
            <p:nvPicPr>
              <p:cNvPr id="17" name="Picture 31">
                <a:extLst>
                  <a:ext uri="{FF2B5EF4-FFF2-40B4-BE49-F238E27FC236}">
                    <a16:creationId xmlns:a16="http://schemas.microsoft.com/office/drawing/2014/main" id="{BB6A696D-0A9B-6907-20B2-F898C3B15319}"/>
                  </a:ext>
                </a:extLst>
              </p:cNvPr>
              <p:cNvPicPr>
                <a:picLocks noChangeAspect="1" noChangeArrowheads="1"/>
              </p:cNvPicPr>
              <p:nvPr/>
            </p:nvPicPr>
            <p:blipFill>
              <a:blip r:embed="rId9" cstate="print"/>
              <a:srcRect/>
              <a:stretch>
                <a:fillRect/>
              </a:stretch>
            </p:blipFill>
            <p:spPr bwMode="auto">
              <a:xfrm>
                <a:off x="0" y="2714620"/>
                <a:ext cx="1485489" cy="641910"/>
              </a:xfrm>
              <a:prstGeom prst="rect">
                <a:avLst/>
              </a:prstGeom>
              <a:noFill/>
              <a:ln w="9525">
                <a:noFill/>
                <a:miter lim="800000"/>
                <a:headEnd/>
                <a:tailEnd/>
              </a:ln>
              <a:effectLst/>
            </p:spPr>
          </p:pic>
          <p:pic>
            <p:nvPicPr>
              <p:cNvPr id="18" name="Picture 32">
                <a:extLst>
                  <a:ext uri="{FF2B5EF4-FFF2-40B4-BE49-F238E27FC236}">
                    <a16:creationId xmlns:a16="http://schemas.microsoft.com/office/drawing/2014/main" id="{4965048D-E17B-47E1-ABFF-3231903B1810}"/>
                  </a:ext>
                </a:extLst>
              </p:cNvPr>
              <p:cNvPicPr>
                <a:picLocks noChangeAspect="1" noChangeArrowheads="1"/>
              </p:cNvPicPr>
              <p:nvPr/>
            </p:nvPicPr>
            <p:blipFill>
              <a:blip r:embed="rId9" cstate="print"/>
              <a:srcRect/>
              <a:stretch>
                <a:fillRect/>
              </a:stretch>
            </p:blipFill>
            <p:spPr bwMode="auto">
              <a:xfrm>
                <a:off x="1337" y="3687146"/>
                <a:ext cx="1485489" cy="557677"/>
              </a:xfrm>
              <a:prstGeom prst="rect">
                <a:avLst/>
              </a:prstGeom>
              <a:noFill/>
              <a:ln w="9525">
                <a:noFill/>
                <a:miter lim="800000"/>
                <a:headEnd/>
                <a:tailEnd/>
              </a:ln>
              <a:effectLst/>
            </p:spPr>
          </p:pic>
          <p:graphicFrame>
            <p:nvGraphicFramePr>
              <p:cNvPr id="19" name="Object 2">
                <a:extLst>
                  <a:ext uri="{FF2B5EF4-FFF2-40B4-BE49-F238E27FC236}">
                    <a16:creationId xmlns:a16="http://schemas.microsoft.com/office/drawing/2014/main" id="{E76B9A48-686D-32AB-37E2-EE0345A1CED2}"/>
                  </a:ext>
                </a:extLst>
              </p:cNvPr>
              <p:cNvGraphicFramePr>
                <a:graphicFrameLocks noChangeAspect="1"/>
              </p:cNvGraphicFramePr>
              <p:nvPr/>
            </p:nvGraphicFramePr>
            <p:xfrm>
              <a:off x="550518" y="3079357"/>
              <a:ext cx="609983" cy="547601"/>
            </p:xfrm>
            <a:graphic>
              <a:graphicData uri="http://schemas.openxmlformats.org/presentationml/2006/ole">
                <mc:AlternateContent xmlns:mc="http://schemas.openxmlformats.org/markup-compatibility/2006">
                  <mc:Choice xmlns:v="urn:schemas-microsoft-com:vml" Requires="v">
                    <p:oleObj spid="_x0000_s18433" name="CS ChemDraw Drawing" r:id="rId10" imgW="604440" imgH="472320" progId="">
                      <p:embed/>
                    </p:oleObj>
                  </mc:Choice>
                  <mc:Fallback>
                    <p:oleObj name="CS ChemDraw Drawing" r:id="rId10" imgW="604440" imgH="472320" progId="">
                      <p:embed/>
                      <p:pic>
                        <p:nvPicPr>
                          <p:cNvPr id="19" name="Object 2">
                            <a:extLst>
                              <a:ext uri="{FF2B5EF4-FFF2-40B4-BE49-F238E27FC236}">
                                <a16:creationId xmlns:a16="http://schemas.microsoft.com/office/drawing/2014/main" id="{E76B9A48-686D-32AB-37E2-EE0345A1CED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518" y="3079357"/>
                            <a:ext cx="609983" cy="547601"/>
                          </a:xfrm>
                          <a:prstGeom prst="rect">
                            <a:avLst/>
                          </a:prstGeom>
                          <a:noFill/>
                          <a:ln>
                            <a:noFill/>
                          </a:ln>
                          <a:effectLst/>
                        </p:spPr>
                      </p:pic>
                    </p:oleObj>
                  </mc:Fallback>
                </mc:AlternateContent>
              </a:graphicData>
            </a:graphic>
          </p:graphicFrame>
        </p:grpSp>
        <p:cxnSp>
          <p:nvCxnSpPr>
            <p:cNvPr id="10" name="直線矢印コネクタ 9">
              <a:extLst>
                <a:ext uri="{FF2B5EF4-FFF2-40B4-BE49-F238E27FC236}">
                  <a16:creationId xmlns:a16="http://schemas.microsoft.com/office/drawing/2014/main" id="{8E3C21F9-FEF1-0BB1-9613-AFB9713C65DB}"/>
                </a:ext>
              </a:extLst>
            </p:cNvPr>
            <p:cNvCxnSpPr>
              <a:cxnSpLocks/>
            </p:cNvCxnSpPr>
            <p:nvPr/>
          </p:nvCxnSpPr>
          <p:spPr>
            <a:xfrm flipH="1" flipV="1">
              <a:off x="975486" y="2114747"/>
              <a:ext cx="958" cy="795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A6E51F5D-9FEF-50F8-AF80-F579854B3DBD}"/>
              </a:ext>
            </a:extLst>
          </p:cNvPr>
          <p:cNvSpPr txBox="1"/>
          <p:nvPr/>
        </p:nvSpPr>
        <p:spPr>
          <a:xfrm>
            <a:off x="3310494" y="2525461"/>
            <a:ext cx="917239" cy="300082"/>
          </a:xfrm>
          <a:prstGeom prst="rect">
            <a:avLst/>
          </a:prstGeom>
          <a:noFill/>
        </p:spPr>
        <p:txBody>
          <a:bodyPr wrap="none" rtlCol="0">
            <a:spAutoFit/>
          </a:bodyPr>
          <a:lstStyle/>
          <a:p>
            <a:r>
              <a:rPr lang="en-US" altLang="ja-JP" sz="1350">
                <a:latin typeface="Hiragino Maru Gothic ProN W4" panose="020F0400000000000000" pitchFamily="34" charset="-128"/>
                <a:ea typeface="Hiragino Maru Gothic ProN W4" panose="020F0400000000000000" pitchFamily="34" charset="-128"/>
              </a:rPr>
              <a:t>10.92 Å</a:t>
            </a:r>
            <a:endParaRPr lang="ja-JP" altLang="en-US" sz="1350">
              <a:latin typeface="Hiragino Maru Gothic ProN W4" panose="020F0400000000000000" pitchFamily="34" charset="-128"/>
              <a:ea typeface="Hiragino Maru Gothic ProN W4" panose="020F0400000000000000" pitchFamily="34" charset="-128"/>
            </a:endParaRPr>
          </a:p>
        </p:txBody>
      </p:sp>
      <p:grpSp>
        <p:nvGrpSpPr>
          <p:cNvPr id="40" name="グループ化 39">
            <a:extLst>
              <a:ext uri="{FF2B5EF4-FFF2-40B4-BE49-F238E27FC236}">
                <a16:creationId xmlns:a16="http://schemas.microsoft.com/office/drawing/2014/main" id="{4D5E376A-01F3-28F8-71AC-2EBBE10D52B7}"/>
              </a:ext>
            </a:extLst>
          </p:cNvPr>
          <p:cNvGrpSpPr/>
          <p:nvPr/>
        </p:nvGrpSpPr>
        <p:grpSpPr>
          <a:xfrm>
            <a:off x="7082713" y="1953377"/>
            <a:ext cx="2023746" cy="1792360"/>
            <a:chOff x="4516329" y="1942197"/>
            <a:chExt cx="2023746" cy="1792360"/>
          </a:xfrm>
        </p:grpSpPr>
        <p:grpSp>
          <p:nvGrpSpPr>
            <p:cNvPr id="20" name="グループ化 19">
              <a:extLst>
                <a:ext uri="{FF2B5EF4-FFF2-40B4-BE49-F238E27FC236}">
                  <a16:creationId xmlns:a16="http://schemas.microsoft.com/office/drawing/2014/main" id="{95236552-EB50-FD15-B7F1-DF470BE8ACE2}"/>
                </a:ext>
              </a:extLst>
            </p:cNvPr>
            <p:cNvGrpSpPr>
              <a:grpSpLocks noChangeAspect="1"/>
            </p:cNvGrpSpPr>
            <p:nvPr/>
          </p:nvGrpSpPr>
          <p:grpSpPr>
            <a:xfrm>
              <a:off x="4516329" y="1942197"/>
              <a:ext cx="1269707" cy="1792360"/>
              <a:chOff x="3689192" y="2279868"/>
              <a:chExt cx="1824565" cy="2932001"/>
            </a:xfrm>
          </p:grpSpPr>
          <p:grpSp>
            <p:nvGrpSpPr>
              <p:cNvPr id="21" name="Group 23">
                <a:extLst>
                  <a:ext uri="{FF2B5EF4-FFF2-40B4-BE49-F238E27FC236}">
                    <a16:creationId xmlns:a16="http://schemas.microsoft.com/office/drawing/2014/main" id="{1CF34391-1483-DEE0-7D3B-2680562B778A}"/>
                  </a:ext>
                </a:extLst>
              </p:cNvPr>
              <p:cNvGrpSpPr>
                <a:grpSpLocks/>
              </p:cNvGrpSpPr>
              <p:nvPr/>
            </p:nvGrpSpPr>
            <p:grpSpPr bwMode="auto">
              <a:xfrm>
                <a:off x="3689192" y="2279868"/>
                <a:ext cx="1824565" cy="2932001"/>
                <a:chOff x="2551" y="994"/>
                <a:chExt cx="945" cy="1329"/>
              </a:xfrm>
            </p:grpSpPr>
            <p:pic>
              <p:nvPicPr>
                <p:cNvPr id="24" name="Picture 25">
                  <a:extLst>
                    <a:ext uri="{FF2B5EF4-FFF2-40B4-BE49-F238E27FC236}">
                      <a16:creationId xmlns:a16="http://schemas.microsoft.com/office/drawing/2014/main" id="{AD85B4C8-8704-D73D-91AE-004BC7808682}"/>
                    </a:ext>
                  </a:extLst>
                </p:cNvPr>
                <p:cNvPicPr>
                  <a:picLocks noChangeAspect="1" noChangeArrowheads="1"/>
                </p:cNvPicPr>
                <p:nvPr/>
              </p:nvPicPr>
              <p:blipFill>
                <a:blip r:embed="rId9"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9FDA2DD-53DF-2878-2BFB-2CB5EF8D36CF}"/>
                    </a:ext>
                  </a:extLst>
                </p:cNvPr>
                <p:cNvPicPr>
                  <a:picLocks noChangeAspect="1" noChangeArrowheads="1"/>
                </p:cNvPicPr>
                <p:nvPr/>
              </p:nvPicPr>
              <p:blipFill>
                <a:blip r:embed="rId9" cstate="print"/>
                <a:srcRect/>
                <a:stretch>
                  <a:fillRect/>
                </a:stretch>
              </p:blipFill>
              <p:spPr bwMode="auto">
                <a:xfrm>
                  <a:off x="2551" y="1967"/>
                  <a:ext cx="888" cy="356"/>
                </a:xfrm>
                <a:prstGeom prst="rect">
                  <a:avLst/>
                </a:prstGeom>
                <a:noFill/>
                <a:ln w="9525">
                  <a:noFill/>
                  <a:miter lim="800000"/>
                  <a:headEnd/>
                  <a:tailEnd/>
                </a:ln>
                <a:effectLst/>
              </p:spPr>
            </p:pic>
          </p:grpSp>
          <p:pic>
            <p:nvPicPr>
              <p:cNvPr id="22" name="Picture 7">
                <a:extLst>
                  <a:ext uri="{FF2B5EF4-FFF2-40B4-BE49-F238E27FC236}">
                    <a16:creationId xmlns:a16="http://schemas.microsoft.com/office/drawing/2014/main" id="{8E123FE1-7BA0-2077-9ED8-1F47013B92EE}"/>
                  </a:ext>
                </a:extLst>
              </p:cNvPr>
              <p:cNvPicPr>
                <a:picLocks noChangeAspect="1" noChangeArrowheads="1"/>
              </p:cNvPicPr>
              <p:nvPr/>
            </p:nvPicPr>
            <p:blipFill>
              <a:blip r:embed="rId12"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3" name="Picture 7">
                <a:extLst>
                  <a:ext uri="{FF2B5EF4-FFF2-40B4-BE49-F238E27FC236}">
                    <a16:creationId xmlns:a16="http://schemas.microsoft.com/office/drawing/2014/main" id="{257443C5-8D4D-C49D-139E-183AA3CD4050}"/>
                  </a:ext>
                </a:extLst>
              </p:cNvPr>
              <p:cNvPicPr>
                <a:picLocks noChangeAspect="1" noChangeArrowheads="1"/>
              </p:cNvPicPr>
              <p:nvPr/>
            </p:nvPicPr>
            <p:blipFill>
              <a:blip r:embed="rId12" cstate="print"/>
              <a:srcRect/>
              <a:stretch>
                <a:fillRect/>
              </a:stretch>
            </p:blipFill>
            <p:spPr bwMode="auto">
              <a:xfrm rot="17545411">
                <a:off x="3505802" y="3322710"/>
                <a:ext cx="1681006" cy="420252"/>
              </a:xfrm>
              <a:prstGeom prst="rect">
                <a:avLst/>
              </a:prstGeom>
              <a:noFill/>
              <a:ln w="9525">
                <a:noFill/>
                <a:miter lim="800000"/>
                <a:headEnd/>
                <a:tailEnd/>
              </a:ln>
              <a:effectLst/>
            </p:spPr>
          </p:pic>
        </p:grpSp>
        <p:cxnSp>
          <p:nvCxnSpPr>
            <p:cNvPr id="35" name="直線矢印コネクタ 34">
              <a:extLst>
                <a:ext uri="{FF2B5EF4-FFF2-40B4-BE49-F238E27FC236}">
                  <a16:creationId xmlns:a16="http://schemas.microsoft.com/office/drawing/2014/main" id="{3060DFCB-C734-5F25-CC06-71E564D06BA0}"/>
                </a:ext>
              </a:extLst>
            </p:cNvPr>
            <p:cNvCxnSpPr>
              <a:cxnSpLocks/>
            </p:cNvCxnSpPr>
            <p:nvPr/>
          </p:nvCxnSpPr>
          <p:spPr>
            <a:xfrm>
              <a:off x="5750547" y="2124276"/>
              <a:ext cx="0" cy="13702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D8964B89-976F-3DEE-4EBB-FC1FCA69E935}"/>
                </a:ext>
              </a:extLst>
            </p:cNvPr>
            <p:cNvSpPr txBox="1"/>
            <p:nvPr/>
          </p:nvSpPr>
          <p:spPr>
            <a:xfrm>
              <a:off x="5735046" y="2656217"/>
              <a:ext cx="805029" cy="300082"/>
            </a:xfrm>
            <a:prstGeom prst="rect">
              <a:avLst/>
            </a:prstGeom>
            <a:noFill/>
          </p:spPr>
          <p:txBody>
            <a:bodyPr wrap="none" rtlCol="0">
              <a:spAutoFit/>
            </a:bodyPr>
            <a:lstStyle/>
            <a:p>
              <a:r>
                <a:rPr lang="en-US" altLang="ja-JP" sz="1350">
                  <a:latin typeface="Hiragino Maru Gothic ProN W4" panose="020F0400000000000000" pitchFamily="34" charset="-128"/>
                  <a:ea typeface="Hiragino Maru Gothic ProN W4" panose="020F0400000000000000" pitchFamily="34" charset="-128"/>
                </a:rPr>
                <a:t>29.8 Å</a:t>
              </a:r>
              <a:endParaRPr lang="ja-JP" altLang="en-US" sz="1350">
                <a:latin typeface="Hiragino Maru Gothic ProN W4" panose="020F0400000000000000" pitchFamily="34" charset="-128"/>
                <a:ea typeface="Hiragino Maru Gothic ProN W4" panose="020F0400000000000000" pitchFamily="34" charset="-128"/>
              </a:endParaRPr>
            </a:p>
          </p:txBody>
        </p:sp>
      </p:grpSp>
      <p:sp>
        <p:nvSpPr>
          <p:cNvPr id="41" name="テキスト ボックス 40">
            <a:extLst>
              <a:ext uri="{FF2B5EF4-FFF2-40B4-BE49-F238E27FC236}">
                <a16:creationId xmlns:a16="http://schemas.microsoft.com/office/drawing/2014/main" id="{53017EE9-95C6-A14B-8F04-D463B18524F6}"/>
              </a:ext>
            </a:extLst>
          </p:cNvPr>
          <p:cNvSpPr txBox="1"/>
          <p:nvPr/>
        </p:nvSpPr>
        <p:spPr>
          <a:xfrm>
            <a:off x="4744057" y="1883353"/>
            <a:ext cx="1210588" cy="338554"/>
          </a:xfrm>
          <a:prstGeom prst="rect">
            <a:avLst/>
          </a:prstGeom>
          <a:noFill/>
        </p:spPr>
        <p:txBody>
          <a:bodyPr wrap="none" rtlCol="0">
            <a:spAutoFit/>
          </a:bodyPr>
          <a:lstStyle/>
          <a:p>
            <a:r>
              <a:rPr kumimoji="1" lang="ja-JP" altLang="en-US" sz="1600">
                <a:latin typeface="Hiragino Maru Gothic ProN W4" panose="020F0400000000000000" pitchFamily="34" charset="-128"/>
                <a:ea typeface="Hiragino Maru Gothic ProN W4" panose="020F0400000000000000" pitchFamily="34" charset="-128"/>
              </a:rPr>
              <a:t>酢酸イオン</a:t>
            </a:r>
          </a:p>
        </p:txBody>
      </p:sp>
      <p:cxnSp>
        <p:nvCxnSpPr>
          <p:cNvPr id="43" name="直線矢印コネクタ 42">
            <a:extLst>
              <a:ext uri="{FF2B5EF4-FFF2-40B4-BE49-F238E27FC236}">
                <a16:creationId xmlns:a16="http://schemas.microsoft.com/office/drawing/2014/main" id="{CC0405C4-3E00-B883-0B91-52370FA19820}"/>
              </a:ext>
            </a:extLst>
          </p:cNvPr>
          <p:cNvCxnSpPr>
            <a:cxnSpLocks/>
          </p:cNvCxnSpPr>
          <p:nvPr/>
        </p:nvCxnSpPr>
        <p:spPr>
          <a:xfrm flipH="1">
            <a:off x="5060060" y="2238049"/>
            <a:ext cx="342361" cy="5033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1CA10CA-F404-18C4-D811-FDCADBF602CF}"/>
              </a:ext>
            </a:extLst>
          </p:cNvPr>
          <p:cNvSpPr txBox="1"/>
          <p:nvPr/>
        </p:nvSpPr>
        <p:spPr>
          <a:xfrm>
            <a:off x="6089883" y="1996217"/>
            <a:ext cx="1362466" cy="338554"/>
          </a:xfrm>
          <a:prstGeom prst="rect">
            <a:avLst/>
          </a:prstGeom>
          <a:noFill/>
        </p:spPr>
        <p:txBody>
          <a:bodyPr wrap="square" rtlCol="0">
            <a:spAutoFit/>
          </a:bodyPr>
          <a:lstStyle/>
          <a:p>
            <a:r>
              <a:rPr kumimoji="1" lang="en-US" altLang="ja-JP" sz="1600">
                <a:latin typeface="Hiragino Maru Gothic ProN W4" panose="020F0400000000000000" pitchFamily="34" charset="-128"/>
                <a:ea typeface="Hiragino Maru Gothic ProN W4" panose="020F0400000000000000" pitchFamily="34" charset="-128"/>
              </a:rPr>
              <a:t>DBS</a:t>
            </a:r>
            <a:r>
              <a:rPr kumimoji="1" lang="ja-JP" altLang="en-US" sz="1600">
                <a:latin typeface="Hiragino Maru Gothic ProN W4" panose="020F0400000000000000" pitchFamily="34" charset="-128"/>
                <a:ea typeface="Hiragino Maru Gothic ProN W4" panose="020F0400000000000000" pitchFamily="34" charset="-128"/>
              </a:rPr>
              <a:t>イオン</a:t>
            </a:r>
          </a:p>
        </p:txBody>
      </p:sp>
      <p:cxnSp>
        <p:nvCxnSpPr>
          <p:cNvPr id="47" name="直線矢印コネクタ 46">
            <a:extLst>
              <a:ext uri="{FF2B5EF4-FFF2-40B4-BE49-F238E27FC236}">
                <a16:creationId xmlns:a16="http://schemas.microsoft.com/office/drawing/2014/main" id="{4D26A314-B845-5A7C-8BE1-C40DE96ACFB7}"/>
              </a:ext>
            </a:extLst>
          </p:cNvPr>
          <p:cNvCxnSpPr>
            <a:cxnSpLocks/>
            <a:stCxn id="46" idx="2"/>
            <a:endCxn id="23" idx="0"/>
          </p:cNvCxnSpPr>
          <p:nvPr/>
        </p:nvCxnSpPr>
        <p:spPr>
          <a:xfrm>
            <a:off x="6771116" y="2334771"/>
            <a:ext cx="633710" cy="3287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C8016B18-539A-A648-BE31-1363A2143D1E}"/>
              </a:ext>
            </a:extLst>
          </p:cNvPr>
          <p:cNvSpPr txBox="1"/>
          <p:nvPr/>
        </p:nvSpPr>
        <p:spPr>
          <a:xfrm>
            <a:off x="-679710" y="95534"/>
            <a:ext cx="6023276"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ニッケル水酸化物ナノシートの合成</a:t>
            </a:r>
            <a:endParaRPr lang="en-US" altLang="ja-JP" sz="2100">
              <a:latin typeface="MS Gothic" panose="020B0609070205080204" pitchFamily="49" charset="-128"/>
              <a:ea typeface="MS Gothic" panose="020B0609070205080204" pitchFamily="49" charset="-128"/>
            </a:endParaRPr>
          </a:p>
        </p:txBody>
      </p:sp>
      <p:sp>
        <p:nvSpPr>
          <p:cNvPr id="63" name="テキスト ボックス 62">
            <a:extLst>
              <a:ext uri="{FF2B5EF4-FFF2-40B4-BE49-F238E27FC236}">
                <a16:creationId xmlns:a16="http://schemas.microsoft.com/office/drawing/2014/main" id="{B7925F4C-D996-33C8-4896-8CA137F43586}"/>
              </a:ext>
            </a:extLst>
          </p:cNvPr>
          <p:cNvSpPr txBox="1"/>
          <p:nvPr/>
        </p:nvSpPr>
        <p:spPr>
          <a:xfrm>
            <a:off x="2940042" y="948610"/>
            <a:ext cx="3179520" cy="369332"/>
          </a:xfrm>
          <a:prstGeom prst="rect">
            <a:avLst/>
          </a:prstGeom>
          <a:noFill/>
        </p:spPr>
        <p:txBody>
          <a:bodyPr wrap="square" rtlCol="0">
            <a:spAutoFit/>
          </a:bodyPr>
          <a:lstStyle/>
          <a:p>
            <a:pPr algn="ctr"/>
            <a:r>
              <a:rPr lang="en-US" altLang="ja-JP"/>
              <a:t>1-</a:t>
            </a:r>
            <a:r>
              <a:rPr lang="ja-JP" altLang="en-US"/>
              <a:t>ブタノール中で超音波分散</a:t>
            </a:r>
          </a:p>
        </p:txBody>
      </p:sp>
      <p:grpSp>
        <p:nvGrpSpPr>
          <p:cNvPr id="5" name="グループ化 4">
            <a:extLst>
              <a:ext uri="{FF2B5EF4-FFF2-40B4-BE49-F238E27FC236}">
                <a16:creationId xmlns:a16="http://schemas.microsoft.com/office/drawing/2014/main" id="{BFFAC2A3-3EC2-8796-AB29-F20AE690738E}"/>
              </a:ext>
            </a:extLst>
          </p:cNvPr>
          <p:cNvGrpSpPr/>
          <p:nvPr/>
        </p:nvGrpSpPr>
        <p:grpSpPr>
          <a:xfrm>
            <a:off x="0" y="1456918"/>
            <a:ext cx="3877985" cy="744948"/>
            <a:chOff x="8925691" y="1855723"/>
            <a:chExt cx="5170646" cy="993262"/>
          </a:xfrm>
        </p:grpSpPr>
        <p:sp>
          <p:nvSpPr>
            <p:cNvPr id="6" name="テキスト ボックス 5">
              <a:extLst>
                <a:ext uri="{FF2B5EF4-FFF2-40B4-BE49-F238E27FC236}">
                  <a16:creationId xmlns:a16="http://schemas.microsoft.com/office/drawing/2014/main" id="{D114FE1B-68C6-AAE3-6CC0-474952BE0627}"/>
                </a:ext>
              </a:extLst>
            </p:cNvPr>
            <p:cNvSpPr txBox="1"/>
            <p:nvPr/>
          </p:nvSpPr>
          <p:spPr>
            <a:xfrm>
              <a:off x="9661762" y="1855723"/>
              <a:ext cx="4048543" cy="533479"/>
            </a:xfrm>
            <a:prstGeom prst="rect">
              <a:avLst/>
            </a:prstGeom>
            <a:noFill/>
          </p:spPr>
          <p:txBody>
            <a:bodyPr wrap="none" rtlCol="0">
              <a:spAutoFit/>
            </a:bodyPr>
            <a:lstStyle/>
            <a:p>
              <a:pPr algn="ctr"/>
              <a:r>
                <a:rPr lang="en-US" altLang="ja-JP" sz="2000">
                  <a:latin typeface="Yu Mincho" panose="02020400000000000000" pitchFamily="18" charset="-128"/>
                  <a:ea typeface="Yu Mincho" panose="02020400000000000000" pitchFamily="18" charset="-128"/>
                  <a:cs typeface="Times New Roman" panose="02020603050405020304" pitchFamily="18" charset="0"/>
                </a:rPr>
                <a:t>Ni(OH)</a:t>
              </a:r>
              <a:r>
                <a:rPr lang="en-US" altLang="ja-JP" sz="2000" baseline="-25000">
                  <a:latin typeface="Yu Mincho" panose="02020400000000000000" pitchFamily="18" charset="-128"/>
                  <a:ea typeface="Yu Mincho" panose="02020400000000000000" pitchFamily="18" charset="-128"/>
                  <a:cs typeface="Times New Roman" panose="02020603050405020304" pitchFamily="18" charset="0"/>
                </a:rPr>
                <a:t>x</a:t>
              </a:r>
              <a:r>
                <a:rPr lang="en-US" altLang="ja-JP" sz="2000">
                  <a:latin typeface="Yu Mincho" panose="02020400000000000000" pitchFamily="18" charset="-128"/>
                  <a:ea typeface="Yu Mincho" panose="02020400000000000000" pitchFamily="18" charset="-128"/>
                  <a:cs typeface="Times New Roman" panose="02020603050405020304" pitchFamily="18" charset="0"/>
                </a:rPr>
                <a:t>(DBS)</a:t>
              </a:r>
              <a:r>
                <a:rPr lang="en-US" altLang="ja-JP" sz="2000" baseline="-25000">
                  <a:latin typeface="Yu Mincho" panose="02020400000000000000" pitchFamily="18" charset="-128"/>
                  <a:ea typeface="Yu Mincho" panose="02020400000000000000" pitchFamily="18" charset="-128"/>
                  <a:cs typeface="Times New Roman" panose="02020603050405020304" pitchFamily="18" charset="0"/>
                </a:rPr>
                <a:t>2-x</a:t>
              </a:r>
              <a:r>
                <a:rPr lang="ja-JP" altLang="ja-JP" sz="2000">
                  <a:latin typeface="Yu Mincho" panose="02020400000000000000" pitchFamily="18" charset="-128"/>
                  <a:ea typeface="Yu Mincho" panose="02020400000000000000" pitchFamily="18" charset="-128"/>
                  <a:cs typeface="Times New Roman" panose="02020603050405020304" pitchFamily="18" charset="0"/>
                </a:rPr>
                <a:t>・</a:t>
              </a:r>
              <a:r>
                <a:rPr lang="en-US" altLang="ja-JP" sz="2000">
                  <a:latin typeface="Yu Mincho" panose="02020400000000000000" pitchFamily="18" charset="-128"/>
                  <a:ea typeface="Yu Mincho" panose="02020400000000000000" pitchFamily="18" charset="-128"/>
                  <a:cs typeface="Times New Roman" panose="02020603050405020304" pitchFamily="18" charset="0"/>
                </a:rPr>
                <a:t>H</a:t>
              </a:r>
              <a:r>
                <a:rPr lang="en-US" altLang="ja-JP" sz="2000" baseline="-25000">
                  <a:latin typeface="Yu Mincho" panose="02020400000000000000" pitchFamily="18" charset="-128"/>
                  <a:ea typeface="Yu Mincho" panose="02020400000000000000" pitchFamily="18" charset="-128"/>
                  <a:cs typeface="Times New Roman" panose="02020603050405020304" pitchFamily="18" charset="0"/>
                </a:rPr>
                <a:t>2</a:t>
              </a:r>
              <a:r>
                <a:rPr lang="en-US" altLang="ja-JP" sz="2000">
                  <a:latin typeface="Yu Mincho" panose="02020400000000000000" pitchFamily="18" charset="-128"/>
                  <a:ea typeface="Yu Mincho" panose="02020400000000000000" pitchFamily="18" charset="-128"/>
                  <a:cs typeface="Times New Roman" panose="02020603050405020304" pitchFamily="18" charset="0"/>
                </a:rPr>
                <a:t>O </a:t>
              </a:r>
              <a:endParaRPr lang="ja-JP" altLang="en-US" sz="2000"/>
            </a:p>
          </p:txBody>
        </p:sp>
        <p:sp>
          <p:nvSpPr>
            <p:cNvPr id="8" name="テキスト ボックス 7">
              <a:extLst>
                <a:ext uri="{FF2B5EF4-FFF2-40B4-BE49-F238E27FC236}">
                  <a16:creationId xmlns:a16="http://schemas.microsoft.com/office/drawing/2014/main" id="{50A958B4-180E-7963-1975-C78FCFCEAA58}"/>
                </a:ext>
              </a:extLst>
            </p:cNvPr>
            <p:cNvSpPr txBox="1"/>
            <p:nvPr/>
          </p:nvSpPr>
          <p:spPr>
            <a:xfrm>
              <a:off x="8925691" y="2356543"/>
              <a:ext cx="5170646" cy="492442"/>
            </a:xfrm>
            <a:prstGeom prst="rect">
              <a:avLst/>
            </a:prstGeom>
            <a:noFill/>
          </p:spPr>
          <p:txBody>
            <a:bodyPr wrap="none" rtlCol="0">
              <a:spAutoFit/>
            </a:bodyPr>
            <a:lstStyle/>
            <a:p>
              <a:pPr algn="ctr"/>
              <a:r>
                <a:rPr lang="ja-JP" altLang="en-US"/>
                <a:t>イオン交換後ニッケル層状水酸化物</a:t>
              </a:r>
            </a:p>
          </p:txBody>
        </p:sp>
      </p:grpSp>
      <p:sp>
        <p:nvSpPr>
          <p:cNvPr id="9" name="右矢印 8">
            <a:extLst>
              <a:ext uri="{FF2B5EF4-FFF2-40B4-BE49-F238E27FC236}">
                <a16:creationId xmlns:a16="http://schemas.microsoft.com/office/drawing/2014/main" id="{3AA05E8A-526D-4B0F-1BE2-8C22E8480E83}"/>
              </a:ext>
            </a:extLst>
          </p:cNvPr>
          <p:cNvSpPr/>
          <p:nvPr/>
        </p:nvSpPr>
        <p:spPr>
          <a:xfrm>
            <a:off x="4005470" y="1584716"/>
            <a:ext cx="913269" cy="552333"/>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11" name="グループ化 10">
            <a:extLst>
              <a:ext uri="{FF2B5EF4-FFF2-40B4-BE49-F238E27FC236}">
                <a16:creationId xmlns:a16="http://schemas.microsoft.com/office/drawing/2014/main" id="{4C9FD748-724D-790B-D105-4110D771C045}"/>
              </a:ext>
            </a:extLst>
          </p:cNvPr>
          <p:cNvGrpSpPr/>
          <p:nvPr/>
        </p:nvGrpSpPr>
        <p:grpSpPr>
          <a:xfrm>
            <a:off x="2963779" y="927765"/>
            <a:ext cx="3107983" cy="671598"/>
            <a:chOff x="1956380" y="983340"/>
            <a:chExt cx="4143978" cy="895464"/>
          </a:xfrm>
        </p:grpSpPr>
        <p:sp>
          <p:nvSpPr>
            <p:cNvPr id="12" name="角丸四角形吹き出し 11">
              <a:extLst>
                <a:ext uri="{FF2B5EF4-FFF2-40B4-BE49-F238E27FC236}">
                  <a16:creationId xmlns:a16="http://schemas.microsoft.com/office/drawing/2014/main" id="{7C14CBC3-B71E-5C3B-2530-60BD9ECB7EB9}"/>
                </a:ext>
              </a:extLst>
            </p:cNvPr>
            <p:cNvSpPr/>
            <p:nvPr/>
          </p:nvSpPr>
          <p:spPr>
            <a:xfrm>
              <a:off x="1956380" y="983340"/>
              <a:ext cx="4143978" cy="510457"/>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三角形 12">
              <a:extLst>
                <a:ext uri="{FF2B5EF4-FFF2-40B4-BE49-F238E27FC236}">
                  <a16:creationId xmlns:a16="http://schemas.microsoft.com/office/drawing/2014/main" id="{0387E804-C689-C96C-B1FC-68E454D879B3}"/>
                </a:ext>
              </a:extLst>
            </p:cNvPr>
            <p:cNvSpPr/>
            <p:nvPr/>
          </p:nvSpPr>
          <p:spPr>
            <a:xfrm rot="10800000">
              <a:off x="3869970" y="1496096"/>
              <a:ext cx="318247" cy="38270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4" name="台形 13">
              <a:extLst>
                <a:ext uri="{FF2B5EF4-FFF2-40B4-BE49-F238E27FC236}">
                  <a16:creationId xmlns:a16="http://schemas.microsoft.com/office/drawing/2014/main" id="{F46AC81A-05C9-2564-B63F-FBF3DDC20075}"/>
                </a:ext>
              </a:extLst>
            </p:cNvPr>
            <p:cNvSpPr/>
            <p:nvPr/>
          </p:nvSpPr>
          <p:spPr>
            <a:xfrm rot="10800000">
              <a:off x="3862770" y="1446073"/>
              <a:ext cx="331200" cy="76438"/>
            </a:xfrm>
            <a:prstGeom prst="trapezoid">
              <a:avLst>
                <a:gd name="adj" fmla="val 4161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5" name="テキスト ボックス 14">
            <a:extLst>
              <a:ext uri="{FF2B5EF4-FFF2-40B4-BE49-F238E27FC236}">
                <a16:creationId xmlns:a16="http://schemas.microsoft.com/office/drawing/2014/main" id="{1EDF740D-BFAD-42A6-2DEE-3097B2D4F8C3}"/>
              </a:ext>
            </a:extLst>
          </p:cNvPr>
          <p:cNvSpPr txBox="1"/>
          <p:nvPr/>
        </p:nvSpPr>
        <p:spPr>
          <a:xfrm>
            <a:off x="5025720" y="1648810"/>
            <a:ext cx="2460930" cy="400110"/>
          </a:xfrm>
          <a:prstGeom prst="rect">
            <a:avLst/>
          </a:prstGeom>
          <a:noFill/>
        </p:spPr>
        <p:txBody>
          <a:bodyPr wrap="none" rtlCol="0">
            <a:spAutoFit/>
          </a:bodyPr>
          <a:lstStyle/>
          <a:p>
            <a:r>
              <a:rPr lang="en-US" altLang="ja-JP" sz="2000"/>
              <a:t>Ni</a:t>
            </a:r>
            <a:r>
              <a:rPr lang="ja-JP" altLang="en-US" sz="2000"/>
              <a:t>ナノシート分散液</a:t>
            </a:r>
          </a:p>
        </p:txBody>
      </p:sp>
      <p:grpSp>
        <p:nvGrpSpPr>
          <p:cNvPr id="7" name="グループ化 6">
            <a:extLst>
              <a:ext uri="{FF2B5EF4-FFF2-40B4-BE49-F238E27FC236}">
                <a16:creationId xmlns:a16="http://schemas.microsoft.com/office/drawing/2014/main" id="{1AE95B73-C1AB-28F1-1956-4D2848C67AD4}"/>
              </a:ext>
            </a:extLst>
          </p:cNvPr>
          <p:cNvGrpSpPr>
            <a:grpSpLocks noChangeAspect="1"/>
          </p:cNvGrpSpPr>
          <p:nvPr/>
        </p:nvGrpSpPr>
        <p:grpSpPr>
          <a:xfrm>
            <a:off x="2785169" y="3156345"/>
            <a:ext cx="4891295" cy="1704373"/>
            <a:chOff x="1570388" y="1777474"/>
            <a:chExt cx="4191963" cy="1460690"/>
          </a:xfrm>
        </p:grpSpPr>
        <p:grpSp>
          <p:nvGrpSpPr>
            <p:cNvPr id="10" name="グループ化 9">
              <a:extLst>
                <a:ext uri="{FF2B5EF4-FFF2-40B4-BE49-F238E27FC236}">
                  <a16:creationId xmlns:a16="http://schemas.microsoft.com/office/drawing/2014/main" id="{A23ED14E-DEF5-6E68-A4E6-37C4BC4FB873}"/>
                </a:ext>
              </a:extLst>
            </p:cNvPr>
            <p:cNvGrpSpPr>
              <a:grpSpLocks noChangeAspect="1"/>
            </p:cNvGrpSpPr>
            <p:nvPr/>
          </p:nvGrpSpPr>
          <p:grpSpPr>
            <a:xfrm>
              <a:off x="1570388" y="1777474"/>
              <a:ext cx="1177977" cy="1460690"/>
              <a:chOff x="581858" y="2500306"/>
              <a:chExt cx="1518057" cy="1882390"/>
            </a:xfrm>
          </p:grpSpPr>
          <p:grpSp>
            <p:nvGrpSpPr>
              <p:cNvPr id="30" name="グループ化 29">
                <a:extLst>
                  <a:ext uri="{FF2B5EF4-FFF2-40B4-BE49-F238E27FC236}">
                    <a16:creationId xmlns:a16="http://schemas.microsoft.com/office/drawing/2014/main" id="{52A507B8-9AD3-8AF1-C93D-721D86991B37}"/>
                  </a:ext>
                </a:extLst>
              </p:cNvPr>
              <p:cNvGrpSpPr>
                <a:grpSpLocks noChangeAspect="1"/>
              </p:cNvGrpSpPr>
              <p:nvPr/>
            </p:nvGrpSpPr>
            <p:grpSpPr>
              <a:xfrm>
                <a:off x="581858" y="2500306"/>
                <a:ext cx="1518057" cy="1882390"/>
                <a:chOff x="879820" y="3357562"/>
                <a:chExt cx="1214446" cy="1428760"/>
              </a:xfrm>
            </p:grpSpPr>
            <p:grpSp>
              <p:nvGrpSpPr>
                <p:cNvPr id="32" name="グループ化 28">
                  <a:extLst>
                    <a:ext uri="{FF2B5EF4-FFF2-40B4-BE49-F238E27FC236}">
                      <a16:creationId xmlns:a16="http://schemas.microsoft.com/office/drawing/2014/main" id="{940A1DDA-28C8-0DF8-D40E-D81398A771E8}"/>
                    </a:ext>
                  </a:extLst>
                </p:cNvPr>
                <p:cNvGrpSpPr/>
                <p:nvPr/>
              </p:nvGrpSpPr>
              <p:grpSpPr>
                <a:xfrm>
                  <a:off x="879820" y="3357562"/>
                  <a:ext cx="1214446" cy="1428760"/>
                  <a:chOff x="1379886" y="1571612"/>
                  <a:chExt cx="1214446" cy="1428760"/>
                </a:xfrm>
              </p:grpSpPr>
              <p:sp>
                <p:nvSpPr>
                  <p:cNvPr id="35" name="正方形/長方形 34">
                    <a:extLst>
                      <a:ext uri="{FF2B5EF4-FFF2-40B4-BE49-F238E27FC236}">
                        <a16:creationId xmlns:a16="http://schemas.microsoft.com/office/drawing/2014/main" id="{77406E10-B2DD-E5AF-3D98-D09B26EF5DCA}"/>
                      </a:ext>
                    </a:extLst>
                  </p:cNvPr>
                  <p:cNvSpPr/>
                  <p:nvPr/>
                </p:nvSpPr>
                <p:spPr>
                  <a:xfrm>
                    <a:off x="1379886" y="1571612"/>
                    <a:ext cx="1214446" cy="1428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36" name="直線コネクタ 35">
                    <a:extLst>
                      <a:ext uri="{FF2B5EF4-FFF2-40B4-BE49-F238E27FC236}">
                        <a16:creationId xmlns:a16="http://schemas.microsoft.com/office/drawing/2014/main" id="{CD149CC0-359D-2D08-8163-051723A2D9C5}"/>
                      </a:ext>
                    </a:extLst>
                  </p:cNvPr>
                  <p:cNvCxnSpPr/>
                  <p:nvPr/>
                </p:nvCxnSpPr>
                <p:spPr>
                  <a:xfrm>
                    <a:off x="1379886" y="1571893"/>
                    <a:ext cx="1214446"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正方形/長方形 32">
                  <a:extLst>
                    <a:ext uri="{FF2B5EF4-FFF2-40B4-BE49-F238E27FC236}">
                      <a16:creationId xmlns:a16="http://schemas.microsoft.com/office/drawing/2014/main" id="{A75F55F4-D2C5-99E3-4D39-0EF65A07AE8A}"/>
                    </a:ext>
                  </a:extLst>
                </p:cNvPr>
                <p:cNvSpPr/>
                <p:nvPr/>
              </p:nvSpPr>
              <p:spPr>
                <a:xfrm>
                  <a:off x="879820" y="3857628"/>
                  <a:ext cx="1214446" cy="928694"/>
                </a:xfrm>
                <a:prstGeom prst="rect">
                  <a:avLst/>
                </a:prstGeom>
                <a:solidFill>
                  <a:schemeClr val="bg1">
                    <a:lumMod val="85000"/>
                    <a:alpha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フリーフォーム 33">
                  <a:extLst>
                    <a:ext uri="{FF2B5EF4-FFF2-40B4-BE49-F238E27FC236}">
                      <a16:creationId xmlns:a16="http://schemas.microsoft.com/office/drawing/2014/main" id="{6C50705D-B9E4-3D06-B16D-251CF53FFF90}"/>
                    </a:ext>
                  </a:extLst>
                </p:cNvPr>
                <p:cNvSpPr/>
                <p:nvPr/>
              </p:nvSpPr>
              <p:spPr>
                <a:xfrm>
                  <a:off x="1132379" y="4586717"/>
                  <a:ext cx="692319" cy="194872"/>
                </a:xfrm>
                <a:custGeom>
                  <a:avLst/>
                  <a:gdLst>
                    <a:gd name="connsiteX0" fmla="*/ 0 w 692319"/>
                    <a:gd name="connsiteY0" fmla="*/ 194872 h 194872"/>
                    <a:gd name="connsiteX1" fmla="*/ 14990 w 692319"/>
                    <a:gd name="connsiteY1" fmla="*/ 149901 h 194872"/>
                    <a:gd name="connsiteX2" fmla="*/ 134911 w 692319"/>
                    <a:gd name="connsiteY2" fmla="*/ 104931 h 194872"/>
                    <a:gd name="connsiteX3" fmla="*/ 224852 w 692319"/>
                    <a:gd name="connsiteY3" fmla="*/ 74950 h 194872"/>
                    <a:gd name="connsiteX4" fmla="*/ 254833 w 692319"/>
                    <a:gd name="connsiteY4" fmla="*/ 44970 h 194872"/>
                    <a:gd name="connsiteX5" fmla="*/ 299803 w 692319"/>
                    <a:gd name="connsiteY5" fmla="*/ 29980 h 194872"/>
                    <a:gd name="connsiteX6" fmla="*/ 344774 w 692319"/>
                    <a:gd name="connsiteY6" fmla="*/ 0 h 194872"/>
                    <a:gd name="connsiteX7" fmla="*/ 434715 w 692319"/>
                    <a:gd name="connsiteY7" fmla="*/ 14990 h 194872"/>
                    <a:gd name="connsiteX8" fmla="*/ 539646 w 692319"/>
                    <a:gd name="connsiteY8" fmla="*/ 44970 h 194872"/>
                    <a:gd name="connsiteX9" fmla="*/ 584616 w 692319"/>
                    <a:gd name="connsiteY9" fmla="*/ 74950 h 194872"/>
                    <a:gd name="connsiteX10" fmla="*/ 659567 w 692319"/>
                    <a:gd name="connsiteY10" fmla="*/ 134911 h 194872"/>
                    <a:gd name="connsiteX11" fmla="*/ 689547 w 692319"/>
                    <a:gd name="connsiteY11" fmla="*/ 194872 h 194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319" h="194872">
                      <a:moveTo>
                        <a:pt x="0" y="194872"/>
                      </a:moveTo>
                      <a:cubicBezTo>
                        <a:pt x="4997" y="179882"/>
                        <a:pt x="5119" y="162240"/>
                        <a:pt x="14990" y="149901"/>
                      </a:cubicBezTo>
                      <a:cubicBezTo>
                        <a:pt x="46536" y="110468"/>
                        <a:pt x="91260" y="116836"/>
                        <a:pt x="134911" y="104931"/>
                      </a:cubicBezTo>
                      <a:cubicBezTo>
                        <a:pt x="165400" y="96616"/>
                        <a:pt x="224852" y="74950"/>
                        <a:pt x="224852" y="74950"/>
                      </a:cubicBezTo>
                      <a:cubicBezTo>
                        <a:pt x="234846" y="64957"/>
                        <a:pt x="242714" y="52241"/>
                        <a:pt x="254833" y="44970"/>
                      </a:cubicBezTo>
                      <a:cubicBezTo>
                        <a:pt x="268382" y="36841"/>
                        <a:pt x="285670" y="37046"/>
                        <a:pt x="299803" y="29980"/>
                      </a:cubicBezTo>
                      <a:cubicBezTo>
                        <a:pt x="315917" y="21923"/>
                        <a:pt x="329784" y="9993"/>
                        <a:pt x="344774" y="0"/>
                      </a:cubicBezTo>
                      <a:cubicBezTo>
                        <a:pt x="374754" y="4997"/>
                        <a:pt x="404911" y="9029"/>
                        <a:pt x="434715" y="14990"/>
                      </a:cubicBezTo>
                      <a:cubicBezTo>
                        <a:pt x="481769" y="24401"/>
                        <a:pt x="496787" y="30684"/>
                        <a:pt x="539646" y="44970"/>
                      </a:cubicBezTo>
                      <a:cubicBezTo>
                        <a:pt x="554636" y="54963"/>
                        <a:pt x="570548" y="63696"/>
                        <a:pt x="584616" y="74950"/>
                      </a:cubicBezTo>
                      <a:cubicBezTo>
                        <a:pt x="691414" y="160389"/>
                        <a:pt x="521157" y="42637"/>
                        <a:pt x="659567" y="134911"/>
                      </a:cubicBezTo>
                      <a:cubicBezTo>
                        <a:pt x="692319" y="184040"/>
                        <a:pt x="689547" y="161866"/>
                        <a:pt x="689547" y="194872"/>
                      </a:cubicBezTo>
                    </a:path>
                  </a:pathLst>
                </a:custGeom>
                <a:solidFill>
                  <a:schemeClr val="accent6">
                    <a:lumMod val="60000"/>
                    <a:lumOff val="40000"/>
                  </a:schemeClr>
                </a:solidFill>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grpSp>
          <p:sp>
            <p:nvSpPr>
              <p:cNvPr id="31" name="テキスト ボックス 30">
                <a:extLst>
                  <a:ext uri="{FF2B5EF4-FFF2-40B4-BE49-F238E27FC236}">
                    <a16:creationId xmlns:a16="http://schemas.microsoft.com/office/drawing/2014/main" id="{4E49F77F-51E5-7B39-83CD-B68A3AC7375E}"/>
                  </a:ext>
                </a:extLst>
              </p:cNvPr>
              <p:cNvSpPr txBox="1"/>
              <p:nvPr/>
            </p:nvSpPr>
            <p:spPr>
              <a:xfrm>
                <a:off x="603116" y="3520502"/>
                <a:ext cx="1496799" cy="376800"/>
              </a:xfrm>
              <a:prstGeom prst="rect">
                <a:avLst/>
              </a:prstGeom>
              <a:noFill/>
            </p:spPr>
            <p:txBody>
              <a:bodyPr wrap="square" rtlCol="0">
                <a:spAutoFit/>
              </a:bodyPr>
              <a:lstStyle/>
              <a:p>
                <a:pPr algn="ctr"/>
                <a:r>
                  <a:rPr lang="en-US" altLang="ja-JP" sz="825">
                    <a:latin typeface="HGSSoeiKakugothicUB" panose="020B0900000000000000" pitchFamily="34" charset="-128"/>
                    <a:ea typeface="HGSSoeiKakugothicUB" panose="020B0900000000000000" pitchFamily="34" charset="-128"/>
                  </a:rPr>
                  <a:t>1-</a:t>
                </a:r>
                <a:r>
                  <a:rPr lang="ja-JP" altLang="en-US" sz="825">
                    <a:latin typeface="HGSSoeiKakugothicUB" panose="020B0900000000000000" pitchFamily="34" charset="-128"/>
                    <a:ea typeface="HGSSoeiKakugothicUB" panose="020B0900000000000000" pitchFamily="34" charset="-128"/>
                  </a:rPr>
                  <a:t>ブタノール</a:t>
                </a:r>
              </a:p>
            </p:txBody>
          </p:sp>
        </p:grpSp>
        <p:cxnSp>
          <p:nvCxnSpPr>
            <p:cNvPr id="29" name="直線コネクタ 28">
              <a:extLst>
                <a:ext uri="{FF2B5EF4-FFF2-40B4-BE49-F238E27FC236}">
                  <a16:creationId xmlns:a16="http://schemas.microsoft.com/office/drawing/2014/main" id="{A293507B-58E3-3C23-E1C3-743C85EDC15E}"/>
                </a:ext>
              </a:extLst>
            </p:cNvPr>
            <p:cNvCxnSpPr/>
            <p:nvPr/>
          </p:nvCxnSpPr>
          <p:spPr>
            <a:xfrm>
              <a:off x="4572124" y="1839605"/>
              <a:ext cx="119022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テキスト ボックス 36">
            <a:extLst>
              <a:ext uri="{FF2B5EF4-FFF2-40B4-BE49-F238E27FC236}">
                <a16:creationId xmlns:a16="http://schemas.microsoft.com/office/drawing/2014/main" id="{03DD7065-BB1E-691A-B627-0DD7A1A02804}"/>
              </a:ext>
            </a:extLst>
          </p:cNvPr>
          <p:cNvSpPr txBox="1"/>
          <p:nvPr/>
        </p:nvSpPr>
        <p:spPr>
          <a:xfrm>
            <a:off x="3965088" y="1722436"/>
            <a:ext cx="1078366" cy="300082"/>
          </a:xfrm>
          <a:prstGeom prst="rect">
            <a:avLst/>
          </a:prstGeom>
          <a:noFill/>
        </p:spPr>
        <p:txBody>
          <a:bodyPr wrap="square" rtlCol="0">
            <a:spAutoFit/>
          </a:bodyPr>
          <a:lstStyle/>
          <a:p>
            <a:r>
              <a:rPr lang="ja-JP" altLang="en-US" sz="1350">
                <a:latin typeface="Hiragino Maru Gothic ProN W4" panose="020F0400000000000000" pitchFamily="34" charset="-128"/>
                <a:ea typeface="Hiragino Maru Gothic ProN W4" panose="020F0400000000000000" pitchFamily="34" charset="-128"/>
              </a:rPr>
              <a:t>単層剥離</a:t>
            </a:r>
          </a:p>
        </p:txBody>
      </p:sp>
      <p:cxnSp>
        <p:nvCxnSpPr>
          <p:cNvPr id="20" name="直線コネクタ 19">
            <a:extLst>
              <a:ext uri="{FF2B5EF4-FFF2-40B4-BE49-F238E27FC236}">
                <a16:creationId xmlns:a16="http://schemas.microsoft.com/office/drawing/2014/main" id="{13A31C77-7639-EAD3-4E52-232205461624}"/>
              </a:ext>
            </a:extLst>
          </p:cNvPr>
          <p:cNvCxnSpPr/>
          <p:nvPr/>
        </p:nvCxnSpPr>
        <p:spPr>
          <a:xfrm>
            <a:off x="4313703" y="3486365"/>
            <a:ext cx="88348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4846689C-7870-4F9C-C350-EFCBB32EBC68}"/>
              </a:ext>
            </a:extLst>
          </p:cNvPr>
          <p:cNvGrpSpPr>
            <a:grpSpLocks noChangeAspect="1"/>
          </p:cNvGrpSpPr>
          <p:nvPr/>
        </p:nvGrpSpPr>
        <p:grpSpPr>
          <a:xfrm>
            <a:off x="656097" y="2961740"/>
            <a:ext cx="1269707" cy="1792360"/>
            <a:chOff x="3689192" y="2279868"/>
            <a:chExt cx="1824565" cy="2932001"/>
          </a:xfrm>
        </p:grpSpPr>
        <p:grpSp>
          <p:nvGrpSpPr>
            <p:cNvPr id="18" name="Group 23">
              <a:extLst>
                <a:ext uri="{FF2B5EF4-FFF2-40B4-BE49-F238E27FC236}">
                  <a16:creationId xmlns:a16="http://schemas.microsoft.com/office/drawing/2014/main" id="{CCBA1EEA-96DB-E0B3-AD73-94AA9CC795EE}"/>
                </a:ext>
              </a:extLst>
            </p:cNvPr>
            <p:cNvGrpSpPr>
              <a:grpSpLocks/>
            </p:cNvGrpSpPr>
            <p:nvPr/>
          </p:nvGrpSpPr>
          <p:grpSpPr bwMode="auto">
            <a:xfrm>
              <a:off x="3689192" y="2279868"/>
              <a:ext cx="1824565" cy="2932001"/>
              <a:chOff x="2551" y="994"/>
              <a:chExt cx="945" cy="1329"/>
            </a:xfrm>
          </p:grpSpPr>
          <p:pic>
            <p:nvPicPr>
              <p:cNvPr id="22" name="Picture 25">
                <a:extLst>
                  <a:ext uri="{FF2B5EF4-FFF2-40B4-BE49-F238E27FC236}">
                    <a16:creationId xmlns:a16="http://schemas.microsoft.com/office/drawing/2014/main" id="{7888A27C-D67B-2DA1-0AAF-E68A750838BB}"/>
                  </a:ext>
                </a:extLst>
              </p:cNvPr>
              <p:cNvPicPr>
                <a:picLocks noChangeAspect="1" noChangeArrowheads="1"/>
              </p:cNvPicPr>
              <p:nvPr/>
            </p:nvPicPr>
            <p:blipFill>
              <a:blip r:embed="rId3" cstate="print"/>
              <a:srcRect/>
              <a:stretch>
                <a:fillRect/>
              </a:stretch>
            </p:blipFill>
            <p:spPr bwMode="auto">
              <a:xfrm>
                <a:off x="2608" y="994"/>
                <a:ext cx="888" cy="292"/>
              </a:xfrm>
              <a:prstGeom prst="rect">
                <a:avLst/>
              </a:prstGeom>
              <a:noFill/>
              <a:ln w="9525">
                <a:noFill/>
                <a:miter lim="800000"/>
                <a:headEnd/>
                <a:tailEnd/>
              </a:ln>
              <a:effectLst/>
            </p:spPr>
          </p:pic>
          <p:pic>
            <p:nvPicPr>
              <p:cNvPr id="25" name="Picture 26">
                <a:extLst>
                  <a:ext uri="{FF2B5EF4-FFF2-40B4-BE49-F238E27FC236}">
                    <a16:creationId xmlns:a16="http://schemas.microsoft.com/office/drawing/2014/main" id="{A8EDD49B-B6BB-904A-DE3F-119EB65D874D}"/>
                  </a:ext>
                </a:extLst>
              </p:cNvPr>
              <p:cNvPicPr>
                <a:picLocks noChangeAspect="1" noChangeArrowheads="1"/>
              </p:cNvPicPr>
              <p:nvPr/>
            </p:nvPicPr>
            <p:blipFill>
              <a:blip r:embed="rId3" cstate="print"/>
              <a:srcRect/>
              <a:stretch>
                <a:fillRect/>
              </a:stretch>
            </p:blipFill>
            <p:spPr bwMode="auto">
              <a:xfrm>
                <a:off x="2551" y="1967"/>
                <a:ext cx="888" cy="356"/>
              </a:xfrm>
              <a:prstGeom prst="rect">
                <a:avLst/>
              </a:prstGeom>
              <a:noFill/>
              <a:ln w="9525">
                <a:noFill/>
                <a:miter lim="800000"/>
                <a:headEnd/>
                <a:tailEnd/>
              </a:ln>
              <a:effectLst/>
            </p:spPr>
          </p:pic>
        </p:grpSp>
        <p:pic>
          <p:nvPicPr>
            <p:cNvPr id="19" name="Picture 7">
              <a:extLst>
                <a:ext uri="{FF2B5EF4-FFF2-40B4-BE49-F238E27FC236}">
                  <a16:creationId xmlns:a16="http://schemas.microsoft.com/office/drawing/2014/main" id="{FB19DBCE-122C-064B-5CF6-0402BC2F9BE9}"/>
                </a:ext>
              </a:extLst>
            </p:cNvPr>
            <p:cNvPicPr>
              <a:picLocks noChangeAspect="1" noChangeArrowheads="1"/>
            </p:cNvPicPr>
            <p:nvPr/>
          </p:nvPicPr>
          <p:blipFill>
            <a:blip r:embed="rId4" cstate="print"/>
            <a:srcRect/>
            <a:stretch>
              <a:fillRect/>
            </a:stretch>
          </p:blipFill>
          <p:spPr bwMode="auto">
            <a:xfrm rot="6546436">
              <a:off x="4077571" y="3616251"/>
              <a:ext cx="1742566" cy="435641"/>
            </a:xfrm>
            <a:prstGeom prst="rect">
              <a:avLst/>
            </a:prstGeom>
            <a:noFill/>
            <a:ln w="9525">
              <a:noFill/>
              <a:miter lim="800000"/>
              <a:headEnd/>
              <a:tailEnd/>
            </a:ln>
            <a:effectLst/>
          </p:spPr>
        </p:pic>
        <p:pic>
          <p:nvPicPr>
            <p:cNvPr id="21" name="Picture 7">
              <a:extLst>
                <a:ext uri="{FF2B5EF4-FFF2-40B4-BE49-F238E27FC236}">
                  <a16:creationId xmlns:a16="http://schemas.microsoft.com/office/drawing/2014/main" id="{0A09A1C6-B81F-A60D-958A-7345754B0295}"/>
                </a:ext>
              </a:extLst>
            </p:cNvPr>
            <p:cNvPicPr>
              <a:picLocks noChangeAspect="1" noChangeArrowheads="1"/>
            </p:cNvPicPr>
            <p:nvPr/>
          </p:nvPicPr>
          <p:blipFill>
            <a:blip r:embed="rId4" cstate="print"/>
            <a:srcRect/>
            <a:stretch>
              <a:fillRect/>
            </a:stretch>
          </p:blipFill>
          <p:spPr bwMode="auto">
            <a:xfrm rot="17545411">
              <a:off x="3505802" y="3322710"/>
              <a:ext cx="1681006" cy="420252"/>
            </a:xfrm>
            <a:prstGeom prst="rect">
              <a:avLst/>
            </a:prstGeom>
            <a:noFill/>
            <a:ln w="9525">
              <a:noFill/>
              <a:miter lim="800000"/>
              <a:headEnd/>
              <a:tailEnd/>
            </a:ln>
            <a:effectLst/>
          </p:spPr>
        </p:pic>
      </p:grpSp>
      <p:sp>
        <p:nvSpPr>
          <p:cNvPr id="39" name="テキスト ボックス 38">
            <a:extLst>
              <a:ext uri="{FF2B5EF4-FFF2-40B4-BE49-F238E27FC236}">
                <a16:creationId xmlns:a16="http://schemas.microsoft.com/office/drawing/2014/main" id="{E77DC979-EA70-7971-1BCF-788964CDEF09}"/>
              </a:ext>
            </a:extLst>
          </p:cNvPr>
          <p:cNvSpPr txBox="1"/>
          <p:nvPr/>
        </p:nvSpPr>
        <p:spPr>
          <a:xfrm>
            <a:off x="2831849" y="2848568"/>
            <a:ext cx="1261884" cy="307777"/>
          </a:xfrm>
          <a:prstGeom prst="rect">
            <a:avLst/>
          </a:prstGeom>
          <a:noFill/>
        </p:spPr>
        <p:txBody>
          <a:bodyPr wrap="none" rtlCol="0">
            <a:spAutoFit/>
          </a:bodyPr>
          <a:lstStyle/>
          <a:p>
            <a:r>
              <a:rPr kumimoji="1" lang="ja-JP" altLang="en-US" sz="1400"/>
              <a:t>スクリュー菅</a:t>
            </a:r>
          </a:p>
        </p:txBody>
      </p:sp>
      <p:sp>
        <p:nvSpPr>
          <p:cNvPr id="40" name="右中かっこ 39">
            <a:extLst>
              <a:ext uri="{FF2B5EF4-FFF2-40B4-BE49-F238E27FC236}">
                <a16:creationId xmlns:a16="http://schemas.microsoft.com/office/drawing/2014/main" id="{D0F24FAD-7F05-8B97-DC93-A371E75D6B83}"/>
              </a:ext>
            </a:extLst>
          </p:cNvPr>
          <p:cNvSpPr/>
          <p:nvPr/>
        </p:nvSpPr>
        <p:spPr>
          <a:xfrm>
            <a:off x="1864981" y="2716458"/>
            <a:ext cx="510076" cy="2282925"/>
          </a:xfrm>
          <a:prstGeom prst="rightBrace">
            <a:avLst>
              <a:gd name="adj1" fmla="val 8333"/>
              <a:gd name="adj2" fmla="val 84829"/>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4F7E19F6-3DA9-4FBD-B78D-66A3A4637519}"/>
              </a:ext>
            </a:extLst>
          </p:cNvPr>
          <p:cNvCxnSpPr>
            <a:cxnSpLocks/>
          </p:cNvCxnSpPr>
          <p:nvPr/>
        </p:nvCxnSpPr>
        <p:spPr>
          <a:xfrm>
            <a:off x="2357246" y="4656135"/>
            <a:ext cx="749389" cy="60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0175E7C-5701-149E-9D6D-3FAC3C170F33}"/>
              </a:ext>
            </a:extLst>
          </p:cNvPr>
          <p:cNvSpPr txBox="1"/>
          <p:nvPr/>
        </p:nvSpPr>
        <p:spPr>
          <a:xfrm>
            <a:off x="7411808" y="5209190"/>
            <a:ext cx="1569660" cy="369332"/>
          </a:xfrm>
          <a:prstGeom prst="rect">
            <a:avLst/>
          </a:prstGeom>
          <a:noFill/>
        </p:spPr>
        <p:txBody>
          <a:bodyPr wrap="none" rtlCol="0">
            <a:spAutoFit/>
          </a:bodyPr>
          <a:lstStyle/>
          <a:p>
            <a:r>
              <a:rPr kumimoji="1" lang="ja-JP" altLang="en-US">
                <a:latin typeface="Hiragino Maru Gothic ProN W4" panose="020F0400000000000000" pitchFamily="34" charset="-128"/>
                <a:ea typeface="Hiragino Maru Gothic ProN W4" panose="020F0400000000000000" pitchFamily="34" charset="-128"/>
              </a:rPr>
              <a:t>チンダル現象</a:t>
            </a:r>
          </a:p>
        </p:txBody>
      </p:sp>
      <p:pic>
        <p:nvPicPr>
          <p:cNvPr id="53" name="図 52">
            <a:extLst>
              <a:ext uri="{FF2B5EF4-FFF2-40B4-BE49-F238E27FC236}">
                <a16:creationId xmlns:a16="http://schemas.microsoft.com/office/drawing/2014/main" id="{0E9DFC39-CB66-7EA2-8705-1FFA8340FFBC}"/>
              </a:ext>
            </a:extLst>
          </p:cNvPr>
          <p:cNvPicPr>
            <a:picLocks noChangeAspect="1"/>
          </p:cNvPicPr>
          <p:nvPr/>
        </p:nvPicPr>
        <p:blipFill>
          <a:blip r:embed="rId5"/>
          <a:stretch>
            <a:fillRect/>
          </a:stretch>
        </p:blipFill>
        <p:spPr>
          <a:xfrm rot="5400000">
            <a:off x="4218938" y="2915631"/>
            <a:ext cx="3613332" cy="2709999"/>
          </a:xfrm>
          <a:prstGeom prst="rect">
            <a:avLst/>
          </a:prstGeom>
        </p:spPr>
      </p:pic>
      <p:cxnSp>
        <p:nvCxnSpPr>
          <p:cNvPr id="45" name="直線矢印コネクタ 44">
            <a:extLst>
              <a:ext uri="{FF2B5EF4-FFF2-40B4-BE49-F238E27FC236}">
                <a16:creationId xmlns:a16="http://schemas.microsoft.com/office/drawing/2014/main" id="{2112816B-83A3-A40D-B468-ABA2560BA672}"/>
              </a:ext>
            </a:extLst>
          </p:cNvPr>
          <p:cNvCxnSpPr>
            <a:cxnSpLocks/>
            <a:stCxn id="44" idx="0"/>
          </p:cNvCxnSpPr>
          <p:nvPr/>
        </p:nvCxnSpPr>
        <p:spPr>
          <a:xfrm flipH="1" flipV="1">
            <a:off x="6071762" y="4258428"/>
            <a:ext cx="2124876" cy="95076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BD83FBA2-FEDC-0A85-4613-DD6AAEBC249A}"/>
              </a:ext>
            </a:extLst>
          </p:cNvPr>
          <p:cNvCxnSpPr>
            <a:cxnSpLocks/>
          </p:cNvCxnSpPr>
          <p:nvPr/>
        </p:nvCxnSpPr>
        <p:spPr>
          <a:xfrm flipH="1">
            <a:off x="7405155" y="3512204"/>
            <a:ext cx="687951" cy="5958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B78CD409-D098-C0F7-B8CF-6CA59493B6B4}"/>
              </a:ext>
            </a:extLst>
          </p:cNvPr>
          <p:cNvSpPr txBox="1"/>
          <p:nvPr/>
        </p:nvSpPr>
        <p:spPr>
          <a:xfrm>
            <a:off x="7387816" y="3201658"/>
            <a:ext cx="1800493" cy="307777"/>
          </a:xfrm>
          <a:prstGeom prst="rect">
            <a:avLst/>
          </a:prstGeom>
          <a:noFill/>
        </p:spPr>
        <p:txBody>
          <a:bodyPr wrap="none" rtlCol="0">
            <a:spAutoFit/>
          </a:bodyPr>
          <a:lstStyle/>
          <a:p>
            <a:r>
              <a:rPr kumimoji="1" lang="ja-JP" altLang="en-US" sz="1400">
                <a:latin typeface="Hiragino Maru Gothic ProN W4" panose="020F0400000000000000" pitchFamily="34" charset="-128"/>
                <a:ea typeface="Hiragino Maru Gothic ProN W4" panose="020F0400000000000000" pitchFamily="34" charset="-128"/>
              </a:rPr>
              <a:t>レーザーポインター</a:t>
            </a:r>
          </a:p>
        </p:txBody>
      </p:sp>
      <p:sp>
        <p:nvSpPr>
          <p:cNvPr id="2" name="テキスト ボックス 1">
            <a:extLst>
              <a:ext uri="{FF2B5EF4-FFF2-40B4-BE49-F238E27FC236}">
                <a16:creationId xmlns:a16="http://schemas.microsoft.com/office/drawing/2014/main" id="{3A513918-6542-67F4-DDF4-B67B833169E6}"/>
              </a:ext>
            </a:extLst>
          </p:cNvPr>
          <p:cNvSpPr txBox="1"/>
          <p:nvPr/>
        </p:nvSpPr>
        <p:spPr>
          <a:xfrm>
            <a:off x="1709725" y="6422813"/>
            <a:ext cx="5720612" cy="338554"/>
          </a:xfrm>
          <a:prstGeom prst="rect">
            <a:avLst/>
          </a:prstGeom>
          <a:noFill/>
        </p:spPr>
        <p:txBody>
          <a:bodyPr wrap="square" rtlCol="0">
            <a:spAutoFit/>
          </a:bodyPr>
          <a:lstStyle/>
          <a:p>
            <a:pPr algn="ctr"/>
            <a:r>
              <a:rPr lang="ja-JP" altLang="en-US" sz="1600" kern="100">
                <a:solidFill>
                  <a:srgbClr val="000000"/>
                </a:solidFill>
                <a:effectLst/>
                <a:uFill>
                  <a:solidFill>
                    <a:srgbClr val="000000"/>
                  </a:solidFill>
                </a:uFill>
                <a:latin typeface="Hiragino Maru Gothic ProN W4" panose="020F0400000000000000" pitchFamily="34" charset="-128"/>
                <a:ea typeface="Hiragino Maru Gothic ProN W4" panose="020F0400000000000000" pitchFamily="34" charset="-128"/>
                <a:cs typeface="Times New Roman" panose="02020603050405020304" pitchFamily="18" charset="0"/>
              </a:rPr>
              <a:t>この分散液を使って電気化学測定に用いる電極を作製した</a:t>
            </a:r>
            <a:endParaRPr lang="en-US" altLang="ja-JP" sz="1600" kern="100">
              <a:solidFill>
                <a:srgbClr val="000000"/>
              </a:solidFill>
              <a:effectLst/>
              <a:uFill>
                <a:solidFill>
                  <a:srgbClr val="000000"/>
                </a:solidFill>
              </a:uFill>
              <a:latin typeface="Hiragino Maru Gothic ProN W4" panose="020F0400000000000000" pitchFamily="34" charset="-128"/>
              <a:ea typeface="Hiragino Maru Gothic ProN W4" panose="020F0400000000000000" pitchFamily="34" charset="-128"/>
              <a:cs typeface="Times New Roman" panose="02020603050405020304" pitchFamily="18" charset="0"/>
            </a:endParaRPr>
          </a:p>
        </p:txBody>
      </p:sp>
      <p:sp>
        <p:nvSpPr>
          <p:cNvPr id="24" name="右矢印 23">
            <a:extLst>
              <a:ext uri="{FF2B5EF4-FFF2-40B4-BE49-F238E27FC236}">
                <a16:creationId xmlns:a16="http://schemas.microsoft.com/office/drawing/2014/main" id="{D514EEF0-D7D6-7B41-FEAC-44273686F510}"/>
              </a:ext>
            </a:extLst>
          </p:cNvPr>
          <p:cNvSpPr/>
          <p:nvPr/>
        </p:nvSpPr>
        <p:spPr>
          <a:xfrm>
            <a:off x="7291047" y="6372433"/>
            <a:ext cx="278580" cy="396034"/>
          </a:xfrm>
          <a:prstGeom prst="rightArrow">
            <a:avLst>
              <a:gd name="adj1" fmla="val 50000"/>
              <a:gd name="adj2" fmla="val 100000"/>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80780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ガラス状カーボン電極">
            <a:extLst>
              <a:ext uri="{FF2B5EF4-FFF2-40B4-BE49-F238E27FC236}">
                <a16:creationId xmlns:a16="http://schemas.microsoft.com/office/drawing/2014/main" id="{A6EFDAEE-2281-B824-3362-63C0B043E8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47" y="2929834"/>
            <a:ext cx="2583517" cy="106380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657FEE6B-55AA-0E54-0A29-58EE22B705CA}"/>
              </a:ext>
            </a:extLst>
          </p:cNvPr>
          <p:cNvGrpSpPr/>
          <p:nvPr/>
        </p:nvGrpSpPr>
        <p:grpSpPr>
          <a:xfrm>
            <a:off x="712480" y="315201"/>
            <a:ext cx="7719039" cy="1998107"/>
            <a:chOff x="616324" y="4364779"/>
            <a:chExt cx="10292052" cy="2664143"/>
          </a:xfrm>
        </p:grpSpPr>
        <p:sp>
          <p:nvSpPr>
            <p:cNvPr id="6" name="角丸四角形 5">
              <a:extLst>
                <a:ext uri="{FF2B5EF4-FFF2-40B4-BE49-F238E27FC236}">
                  <a16:creationId xmlns:a16="http://schemas.microsoft.com/office/drawing/2014/main" id="{5D97142F-85DF-710B-FBF5-4F88BCC5AB71}"/>
                </a:ext>
              </a:extLst>
            </p:cNvPr>
            <p:cNvSpPr/>
            <p:nvPr/>
          </p:nvSpPr>
          <p:spPr>
            <a:xfrm>
              <a:off x="9737996" y="634869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8" name="グループ化 7">
              <a:extLst>
                <a:ext uri="{FF2B5EF4-FFF2-40B4-BE49-F238E27FC236}">
                  <a16:creationId xmlns:a16="http://schemas.microsoft.com/office/drawing/2014/main" id="{4E4BABD6-9F57-42E2-0B18-CB838AFCB9D4}"/>
                </a:ext>
              </a:extLst>
            </p:cNvPr>
            <p:cNvGrpSpPr/>
            <p:nvPr/>
          </p:nvGrpSpPr>
          <p:grpSpPr>
            <a:xfrm>
              <a:off x="616324" y="4364779"/>
              <a:ext cx="10292052" cy="2664143"/>
              <a:chOff x="616324" y="4364779"/>
              <a:chExt cx="10292052" cy="2664143"/>
            </a:xfrm>
          </p:grpSpPr>
          <p:sp>
            <p:nvSpPr>
              <p:cNvPr id="9" name="角丸四角形 8">
                <a:extLst>
                  <a:ext uri="{FF2B5EF4-FFF2-40B4-BE49-F238E27FC236}">
                    <a16:creationId xmlns:a16="http://schemas.microsoft.com/office/drawing/2014/main" id="{21B2AF65-2846-D96B-7262-70255134E330}"/>
                  </a:ext>
                </a:extLst>
              </p:cNvPr>
              <p:cNvSpPr/>
              <p:nvPr/>
            </p:nvSpPr>
            <p:spPr>
              <a:xfrm>
                <a:off x="7183297" y="6281825"/>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 name="グループ化 9">
                <a:extLst>
                  <a:ext uri="{FF2B5EF4-FFF2-40B4-BE49-F238E27FC236}">
                    <a16:creationId xmlns:a16="http://schemas.microsoft.com/office/drawing/2014/main" id="{2692E23E-9F44-5BAB-691E-7F48C58C8F1C}"/>
                  </a:ext>
                </a:extLst>
              </p:cNvPr>
              <p:cNvGrpSpPr/>
              <p:nvPr/>
            </p:nvGrpSpPr>
            <p:grpSpPr>
              <a:xfrm>
                <a:off x="616324" y="4364779"/>
                <a:ext cx="10292052" cy="2664143"/>
                <a:chOff x="616324" y="3999654"/>
                <a:chExt cx="10292052" cy="2664143"/>
              </a:xfrm>
            </p:grpSpPr>
            <p:grpSp>
              <p:nvGrpSpPr>
                <p:cNvPr id="11" name="グループ化 10">
                  <a:extLst>
                    <a:ext uri="{FF2B5EF4-FFF2-40B4-BE49-F238E27FC236}">
                      <a16:creationId xmlns:a16="http://schemas.microsoft.com/office/drawing/2014/main" id="{6AFBA7B5-4A99-7B30-F574-C6673CC9B863}"/>
                    </a:ext>
                  </a:extLst>
                </p:cNvPr>
                <p:cNvGrpSpPr/>
                <p:nvPr/>
              </p:nvGrpSpPr>
              <p:grpSpPr>
                <a:xfrm>
                  <a:off x="616324" y="3999654"/>
                  <a:ext cx="10292052" cy="2664143"/>
                  <a:chOff x="616325" y="1411974"/>
                  <a:chExt cx="10292052" cy="2664143"/>
                </a:xfrm>
              </p:grpSpPr>
              <p:sp>
                <p:nvSpPr>
                  <p:cNvPr id="13" name="テキスト ボックス 12">
                    <a:extLst>
                      <a:ext uri="{FF2B5EF4-FFF2-40B4-BE49-F238E27FC236}">
                        <a16:creationId xmlns:a16="http://schemas.microsoft.com/office/drawing/2014/main" id="{C0815C54-DA84-50FD-50E0-921552B18D28}"/>
                      </a:ext>
                    </a:extLst>
                  </p:cNvPr>
                  <p:cNvSpPr txBox="1"/>
                  <p:nvPr/>
                </p:nvSpPr>
                <p:spPr>
                  <a:xfrm>
                    <a:off x="5433429" y="1491774"/>
                    <a:ext cx="3591175" cy="400109"/>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濃縮液をピペットで滴下</a:t>
                    </a:r>
                    <a:endParaRPr lang="en-US" altLang="ja-JP" sz="1350" b="1">
                      <a:latin typeface="Hiragino Maru Gothic ProN W4" panose="020F0400000000000000" pitchFamily="34" charset="-128"/>
                      <a:ea typeface="Hiragino Maru Gothic ProN W4" panose="020F0400000000000000" pitchFamily="34" charset="-128"/>
                    </a:endParaRPr>
                  </a:p>
                </p:txBody>
              </p:sp>
              <p:grpSp>
                <p:nvGrpSpPr>
                  <p:cNvPr id="14" name="グループ化 13">
                    <a:extLst>
                      <a:ext uri="{FF2B5EF4-FFF2-40B4-BE49-F238E27FC236}">
                        <a16:creationId xmlns:a16="http://schemas.microsoft.com/office/drawing/2014/main" id="{642248D5-9F1F-6955-6A2F-A2CBF3072833}"/>
                      </a:ext>
                    </a:extLst>
                  </p:cNvPr>
                  <p:cNvGrpSpPr/>
                  <p:nvPr/>
                </p:nvGrpSpPr>
                <p:grpSpPr>
                  <a:xfrm>
                    <a:off x="616325" y="1411974"/>
                    <a:ext cx="10292052" cy="2664143"/>
                    <a:chOff x="616325" y="1411974"/>
                    <a:chExt cx="10292052" cy="2664143"/>
                  </a:xfrm>
                </p:grpSpPr>
                <p:grpSp>
                  <p:nvGrpSpPr>
                    <p:cNvPr id="16" name="グループ化 15">
                      <a:extLst>
                        <a:ext uri="{FF2B5EF4-FFF2-40B4-BE49-F238E27FC236}">
                          <a16:creationId xmlns:a16="http://schemas.microsoft.com/office/drawing/2014/main" id="{67CBB0A2-14B1-0302-E081-C6ADAA553DB4}"/>
                        </a:ext>
                      </a:extLst>
                    </p:cNvPr>
                    <p:cNvGrpSpPr/>
                    <p:nvPr/>
                  </p:nvGrpSpPr>
                  <p:grpSpPr>
                    <a:xfrm>
                      <a:off x="616325" y="1411974"/>
                      <a:ext cx="10292052" cy="2664143"/>
                      <a:chOff x="172972" y="5038522"/>
                      <a:chExt cx="8528011" cy="1996474"/>
                    </a:xfrm>
                  </p:grpSpPr>
                  <p:grpSp>
                    <p:nvGrpSpPr>
                      <p:cNvPr id="41" name="グループ化 40">
                        <a:extLst>
                          <a:ext uri="{FF2B5EF4-FFF2-40B4-BE49-F238E27FC236}">
                            <a16:creationId xmlns:a16="http://schemas.microsoft.com/office/drawing/2014/main" id="{8F900FD4-1F02-2C91-1C04-B1BA3EB9BAB9}"/>
                          </a:ext>
                        </a:extLst>
                      </p:cNvPr>
                      <p:cNvGrpSpPr/>
                      <p:nvPr/>
                    </p:nvGrpSpPr>
                    <p:grpSpPr>
                      <a:xfrm>
                        <a:off x="1518607" y="5653892"/>
                        <a:ext cx="6327189" cy="967655"/>
                        <a:chOff x="2651770" y="4873204"/>
                        <a:chExt cx="9969261" cy="1430641"/>
                      </a:xfrm>
                    </p:grpSpPr>
                    <p:pic>
                      <p:nvPicPr>
                        <p:cNvPr id="49" name="Picture 2">
                          <a:extLst>
                            <a:ext uri="{FF2B5EF4-FFF2-40B4-BE49-F238E27FC236}">
                              <a16:creationId xmlns:a16="http://schemas.microsoft.com/office/drawing/2014/main" id="{F265D5E2-57AF-9465-ABAF-8B4A9AFE2E8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2303246" y="4970290"/>
                          <a:ext cx="317785" cy="1333555"/>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グループ化 44">
                          <a:extLst>
                            <a:ext uri="{FF2B5EF4-FFF2-40B4-BE49-F238E27FC236}">
                              <a16:creationId xmlns:a16="http://schemas.microsoft.com/office/drawing/2014/main" id="{7D6298BE-73E5-A123-951B-8141A618D0C4}"/>
                            </a:ext>
                          </a:extLst>
                        </p:cNvPr>
                        <p:cNvGrpSpPr/>
                        <p:nvPr/>
                      </p:nvGrpSpPr>
                      <p:grpSpPr>
                        <a:xfrm>
                          <a:off x="2651770" y="4873204"/>
                          <a:ext cx="1508917" cy="1064381"/>
                          <a:chOff x="3185966" y="4787766"/>
                          <a:chExt cx="1508917" cy="1064381"/>
                        </a:xfrm>
                      </p:grpSpPr>
                      <p:sp>
                        <p:nvSpPr>
                          <p:cNvPr id="47" name="矢印: 右 18">
                            <a:extLst>
                              <a:ext uri="{FF2B5EF4-FFF2-40B4-BE49-F238E27FC236}">
                                <a16:creationId xmlns:a16="http://schemas.microsoft.com/office/drawing/2014/main" id="{BCDFDA1A-E3FC-D1AA-ED53-959CFE2F91F0}"/>
                              </a:ext>
                            </a:extLst>
                          </p:cNvPr>
                          <p:cNvSpPr/>
                          <p:nvPr/>
                        </p:nvSpPr>
                        <p:spPr>
                          <a:xfrm>
                            <a:off x="3552882" y="4787766"/>
                            <a:ext cx="794455"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8" name="テキスト ボックス 47">
                            <a:extLst>
                              <a:ext uri="{FF2B5EF4-FFF2-40B4-BE49-F238E27FC236}">
                                <a16:creationId xmlns:a16="http://schemas.microsoft.com/office/drawing/2014/main" id="{0C4A3845-B8AF-73DF-D1C7-1C2683EB6F29}"/>
                              </a:ext>
                            </a:extLst>
                          </p:cNvPr>
                          <p:cNvSpPr txBox="1"/>
                          <p:nvPr/>
                        </p:nvSpPr>
                        <p:spPr>
                          <a:xfrm>
                            <a:off x="3185966" y="5442949"/>
                            <a:ext cx="1508917"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減圧濃縮</a:t>
                            </a:r>
                            <a:endParaRPr lang="en-US" altLang="ja-JP" sz="1200" b="1">
                              <a:latin typeface="Hiragino Maru Gothic ProN W4" panose="020F0400000000000000" pitchFamily="34" charset="-128"/>
                              <a:ea typeface="Hiragino Maru Gothic ProN W4" panose="020F0400000000000000" pitchFamily="34" charset="-128"/>
                            </a:endParaRPr>
                          </a:p>
                        </p:txBody>
                      </p:sp>
                    </p:grpSp>
                    <p:sp>
                      <p:nvSpPr>
                        <p:cNvPr id="46" name="矢印: 右 16">
                          <a:extLst>
                            <a:ext uri="{FF2B5EF4-FFF2-40B4-BE49-F238E27FC236}">
                              <a16:creationId xmlns:a16="http://schemas.microsoft.com/office/drawing/2014/main" id="{B1A1BBA9-866B-B7CC-BD57-E3D187197335}"/>
                            </a:ext>
                          </a:extLst>
                        </p:cNvPr>
                        <p:cNvSpPr/>
                        <p:nvPr/>
                      </p:nvSpPr>
                      <p:spPr>
                        <a:xfrm>
                          <a:off x="6561686" y="4906676"/>
                          <a:ext cx="945268"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42" name="矢印: 右 6">
                        <a:extLst>
                          <a:ext uri="{FF2B5EF4-FFF2-40B4-BE49-F238E27FC236}">
                            <a16:creationId xmlns:a16="http://schemas.microsoft.com/office/drawing/2014/main" id="{CDD9E56C-1860-B272-77A3-27ED02B633A2}"/>
                          </a:ext>
                        </a:extLst>
                      </p:cNvPr>
                      <p:cNvSpPr/>
                      <p:nvPr/>
                    </p:nvSpPr>
                    <p:spPr>
                      <a:xfrm>
                        <a:off x="6601131" y="5699826"/>
                        <a:ext cx="562209"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43" name="四角形: 角を丸くする 9">
                        <a:extLst>
                          <a:ext uri="{FF2B5EF4-FFF2-40B4-BE49-F238E27FC236}">
                            <a16:creationId xmlns:a16="http://schemas.microsoft.com/office/drawing/2014/main" id="{32D05C13-3B69-BE50-F650-958FDA4CA074}"/>
                          </a:ext>
                        </a:extLst>
                      </p:cNvPr>
                      <p:cNvSpPr/>
                      <p:nvPr/>
                    </p:nvSpPr>
                    <p:spPr>
                      <a:xfrm>
                        <a:off x="172972" y="5038522"/>
                        <a:ext cx="8528011" cy="1996474"/>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7" name="テキスト ボックス 16">
                      <a:extLst>
                        <a:ext uri="{FF2B5EF4-FFF2-40B4-BE49-F238E27FC236}">
                          <a16:creationId xmlns:a16="http://schemas.microsoft.com/office/drawing/2014/main" id="{31AA95BB-8CA4-C3E3-4AC1-A0CBE0943098}"/>
                        </a:ext>
                      </a:extLst>
                    </p:cNvPr>
                    <p:cNvSpPr txBox="1"/>
                    <p:nvPr/>
                  </p:nvSpPr>
                  <p:spPr>
                    <a:xfrm>
                      <a:off x="616325" y="3582345"/>
                      <a:ext cx="2234504" cy="369332"/>
                    </a:xfrm>
                    <a:prstGeom prst="rect">
                      <a:avLst/>
                    </a:prstGeom>
                    <a:noFill/>
                  </p:spPr>
                  <p:txBody>
                    <a:bodyPr wrap="square" rtlCol="0">
                      <a:spAutoFit/>
                    </a:bodyPr>
                    <a:lstStyle/>
                    <a:p>
                      <a:r>
                        <a:rPr lang="en-US" altLang="ja-JP" sz="1200" b="1">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a:latin typeface="Hiragino Maru Gothic ProN W4" panose="020F0400000000000000" pitchFamily="34" charset="-128"/>
                        <a:ea typeface="Hiragino Maru Gothic ProN W4" panose="020F0400000000000000" pitchFamily="34" charset="-128"/>
                      </a:endParaRPr>
                    </a:p>
                  </p:txBody>
                </p:sp>
                <p:grpSp>
                  <p:nvGrpSpPr>
                    <p:cNvPr id="18" name="グループ化 17">
                      <a:extLst>
                        <a:ext uri="{FF2B5EF4-FFF2-40B4-BE49-F238E27FC236}">
                          <a16:creationId xmlns:a16="http://schemas.microsoft.com/office/drawing/2014/main" id="{CDC3C87B-8922-F78B-EA25-ABC1CFC66796}"/>
                        </a:ext>
                      </a:extLst>
                    </p:cNvPr>
                    <p:cNvGrpSpPr/>
                    <p:nvPr/>
                  </p:nvGrpSpPr>
                  <p:grpSpPr>
                    <a:xfrm>
                      <a:off x="970221" y="1979186"/>
                      <a:ext cx="914400" cy="1358128"/>
                      <a:chOff x="970221" y="4950308"/>
                      <a:chExt cx="914400" cy="1358128"/>
                    </a:xfrm>
                  </p:grpSpPr>
                  <p:grpSp>
                    <p:nvGrpSpPr>
                      <p:cNvPr id="33" name="グループ化 32">
                        <a:extLst>
                          <a:ext uri="{FF2B5EF4-FFF2-40B4-BE49-F238E27FC236}">
                            <a16:creationId xmlns:a16="http://schemas.microsoft.com/office/drawing/2014/main" id="{FC078364-0FB1-C256-7FF2-5181EBA812AB}"/>
                          </a:ext>
                        </a:extLst>
                      </p:cNvPr>
                      <p:cNvGrpSpPr/>
                      <p:nvPr/>
                    </p:nvGrpSpPr>
                    <p:grpSpPr>
                      <a:xfrm>
                        <a:off x="970221" y="4950308"/>
                        <a:ext cx="914400" cy="1358128"/>
                        <a:chOff x="970221" y="4950308"/>
                        <a:chExt cx="914400" cy="1358128"/>
                      </a:xfrm>
                    </p:grpSpPr>
                    <p:grpSp>
                      <p:nvGrpSpPr>
                        <p:cNvPr id="37" name="グループ化 36">
                          <a:extLst>
                            <a:ext uri="{FF2B5EF4-FFF2-40B4-BE49-F238E27FC236}">
                              <a16:creationId xmlns:a16="http://schemas.microsoft.com/office/drawing/2014/main" id="{0362DA40-88FF-C3E7-02E7-2676616FC472}"/>
                            </a:ext>
                          </a:extLst>
                        </p:cNvPr>
                        <p:cNvGrpSpPr/>
                        <p:nvPr/>
                      </p:nvGrpSpPr>
                      <p:grpSpPr>
                        <a:xfrm>
                          <a:off x="970221" y="4950308"/>
                          <a:ext cx="914400" cy="1358128"/>
                          <a:chOff x="1194416" y="5220700"/>
                          <a:chExt cx="914400" cy="1358128"/>
                        </a:xfrm>
                      </p:grpSpPr>
                      <p:sp>
                        <p:nvSpPr>
                          <p:cNvPr id="39" name="涙形 38">
                            <a:extLst>
                              <a:ext uri="{FF2B5EF4-FFF2-40B4-BE49-F238E27FC236}">
                                <a16:creationId xmlns:a16="http://schemas.microsoft.com/office/drawing/2014/main" id="{F8472913-AD12-8B4E-2241-F8F630433398}"/>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0" name="正方形/長方形 39">
                            <a:extLst>
                              <a:ext uri="{FF2B5EF4-FFF2-40B4-BE49-F238E27FC236}">
                                <a16:creationId xmlns:a16="http://schemas.microsoft.com/office/drawing/2014/main" id="{32B089E4-2B2E-5ECE-ED98-F70565915601}"/>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8" name="角丸四角形 37">
                          <a:extLst>
                            <a:ext uri="{FF2B5EF4-FFF2-40B4-BE49-F238E27FC236}">
                              <a16:creationId xmlns:a16="http://schemas.microsoft.com/office/drawing/2014/main" id="{191EBD42-9D01-C7FF-4A5F-15EBAFE25949}"/>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34" name="グループ化 33">
                        <a:extLst>
                          <a:ext uri="{FF2B5EF4-FFF2-40B4-BE49-F238E27FC236}">
                            <a16:creationId xmlns:a16="http://schemas.microsoft.com/office/drawing/2014/main" id="{322D6C77-D9D9-DE20-E172-81899B78CA30}"/>
                          </a:ext>
                        </a:extLst>
                      </p:cNvPr>
                      <p:cNvGrpSpPr/>
                      <p:nvPr/>
                    </p:nvGrpSpPr>
                    <p:grpSpPr>
                      <a:xfrm>
                        <a:off x="978366" y="5829754"/>
                        <a:ext cx="898114" cy="91814"/>
                        <a:chOff x="978366" y="5829754"/>
                        <a:chExt cx="898114" cy="91814"/>
                      </a:xfrm>
                    </p:grpSpPr>
                    <p:sp>
                      <p:nvSpPr>
                        <p:cNvPr id="35" name="円/楕円 34">
                          <a:extLst>
                            <a:ext uri="{FF2B5EF4-FFF2-40B4-BE49-F238E27FC236}">
                              <a16:creationId xmlns:a16="http://schemas.microsoft.com/office/drawing/2014/main" id="{6FC64FCA-58CD-7247-C815-0A4A20E1B212}"/>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円/楕円 35">
                          <a:extLst>
                            <a:ext uri="{FF2B5EF4-FFF2-40B4-BE49-F238E27FC236}">
                              <a16:creationId xmlns:a16="http://schemas.microsoft.com/office/drawing/2014/main" id="{051B39EE-09E9-B6F3-AE47-40DD26D1317A}"/>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9" name="月 18">
                      <a:extLst>
                        <a:ext uri="{FF2B5EF4-FFF2-40B4-BE49-F238E27FC236}">
                          <a16:creationId xmlns:a16="http://schemas.microsoft.com/office/drawing/2014/main" id="{8F80E13B-7C30-875F-C2B4-E6933FC0A469}"/>
                        </a:ext>
                      </a:extLst>
                    </p:cNvPr>
                    <p:cNvSpPr/>
                    <p:nvPr/>
                  </p:nvSpPr>
                  <p:spPr>
                    <a:xfrm rot="16200000">
                      <a:off x="1205350" y="2660302"/>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0" name="グループ化 19">
                      <a:extLst>
                        <a:ext uri="{FF2B5EF4-FFF2-40B4-BE49-F238E27FC236}">
                          <a16:creationId xmlns:a16="http://schemas.microsoft.com/office/drawing/2014/main" id="{2CD7FBF4-9E01-74C4-ADBB-B6FFB0126377}"/>
                        </a:ext>
                      </a:extLst>
                    </p:cNvPr>
                    <p:cNvGrpSpPr/>
                    <p:nvPr/>
                  </p:nvGrpSpPr>
                  <p:grpSpPr>
                    <a:xfrm>
                      <a:off x="3628202" y="1976895"/>
                      <a:ext cx="914400" cy="1358128"/>
                      <a:chOff x="3234341" y="1979186"/>
                      <a:chExt cx="914400" cy="1358128"/>
                    </a:xfrm>
                  </p:grpSpPr>
                  <p:grpSp>
                    <p:nvGrpSpPr>
                      <p:cNvPr id="25" name="グループ化 24">
                        <a:extLst>
                          <a:ext uri="{FF2B5EF4-FFF2-40B4-BE49-F238E27FC236}">
                            <a16:creationId xmlns:a16="http://schemas.microsoft.com/office/drawing/2014/main" id="{EE8A783C-C1C6-E949-5332-ED3222F22E6A}"/>
                          </a:ext>
                        </a:extLst>
                      </p:cNvPr>
                      <p:cNvGrpSpPr/>
                      <p:nvPr/>
                    </p:nvGrpSpPr>
                    <p:grpSpPr>
                      <a:xfrm>
                        <a:off x="3234341" y="1979186"/>
                        <a:ext cx="914400" cy="1358128"/>
                        <a:chOff x="970221" y="4950308"/>
                        <a:chExt cx="914400" cy="1358128"/>
                      </a:xfrm>
                    </p:grpSpPr>
                    <p:grpSp>
                      <p:nvGrpSpPr>
                        <p:cNvPr id="29" name="グループ化 28">
                          <a:extLst>
                            <a:ext uri="{FF2B5EF4-FFF2-40B4-BE49-F238E27FC236}">
                              <a16:creationId xmlns:a16="http://schemas.microsoft.com/office/drawing/2014/main" id="{AF06BDC2-54AC-20A3-E875-7CE7F50896DC}"/>
                            </a:ext>
                          </a:extLst>
                        </p:cNvPr>
                        <p:cNvGrpSpPr/>
                        <p:nvPr/>
                      </p:nvGrpSpPr>
                      <p:grpSpPr>
                        <a:xfrm>
                          <a:off x="970221" y="4950308"/>
                          <a:ext cx="914400" cy="1358128"/>
                          <a:chOff x="1194416" y="5220700"/>
                          <a:chExt cx="914400" cy="1358128"/>
                        </a:xfrm>
                      </p:grpSpPr>
                      <p:sp>
                        <p:nvSpPr>
                          <p:cNvPr id="31" name="涙形 30">
                            <a:extLst>
                              <a:ext uri="{FF2B5EF4-FFF2-40B4-BE49-F238E27FC236}">
                                <a16:creationId xmlns:a16="http://schemas.microsoft.com/office/drawing/2014/main" id="{7A160066-298F-DB6C-3F21-1C9BBDAB7DD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2" name="正方形/長方形 31">
                            <a:extLst>
                              <a:ext uri="{FF2B5EF4-FFF2-40B4-BE49-F238E27FC236}">
                                <a16:creationId xmlns:a16="http://schemas.microsoft.com/office/drawing/2014/main" id="{ED0FA180-8506-2438-261C-4ECCCB514063}"/>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0" name="角丸四角形 29">
                          <a:extLst>
                            <a:ext uri="{FF2B5EF4-FFF2-40B4-BE49-F238E27FC236}">
                              <a16:creationId xmlns:a16="http://schemas.microsoft.com/office/drawing/2014/main" id="{6290E257-54C0-9593-8413-E56AC5DBF118}"/>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26" name="月 25">
                        <a:extLst>
                          <a:ext uri="{FF2B5EF4-FFF2-40B4-BE49-F238E27FC236}">
                            <a16:creationId xmlns:a16="http://schemas.microsoft.com/office/drawing/2014/main" id="{E234DF4E-A410-6609-B041-833141616C28}"/>
                          </a:ext>
                        </a:extLst>
                      </p:cNvPr>
                      <p:cNvSpPr/>
                      <p:nvPr/>
                    </p:nvSpPr>
                    <p:spPr>
                      <a:xfrm rot="16200000">
                        <a:off x="3644837" y="3072675"/>
                        <a:ext cx="88354" cy="436550"/>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円/楕円 26">
                        <a:extLst>
                          <a:ext uri="{FF2B5EF4-FFF2-40B4-BE49-F238E27FC236}">
                            <a16:creationId xmlns:a16="http://schemas.microsoft.com/office/drawing/2014/main" id="{7A3B6185-D874-B045-554A-726B418889F0}"/>
                          </a:ext>
                        </a:extLst>
                      </p:cNvPr>
                      <p:cNvSpPr/>
                      <p:nvPr/>
                    </p:nvSpPr>
                    <p:spPr>
                      <a:xfrm>
                        <a:off x="3450646" y="3213400"/>
                        <a:ext cx="481787" cy="8115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8" name="月 27">
                        <a:extLst>
                          <a:ext uri="{FF2B5EF4-FFF2-40B4-BE49-F238E27FC236}">
                            <a16:creationId xmlns:a16="http://schemas.microsoft.com/office/drawing/2014/main" id="{E645D981-F124-F353-F2B7-3C6559C29509}"/>
                          </a:ext>
                        </a:extLst>
                      </p:cNvPr>
                      <p:cNvSpPr/>
                      <p:nvPr/>
                    </p:nvSpPr>
                    <p:spPr>
                      <a:xfrm rot="16200000">
                        <a:off x="3663040" y="3048359"/>
                        <a:ext cx="57944" cy="480847"/>
                      </a:xfrm>
                      <a:prstGeom prst="moon">
                        <a:avLst>
                          <a:gd name="adj" fmla="val 5295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pic>
                  <p:nvPicPr>
                    <p:cNvPr id="21" name="Picture 2">
                      <a:extLst>
                        <a:ext uri="{FF2B5EF4-FFF2-40B4-BE49-F238E27FC236}">
                          <a16:creationId xmlns:a16="http://schemas.microsoft.com/office/drawing/2014/main" id="{72DFFB8F-7B3D-6E06-99E3-23EEB9022B3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4454" y="2285467"/>
                      <a:ext cx="243408" cy="1203634"/>
                    </a:xfrm>
                    <a:prstGeom prst="rect">
                      <a:avLst/>
                    </a:prstGeom>
                    <a:noFill/>
                    <a:extLst>
                      <a:ext uri="{909E8E84-426E-40DD-AFC4-6F175D3DCCD1}">
                        <a14:hiddenFill xmlns:a14="http://schemas.microsoft.com/office/drawing/2010/main">
                          <a:solidFill>
                            <a:srgbClr val="FFFFFF"/>
                          </a:solidFill>
                        </a14:hiddenFill>
                      </a:ext>
                    </a:extLst>
                  </p:spPr>
                </p:pic>
                <p:sp>
                  <p:nvSpPr>
                    <p:cNvPr id="22" name="涙形 21">
                      <a:extLst>
                        <a:ext uri="{FF2B5EF4-FFF2-40B4-BE49-F238E27FC236}">
                          <a16:creationId xmlns:a16="http://schemas.microsoft.com/office/drawing/2014/main" id="{4F70D03B-7CB1-81DC-0B17-D9A8A9950DE8}"/>
                        </a:ext>
                      </a:extLst>
                    </p:cNvPr>
                    <p:cNvSpPr/>
                    <p:nvPr/>
                  </p:nvSpPr>
                  <p:spPr>
                    <a:xfrm rot="18864340">
                      <a:off x="7114809" y="2022588"/>
                      <a:ext cx="187373" cy="190792"/>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3" name="テキスト ボックス 22">
                      <a:extLst>
                        <a:ext uri="{FF2B5EF4-FFF2-40B4-BE49-F238E27FC236}">
                          <a16:creationId xmlns:a16="http://schemas.microsoft.com/office/drawing/2014/main" id="{625FC738-1DEA-AA3A-B7CD-5F6CA2D679F2}"/>
                        </a:ext>
                      </a:extLst>
                    </p:cNvPr>
                    <p:cNvSpPr txBox="1"/>
                    <p:nvPr/>
                  </p:nvSpPr>
                  <p:spPr>
                    <a:xfrm>
                      <a:off x="5902932" y="3661269"/>
                      <a:ext cx="2620960"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グラッシーカーボン</a:t>
                      </a:r>
                      <a:endParaRPr lang="en-US" altLang="ja-JP" sz="1200" b="1">
                        <a:latin typeface="Hiragino Maru Gothic ProN W4" panose="020F0400000000000000" pitchFamily="34" charset="-128"/>
                        <a:ea typeface="Hiragino Maru Gothic ProN W4" panose="020F0400000000000000" pitchFamily="34" charset="-128"/>
                      </a:endParaRPr>
                    </a:p>
                  </p:txBody>
                </p:sp>
                <p:sp>
                  <p:nvSpPr>
                    <p:cNvPr id="24" name="テキスト ボックス 23">
                      <a:extLst>
                        <a:ext uri="{FF2B5EF4-FFF2-40B4-BE49-F238E27FC236}">
                          <a16:creationId xmlns:a16="http://schemas.microsoft.com/office/drawing/2014/main" id="{3BDF0517-A8A2-AE85-1239-BC4774386460}"/>
                        </a:ext>
                      </a:extLst>
                    </p:cNvPr>
                    <p:cNvSpPr txBox="1"/>
                    <p:nvPr/>
                  </p:nvSpPr>
                  <p:spPr>
                    <a:xfrm>
                      <a:off x="7959313" y="2903333"/>
                      <a:ext cx="1345127" cy="615553"/>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滴下乾燥を</a:t>
                      </a:r>
                      <a:endParaRPr lang="en-US" altLang="ja-JP" sz="1200" b="1">
                        <a:latin typeface="Hiragino Maru Gothic ProN W4" panose="020F0400000000000000" pitchFamily="34" charset="-128"/>
                        <a:ea typeface="Hiragino Maru Gothic ProN W4" panose="020F0400000000000000" pitchFamily="34" charset="-128"/>
                      </a:endParaRPr>
                    </a:p>
                    <a:p>
                      <a:pPr algn="ctr"/>
                      <a:r>
                        <a:rPr lang="ja-JP" altLang="en-US" sz="1200" b="1">
                          <a:latin typeface="Hiragino Maru Gothic ProN W4" panose="020F0400000000000000" pitchFamily="34" charset="-128"/>
                          <a:ea typeface="Hiragino Maru Gothic ProN W4" panose="020F0400000000000000" pitchFamily="34" charset="-128"/>
                        </a:rPr>
                        <a:t>繰り返す</a:t>
                      </a:r>
                      <a:endParaRPr lang="en-US" altLang="ja-JP" sz="1200" b="1">
                        <a:latin typeface="Hiragino Maru Gothic ProN W4" panose="020F0400000000000000" pitchFamily="34" charset="-128"/>
                        <a:ea typeface="Hiragino Maru Gothic ProN W4" panose="020F0400000000000000" pitchFamily="34" charset="-128"/>
                      </a:endParaRPr>
                    </a:p>
                  </p:txBody>
                </p:sp>
              </p:grpSp>
              <p:sp>
                <p:nvSpPr>
                  <p:cNvPr id="15" name="角丸四角形 14">
                    <a:extLst>
                      <a:ext uri="{FF2B5EF4-FFF2-40B4-BE49-F238E27FC236}">
                        <a16:creationId xmlns:a16="http://schemas.microsoft.com/office/drawing/2014/main" id="{128AC160-50F8-0F28-E7CB-5078A8D96EE0}"/>
                      </a:ext>
                    </a:extLst>
                  </p:cNvPr>
                  <p:cNvSpPr/>
                  <p:nvPr/>
                </p:nvSpPr>
                <p:spPr>
                  <a:xfrm>
                    <a:off x="620516" y="1416822"/>
                    <a:ext cx="3591176" cy="473054"/>
                  </a:xfrm>
                  <a:prstGeom prst="roundRect">
                    <a:avLst>
                      <a:gd name="adj" fmla="val 25449"/>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キャスト電極</a:t>
                    </a:r>
                    <a:endParaRPr lang="en-US" altLang="ja-JP" b="1">
                      <a:solidFill>
                        <a:schemeClr val="tx1"/>
                      </a:solidFill>
                      <a:latin typeface="MS Gothic" panose="020B0609070205080204" pitchFamily="49" charset="-128"/>
                      <a:ea typeface="MS Gothic" panose="020B0609070205080204" pitchFamily="49" charset="-128"/>
                    </a:endParaRPr>
                  </a:p>
                </p:txBody>
              </p:sp>
            </p:grpSp>
            <p:cxnSp>
              <p:nvCxnSpPr>
                <p:cNvPr id="12" name="直線矢印コネクタ 11">
                  <a:extLst>
                    <a:ext uri="{FF2B5EF4-FFF2-40B4-BE49-F238E27FC236}">
                      <a16:creationId xmlns:a16="http://schemas.microsoft.com/office/drawing/2014/main" id="{D6786485-989D-0631-4B79-1F5C81670E78}"/>
                    </a:ext>
                  </a:extLst>
                </p:cNvPr>
                <p:cNvCxnSpPr>
                  <a:cxnSpLocks/>
                </p:cNvCxnSpPr>
                <p:nvPr/>
              </p:nvCxnSpPr>
              <p:spPr>
                <a:xfrm flipV="1">
                  <a:off x="1171315" y="5750722"/>
                  <a:ext cx="286032" cy="48923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grpSp>
      </p:grpSp>
      <p:pic>
        <p:nvPicPr>
          <p:cNvPr id="50" name="図 49" descr="歯ブラシを持っている手&#10;&#10;中程度の精度で自動的に生成された説明">
            <a:extLst>
              <a:ext uri="{FF2B5EF4-FFF2-40B4-BE49-F238E27FC236}">
                <a16:creationId xmlns:a16="http://schemas.microsoft.com/office/drawing/2014/main" id="{0E122F88-AF5B-0EE3-0188-29E4ADBD4864}"/>
              </a:ext>
            </a:extLst>
          </p:cNvPr>
          <p:cNvPicPr>
            <a:picLocks noChangeAspect="1"/>
          </p:cNvPicPr>
          <p:nvPr/>
        </p:nvPicPr>
        <p:blipFill>
          <a:blip r:embed="rId5"/>
          <a:stretch>
            <a:fillRect/>
          </a:stretch>
        </p:blipFill>
        <p:spPr>
          <a:xfrm>
            <a:off x="2639382" y="2443933"/>
            <a:ext cx="1880336" cy="1892519"/>
          </a:xfrm>
          <a:prstGeom prst="rect">
            <a:avLst/>
          </a:prstGeom>
        </p:spPr>
      </p:pic>
      <p:sp>
        <p:nvSpPr>
          <p:cNvPr id="52" name="テキスト ボックス 51">
            <a:extLst>
              <a:ext uri="{FF2B5EF4-FFF2-40B4-BE49-F238E27FC236}">
                <a16:creationId xmlns:a16="http://schemas.microsoft.com/office/drawing/2014/main" id="{AA6F4538-4D02-2DAD-4D78-1F7B473ABBA7}"/>
              </a:ext>
            </a:extLst>
          </p:cNvPr>
          <p:cNvSpPr txBox="1"/>
          <p:nvPr/>
        </p:nvSpPr>
        <p:spPr>
          <a:xfrm>
            <a:off x="47076" y="4049450"/>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グラッシーカーボン電極</a:t>
            </a:r>
            <a:endParaRPr lang="en-US" altLang="ja-JP" sz="1350" b="1">
              <a:latin typeface="Hiragino Maru Gothic ProN W4" panose="020F0400000000000000" pitchFamily="34" charset="-128"/>
              <a:ea typeface="Hiragino Maru Gothic ProN W4" panose="020F0400000000000000" pitchFamily="34" charset="-128"/>
            </a:endParaRPr>
          </a:p>
        </p:txBody>
      </p:sp>
      <p:sp>
        <p:nvSpPr>
          <p:cNvPr id="56" name="テキスト ボックス 55">
            <a:extLst>
              <a:ext uri="{FF2B5EF4-FFF2-40B4-BE49-F238E27FC236}">
                <a16:creationId xmlns:a16="http://schemas.microsoft.com/office/drawing/2014/main" id="{0CC07D3D-FBF5-2B09-F9DC-C7496BED0A63}"/>
              </a:ext>
            </a:extLst>
          </p:cNvPr>
          <p:cNvSpPr txBox="1"/>
          <p:nvPr/>
        </p:nvSpPr>
        <p:spPr>
          <a:xfrm>
            <a:off x="2471946" y="1922655"/>
            <a:ext cx="1704630"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濃縮液</a:t>
            </a:r>
            <a:endParaRPr lang="en-US" altLang="ja-JP" sz="1200" b="1">
              <a:latin typeface="Hiragino Maru Gothic ProN W4" panose="020F0400000000000000" pitchFamily="34" charset="-128"/>
              <a:ea typeface="Hiragino Maru Gothic ProN W4" panose="020F0400000000000000" pitchFamily="34" charset="-128"/>
            </a:endParaRPr>
          </a:p>
        </p:txBody>
      </p:sp>
      <p:grpSp>
        <p:nvGrpSpPr>
          <p:cNvPr id="51" name="グループ化 50">
            <a:extLst>
              <a:ext uri="{FF2B5EF4-FFF2-40B4-BE49-F238E27FC236}">
                <a16:creationId xmlns:a16="http://schemas.microsoft.com/office/drawing/2014/main" id="{42E2C72F-5F5D-3433-DACD-22AD42A26ABC}"/>
              </a:ext>
            </a:extLst>
          </p:cNvPr>
          <p:cNvGrpSpPr/>
          <p:nvPr/>
        </p:nvGrpSpPr>
        <p:grpSpPr>
          <a:xfrm>
            <a:off x="712480" y="4427077"/>
            <a:ext cx="7719039" cy="2254590"/>
            <a:chOff x="603525" y="1020666"/>
            <a:chExt cx="10292052" cy="3006120"/>
          </a:xfrm>
        </p:grpSpPr>
        <p:sp>
          <p:nvSpPr>
            <p:cNvPr id="53" name="角丸四角形 52">
              <a:extLst>
                <a:ext uri="{FF2B5EF4-FFF2-40B4-BE49-F238E27FC236}">
                  <a16:creationId xmlns:a16="http://schemas.microsoft.com/office/drawing/2014/main" id="{D8682A80-C619-0C07-B082-E8B27C5444B4}"/>
                </a:ext>
              </a:extLst>
            </p:cNvPr>
            <p:cNvSpPr/>
            <p:nvPr/>
          </p:nvSpPr>
          <p:spPr>
            <a:xfrm>
              <a:off x="7005790" y="1566660"/>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4" name="グループ化 53">
              <a:extLst>
                <a:ext uri="{FF2B5EF4-FFF2-40B4-BE49-F238E27FC236}">
                  <a16:creationId xmlns:a16="http://schemas.microsoft.com/office/drawing/2014/main" id="{87F8655D-B1A5-3C7D-44D8-9C928D7FC05E}"/>
                </a:ext>
              </a:extLst>
            </p:cNvPr>
            <p:cNvGrpSpPr/>
            <p:nvPr/>
          </p:nvGrpSpPr>
          <p:grpSpPr>
            <a:xfrm>
              <a:off x="603525" y="1020666"/>
              <a:ext cx="10292052" cy="3006120"/>
              <a:chOff x="603525" y="1020666"/>
              <a:chExt cx="10292052" cy="3006120"/>
            </a:xfrm>
          </p:grpSpPr>
          <p:sp>
            <p:nvSpPr>
              <p:cNvPr id="55" name="角丸四角形 54">
                <a:extLst>
                  <a:ext uri="{FF2B5EF4-FFF2-40B4-BE49-F238E27FC236}">
                    <a16:creationId xmlns:a16="http://schemas.microsoft.com/office/drawing/2014/main" id="{F8D06C15-2D56-644C-54BA-B20146746ECF}"/>
                  </a:ext>
                </a:extLst>
              </p:cNvPr>
              <p:cNvSpPr/>
              <p:nvPr/>
            </p:nvSpPr>
            <p:spPr>
              <a:xfrm>
                <a:off x="9787247" y="3443543"/>
                <a:ext cx="45719" cy="31224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57" name="グループ化 56">
                <a:extLst>
                  <a:ext uri="{FF2B5EF4-FFF2-40B4-BE49-F238E27FC236}">
                    <a16:creationId xmlns:a16="http://schemas.microsoft.com/office/drawing/2014/main" id="{3071F6E7-D1B3-D66A-D952-629F04D0DCE3}"/>
                  </a:ext>
                </a:extLst>
              </p:cNvPr>
              <p:cNvGrpSpPr/>
              <p:nvPr/>
            </p:nvGrpSpPr>
            <p:grpSpPr>
              <a:xfrm>
                <a:off x="603525" y="1020666"/>
                <a:ext cx="10292052" cy="3006120"/>
                <a:chOff x="615557" y="3691676"/>
                <a:chExt cx="10292052" cy="3006120"/>
              </a:xfrm>
            </p:grpSpPr>
            <p:grpSp>
              <p:nvGrpSpPr>
                <p:cNvPr id="58" name="グループ化 57">
                  <a:extLst>
                    <a:ext uri="{FF2B5EF4-FFF2-40B4-BE49-F238E27FC236}">
                      <a16:creationId xmlns:a16="http://schemas.microsoft.com/office/drawing/2014/main" id="{7572D788-9942-9194-1009-F4A80A3F9FC9}"/>
                    </a:ext>
                  </a:extLst>
                </p:cNvPr>
                <p:cNvGrpSpPr/>
                <p:nvPr/>
              </p:nvGrpSpPr>
              <p:grpSpPr>
                <a:xfrm>
                  <a:off x="615557" y="3691676"/>
                  <a:ext cx="10292052" cy="3006120"/>
                  <a:chOff x="616325" y="3885902"/>
                  <a:chExt cx="10292052" cy="3006120"/>
                </a:xfrm>
              </p:grpSpPr>
              <p:grpSp>
                <p:nvGrpSpPr>
                  <p:cNvPr id="60" name="グループ化 59">
                    <a:extLst>
                      <a:ext uri="{FF2B5EF4-FFF2-40B4-BE49-F238E27FC236}">
                        <a16:creationId xmlns:a16="http://schemas.microsoft.com/office/drawing/2014/main" id="{3A21F6FC-F0F0-E51F-2FC4-5CB2310C67B7}"/>
                      </a:ext>
                    </a:extLst>
                  </p:cNvPr>
                  <p:cNvGrpSpPr/>
                  <p:nvPr/>
                </p:nvGrpSpPr>
                <p:grpSpPr>
                  <a:xfrm>
                    <a:off x="616325" y="3885902"/>
                    <a:ext cx="10292052" cy="3006120"/>
                    <a:chOff x="172972" y="4665934"/>
                    <a:chExt cx="8528011" cy="2252748"/>
                  </a:xfrm>
                </p:grpSpPr>
                <p:grpSp>
                  <p:nvGrpSpPr>
                    <p:cNvPr id="1069" name="グループ化 1068">
                      <a:extLst>
                        <a:ext uri="{FF2B5EF4-FFF2-40B4-BE49-F238E27FC236}">
                          <a16:creationId xmlns:a16="http://schemas.microsoft.com/office/drawing/2014/main" id="{B85AA5A1-3FEC-D66C-0963-E50EBF63D6D5}"/>
                        </a:ext>
                      </a:extLst>
                    </p:cNvPr>
                    <p:cNvGrpSpPr/>
                    <p:nvPr/>
                  </p:nvGrpSpPr>
                  <p:grpSpPr>
                    <a:xfrm>
                      <a:off x="765372" y="5044016"/>
                      <a:ext cx="7131570" cy="1693714"/>
                      <a:chOff x="1464956" y="3971530"/>
                      <a:chExt cx="11236660" cy="2504094"/>
                    </a:xfrm>
                  </p:grpSpPr>
                  <p:grpSp>
                    <p:nvGrpSpPr>
                      <p:cNvPr id="1072" name="グループ化 1071">
                        <a:extLst>
                          <a:ext uri="{FF2B5EF4-FFF2-40B4-BE49-F238E27FC236}">
                            <a16:creationId xmlns:a16="http://schemas.microsoft.com/office/drawing/2014/main" id="{A81A738C-08FF-3E93-C616-0553474D6B7D}"/>
                          </a:ext>
                        </a:extLst>
                      </p:cNvPr>
                      <p:cNvGrpSpPr/>
                      <p:nvPr/>
                    </p:nvGrpSpPr>
                    <p:grpSpPr>
                      <a:xfrm>
                        <a:off x="8152942" y="4137742"/>
                        <a:ext cx="4548674" cy="2337882"/>
                        <a:chOff x="6057039" y="3864895"/>
                        <a:chExt cx="4548674" cy="2337882"/>
                      </a:xfrm>
                    </p:grpSpPr>
                    <p:sp>
                      <p:nvSpPr>
                        <p:cNvPr id="1078" name="正方形/長方形 1077">
                          <a:extLst>
                            <a:ext uri="{FF2B5EF4-FFF2-40B4-BE49-F238E27FC236}">
                              <a16:creationId xmlns:a16="http://schemas.microsoft.com/office/drawing/2014/main" id="{B5EFCA89-E68B-0823-2186-D6AEA3198613}"/>
                            </a:ext>
                          </a:extLst>
                        </p:cNvPr>
                        <p:cNvSpPr/>
                        <p:nvPr/>
                      </p:nvSpPr>
                      <p:spPr>
                        <a:xfrm rot="328481" flipH="1">
                          <a:off x="6057039" y="4974804"/>
                          <a:ext cx="1545459" cy="1227973"/>
                        </a:xfrm>
                        <a:prstGeom prst="rect">
                          <a:avLst/>
                        </a:prstGeom>
                        <a:ln>
                          <a:solidFill>
                            <a:schemeClr val="tx1"/>
                          </a:solidFill>
                        </a:ln>
                        <a:scene3d>
                          <a:camera prst="isometricOffAxis1Top"/>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ja-JP" altLang="en-US" sz="1013"/>
                        </a:p>
                      </p:txBody>
                    </p:sp>
                    <p:pic>
                      <p:nvPicPr>
                        <p:cNvPr id="1079" name="Picture 2">
                          <a:extLst>
                            <a:ext uri="{FF2B5EF4-FFF2-40B4-BE49-F238E27FC236}">
                              <a16:creationId xmlns:a16="http://schemas.microsoft.com/office/drawing/2014/main" id="{D50437B3-52F8-3554-7BC8-8B50D0B237C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0800000">
                          <a:off x="6658052" y="3873838"/>
                          <a:ext cx="316142" cy="1326667"/>
                        </a:xfrm>
                        <a:prstGeom prst="rect">
                          <a:avLst/>
                        </a:prstGeom>
                        <a:noFill/>
                        <a:extLst>
                          <a:ext uri="{909E8E84-426E-40DD-AFC4-6F175D3DCCD1}">
                            <a14:hiddenFill xmlns:a14="http://schemas.microsoft.com/office/drawing/2010/main">
                              <a:solidFill>
                                <a:srgbClr val="FFFFFF"/>
                              </a:solidFill>
                            </a14:hiddenFill>
                          </a:ext>
                        </a:extLst>
                      </p:spPr>
                    </p:pic>
                    <p:sp>
                      <p:nvSpPr>
                        <p:cNvPr id="1080" name="二等辺三角形 22">
                          <a:extLst>
                            <a:ext uri="{FF2B5EF4-FFF2-40B4-BE49-F238E27FC236}">
                              <a16:creationId xmlns:a16="http://schemas.microsoft.com/office/drawing/2014/main" id="{EEA14B51-9276-DB5D-523C-968F83B409CA}"/>
                            </a:ext>
                          </a:extLst>
                        </p:cNvPr>
                        <p:cNvSpPr/>
                        <p:nvPr/>
                      </p:nvSpPr>
                      <p:spPr>
                        <a:xfrm>
                          <a:off x="6591274" y="5338432"/>
                          <a:ext cx="445786" cy="223147"/>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ja-JP" altLang="en-US" sz="1013"/>
                        </a:p>
                      </p:txBody>
                    </p:sp>
                    <p:sp>
                      <p:nvSpPr>
                        <p:cNvPr id="1081" name="テキスト ボックス 1080">
                          <a:extLst>
                            <a:ext uri="{FF2B5EF4-FFF2-40B4-BE49-F238E27FC236}">
                              <a16:creationId xmlns:a16="http://schemas.microsoft.com/office/drawing/2014/main" id="{9C2B3FE4-B2AA-F53E-B13F-EE9612DCF5CA}"/>
                            </a:ext>
                          </a:extLst>
                        </p:cNvPr>
                        <p:cNvSpPr txBox="1"/>
                        <p:nvPr/>
                      </p:nvSpPr>
                      <p:spPr>
                        <a:xfrm>
                          <a:off x="7385091" y="3864895"/>
                          <a:ext cx="1044736" cy="1840264"/>
                        </a:xfrm>
                        <a:prstGeom prst="rect">
                          <a:avLst/>
                        </a:prstGeom>
                        <a:noFill/>
                      </p:spPr>
                      <p:txBody>
                        <a:bodyPr vert="eaVert" wrap="square" rtlCol="0">
                          <a:spAutoFit/>
                        </a:bodyPr>
                        <a:lstStyle/>
                        <a:p>
                          <a:r>
                            <a:rPr lang="ja-JP" altLang="en-US" sz="1350" b="1"/>
                            <a:t>叩くようにして詰める</a:t>
                          </a:r>
                        </a:p>
                      </p:txBody>
                    </p:sp>
                    <p:sp>
                      <p:nvSpPr>
                        <p:cNvPr id="1082" name="矢印: 上下 24">
                          <a:extLst>
                            <a:ext uri="{FF2B5EF4-FFF2-40B4-BE49-F238E27FC236}">
                              <a16:creationId xmlns:a16="http://schemas.microsoft.com/office/drawing/2014/main" id="{11B334FA-3692-CBEF-5314-B8DE079D0E68}"/>
                            </a:ext>
                          </a:extLst>
                        </p:cNvPr>
                        <p:cNvSpPr/>
                        <p:nvPr/>
                      </p:nvSpPr>
                      <p:spPr>
                        <a:xfrm>
                          <a:off x="7100981" y="3873838"/>
                          <a:ext cx="299759" cy="143572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013"/>
                        </a:p>
                      </p:txBody>
                    </p:sp>
                    <p:pic>
                      <p:nvPicPr>
                        <p:cNvPr id="1083" name="Picture 2">
                          <a:extLst>
                            <a:ext uri="{FF2B5EF4-FFF2-40B4-BE49-F238E27FC236}">
                              <a16:creationId xmlns:a16="http://schemas.microsoft.com/office/drawing/2014/main" id="{84B261B2-516C-D7AB-1284-ECA3346E912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287929" y="4619432"/>
                          <a:ext cx="317784" cy="13335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3" name="グループ化 1072">
                        <a:extLst>
                          <a:ext uri="{FF2B5EF4-FFF2-40B4-BE49-F238E27FC236}">
                            <a16:creationId xmlns:a16="http://schemas.microsoft.com/office/drawing/2014/main" id="{40C9419B-DF2B-7930-B013-2F81E9C00473}"/>
                          </a:ext>
                        </a:extLst>
                      </p:cNvPr>
                      <p:cNvGrpSpPr/>
                      <p:nvPr/>
                    </p:nvGrpSpPr>
                    <p:grpSpPr>
                      <a:xfrm>
                        <a:off x="1464956" y="3971530"/>
                        <a:ext cx="2571874" cy="2197521"/>
                        <a:chOff x="1999152" y="3886092"/>
                        <a:chExt cx="2571874" cy="2197521"/>
                      </a:xfrm>
                    </p:grpSpPr>
                    <p:sp>
                      <p:nvSpPr>
                        <p:cNvPr id="1075" name="テキスト ボックス 1074">
                          <a:extLst>
                            <a:ext uri="{FF2B5EF4-FFF2-40B4-BE49-F238E27FC236}">
                              <a16:creationId xmlns:a16="http://schemas.microsoft.com/office/drawing/2014/main" id="{8B709300-7F4F-7462-6DD5-34BEB09E4BEC}"/>
                            </a:ext>
                          </a:extLst>
                        </p:cNvPr>
                        <p:cNvSpPr txBox="1"/>
                        <p:nvPr/>
                      </p:nvSpPr>
                      <p:spPr>
                        <a:xfrm>
                          <a:off x="1999152" y="3886092"/>
                          <a:ext cx="2571874" cy="375099"/>
                        </a:xfrm>
                        <a:prstGeom prst="rect">
                          <a:avLst/>
                        </a:prstGeom>
                        <a:noFill/>
                      </p:spPr>
                      <p:txBody>
                        <a:bodyPr wrap="square" rtlCol="0">
                          <a:spAutoFit/>
                        </a:bodyPr>
                        <a:lstStyle/>
                        <a:p>
                          <a:r>
                            <a:rPr lang="ja-JP" altLang="en-US" sz="1050" b="1">
                              <a:latin typeface="Hiragino Maru Gothic ProN W4" panose="020F0400000000000000" pitchFamily="34" charset="-128"/>
                              <a:ea typeface="Hiragino Maru Gothic ProN W4" panose="020F0400000000000000" pitchFamily="34" charset="-128"/>
                            </a:rPr>
                            <a:t>ケッチェンブラック</a:t>
                          </a:r>
                          <a:endParaRPr lang="en-US" altLang="ja-JP" sz="1050" b="1">
                            <a:latin typeface="Hiragino Maru Gothic ProN W4" panose="020F0400000000000000" pitchFamily="34" charset="-128"/>
                            <a:ea typeface="Hiragino Maru Gothic ProN W4" panose="020F0400000000000000" pitchFamily="34" charset="-128"/>
                          </a:endParaRPr>
                        </a:p>
                      </p:txBody>
                    </p:sp>
                    <p:sp>
                      <p:nvSpPr>
                        <p:cNvPr id="1076" name="矢印: 右 18">
                          <a:extLst>
                            <a:ext uri="{FF2B5EF4-FFF2-40B4-BE49-F238E27FC236}">
                              <a16:creationId xmlns:a16="http://schemas.microsoft.com/office/drawing/2014/main" id="{07B47EE9-5454-7C7A-A5EC-09B34B0104B7}"/>
                            </a:ext>
                          </a:extLst>
                        </p:cNvPr>
                        <p:cNvSpPr/>
                        <p:nvPr/>
                      </p:nvSpPr>
                      <p:spPr>
                        <a:xfrm>
                          <a:off x="3400622" y="4993425"/>
                          <a:ext cx="438151" cy="621711"/>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7" name="テキスト ボックス 1076">
                          <a:extLst>
                            <a:ext uri="{FF2B5EF4-FFF2-40B4-BE49-F238E27FC236}">
                              <a16:creationId xmlns:a16="http://schemas.microsoft.com/office/drawing/2014/main" id="{12E959F0-4E47-B5B3-AFB7-F6E36D96B78B}"/>
                            </a:ext>
                          </a:extLst>
                        </p:cNvPr>
                        <p:cNvSpPr txBox="1"/>
                        <p:nvPr/>
                      </p:nvSpPr>
                      <p:spPr>
                        <a:xfrm>
                          <a:off x="2925288" y="5674415"/>
                          <a:ext cx="1428398" cy="409198"/>
                        </a:xfrm>
                        <a:prstGeom prst="rect">
                          <a:avLst/>
                        </a:prstGeom>
                        <a:noFill/>
                      </p:spPr>
                      <p:txBody>
                        <a:bodyPr wrap="square" rtlCol="0">
                          <a:spAutoFit/>
                        </a:bodyPr>
                        <a:lstStyle/>
                        <a:p>
                          <a:r>
                            <a:rPr lang="ja-JP" altLang="en-US" sz="1200" b="1">
                              <a:latin typeface="Hiragino Maru Gothic ProN W4" panose="020F0400000000000000" pitchFamily="34" charset="-128"/>
                              <a:ea typeface="Hiragino Maru Gothic ProN W4" panose="020F0400000000000000" pitchFamily="34" charset="-128"/>
                            </a:rPr>
                            <a:t>減圧乾燥</a:t>
                          </a:r>
                          <a:endParaRPr lang="en-US" altLang="ja-JP" sz="1200" b="1">
                            <a:latin typeface="Hiragino Maru Gothic ProN W4" panose="020F0400000000000000" pitchFamily="34" charset="-128"/>
                            <a:ea typeface="Hiragino Maru Gothic ProN W4" panose="020F0400000000000000" pitchFamily="34" charset="-128"/>
                          </a:endParaRPr>
                        </a:p>
                      </p:txBody>
                    </p:sp>
                  </p:grpSp>
                  <p:sp>
                    <p:nvSpPr>
                      <p:cNvPr id="1074" name="矢印: 右 16">
                        <a:extLst>
                          <a:ext uri="{FF2B5EF4-FFF2-40B4-BE49-F238E27FC236}">
                            <a16:creationId xmlns:a16="http://schemas.microsoft.com/office/drawing/2014/main" id="{107920A4-BE74-1707-B32D-C81B6322B2FB}"/>
                          </a:ext>
                        </a:extLst>
                      </p:cNvPr>
                      <p:cNvSpPr/>
                      <p:nvPr/>
                    </p:nvSpPr>
                    <p:spPr>
                      <a:xfrm>
                        <a:off x="7528658" y="5078947"/>
                        <a:ext cx="438151" cy="6217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grpSp>
                <p:sp>
                  <p:nvSpPr>
                    <p:cNvPr id="1070" name="矢印: 右 6">
                      <a:extLst>
                        <a:ext uri="{FF2B5EF4-FFF2-40B4-BE49-F238E27FC236}">
                          <a16:creationId xmlns:a16="http://schemas.microsoft.com/office/drawing/2014/main" id="{D76294DD-E2CD-1301-6D64-5F4EB390E7DF}"/>
                        </a:ext>
                      </a:extLst>
                    </p:cNvPr>
                    <p:cNvSpPr/>
                    <p:nvPr/>
                  </p:nvSpPr>
                  <p:spPr>
                    <a:xfrm>
                      <a:off x="6668335" y="5664727"/>
                      <a:ext cx="278081" cy="420510"/>
                    </a:xfrm>
                    <a:prstGeom prst="rightArrow">
                      <a:avLst>
                        <a:gd name="adj1" fmla="val 57507"/>
                        <a:gd name="adj2" fmla="val 5843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sz="1013"/>
                    </a:p>
                  </p:txBody>
                </p:sp>
                <p:sp>
                  <p:nvSpPr>
                    <p:cNvPr id="1071" name="四角形: 角を丸くする 9">
                      <a:extLst>
                        <a:ext uri="{FF2B5EF4-FFF2-40B4-BE49-F238E27FC236}">
                          <a16:creationId xmlns:a16="http://schemas.microsoft.com/office/drawing/2014/main" id="{2907F895-C650-DDB5-9591-B284DA750EBB}"/>
                        </a:ext>
                      </a:extLst>
                    </p:cNvPr>
                    <p:cNvSpPr/>
                    <p:nvPr/>
                  </p:nvSpPr>
                  <p:spPr>
                    <a:xfrm>
                      <a:off x="172972" y="4665934"/>
                      <a:ext cx="8528011" cy="2252748"/>
                    </a:xfrm>
                    <a:prstGeom prst="roundRect">
                      <a:avLst>
                        <a:gd name="adj" fmla="val 5160"/>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61" name="テキスト ボックス 60">
                    <a:extLst>
                      <a:ext uri="{FF2B5EF4-FFF2-40B4-BE49-F238E27FC236}">
                        <a16:creationId xmlns:a16="http://schemas.microsoft.com/office/drawing/2014/main" id="{03C67A53-EFCC-AD74-E8BE-F0F962337A52}"/>
                      </a:ext>
                    </a:extLst>
                  </p:cNvPr>
                  <p:cNvSpPr txBox="1"/>
                  <p:nvPr/>
                </p:nvSpPr>
                <p:spPr>
                  <a:xfrm>
                    <a:off x="686542" y="6522689"/>
                    <a:ext cx="2181523" cy="369332"/>
                  </a:xfrm>
                  <a:prstGeom prst="rect">
                    <a:avLst/>
                  </a:prstGeom>
                  <a:noFill/>
                </p:spPr>
                <p:txBody>
                  <a:bodyPr wrap="square" rtlCol="0">
                    <a:spAutoFit/>
                  </a:bodyPr>
                  <a:lstStyle/>
                  <a:p>
                    <a:r>
                      <a:rPr lang="en-US" altLang="ja-JP" sz="1200" b="1">
                        <a:latin typeface="Hiragino Maru Gothic ProN W4" panose="020F0400000000000000" pitchFamily="34" charset="-128"/>
                        <a:ea typeface="Hiragino Maru Gothic ProN W4" panose="020F0400000000000000" pitchFamily="34" charset="-128"/>
                      </a:rPr>
                      <a:t>Ni</a:t>
                    </a:r>
                    <a:r>
                      <a:rPr lang="ja-JP" altLang="en-US" sz="1200" b="1">
                        <a:latin typeface="Hiragino Maru Gothic ProN W4" panose="020F0400000000000000" pitchFamily="34" charset="-128"/>
                        <a:ea typeface="Hiragino Maru Gothic ProN W4" panose="020F0400000000000000" pitchFamily="34" charset="-128"/>
                      </a:rPr>
                      <a:t>ナノシート分散液</a:t>
                    </a:r>
                    <a:endParaRPr lang="en-US" altLang="ja-JP" sz="1200" b="1">
                      <a:latin typeface="Hiragino Maru Gothic ProN W4" panose="020F0400000000000000" pitchFamily="34" charset="-128"/>
                      <a:ea typeface="Hiragino Maru Gothic ProN W4" panose="020F0400000000000000" pitchFamily="34" charset="-128"/>
                    </a:endParaRPr>
                  </a:p>
                </p:txBody>
              </p:sp>
              <p:cxnSp>
                <p:nvCxnSpPr>
                  <p:cNvPr id="62" name="直線矢印コネクタ 61">
                    <a:extLst>
                      <a:ext uri="{FF2B5EF4-FFF2-40B4-BE49-F238E27FC236}">
                        <a16:creationId xmlns:a16="http://schemas.microsoft.com/office/drawing/2014/main" id="{3BA8FA07-77E5-2CD3-669D-8AE9AC92B0F5}"/>
                      </a:ext>
                    </a:extLst>
                  </p:cNvPr>
                  <p:cNvCxnSpPr>
                    <a:cxnSpLocks/>
                  </p:cNvCxnSpPr>
                  <p:nvPr/>
                </p:nvCxnSpPr>
                <p:spPr>
                  <a:xfrm flipH="1">
                    <a:off x="1400830" y="4653226"/>
                    <a:ext cx="403080" cy="200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63" name="グループ化 62">
                    <a:extLst>
                      <a:ext uri="{FF2B5EF4-FFF2-40B4-BE49-F238E27FC236}">
                        <a16:creationId xmlns:a16="http://schemas.microsoft.com/office/drawing/2014/main" id="{628B4A64-C619-D52D-4D54-AC717436D970}"/>
                      </a:ext>
                    </a:extLst>
                  </p:cNvPr>
                  <p:cNvGrpSpPr/>
                  <p:nvPr/>
                </p:nvGrpSpPr>
                <p:grpSpPr>
                  <a:xfrm>
                    <a:off x="3508793" y="5804984"/>
                    <a:ext cx="1006139" cy="554581"/>
                    <a:chOff x="3595015" y="5804944"/>
                    <a:chExt cx="1006139" cy="554581"/>
                  </a:xfrm>
                </p:grpSpPr>
                <p:grpSp>
                  <p:nvGrpSpPr>
                    <p:cNvPr id="1050" name="グループ化 1049">
                      <a:extLst>
                        <a:ext uri="{FF2B5EF4-FFF2-40B4-BE49-F238E27FC236}">
                          <a16:creationId xmlns:a16="http://schemas.microsoft.com/office/drawing/2014/main" id="{1DFC2514-F190-ADBE-7DA1-86AAD122A16B}"/>
                        </a:ext>
                      </a:extLst>
                    </p:cNvPr>
                    <p:cNvGrpSpPr/>
                    <p:nvPr/>
                  </p:nvGrpSpPr>
                  <p:grpSpPr>
                    <a:xfrm>
                      <a:off x="3604961" y="5804944"/>
                      <a:ext cx="986248" cy="166448"/>
                      <a:chOff x="3605499" y="5802603"/>
                      <a:chExt cx="986248" cy="166448"/>
                    </a:xfrm>
                  </p:grpSpPr>
                  <p:sp>
                    <p:nvSpPr>
                      <p:cNvPr id="1064" name="三角形 1063">
                        <a:extLst>
                          <a:ext uri="{FF2B5EF4-FFF2-40B4-BE49-F238E27FC236}">
                            <a16:creationId xmlns:a16="http://schemas.microsoft.com/office/drawing/2014/main" id="{E90BA9AB-C1FD-273B-6BB6-F02E7AF4890C}"/>
                          </a:ext>
                        </a:extLst>
                      </p:cNvPr>
                      <p:cNvSpPr/>
                      <p:nvPr/>
                    </p:nvSpPr>
                    <p:spPr>
                      <a:xfrm rot="16488000">
                        <a:off x="3592818" y="5876176"/>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5" name="三角形 1064">
                        <a:extLst>
                          <a:ext uri="{FF2B5EF4-FFF2-40B4-BE49-F238E27FC236}">
                            <a16:creationId xmlns:a16="http://schemas.microsoft.com/office/drawing/2014/main" id="{A622E168-3423-F713-4DCE-453BC3442BD9}"/>
                          </a:ext>
                        </a:extLst>
                      </p:cNvPr>
                      <p:cNvSpPr/>
                      <p:nvPr/>
                    </p:nvSpPr>
                    <p:spPr>
                      <a:xfrm rot="5112000" flipH="1">
                        <a:off x="4501920" y="5873557"/>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6" name="正方形/長方形 1065">
                        <a:extLst>
                          <a:ext uri="{FF2B5EF4-FFF2-40B4-BE49-F238E27FC236}">
                            <a16:creationId xmlns:a16="http://schemas.microsoft.com/office/drawing/2014/main" id="{ED2ED4D7-2C7B-1060-36A7-1D818D027F15}"/>
                          </a:ext>
                        </a:extLst>
                      </p:cNvPr>
                      <p:cNvSpPr/>
                      <p:nvPr/>
                    </p:nvSpPr>
                    <p:spPr>
                      <a:xfrm>
                        <a:off x="3662130" y="5876678"/>
                        <a:ext cx="861086" cy="923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7" name="三角形 1066">
                        <a:extLst>
                          <a:ext uri="{FF2B5EF4-FFF2-40B4-BE49-F238E27FC236}">
                            <a16:creationId xmlns:a16="http://schemas.microsoft.com/office/drawing/2014/main" id="{538B2E9A-6C55-CDF4-0F29-4C9B4994E328}"/>
                          </a:ext>
                        </a:extLst>
                      </p:cNvPr>
                      <p:cNvSpPr/>
                      <p:nvPr/>
                    </p:nvSpPr>
                    <p:spPr>
                      <a:xfrm rot="827579">
                        <a:off x="3840889"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8" name="三角形 1067">
                        <a:extLst>
                          <a:ext uri="{FF2B5EF4-FFF2-40B4-BE49-F238E27FC236}">
                            <a16:creationId xmlns:a16="http://schemas.microsoft.com/office/drawing/2014/main" id="{F541B5BF-CC06-1FE8-4E4D-DC53350945A1}"/>
                          </a:ext>
                        </a:extLst>
                      </p:cNvPr>
                      <p:cNvSpPr/>
                      <p:nvPr/>
                    </p:nvSpPr>
                    <p:spPr>
                      <a:xfrm rot="21011915">
                        <a:off x="4247171" y="5802603"/>
                        <a:ext cx="102508" cy="7714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1" name="グループ化 1050">
                      <a:extLst>
                        <a:ext uri="{FF2B5EF4-FFF2-40B4-BE49-F238E27FC236}">
                          <a16:creationId xmlns:a16="http://schemas.microsoft.com/office/drawing/2014/main" id="{B58DBD57-14DE-7AEB-BE67-87FACFF0C5F3}"/>
                        </a:ext>
                      </a:extLst>
                    </p:cNvPr>
                    <p:cNvGrpSpPr/>
                    <p:nvPr/>
                  </p:nvGrpSpPr>
                  <p:grpSpPr>
                    <a:xfrm>
                      <a:off x="3595015" y="5804993"/>
                      <a:ext cx="1006139" cy="554532"/>
                      <a:chOff x="3595015" y="5804993"/>
                      <a:chExt cx="1006139" cy="554532"/>
                    </a:xfrm>
                  </p:grpSpPr>
                  <p:grpSp>
                    <p:nvGrpSpPr>
                      <p:cNvPr id="1052" name="グループ化 1051">
                        <a:extLst>
                          <a:ext uri="{FF2B5EF4-FFF2-40B4-BE49-F238E27FC236}">
                            <a16:creationId xmlns:a16="http://schemas.microsoft.com/office/drawing/2014/main" id="{C55AE1D0-960F-8BE1-6F30-C8A72B33C115}"/>
                          </a:ext>
                        </a:extLst>
                      </p:cNvPr>
                      <p:cNvGrpSpPr/>
                      <p:nvPr/>
                    </p:nvGrpSpPr>
                    <p:grpSpPr>
                      <a:xfrm>
                        <a:off x="3595015" y="5804993"/>
                        <a:ext cx="1006139" cy="554532"/>
                        <a:chOff x="3595015" y="5804993"/>
                        <a:chExt cx="1006139" cy="554532"/>
                      </a:xfrm>
                    </p:grpSpPr>
                    <p:sp>
                      <p:nvSpPr>
                        <p:cNvPr id="1054" name="台形 1053">
                          <a:extLst>
                            <a:ext uri="{FF2B5EF4-FFF2-40B4-BE49-F238E27FC236}">
                              <a16:creationId xmlns:a16="http://schemas.microsoft.com/office/drawing/2014/main" id="{F1ECCE38-2491-99F3-6229-A61F5C9BC979}"/>
                            </a:ext>
                          </a:extLst>
                        </p:cNvPr>
                        <p:cNvSpPr/>
                        <p:nvPr/>
                      </p:nvSpPr>
                      <p:spPr>
                        <a:xfrm flipV="1">
                          <a:off x="3803047" y="5961167"/>
                          <a:ext cx="596856" cy="369334"/>
                        </a:xfrm>
                        <a:prstGeom prst="trapezoid">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055" name="グループ化 1054">
                          <a:extLst>
                            <a:ext uri="{FF2B5EF4-FFF2-40B4-BE49-F238E27FC236}">
                              <a16:creationId xmlns:a16="http://schemas.microsoft.com/office/drawing/2014/main" id="{C7DFD7ED-78D7-FFA4-3FAB-834F11A46DA9}"/>
                            </a:ext>
                          </a:extLst>
                        </p:cNvPr>
                        <p:cNvGrpSpPr/>
                        <p:nvPr/>
                      </p:nvGrpSpPr>
                      <p:grpSpPr>
                        <a:xfrm>
                          <a:off x="4346156" y="5881886"/>
                          <a:ext cx="217732" cy="474979"/>
                          <a:chOff x="4346156" y="5881886"/>
                          <a:chExt cx="217732" cy="474979"/>
                        </a:xfrm>
                      </p:grpSpPr>
                      <p:sp>
                        <p:nvSpPr>
                          <p:cNvPr id="1062" name="台形 1061">
                            <a:extLst>
                              <a:ext uri="{FF2B5EF4-FFF2-40B4-BE49-F238E27FC236}">
                                <a16:creationId xmlns:a16="http://schemas.microsoft.com/office/drawing/2014/main" id="{EA527078-887C-4EEB-0485-DD8AF16BD65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3" name="台形 1062">
                            <a:extLst>
                              <a:ext uri="{FF2B5EF4-FFF2-40B4-BE49-F238E27FC236}">
                                <a16:creationId xmlns:a16="http://schemas.microsoft.com/office/drawing/2014/main" id="{ECA1BB1B-7C1B-5D26-38C0-1B47926AFDBB}"/>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56" name="グループ化 1055">
                          <a:extLst>
                            <a:ext uri="{FF2B5EF4-FFF2-40B4-BE49-F238E27FC236}">
                              <a16:creationId xmlns:a16="http://schemas.microsoft.com/office/drawing/2014/main" id="{2AFB6426-346A-DC1D-20C6-12D0F6CD204E}"/>
                            </a:ext>
                          </a:extLst>
                        </p:cNvPr>
                        <p:cNvGrpSpPr/>
                        <p:nvPr/>
                      </p:nvGrpSpPr>
                      <p:grpSpPr>
                        <a:xfrm flipH="1">
                          <a:off x="3635970" y="5884546"/>
                          <a:ext cx="220633" cy="474979"/>
                          <a:chOff x="4346156" y="5881886"/>
                          <a:chExt cx="217732" cy="474979"/>
                        </a:xfrm>
                      </p:grpSpPr>
                      <p:sp>
                        <p:nvSpPr>
                          <p:cNvPr id="1060" name="台形 1059">
                            <a:extLst>
                              <a:ext uri="{FF2B5EF4-FFF2-40B4-BE49-F238E27FC236}">
                                <a16:creationId xmlns:a16="http://schemas.microsoft.com/office/drawing/2014/main" id="{AF6AD6EE-DE31-D779-1093-0A2743AD504B}"/>
                              </a:ext>
                            </a:extLst>
                          </p:cNvPr>
                          <p:cNvSpPr/>
                          <p:nvPr/>
                        </p:nvSpPr>
                        <p:spPr>
                          <a:xfrm rot="17028570" flipV="1">
                            <a:off x="4242993" y="6079608"/>
                            <a:ext cx="380420" cy="174094"/>
                          </a:xfrm>
                          <a:prstGeom prst="trapezoid">
                            <a:avLst>
                              <a:gd name="adj" fmla="val 6573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61" name="台形 1060">
                            <a:extLst>
                              <a:ext uri="{FF2B5EF4-FFF2-40B4-BE49-F238E27FC236}">
                                <a16:creationId xmlns:a16="http://schemas.microsoft.com/office/drawing/2014/main" id="{5E09CF83-5225-9723-D68D-F72AE6CB9860}"/>
                              </a:ext>
                            </a:extLst>
                          </p:cNvPr>
                          <p:cNvSpPr/>
                          <p:nvPr/>
                        </p:nvSpPr>
                        <p:spPr>
                          <a:xfrm rot="6336241" flipV="1">
                            <a:off x="4354748" y="5917934"/>
                            <a:ext cx="245187" cy="173092"/>
                          </a:xfrm>
                          <a:prstGeom prst="trapezoid">
                            <a:avLst>
                              <a:gd name="adj" fmla="val 59326"/>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7" name="平行四辺形 1056">
                          <a:extLst>
                            <a:ext uri="{FF2B5EF4-FFF2-40B4-BE49-F238E27FC236}">
                              <a16:creationId xmlns:a16="http://schemas.microsoft.com/office/drawing/2014/main" id="{972354D4-DD9A-5500-5540-CE8CACADED3A}"/>
                            </a:ext>
                          </a:extLst>
                        </p:cNvPr>
                        <p:cNvSpPr/>
                        <p:nvPr/>
                      </p:nvSpPr>
                      <p:spPr>
                        <a:xfrm rot="20897915">
                          <a:off x="3595015" y="5834451"/>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8" name="平行四辺形 1057">
                          <a:extLst>
                            <a:ext uri="{FF2B5EF4-FFF2-40B4-BE49-F238E27FC236}">
                              <a16:creationId xmlns:a16="http://schemas.microsoft.com/office/drawing/2014/main" id="{2366E124-C387-9439-EC08-4281052B5691}"/>
                            </a:ext>
                          </a:extLst>
                        </p:cNvPr>
                        <p:cNvSpPr/>
                        <p:nvPr/>
                      </p:nvSpPr>
                      <p:spPr>
                        <a:xfrm rot="702085" flipH="1">
                          <a:off x="4281297" y="5834450"/>
                          <a:ext cx="319857" cy="45719"/>
                        </a:xfrm>
                        <a:prstGeom prst="parallelogram">
                          <a:avLst>
                            <a:gd name="adj" fmla="val 15239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59" name="正方形/長方形 1058">
                          <a:extLst>
                            <a:ext uri="{FF2B5EF4-FFF2-40B4-BE49-F238E27FC236}">
                              <a16:creationId xmlns:a16="http://schemas.microsoft.com/office/drawing/2014/main" id="{EFEF3DFD-69FC-2112-BE84-E7222EF62A01}"/>
                            </a:ext>
                          </a:extLst>
                        </p:cNvPr>
                        <p:cNvSpPr/>
                        <p:nvPr/>
                      </p:nvSpPr>
                      <p:spPr>
                        <a:xfrm>
                          <a:off x="3902116" y="5804993"/>
                          <a:ext cx="388434" cy="11453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53" name="円/楕円 1052">
                        <a:extLst>
                          <a:ext uri="{FF2B5EF4-FFF2-40B4-BE49-F238E27FC236}">
                            <a16:creationId xmlns:a16="http://schemas.microsoft.com/office/drawing/2014/main" id="{91E881E3-F8C7-9E5D-C419-4306A0699FFB}"/>
                          </a:ext>
                        </a:extLst>
                      </p:cNvPr>
                      <p:cNvSpPr/>
                      <p:nvPr/>
                    </p:nvSpPr>
                    <p:spPr>
                      <a:xfrm>
                        <a:off x="3748845" y="5821858"/>
                        <a:ext cx="717556" cy="109641"/>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nvGrpSpPr>
                  <p:cNvPr id="1024" name="グループ化 1023">
                    <a:extLst>
                      <a:ext uri="{FF2B5EF4-FFF2-40B4-BE49-F238E27FC236}">
                        <a16:creationId xmlns:a16="http://schemas.microsoft.com/office/drawing/2014/main" id="{701CF24A-25F0-4A12-CB3E-E2AB181B918C}"/>
                      </a:ext>
                    </a:extLst>
                  </p:cNvPr>
                  <p:cNvGrpSpPr/>
                  <p:nvPr/>
                </p:nvGrpSpPr>
                <p:grpSpPr>
                  <a:xfrm>
                    <a:off x="970221" y="4950308"/>
                    <a:ext cx="914400" cy="1358128"/>
                    <a:chOff x="970221" y="4950308"/>
                    <a:chExt cx="914400" cy="1358128"/>
                  </a:xfrm>
                </p:grpSpPr>
                <p:grpSp>
                  <p:nvGrpSpPr>
                    <p:cNvPr id="1042" name="グループ化 1041">
                      <a:extLst>
                        <a:ext uri="{FF2B5EF4-FFF2-40B4-BE49-F238E27FC236}">
                          <a16:creationId xmlns:a16="http://schemas.microsoft.com/office/drawing/2014/main" id="{DE525C30-941E-2DF1-95BA-77F1C572D3ED}"/>
                        </a:ext>
                      </a:extLst>
                    </p:cNvPr>
                    <p:cNvGrpSpPr/>
                    <p:nvPr/>
                  </p:nvGrpSpPr>
                  <p:grpSpPr>
                    <a:xfrm>
                      <a:off x="970221" y="4950308"/>
                      <a:ext cx="914400" cy="1358128"/>
                      <a:chOff x="970221" y="4950308"/>
                      <a:chExt cx="914400" cy="1358128"/>
                    </a:xfrm>
                  </p:grpSpPr>
                  <p:grpSp>
                    <p:nvGrpSpPr>
                      <p:cNvPr id="1046" name="グループ化 1045">
                        <a:extLst>
                          <a:ext uri="{FF2B5EF4-FFF2-40B4-BE49-F238E27FC236}">
                            <a16:creationId xmlns:a16="http://schemas.microsoft.com/office/drawing/2014/main" id="{7CDC0019-B1CA-0E6E-B700-A8DCEB61E47D}"/>
                          </a:ext>
                        </a:extLst>
                      </p:cNvPr>
                      <p:cNvGrpSpPr/>
                      <p:nvPr/>
                    </p:nvGrpSpPr>
                    <p:grpSpPr>
                      <a:xfrm>
                        <a:off x="970221" y="4950308"/>
                        <a:ext cx="914400" cy="1358128"/>
                        <a:chOff x="1194416" y="5220700"/>
                        <a:chExt cx="914400" cy="1358128"/>
                      </a:xfrm>
                    </p:grpSpPr>
                    <p:sp>
                      <p:nvSpPr>
                        <p:cNvPr id="1048" name="涙形 1047">
                          <a:extLst>
                            <a:ext uri="{FF2B5EF4-FFF2-40B4-BE49-F238E27FC236}">
                              <a16:creationId xmlns:a16="http://schemas.microsoft.com/office/drawing/2014/main" id="{E4B36624-7DCB-E3B5-8455-0E49E19CF98D}"/>
                            </a:ext>
                          </a:extLst>
                        </p:cNvPr>
                        <p:cNvSpPr/>
                        <p:nvPr/>
                      </p:nvSpPr>
                      <p:spPr>
                        <a:xfrm rot="18894083">
                          <a:off x="1194416" y="5664428"/>
                          <a:ext cx="914400" cy="914400"/>
                        </a:xfrm>
                        <a:prstGeom prst="teardrop">
                          <a:avLst>
                            <a:gd name="adj" fmla="val 12260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9" name="正方形/長方形 1048">
                          <a:extLst>
                            <a:ext uri="{FF2B5EF4-FFF2-40B4-BE49-F238E27FC236}">
                              <a16:creationId xmlns:a16="http://schemas.microsoft.com/office/drawing/2014/main" id="{09E8B51E-7B35-3940-5542-29CE036E7465}"/>
                            </a:ext>
                          </a:extLst>
                        </p:cNvPr>
                        <p:cNvSpPr/>
                        <p:nvPr/>
                      </p:nvSpPr>
                      <p:spPr>
                        <a:xfrm>
                          <a:off x="1508586" y="5220700"/>
                          <a:ext cx="286060" cy="4477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47" name="角丸四角形 1046">
                        <a:extLst>
                          <a:ext uri="{FF2B5EF4-FFF2-40B4-BE49-F238E27FC236}">
                            <a16:creationId xmlns:a16="http://schemas.microsoft.com/office/drawing/2014/main" id="{1F978A0C-ACE9-894D-D89B-F16B829D240E}"/>
                          </a:ext>
                        </a:extLst>
                      </p:cNvPr>
                      <p:cNvSpPr/>
                      <p:nvPr/>
                    </p:nvSpPr>
                    <p:spPr>
                      <a:xfrm>
                        <a:off x="1283983" y="5322085"/>
                        <a:ext cx="286875" cy="9940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nvGrpSpPr>
                    <p:cNvPr id="1043" name="グループ化 1042">
                      <a:extLst>
                        <a:ext uri="{FF2B5EF4-FFF2-40B4-BE49-F238E27FC236}">
                          <a16:creationId xmlns:a16="http://schemas.microsoft.com/office/drawing/2014/main" id="{77EAB922-4BDE-44CC-03E9-ECB6A85F5D3C}"/>
                        </a:ext>
                      </a:extLst>
                    </p:cNvPr>
                    <p:cNvGrpSpPr/>
                    <p:nvPr/>
                  </p:nvGrpSpPr>
                  <p:grpSpPr>
                    <a:xfrm>
                      <a:off x="978366" y="5829754"/>
                      <a:ext cx="898114" cy="91814"/>
                      <a:chOff x="978366" y="5829754"/>
                      <a:chExt cx="898114" cy="91814"/>
                    </a:xfrm>
                  </p:grpSpPr>
                  <p:sp>
                    <p:nvSpPr>
                      <p:cNvPr id="1044" name="円/楕円 1043">
                        <a:extLst>
                          <a:ext uri="{FF2B5EF4-FFF2-40B4-BE49-F238E27FC236}">
                            <a16:creationId xmlns:a16="http://schemas.microsoft.com/office/drawing/2014/main" id="{75AFB72D-BC10-F1DF-4289-669BC60909CF}"/>
                          </a:ext>
                        </a:extLst>
                      </p:cNvPr>
                      <p:cNvSpPr/>
                      <p:nvPr/>
                    </p:nvSpPr>
                    <p:spPr>
                      <a:xfrm>
                        <a:off x="1018062" y="5847385"/>
                        <a:ext cx="822978" cy="7418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5" name="円/楕円 1044">
                        <a:extLst>
                          <a:ext uri="{FF2B5EF4-FFF2-40B4-BE49-F238E27FC236}">
                            <a16:creationId xmlns:a16="http://schemas.microsoft.com/office/drawing/2014/main" id="{6A97191F-9F2D-2E02-991C-E85960DA2020}"/>
                          </a:ext>
                        </a:extLst>
                      </p:cNvPr>
                      <p:cNvSpPr/>
                      <p:nvPr/>
                    </p:nvSpPr>
                    <p:spPr>
                      <a:xfrm>
                        <a:off x="978366" y="5829754"/>
                        <a:ext cx="898114" cy="5730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1025" name="月 1024">
                    <a:extLst>
                      <a:ext uri="{FF2B5EF4-FFF2-40B4-BE49-F238E27FC236}">
                        <a16:creationId xmlns:a16="http://schemas.microsoft.com/office/drawing/2014/main" id="{CD73E88C-6331-AE9D-5EF6-311608036541}"/>
                      </a:ext>
                    </a:extLst>
                  </p:cNvPr>
                  <p:cNvSpPr/>
                  <p:nvPr/>
                </p:nvSpPr>
                <p:spPr>
                  <a:xfrm rot="16200000">
                    <a:off x="1205350" y="5631424"/>
                    <a:ext cx="447738" cy="901703"/>
                  </a:xfrm>
                  <a:prstGeom prst="moon">
                    <a:avLst>
                      <a:gd name="adj" fmla="val 87500"/>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27" name="直線矢印コネクタ 1026">
                    <a:extLst>
                      <a:ext uri="{FF2B5EF4-FFF2-40B4-BE49-F238E27FC236}">
                        <a16:creationId xmlns:a16="http://schemas.microsoft.com/office/drawing/2014/main" id="{F9A701CC-B526-FD93-2B48-CFA3FCD54764}"/>
                      </a:ext>
                    </a:extLst>
                  </p:cNvPr>
                  <p:cNvCxnSpPr>
                    <a:cxnSpLocks/>
                  </p:cNvCxnSpPr>
                  <p:nvPr/>
                </p:nvCxnSpPr>
                <p:spPr>
                  <a:xfrm flipV="1">
                    <a:off x="1307250" y="6157893"/>
                    <a:ext cx="89796" cy="3829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pSp>
                <p:nvGrpSpPr>
                  <p:cNvPr id="1028" name="グループ化 1027">
                    <a:extLst>
                      <a:ext uri="{FF2B5EF4-FFF2-40B4-BE49-F238E27FC236}">
                        <a16:creationId xmlns:a16="http://schemas.microsoft.com/office/drawing/2014/main" id="{C08CDB20-E6B5-02A9-7732-79253D955D83}"/>
                      </a:ext>
                    </a:extLst>
                  </p:cNvPr>
                  <p:cNvGrpSpPr/>
                  <p:nvPr/>
                </p:nvGrpSpPr>
                <p:grpSpPr>
                  <a:xfrm>
                    <a:off x="686396" y="4515976"/>
                    <a:ext cx="701270" cy="437686"/>
                    <a:chOff x="671398" y="4725466"/>
                    <a:chExt cx="701270" cy="437686"/>
                  </a:xfrm>
                </p:grpSpPr>
                <p:sp>
                  <p:nvSpPr>
                    <p:cNvPr id="1035" name="正方形/長方形 1034">
                      <a:extLst>
                        <a:ext uri="{FF2B5EF4-FFF2-40B4-BE49-F238E27FC236}">
                          <a16:creationId xmlns:a16="http://schemas.microsoft.com/office/drawing/2014/main" id="{FBBB8DEE-4ED7-8893-B226-1DA51803922B}"/>
                        </a:ext>
                      </a:extLst>
                    </p:cNvPr>
                    <p:cNvSpPr/>
                    <p:nvPr/>
                  </p:nvSpPr>
                  <p:spPr>
                    <a:xfrm rot="1834111">
                      <a:off x="760495" y="4725466"/>
                      <a:ext cx="596900" cy="260064"/>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6" name="円/楕円 1035">
                      <a:extLst>
                        <a:ext uri="{FF2B5EF4-FFF2-40B4-BE49-F238E27FC236}">
                          <a16:creationId xmlns:a16="http://schemas.microsoft.com/office/drawing/2014/main" id="{E93BB281-5C56-F85E-B064-BC796033B3C1}"/>
                        </a:ext>
                      </a:extLst>
                    </p:cNvPr>
                    <p:cNvSpPr/>
                    <p:nvPr/>
                  </p:nvSpPr>
                  <p:spPr>
                    <a:xfrm>
                      <a:off x="1246533" y="5063219"/>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7" name="台形 1036">
                      <a:extLst>
                        <a:ext uri="{FF2B5EF4-FFF2-40B4-BE49-F238E27FC236}">
                          <a16:creationId xmlns:a16="http://schemas.microsoft.com/office/drawing/2014/main" id="{D17DAB39-4AE9-7D45-333D-84D39BCCA374}"/>
                        </a:ext>
                      </a:extLst>
                    </p:cNvPr>
                    <p:cNvSpPr/>
                    <p:nvPr/>
                  </p:nvSpPr>
                  <p:spPr>
                    <a:xfrm rot="12353230">
                      <a:off x="671398" y="4835519"/>
                      <a:ext cx="681416" cy="155934"/>
                    </a:xfrm>
                    <a:prstGeom prst="trapezoid">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8" name="円/楕円 1037">
                      <a:extLst>
                        <a:ext uri="{FF2B5EF4-FFF2-40B4-BE49-F238E27FC236}">
                          <a16:creationId xmlns:a16="http://schemas.microsoft.com/office/drawing/2014/main" id="{CD5B08BA-F353-A347-F156-676A8E77658B}"/>
                        </a:ext>
                      </a:extLst>
                    </p:cNvPr>
                    <p:cNvSpPr/>
                    <p:nvPr/>
                  </p:nvSpPr>
                  <p:spPr>
                    <a:xfrm>
                      <a:off x="1292252" y="5084032"/>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9" name="円/楕円 1038">
                      <a:extLst>
                        <a:ext uri="{FF2B5EF4-FFF2-40B4-BE49-F238E27FC236}">
                          <a16:creationId xmlns:a16="http://schemas.microsoft.com/office/drawing/2014/main" id="{D81BB00D-879B-0F2E-45D2-B92C8504F15F}"/>
                        </a:ext>
                      </a:extLst>
                    </p:cNvPr>
                    <p:cNvSpPr/>
                    <p:nvPr/>
                  </p:nvSpPr>
                  <p:spPr>
                    <a:xfrm>
                      <a:off x="1301316" y="50506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0" name="円/楕円 1039">
                      <a:extLst>
                        <a:ext uri="{FF2B5EF4-FFF2-40B4-BE49-F238E27FC236}">
                          <a16:creationId xmlns:a16="http://schemas.microsoft.com/office/drawing/2014/main" id="{AAF3F4F9-E8CD-66F8-C8EC-78C1442E34CB}"/>
                        </a:ext>
                      </a:extLst>
                    </p:cNvPr>
                    <p:cNvSpPr/>
                    <p:nvPr/>
                  </p:nvSpPr>
                  <p:spPr>
                    <a:xfrm>
                      <a:off x="1271935" y="509810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41" name="円/楕円 1040">
                      <a:extLst>
                        <a:ext uri="{FF2B5EF4-FFF2-40B4-BE49-F238E27FC236}">
                          <a16:creationId xmlns:a16="http://schemas.microsoft.com/office/drawing/2014/main" id="{AD6F21D1-112C-66F4-9E27-B5F44146EF22}"/>
                        </a:ext>
                      </a:extLst>
                    </p:cNvPr>
                    <p:cNvSpPr/>
                    <p:nvPr/>
                  </p:nvSpPr>
                  <p:spPr>
                    <a:xfrm>
                      <a:off x="1326949" y="5117433"/>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29" name="涙形 1028">
                    <a:extLst>
                      <a:ext uri="{FF2B5EF4-FFF2-40B4-BE49-F238E27FC236}">
                        <a16:creationId xmlns:a16="http://schemas.microsoft.com/office/drawing/2014/main" id="{AB93D7F0-6A3D-BFC9-FBE5-9D0C9F05EC19}"/>
                      </a:ext>
                    </a:extLst>
                  </p:cNvPr>
                  <p:cNvSpPr/>
                  <p:nvPr/>
                </p:nvSpPr>
                <p:spPr>
                  <a:xfrm rot="18864340">
                    <a:off x="3790028" y="5549063"/>
                    <a:ext cx="154713" cy="168935"/>
                  </a:xfrm>
                  <a:prstGeom prst="teardrop">
                    <a:avLst>
                      <a:gd name="adj" fmla="val 200000"/>
                    </a:avLst>
                  </a:prstGeom>
                  <a:solidFill>
                    <a:schemeClr val="accent5">
                      <a:lumMod val="60000"/>
                      <a:lumOff val="4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0" name="テキスト ボックス 1029">
                    <a:extLst>
                      <a:ext uri="{FF2B5EF4-FFF2-40B4-BE49-F238E27FC236}">
                        <a16:creationId xmlns:a16="http://schemas.microsoft.com/office/drawing/2014/main" id="{21D615B2-3595-E551-77D2-448113451427}"/>
                      </a:ext>
                    </a:extLst>
                  </p:cNvPr>
                  <p:cNvSpPr txBox="1"/>
                  <p:nvPr/>
                </p:nvSpPr>
                <p:spPr>
                  <a:xfrm>
                    <a:off x="4726822" y="4394421"/>
                    <a:ext cx="1532900" cy="984885"/>
                  </a:xfrm>
                  <a:prstGeom prst="rect">
                    <a:avLst/>
                  </a:prstGeom>
                  <a:noFill/>
                </p:spPr>
                <p:txBody>
                  <a:bodyPr wrap="non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ナフィオン</a:t>
                    </a:r>
                    <a:endParaRPr lang="en-US" altLang="ja-JP" sz="1050" b="1">
                      <a:latin typeface="Hiragino Maru Gothic ProN W4" panose="020F0400000000000000" pitchFamily="34" charset="-128"/>
                      <a:ea typeface="Hiragino Maru Gothic ProN W4" panose="020F0400000000000000" pitchFamily="34" charset="-128"/>
                    </a:endParaRPr>
                  </a:p>
                  <a:p>
                    <a:pPr algn="ctr"/>
                    <a:r>
                      <a:rPr lang="en-US" altLang="ja-JP" sz="1050" b="1">
                        <a:latin typeface="Hiragino Maru Gothic ProN W4" panose="020F0400000000000000" pitchFamily="34" charset="-128"/>
                        <a:ea typeface="Hiragino Maru Gothic ProN W4" panose="020F0400000000000000" pitchFamily="34" charset="-128"/>
                      </a:rPr>
                      <a:t>or</a:t>
                    </a:r>
                  </a:p>
                  <a:p>
                    <a:pPr algn="ctr"/>
                    <a:r>
                      <a:rPr lang="ja-JP" altLang="en-US" sz="1050" b="1">
                        <a:latin typeface="Hiragino Maru Gothic ProN W4" panose="020F0400000000000000" pitchFamily="34" charset="-128"/>
                        <a:ea typeface="Hiragino Maru Gothic ProN W4" panose="020F0400000000000000" pitchFamily="34" charset="-128"/>
                      </a:rPr>
                      <a:t>セルロース</a:t>
                    </a:r>
                    <a:endParaRPr lang="en-US" altLang="ja-JP" sz="1050" b="1">
                      <a:latin typeface="Hiragino Maru Gothic ProN W4" panose="020F0400000000000000" pitchFamily="34" charset="-128"/>
                      <a:ea typeface="Hiragino Maru Gothic ProN W4" panose="020F0400000000000000" pitchFamily="34" charset="-128"/>
                    </a:endParaRPr>
                  </a:p>
                  <a:p>
                    <a:pPr algn="ctr"/>
                    <a:r>
                      <a:rPr lang="ja-JP" altLang="en-US" sz="1050" b="1">
                        <a:latin typeface="Hiragino Maru Gothic ProN W4" panose="020F0400000000000000" pitchFamily="34" charset="-128"/>
                        <a:ea typeface="Hiragino Maru Gothic ProN W4" panose="020F0400000000000000" pitchFamily="34" charset="-128"/>
                      </a:rPr>
                      <a:t>ナノファイバー</a:t>
                    </a:r>
                  </a:p>
                </p:txBody>
              </p:sp>
              <p:sp>
                <p:nvSpPr>
                  <p:cNvPr id="1031" name="角丸四角形 1030">
                    <a:extLst>
                      <a:ext uri="{FF2B5EF4-FFF2-40B4-BE49-F238E27FC236}">
                        <a16:creationId xmlns:a16="http://schemas.microsoft.com/office/drawing/2014/main" id="{5B549E35-0AF7-1E6A-D228-1D21461DC013}"/>
                      </a:ext>
                    </a:extLst>
                  </p:cNvPr>
                  <p:cNvSpPr/>
                  <p:nvPr/>
                </p:nvSpPr>
                <p:spPr>
                  <a:xfrm rot="1934343">
                    <a:off x="4348764" y="5316594"/>
                    <a:ext cx="103643" cy="429856"/>
                  </a:xfrm>
                  <a:prstGeom prst="roundRect">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2" name="円/楕円 1031">
                    <a:extLst>
                      <a:ext uri="{FF2B5EF4-FFF2-40B4-BE49-F238E27FC236}">
                        <a16:creationId xmlns:a16="http://schemas.microsoft.com/office/drawing/2014/main" id="{B3F6AFD9-0F49-78D6-BBF6-CB89908D9978}"/>
                      </a:ext>
                    </a:extLst>
                  </p:cNvPr>
                  <p:cNvSpPr/>
                  <p:nvPr/>
                </p:nvSpPr>
                <p:spPr>
                  <a:xfrm rot="1698171">
                    <a:off x="4236090" y="5687516"/>
                    <a:ext cx="95950" cy="53248"/>
                  </a:xfrm>
                  <a:prstGeom prst="ellipse">
                    <a:avLst/>
                  </a:prstGeom>
                  <a:solidFill>
                    <a:schemeClr val="bg2">
                      <a:lumMod val="7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33" name="テキスト ボックス 1032">
                    <a:extLst>
                      <a:ext uri="{FF2B5EF4-FFF2-40B4-BE49-F238E27FC236}">
                        <a16:creationId xmlns:a16="http://schemas.microsoft.com/office/drawing/2014/main" id="{84E8A57C-0807-2E00-29DA-5F47B4CF226F}"/>
                      </a:ext>
                    </a:extLst>
                  </p:cNvPr>
                  <p:cNvSpPr txBox="1"/>
                  <p:nvPr/>
                </p:nvSpPr>
                <p:spPr>
                  <a:xfrm>
                    <a:off x="6138361" y="6390211"/>
                    <a:ext cx="1989723" cy="369332"/>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カーボンペースト</a:t>
                    </a:r>
                    <a:endParaRPr lang="en-US" altLang="ja-JP" sz="1200" b="1">
                      <a:latin typeface="Hiragino Maru Gothic ProN W4" panose="020F0400000000000000" pitchFamily="34" charset="-128"/>
                      <a:ea typeface="Hiragino Maru Gothic ProN W4" panose="020F0400000000000000" pitchFamily="34" charset="-128"/>
                    </a:endParaRPr>
                  </a:p>
                </p:txBody>
              </p:sp>
              <p:sp>
                <p:nvSpPr>
                  <p:cNvPr id="1034" name="角丸四角形 1033">
                    <a:extLst>
                      <a:ext uri="{FF2B5EF4-FFF2-40B4-BE49-F238E27FC236}">
                        <a16:creationId xmlns:a16="http://schemas.microsoft.com/office/drawing/2014/main" id="{CC7CB47B-D412-5604-DAFF-3515CD93CAE8}"/>
                      </a:ext>
                    </a:extLst>
                  </p:cNvPr>
                  <p:cNvSpPr/>
                  <p:nvPr/>
                </p:nvSpPr>
                <p:spPr>
                  <a:xfrm>
                    <a:off x="616325" y="3887973"/>
                    <a:ext cx="3594584" cy="473054"/>
                  </a:xfrm>
                  <a:prstGeom prst="roundRect">
                    <a:avLst>
                      <a:gd name="adj" fmla="val 3397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S Gothic" panose="020B0609070205080204" pitchFamily="49" charset="-128"/>
                        <a:ea typeface="MS Gothic" panose="020B0609070205080204" pitchFamily="49" charset="-128"/>
                      </a:rPr>
                      <a:t>カーボンペースト電極</a:t>
                    </a:r>
                    <a:endParaRPr lang="en-US" altLang="ja-JP" b="1">
                      <a:solidFill>
                        <a:schemeClr val="tx1"/>
                      </a:solidFill>
                      <a:latin typeface="MS Gothic" panose="020B0609070205080204" pitchFamily="49" charset="-128"/>
                      <a:ea typeface="MS Gothic" panose="020B0609070205080204" pitchFamily="49" charset="-128"/>
                    </a:endParaRPr>
                  </a:p>
                </p:txBody>
              </p:sp>
            </p:grpSp>
            <p:sp>
              <p:nvSpPr>
                <p:cNvPr id="59" name="円/楕円 58">
                  <a:extLst>
                    <a:ext uri="{FF2B5EF4-FFF2-40B4-BE49-F238E27FC236}">
                      <a16:creationId xmlns:a16="http://schemas.microsoft.com/office/drawing/2014/main" id="{C7ECAB24-D9C8-29B6-C9A8-858C562E698D}"/>
                    </a:ext>
                  </a:extLst>
                </p:cNvPr>
                <p:cNvSpPr/>
                <p:nvPr/>
              </p:nvSpPr>
              <p:spPr>
                <a:xfrm>
                  <a:off x="1283622" y="4731211"/>
                  <a:ext cx="286060"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sp>
        <p:nvSpPr>
          <p:cNvPr id="1086" name="テキスト ボックス 1085">
            <a:extLst>
              <a:ext uri="{FF2B5EF4-FFF2-40B4-BE49-F238E27FC236}">
                <a16:creationId xmlns:a16="http://schemas.microsoft.com/office/drawing/2014/main" id="{327878F3-0A50-97D9-4255-D82C739B4A63}"/>
              </a:ext>
            </a:extLst>
          </p:cNvPr>
          <p:cNvSpPr txBox="1"/>
          <p:nvPr/>
        </p:nvSpPr>
        <p:spPr>
          <a:xfrm>
            <a:off x="2700499" y="5053965"/>
            <a:ext cx="1050288" cy="300082"/>
          </a:xfrm>
          <a:prstGeom prst="rect">
            <a:avLst/>
          </a:prstGeom>
          <a:noFill/>
        </p:spPr>
        <p:txBody>
          <a:bodyPr wrap="none" rtlCol="0">
            <a:spAutoFit/>
          </a:bodyPr>
          <a:lstStyle/>
          <a:p>
            <a:r>
              <a:rPr lang="ja-JP" altLang="en-US" sz="1350">
                <a:latin typeface="Hiragino Maru Gothic Pro W4" panose="020F0400000000000000" pitchFamily="34" charset="-128"/>
                <a:ea typeface="Hiragino Maru Gothic Pro W4" panose="020F0400000000000000" pitchFamily="34" charset="-128"/>
              </a:rPr>
              <a:t>バインダー</a:t>
            </a:r>
          </a:p>
        </p:txBody>
      </p:sp>
      <p:grpSp>
        <p:nvGrpSpPr>
          <p:cNvPr id="1087" name="グループ化 1086">
            <a:extLst>
              <a:ext uri="{FF2B5EF4-FFF2-40B4-BE49-F238E27FC236}">
                <a16:creationId xmlns:a16="http://schemas.microsoft.com/office/drawing/2014/main" id="{20ABF8E2-22AB-765A-CF30-EB89F3628B10}"/>
              </a:ext>
            </a:extLst>
          </p:cNvPr>
          <p:cNvGrpSpPr/>
          <p:nvPr/>
        </p:nvGrpSpPr>
        <p:grpSpPr>
          <a:xfrm>
            <a:off x="2691066" y="5053601"/>
            <a:ext cx="1025170" cy="448274"/>
            <a:chOff x="4084390" y="1101584"/>
            <a:chExt cx="1366893" cy="597699"/>
          </a:xfrm>
        </p:grpSpPr>
        <p:sp>
          <p:nvSpPr>
            <p:cNvPr id="1088" name="角丸四角形吹き出し 1087">
              <a:extLst>
                <a:ext uri="{FF2B5EF4-FFF2-40B4-BE49-F238E27FC236}">
                  <a16:creationId xmlns:a16="http://schemas.microsoft.com/office/drawing/2014/main" id="{E1DAC370-16AF-FF89-0609-F7D2247FAD5E}"/>
                </a:ext>
              </a:extLst>
            </p:cNvPr>
            <p:cNvSpPr/>
            <p:nvPr/>
          </p:nvSpPr>
          <p:spPr>
            <a:xfrm>
              <a:off x="4084390" y="1101584"/>
              <a:ext cx="1366893" cy="382708"/>
            </a:xfrm>
            <a:prstGeom prst="wedgeRoundRectCallout">
              <a:avLst>
                <a:gd name="adj1" fmla="val -8167"/>
                <a:gd name="adj2" fmla="val 212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89" name="三角形 1088">
              <a:extLst>
                <a:ext uri="{FF2B5EF4-FFF2-40B4-BE49-F238E27FC236}">
                  <a16:creationId xmlns:a16="http://schemas.microsoft.com/office/drawing/2014/main" id="{F8433206-9AE2-6EF0-AF8F-63B216C1C580}"/>
                </a:ext>
              </a:extLst>
            </p:cNvPr>
            <p:cNvSpPr/>
            <p:nvPr/>
          </p:nvSpPr>
          <p:spPr>
            <a:xfrm rot="10800000">
              <a:off x="4550563" y="1493455"/>
              <a:ext cx="316975" cy="20582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090" name="台形 1089">
              <a:extLst>
                <a:ext uri="{FF2B5EF4-FFF2-40B4-BE49-F238E27FC236}">
                  <a16:creationId xmlns:a16="http://schemas.microsoft.com/office/drawing/2014/main" id="{9C326545-5B09-7473-8309-45421B5083AB}"/>
                </a:ext>
              </a:extLst>
            </p:cNvPr>
            <p:cNvSpPr/>
            <p:nvPr/>
          </p:nvSpPr>
          <p:spPr>
            <a:xfrm rot="10800000">
              <a:off x="4529050" y="1450098"/>
              <a:ext cx="360000" cy="91327"/>
            </a:xfrm>
            <a:prstGeom prst="trapezoid">
              <a:avLst>
                <a:gd name="adj" fmla="val 8255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1091" name="左中かっこ 1090">
            <a:extLst>
              <a:ext uri="{FF2B5EF4-FFF2-40B4-BE49-F238E27FC236}">
                <a16:creationId xmlns:a16="http://schemas.microsoft.com/office/drawing/2014/main" id="{62A5B7DB-791F-C5AC-3EE5-4D6020186CBC}"/>
              </a:ext>
            </a:extLst>
          </p:cNvPr>
          <p:cNvSpPr/>
          <p:nvPr/>
        </p:nvSpPr>
        <p:spPr>
          <a:xfrm>
            <a:off x="3737509" y="4724162"/>
            <a:ext cx="176632" cy="8887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50"/>
          </a:p>
        </p:txBody>
      </p:sp>
      <p:pic>
        <p:nvPicPr>
          <p:cNvPr id="1092" name="Picture 2" descr="カーボンペースト電極">
            <a:extLst>
              <a:ext uri="{FF2B5EF4-FFF2-40B4-BE49-F238E27FC236}">
                <a16:creationId xmlns:a16="http://schemas.microsoft.com/office/drawing/2014/main" id="{39B43507-3817-D960-B09A-B23589201A7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53068" y="2875985"/>
            <a:ext cx="2636338" cy="1318169"/>
          </a:xfrm>
          <a:prstGeom prst="rect">
            <a:avLst/>
          </a:prstGeom>
          <a:noFill/>
          <a:extLst>
            <a:ext uri="{909E8E84-426E-40DD-AFC4-6F175D3DCCD1}">
              <a14:hiddenFill xmlns:a14="http://schemas.microsoft.com/office/drawing/2010/main">
                <a:solidFill>
                  <a:srgbClr val="FFFFFF"/>
                </a:solidFill>
              </a14:hiddenFill>
            </a:ext>
          </a:extLst>
        </p:spPr>
      </p:pic>
      <p:pic>
        <p:nvPicPr>
          <p:cNvPr id="1093" name="図 1092" descr="屋内, カップ, 食品, 小さい が含まれている画像&#10;&#10;自動的に生成された説明">
            <a:extLst>
              <a:ext uri="{FF2B5EF4-FFF2-40B4-BE49-F238E27FC236}">
                <a16:creationId xmlns:a16="http://schemas.microsoft.com/office/drawing/2014/main" id="{9FD1A1BA-E8E4-44AD-7955-80E2D162E22D}"/>
              </a:ext>
            </a:extLst>
          </p:cNvPr>
          <p:cNvPicPr>
            <a:picLocks noChangeAspect="1"/>
          </p:cNvPicPr>
          <p:nvPr/>
        </p:nvPicPr>
        <p:blipFill>
          <a:blip r:embed="rId7"/>
          <a:stretch>
            <a:fillRect/>
          </a:stretch>
        </p:blipFill>
        <p:spPr>
          <a:xfrm>
            <a:off x="7487579" y="2462658"/>
            <a:ext cx="1109747" cy="1651259"/>
          </a:xfrm>
          <a:prstGeom prst="rect">
            <a:avLst/>
          </a:prstGeom>
        </p:spPr>
      </p:pic>
      <p:sp>
        <p:nvSpPr>
          <p:cNvPr id="1094" name="テキスト ボックス 1093">
            <a:extLst>
              <a:ext uri="{FF2B5EF4-FFF2-40B4-BE49-F238E27FC236}">
                <a16:creationId xmlns:a16="http://schemas.microsoft.com/office/drawing/2014/main" id="{52FF9FD3-D413-319B-052E-8188D2182531}"/>
              </a:ext>
            </a:extLst>
          </p:cNvPr>
          <p:cNvSpPr txBox="1"/>
          <p:nvPr/>
        </p:nvSpPr>
        <p:spPr>
          <a:xfrm>
            <a:off x="4519718" y="4080936"/>
            <a:ext cx="2785439" cy="300082"/>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カーボンペースト用電極</a:t>
            </a:r>
            <a:endParaRPr lang="en-US" altLang="ja-JP" sz="1350" b="1">
              <a:latin typeface="Hiragino Maru Gothic ProN W4" panose="020F0400000000000000" pitchFamily="34" charset="-128"/>
              <a:ea typeface="Hiragino Maru Gothic ProN W4" panose="020F0400000000000000" pitchFamily="34" charset="-128"/>
            </a:endParaRPr>
          </a:p>
        </p:txBody>
      </p:sp>
      <p:sp>
        <p:nvSpPr>
          <p:cNvPr id="1095" name="テキスト ボックス 1094">
            <a:extLst>
              <a:ext uri="{FF2B5EF4-FFF2-40B4-BE49-F238E27FC236}">
                <a16:creationId xmlns:a16="http://schemas.microsoft.com/office/drawing/2014/main" id="{07838A62-3264-8D0C-C9F5-545EE477CF95}"/>
              </a:ext>
            </a:extLst>
          </p:cNvPr>
          <p:cNvSpPr txBox="1"/>
          <p:nvPr/>
        </p:nvSpPr>
        <p:spPr>
          <a:xfrm>
            <a:off x="5660295" y="2492868"/>
            <a:ext cx="1598289" cy="507831"/>
          </a:xfrm>
          <a:prstGeom prst="rect">
            <a:avLst/>
          </a:prstGeom>
          <a:noFill/>
        </p:spPr>
        <p:txBody>
          <a:bodyPr wrap="square" rtlCol="0">
            <a:spAutoFit/>
          </a:bodyPr>
          <a:lstStyle/>
          <a:p>
            <a:pPr algn="ctr"/>
            <a:r>
              <a:rPr lang="ja-JP" altLang="en-US" sz="1350" b="1">
                <a:latin typeface="Hiragino Maru Gothic ProN W4" panose="020F0400000000000000" pitchFamily="34" charset="-128"/>
                <a:ea typeface="Hiragino Maru Gothic ProN W4" panose="020F0400000000000000" pitchFamily="34" charset="-128"/>
              </a:rPr>
              <a:t>孔径</a:t>
            </a:r>
            <a:r>
              <a:rPr lang="en-US" altLang="ja-JP" sz="1350" b="1">
                <a:latin typeface="Hiragino Maru Gothic ProN W4" panose="020F0400000000000000" pitchFamily="34" charset="-128"/>
                <a:ea typeface="Hiragino Maru Gothic ProN W4" panose="020F0400000000000000" pitchFamily="34" charset="-128"/>
              </a:rPr>
              <a:t> 1.6 mm</a:t>
            </a:r>
            <a:r>
              <a:rPr lang="ja-JP" altLang="en-US" sz="1350" b="1">
                <a:latin typeface="Hiragino Maru Gothic ProN W4" panose="020F0400000000000000" pitchFamily="34" charset="-128"/>
                <a:ea typeface="Hiragino Maru Gothic ProN W4" panose="020F0400000000000000" pitchFamily="34" charset="-128"/>
              </a:rPr>
              <a:t>の</a:t>
            </a:r>
            <a:endParaRPr lang="en-US" altLang="ja-JP" sz="1350" b="1">
              <a:latin typeface="Hiragino Maru Gothic ProN W4" panose="020F0400000000000000" pitchFamily="34" charset="-128"/>
              <a:ea typeface="Hiragino Maru Gothic ProN W4" panose="020F0400000000000000" pitchFamily="34" charset="-128"/>
            </a:endParaRPr>
          </a:p>
          <a:p>
            <a:pPr algn="ctr"/>
            <a:r>
              <a:rPr lang="ja-JP" altLang="en-US" sz="1350" b="1">
                <a:latin typeface="Hiragino Maru Gothic ProN W4" panose="020F0400000000000000" pitchFamily="34" charset="-128"/>
                <a:ea typeface="Hiragino Maru Gothic ProN W4" panose="020F0400000000000000" pitchFamily="34" charset="-128"/>
              </a:rPr>
              <a:t>穴が空いている</a:t>
            </a:r>
            <a:endParaRPr lang="en-US" altLang="ja-JP" sz="1350" b="1">
              <a:latin typeface="Hiragino Maru Gothic ProN W4" panose="020F0400000000000000" pitchFamily="34" charset="-128"/>
              <a:ea typeface="Hiragino Maru Gothic ProN W4" panose="020F0400000000000000" pitchFamily="34" charset="-128"/>
            </a:endParaRPr>
          </a:p>
        </p:txBody>
      </p:sp>
      <p:sp>
        <p:nvSpPr>
          <p:cNvPr id="1096" name="右矢印 1095">
            <a:extLst>
              <a:ext uri="{FF2B5EF4-FFF2-40B4-BE49-F238E27FC236}">
                <a16:creationId xmlns:a16="http://schemas.microsoft.com/office/drawing/2014/main" id="{FBA3E445-AE95-CCA4-0508-CF1278872AFF}"/>
              </a:ext>
            </a:extLst>
          </p:cNvPr>
          <p:cNvSpPr/>
          <p:nvPr/>
        </p:nvSpPr>
        <p:spPr>
          <a:xfrm rot="172759">
            <a:off x="7158734" y="2685142"/>
            <a:ext cx="672537" cy="22513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cxnSp>
        <p:nvCxnSpPr>
          <p:cNvPr id="1098" name="直線コネクタ 1097">
            <a:extLst>
              <a:ext uri="{FF2B5EF4-FFF2-40B4-BE49-F238E27FC236}">
                <a16:creationId xmlns:a16="http://schemas.microsoft.com/office/drawing/2014/main" id="{53E239DD-F40D-2494-94F5-ED3C526B5568}"/>
              </a:ext>
            </a:extLst>
          </p:cNvPr>
          <p:cNvCxnSpPr/>
          <p:nvPr/>
        </p:nvCxnSpPr>
        <p:spPr>
          <a:xfrm>
            <a:off x="4732068" y="2443933"/>
            <a:ext cx="0" cy="1787044"/>
          </a:xfrm>
          <a:prstGeom prst="line">
            <a:avLst/>
          </a:prstGeom>
        </p:spPr>
        <p:style>
          <a:lnRef idx="1">
            <a:schemeClr val="accent3"/>
          </a:lnRef>
          <a:fillRef idx="0">
            <a:schemeClr val="accent3"/>
          </a:fillRef>
          <a:effectRef idx="0">
            <a:schemeClr val="accent3"/>
          </a:effectRef>
          <a:fontRef idx="minor">
            <a:schemeClr val="tx1"/>
          </a:fontRef>
        </p:style>
      </p:cxnSp>
      <p:sp>
        <p:nvSpPr>
          <p:cNvPr id="2" name="テキスト ボックス 1">
            <a:extLst>
              <a:ext uri="{FF2B5EF4-FFF2-40B4-BE49-F238E27FC236}">
                <a16:creationId xmlns:a16="http://schemas.microsoft.com/office/drawing/2014/main" id="{0C782FCB-7F17-AF82-84A9-AB9716A3D1B1}"/>
              </a:ext>
            </a:extLst>
          </p:cNvPr>
          <p:cNvSpPr txBox="1"/>
          <p:nvPr/>
        </p:nvSpPr>
        <p:spPr>
          <a:xfrm>
            <a:off x="6800811" y="5083882"/>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カーボンペースト電極</a:t>
            </a:r>
            <a:endParaRPr lang="en-US" altLang="ja-JP" sz="1050" b="1">
              <a:latin typeface="Hiragino Maru Gothic ProN W4" panose="020F0400000000000000" pitchFamily="34" charset="-128"/>
              <a:ea typeface="Hiragino Maru Gothic ProN W4" panose="020F0400000000000000" pitchFamily="34" charset="-128"/>
            </a:endParaRPr>
          </a:p>
        </p:txBody>
      </p:sp>
      <p:sp>
        <p:nvSpPr>
          <p:cNvPr id="4" name="テキスト ボックス 3">
            <a:extLst>
              <a:ext uri="{FF2B5EF4-FFF2-40B4-BE49-F238E27FC236}">
                <a16:creationId xmlns:a16="http://schemas.microsoft.com/office/drawing/2014/main" id="{CC7F84B6-A22A-B392-0D1D-94525835F4B4}"/>
              </a:ext>
            </a:extLst>
          </p:cNvPr>
          <p:cNvSpPr txBox="1"/>
          <p:nvPr/>
        </p:nvSpPr>
        <p:spPr>
          <a:xfrm>
            <a:off x="6800811" y="593845"/>
            <a:ext cx="1587490" cy="253916"/>
          </a:xfrm>
          <a:prstGeom prst="rect">
            <a:avLst/>
          </a:prstGeom>
          <a:noFill/>
        </p:spPr>
        <p:txBody>
          <a:bodyPr wrap="square" rtlCol="0">
            <a:spAutoFit/>
          </a:bodyPr>
          <a:lstStyle/>
          <a:p>
            <a:pPr algn="ctr"/>
            <a:r>
              <a:rPr lang="ja-JP" altLang="en-US" sz="1050" b="1">
                <a:latin typeface="Hiragino Maru Gothic ProN W4" panose="020F0400000000000000" pitchFamily="34" charset="-128"/>
                <a:ea typeface="Hiragino Maru Gothic ProN W4" panose="020F0400000000000000" pitchFamily="34" charset="-128"/>
              </a:rPr>
              <a:t>キャスト電極</a:t>
            </a:r>
            <a:endParaRPr lang="en-US" altLang="ja-JP" sz="1050" b="1">
              <a:latin typeface="Hiragino Maru Gothic ProN W4" panose="020F0400000000000000" pitchFamily="34" charset="-128"/>
              <a:ea typeface="Hiragino Maru Gothic ProN W4" panose="020F0400000000000000" pitchFamily="34" charset="-128"/>
            </a:endParaRPr>
          </a:p>
        </p:txBody>
      </p:sp>
      <p:sp>
        <p:nvSpPr>
          <p:cNvPr id="7" name="テキスト ボックス 6">
            <a:extLst>
              <a:ext uri="{FF2B5EF4-FFF2-40B4-BE49-F238E27FC236}">
                <a16:creationId xmlns:a16="http://schemas.microsoft.com/office/drawing/2014/main" id="{97A1213E-3C2A-9DC7-BADB-545E2F443DCE}"/>
              </a:ext>
            </a:extLst>
          </p:cNvPr>
          <p:cNvSpPr txBox="1"/>
          <p:nvPr/>
        </p:nvSpPr>
        <p:spPr>
          <a:xfrm>
            <a:off x="2961883" y="6291790"/>
            <a:ext cx="575564" cy="276999"/>
          </a:xfrm>
          <a:prstGeom prst="rect">
            <a:avLst/>
          </a:prstGeom>
          <a:noFill/>
        </p:spPr>
        <p:txBody>
          <a:bodyPr wrap="square" rtlCol="0">
            <a:spAutoFit/>
          </a:bodyPr>
          <a:lstStyle/>
          <a:p>
            <a:pPr algn="ctr"/>
            <a:r>
              <a:rPr lang="ja-JP" altLang="en-US" sz="1200" b="1">
                <a:latin typeface="Hiragino Maru Gothic ProN W4" panose="020F0400000000000000" pitchFamily="34" charset="-128"/>
                <a:ea typeface="Hiragino Maru Gothic ProN W4" panose="020F0400000000000000" pitchFamily="34" charset="-128"/>
              </a:rPr>
              <a:t>乳鉢</a:t>
            </a:r>
            <a:endParaRPr lang="en-US" altLang="ja-JP" sz="1200" b="1">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370750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30B437A6-6F84-32D8-4DD5-17EA109679E8}"/>
              </a:ext>
            </a:extLst>
          </p:cNvPr>
          <p:cNvSpPr/>
          <p:nvPr/>
        </p:nvSpPr>
        <p:spPr>
          <a:xfrm>
            <a:off x="1857133" y="4094346"/>
            <a:ext cx="1080655" cy="8661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 name="スライド番号プレースホルダー 2">
            <a:extLst>
              <a:ext uri="{FF2B5EF4-FFF2-40B4-BE49-F238E27FC236}">
                <a16:creationId xmlns:a16="http://schemas.microsoft.com/office/drawing/2014/main" id="{6868CD18-EF89-8E49-BA6F-FBEFB34F25BA}"/>
              </a:ext>
            </a:extLst>
          </p:cNvPr>
          <p:cNvSpPr>
            <a:spLocks noGrp="1"/>
          </p:cNvSpPr>
          <p:nvPr>
            <p:ph type="sldNum" sz="quarter" idx="12"/>
          </p:nvPr>
        </p:nvSpPr>
        <p:spPr/>
        <p:txBody>
          <a:bodyPr/>
          <a:lstStyle/>
          <a:p>
            <a:fld id="{1861F7C4-1F0D-F249-A3A3-E04DAD9D7D2E}" type="slidenum">
              <a:rPr kumimoji="1" lang="ja-JP" altLang="en-US" smtClean="0"/>
              <a:t>6</a:t>
            </a:fld>
            <a:endParaRPr kumimoji="1" lang="ja-JP" altLang="en-US"/>
          </a:p>
        </p:txBody>
      </p:sp>
      <p:grpSp>
        <p:nvGrpSpPr>
          <p:cNvPr id="5" name="グループ化 4">
            <a:extLst>
              <a:ext uri="{FF2B5EF4-FFF2-40B4-BE49-F238E27FC236}">
                <a16:creationId xmlns:a16="http://schemas.microsoft.com/office/drawing/2014/main" id="{F44EDBDB-E149-FF64-4750-C89614D0EFC6}"/>
              </a:ext>
            </a:extLst>
          </p:cNvPr>
          <p:cNvGrpSpPr/>
          <p:nvPr/>
        </p:nvGrpSpPr>
        <p:grpSpPr>
          <a:xfrm>
            <a:off x="528418" y="2119394"/>
            <a:ext cx="3209016" cy="2870604"/>
            <a:chOff x="2541523" y="1456564"/>
            <a:chExt cx="4278689" cy="3827472"/>
          </a:xfrm>
        </p:grpSpPr>
        <p:grpSp>
          <p:nvGrpSpPr>
            <p:cNvPr id="6" name="グループ化 5">
              <a:extLst>
                <a:ext uri="{FF2B5EF4-FFF2-40B4-BE49-F238E27FC236}">
                  <a16:creationId xmlns:a16="http://schemas.microsoft.com/office/drawing/2014/main" id="{7378E1BC-A9CF-C91C-E3E3-34E82752FC6A}"/>
                </a:ext>
              </a:extLst>
            </p:cNvPr>
            <p:cNvGrpSpPr/>
            <p:nvPr/>
          </p:nvGrpSpPr>
          <p:grpSpPr>
            <a:xfrm>
              <a:off x="2541523" y="1456564"/>
              <a:ext cx="4278689" cy="3827472"/>
              <a:chOff x="2653958" y="-18956"/>
              <a:chExt cx="4276573" cy="4011162"/>
            </a:xfrm>
          </p:grpSpPr>
          <p:grpSp>
            <p:nvGrpSpPr>
              <p:cNvPr id="23" name="グループ化 22">
                <a:extLst>
                  <a:ext uri="{FF2B5EF4-FFF2-40B4-BE49-F238E27FC236}">
                    <a16:creationId xmlns:a16="http://schemas.microsoft.com/office/drawing/2014/main" id="{0681BA08-4951-376B-DD36-51C29701E203}"/>
                  </a:ext>
                </a:extLst>
              </p:cNvPr>
              <p:cNvGrpSpPr/>
              <p:nvPr/>
            </p:nvGrpSpPr>
            <p:grpSpPr>
              <a:xfrm>
                <a:off x="4424699" y="1467874"/>
                <a:ext cx="1440160" cy="2483075"/>
                <a:chOff x="3275856" y="3826245"/>
                <a:chExt cx="1440160" cy="2483075"/>
              </a:xfrm>
            </p:grpSpPr>
            <p:cxnSp>
              <p:nvCxnSpPr>
                <p:cNvPr id="29" name="直線コネクタ 28">
                  <a:extLst>
                    <a:ext uri="{FF2B5EF4-FFF2-40B4-BE49-F238E27FC236}">
                      <a16:creationId xmlns:a16="http://schemas.microsoft.com/office/drawing/2014/main" id="{E2C8EE9D-71BC-639F-1E33-6DC42176385D}"/>
                    </a:ext>
                  </a:extLst>
                </p:cNvPr>
                <p:cNvCxnSpPr>
                  <a:cxnSpLocks/>
                  <a:stCxn id="21" idx="0"/>
                </p:cNvCxnSpPr>
                <p:nvPr/>
              </p:nvCxnSpPr>
              <p:spPr>
                <a:xfrm flipV="1">
                  <a:off x="4030483" y="3847853"/>
                  <a:ext cx="1457" cy="1508721"/>
                </a:xfrm>
                <a:prstGeom prst="line">
                  <a:avLst/>
                </a:prstGeom>
                <a:ln w="412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322BE3C3-8FF3-7F3E-54ED-937FC2EF332B}"/>
                    </a:ext>
                  </a:extLst>
                </p:cNvPr>
                <p:cNvGrpSpPr/>
                <p:nvPr/>
              </p:nvGrpSpPr>
              <p:grpSpPr>
                <a:xfrm>
                  <a:off x="3275856" y="3826245"/>
                  <a:ext cx="1440160" cy="2483075"/>
                  <a:chOff x="2915816" y="3850696"/>
                  <a:chExt cx="1440160" cy="2483075"/>
                </a:xfrm>
              </p:grpSpPr>
              <p:cxnSp>
                <p:nvCxnSpPr>
                  <p:cNvPr id="31" name="直線コネクタ 30">
                    <a:extLst>
                      <a:ext uri="{FF2B5EF4-FFF2-40B4-BE49-F238E27FC236}">
                        <a16:creationId xmlns:a16="http://schemas.microsoft.com/office/drawing/2014/main" id="{91A98A31-1D60-3EC7-8BD3-81C6EFBEBA97}"/>
                      </a:ext>
                    </a:extLst>
                  </p:cNvPr>
                  <p:cNvCxnSpPr>
                    <a:cxnSpLocks/>
                  </p:cNvCxnSpPr>
                  <p:nvPr/>
                </p:nvCxnSpPr>
                <p:spPr>
                  <a:xfrm flipV="1">
                    <a:off x="4103439" y="3861048"/>
                    <a:ext cx="2" cy="551613"/>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891644C2-6605-CB88-74BA-6E763DBA33C9}"/>
                      </a:ext>
                    </a:extLst>
                  </p:cNvPr>
                  <p:cNvCxnSpPr>
                    <a:cxnSpLocks/>
                  </p:cNvCxnSpPr>
                  <p:nvPr/>
                </p:nvCxnSpPr>
                <p:spPr>
                  <a:xfrm flipH="1" flipV="1">
                    <a:off x="3246689" y="3850696"/>
                    <a:ext cx="1456" cy="559187"/>
                  </a:xfrm>
                  <a:prstGeom prst="line">
                    <a:avLst/>
                  </a:prstGeom>
                  <a:ln w="412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93F4BF75-66A7-2EC4-0961-31E16EFBE757}"/>
                      </a:ext>
                    </a:extLst>
                  </p:cNvPr>
                  <p:cNvSpPr/>
                  <p:nvPr/>
                </p:nvSpPr>
                <p:spPr>
                  <a:xfrm>
                    <a:off x="2915816" y="4941168"/>
                    <a:ext cx="1440160" cy="13926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4" name="正方形/長方形 33">
                    <a:extLst>
                      <a:ext uri="{FF2B5EF4-FFF2-40B4-BE49-F238E27FC236}">
                        <a16:creationId xmlns:a16="http://schemas.microsoft.com/office/drawing/2014/main" id="{59AB5A70-3E63-E383-2D4A-B1BE78C6EAC3}"/>
                      </a:ext>
                    </a:extLst>
                  </p:cNvPr>
                  <p:cNvSpPr/>
                  <p:nvPr/>
                </p:nvSpPr>
                <p:spPr>
                  <a:xfrm>
                    <a:off x="3995936" y="4221088"/>
                    <a:ext cx="216024" cy="153669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5" name="正方形/長方形 34">
                    <a:extLst>
                      <a:ext uri="{FF2B5EF4-FFF2-40B4-BE49-F238E27FC236}">
                        <a16:creationId xmlns:a16="http://schemas.microsoft.com/office/drawing/2014/main" id="{4BCF4FD6-91E4-9F81-5749-C0DB89EF0B8D}"/>
                      </a:ext>
                    </a:extLst>
                  </p:cNvPr>
                  <p:cNvSpPr/>
                  <p:nvPr/>
                </p:nvSpPr>
                <p:spPr>
                  <a:xfrm>
                    <a:off x="3131840" y="4221088"/>
                    <a:ext cx="214568" cy="1536697"/>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36" name="正方形/長方形 35">
                    <a:extLst>
                      <a:ext uri="{FF2B5EF4-FFF2-40B4-BE49-F238E27FC236}">
                        <a16:creationId xmlns:a16="http://schemas.microsoft.com/office/drawing/2014/main" id="{DBA2FC23-630C-EE41-32FA-26B2DC5AA038}"/>
                      </a:ext>
                    </a:extLst>
                  </p:cNvPr>
                  <p:cNvSpPr/>
                  <p:nvPr/>
                </p:nvSpPr>
                <p:spPr>
                  <a:xfrm>
                    <a:off x="2915816" y="4653136"/>
                    <a:ext cx="1440160" cy="2880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sp>
            <p:nvSpPr>
              <p:cNvPr id="24" name="角丸四角形 23">
                <a:extLst>
                  <a:ext uri="{FF2B5EF4-FFF2-40B4-BE49-F238E27FC236}">
                    <a16:creationId xmlns:a16="http://schemas.microsoft.com/office/drawing/2014/main" id="{53D86713-E020-8DF3-BC51-38BA4A3734A0}"/>
                  </a:ext>
                </a:extLst>
              </p:cNvPr>
              <p:cNvSpPr/>
              <p:nvPr/>
            </p:nvSpPr>
            <p:spPr>
              <a:xfrm>
                <a:off x="2653958" y="877711"/>
                <a:ext cx="2093828" cy="8966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参照極</a:t>
                </a:r>
                <a:endParaRPr lang="en-US" altLang="ja-JP" sz="1600">
                  <a:latin typeface="Hiragino Maru Gothic ProN W4" panose="020F0400000000000000" pitchFamily="34" charset="-128"/>
                  <a:ea typeface="Hiragino Maru Gothic ProN W4" panose="020F0400000000000000" pitchFamily="34" charset="-128"/>
                </a:endParaRPr>
              </a:p>
              <a:p>
                <a:pPr algn="ctr"/>
                <a:r>
                  <a:rPr lang="en-US" altLang="ja-JP" sz="1600">
                    <a:latin typeface="Times New Roman" panose="02020603050405020304" pitchFamily="18" charset="0"/>
                    <a:ea typeface="Hiragino Maru Gothic ProN W4" panose="020F0400000000000000" pitchFamily="34" charset="-128"/>
                    <a:cs typeface="Times New Roman" panose="02020603050405020304" pitchFamily="18" charset="0"/>
                  </a:rPr>
                  <a:t>Ag/AgCl </a:t>
                </a:r>
                <a:r>
                  <a:rPr lang="ja-JP" altLang="en-US" sz="1600">
                    <a:latin typeface="Hiragino Maru Gothic ProN W4" panose="020F0400000000000000" pitchFamily="34" charset="-128"/>
                    <a:ea typeface="Hiragino Maru Gothic ProN W4" panose="020F0400000000000000" pitchFamily="34" charset="-128"/>
                  </a:rPr>
                  <a:t>電極</a:t>
                </a:r>
              </a:p>
            </p:txBody>
          </p:sp>
          <p:sp>
            <p:nvSpPr>
              <p:cNvPr id="25" name="角丸四角形 24">
                <a:extLst>
                  <a:ext uri="{FF2B5EF4-FFF2-40B4-BE49-F238E27FC236}">
                    <a16:creationId xmlns:a16="http://schemas.microsoft.com/office/drawing/2014/main" id="{8B6549BC-75E0-48F0-D61C-6AF1E0B9D87C}"/>
                  </a:ext>
                </a:extLst>
              </p:cNvPr>
              <p:cNvSpPr/>
              <p:nvPr/>
            </p:nvSpPr>
            <p:spPr>
              <a:xfrm>
                <a:off x="4573812" y="-18956"/>
                <a:ext cx="1438703" cy="8109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対極</a:t>
                </a:r>
                <a:endParaRPr lang="en-US" altLang="ja-JP" sz="160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白金線　</a:t>
                </a:r>
              </a:p>
            </p:txBody>
          </p:sp>
          <p:cxnSp>
            <p:nvCxnSpPr>
              <p:cNvPr id="26" name="直線矢印コネクタ 25">
                <a:extLst>
                  <a:ext uri="{FF2B5EF4-FFF2-40B4-BE49-F238E27FC236}">
                    <a16:creationId xmlns:a16="http://schemas.microsoft.com/office/drawing/2014/main" id="{690B60FC-7772-D728-9F0E-2C880336DD4A}"/>
                  </a:ext>
                </a:extLst>
              </p:cNvPr>
              <p:cNvCxnSpPr>
                <a:cxnSpLocks/>
              </p:cNvCxnSpPr>
              <p:nvPr/>
            </p:nvCxnSpPr>
            <p:spPr>
              <a:xfrm>
                <a:off x="5180783" y="791976"/>
                <a:ext cx="0" cy="51199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角丸四角形 26">
                <a:extLst>
                  <a:ext uri="{FF2B5EF4-FFF2-40B4-BE49-F238E27FC236}">
                    <a16:creationId xmlns:a16="http://schemas.microsoft.com/office/drawing/2014/main" id="{873C0F95-00AA-357D-3EE4-1DDB37DABE70}"/>
                  </a:ext>
                </a:extLst>
              </p:cNvPr>
              <p:cNvSpPr/>
              <p:nvPr/>
            </p:nvSpPr>
            <p:spPr>
              <a:xfrm>
                <a:off x="5719827" y="1182393"/>
                <a:ext cx="1210704" cy="565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a:latin typeface="Hiragino Maru Gothic ProN W4" panose="020F0400000000000000" pitchFamily="34" charset="-128"/>
                    <a:ea typeface="Hiragino Maru Gothic ProN W4" panose="020F0400000000000000" pitchFamily="34" charset="-128"/>
                  </a:rPr>
                  <a:t>作用極</a:t>
                </a:r>
              </a:p>
            </p:txBody>
          </p:sp>
          <p:sp>
            <p:nvSpPr>
              <p:cNvPr id="28" name="角丸四角形 27">
                <a:extLst>
                  <a:ext uri="{FF2B5EF4-FFF2-40B4-BE49-F238E27FC236}">
                    <a16:creationId xmlns:a16="http://schemas.microsoft.com/office/drawing/2014/main" id="{88850E1F-39A4-FBCB-D166-F50B27948290}"/>
                  </a:ext>
                </a:extLst>
              </p:cNvPr>
              <p:cNvSpPr/>
              <p:nvPr/>
            </p:nvSpPr>
            <p:spPr>
              <a:xfrm>
                <a:off x="4534853" y="3443875"/>
                <a:ext cx="1252902" cy="54833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a:solidFill>
                      <a:schemeClr val="tx1"/>
                    </a:solidFill>
                    <a:latin typeface="Times New Roman" pitchFamily="18" charset="0"/>
                    <a:cs typeface="Times New Roman" pitchFamily="18" charset="0"/>
                  </a:rPr>
                  <a:t>電解液</a:t>
                </a:r>
              </a:p>
            </p:txBody>
          </p:sp>
        </p:grpSp>
        <p:grpSp>
          <p:nvGrpSpPr>
            <p:cNvPr id="7" name="グループ化 6">
              <a:extLst>
                <a:ext uri="{FF2B5EF4-FFF2-40B4-BE49-F238E27FC236}">
                  <a16:creationId xmlns:a16="http://schemas.microsoft.com/office/drawing/2014/main" id="{99D86EE5-FDC0-5EBB-B896-87EAA09E8270}"/>
                </a:ext>
              </a:extLst>
            </p:cNvPr>
            <p:cNvGrpSpPr>
              <a:grpSpLocks noChangeAspect="1"/>
            </p:cNvGrpSpPr>
            <p:nvPr/>
          </p:nvGrpSpPr>
          <p:grpSpPr>
            <a:xfrm>
              <a:off x="4944384" y="4205491"/>
              <a:ext cx="245260" cy="246984"/>
              <a:chOff x="1311442" y="1981157"/>
              <a:chExt cx="385006" cy="387713"/>
            </a:xfrm>
          </p:grpSpPr>
          <p:grpSp>
            <p:nvGrpSpPr>
              <p:cNvPr id="8" name="グループ化 7">
                <a:extLst>
                  <a:ext uri="{FF2B5EF4-FFF2-40B4-BE49-F238E27FC236}">
                    <a16:creationId xmlns:a16="http://schemas.microsoft.com/office/drawing/2014/main" id="{339DC060-F218-F79B-2442-7F3CEF957754}"/>
                  </a:ext>
                </a:extLst>
              </p:cNvPr>
              <p:cNvGrpSpPr/>
              <p:nvPr/>
            </p:nvGrpSpPr>
            <p:grpSpPr>
              <a:xfrm>
                <a:off x="1311442" y="1981157"/>
                <a:ext cx="385006" cy="276149"/>
                <a:chOff x="1311442" y="1981157"/>
                <a:chExt cx="385006" cy="276149"/>
              </a:xfrm>
            </p:grpSpPr>
            <p:sp>
              <p:nvSpPr>
                <p:cNvPr id="14" name="円/楕円 13">
                  <a:extLst>
                    <a:ext uri="{FF2B5EF4-FFF2-40B4-BE49-F238E27FC236}">
                      <a16:creationId xmlns:a16="http://schemas.microsoft.com/office/drawing/2014/main" id="{C5A66F46-0273-C6D6-8885-7B65D676B9AC}"/>
                    </a:ext>
                  </a:extLst>
                </p:cNvPr>
                <p:cNvSpPr/>
                <p:nvPr/>
              </p:nvSpPr>
              <p:spPr>
                <a:xfrm>
                  <a:off x="1311442" y="215554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5" name="グループ化 14">
                  <a:extLst>
                    <a:ext uri="{FF2B5EF4-FFF2-40B4-BE49-F238E27FC236}">
                      <a16:creationId xmlns:a16="http://schemas.microsoft.com/office/drawing/2014/main" id="{D896CFD2-A4C4-F50B-5605-4E64B8AFDD3D}"/>
                    </a:ext>
                  </a:extLst>
                </p:cNvPr>
                <p:cNvGrpSpPr/>
                <p:nvPr/>
              </p:nvGrpSpPr>
              <p:grpSpPr>
                <a:xfrm>
                  <a:off x="1311442" y="1981157"/>
                  <a:ext cx="385006" cy="276149"/>
                  <a:chOff x="1311442" y="1981157"/>
                  <a:chExt cx="385006" cy="276149"/>
                </a:xfrm>
              </p:grpSpPr>
              <p:sp>
                <p:nvSpPr>
                  <p:cNvPr id="16" name="円/楕円 15">
                    <a:extLst>
                      <a:ext uri="{FF2B5EF4-FFF2-40B4-BE49-F238E27FC236}">
                        <a16:creationId xmlns:a16="http://schemas.microsoft.com/office/drawing/2014/main" id="{C9DA1348-52CE-B240-5BCB-A3828D6747CB}"/>
                      </a:ext>
                    </a:extLst>
                  </p:cNvPr>
                  <p:cNvSpPr/>
                  <p:nvPr/>
                </p:nvSpPr>
                <p:spPr>
                  <a:xfrm>
                    <a:off x="1311442" y="204899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7" name="グループ化 16">
                    <a:extLst>
                      <a:ext uri="{FF2B5EF4-FFF2-40B4-BE49-F238E27FC236}">
                        <a16:creationId xmlns:a16="http://schemas.microsoft.com/office/drawing/2014/main" id="{A50AEDBB-9519-2CF9-70AF-E490BEB712B3}"/>
                      </a:ext>
                    </a:extLst>
                  </p:cNvPr>
                  <p:cNvGrpSpPr/>
                  <p:nvPr/>
                </p:nvGrpSpPr>
                <p:grpSpPr>
                  <a:xfrm>
                    <a:off x="1311442" y="1981157"/>
                    <a:ext cx="385006" cy="276149"/>
                    <a:chOff x="1311442" y="1981157"/>
                    <a:chExt cx="385006" cy="276149"/>
                  </a:xfrm>
                </p:grpSpPr>
                <p:sp>
                  <p:nvSpPr>
                    <p:cNvPr id="18" name="円/楕円 17">
                      <a:extLst>
                        <a:ext uri="{FF2B5EF4-FFF2-40B4-BE49-F238E27FC236}">
                          <a16:creationId xmlns:a16="http://schemas.microsoft.com/office/drawing/2014/main" id="{1906BBE8-91B6-8C6D-1220-8B89C2D0F77F}"/>
                        </a:ext>
                      </a:extLst>
                    </p:cNvPr>
                    <p:cNvSpPr/>
                    <p:nvPr/>
                  </p:nvSpPr>
                  <p:spPr>
                    <a:xfrm>
                      <a:off x="1311442" y="198115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円/楕円 18">
                      <a:extLst>
                        <a:ext uri="{FF2B5EF4-FFF2-40B4-BE49-F238E27FC236}">
                          <a16:creationId xmlns:a16="http://schemas.microsoft.com/office/drawing/2014/main" id="{21010F70-19EE-7B4B-9EEC-9547960A3D41}"/>
                        </a:ext>
                      </a:extLst>
                    </p:cNvPr>
                    <p:cNvSpPr/>
                    <p:nvPr/>
                  </p:nvSpPr>
                  <p:spPr>
                    <a:xfrm>
                      <a:off x="1311442" y="201507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円/楕円 19">
                      <a:extLst>
                        <a:ext uri="{FF2B5EF4-FFF2-40B4-BE49-F238E27FC236}">
                          <a16:creationId xmlns:a16="http://schemas.microsoft.com/office/drawing/2014/main" id="{685E4846-EA1E-59E7-2022-17641AFFA943}"/>
                        </a:ext>
                      </a:extLst>
                    </p:cNvPr>
                    <p:cNvSpPr/>
                    <p:nvPr/>
                  </p:nvSpPr>
                  <p:spPr>
                    <a:xfrm>
                      <a:off x="1311442" y="208291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1" name="円/楕円 20">
                      <a:extLst>
                        <a:ext uri="{FF2B5EF4-FFF2-40B4-BE49-F238E27FC236}">
                          <a16:creationId xmlns:a16="http://schemas.microsoft.com/office/drawing/2014/main" id="{CAF1F422-22AB-8B4D-C958-87775D002EAC}"/>
                        </a:ext>
                      </a:extLst>
                    </p:cNvPr>
                    <p:cNvSpPr/>
                    <p:nvPr/>
                  </p:nvSpPr>
                  <p:spPr>
                    <a:xfrm>
                      <a:off x="1311442" y="2116837"/>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2" name="円/楕円 21">
                      <a:extLst>
                        <a:ext uri="{FF2B5EF4-FFF2-40B4-BE49-F238E27FC236}">
                          <a16:creationId xmlns:a16="http://schemas.microsoft.com/office/drawing/2014/main" id="{96F74D00-DB28-2122-6FC2-36E336A8BD0E}"/>
                        </a:ext>
                      </a:extLst>
                    </p:cNvPr>
                    <p:cNvSpPr/>
                    <p:nvPr/>
                  </p:nvSpPr>
                  <p:spPr>
                    <a:xfrm>
                      <a:off x="1311442" y="218946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nvGrpSpPr>
              <p:cNvPr id="9" name="グループ化 8">
                <a:extLst>
                  <a:ext uri="{FF2B5EF4-FFF2-40B4-BE49-F238E27FC236}">
                    <a16:creationId xmlns:a16="http://schemas.microsoft.com/office/drawing/2014/main" id="{5E6F9BCB-20AE-3EFD-037C-6E7461C660D6}"/>
                  </a:ext>
                </a:extLst>
              </p:cNvPr>
              <p:cNvGrpSpPr/>
              <p:nvPr/>
            </p:nvGrpSpPr>
            <p:grpSpPr>
              <a:xfrm>
                <a:off x="1311442" y="2223385"/>
                <a:ext cx="385006" cy="145485"/>
                <a:chOff x="1311442" y="2223385"/>
                <a:chExt cx="385006" cy="145485"/>
              </a:xfrm>
            </p:grpSpPr>
            <p:sp>
              <p:nvSpPr>
                <p:cNvPr id="10" name="円/楕円 9">
                  <a:extLst>
                    <a:ext uri="{FF2B5EF4-FFF2-40B4-BE49-F238E27FC236}">
                      <a16:creationId xmlns:a16="http://schemas.microsoft.com/office/drawing/2014/main" id="{84CF7F0C-88AB-D728-437B-5239CB58AF10}"/>
                    </a:ext>
                  </a:extLst>
                </p:cNvPr>
                <p:cNvSpPr/>
                <p:nvPr/>
              </p:nvSpPr>
              <p:spPr>
                <a:xfrm>
                  <a:off x="1311442" y="2223385"/>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11" name="グループ化 10">
                  <a:extLst>
                    <a:ext uri="{FF2B5EF4-FFF2-40B4-BE49-F238E27FC236}">
                      <a16:creationId xmlns:a16="http://schemas.microsoft.com/office/drawing/2014/main" id="{D91BF149-FA43-7149-2FE7-AF728192F463}"/>
                    </a:ext>
                  </a:extLst>
                </p:cNvPr>
                <p:cNvGrpSpPr/>
                <p:nvPr/>
              </p:nvGrpSpPr>
              <p:grpSpPr>
                <a:xfrm>
                  <a:off x="1311442" y="2267109"/>
                  <a:ext cx="385006" cy="101761"/>
                  <a:chOff x="1311442" y="2267109"/>
                  <a:chExt cx="385006" cy="101761"/>
                </a:xfrm>
              </p:grpSpPr>
              <p:sp>
                <p:nvSpPr>
                  <p:cNvPr id="12" name="円/楕円 11">
                    <a:extLst>
                      <a:ext uri="{FF2B5EF4-FFF2-40B4-BE49-F238E27FC236}">
                        <a16:creationId xmlns:a16="http://schemas.microsoft.com/office/drawing/2014/main" id="{7DD008D4-6D0E-2E61-9A4E-E41F70915114}"/>
                      </a:ext>
                    </a:extLst>
                  </p:cNvPr>
                  <p:cNvSpPr/>
                  <p:nvPr/>
                </p:nvSpPr>
                <p:spPr>
                  <a:xfrm>
                    <a:off x="1311442" y="226710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3" name="円/楕円 12">
                    <a:extLst>
                      <a:ext uri="{FF2B5EF4-FFF2-40B4-BE49-F238E27FC236}">
                        <a16:creationId xmlns:a16="http://schemas.microsoft.com/office/drawing/2014/main" id="{3E646FE6-F1F2-65D3-C741-CC7E43CC71F2}"/>
                      </a:ext>
                    </a:extLst>
                  </p:cNvPr>
                  <p:cNvSpPr/>
                  <p:nvPr/>
                </p:nvSpPr>
                <p:spPr>
                  <a:xfrm>
                    <a:off x="1311442" y="2301029"/>
                    <a:ext cx="385006" cy="67841"/>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grpSp>
        </p:grpSp>
      </p:grpSp>
      <p:sp>
        <p:nvSpPr>
          <p:cNvPr id="37" name="テキスト ボックス 36">
            <a:extLst>
              <a:ext uri="{FF2B5EF4-FFF2-40B4-BE49-F238E27FC236}">
                <a16:creationId xmlns:a16="http://schemas.microsoft.com/office/drawing/2014/main" id="{1F2281A9-52FD-31D6-02C2-CAD94FC4262D}"/>
              </a:ext>
            </a:extLst>
          </p:cNvPr>
          <p:cNvSpPr txBox="1"/>
          <p:nvPr/>
        </p:nvSpPr>
        <p:spPr>
          <a:xfrm>
            <a:off x="-411689" y="107415"/>
            <a:ext cx="2834224" cy="415498"/>
          </a:xfrm>
          <a:prstGeom prst="rect">
            <a:avLst/>
          </a:prstGeom>
          <a:noFill/>
        </p:spPr>
        <p:txBody>
          <a:bodyPr wrap="square" rtlCol="0">
            <a:spAutoFit/>
          </a:bodyPr>
          <a:lstStyle/>
          <a:p>
            <a:pPr algn="ctr"/>
            <a:r>
              <a:rPr lang="ja-JP" altLang="en-US" sz="2100">
                <a:latin typeface="MS Gothic" panose="020B0609070205080204" pitchFamily="49" charset="-128"/>
                <a:ea typeface="MS Gothic" panose="020B0609070205080204" pitchFamily="49" charset="-128"/>
              </a:rPr>
              <a:t>電気化学測定</a:t>
            </a:r>
            <a:endParaRPr lang="en-US" altLang="ja-JP" sz="210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BCD7FE5A-34E5-84A5-6984-341550F02DF5}"/>
              </a:ext>
            </a:extLst>
          </p:cNvPr>
          <p:cNvSpPr txBox="1"/>
          <p:nvPr/>
        </p:nvSpPr>
        <p:spPr>
          <a:xfrm>
            <a:off x="5027453" y="2554897"/>
            <a:ext cx="2869696" cy="2031325"/>
          </a:xfrm>
          <a:prstGeom prst="rect">
            <a:avLst/>
          </a:prstGeom>
          <a:noFill/>
        </p:spPr>
        <p:txBody>
          <a:bodyPr wrap="none" rtlCol="0">
            <a:spAutoFit/>
          </a:bodyPr>
          <a:lstStyle/>
          <a:p>
            <a:r>
              <a:rPr lang="ja-JP" altLang="en-US">
                <a:latin typeface="Times New Roman" panose="02020603050405020304" pitchFamily="18" charset="0"/>
                <a:cs typeface="Times New Roman" panose="02020603050405020304" pitchFamily="18" charset="0"/>
              </a:rPr>
              <a:t>作用極：作製した電極</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対極：白金線</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参照極：</a:t>
            </a:r>
            <a:r>
              <a:rPr lang="en-US" altLang="ja-JP">
                <a:latin typeface="Times New Roman" panose="02020603050405020304" pitchFamily="18" charset="0"/>
                <a:cs typeface="Times New Roman" panose="02020603050405020304" pitchFamily="18" charset="0"/>
              </a:rPr>
              <a:t>Ag/AgCl</a:t>
            </a:r>
            <a:r>
              <a:rPr lang="ja-JP" altLang="en-US">
                <a:latin typeface="Times New Roman" panose="02020603050405020304" pitchFamily="18" charset="0"/>
                <a:cs typeface="Times New Roman" panose="02020603050405020304" pitchFamily="18" charset="0"/>
              </a:rPr>
              <a:t>電極</a:t>
            </a:r>
            <a:endParaRPr lang="en-US" altLang="ja-JP">
              <a:latin typeface="Times New Roman" panose="02020603050405020304" pitchFamily="18" charset="0"/>
              <a:cs typeface="Times New Roman" panose="02020603050405020304" pitchFamily="18" charset="0"/>
            </a:endParaRPr>
          </a:p>
          <a:p>
            <a:endParaRPr lang="en-US" altLang="ja-JP">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電解液：</a:t>
            </a:r>
            <a:r>
              <a:rPr lang="en-US" altLang="ja-JP">
                <a:latin typeface="Times New Roman" panose="02020603050405020304" pitchFamily="18" charset="0"/>
                <a:cs typeface="Times New Roman" panose="02020603050405020304" pitchFamily="18" charset="0"/>
              </a:rPr>
              <a:t>0.1 M NaOH</a:t>
            </a:r>
            <a:r>
              <a:rPr lang="ja-JP" altLang="en-US">
                <a:latin typeface="Times New Roman" panose="02020603050405020304" pitchFamily="18" charset="0"/>
                <a:cs typeface="Times New Roman" panose="02020603050405020304" pitchFamily="18" charset="0"/>
              </a:rPr>
              <a:t>溶液</a:t>
            </a:r>
          </a:p>
        </p:txBody>
      </p:sp>
      <p:sp>
        <p:nvSpPr>
          <p:cNvPr id="41" name="角丸四角形 40">
            <a:extLst>
              <a:ext uri="{FF2B5EF4-FFF2-40B4-BE49-F238E27FC236}">
                <a16:creationId xmlns:a16="http://schemas.microsoft.com/office/drawing/2014/main" id="{ACEC4D41-915A-3679-1CCE-9E95585E7C7F}"/>
              </a:ext>
            </a:extLst>
          </p:cNvPr>
          <p:cNvSpPr/>
          <p:nvPr/>
        </p:nvSpPr>
        <p:spPr>
          <a:xfrm>
            <a:off x="367412" y="1897529"/>
            <a:ext cx="8409177" cy="3673942"/>
          </a:xfrm>
          <a:prstGeom prst="roundRect">
            <a:avLst>
              <a:gd name="adj" fmla="val 555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42" name="角丸四角形 41">
            <a:extLst>
              <a:ext uri="{FF2B5EF4-FFF2-40B4-BE49-F238E27FC236}">
                <a16:creationId xmlns:a16="http://schemas.microsoft.com/office/drawing/2014/main" id="{6F81BB9A-FADB-3FC2-FEA3-1A2796225AA4}"/>
              </a:ext>
            </a:extLst>
          </p:cNvPr>
          <p:cNvSpPr/>
          <p:nvPr/>
        </p:nvSpPr>
        <p:spPr>
          <a:xfrm>
            <a:off x="3232054" y="1733177"/>
            <a:ext cx="2852341" cy="471431"/>
          </a:xfrm>
          <a:prstGeom prst="roundRect">
            <a:avLst>
              <a:gd name="adj" fmla="val 555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panose="020B0609070205080204" pitchFamily="49" charset="-128"/>
                <a:ea typeface="MS Gothic" panose="020B0609070205080204" pitchFamily="49" charset="-128"/>
              </a:rPr>
              <a:t>三電極法</a:t>
            </a:r>
            <a:endParaRPr lang="en-US" altLang="ja-JP" sz="2400" b="1">
              <a:solidFill>
                <a:schemeClr val="tx1"/>
              </a:solidFill>
              <a:latin typeface="MS Gothic" panose="020B0609070205080204" pitchFamily="49" charset="-128"/>
              <a:ea typeface="MS Gothic" panose="020B0609070205080204" pitchFamily="49" charset="-128"/>
            </a:endParaRPr>
          </a:p>
        </p:txBody>
      </p:sp>
      <p:cxnSp>
        <p:nvCxnSpPr>
          <p:cNvPr id="43" name="直線コネクタ 42">
            <a:extLst>
              <a:ext uri="{FF2B5EF4-FFF2-40B4-BE49-F238E27FC236}">
                <a16:creationId xmlns:a16="http://schemas.microsoft.com/office/drawing/2014/main" id="{3FEE9857-8524-5F22-6100-1FACB84330D0}"/>
              </a:ext>
            </a:extLst>
          </p:cNvPr>
          <p:cNvCxnSpPr/>
          <p:nvPr/>
        </p:nvCxnSpPr>
        <p:spPr>
          <a:xfrm>
            <a:off x="4572000" y="2387112"/>
            <a:ext cx="0" cy="2943665"/>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1045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78EE6317-FE27-9FDA-E58E-6BE843D97910}"/>
              </a:ext>
            </a:extLst>
          </p:cNvPr>
          <p:cNvGrpSpPr/>
          <p:nvPr/>
        </p:nvGrpSpPr>
        <p:grpSpPr>
          <a:xfrm>
            <a:off x="1" y="1465917"/>
            <a:ext cx="6320351" cy="4392521"/>
            <a:chOff x="0" y="811555"/>
            <a:chExt cx="8427135" cy="5856695"/>
          </a:xfrm>
        </p:grpSpPr>
        <p:pic>
          <p:nvPicPr>
            <p:cNvPr id="15" name="図 14">
              <a:extLst>
                <a:ext uri="{FF2B5EF4-FFF2-40B4-BE49-F238E27FC236}">
                  <a16:creationId xmlns:a16="http://schemas.microsoft.com/office/drawing/2014/main" id="{3F62C21F-A0BF-7B17-1BC7-9B3159F02B11}"/>
                </a:ext>
              </a:extLst>
            </p:cNvPr>
            <p:cNvPicPr>
              <a:picLocks noChangeAspect="1"/>
            </p:cNvPicPr>
            <p:nvPr/>
          </p:nvPicPr>
          <p:blipFill>
            <a:blip r:embed="rId3"/>
            <a:stretch>
              <a:fillRect/>
            </a:stretch>
          </p:blipFill>
          <p:spPr>
            <a:xfrm>
              <a:off x="0" y="811555"/>
              <a:ext cx="8427135" cy="5856695"/>
            </a:xfrm>
            <a:prstGeom prst="rect">
              <a:avLst/>
            </a:prstGeom>
          </p:spPr>
        </p:pic>
        <p:sp>
          <p:nvSpPr>
            <p:cNvPr id="25" name="正方形/長方形 24">
              <a:extLst>
                <a:ext uri="{FF2B5EF4-FFF2-40B4-BE49-F238E27FC236}">
                  <a16:creationId xmlns:a16="http://schemas.microsoft.com/office/drawing/2014/main" id="{6C41B00A-4736-2F8C-9803-EA6D311130A3}"/>
                </a:ext>
              </a:extLst>
            </p:cNvPr>
            <p:cNvSpPr/>
            <p:nvPr/>
          </p:nvSpPr>
          <p:spPr>
            <a:xfrm>
              <a:off x="1603717" y="1584933"/>
              <a:ext cx="3052689" cy="12298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7</a:t>
            </a:fld>
            <a:endParaRPr kumimoji="1" lang="ja-JP" altLang="en-US"/>
          </a:p>
        </p:txBody>
      </p:sp>
      <p:sp>
        <p:nvSpPr>
          <p:cNvPr id="10" name="テキスト ボックス 9">
            <a:extLst>
              <a:ext uri="{FF2B5EF4-FFF2-40B4-BE49-F238E27FC236}">
                <a16:creationId xmlns:a16="http://schemas.microsoft.com/office/drawing/2014/main" id="{735CFA63-245E-3F68-5A87-A8F4689CAE24}"/>
              </a:ext>
            </a:extLst>
          </p:cNvPr>
          <p:cNvSpPr txBox="1"/>
          <p:nvPr/>
        </p:nvSpPr>
        <p:spPr>
          <a:xfrm>
            <a:off x="944047" y="218703"/>
            <a:ext cx="7571303" cy="830997"/>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ニッケル水酸化物ナノシートを用いた</a:t>
            </a:r>
            <a:endParaRPr lang="en-US" altLang="ja-JP" sz="2400">
              <a:latin typeface="HGSSoeiKakugothicUB" panose="020B0900000000000000" pitchFamily="34" charset="-128"/>
              <a:ea typeface="HGSSoeiKakugothicUB" panose="020B0900000000000000" pitchFamily="34" charset="-128"/>
            </a:endParaRPr>
          </a:p>
          <a:p>
            <a:r>
              <a:rPr lang="ja-JP" altLang="en-US" sz="2400">
                <a:latin typeface="HGSSoeiKakugothicUB" panose="020B0900000000000000" pitchFamily="34" charset="-128"/>
                <a:ea typeface="HGSSoeiKakugothicUB" panose="020B0900000000000000" pitchFamily="34" charset="-128"/>
              </a:rPr>
              <a:t>キャスト電極によるサイクリックボルタンメトリ測定</a:t>
            </a:r>
          </a:p>
        </p:txBody>
      </p:sp>
      <p:sp>
        <p:nvSpPr>
          <p:cNvPr id="7" name="右矢印 6">
            <a:extLst>
              <a:ext uri="{FF2B5EF4-FFF2-40B4-BE49-F238E27FC236}">
                <a16:creationId xmlns:a16="http://schemas.microsoft.com/office/drawing/2014/main" id="{1963BC6F-B3AC-D986-DA72-7B1946CB50CC}"/>
              </a:ext>
            </a:extLst>
          </p:cNvPr>
          <p:cNvSpPr/>
          <p:nvPr/>
        </p:nvSpPr>
        <p:spPr>
          <a:xfrm rot="16200000">
            <a:off x="3376245" y="2860695"/>
            <a:ext cx="1588473" cy="321027"/>
          </a:xfrm>
          <a:prstGeom prst="rightArrow">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1" name="テキスト ボックス 10">
            <a:extLst>
              <a:ext uri="{FF2B5EF4-FFF2-40B4-BE49-F238E27FC236}">
                <a16:creationId xmlns:a16="http://schemas.microsoft.com/office/drawing/2014/main" id="{4A45B9AC-D18A-A6EC-85CF-AB8534CE5351}"/>
              </a:ext>
            </a:extLst>
          </p:cNvPr>
          <p:cNvSpPr txBox="1"/>
          <p:nvPr/>
        </p:nvSpPr>
        <p:spPr>
          <a:xfrm>
            <a:off x="1185612" y="2953671"/>
            <a:ext cx="2852063" cy="861774"/>
          </a:xfrm>
          <a:prstGeom prst="rect">
            <a:avLst/>
          </a:prstGeom>
          <a:noFill/>
        </p:spPr>
        <p:txBody>
          <a:bodyPr wrap="none" rtlCol="0">
            <a:spAutoFit/>
          </a:bodyPr>
          <a:lstStyle/>
          <a:p>
            <a:pPr algn="ctr"/>
            <a:r>
              <a:rPr lang="ja-JP" altLang="en-US" sz="1600">
                <a:latin typeface="Hiragino Maru Gothic ProN W4" panose="020F0400000000000000" pitchFamily="34" charset="-128"/>
                <a:ea typeface="Hiragino Maru Gothic ProN W4" panose="020F0400000000000000" pitchFamily="34" charset="-128"/>
              </a:rPr>
              <a:t>グルコース添加前は電流量の</a:t>
            </a:r>
            <a:endParaRPr lang="en-US" altLang="ja-JP" sz="160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増加は現れなかったが、濃度</a:t>
            </a:r>
            <a:endParaRPr lang="en-US" altLang="ja-JP" sz="1600">
              <a:latin typeface="Hiragino Maru Gothic ProN W4" panose="020F0400000000000000" pitchFamily="34" charset="-128"/>
              <a:ea typeface="Hiragino Maru Gothic ProN W4" panose="020F0400000000000000" pitchFamily="34" charset="-128"/>
            </a:endParaRPr>
          </a:p>
          <a:p>
            <a:pPr algn="ctr"/>
            <a:r>
              <a:rPr lang="ja-JP" altLang="en-US" sz="1600">
                <a:latin typeface="Hiragino Maru Gothic ProN W4" panose="020F0400000000000000" pitchFamily="34" charset="-128"/>
                <a:ea typeface="Hiragino Maru Gothic ProN W4" panose="020F0400000000000000" pitchFamily="34" charset="-128"/>
              </a:rPr>
              <a:t>が増えると電流量も増加</a:t>
            </a:r>
            <a:endParaRPr lang="en-US" altLang="ja-JP" sz="1600">
              <a:latin typeface="Hiragino Maru Gothic ProN W4" panose="020F0400000000000000" pitchFamily="34" charset="-128"/>
              <a:ea typeface="Hiragino Maru Gothic ProN W4" panose="020F0400000000000000" pitchFamily="34" charset="-128"/>
            </a:endParaRPr>
          </a:p>
        </p:txBody>
      </p:sp>
      <p:sp>
        <p:nvSpPr>
          <p:cNvPr id="14" name="テキスト ボックス 13">
            <a:extLst>
              <a:ext uri="{FF2B5EF4-FFF2-40B4-BE49-F238E27FC236}">
                <a16:creationId xmlns:a16="http://schemas.microsoft.com/office/drawing/2014/main" id="{F0FAFEB7-0377-643C-D476-691A3F08A097}"/>
              </a:ext>
            </a:extLst>
          </p:cNvPr>
          <p:cNvSpPr txBox="1"/>
          <p:nvPr/>
        </p:nvSpPr>
        <p:spPr>
          <a:xfrm>
            <a:off x="4572000" y="1880555"/>
            <a:ext cx="1642778" cy="307777"/>
          </a:xfrm>
          <a:prstGeom prst="rect">
            <a:avLst/>
          </a:prstGeom>
          <a:noFill/>
          <a:ln>
            <a:noFill/>
          </a:ln>
        </p:spPr>
        <p:txBody>
          <a:bodyPr wrap="square" rtlCol="0">
            <a:spAutoFit/>
          </a:bodyPr>
          <a:lstStyle/>
          <a:p>
            <a:r>
              <a:rPr lang="ja-JP" altLang="en-US" sz="1400">
                <a:latin typeface="Hiragino Maru Gothic ProN W4" panose="020F0400000000000000" pitchFamily="34" charset="-128"/>
                <a:ea typeface="Hiragino Maru Gothic ProN W4" panose="020F0400000000000000" pitchFamily="34" charset="-128"/>
              </a:rPr>
              <a:t>グルコース滴下量</a:t>
            </a:r>
          </a:p>
        </p:txBody>
      </p:sp>
      <p:sp>
        <p:nvSpPr>
          <p:cNvPr id="16" name="テキスト ボックス 15">
            <a:extLst>
              <a:ext uri="{FF2B5EF4-FFF2-40B4-BE49-F238E27FC236}">
                <a16:creationId xmlns:a16="http://schemas.microsoft.com/office/drawing/2014/main" id="{B8848C7A-36B9-0324-2220-FD01E4C2C249}"/>
              </a:ext>
            </a:extLst>
          </p:cNvPr>
          <p:cNvSpPr txBox="1"/>
          <p:nvPr/>
        </p:nvSpPr>
        <p:spPr>
          <a:xfrm>
            <a:off x="6330988" y="2750805"/>
            <a:ext cx="2698175" cy="2431435"/>
          </a:xfrm>
          <a:prstGeom prst="rect">
            <a:avLst/>
          </a:prstGeom>
          <a:noFill/>
        </p:spPr>
        <p:txBody>
          <a:bodyPr wrap="none" rtlCol="0">
            <a:spAutoFit/>
          </a:bodyPr>
          <a:lstStyle/>
          <a:p>
            <a:pPr algn="ctr"/>
            <a:r>
              <a:rPr lang="en-US" altLang="ja-JP" sz="20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0.5-0.7 V vs Ag/AgCl </a:t>
            </a: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付近に電流量の増加</a:t>
            </a:r>
            <a:r>
              <a:rPr lang="ja-JP"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が</a:t>
            </a:r>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見られた</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この結果をもとに</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pPr algn="ctr"/>
            <a:r>
              <a:rPr lang="en-US" altLang="ja-JP" sz="2000">
                <a:solidFill>
                  <a:srgbClr val="FF0000"/>
                </a:solidFill>
                <a:latin typeface="Times New Roman" panose="02020603050405020304" pitchFamily="18" charset="0"/>
                <a:ea typeface="Hiragino Maru Gothic ProN W4" panose="020F0400000000000000" pitchFamily="34" charset="-128"/>
                <a:cs typeface="Times New Roman" panose="02020603050405020304" pitchFamily="18" charset="0"/>
              </a:rPr>
              <a:t>0.6</a:t>
            </a:r>
            <a:r>
              <a:rPr lang="en-US" altLang="ja-JP" sz="2000">
                <a:latin typeface="Times New Roman" panose="02020603050405020304" pitchFamily="18" charset="0"/>
                <a:ea typeface="Hiragino Maru Gothic ProN W4" panose="020F0400000000000000" pitchFamily="34" charset="-128"/>
                <a:cs typeface="Times New Roman" panose="02020603050405020304" pitchFamily="18" charset="0"/>
              </a:rPr>
              <a:t> V vs Ag/AgCl</a:t>
            </a:r>
            <a:endParaRPr lang="en-US" altLang="ja-JP" sz="20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に印加電圧を設定し</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濃度に対する電流密度の</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a:p>
            <a:r>
              <a:rPr lang="ja-JP" altLang="en-US"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rPr>
              <a:t>測定を行った</a:t>
            </a:r>
            <a:endParaRPr lang="en-US" altLang="ja-JP" sz="1400">
              <a:solidFill>
                <a:srgbClr val="000000"/>
              </a:solidFill>
              <a:latin typeface="Times New Roman" panose="02020603050405020304" pitchFamily="18" charset="0"/>
              <a:ea typeface="Hiragino Maru Gothic ProN W4" panose="020F0400000000000000" pitchFamily="34" charset="-128"/>
              <a:cs typeface="Times New Roman" panose="02020603050405020304" pitchFamily="18" charset="0"/>
            </a:endParaRPr>
          </a:p>
        </p:txBody>
      </p:sp>
      <p:sp>
        <p:nvSpPr>
          <p:cNvPr id="18" name="テキスト ボックス 17">
            <a:extLst>
              <a:ext uri="{FF2B5EF4-FFF2-40B4-BE49-F238E27FC236}">
                <a16:creationId xmlns:a16="http://schemas.microsoft.com/office/drawing/2014/main" id="{5B2B4F6C-548C-F5B5-15AE-7F6912589713}"/>
              </a:ext>
            </a:extLst>
          </p:cNvPr>
          <p:cNvSpPr txBox="1"/>
          <p:nvPr/>
        </p:nvSpPr>
        <p:spPr>
          <a:xfrm>
            <a:off x="5541310" y="3877888"/>
            <a:ext cx="524503" cy="307777"/>
          </a:xfrm>
          <a:prstGeom prst="rect">
            <a:avLst/>
          </a:prstGeom>
          <a:noFill/>
        </p:spPr>
        <p:txBody>
          <a:bodyPr wrap="none" rtlCol="0">
            <a:spAutoFit/>
          </a:bodyPr>
          <a:lstStyle/>
          <a:p>
            <a:r>
              <a:rPr lang="en-US" altLang="ja-JP" sz="1400">
                <a:solidFill>
                  <a:srgbClr val="00B050"/>
                </a:solidFill>
                <a:latin typeface="Times New Roman" panose="02020603050405020304" pitchFamily="18" charset="0"/>
                <a:cs typeface="Times New Roman" panose="02020603050405020304" pitchFamily="18" charset="0"/>
              </a:rPr>
              <a:t>0 μL</a:t>
            </a:r>
            <a:endParaRPr lang="ja-JP" altLang="en-US" sz="1400">
              <a:solidFill>
                <a:srgbClr val="00B050"/>
              </a:solidFill>
              <a:latin typeface="Times New Roman" panose="02020603050405020304" pitchFamily="18" charset="0"/>
              <a:cs typeface="Times New Roman" panose="02020603050405020304" pitchFamily="18" charset="0"/>
            </a:endParaRPr>
          </a:p>
        </p:txBody>
      </p:sp>
      <p:sp>
        <p:nvSpPr>
          <p:cNvPr id="19" name="テキスト ボックス 18">
            <a:extLst>
              <a:ext uri="{FF2B5EF4-FFF2-40B4-BE49-F238E27FC236}">
                <a16:creationId xmlns:a16="http://schemas.microsoft.com/office/drawing/2014/main" id="{061520AF-3DB4-A754-4C7C-DAB78B48F63E}"/>
              </a:ext>
            </a:extLst>
          </p:cNvPr>
          <p:cNvSpPr txBox="1"/>
          <p:nvPr/>
        </p:nvSpPr>
        <p:spPr>
          <a:xfrm>
            <a:off x="5454748" y="3451729"/>
            <a:ext cx="704039" cy="307777"/>
          </a:xfrm>
          <a:prstGeom prst="rect">
            <a:avLst/>
          </a:prstGeom>
          <a:noFill/>
        </p:spPr>
        <p:txBody>
          <a:bodyPr wrap="none" rtlCol="0">
            <a:spAutoFit/>
          </a:bodyPr>
          <a:lstStyle/>
          <a:p>
            <a:r>
              <a:rPr lang="en-US" altLang="ja-JP" sz="1400">
                <a:solidFill>
                  <a:schemeClr val="accent4">
                    <a:lumMod val="75000"/>
                  </a:schemeClr>
                </a:solidFill>
                <a:latin typeface="Times New Roman" panose="02020603050405020304" pitchFamily="18" charset="0"/>
                <a:cs typeface="Times New Roman" panose="02020603050405020304" pitchFamily="18" charset="0"/>
              </a:rPr>
              <a:t>250 μL</a:t>
            </a:r>
            <a:endParaRPr lang="ja-JP" altLang="en-US" sz="140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E852C839-FC10-65FE-5A7E-BEB7D7B9510A}"/>
              </a:ext>
            </a:extLst>
          </p:cNvPr>
          <p:cNvSpPr txBox="1"/>
          <p:nvPr/>
        </p:nvSpPr>
        <p:spPr>
          <a:xfrm>
            <a:off x="5454748" y="2968341"/>
            <a:ext cx="704039" cy="307777"/>
          </a:xfrm>
          <a:prstGeom prst="rect">
            <a:avLst/>
          </a:prstGeom>
          <a:noFill/>
        </p:spPr>
        <p:txBody>
          <a:bodyPr wrap="none" rtlCol="0">
            <a:spAutoFit/>
          </a:bodyPr>
          <a:lstStyle/>
          <a:p>
            <a:r>
              <a:rPr lang="en-US" altLang="ja-JP" sz="1400">
                <a:solidFill>
                  <a:schemeClr val="accent5"/>
                </a:solidFill>
                <a:latin typeface="Times New Roman" panose="02020603050405020304" pitchFamily="18" charset="0"/>
                <a:cs typeface="Times New Roman" panose="02020603050405020304" pitchFamily="18" charset="0"/>
              </a:rPr>
              <a:t>400 μL</a:t>
            </a:r>
            <a:endParaRPr lang="ja-JP" altLang="en-US" sz="1400">
              <a:solidFill>
                <a:schemeClr val="accent5"/>
              </a:solidFill>
              <a:latin typeface="Times New Roman" panose="02020603050405020304" pitchFamily="18" charset="0"/>
              <a:cs typeface="Times New Roman" panose="02020603050405020304" pitchFamily="18" charset="0"/>
            </a:endParaRPr>
          </a:p>
        </p:txBody>
      </p:sp>
      <p:sp>
        <p:nvSpPr>
          <p:cNvPr id="21" name="テキスト ボックス 20">
            <a:extLst>
              <a:ext uri="{FF2B5EF4-FFF2-40B4-BE49-F238E27FC236}">
                <a16:creationId xmlns:a16="http://schemas.microsoft.com/office/drawing/2014/main" id="{B92E60D1-5C9C-A4D9-1E6E-D6307CC68D42}"/>
              </a:ext>
            </a:extLst>
          </p:cNvPr>
          <p:cNvSpPr txBox="1"/>
          <p:nvPr/>
        </p:nvSpPr>
        <p:spPr>
          <a:xfrm>
            <a:off x="5454748" y="2484953"/>
            <a:ext cx="704039" cy="307777"/>
          </a:xfrm>
          <a:prstGeom prst="rect">
            <a:avLst/>
          </a:prstGeom>
          <a:noFill/>
        </p:spPr>
        <p:txBody>
          <a:bodyPr wrap="none" rtlCol="0">
            <a:spAutoFit/>
          </a:bodyPr>
          <a:lstStyle/>
          <a:p>
            <a:r>
              <a:rPr lang="en-US" altLang="ja-JP" sz="1400">
                <a:solidFill>
                  <a:srgbClr val="FF0000"/>
                </a:solidFill>
                <a:latin typeface="Times New Roman" panose="02020603050405020304" pitchFamily="18" charset="0"/>
                <a:cs typeface="Times New Roman" panose="02020603050405020304" pitchFamily="18" charset="0"/>
              </a:rPr>
              <a:t>600 μL</a:t>
            </a:r>
            <a:endParaRPr lang="ja-JP" altLang="en-US" sz="1400">
              <a:solidFill>
                <a:srgbClr val="FF0000"/>
              </a:solidFill>
              <a:latin typeface="Times New Roman" panose="02020603050405020304" pitchFamily="18" charset="0"/>
              <a:cs typeface="Times New Roman" panose="02020603050405020304" pitchFamily="18" charset="0"/>
            </a:endParaRPr>
          </a:p>
        </p:txBody>
      </p:sp>
      <p:sp>
        <p:nvSpPr>
          <p:cNvPr id="22" name="テキスト ボックス 21">
            <a:extLst>
              <a:ext uri="{FF2B5EF4-FFF2-40B4-BE49-F238E27FC236}">
                <a16:creationId xmlns:a16="http://schemas.microsoft.com/office/drawing/2014/main" id="{D0E4C118-98FA-16FE-AC22-08CB4D34C0CA}"/>
              </a:ext>
            </a:extLst>
          </p:cNvPr>
          <p:cNvSpPr txBox="1"/>
          <p:nvPr/>
        </p:nvSpPr>
        <p:spPr>
          <a:xfrm>
            <a:off x="5454748" y="2175739"/>
            <a:ext cx="704039" cy="307777"/>
          </a:xfrm>
          <a:prstGeom prst="rect">
            <a:avLst/>
          </a:prstGeom>
          <a:noFill/>
        </p:spPr>
        <p:txBody>
          <a:bodyPr wrap="none" rtlCol="0">
            <a:spAutoFit/>
          </a:bodyPr>
          <a:lstStyle/>
          <a:p>
            <a:r>
              <a:rPr lang="en-US" altLang="ja-JP" sz="1400">
                <a:latin typeface="Times New Roman" panose="02020603050405020304" pitchFamily="18" charset="0"/>
                <a:cs typeface="Times New Roman" panose="02020603050405020304" pitchFamily="18" charset="0"/>
              </a:rPr>
              <a:t>800 μL</a:t>
            </a:r>
            <a:endParaRPr lang="ja-JP" altLang="en-US" sz="1400">
              <a:latin typeface="Times New Roman" panose="02020603050405020304" pitchFamily="18" charset="0"/>
              <a:cs typeface="Times New Roman" panose="02020603050405020304" pitchFamily="18" charset="0"/>
            </a:endParaRPr>
          </a:p>
        </p:txBody>
      </p:sp>
      <p:sp>
        <p:nvSpPr>
          <p:cNvPr id="5" name="テキスト ボックス 4">
            <a:extLst>
              <a:ext uri="{FF2B5EF4-FFF2-40B4-BE49-F238E27FC236}">
                <a16:creationId xmlns:a16="http://schemas.microsoft.com/office/drawing/2014/main" id="{1F00F0F7-5ECD-28DB-6A1B-47E3772030E5}"/>
              </a:ext>
            </a:extLst>
          </p:cNvPr>
          <p:cNvSpPr txBox="1"/>
          <p:nvPr/>
        </p:nvSpPr>
        <p:spPr>
          <a:xfrm>
            <a:off x="1171021" y="1880555"/>
            <a:ext cx="2807179" cy="338554"/>
          </a:xfrm>
          <a:prstGeom prst="rect">
            <a:avLst/>
          </a:prstGeom>
          <a:noFill/>
        </p:spPr>
        <p:txBody>
          <a:bodyPr wrap="none" rtlCol="0">
            <a:spAutoFit/>
          </a:bodyPr>
          <a:lstStyle/>
          <a:p>
            <a:r>
              <a:rPr lang="ja-JP" altLang="en-US" sz="1600">
                <a:latin typeface="Hiragino Maru Gothic Pro W4" panose="020F0400000000000000" pitchFamily="34" charset="-128"/>
                <a:ea typeface="Hiragino Maru Gothic Pro W4" panose="020F0400000000000000" pitchFamily="34" charset="-128"/>
              </a:rPr>
              <a:t>スキャンレート</a:t>
            </a:r>
            <a:r>
              <a:rPr lang="en-US" altLang="ja-JP" sz="1600">
                <a:latin typeface="Hiragino Maru Gothic Pro W4" panose="020F0400000000000000" pitchFamily="34" charset="-128"/>
                <a:ea typeface="Hiragino Maru Gothic Pro W4" panose="020F0400000000000000" pitchFamily="34" charset="-128"/>
              </a:rPr>
              <a:t> 0.02 V/sec</a:t>
            </a:r>
            <a:endParaRPr lang="ja-JP" altLang="en-US" sz="1600">
              <a:latin typeface="Hiragino Maru Gothic Pro W4" panose="020F0400000000000000" pitchFamily="34" charset="-128"/>
              <a:ea typeface="Hiragino Maru Gothic Pro W4" panose="020F0400000000000000" pitchFamily="34" charset="-128"/>
            </a:endParaRPr>
          </a:p>
        </p:txBody>
      </p:sp>
      <p:sp>
        <p:nvSpPr>
          <p:cNvPr id="2" name="右矢印 1">
            <a:extLst>
              <a:ext uri="{FF2B5EF4-FFF2-40B4-BE49-F238E27FC236}">
                <a16:creationId xmlns:a16="http://schemas.microsoft.com/office/drawing/2014/main" id="{8C389D02-E9C1-2515-248E-211D87285EAA}"/>
              </a:ext>
            </a:extLst>
          </p:cNvPr>
          <p:cNvSpPr/>
          <p:nvPr/>
        </p:nvSpPr>
        <p:spPr>
          <a:xfrm>
            <a:off x="8750583" y="4185665"/>
            <a:ext cx="278580" cy="665923"/>
          </a:xfrm>
          <a:prstGeom prst="rightArrow">
            <a:avLst>
              <a:gd name="adj1" fmla="val 50000"/>
              <a:gd name="adj2" fmla="val 100000"/>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371108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2A5EE4-7A36-3637-1805-AC3B0AF8BD36}"/>
              </a:ext>
            </a:extLst>
          </p:cNvPr>
          <p:cNvPicPr>
            <a:picLocks noChangeAspect="1"/>
          </p:cNvPicPr>
          <p:nvPr/>
        </p:nvPicPr>
        <p:blipFill>
          <a:blip r:embed="rId3"/>
          <a:stretch>
            <a:fillRect/>
          </a:stretch>
        </p:blipFill>
        <p:spPr>
          <a:xfrm>
            <a:off x="361358" y="557958"/>
            <a:ext cx="7588258" cy="4793127"/>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8" name="テキスト ボックス 7">
            <a:extLst>
              <a:ext uri="{FF2B5EF4-FFF2-40B4-BE49-F238E27FC236}">
                <a16:creationId xmlns:a16="http://schemas.microsoft.com/office/drawing/2014/main" id="{7D305A6E-FCED-BC1B-A28F-59CF343A9A54}"/>
              </a:ext>
            </a:extLst>
          </p:cNvPr>
          <p:cNvSpPr txBox="1"/>
          <p:nvPr/>
        </p:nvSpPr>
        <p:spPr>
          <a:xfrm>
            <a:off x="628650" y="5798215"/>
            <a:ext cx="2954655"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セルロースナノファイバー</a:t>
            </a:r>
            <a:endParaRPr lang="en-US" altLang="ja-JP">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11" name="テキスト ボックス 10">
            <a:extLst>
              <a:ext uri="{FF2B5EF4-FFF2-40B4-BE49-F238E27FC236}">
                <a16:creationId xmlns:a16="http://schemas.microsoft.com/office/drawing/2014/main" id="{3452217F-F4EC-1565-B310-73F236118C3E}"/>
              </a:ext>
            </a:extLst>
          </p:cNvPr>
          <p:cNvSpPr txBox="1"/>
          <p:nvPr/>
        </p:nvSpPr>
        <p:spPr>
          <a:xfrm>
            <a:off x="3713037" y="5659715"/>
            <a:ext cx="4236579" cy="923330"/>
          </a:xfrm>
          <a:prstGeom prst="rect">
            <a:avLst/>
          </a:prstGeom>
          <a:noFill/>
        </p:spPr>
        <p:txBody>
          <a:bodyPr wrap="squar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同じ量、同じ手法で電極を</a:t>
            </a:r>
            <a:r>
              <a:rPr lang="en-US" altLang="ja-JP">
                <a:latin typeface="Times New Roman" panose="02020603050405020304" pitchFamily="18" charset="0"/>
                <a:ea typeface="MS Mincho" panose="02020609040205080304" pitchFamily="49" charset="-128"/>
                <a:cs typeface="Times New Roman" panose="02020603050405020304" pitchFamily="18" charset="0"/>
              </a:rPr>
              <a:t>4</a:t>
            </a:r>
            <a:r>
              <a:rPr lang="ja-JP" altLang="en-US">
                <a:latin typeface="Times New Roman" panose="02020603050405020304" pitchFamily="18" charset="0"/>
                <a:ea typeface="MS Mincho" panose="02020609040205080304" pitchFamily="49" charset="-128"/>
                <a:cs typeface="Times New Roman" panose="02020603050405020304" pitchFamily="18" charset="0"/>
              </a:rPr>
              <a:t>つ</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Times New Roman" panose="02020603050405020304" pitchFamily="18" charset="0"/>
                <a:ea typeface="MS Mincho" panose="02020609040205080304" pitchFamily="49" charset="-128"/>
                <a:cs typeface="Times New Roman" panose="02020603050405020304" pitchFamily="18" charset="0"/>
              </a:rPr>
              <a:t>作製したが同じ電流密度を得ることが難しく、再現性に乏しかった。</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33429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EC1AC56-9F68-B9FF-560E-423E03407BC9}"/>
              </a:ext>
            </a:extLst>
          </p:cNvPr>
          <p:cNvPicPr>
            <a:picLocks noChangeAspect="1"/>
          </p:cNvPicPr>
          <p:nvPr/>
        </p:nvPicPr>
        <p:blipFill>
          <a:blip r:embed="rId3"/>
          <a:stretch>
            <a:fillRect/>
          </a:stretch>
        </p:blipFill>
        <p:spPr>
          <a:xfrm>
            <a:off x="362567" y="557959"/>
            <a:ext cx="7585839" cy="4791600"/>
          </a:xfrm>
          <a:prstGeom prst="rect">
            <a:avLst/>
          </a:prstGeom>
        </p:spPr>
      </p:pic>
      <p:sp>
        <p:nvSpPr>
          <p:cNvPr id="3" name="スライド番号プレースホルダー 2">
            <a:extLst>
              <a:ext uri="{FF2B5EF4-FFF2-40B4-BE49-F238E27FC236}">
                <a16:creationId xmlns:a16="http://schemas.microsoft.com/office/drawing/2014/main" id="{FAFB5145-68CF-074C-899D-D300617C91E4}"/>
              </a:ext>
            </a:extLst>
          </p:cNvPr>
          <p:cNvSpPr>
            <a:spLocks noGrp="1"/>
          </p:cNvSpPr>
          <p:nvPr>
            <p:ph type="sldNum" sz="quarter" idx="12"/>
          </p:nvPr>
        </p:nvSpPr>
        <p:spPr/>
        <p:txBody>
          <a:bodyPr/>
          <a:lstStyle/>
          <a:p>
            <a:fld id="{1861F7C4-1F0D-F249-A3A3-E04DAD9D7D2E}"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8E8C2788-5459-FA51-F7ED-F83A872A050A}"/>
              </a:ext>
            </a:extLst>
          </p:cNvPr>
          <p:cNvSpPr txBox="1"/>
          <p:nvPr/>
        </p:nvSpPr>
        <p:spPr>
          <a:xfrm>
            <a:off x="33814" y="96294"/>
            <a:ext cx="5724644" cy="461665"/>
          </a:xfrm>
          <a:prstGeom prst="rect">
            <a:avLst/>
          </a:prstGeom>
          <a:noFill/>
        </p:spPr>
        <p:txBody>
          <a:bodyPr wrap="none" rtlCol="0">
            <a:spAutoFit/>
          </a:bodyPr>
          <a:lstStyle/>
          <a:p>
            <a:r>
              <a:rPr lang="ja-JP" altLang="en-US" sz="2400">
                <a:latin typeface="HGSSoeiKakugothicUB" panose="020B0900000000000000" pitchFamily="34" charset="-128"/>
                <a:ea typeface="HGSSoeiKakugothicUB" panose="020B0900000000000000" pitchFamily="34" charset="-128"/>
              </a:rPr>
              <a:t>グルコース濃度に対する電流密度の測定</a:t>
            </a:r>
          </a:p>
        </p:txBody>
      </p:sp>
      <p:sp>
        <p:nvSpPr>
          <p:cNvPr id="12" name="テキスト ボックス 11">
            <a:extLst>
              <a:ext uri="{FF2B5EF4-FFF2-40B4-BE49-F238E27FC236}">
                <a16:creationId xmlns:a16="http://schemas.microsoft.com/office/drawing/2014/main" id="{2EBB94F3-6B85-6D6E-0F52-69CEACD65E82}"/>
              </a:ext>
            </a:extLst>
          </p:cNvPr>
          <p:cNvSpPr txBox="1"/>
          <p:nvPr/>
        </p:nvSpPr>
        <p:spPr>
          <a:xfrm>
            <a:off x="628650" y="5792455"/>
            <a:ext cx="1569660" cy="646331"/>
          </a:xfrm>
          <a:prstGeom prst="rect">
            <a:avLst/>
          </a:prstGeom>
          <a:noFill/>
        </p:spPr>
        <p:txBody>
          <a:bodyPr wrap="none" rtlCol="0">
            <a:spAutoFit/>
          </a:bodyPr>
          <a:lstStyle/>
          <a:p>
            <a:r>
              <a:rPr lang="ja-JP" altLang="en-US">
                <a:latin typeface="Times New Roman" panose="02020603050405020304" pitchFamily="18" charset="0"/>
                <a:ea typeface="MS Mincho" panose="02020609040205080304" pitchFamily="49" charset="-128"/>
                <a:cs typeface="Times New Roman" panose="02020603050405020304" pitchFamily="18" charset="0"/>
              </a:rPr>
              <a:t>バインダー：</a:t>
            </a:r>
            <a:endParaRPr lang="en-US" altLang="ja-JP">
              <a:latin typeface="Times New Roman" panose="02020603050405020304" pitchFamily="18" charset="0"/>
              <a:ea typeface="MS Mincho" panose="02020609040205080304" pitchFamily="49" charset="-128"/>
              <a:cs typeface="Times New Roman" panose="02020603050405020304" pitchFamily="18" charset="0"/>
            </a:endParaRPr>
          </a:p>
          <a:p>
            <a:r>
              <a:rPr lang="ja-JP" altLang="en-US">
                <a:latin typeface="HGSSoeiKakugothicUB" panose="020B0900000000000000" pitchFamily="34" charset="-128"/>
                <a:ea typeface="HGSSoeiKakugothicUB" panose="020B0900000000000000" pitchFamily="34" charset="-128"/>
                <a:cs typeface="Times New Roman" panose="02020603050405020304" pitchFamily="18" charset="0"/>
              </a:rPr>
              <a:t>ナフィオン</a:t>
            </a:r>
            <a:endParaRPr lang="en-US" altLang="ja-JP">
              <a:latin typeface="HGSSoeiKakugothicUB" panose="020B0900000000000000" pitchFamily="34" charset="-128"/>
              <a:ea typeface="HGSSoeiKakugothicUB" panose="020B0900000000000000" pitchFamily="34" charset="-128"/>
              <a:cs typeface="Times New Roman" panose="02020603050405020304" pitchFamily="18" charset="0"/>
            </a:endParaRPr>
          </a:p>
        </p:txBody>
      </p:sp>
      <p:sp>
        <p:nvSpPr>
          <p:cNvPr id="8" name="テキスト ボックス 7">
            <a:extLst>
              <a:ext uri="{FF2B5EF4-FFF2-40B4-BE49-F238E27FC236}">
                <a16:creationId xmlns:a16="http://schemas.microsoft.com/office/drawing/2014/main" id="{750370D7-2262-1A1C-F285-15BCC4D19A22}"/>
              </a:ext>
            </a:extLst>
          </p:cNvPr>
          <p:cNvSpPr txBox="1"/>
          <p:nvPr/>
        </p:nvSpPr>
        <p:spPr>
          <a:xfrm>
            <a:off x="6147822" y="1727890"/>
            <a:ext cx="1338828"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ナフィオン</a:t>
            </a:r>
          </a:p>
        </p:txBody>
      </p:sp>
      <p:sp>
        <p:nvSpPr>
          <p:cNvPr id="10" name="テキスト ボックス 9">
            <a:extLst>
              <a:ext uri="{FF2B5EF4-FFF2-40B4-BE49-F238E27FC236}">
                <a16:creationId xmlns:a16="http://schemas.microsoft.com/office/drawing/2014/main" id="{BC229CB0-B809-AA29-E257-6792E61B0D22}"/>
              </a:ext>
            </a:extLst>
          </p:cNvPr>
          <p:cNvSpPr txBox="1"/>
          <p:nvPr/>
        </p:nvSpPr>
        <p:spPr>
          <a:xfrm>
            <a:off x="4746405" y="3628570"/>
            <a:ext cx="2954655" cy="369332"/>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セルロースナノファイバー</a:t>
            </a:r>
          </a:p>
        </p:txBody>
      </p:sp>
      <p:cxnSp>
        <p:nvCxnSpPr>
          <p:cNvPr id="13" name="直線矢印コネクタ 12">
            <a:extLst>
              <a:ext uri="{FF2B5EF4-FFF2-40B4-BE49-F238E27FC236}">
                <a16:creationId xmlns:a16="http://schemas.microsoft.com/office/drawing/2014/main" id="{CE420427-0703-162E-AAAD-C637FDAAE796}"/>
              </a:ext>
            </a:extLst>
          </p:cNvPr>
          <p:cNvCxnSpPr>
            <a:cxnSpLocks/>
          </p:cNvCxnSpPr>
          <p:nvPr/>
        </p:nvCxnSpPr>
        <p:spPr>
          <a:xfrm flipH="1" flipV="1">
            <a:off x="5565913" y="1182757"/>
            <a:ext cx="657819" cy="63794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E3463D38-33CD-0B9A-2310-ACF7BBA9AE0D}"/>
              </a:ext>
            </a:extLst>
          </p:cNvPr>
          <p:cNvCxnSpPr>
            <a:cxnSpLocks/>
          </p:cNvCxnSpPr>
          <p:nvPr/>
        </p:nvCxnSpPr>
        <p:spPr>
          <a:xfrm flipH="1" flipV="1">
            <a:off x="6223732" y="1411357"/>
            <a:ext cx="104378" cy="31653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9296F00-83BA-C6D0-E340-0B16B606B6A2}"/>
              </a:ext>
            </a:extLst>
          </p:cNvPr>
          <p:cNvCxnSpPr>
            <a:cxnSpLocks/>
            <a:stCxn id="8" idx="1"/>
          </p:cNvCxnSpPr>
          <p:nvPr/>
        </p:nvCxnSpPr>
        <p:spPr>
          <a:xfrm flipH="1" flipV="1">
            <a:off x="5655365" y="1820698"/>
            <a:ext cx="492457" cy="918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A8F5DD9-0890-90EE-95EF-64E6101F94B2}"/>
              </a:ext>
            </a:extLst>
          </p:cNvPr>
          <p:cNvCxnSpPr>
            <a:cxnSpLocks/>
          </p:cNvCxnSpPr>
          <p:nvPr/>
        </p:nvCxnSpPr>
        <p:spPr>
          <a:xfrm flipH="1">
            <a:off x="5655365" y="2005364"/>
            <a:ext cx="492457" cy="4592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E1125549-5432-86F0-0741-3CD2EA987566}"/>
              </a:ext>
            </a:extLst>
          </p:cNvPr>
          <p:cNvCxnSpPr>
            <a:cxnSpLocks/>
          </p:cNvCxnSpPr>
          <p:nvPr/>
        </p:nvCxnSpPr>
        <p:spPr>
          <a:xfrm flipH="1" flipV="1">
            <a:off x="4890053" y="3155312"/>
            <a:ext cx="157488" cy="484447"/>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6C3B6E3-0EF9-70DA-51AE-9DAF20C8A285}"/>
              </a:ext>
            </a:extLst>
          </p:cNvPr>
          <p:cNvCxnSpPr>
            <a:cxnSpLocks/>
          </p:cNvCxnSpPr>
          <p:nvPr/>
        </p:nvCxnSpPr>
        <p:spPr>
          <a:xfrm flipH="1" flipV="1">
            <a:off x="4651513" y="3309730"/>
            <a:ext cx="238540" cy="32700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A08D6865-08F8-73ED-34EC-56A2CC5585CB}"/>
              </a:ext>
            </a:extLst>
          </p:cNvPr>
          <p:cNvCxnSpPr>
            <a:cxnSpLocks/>
          </p:cNvCxnSpPr>
          <p:nvPr/>
        </p:nvCxnSpPr>
        <p:spPr>
          <a:xfrm flipH="1">
            <a:off x="4890053" y="4009434"/>
            <a:ext cx="94010" cy="2605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BBE98804-45C2-7A28-27E4-4F8BE8A5D0A4}"/>
              </a:ext>
            </a:extLst>
          </p:cNvPr>
          <p:cNvCxnSpPr>
            <a:cxnSpLocks/>
          </p:cNvCxnSpPr>
          <p:nvPr/>
        </p:nvCxnSpPr>
        <p:spPr>
          <a:xfrm flipH="1">
            <a:off x="3508513" y="3955579"/>
            <a:ext cx="1262270" cy="2970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A5105A36-271D-AE32-7744-E32838BAEA47}"/>
              </a:ext>
            </a:extLst>
          </p:cNvPr>
          <p:cNvSpPr txBox="1"/>
          <p:nvPr/>
        </p:nvSpPr>
        <p:spPr>
          <a:xfrm>
            <a:off x="2198310" y="5556172"/>
            <a:ext cx="6878806" cy="1200329"/>
          </a:xfrm>
          <a:prstGeom prst="rect">
            <a:avLst/>
          </a:prstGeom>
          <a:noFill/>
        </p:spPr>
        <p:txBody>
          <a:bodyPr wrap="none" rtlCol="0">
            <a:spAutoFit/>
          </a:bodyPr>
          <a:lstStyle/>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電流密度と傾きはどちらもナフィオンが高い結果となった</a:t>
            </a:r>
            <a:endParaRPr lang="en-US" altLang="ja-JP">
              <a:latin typeface="Times New Roman" panose="02020603050405020304" pitchFamily="18" charset="0"/>
              <a:ea typeface="Hiragino Maru Gothic Pro W4" panose="020F0400000000000000" pitchFamily="34" charset="-128"/>
              <a:cs typeface="Times New Roman" panose="02020603050405020304" pitchFamily="18" charset="0"/>
            </a:endParaRPr>
          </a:p>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また、電流密度のバラツキは見られなかった</a:t>
            </a:r>
            <a:endParaRPr lang="en-US" altLang="ja-JP">
              <a:latin typeface="Times New Roman" panose="02020603050405020304" pitchFamily="18" charset="0"/>
              <a:ea typeface="Hiragino Maru Gothic Pro W4" panose="020F0400000000000000" pitchFamily="34" charset="-128"/>
              <a:cs typeface="Times New Roman" panose="02020603050405020304" pitchFamily="18" charset="0"/>
            </a:endParaRPr>
          </a:p>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今回の実験データからは、ナフィオンがカーボンペースト電極に</a:t>
            </a:r>
            <a:endParaRPr lang="en-US" altLang="ja-JP">
              <a:latin typeface="Times New Roman" panose="02020603050405020304" pitchFamily="18" charset="0"/>
              <a:ea typeface="Hiragino Maru Gothic Pro W4" panose="020F0400000000000000" pitchFamily="34" charset="-128"/>
              <a:cs typeface="Times New Roman" panose="02020603050405020304" pitchFamily="18" charset="0"/>
            </a:endParaRPr>
          </a:p>
          <a:p>
            <a:r>
              <a:rPr lang="ja-JP" altLang="en-US">
                <a:latin typeface="Times New Roman" panose="02020603050405020304" pitchFamily="18" charset="0"/>
                <a:ea typeface="Hiragino Maru Gothic Pro W4" panose="020F0400000000000000" pitchFamily="34" charset="-128"/>
                <a:cs typeface="Times New Roman" panose="02020603050405020304" pitchFamily="18" charset="0"/>
              </a:rPr>
              <a:t>適していると思われる</a:t>
            </a:r>
          </a:p>
        </p:txBody>
      </p:sp>
    </p:spTree>
    <p:extLst>
      <p:ext uri="{BB962C8B-B14F-4D97-AF65-F5344CB8AC3E}">
        <p14:creationId xmlns:p14="http://schemas.microsoft.com/office/powerpoint/2010/main" val="147756952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24</Slides>
  <Notes>24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テーマ</vt:lpstr>
      <vt:lpstr>ニッケル水酸化物ナノシート 固定電極によるグルコース酸化の検討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Result</vt:lpstr>
      <vt:lpstr>Result</vt:lpstr>
      <vt:lpstr>Result</vt:lpstr>
      <vt:lpstr>Experimental</vt:lpstr>
      <vt:lpstr>PowerPoint Presentation</vt:lpstr>
      <vt:lpstr>Result</vt:lpstr>
      <vt:lpstr>Result</vt:lpstr>
      <vt:lpstr>PowerPoint Presentation</vt:lpstr>
      <vt:lpstr>PowerPoint Presentation</vt:lpstr>
      <vt:lpstr>Experimental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deposition and exfoliation from liquid crystal template: Nickel/nickel (II) hydroxide nanoflakes electrocatalyst for a non-enzymatic glucose oxidation reaction </dc:title>
  <dc:creator>松山 ファミリー</dc:creator>
  <cp:revision>1</cp:revision>
  <cp:lastPrinted>2023-02-17T13:06:02Z</cp:lastPrinted>
  <dcterms:created xsi:type="dcterms:W3CDTF">2022-04-18T04:43:07Z</dcterms:created>
  <dcterms:modified xsi:type="dcterms:W3CDTF">2023-02-20T02:38:27Z</dcterms:modified>
</cp:coreProperties>
</file>