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305" r:id="rId3"/>
    <p:sldId id="331" r:id="rId4"/>
    <p:sldId id="358" r:id="rId5"/>
    <p:sldId id="361" r:id="rId6"/>
    <p:sldId id="345" r:id="rId7"/>
    <p:sldId id="351" r:id="rId8"/>
    <p:sldId id="362" r:id="rId9"/>
    <p:sldId id="346" r:id="rId10"/>
    <p:sldId id="357" r:id="rId11"/>
    <p:sldId id="363" r:id="rId12"/>
    <p:sldId id="353" r:id="rId13"/>
    <p:sldId id="356" r:id="rId14"/>
    <p:sldId id="318" r:id="rId15"/>
    <p:sldId id="314" r:id="rId16"/>
    <p:sldId id="286" r:id="rId17"/>
    <p:sldId id="360"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364EB-3BF8-1A47-90EC-8FDF1DF5CEF9}" v="30" dt="2023-02-15T12:09:48.62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6"/>
    <p:restoredTop sz="75034"/>
  </p:normalViewPr>
  <p:slideViewPr>
    <p:cSldViewPr snapToGrid="0">
      <p:cViewPr>
        <p:scale>
          <a:sx n="78" d="100"/>
          <a:sy n="78" d="100"/>
        </p:scale>
        <p:origin x="1744" y="50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2023/2/15</a:t>
            </a:fld>
            <a:endParaRPr kumimoji="1" lang="ja-JP" altLang="en-US"/>
          </a:p>
        </p:txBody>
      </p:sp>
      <p:sp>
        <p:nvSpPr>
          <p:cNvPr id="4" name="スライド イメージ プレースホルダー 3"/>
          <p:cNvSpPr>
            <a:spLocks noGrp="1" noRot="1" noChangeAspect="1"/>
          </p:cNvSpPr>
          <p:nvPr>
            <p:ph type="sldImg" idx="2"/>
          </p:nvPr>
        </p:nvSpPr>
        <p:spPr>
          <a:xfrm>
            <a:off x="685800" y="45879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今回の実験で過去の実験操作を基に、ニッケル水酸化物ナノシートを使ってグルコースを直接酸化させ、電流応答を得ることができた。さらに作製した電極の感度向上を目指すために２つの方法を試した。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Times New Roman" panose="02020603050405020304" pitchFamily="18" charset="0"/>
                <a:cs typeface="Times New Roman" panose="02020603050405020304" pitchFamily="18" charset="0"/>
              </a:rPr>
              <a:t>1</a:t>
            </a:r>
            <a:r>
              <a:rPr kumimoji="1" lang="ja-JP" altLang="en-US" sz="1600">
                <a:latin typeface="Times New Roman" panose="02020603050405020304" pitchFamily="18" charset="0"/>
                <a:cs typeface="Times New Roman" panose="02020603050405020304" pitchFamily="18" charset="0"/>
              </a:rPr>
              <a:t>つ目としてセルロースナノファイバーをバインダーとしてカーボンペースト電極を作製したが、再現性を得ることが難しかった。また、グルコース滴下後に電流密度の低下などが見られた。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Times New Roman" panose="02020603050405020304" pitchFamily="18" charset="0"/>
                <a:cs typeface="Times New Roman" panose="02020603050405020304" pitchFamily="18" charset="0"/>
              </a:rPr>
              <a:t>2</a:t>
            </a:r>
            <a:r>
              <a:rPr kumimoji="1" lang="ja-JP" altLang="en-US" sz="1600">
                <a:latin typeface="Times New Roman" panose="02020603050405020304" pitchFamily="18" charset="0"/>
                <a:cs typeface="Times New Roman" panose="02020603050405020304" pitchFamily="18" charset="0"/>
              </a:rPr>
              <a:t>つ目としてナフィオンをバインダーとしてカーボンペースト電極を作製した。結果として、再現性を得ることができ、セルロースナノファイバーより線形範囲と感度が良好であることが判明した。しかし、測定</a:t>
            </a:r>
            <a:r>
              <a:rPr kumimoji="1" lang="en-US" altLang="ja-JP" sz="1600" dirty="0">
                <a:latin typeface="Times New Roman" panose="02020603050405020304" pitchFamily="18" charset="0"/>
                <a:cs typeface="Times New Roman" panose="02020603050405020304" pitchFamily="18" charset="0"/>
              </a:rPr>
              <a:t>3</a:t>
            </a:r>
            <a:r>
              <a:rPr kumimoji="1" lang="ja-JP" altLang="en-US" sz="1600">
                <a:latin typeface="Times New Roman" panose="02020603050405020304" pitchFamily="18" charset="0"/>
                <a:cs typeface="Times New Roman" panose="02020603050405020304" pitchFamily="18" charset="0"/>
              </a:rPr>
              <a:t>回目から電流密度が低下しており複数回の測定での安定性は課題であるが、ニッケル水酸化物ナノシート固定電極によりグルコース酸化が可能であることが示された。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14</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17</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2</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ニッケルナノシートの合成と電極作製の実験手順です。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酢酸ニッケル四水和物にエタノールと水を順番に加え、</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110</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度で加熱還流を行い遠心分離により、層状水酸化物である塩基性酢酸ニッケル塩の合成を行いました。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kumimoji="1" lang="en-US" altLang="ja-JP" sz="1600" b="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次に、ドデシルベンゼンスルホン酸ナトリウムを含む水溶液中で、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塩基性酢酸ニッケル塩を加え、酢酸イオンをドデシルベンゼンスルホン酸イオンに交換させ、層間の拡大を行いました。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kumimoji="1" lang="en-US" altLang="ja-JP" sz="1600" b="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層間の拡大を行なったニッケル層状水酸化物を</a:t>
            </a:r>
            <a:r>
              <a:rPr kumimoji="1" lang="en-US" altLang="ja-JP" sz="1600" b="0" dirty="0">
                <a:latin typeface="Times New Roman" panose="02020603050405020304" pitchFamily="18" charset="0"/>
                <a:cs typeface="Times New Roman" panose="02020603050405020304" pitchFamily="18" charset="0"/>
              </a:rPr>
              <a:t>1-</a:t>
            </a:r>
            <a:r>
              <a:rPr kumimoji="1" lang="ja-JP" altLang="en-US" sz="1600" b="0">
                <a:latin typeface="Times New Roman" panose="02020603050405020304" pitchFamily="18" charset="0"/>
                <a:cs typeface="Times New Roman" panose="02020603050405020304" pitchFamily="18" charset="0"/>
              </a:rPr>
              <a:t>ブタノール中に分散させることにより、単層剥離させニッケルなのシートを得ました。</a:t>
            </a:r>
            <a:endParaRPr kumimoji="1" lang="en-US" altLang="ja-JP" sz="1600" b="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45701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電極の作製では、キャスティング法により作製したキャスト電極と、カーボンペースト電極の</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2</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つを作製しました。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キャスト電極では、先ほど得たニッケルナノシート分散液を減圧濃縮させブタノールを蒸発させました。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この濃縮液をグラッシーカーボン電極にスポイトを用いて滴下を行い、ナノシートを電極表面に塗布しました。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次に、カーボンペースト電極では、先ほど得たニッケルナノシート分散液に導電性を高めるためにケッチェンブラックを混ぜ、減圧濃縮することでブタノールを蒸発させ、粉末になるまで乾燥を行いました。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得た粉末はカーボンペースト電極に詰める際に、こぼれ落ちないように粘性を高める必要があり、今回はバインダーをナフィオンとセルロースナノファイバーの</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2</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つで検討を行いました。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すり鉢で粉末とバインダーを混ぜた後、カーボンペースト電極を図のように叩くようにして詰め、作製を行いました。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2545479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””クロノアンペロメトリ測定を行う際の印加電圧を設定するために、””</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サイクリックボルタンメトリーでニッケル水酸化物ナノシートによるグルコース酸化ピークをキャスト電極を用いて調べました。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000000"/>
                </a:solidFill>
                <a:effectLst/>
                <a:latin typeface="Times New Roman" panose="02020603050405020304" pitchFamily="18" charset="0"/>
                <a:cs typeface="Times New Roman" panose="02020603050405020304" pitchFamily="18" charset="0"/>
              </a:rPr>
              <a:t>0</a:t>
            </a:r>
            <a:r>
              <a:rPr lang="ja-JP" altLang="en-US" sz="1600">
                <a:solidFill>
                  <a:srgbClr val="000000"/>
                </a:solidFill>
                <a:effectLst/>
                <a:latin typeface="Times New Roman" panose="02020603050405020304" pitchFamily="18" charset="0"/>
                <a:cs typeface="Times New Roman" panose="02020603050405020304" pitchFamily="18" charset="0"/>
              </a:rPr>
              <a:t>　の時にこうだった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グルコースを足してくと</a:t>
            </a:r>
            <a:r>
              <a:rPr lang="en-US" altLang="ja-JP" sz="1600" dirty="0">
                <a:solidFill>
                  <a:srgbClr val="000000"/>
                </a:solidFill>
                <a:effectLst/>
                <a:latin typeface="Times New Roman" panose="02020603050405020304" pitchFamily="18" charset="0"/>
                <a:cs typeface="Times New Roman" panose="02020603050405020304" pitchFamily="18" charset="0"/>
              </a:rPr>
              <a:t>0.5 </a:t>
            </a:r>
            <a:r>
              <a:rPr lang="ja-JP" altLang="en-US" sz="1600">
                <a:solidFill>
                  <a:srgbClr val="000000"/>
                </a:solidFill>
                <a:effectLst/>
                <a:latin typeface="Times New Roman" panose="02020603050405020304" pitchFamily="18" charset="0"/>
                <a:cs typeface="Times New Roman" panose="02020603050405020304" pitchFamily="18" charset="0"/>
              </a:rPr>
              <a:t>に電流量が増えてきた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だから、酸化ピーク</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000000"/>
                </a:solidFill>
                <a:effectLst/>
                <a:latin typeface="Times New Roman" panose="02020603050405020304" pitchFamily="18" charset="0"/>
                <a:cs typeface="Times New Roman" panose="02020603050405020304" pitchFamily="18" charset="0"/>
              </a:rPr>
              <a:t>Fig.1 </a:t>
            </a:r>
            <a:r>
              <a:rPr lang="ja-JP" altLang="en-US" sz="1600">
                <a:solidFill>
                  <a:srgbClr val="000000"/>
                </a:solidFill>
                <a:effectLst/>
                <a:latin typeface="Times New Roman" panose="02020603050405020304" pitchFamily="18" charset="0"/>
                <a:cs typeface="Times New Roman" panose="02020603050405020304" pitchFamily="18" charset="0"/>
              </a:rPr>
              <a:t>から</a:t>
            </a:r>
            <a:r>
              <a:rPr lang="en-US" altLang="ja-JP" sz="1600" dirty="0">
                <a:solidFill>
                  <a:srgbClr val="000000"/>
                </a:solidFill>
                <a:effectLst/>
                <a:latin typeface="Times New Roman" panose="02020603050405020304" pitchFamily="18" charset="0"/>
                <a:cs typeface="Times New Roman" panose="02020603050405020304" pitchFamily="18" charset="0"/>
              </a:rPr>
              <a:t> 0.5-0.7 V vs Ag/AgCl </a:t>
            </a:r>
            <a:r>
              <a:rPr lang="ja-JP" altLang="en-US" sz="1600">
                <a:solidFill>
                  <a:srgbClr val="000000"/>
                </a:solidFill>
                <a:effectLst/>
                <a:latin typeface="Times New Roman" panose="02020603050405020304" pitchFamily="18" charset="0"/>
                <a:cs typeface="Times New Roman" panose="02020603050405020304" pitchFamily="18" charset="0"/>
              </a:rPr>
              <a:t>に</a:t>
            </a:r>
            <a:r>
              <a:rPr lang="ja-JP" altLang="ja-JP" sz="1600">
                <a:solidFill>
                  <a:srgbClr val="000000"/>
                </a:solidFill>
                <a:effectLst/>
                <a:latin typeface="Times New Roman" panose="02020603050405020304" pitchFamily="18" charset="0"/>
                <a:cs typeface="Times New Roman" panose="02020603050405020304" pitchFamily="18" charset="0"/>
              </a:rPr>
              <a:t>酸化還元ピークがあわられた。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これは、ニッケルはグルコースを酸化し</a:t>
            </a:r>
            <a:r>
              <a:rPr lang="ja-JP" altLang="en-US" sz="1600">
                <a:solidFill>
                  <a:srgbClr val="000000"/>
                </a:solidFill>
                <a:effectLst/>
                <a:latin typeface="Times New Roman" panose="02020603050405020304" pitchFamily="18" charset="0"/>
                <a:cs typeface="Times New Roman" panose="02020603050405020304" pitchFamily="18" charset="0"/>
              </a:rPr>
              <a:t>得ることを</a:t>
            </a:r>
            <a:r>
              <a:rPr lang="ja-JP" altLang="ja-JP" sz="1600">
                <a:solidFill>
                  <a:srgbClr val="000000"/>
                </a:solidFill>
                <a:effectLst/>
                <a:latin typeface="Times New Roman" panose="02020603050405020304" pitchFamily="18" charset="0"/>
                <a:cs typeface="Times New Roman" panose="02020603050405020304" pitchFamily="18" charset="0"/>
              </a:rPr>
              <a:t>示して</a:t>
            </a:r>
            <a:r>
              <a:rPr lang="ja-JP" altLang="en-US" sz="1600">
                <a:solidFill>
                  <a:srgbClr val="000000"/>
                </a:solidFill>
                <a:effectLst/>
                <a:latin typeface="Times New Roman" panose="02020603050405020304" pitchFamily="18" charset="0"/>
                <a:cs typeface="Times New Roman" panose="02020603050405020304" pitchFamily="18" charset="0"/>
              </a:rPr>
              <a:t>おり、クロノアンペロメトリ</a:t>
            </a:r>
            <a:r>
              <a:rPr lang="ja-JP" altLang="en-US" sz="1600">
                <a:effectLst/>
                <a:latin typeface="Times New Roman" panose="02020603050405020304" pitchFamily="18" charset="0"/>
                <a:cs typeface="Times New Roman" panose="02020603050405020304" pitchFamily="18" charset="0"/>
              </a:rPr>
              <a:t>測定では</a:t>
            </a:r>
            <a:r>
              <a:rPr lang="en-US" altLang="ja-JP" sz="1600" dirty="0">
                <a:effectLst/>
                <a:latin typeface="Times New Roman" panose="02020603050405020304" pitchFamily="18" charset="0"/>
                <a:cs typeface="Times New Roman" panose="02020603050405020304" pitchFamily="18" charset="0"/>
              </a:rPr>
              <a:t>0.6 V vs Ag/AgCl </a:t>
            </a:r>
            <a:r>
              <a:rPr lang="ja-JP" altLang="en-US" sz="1600">
                <a:effectLst/>
                <a:latin typeface="Times New Roman" panose="02020603050405020304" pitchFamily="18" charset="0"/>
                <a:cs typeface="Times New Roman" panose="02020603050405020304" pitchFamily="18" charset="0"/>
              </a:rPr>
              <a:t>に印加電圧を設定した。</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E474A-BF7B-CB49-828B-D5F9ED0BA7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E3F676-A0BC-284A-8102-14D76256C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A5A1B0-AC16-624A-9AF7-9FD853E9DB88}"/>
              </a:ext>
            </a:extLst>
          </p:cNvPr>
          <p:cNvSpPr>
            <a:spLocks noGrp="1"/>
          </p:cNvSpPr>
          <p:nvPr>
            <p:ph type="dt" sz="half" idx="10"/>
          </p:nvPr>
        </p:nvSpPr>
        <p:spPr/>
        <p:txBody>
          <a:bodyPr/>
          <a:lstStyle/>
          <a:p>
            <a:fld id="{A11D51E9-B137-174D-A0AF-E756F784B769}"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962E5988-E2B7-C745-B109-B2F28E4F7C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65DF8-94A0-1747-A64E-FB3F99FFE76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36131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AC6EC-8AB5-C14B-84C4-4D3B822FC6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041EE7-8676-1443-98F5-A676DBEA5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65B47-DB1B-3B4A-9371-BA5A2BCAB86F}"/>
              </a:ext>
            </a:extLst>
          </p:cNvPr>
          <p:cNvSpPr>
            <a:spLocks noGrp="1"/>
          </p:cNvSpPr>
          <p:nvPr>
            <p:ph type="dt" sz="half" idx="10"/>
          </p:nvPr>
        </p:nvSpPr>
        <p:spPr/>
        <p:txBody>
          <a:bodyPr/>
          <a:lstStyle/>
          <a:p>
            <a:fld id="{70F7427E-7D2E-9346-8343-AC9FA06B68C6}"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60308A59-27F4-0C48-B20B-C26ECA754E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F9E843-0F46-F146-AE52-E55978BC0A2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14478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6B4AB6-A9D1-4446-B8D6-C73CE5FDED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5B7227-AA8B-3C44-A86A-FD8B6EDCEAF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D78D7F-344D-784D-9ED9-5CDC093081C3}"/>
              </a:ext>
            </a:extLst>
          </p:cNvPr>
          <p:cNvSpPr>
            <a:spLocks noGrp="1"/>
          </p:cNvSpPr>
          <p:nvPr>
            <p:ph type="dt" sz="half" idx="10"/>
          </p:nvPr>
        </p:nvSpPr>
        <p:spPr/>
        <p:txBody>
          <a:bodyPr/>
          <a:lstStyle/>
          <a:p>
            <a:fld id="{C2C84F26-3E44-9A4E-909D-09D472272EC3}"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6A238404-EE03-AF49-8704-EC5638DE84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15ACEB-2C33-0642-A8A8-C68676801DE2}"/>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0943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D89A-F0B9-4B4D-AA71-EB0FAFAF1167}"/>
              </a:ext>
            </a:extLst>
          </p:cNvPr>
          <p:cNvSpPr>
            <a:spLocks noGrp="1"/>
          </p:cNvSpPr>
          <p:nvPr>
            <p:ph type="title"/>
          </p:nvPr>
        </p:nvSpPr>
        <p:spPr>
          <a:xfrm>
            <a:off x="361950" y="322263"/>
            <a:ext cx="3657600" cy="644525"/>
          </a:xfrm>
        </p:spPr>
        <p:txBody>
          <a:bodyPr>
            <a:normAutofit/>
          </a:bodyPr>
          <a:lstStyle>
            <a:lvl1pPr>
              <a:defRPr sz="3600" b="1"/>
            </a:lvl1pPr>
          </a:lstStyle>
          <a:p>
            <a:r>
              <a:rPr kumimoji="1" lang="ja-JP" altLang="en-US"/>
              <a:t>マスター</a:t>
            </a:r>
          </a:p>
        </p:txBody>
      </p:sp>
      <p:sp>
        <p:nvSpPr>
          <p:cNvPr id="3" name="コンテンツ プレースホルダー 2">
            <a:extLst>
              <a:ext uri="{FF2B5EF4-FFF2-40B4-BE49-F238E27FC236}">
                <a16:creationId xmlns:a16="http://schemas.microsoft.com/office/drawing/2014/main" id="{B1032E25-5C19-6547-AD23-3B303BBC1A93}"/>
              </a:ext>
            </a:extLst>
          </p:cNvPr>
          <p:cNvSpPr>
            <a:spLocks noGrp="1"/>
          </p:cNvSpPr>
          <p:nvPr>
            <p:ph idx="1"/>
          </p:nvPr>
        </p:nvSpPr>
        <p:spPr>
          <a:xfrm>
            <a:off x="838200" y="1143000"/>
            <a:ext cx="10515600" cy="503396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A6BF4-B6D0-4D45-821A-DAF02AC7604E}"/>
              </a:ext>
            </a:extLst>
          </p:cNvPr>
          <p:cNvSpPr>
            <a:spLocks noGrp="1"/>
          </p:cNvSpPr>
          <p:nvPr>
            <p:ph type="dt" sz="half" idx="10"/>
          </p:nvPr>
        </p:nvSpPr>
        <p:spPr/>
        <p:txBody>
          <a:bodyPr/>
          <a:lstStyle/>
          <a:p>
            <a:fld id="{2F145F32-114B-C948-9512-E99957BABB99}"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30B75DCF-E379-3F42-9A5F-33E65E5C5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8CA2EB-E09E-8B4E-AFEB-3C3A4DAD0145}"/>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64962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F2EBE-E1B3-BC41-AC23-2B0A1AD513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5753E5-767A-A047-90BB-874EC65F4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3C1C0E8-D076-F047-8869-A68538C5627A}"/>
              </a:ext>
            </a:extLst>
          </p:cNvPr>
          <p:cNvSpPr>
            <a:spLocks noGrp="1"/>
          </p:cNvSpPr>
          <p:nvPr>
            <p:ph type="dt" sz="half" idx="10"/>
          </p:nvPr>
        </p:nvSpPr>
        <p:spPr/>
        <p:txBody>
          <a:bodyPr/>
          <a:lstStyle/>
          <a:p>
            <a:fld id="{3BA07474-75FC-2E40-83E7-3BB1AA4AB08F}"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025FA0EA-525D-8640-874E-0C6BB0B2EF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F53C7B-7947-CC4A-BF52-EAD2862D7D0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3593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84D0F-BC60-C04D-BEF5-C68AE8A57E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6700D6-36BC-FC40-BB59-EF323359BE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3E5E96-9FE2-2F45-844D-A63F372B11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FD835D-9997-5247-822F-B647E6EC3A71}"/>
              </a:ext>
            </a:extLst>
          </p:cNvPr>
          <p:cNvSpPr>
            <a:spLocks noGrp="1"/>
          </p:cNvSpPr>
          <p:nvPr>
            <p:ph type="dt" sz="half" idx="10"/>
          </p:nvPr>
        </p:nvSpPr>
        <p:spPr/>
        <p:txBody>
          <a:bodyPr/>
          <a:lstStyle/>
          <a:p>
            <a:fld id="{E4215ACD-28AB-C445-8A5D-FCFB174FEBC5}" type="datetime1">
              <a:rPr kumimoji="1" lang="ja-JP" altLang="en-US" smtClean="0"/>
              <a:t>2023/2/15</a:t>
            </a:fld>
            <a:endParaRPr kumimoji="1" lang="ja-JP" altLang="en-US"/>
          </a:p>
        </p:txBody>
      </p:sp>
      <p:sp>
        <p:nvSpPr>
          <p:cNvPr id="6" name="フッター プレースホルダー 5">
            <a:extLst>
              <a:ext uri="{FF2B5EF4-FFF2-40B4-BE49-F238E27FC236}">
                <a16:creationId xmlns:a16="http://schemas.microsoft.com/office/drawing/2014/main" id="{28260C33-101D-E644-A953-F0691816A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BBC1D8-E9EA-C747-8B93-C8059E2DEF7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4465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BD8E0-025C-8E4B-A948-68F6B41CC3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40E4CA-CC9F-024C-B5F6-A6507C766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E9D87F-A9B5-1B43-A99A-E4DB39A168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CB4913-76C9-E444-84BE-9D32CE710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A55D94-50A1-B048-A020-CE418A9FD6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6E9095-F8CE-4C43-9DC4-626420D32E9E}"/>
              </a:ext>
            </a:extLst>
          </p:cNvPr>
          <p:cNvSpPr>
            <a:spLocks noGrp="1"/>
          </p:cNvSpPr>
          <p:nvPr>
            <p:ph type="dt" sz="half" idx="10"/>
          </p:nvPr>
        </p:nvSpPr>
        <p:spPr/>
        <p:txBody>
          <a:bodyPr/>
          <a:lstStyle/>
          <a:p>
            <a:fld id="{CFF64314-6BEB-C445-8B31-23E74EA5A9F6}" type="datetime1">
              <a:rPr kumimoji="1" lang="ja-JP" altLang="en-US" smtClean="0"/>
              <a:t>2023/2/15</a:t>
            </a:fld>
            <a:endParaRPr kumimoji="1" lang="ja-JP" altLang="en-US"/>
          </a:p>
        </p:txBody>
      </p:sp>
      <p:sp>
        <p:nvSpPr>
          <p:cNvPr id="8" name="フッター プレースホルダー 7">
            <a:extLst>
              <a:ext uri="{FF2B5EF4-FFF2-40B4-BE49-F238E27FC236}">
                <a16:creationId xmlns:a16="http://schemas.microsoft.com/office/drawing/2014/main" id="{BBDEC662-421E-9340-8E01-57D75CEC6B8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3F5B8E-A37A-9B4F-B1AE-366DBEB819D6}"/>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18962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78DB-EA10-0E42-9C29-8C2AB754A5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9FCCA1-25ED-8241-BB1B-D8A6238E1979}"/>
              </a:ext>
            </a:extLst>
          </p:cNvPr>
          <p:cNvSpPr>
            <a:spLocks noGrp="1"/>
          </p:cNvSpPr>
          <p:nvPr>
            <p:ph type="dt" sz="half" idx="10"/>
          </p:nvPr>
        </p:nvSpPr>
        <p:spPr/>
        <p:txBody>
          <a:bodyPr/>
          <a:lstStyle/>
          <a:p>
            <a:fld id="{057B305C-088B-F341-84EA-EA9EA48DEE3B}" type="datetime1">
              <a:rPr kumimoji="1" lang="ja-JP" altLang="en-US" smtClean="0"/>
              <a:t>2023/2/15</a:t>
            </a:fld>
            <a:endParaRPr kumimoji="1" lang="ja-JP" altLang="en-US"/>
          </a:p>
        </p:txBody>
      </p:sp>
      <p:sp>
        <p:nvSpPr>
          <p:cNvPr id="4" name="フッター プレースホルダー 3">
            <a:extLst>
              <a:ext uri="{FF2B5EF4-FFF2-40B4-BE49-F238E27FC236}">
                <a16:creationId xmlns:a16="http://schemas.microsoft.com/office/drawing/2014/main" id="{6EDC7582-009B-4543-844D-F83A7FB1B0A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3630CA-F750-BF43-A820-5076E716C40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1820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EED63D3-F6AA-FD41-ACD5-0C4C8AC09671}"/>
              </a:ext>
            </a:extLst>
          </p:cNvPr>
          <p:cNvSpPr>
            <a:spLocks noGrp="1"/>
          </p:cNvSpPr>
          <p:nvPr>
            <p:ph type="dt" sz="half" idx="10"/>
          </p:nvPr>
        </p:nvSpPr>
        <p:spPr/>
        <p:txBody>
          <a:bodyPr/>
          <a:lstStyle/>
          <a:p>
            <a:fld id="{BE1006E3-8C53-9D41-85CD-C7158D669EC6}" type="datetime1">
              <a:rPr kumimoji="1" lang="ja-JP" altLang="en-US" smtClean="0"/>
              <a:t>2023/2/15</a:t>
            </a:fld>
            <a:endParaRPr kumimoji="1" lang="ja-JP" altLang="en-US"/>
          </a:p>
        </p:txBody>
      </p:sp>
      <p:sp>
        <p:nvSpPr>
          <p:cNvPr id="3" name="フッター プレースホルダー 2">
            <a:extLst>
              <a:ext uri="{FF2B5EF4-FFF2-40B4-BE49-F238E27FC236}">
                <a16:creationId xmlns:a16="http://schemas.microsoft.com/office/drawing/2014/main" id="{FDED267F-E73B-0647-A9EF-151ABD0A0A8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EA96B3-FA89-C842-AD1E-5251C5A08E0F}"/>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71981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97CF5-B41A-3B47-96DE-F9DE06FC06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8885A3-A22F-F34B-BC01-08E279D1D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9FC038-2A7F-3A42-AFB8-2B7FEE39A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F66693-0346-4647-A3E7-36B009848F11}"/>
              </a:ext>
            </a:extLst>
          </p:cNvPr>
          <p:cNvSpPr>
            <a:spLocks noGrp="1"/>
          </p:cNvSpPr>
          <p:nvPr>
            <p:ph type="dt" sz="half" idx="10"/>
          </p:nvPr>
        </p:nvSpPr>
        <p:spPr/>
        <p:txBody>
          <a:bodyPr/>
          <a:lstStyle/>
          <a:p>
            <a:fld id="{3508EFED-559E-AE43-B147-3C913BE7BD3D}" type="datetime1">
              <a:rPr kumimoji="1" lang="ja-JP" altLang="en-US" smtClean="0"/>
              <a:t>2023/2/15</a:t>
            </a:fld>
            <a:endParaRPr kumimoji="1" lang="ja-JP" altLang="en-US"/>
          </a:p>
        </p:txBody>
      </p:sp>
      <p:sp>
        <p:nvSpPr>
          <p:cNvPr id="6" name="フッター プレースホルダー 5">
            <a:extLst>
              <a:ext uri="{FF2B5EF4-FFF2-40B4-BE49-F238E27FC236}">
                <a16:creationId xmlns:a16="http://schemas.microsoft.com/office/drawing/2014/main" id="{DA15B7B8-D5AE-2C42-AF04-45E8395065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E0C848-5ECA-E642-8DFC-C43DB376E39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5020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F2E61-C66B-0C48-81D4-0142E88F2B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E3308E5-E4C2-E54C-ACC9-5D0F32A72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DA99273-F5A7-6443-BE76-23706303B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3D8DFB-5D3D-5F49-9F3F-22D4F20994B3}"/>
              </a:ext>
            </a:extLst>
          </p:cNvPr>
          <p:cNvSpPr>
            <a:spLocks noGrp="1"/>
          </p:cNvSpPr>
          <p:nvPr>
            <p:ph type="dt" sz="half" idx="10"/>
          </p:nvPr>
        </p:nvSpPr>
        <p:spPr/>
        <p:txBody>
          <a:bodyPr/>
          <a:lstStyle/>
          <a:p>
            <a:fld id="{EE7E53E1-3F3F-FE4C-B9D1-9723F3FB56EF}" type="datetime1">
              <a:rPr kumimoji="1" lang="ja-JP" altLang="en-US" smtClean="0"/>
              <a:t>2023/2/15</a:t>
            </a:fld>
            <a:endParaRPr kumimoji="1" lang="ja-JP" altLang="en-US"/>
          </a:p>
        </p:txBody>
      </p:sp>
      <p:sp>
        <p:nvSpPr>
          <p:cNvPr id="6" name="フッター プレースホルダー 5">
            <a:extLst>
              <a:ext uri="{FF2B5EF4-FFF2-40B4-BE49-F238E27FC236}">
                <a16:creationId xmlns:a16="http://schemas.microsoft.com/office/drawing/2014/main" id="{996FF497-CF5B-7D4E-98A4-CB39ADBFC0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1A2EED-1B56-D440-9ED1-741501219ACA}"/>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73761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33EF91-CA75-614E-B6B1-5A1A05A0C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2F972F-E024-3344-8DEE-A25CB480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AF8796-6A05-7646-B9E5-1AAF4DAAA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2023/2/15</a:t>
            </a:fld>
            <a:endParaRPr kumimoji="1" lang="ja-JP" altLang="en-US"/>
          </a:p>
        </p:txBody>
      </p:sp>
      <p:sp>
        <p:nvSpPr>
          <p:cNvPr id="5" name="フッター プレースホルダー 4">
            <a:extLst>
              <a:ext uri="{FF2B5EF4-FFF2-40B4-BE49-F238E27FC236}">
                <a16:creationId xmlns:a16="http://schemas.microsoft.com/office/drawing/2014/main" id="{299F5F9D-F11F-0A49-BB73-EBECCA19F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8F4D133-FFCA-6D46-B582-8EB51E005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99138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emf"/><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1524000" y="1041400"/>
            <a:ext cx="9144000" cy="2387600"/>
          </a:xfrm>
        </p:spPr>
        <p:txBody>
          <a:bodyPr anchor="ctr">
            <a:normAutofit/>
          </a:bodyPr>
          <a:lstStyle/>
          <a:p>
            <a:r>
              <a:rPr lang="ja-JP" altLang="ja-JP"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4000" kern="100" dirty="0">
                <a:effectLst/>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4000">
                <a:effectLst/>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4000">
                <a:effectLst/>
                <a:latin typeface="HGSSoeiKakugothicUB" panose="020B0900000000000000" pitchFamily="34" charset="-128"/>
                <a:ea typeface="HGSSoeiKakugothicUB" panose="020B0900000000000000" pitchFamily="34" charset="-128"/>
              </a:rPr>
              <a:t> </a:t>
            </a:r>
            <a:endParaRPr lang="ja-JP" altLang="en-US" sz="4000">
              <a:latin typeface="HGSSoeiKakugothicUB" panose="020B0900000000000000" pitchFamily="34" charset="-128"/>
              <a:ea typeface="HGSSoeiKakugothicUB" panose="020B0900000000000000" pitchFamily="34" charset="-128"/>
            </a:endParaRPr>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993066" y="3722067"/>
            <a:ext cx="7879080" cy="2062103"/>
          </a:xfrm>
          <a:prstGeom prst="rect">
            <a:avLst/>
          </a:prstGeom>
          <a:noFill/>
        </p:spPr>
        <p:txBody>
          <a:bodyPr wrap="none" rtlCol="0">
            <a:spAutoFit/>
          </a:bodyPr>
          <a:lstStyle/>
          <a:p>
            <a:pPr algn="ctr"/>
            <a:r>
              <a:rPr kumimoji="1" lang="ja-JP" altLang="en-US" sz="2400">
                <a:latin typeface="MS Gothic" panose="020B0609070205080204" pitchFamily="49" charset="-128"/>
                <a:ea typeface="MS Gothic" panose="020B0609070205080204" pitchFamily="49" charset="-128"/>
              </a:rPr>
              <a:t>令和</a:t>
            </a:r>
            <a:r>
              <a:rPr kumimoji="1" lang="en-US" altLang="ja-JP" sz="2400" dirty="0">
                <a:latin typeface="MS Gothic" panose="020B0609070205080204" pitchFamily="49" charset="-128"/>
                <a:ea typeface="MS Gothic" panose="020B0609070205080204" pitchFamily="49" charset="-128"/>
              </a:rPr>
              <a:t>4</a:t>
            </a:r>
            <a:r>
              <a:rPr kumimoji="1" lang="ja-JP" altLang="en-US" sz="2400">
                <a:latin typeface="MS Gothic" panose="020B0609070205080204" pitchFamily="49" charset="-128"/>
                <a:ea typeface="MS Gothic" panose="020B0609070205080204" pitchFamily="49" charset="-128"/>
              </a:rPr>
              <a:t>年度</a:t>
            </a:r>
            <a:endParaRPr kumimoji="1" lang="en-US" altLang="ja-JP" sz="2400" dirty="0">
              <a:latin typeface="MS Gothic" panose="020B0609070205080204" pitchFamily="49" charset="-128"/>
              <a:ea typeface="MS Gothic" panose="020B0609070205080204" pitchFamily="49" charset="-128"/>
            </a:endParaRPr>
          </a:p>
          <a:p>
            <a:pPr algn="ctr"/>
            <a:r>
              <a:rPr lang="ja-JP" altLang="en-US" sz="2400">
                <a:latin typeface="MS Gothic" panose="020B0609070205080204" pitchFamily="49" charset="-128"/>
                <a:ea typeface="MS Gothic" panose="020B0609070205080204" pitchFamily="49" charset="-128"/>
              </a:rPr>
              <a:t>徳島大学理工学部</a:t>
            </a:r>
            <a:endParaRPr lang="en-US" altLang="ja-JP" sz="2400" dirty="0">
              <a:latin typeface="MS Gothic" panose="020B0609070205080204" pitchFamily="49" charset="-128"/>
              <a:ea typeface="MS Gothic" panose="020B0609070205080204" pitchFamily="49" charset="-128"/>
            </a:endParaRPr>
          </a:p>
          <a:p>
            <a:pPr algn="ctr"/>
            <a:r>
              <a:rPr kumimoji="1" lang="ja-JP" altLang="en-US" sz="2400">
                <a:latin typeface="MS Gothic" panose="020B0609070205080204" pitchFamily="49" charset="-128"/>
                <a:ea typeface="MS Gothic" panose="020B0609070205080204" pitchFamily="49" charset="-128"/>
              </a:rPr>
              <a:t>理工学科　応用化学システムコース　物質機能化学講座</a:t>
            </a:r>
            <a:endParaRPr kumimoji="1" lang="en-US" altLang="ja-JP" sz="2400" dirty="0">
              <a:latin typeface="MS Gothic" panose="020B0609070205080204" pitchFamily="49" charset="-128"/>
              <a:ea typeface="MS Gothic" panose="020B0609070205080204" pitchFamily="49" charset="-128"/>
            </a:endParaRPr>
          </a:p>
          <a:p>
            <a:pPr algn="ctr"/>
            <a:endParaRPr lang="en-US" altLang="ja-JP" sz="2400" dirty="0">
              <a:latin typeface="MS Gothic" panose="020B0609070205080204" pitchFamily="49" charset="-128"/>
              <a:ea typeface="MS Gothic" panose="020B0609070205080204" pitchFamily="49" charset="-128"/>
            </a:endParaRPr>
          </a:p>
          <a:p>
            <a:pPr algn="ctr"/>
            <a:r>
              <a:rPr kumimoji="1"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479474" y="394390"/>
            <a:ext cx="1465466" cy="707886"/>
          </a:xfrm>
          <a:prstGeom prst="rect">
            <a:avLst/>
          </a:prstGeom>
          <a:noFill/>
        </p:spPr>
        <p:txBody>
          <a:bodyPr wrap="none" rtlCol="0">
            <a:spAutoFit/>
          </a:bodyPr>
          <a:lstStyle/>
          <a:p>
            <a:r>
              <a:rPr kumimoji="1" lang="en-US" altLang="ja-JP" sz="4000" dirty="0">
                <a:latin typeface="HGSSoeiKakugothicUB" panose="020B0900000000000000" pitchFamily="34" charset="-128"/>
                <a:ea typeface="HGSSoeiKakugothicUB" panose="020B0900000000000000" pitchFamily="34" charset="-128"/>
              </a:rPr>
              <a:t>B-22</a:t>
            </a:r>
            <a:endParaRPr kumimoji="1" lang="ja-JP" altLang="en-US" sz="4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Conclusion</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587892" y="1926166"/>
            <a:ext cx="11016216" cy="2246769"/>
          </a:xfrm>
          <a:prstGeom prst="rect">
            <a:avLst/>
          </a:prstGeom>
          <a:noFill/>
        </p:spPr>
        <p:txBody>
          <a:bodyPr wrap="square" rtlCol="0">
            <a:spAutoFit/>
          </a:bodyPr>
          <a:lstStyle/>
          <a:p>
            <a:pPr algn="ctr"/>
            <a:r>
              <a:rPr kumimoji="1" lang="ja-JP" altLang="en-US" sz="2000">
                <a:latin typeface="MS Mincho" panose="02020609040205080304" pitchFamily="49" charset="-128"/>
                <a:ea typeface="MS Mincho" panose="02020609040205080304" pitchFamily="49" charset="-128"/>
              </a:rPr>
              <a:t>作製した電極の感度向上を目指すために２つの方法を試した。</a:t>
            </a:r>
          </a:p>
          <a:p>
            <a:pPr algn="just"/>
            <a:endParaRPr lang="en-US" altLang="ja-JP" sz="2000" kern="1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ja-JP" sz="2000" kern="100">
                <a:effectLst/>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セルロースナノファイバーをバインダーとしてカーボンペースト電極を作製したが、再現性を得ることが難しかった。また、グルコース滴下後に電流密度の低下などが見られた。</a:t>
            </a:r>
            <a:endParaRPr lang="en-US" altLang="ja-JP" sz="2000" kern="1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ja-JP" altLang="ja-JP" sz="2000" kern="100">
              <a:effectLst/>
              <a:latin typeface="游明朝" panose="02020400000000000000" pitchFamily="18" charset="-128"/>
              <a:ea typeface="游明朝" panose="02020400000000000000" pitchFamily="18" charset="-128"/>
              <a:cs typeface="Times New Roman" panose="02020603050405020304" pitchFamily="18" charset="0"/>
            </a:endParaRPr>
          </a:p>
          <a:p>
            <a:pPr marL="342900" indent="-342900">
              <a:buFont typeface="+mj-lt"/>
              <a:buAutoNum type="arabicPeriod"/>
            </a:pPr>
            <a:r>
              <a:rPr lang="ja-JP" altLang="ja-JP" sz="2000">
                <a:effectLst/>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ナフィオンをバインダーとしてカーボンペースト電極を作製した。結果として、再現性を得ることができ、セルロースナノファイバーより線形範囲と感度が良好であることが判明した。</a:t>
            </a:r>
            <a:endParaRPr lang="en-US" altLang="ja-JP" sz="20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2869C8D-B5F4-D979-B290-C84C6B9212F8}"/>
              </a:ext>
            </a:extLst>
          </p:cNvPr>
          <p:cNvSpPr txBox="1"/>
          <p:nvPr/>
        </p:nvSpPr>
        <p:spPr>
          <a:xfrm>
            <a:off x="587892" y="4936372"/>
            <a:ext cx="11197988" cy="1077218"/>
          </a:xfrm>
          <a:prstGeom prst="rect">
            <a:avLst/>
          </a:prstGeom>
          <a:noFill/>
        </p:spPr>
        <p:txBody>
          <a:bodyPr wrap="square" rtlCol="0">
            <a:spAutoFit/>
          </a:bodyPr>
          <a:lstStyle/>
          <a:p>
            <a:pPr algn="ctr"/>
            <a:r>
              <a:rPr lang="ja-JP" altLang="ja-JP" sz="3200">
                <a:effectLst/>
                <a:latin typeface="HGPSoeiKakugothicUB" panose="020B0900000000000000" pitchFamily="34" charset="-128"/>
                <a:ea typeface="HGPSoeiKakugothicUB" panose="020B0900000000000000" pitchFamily="34" charset="-128"/>
                <a:cs typeface="Times New Roman" panose="02020603050405020304" pitchFamily="18" charset="0"/>
              </a:rPr>
              <a:t>ニッケル水酸化物ナノシート固定電極により</a:t>
            </a:r>
            <a:endParaRPr lang="en-US" altLang="ja-JP" sz="3200" dirty="0">
              <a:effectLst/>
              <a:latin typeface="HGPSoeiKakugothicUB" panose="020B0900000000000000" pitchFamily="34" charset="-128"/>
              <a:ea typeface="HGPSoeiKakugothicUB" panose="020B0900000000000000" pitchFamily="34" charset="-128"/>
              <a:cs typeface="Times New Roman" panose="02020603050405020304" pitchFamily="18" charset="0"/>
            </a:endParaRPr>
          </a:p>
          <a:p>
            <a:pPr algn="ctr"/>
            <a:r>
              <a:rPr lang="ja-JP" altLang="ja-JP" sz="3200">
                <a:effectLst/>
                <a:latin typeface="HGPSoeiKakugothicUB" panose="020B0900000000000000" pitchFamily="34" charset="-128"/>
                <a:ea typeface="HGPSoeiKakugothicUB" panose="020B0900000000000000" pitchFamily="34" charset="-128"/>
                <a:cs typeface="Times New Roman" panose="02020603050405020304" pitchFamily="18" charset="0"/>
              </a:rPr>
              <a:t>グルコース酸化が可能であることが示された。</a:t>
            </a:r>
            <a:r>
              <a:rPr lang="ja-JP" altLang="ja-JP" sz="3200">
                <a:effectLst/>
                <a:latin typeface="HGPSoeiKakugothicUB" panose="020B0900000000000000" pitchFamily="34" charset="-128"/>
                <a:ea typeface="HGPSoeiKakugothicUB" panose="020B0900000000000000" pitchFamily="34" charset="-128"/>
              </a:rPr>
              <a:t> </a:t>
            </a:r>
            <a:endParaRPr kumimoji="1" lang="ja-JP" altLang="en-US" sz="3200">
              <a:latin typeface="HGPSoeiKakugothicUB" panose="020B0900000000000000" pitchFamily="34" charset="-128"/>
              <a:ea typeface="HGPSoeiKakugothicUB" panose="020B0900000000000000" pitchFamily="34" charset="-128"/>
            </a:endParaRPr>
          </a:p>
        </p:txBody>
      </p:sp>
    </p:spTree>
    <p:extLst>
      <p:ext uri="{BB962C8B-B14F-4D97-AF65-F5344CB8AC3E}">
        <p14:creationId xmlns:p14="http://schemas.microsoft.com/office/powerpoint/2010/main" val="3223597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84" y="1099117"/>
            <a:ext cx="4955342" cy="3845861"/>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442" y="1219433"/>
            <a:ext cx="5392315" cy="3412724"/>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678638" y="5227636"/>
          <a:ext cx="8042876" cy="1441535"/>
        </p:xfrm>
        <a:graphic>
          <a:graphicData uri="http://schemas.openxmlformats.org/drawingml/2006/table">
            <a:tbl>
              <a:tblPr firstRow="1" firstCol="1" bandRow="1">
                <a:tableStyleId>{2D5ABB26-0587-4C30-8999-92F81FD0307C}</a:tableStyleId>
              </a:tblPr>
              <a:tblGrid>
                <a:gridCol w="2010245">
                  <a:extLst>
                    <a:ext uri="{9D8B030D-6E8A-4147-A177-3AD203B41FA5}">
                      <a16:colId xmlns:a16="http://schemas.microsoft.com/office/drawing/2014/main" val="505636779"/>
                    </a:ext>
                  </a:extLst>
                </a:gridCol>
                <a:gridCol w="2010245">
                  <a:extLst>
                    <a:ext uri="{9D8B030D-6E8A-4147-A177-3AD203B41FA5}">
                      <a16:colId xmlns:a16="http://schemas.microsoft.com/office/drawing/2014/main" val="2666141430"/>
                    </a:ext>
                  </a:extLst>
                </a:gridCol>
                <a:gridCol w="2085304">
                  <a:extLst>
                    <a:ext uri="{9D8B030D-6E8A-4147-A177-3AD203B41FA5}">
                      <a16:colId xmlns:a16="http://schemas.microsoft.com/office/drawing/2014/main" val="1521991285"/>
                    </a:ext>
                  </a:extLst>
                </a:gridCol>
                <a:gridCol w="1937082">
                  <a:extLst>
                    <a:ext uri="{9D8B030D-6E8A-4147-A177-3AD203B41FA5}">
                      <a16:colId xmlns:a16="http://schemas.microsoft.com/office/drawing/2014/main" val="196319817"/>
                    </a:ext>
                  </a:extLst>
                </a:gridCol>
              </a:tblGrid>
              <a:tr h="576614">
                <a:tc>
                  <a:txBody>
                    <a:bodyPr/>
                    <a:lstStyle/>
                    <a:p>
                      <a:pPr algn="ctr"/>
                      <a:r>
                        <a:rPr lang="ja-JP" alt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線形範囲 </a:t>
                      </a:r>
                      <a:r>
                        <a:rPr lang="en-US" sz="1600" kern="100" dirty="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決定係数</a:t>
                      </a:r>
                      <a:r>
                        <a:rPr lang="en-US" sz="1600" kern="100" dirty="0">
                          <a:effectLst/>
                        </a:rPr>
                        <a:t> R</a:t>
                      </a:r>
                      <a:r>
                        <a:rPr lang="en-US" sz="1600" kern="100" baseline="30000" dirty="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88307">
                <a:tc>
                  <a:txBody>
                    <a:bodyPr/>
                    <a:lstStyle/>
                    <a:p>
                      <a:pPr algn="ctr"/>
                      <a:r>
                        <a:rPr lang="en-US" sz="1600" kern="100" dirty="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0~1.31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0.3052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0.9182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88307">
                <a:tc>
                  <a:txBody>
                    <a:bodyPr/>
                    <a:lstStyle/>
                    <a:p>
                      <a:pPr algn="ctr"/>
                      <a:r>
                        <a:rPr lang="en-US" sz="1600" kern="100" dirty="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0.0307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0.9086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88307">
                <a:tc>
                  <a:txBody>
                    <a:bodyPr/>
                    <a:lstStyle/>
                    <a:p>
                      <a:pPr algn="ctr"/>
                      <a:r>
                        <a:rPr lang="en-US" sz="1600" kern="100" dirty="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0.0324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0.8424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94" y="1301333"/>
            <a:ext cx="5355406" cy="3499267"/>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136" y="1452888"/>
            <a:ext cx="5366638" cy="3196156"/>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2190750" y="5167695"/>
          <a:ext cx="7357076" cy="1368042"/>
        </p:xfrm>
        <a:graphic>
          <a:graphicData uri="http://schemas.openxmlformats.org/drawingml/2006/table">
            <a:tbl>
              <a:tblPr firstRow="1" firstCol="1" bandRow="1">
                <a:tableStyleId>{2D5ABB26-0587-4C30-8999-92F81FD0307C}</a:tableStyleId>
              </a:tblPr>
              <a:tblGrid>
                <a:gridCol w="1838836">
                  <a:extLst>
                    <a:ext uri="{9D8B030D-6E8A-4147-A177-3AD203B41FA5}">
                      <a16:colId xmlns:a16="http://schemas.microsoft.com/office/drawing/2014/main" val="3699164101"/>
                    </a:ext>
                  </a:extLst>
                </a:gridCol>
                <a:gridCol w="1838836">
                  <a:extLst>
                    <a:ext uri="{9D8B030D-6E8A-4147-A177-3AD203B41FA5}">
                      <a16:colId xmlns:a16="http://schemas.microsoft.com/office/drawing/2014/main" val="1530440604"/>
                    </a:ext>
                  </a:extLst>
                </a:gridCol>
                <a:gridCol w="2019047">
                  <a:extLst>
                    <a:ext uri="{9D8B030D-6E8A-4147-A177-3AD203B41FA5}">
                      <a16:colId xmlns:a16="http://schemas.microsoft.com/office/drawing/2014/main" val="3189532264"/>
                    </a:ext>
                  </a:extLst>
                </a:gridCol>
                <a:gridCol w="1660357">
                  <a:extLst>
                    <a:ext uri="{9D8B030D-6E8A-4147-A177-3AD203B41FA5}">
                      <a16:colId xmlns:a16="http://schemas.microsoft.com/office/drawing/2014/main" val="795361290"/>
                    </a:ext>
                  </a:extLst>
                </a:gridCol>
              </a:tblGrid>
              <a:tr h="373576">
                <a:tc>
                  <a:txBody>
                    <a:bodyPr/>
                    <a:lstStyle/>
                    <a:p>
                      <a:pPr algn="l"/>
                      <a:r>
                        <a:rPr lang="en-US" sz="1600" kern="100" dirty="0">
                          <a:effectLst/>
                        </a:rPr>
                        <a:t> </a:t>
                      </a:r>
                      <a:r>
                        <a:rPr 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線形範囲 </a:t>
                      </a:r>
                      <a:r>
                        <a:rPr lang="en-US" sz="1600" kern="100" dirty="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決定係数</a:t>
                      </a:r>
                      <a:r>
                        <a:rPr lang="en-US" sz="1600" kern="100" dirty="0">
                          <a:effectLst/>
                        </a:rPr>
                        <a:t> R</a:t>
                      </a:r>
                      <a:r>
                        <a:rPr lang="en-US" sz="1600" kern="100" baseline="30000" dirty="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93454">
                <a:tc>
                  <a:txBody>
                    <a:bodyPr/>
                    <a:lstStyle/>
                    <a:p>
                      <a:pPr algn="ctr"/>
                      <a:r>
                        <a:rPr lang="en-US" sz="1600" kern="100" dirty="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0~6.73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2.2533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0.9853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93454">
                <a:tc>
                  <a:txBody>
                    <a:bodyPr/>
                    <a:lstStyle/>
                    <a:p>
                      <a:pPr algn="ctr"/>
                      <a:r>
                        <a:rPr lang="en-US" sz="1600" kern="100" dirty="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0~3.46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3.4265</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0.9884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93454">
                <a:tc>
                  <a:txBody>
                    <a:bodyPr/>
                    <a:lstStyle/>
                    <a:p>
                      <a:pPr algn="ctr"/>
                      <a:r>
                        <a:rPr lang="en-US" sz="1600" kern="100" dirty="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0~7.98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1.3460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0.9948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1210336"/>
            <a:ext cx="10959352" cy="3108543"/>
          </a:xfrm>
          <a:prstGeom prst="rect">
            <a:avLst/>
          </a:prstGeom>
          <a:noFill/>
        </p:spPr>
        <p:txBody>
          <a:bodyPr wrap="square" rtlCol="0">
            <a:spAutoFit/>
          </a:bodyPr>
          <a:lstStyle/>
          <a:p>
            <a:pPr marL="514350" indent="-514350">
              <a:buFont typeface="+mj-lt"/>
              <a:buAutoNum type="arabicPeriod"/>
            </a:pPr>
            <a:r>
              <a:rPr lang="ja-JP" altLang="en-US" sz="2800">
                <a:latin typeface="MS Gothic" panose="020B0609070205080204" pitchFamily="49" charset="-128"/>
                <a:ea typeface="MS Gothic" panose="020B0609070205080204" pitchFamily="49" charset="-128"/>
              </a:rPr>
              <a:t>酢酸ニッケルから塩基性酢酸ニッケル塩の</a:t>
            </a:r>
            <a:r>
              <a:rPr kumimoji="1" lang="ja-JP" altLang="en-US" sz="2800">
                <a:latin typeface="MS Gothic" panose="020B0609070205080204" pitchFamily="49" charset="-128"/>
                <a:ea typeface="MS Gothic" panose="020B0609070205080204" pitchFamily="49" charset="-128"/>
              </a:rPr>
              <a:t>合成</a:t>
            </a:r>
            <a:endParaRPr kumimoji="1"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startAt="2"/>
            </a:pPr>
            <a:r>
              <a:rPr lang="ja-JP" altLang="en-US" sz="2800">
                <a:latin typeface="MS Gothic" panose="020B0609070205080204" pitchFamily="49" charset="-128"/>
                <a:ea typeface="MS Gothic" panose="020B0609070205080204" pitchFamily="49" charset="-128"/>
              </a:rPr>
              <a:t>塩基性酢酸ニッケル塩の層間隔をイオン交換により拡大</a:t>
            </a:r>
            <a:endParaRPr lang="en-US" altLang="ja-JP" sz="28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941369" y="1830385"/>
                <a:ext cx="8309262" cy="404791"/>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b="0" i="0" smtClean="0">
                        <a:effectLst/>
                        <a:latin typeface="Cambria Math" panose="02040503050406030204" pitchFamily="18" charset="0"/>
                        <a:ea typeface="Cambria Math" panose="02040503050406030204" pitchFamily="18" charset="0"/>
                      </a:rPr>
                      <m:t>  </m:t>
                    </m:r>
                    <m:acc>
                      <m:accPr>
                        <m:chr m:val="⃗"/>
                        <m:ctrlPr>
                          <a:rPr lang="ja-JP" altLang="ja-JP" i="1">
                            <a:effectLst/>
                            <a:latin typeface="Cambria Math" panose="02040503050406030204" pitchFamily="18" charset="0"/>
                            <a:ea typeface="Cambria Math" panose="02040503050406030204" pitchFamily="18" charset="0"/>
                          </a:rPr>
                        </m:ctrlPr>
                      </m:acc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   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COOH</a:t>
                </a:r>
                <a:r>
                  <a:rPr lang="ja-JP" altLang="ja-JP">
                    <a:effectLst/>
                    <a:latin typeface="Yu Mincho" panose="02020400000000000000" pitchFamily="18" charset="-128"/>
                    <a:ea typeface="Yu Mincho" panose="02020400000000000000" pitchFamily="18" charset="-128"/>
                  </a:rPr>
                  <a:t> </a:t>
                </a:r>
                <a:endParaRPr lang="en-US" altLang="ja-JP"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941369" y="1830385"/>
                <a:ext cx="8309262" cy="404791"/>
              </a:xfrm>
              <a:prstGeom prst="rect">
                <a:avLst/>
              </a:prstGeom>
              <a:blipFill>
                <a:blip r:embed="rId3"/>
                <a:stretch>
                  <a:fillRect l="-610" b="-21212"/>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501707" y="4377477"/>
            <a:ext cx="8971855" cy="2067212"/>
            <a:chOff x="1573896" y="3583392"/>
            <a:chExt cx="8971855" cy="2067212"/>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369332"/>
            </a:xfrm>
            <a:prstGeom prst="rect">
              <a:avLst/>
            </a:prstGeom>
            <a:noFill/>
          </p:spPr>
          <p:txBody>
            <a:bodyPr wrap="square" rtlCol="0">
              <a:spAutoFit/>
            </a:bodyPr>
            <a:lstStyle/>
            <a:p>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Ni(OH)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(CH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COO)</a:t>
              </a:r>
              <a:r>
                <a:rPr lang="ja-JP" altLang="ja-JP" sz="1800" kern="100">
                  <a:effectLst/>
                  <a:latin typeface="游明朝" panose="02020400000000000000" pitchFamily="18" charset="-128"/>
                  <a:ea typeface="游明朝" panose="02020400000000000000" pitchFamily="18" charset="-128"/>
                  <a:cs typeface="Arial" panose="020B0604020202020204" pitchFamily="34" charset="0"/>
                </a:rPr>
                <a:t>・</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2</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O</a:t>
              </a:r>
              <a:endParaRPr kumimoji="1" lang="ja-JP" altLang="en-US"/>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45173"/>
              <a:chOff x="1803223" y="4003450"/>
              <a:chExt cx="1316181" cy="1445173"/>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5" y="5187013"/>
                <a:ext cx="742593" cy="261610"/>
              </a:xfrm>
              <a:prstGeom prst="rect">
                <a:avLst/>
              </a:prstGeom>
              <a:noFill/>
            </p:spPr>
            <p:txBody>
              <a:bodyPr wrap="square" rtlCol="0">
                <a:spAutoFit/>
              </a:bodyPr>
              <a:lstStyle/>
              <a:p>
                <a:r>
                  <a:rPr kumimoji="1" lang="en-US" altLang="ja-JP" sz="1100" dirty="0">
                    <a:latin typeface="Yu Mincho" panose="02020400000000000000" pitchFamily="18" charset="-128"/>
                    <a:ea typeface="Yu Mincho" panose="02020400000000000000" pitchFamily="18" charset="-128"/>
                  </a:rPr>
                  <a:t>3〜4</a:t>
                </a:r>
                <a:r>
                  <a:rPr kumimoji="1" lang="ja-JP" altLang="en-US" sz="1100">
                    <a:latin typeface="Yu Mincho" panose="02020400000000000000" pitchFamily="18" charset="-128"/>
                    <a:ea typeface="Yu Mincho" panose="02020400000000000000" pitchFamily="18" charset="-128"/>
                  </a:rPr>
                  <a:t> </a:t>
                </a:r>
                <a:r>
                  <a:rPr kumimoji="1" lang="en-US" altLang="ja-JP" sz="1100" dirty="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07777"/>
              </a:xfrm>
              <a:prstGeom prst="rect">
                <a:avLst/>
              </a:prstGeom>
              <a:noFill/>
            </p:spPr>
            <p:txBody>
              <a:bodyPr wrap="square" rtlCol="0">
                <a:spAutoFit/>
              </a:bodyPr>
              <a:lstStyle/>
              <a:p>
                <a:r>
                  <a:rPr kumimoji="1" lang="en-US" altLang="ja-JP" sz="1400" dirty="0">
                    <a:latin typeface="Yu Mincho" panose="02020400000000000000" pitchFamily="18" charset="-128"/>
                    <a:ea typeface="Yu Mincho" panose="02020400000000000000" pitchFamily="18" charset="-128"/>
                  </a:rPr>
                  <a:t>Acetate ion</a:t>
                </a:r>
                <a:endParaRPr kumimoji="1" lang="ja-JP" altLang="en-US" sz="140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369332"/>
            </a:xfrm>
            <a:prstGeom prst="rect">
              <a:avLst/>
            </a:prstGeom>
            <a:noFill/>
          </p:spPr>
          <p:txBody>
            <a:bodyPr wrap="square" rtlCol="0">
              <a:spAutoFit/>
            </a:bodyPr>
            <a:lstStyle/>
            <a:p>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Ni(OH)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11</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6</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4</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SO</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a:t>
              </a:r>
              <a:r>
                <a:rPr lang="ja-JP" altLang="ja-JP" sz="180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O</a:t>
              </a:r>
              <a:endParaRPr kumimoji="1" lang="ja-JP" altLang="en-US">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17641"/>
              <a:chOff x="7001928" y="3995176"/>
              <a:chExt cx="4192444" cy="1517641"/>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6" cy="307777"/>
              </a:xfrm>
              <a:prstGeom prst="rect">
                <a:avLst/>
              </a:prstGeom>
              <a:noFill/>
            </p:spPr>
            <p:txBody>
              <a:bodyPr wrap="square" rtlCol="0">
                <a:spAutoFit/>
              </a:bodyPr>
              <a:lstStyle/>
              <a:p>
                <a:r>
                  <a:rPr kumimoji="1" lang="en-US" altLang="ja-JP" sz="1400" dirty="0">
                    <a:latin typeface="Yu Mincho" panose="02020400000000000000" pitchFamily="18" charset="-128"/>
                    <a:ea typeface="Yu Mincho" panose="02020400000000000000" pitchFamily="18" charset="-128"/>
                  </a:rPr>
                  <a:t>DBS(Dodecylbenzene sulfonate)</a:t>
                </a:r>
                <a:endParaRPr kumimoji="1" lang="ja-JP" altLang="en-US" sz="140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2" y="5251207"/>
                <a:ext cx="887918" cy="261610"/>
              </a:xfrm>
              <a:prstGeom prst="rect">
                <a:avLst/>
              </a:prstGeom>
              <a:noFill/>
            </p:spPr>
            <p:txBody>
              <a:bodyPr wrap="square" rtlCol="0">
                <a:spAutoFit/>
              </a:bodyPr>
              <a:lstStyle/>
              <a:p>
                <a:r>
                  <a:rPr lang="en-US" altLang="ja-JP" sz="1100" dirty="0">
                    <a:latin typeface="Yu Mincho" panose="02020400000000000000" pitchFamily="18" charset="-128"/>
                    <a:ea typeface="Yu Mincho" panose="02020400000000000000" pitchFamily="18" charset="-128"/>
                  </a:rPr>
                  <a:t>22</a:t>
                </a:r>
                <a:r>
                  <a:rPr kumimoji="1" lang="en-US" altLang="ja-JP" sz="1100" dirty="0">
                    <a:latin typeface="Yu Mincho" panose="02020400000000000000" pitchFamily="18" charset="-128"/>
                    <a:ea typeface="Yu Mincho" panose="02020400000000000000" pitchFamily="18" charset="-128"/>
                  </a:rPr>
                  <a:t>〜23</a:t>
                </a:r>
                <a:r>
                  <a:rPr kumimoji="1" lang="ja-JP" altLang="en-US" sz="1100">
                    <a:latin typeface="Yu Mincho" panose="02020400000000000000" pitchFamily="18" charset="-128"/>
                    <a:ea typeface="Yu Mincho" panose="02020400000000000000" pitchFamily="18" charset="-128"/>
                  </a:rPr>
                  <a:t> </a:t>
                </a:r>
                <a:r>
                  <a:rPr kumimoji="1" lang="en-US" altLang="ja-JP" sz="1100" dirty="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23220"/>
            </a:xfrm>
            <a:prstGeom prst="rect">
              <a:avLst/>
            </a:prstGeom>
            <a:noFill/>
          </p:spPr>
          <p:txBody>
            <a:bodyPr wrap="square" rtlCol="0">
              <a:spAutoFit/>
            </a:bodyPr>
            <a:lstStyle/>
            <a:p>
              <a:pPr algn="ctr"/>
              <a:r>
                <a:rPr lang="en-US" altLang="ja-JP" sz="1400" dirty="0">
                  <a:latin typeface="Yu Mincho" panose="02020400000000000000" pitchFamily="18" charset="-128"/>
                  <a:ea typeface="Yu Mincho" panose="02020400000000000000" pitchFamily="18" charset="-128"/>
                </a:rPr>
                <a:t>NaDBS aq.</a:t>
              </a:r>
            </a:p>
            <a:p>
              <a:pPr algn="ctr"/>
              <a:r>
                <a:rPr lang="ja-JP" altLang="en-US" sz="1400">
                  <a:latin typeface="Yu Mincho" panose="02020400000000000000" pitchFamily="18" charset="-128"/>
                  <a:ea typeface="Yu Mincho" panose="02020400000000000000" pitchFamily="18" charset="-128"/>
                </a:rPr>
                <a:t>室温</a:t>
              </a:r>
              <a:r>
                <a:rPr kumimoji="1" lang="en-US" altLang="ja-JP" sz="1400" dirty="0">
                  <a:latin typeface="Yu Mincho" panose="02020400000000000000" pitchFamily="18" charset="-128"/>
                  <a:ea typeface="Yu Mincho" panose="02020400000000000000" pitchFamily="18" charset="-128"/>
                </a:rPr>
                <a:t>   1</a:t>
              </a:r>
              <a:r>
                <a:rPr kumimoji="1" lang="ja-JP" altLang="en-US" sz="140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63462" y="610081"/>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サイクリックボルタンメトリー</a:t>
            </a:r>
            <a:r>
              <a:rPr lang="en-US" altLang="ja-JP" sz="28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1047323" y="1375176"/>
            <a:ext cx="3818592" cy="3579155"/>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itchFamily="18" charset="0"/>
                    <a:cs typeface="Times New Roman" pitchFamily="18" charset="0"/>
                  </a:rPr>
                  <a:t>0.1 M NaOH</a:t>
                </a:r>
                <a:endParaRPr lang="ja-JP" altLang="en-US"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7057916" y="1412824"/>
            <a:ext cx="3818592" cy="4425356"/>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itchFamily="18" charset="0"/>
                      <a:cs typeface="Times New Roman" pitchFamily="18" charset="0"/>
                    </a:rPr>
                    <a:t>0.1 M NaOH</a:t>
                  </a:r>
                  <a:endParaRPr lang="ja-JP" altLang="en-US"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スターラーピース</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で撹拌</a:t>
              </a:r>
              <a:endParaRPr lang="ja-JP" altLang="en-US"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6375494" y="308212"/>
            <a:ext cx="0" cy="5820445"/>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6375494" y="631133"/>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クロノアンペロメトリ</a:t>
            </a:r>
            <a:endParaRPr lang="en-US" altLang="ja-JP" sz="28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2103076" y="5559647"/>
            <a:ext cx="2377574"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グルコース</a:t>
            </a:r>
            <a:r>
              <a:rPr kumimoji="1" lang="en-US" altLang="ja-JP" dirty="0">
                <a:latin typeface="Hiragino Maru Gothic ProN W4" panose="020F0400000000000000" pitchFamily="34" charset="-128"/>
                <a:ea typeface="Hiragino Maru Gothic ProN W4" panose="020F0400000000000000" pitchFamily="34" charset="-128"/>
              </a:rPr>
              <a:t>(0.7 mM)</a:t>
            </a:r>
            <a:endParaRPr kumimoji="1" lang="ja-JP" altLang="en-US">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グループ化 89">
            <a:extLst>
              <a:ext uri="{FF2B5EF4-FFF2-40B4-BE49-F238E27FC236}">
                <a16:creationId xmlns:a16="http://schemas.microsoft.com/office/drawing/2014/main" id="{595810FD-8ED8-ED6C-E957-714B85BCA322}"/>
              </a:ext>
            </a:extLst>
          </p:cNvPr>
          <p:cNvGrpSpPr/>
          <p:nvPr/>
        </p:nvGrpSpPr>
        <p:grpSpPr>
          <a:xfrm>
            <a:off x="214527" y="231765"/>
            <a:ext cx="5400040" cy="3797050"/>
            <a:chOff x="434176" y="2707179"/>
            <a:chExt cx="5400040" cy="3797050"/>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0" y="2707179"/>
              <a:ext cx="1473480"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220415Ni_OH_OAc</a:t>
              </a:r>
              <a:endParaRPr kumimoji="1" lang="ja-JP" altLang="en-US" sz="12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7"/>
              <a:ext cx="2736647" cy="369332"/>
            </a:xfrm>
            <a:prstGeom prst="rect">
              <a:avLst/>
            </a:prstGeom>
            <a:noFill/>
          </p:spPr>
          <p:txBody>
            <a:bodyPr wrap="none" rtlCol="0">
              <a:spAutoFit/>
            </a:bodyPr>
            <a:lstStyle/>
            <a:p>
              <a:r>
                <a:rPr kumimoji="1" lang="ja-JP" altLang="en-US"/>
                <a:t>層状塩基性酢酸塩の</a:t>
              </a:r>
              <a:r>
                <a:rPr kumimoji="1" lang="en-US" altLang="ja-JP" dirty="0"/>
                <a:t>XRD</a:t>
              </a:r>
              <a:endParaRPr kumimoji="1" lang="ja-JP" altLang="en-US"/>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6277255" y="237107"/>
            <a:ext cx="5400040" cy="3791708"/>
            <a:chOff x="6357785" y="2786005"/>
            <a:chExt cx="5400040" cy="3791708"/>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380506"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220415Ni_OH_DS</a:t>
              </a:r>
              <a:endParaRPr kumimoji="1" lang="ja-JP" altLang="en-US" sz="12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1" y="6208381"/>
              <a:ext cx="4814138" cy="369332"/>
            </a:xfrm>
            <a:prstGeom prst="rect">
              <a:avLst/>
            </a:prstGeom>
            <a:noFill/>
          </p:spPr>
          <p:txBody>
            <a:bodyPr wrap="none" rtlCol="0">
              <a:spAutoFit/>
            </a:bodyPr>
            <a:lstStyle/>
            <a:p>
              <a:r>
                <a:rPr lang="ja-JP" altLang="en-US"/>
                <a:t>イオン交換後</a:t>
              </a:r>
              <a:r>
                <a:rPr kumimoji="1" lang="ja-JP" altLang="en-US"/>
                <a:t>のニッケル層状水酸化物の</a:t>
              </a:r>
              <a:r>
                <a:rPr kumimoji="1" lang="en-US" altLang="ja-JP" dirty="0"/>
                <a:t>XRD</a:t>
              </a:r>
              <a:endParaRPr kumimoji="1" lang="ja-JP" altLang="en-US"/>
            </a:p>
          </p:txBody>
        </p:sp>
      </p:grpSp>
    </p:spTree>
  </p:cSld>
  <p:clrMapOvr>
    <a:masterClrMapping/>
  </p:clrMapOvr>
  <p:transition advTm="3678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3276185" y="1253254"/>
            <a:ext cx="2286016" cy="928694"/>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イオン交換</a:t>
            </a:r>
          </a:p>
        </p:txBody>
      </p:sp>
      <p:grpSp>
        <p:nvGrpSpPr>
          <p:cNvPr id="2" name="グループ化 3"/>
          <p:cNvGrpSpPr>
            <a:grpSpLocks noChangeAspect="1"/>
          </p:cNvGrpSpPr>
          <p:nvPr/>
        </p:nvGrpSpPr>
        <p:grpSpPr>
          <a:xfrm>
            <a:off x="1066316" y="812208"/>
            <a:ext cx="1500198" cy="1842775"/>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5676991" y="662096"/>
            <a:ext cx="1672518" cy="2360982"/>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8430635" y="1649501"/>
            <a:ext cx="33271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9575624" y="1675002"/>
            <a:ext cx="1098751" cy="307777"/>
          </a:xfrm>
          <a:prstGeom prst="rect">
            <a:avLst/>
          </a:prstGeom>
          <a:noFill/>
        </p:spPr>
        <p:txBody>
          <a:bodyPr wrap="square" rtlCol="0">
            <a:spAutoFit/>
          </a:bodyPr>
          <a:lstStyle/>
          <a:p>
            <a:r>
              <a:rPr lang="en-US" altLang="ja-JP" sz="1400" dirty="0">
                <a:latin typeface="Yu Mincho" panose="02020400000000000000" pitchFamily="18" charset="-128"/>
                <a:ea typeface="Yu Mincho" panose="02020400000000000000" pitchFamily="18" charset="-128"/>
              </a:rPr>
              <a:t>22</a:t>
            </a:r>
            <a:r>
              <a:rPr kumimoji="1" lang="en-US" altLang="ja-JP" sz="1400" dirty="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dirty="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470021" y="2948072"/>
            <a:ext cx="5400040" cy="3797050"/>
            <a:chOff x="434176" y="2707179"/>
            <a:chExt cx="5400040" cy="3797050"/>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0" y="2707179"/>
              <a:ext cx="1473480"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220415Ni_OH_OAc</a:t>
              </a:r>
              <a:endParaRPr kumimoji="1" lang="ja-JP" altLang="en-US" sz="12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7"/>
              <a:ext cx="2736647" cy="369332"/>
            </a:xfrm>
            <a:prstGeom prst="rect">
              <a:avLst/>
            </a:prstGeom>
            <a:noFill/>
          </p:spPr>
          <p:txBody>
            <a:bodyPr wrap="none" rtlCol="0">
              <a:spAutoFit/>
            </a:bodyPr>
            <a:lstStyle/>
            <a:p>
              <a:r>
                <a:rPr kumimoji="1" lang="ja-JP" altLang="en-US"/>
                <a:t>層状塩基性酢酸塩の</a:t>
              </a:r>
              <a:r>
                <a:rPr kumimoji="1" lang="en-US" altLang="ja-JP" dirty="0"/>
                <a:t>XRD</a:t>
              </a:r>
              <a:endParaRPr kumimoji="1" lang="ja-JP" altLang="en-US"/>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6357785" y="2953414"/>
            <a:ext cx="5400040" cy="3791708"/>
            <a:chOff x="6357785" y="2786005"/>
            <a:chExt cx="5400040" cy="3791708"/>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380506"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220415Ni_OH_DS</a:t>
              </a:r>
              <a:endParaRPr kumimoji="1" lang="ja-JP" altLang="en-US" sz="12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1" y="6208381"/>
              <a:ext cx="4814138" cy="369332"/>
            </a:xfrm>
            <a:prstGeom prst="rect">
              <a:avLst/>
            </a:prstGeom>
            <a:noFill/>
          </p:spPr>
          <p:txBody>
            <a:bodyPr wrap="none" rtlCol="0">
              <a:spAutoFit/>
            </a:bodyPr>
            <a:lstStyle/>
            <a:p>
              <a:r>
                <a:rPr lang="ja-JP" altLang="en-US"/>
                <a:t>イオン交換後</a:t>
              </a:r>
              <a:r>
                <a:rPr kumimoji="1" lang="ja-JP" altLang="en-US"/>
                <a:t>のニッケル層状水酸化物の</a:t>
              </a:r>
              <a:r>
                <a:rPr kumimoji="1" lang="en-US" altLang="ja-JP" dirty="0"/>
                <a:t>XRD</a:t>
              </a:r>
              <a:endParaRPr kumimoji="1" lang="ja-JP" altLang="en-US"/>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8399380" y="660759"/>
            <a:ext cx="3681531" cy="213431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46009" y="1936810"/>
              <a:ext cx="3416320" cy="523220"/>
            </a:xfrm>
            <a:prstGeom prst="rect">
              <a:avLst/>
            </a:prstGeom>
            <a:noFill/>
          </p:spPr>
          <p:txBody>
            <a:bodyPr wrap="none" rtlCol="0">
              <a:spAutoFit/>
            </a:bodyPr>
            <a:lstStyle/>
            <a:p>
              <a:pPr algn="ctr"/>
              <a:r>
                <a:rPr lang="ja-JP" altLang="en-US" sz="1400"/>
                <a:t>ドデシルベンゼンスルホン酸ナトリウム</a:t>
              </a:r>
              <a:endParaRPr kumimoji="1" lang="en-US" altLang="ja-JP" sz="1400" dirty="0"/>
            </a:p>
            <a:p>
              <a:pPr algn="ctr"/>
              <a:r>
                <a:rPr kumimoji="1" lang="en-US" altLang="ja-JP" sz="1400" dirty="0"/>
                <a:t>(DBS-Na)</a:t>
              </a:r>
              <a:endParaRPr kumimoji="1" lang="ja-JP" altLang="en-US" sz="140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313058" y="1016198"/>
            <a:ext cx="1105159" cy="1168831"/>
            <a:chOff x="4658855" y="1374212"/>
            <a:chExt cx="1472157" cy="1556975"/>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50"/>
              <a:ext cx="335787" cy="369332"/>
            </a:xfrm>
            <a:prstGeom prst="rect">
              <a:avLst/>
            </a:prstGeom>
            <a:noFill/>
          </p:spPr>
          <p:txBody>
            <a:bodyPr wrap="square" rtlCol="0">
              <a:spAutoFit/>
            </a:bodyPr>
            <a:lstStyle/>
            <a:p>
              <a:r>
                <a:rPr lang="en-US" altLang="ja-JP" dirty="0">
                  <a:solidFill>
                    <a:srgbClr val="FF0000"/>
                  </a:solidFill>
                </a:rPr>
                <a:t>X</a:t>
              </a:r>
              <a:endParaRPr lang="ja-JP" altLang="en-US" dirty="0">
                <a:solidFill>
                  <a:srgbClr val="FF0000"/>
                </a:solidFill>
              </a:endParaRPr>
            </a:p>
          </p:txBody>
        </p:sp>
        <p:sp>
          <p:nvSpPr>
            <p:cNvPr id="74" name="テキスト ボックス 73"/>
            <p:cNvSpPr txBox="1"/>
            <p:nvPr/>
          </p:nvSpPr>
          <p:spPr>
            <a:xfrm>
              <a:off x="5104705" y="1374212"/>
              <a:ext cx="357190" cy="369332"/>
            </a:xfrm>
            <a:prstGeom prst="rect">
              <a:avLst/>
            </a:prstGeom>
            <a:noFill/>
          </p:spPr>
          <p:txBody>
            <a:bodyPr wrap="square" rtlCol="0">
              <a:spAutoFit/>
            </a:bodyPr>
            <a:lstStyle/>
            <a:p>
              <a:r>
                <a:rPr lang="en-US" altLang="ja-JP" dirty="0">
                  <a:solidFill>
                    <a:srgbClr val="92D050"/>
                  </a:solidFill>
                </a:rPr>
                <a:t>Y</a:t>
              </a:r>
              <a:endParaRPr lang="ja-JP" altLang="en-US" dirty="0">
                <a:solidFill>
                  <a:srgbClr val="92D050"/>
                </a:solidFill>
              </a:endParaRPr>
            </a:p>
          </p:txBody>
        </p:sp>
        <p:sp>
          <p:nvSpPr>
            <p:cNvPr id="76" name="テキスト ボックス 75"/>
            <p:cNvSpPr txBox="1"/>
            <p:nvPr/>
          </p:nvSpPr>
          <p:spPr>
            <a:xfrm>
              <a:off x="4658855" y="2561855"/>
              <a:ext cx="357190" cy="369332"/>
            </a:xfrm>
            <a:prstGeom prst="rect">
              <a:avLst/>
            </a:prstGeom>
            <a:noFill/>
          </p:spPr>
          <p:txBody>
            <a:bodyPr wrap="square" rtlCol="0">
              <a:spAutoFit/>
            </a:bodyPr>
            <a:lstStyle/>
            <a:p>
              <a:r>
                <a:rPr lang="en-US" altLang="ja-JP" dirty="0">
                  <a:solidFill>
                    <a:schemeClr val="accent1"/>
                  </a:solidFill>
                </a:rPr>
                <a:t>Z</a:t>
              </a:r>
              <a:endParaRPr lang="ja-JP" altLang="en-US"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91519" y="232109"/>
            <a:ext cx="9237349" cy="461665"/>
          </a:xfrm>
          <a:prstGeom prst="rect">
            <a:avLst/>
          </a:prstGeom>
          <a:noFill/>
        </p:spPr>
        <p:txBody>
          <a:bodyPr wrap="square">
            <a:spAutoFit/>
          </a:bodyPr>
          <a:lstStyle/>
          <a:p>
            <a:r>
              <a:rPr lang="en-US" altLang="ja-JP" sz="2400" dirty="0">
                <a:latin typeface="MS Gothic" panose="020B0609070205080204" pitchFamily="49" charset="-128"/>
                <a:ea typeface="MS Gothic" panose="020B0609070205080204" pitchFamily="49" charset="-128"/>
              </a:rPr>
              <a:t>2. </a:t>
            </a:r>
            <a:r>
              <a:rPr lang="ja-JP" altLang="en-US" sz="2400">
                <a:latin typeface="MS Gothic" panose="020B0609070205080204" pitchFamily="49" charset="-128"/>
                <a:ea typeface="MS Gothic" panose="020B0609070205080204" pitchFamily="49" charset="-128"/>
              </a:rPr>
              <a:t>塩基性酢酸ニッケル塩の層間隔をイオン交換により拡大</a:t>
            </a:r>
            <a:endParaRPr lang="en-US" altLang="ja-JP"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886645" y="164313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sz="2400">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sz="2400" baseline="30000" dirty="0">
                <a:latin typeface="MS Gothic" panose="020B0609070205080204" pitchFamily="49" charset="-128"/>
                <a:ea typeface="MS Gothic" panose="020B0609070205080204" pitchFamily="49" charset="-128"/>
              </a:rPr>
              <a:t>[1] </a:t>
            </a:r>
            <a:r>
              <a:rPr lang="ja-JP" altLang="en-US" sz="2400">
                <a:latin typeface="MS Gothic" panose="020B0609070205080204" pitchFamily="49" charset="-128"/>
                <a:ea typeface="MS Gothic" panose="020B0609070205080204" pitchFamily="49" charset="-128"/>
              </a:rPr>
              <a:t>。</a:t>
            </a:r>
            <a:endParaRPr lang="en-US" altLang="ja-JP" sz="2400" dirty="0">
              <a:latin typeface="MS Gothic" panose="020B0609070205080204" pitchFamily="49" charset="-128"/>
              <a:ea typeface="MS Gothic" panose="020B0609070205080204" pitchFamily="49" charset="-128"/>
            </a:endParaRPr>
          </a:p>
          <a:p>
            <a:r>
              <a:rPr lang="ja-JP" altLang="en-US" sz="2400">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kumimoji="1" lang="en-US" altLang="ja-JP" sz="2400" baseline="30000" dirty="0">
              <a:latin typeface="MS Gothic" panose="020B0609070205080204" pitchFamily="49" charset="-128"/>
              <a:ea typeface="MS Gothic" panose="020B0609070205080204" pitchFamily="49"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2</a:t>
            </a:fld>
            <a:endParaRPr kumimoji="1" lang="ja-JP" altLang="en-US"/>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6096000" y="6259810"/>
            <a:ext cx="5260763" cy="461665"/>
          </a:xfrm>
          <a:prstGeom prst="rect">
            <a:avLst/>
          </a:prstGeom>
          <a:noFill/>
        </p:spPr>
        <p:txBody>
          <a:bodyPr wrap="square" rtlCol="0">
            <a:spAutoFit/>
          </a:bodyPr>
          <a:lstStyle/>
          <a:p>
            <a:r>
              <a:rPr kumimoji="1" lang="en-US" altLang="ja-JP" sz="1200" dirty="0">
                <a:latin typeface="MS Gothic" panose="020B0609070205080204" pitchFamily="49" charset="-128"/>
                <a:ea typeface="MS Gothic" panose="020B0609070205080204" pitchFamily="49" charset="-128"/>
              </a:rPr>
              <a:t>[1] Feng Gao</a:t>
            </a:r>
            <a:r>
              <a:rPr lang="en-US" altLang="ja-JP" sz="1200" dirty="0">
                <a:latin typeface="MS Gothic" panose="020B0609070205080204" pitchFamily="49" charset="-128"/>
                <a:ea typeface="MS Gothic" panose="020B0609070205080204" pitchFamily="49" charset="-128"/>
              </a:rPr>
              <a:t> </a:t>
            </a:r>
            <a:r>
              <a:rPr kumimoji="1" lang="en-US" altLang="ja-JP" sz="1200" dirty="0">
                <a:latin typeface="MS Gothic" panose="020B0609070205080204" pitchFamily="49" charset="-128"/>
                <a:ea typeface="MS Gothic" panose="020B0609070205080204" pitchFamily="49" charset="-128"/>
              </a:rPr>
              <a:t>et al. </a:t>
            </a:r>
            <a:r>
              <a:rPr kumimoji="1" lang="en-US" altLang="ja-JP" sz="1200" i="1" dirty="0">
                <a:latin typeface="MS Gothic" panose="020B0609070205080204" pitchFamily="49" charset="-128"/>
                <a:ea typeface="MS Gothic" panose="020B0609070205080204" pitchFamily="49" charset="-128"/>
              </a:rPr>
              <a:t>ACS Appl. Nano Mater.</a:t>
            </a:r>
            <a:r>
              <a:rPr kumimoji="1" lang="en-US" altLang="ja-JP" sz="1200" b="1" dirty="0">
                <a:latin typeface="MS Gothic" panose="020B0609070205080204" pitchFamily="49" charset="-128"/>
                <a:ea typeface="MS Gothic" panose="020B0609070205080204" pitchFamily="49" charset="-128"/>
              </a:rPr>
              <a:t>2021</a:t>
            </a:r>
            <a:r>
              <a:rPr kumimoji="1" lang="en-US" altLang="ja-JP" sz="1200" dirty="0">
                <a:latin typeface="MS Gothic" panose="020B0609070205080204" pitchFamily="49" charset="-128"/>
                <a:ea typeface="MS Gothic" panose="020B0609070205080204" pitchFamily="49" charset="-128"/>
              </a:rPr>
              <a:t>,4,8520−8529</a:t>
            </a:r>
          </a:p>
          <a:p>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1200" i="1" kern="1200" cap="all"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a:t>
            </a:r>
            <a:r>
              <a:rPr lang="en-US" altLang="ja-JP" sz="1200" i="1"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t>
            </a:r>
            <a:r>
              <a:rPr lang="en-US" altLang="ja-JP" sz="1200" b="1"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2022</a:t>
            </a:r>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1200">
                <a:effectLst/>
                <a:latin typeface="MS Gothic" panose="020B0609070205080204" pitchFamily="49" charset="-128"/>
                <a:ea typeface="MS Gothic" panose="020B0609070205080204" pitchFamily="49" charset="-128"/>
              </a:rPr>
              <a:t> </a:t>
            </a:r>
            <a:endParaRPr kumimoji="1" lang="ja-JP" altLang="en-US" sz="12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886645" y="342900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sz="2400"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a:t>
            </a:r>
            <a:endPar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780207" y="984335"/>
            <a:ext cx="10948416" cy="1633861"/>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41D8B679-4D55-996D-F458-FF60FF9BB400}"/>
              </a:ext>
            </a:extLst>
          </p:cNvPr>
          <p:cNvSpPr/>
          <p:nvPr/>
        </p:nvSpPr>
        <p:spPr>
          <a:xfrm>
            <a:off x="780207" y="2805209"/>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23583552-637D-A527-8698-3D0BF40A92A6}"/>
              </a:ext>
            </a:extLst>
          </p:cNvPr>
          <p:cNvSpPr/>
          <p:nvPr/>
        </p:nvSpPr>
        <p:spPr>
          <a:xfrm>
            <a:off x="780204" y="984335"/>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780204" y="2805209"/>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グルコース酸化</a:t>
            </a:r>
            <a:r>
              <a:rPr lang="ja-JP" altLang="en-US" sz="2000">
                <a:solidFill>
                  <a:schemeClr val="tx1"/>
                </a:solidFill>
                <a:latin typeface="MS Gothic" panose="020B0609070205080204" pitchFamily="49" charset="-128"/>
                <a:ea typeface="MS Gothic" panose="020B0609070205080204" pitchFamily="49" charset="-128"/>
              </a:rPr>
              <a:t>に有用</a:t>
            </a:r>
            <a:r>
              <a:rPr kumimoji="1" lang="ja-JP" altLang="en-US" sz="2000">
                <a:solidFill>
                  <a:schemeClr val="tx1"/>
                </a:solidFill>
                <a:latin typeface="MS Gothic" panose="020B0609070205080204" pitchFamily="49" charset="-128"/>
                <a:ea typeface="MS Gothic" panose="020B0609070205080204" pitchFamily="49" charset="-128"/>
              </a:rPr>
              <a:t>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886642" y="5249874"/>
            <a:ext cx="10735537" cy="830997"/>
          </a:xfrm>
          <a:prstGeom prst="rect">
            <a:avLst/>
          </a:prstGeom>
          <a:noFill/>
        </p:spPr>
        <p:txBody>
          <a:bodyPr wrap="square" rtlCol="0">
            <a:spAutoFit/>
          </a:bodyPr>
          <a:lstStyle/>
          <a:p>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rPr>
              <a:t>1-</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780204" y="4626083"/>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a:extLst>
              <a:ext uri="{FF2B5EF4-FFF2-40B4-BE49-F238E27FC236}">
                <a16:creationId xmlns:a16="http://schemas.microsoft.com/office/drawing/2014/main" id="{02404B29-80A8-76D0-F6B0-3CE9F700422B}"/>
              </a:ext>
            </a:extLst>
          </p:cNvPr>
          <p:cNvSpPr/>
          <p:nvPr/>
        </p:nvSpPr>
        <p:spPr>
          <a:xfrm>
            <a:off x="780201" y="4626083"/>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US"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3771900"/>
            <a:ext cx="11212236" cy="2513727"/>
            <a:chOff x="489882" y="1930063"/>
            <a:chExt cx="11212236" cy="2856627"/>
          </a:xfrm>
        </p:grpSpPr>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3047972"/>
              <a:ext cx="10959352" cy="1200329"/>
            </a:xfrm>
            <a:prstGeom prst="rect">
              <a:avLst/>
            </a:prstGeom>
            <a:noFill/>
          </p:spPr>
          <p:txBody>
            <a:bodyPr wrap="square" rtlCol="0">
              <a:spAutoFit/>
            </a:bodyPr>
            <a:lstStyle/>
            <a:p>
              <a:pPr algn="ctr"/>
              <a:r>
                <a:rPr kumimoji="1" lang="ja-JP" altLang="en-US" sz="3600" b="1">
                  <a:latin typeface="MS Gothic" panose="020B0609070205080204" pitchFamily="49" charset="-128"/>
                  <a:ea typeface="MS Gothic" panose="020B0609070205080204" pitchFamily="49" charset="-128"/>
                </a:rPr>
                <a:t>ニッケル水酸化物ナノシート固定電極を作製し</a:t>
              </a:r>
              <a:endParaRPr kumimoji="1" lang="en-US" altLang="ja-JP" sz="3600" b="1" dirty="0">
                <a:latin typeface="MS Gothic" panose="020B0609070205080204" pitchFamily="49" charset="-128"/>
                <a:ea typeface="MS Gothic" panose="020B0609070205080204" pitchFamily="49" charset="-128"/>
              </a:endParaRPr>
            </a:p>
            <a:p>
              <a:pPr algn="ctr"/>
              <a:r>
                <a:rPr lang="ja-JP" altLang="en-US" sz="3600" b="1">
                  <a:latin typeface="MS Gothic" panose="020B0609070205080204" pitchFamily="49" charset="-128"/>
                  <a:ea typeface="MS Gothic" panose="020B0609070205080204" pitchFamily="49" charset="-128"/>
                </a:rPr>
                <a:t>電気化学的なグルコース酸化を検討した。</a:t>
              </a:r>
              <a:endParaRPr kumimoji="1" lang="ja-JP" altLang="en-US" sz="3600" b="1">
                <a:latin typeface="MS Gothic" panose="020B0609070205080204" pitchFamily="49" charset="-128"/>
                <a:ea typeface="MS Gothic" panose="020B0609070205080204" pitchFamily="49" charset="-128"/>
              </a:endParaRPr>
            </a:p>
          </p:txBody>
        </p:sp>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2393649"/>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E7A4B0FC-8025-6AB2-42F7-762644ABD861}"/>
                </a:ext>
              </a:extLst>
            </p:cNvPr>
            <p:cNvSpPr/>
            <p:nvPr/>
          </p:nvSpPr>
          <p:spPr>
            <a:xfrm>
              <a:off x="2997729" y="1930063"/>
              <a:ext cx="6196542" cy="764104"/>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tx1"/>
                  </a:solidFill>
                  <a:latin typeface="MS Gothic" panose="020B0609070205080204" pitchFamily="49" charset="-128"/>
                  <a:ea typeface="MS Gothic" panose="020B0609070205080204" pitchFamily="49" charset="-128"/>
                </a:rPr>
                <a:t>卒業研究の内容</a:t>
              </a:r>
              <a:endParaRPr lang="en-US" altLang="ja-JP" sz="3200" b="1" dirty="0">
                <a:solidFill>
                  <a:schemeClr val="tx1"/>
                </a:solidFill>
                <a:latin typeface="MS Gothic" panose="020B0609070205080204" pitchFamily="49" charset="-128"/>
                <a:ea typeface="MS Gothic" panose="020B0609070205080204" pitchFamily="49" charset="-128"/>
              </a:endParaRPr>
            </a:p>
          </p:txBody>
        </p:sp>
      </p:grpSp>
    </p:spTree>
    <p:extLst>
      <p:ext uri="{BB962C8B-B14F-4D97-AF65-F5344CB8AC3E}">
        <p14:creationId xmlns:p14="http://schemas.microsoft.com/office/powerpoint/2010/main" val="418533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r>
              <a:rPr kumimoji="1" lang="ja-JP" altLang="en-US" sz="2800">
                <a:latin typeface="MS Gothic" panose="020B0609070205080204" pitchFamily="49" charset="-128"/>
                <a:ea typeface="MS Gothic" panose="020B0609070205080204" pitchFamily="49" charset="-128"/>
              </a:rPr>
              <a:t>合成と電極の作製</a:t>
            </a:r>
            <a:endParaRPr kumimoji="1" lang="en-US" altLang="ja-JP" sz="28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563231" y="1703140"/>
            <a:ext cx="11065536" cy="747683"/>
            <a:chOff x="866215" y="1398340"/>
            <a:chExt cx="11065536" cy="747683"/>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38664"/>
              <a:chOff x="866215" y="1407359"/>
              <a:chExt cx="2786748" cy="738664"/>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369332"/>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492990" cy="369332"/>
              </a:xfrm>
              <a:prstGeom prst="rect">
                <a:avLst/>
              </a:prstGeom>
              <a:noFill/>
            </p:spPr>
            <p:txBody>
              <a:bodyPr wrap="none" rtlCol="0">
                <a:spAutoFit/>
              </a:bodyPr>
              <a:lstStyle/>
              <a:p>
                <a:r>
                  <a:rPr kumimoji="1" lang="ja-JP" altLang="en-US"/>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71928" y="1398340"/>
              <a:ext cx="6759823" cy="747683"/>
              <a:chOff x="5171928" y="1398340"/>
              <a:chExt cx="6759823" cy="747683"/>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27642"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71928" y="1407359"/>
                <a:ext cx="2613216" cy="726241"/>
                <a:chOff x="5171928" y="1407359"/>
                <a:chExt cx="2613216" cy="726241"/>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13216"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(OAc)</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429211" y="1764268"/>
                  <a:ext cx="2031325" cy="369332"/>
                </a:xfrm>
                <a:prstGeom prst="rect">
                  <a:avLst/>
                </a:prstGeom>
                <a:noFill/>
              </p:spPr>
              <p:txBody>
                <a:bodyPr wrap="none" rtlCol="0">
                  <a:spAutoFit/>
                </a:bodyPr>
                <a:lstStyle/>
                <a:p>
                  <a:r>
                    <a:rPr kumimoji="1" lang="ja-JP" altLang="en-US"/>
                    <a:t>層状塩基性酢酸塩</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5" y="1776691"/>
                <a:ext cx="2492990" cy="369332"/>
              </a:xfrm>
              <a:prstGeom prst="rect">
                <a:avLst/>
              </a:prstGeom>
              <a:noFill/>
            </p:spPr>
            <p:txBody>
              <a:bodyPr wrap="none" rtlCol="0">
                <a:spAutoFit/>
              </a:bodyPr>
              <a:lstStyle/>
              <a:p>
                <a:r>
                  <a:rPr kumimoji="1" lang="ja-JP" altLang="en-US"/>
                  <a:t>ニッケル層状水酸化物</a:t>
                </a:r>
              </a:p>
            </p:txBody>
          </p:sp>
        </p:grpSp>
      </p:grpSp>
      <p:sp>
        <p:nvSpPr>
          <p:cNvPr id="56" name="テキスト ボックス 55">
            <a:extLst>
              <a:ext uri="{FF2B5EF4-FFF2-40B4-BE49-F238E27FC236}">
                <a16:creationId xmlns:a16="http://schemas.microsoft.com/office/drawing/2014/main" id="{8E5E7E7C-893D-440B-BC58-7BE5D05C1956}"/>
              </a:ext>
            </a:extLst>
          </p:cNvPr>
          <p:cNvSpPr txBox="1"/>
          <p:nvPr/>
        </p:nvSpPr>
        <p:spPr>
          <a:xfrm>
            <a:off x="10444571" y="1383231"/>
            <a:ext cx="1107996" cy="276999"/>
          </a:xfrm>
          <a:prstGeom prst="rect">
            <a:avLst/>
          </a:prstGeom>
          <a:noFill/>
        </p:spPr>
        <p:txBody>
          <a:bodyPr wrap="none" rtlCol="0">
            <a:spAutoFit/>
          </a:bodyPr>
          <a:lstStyle/>
          <a:p>
            <a:r>
              <a:rPr kumimoji="1" lang="en-US" altLang="ja-JP" sz="1200" dirty="0"/>
              <a:t>※</a:t>
            </a:r>
            <a:r>
              <a:rPr lang="ja-JP" altLang="en-US" sz="1200"/>
              <a:t>組成は仮定</a:t>
            </a:r>
            <a:endParaRPr kumimoji="1" lang="ja-JP" altLang="en-US" sz="1200"/>
          </a:p>
        </p:txBody>
      </p:sp>
      <p:sp>
        <p:nvSpPr>
          <p:cNvPr id="61" name="右矢印 60">
            <a:extLst>
              <a:ext uri="{FF2B5EF4-FFF2-40B4-BE49-F238E27FC236}">
                <a16:creationId xmlns:a16="http://schemas.microsoft.com/office/drawing/2014/main" id="{81E3B4ED-52D0-2448-B472-FBC5324F9681}"/>
              </a:ext>
            </a:extLst>
          </p:cNvPr>
          <p:cNvSpPr/>
          <p:nvPr/>
        </p:nvSpPr>
        <p:spPr>
          <a:xfrm>
            <a:off x="3606800" y="1853624"/>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右矢印 61">
            <a:extLst>
              <a:ext uri="{FF2B5EF4-FFF2-40B4-BE49-F238E27FC236}">
                <a16:creationId xmlns:a16="http://schemas.microsoft.com/office/drawing/2014/main" id="{5D88DDEC-6213-7242-9FC2-21A1F662F9A1}"/>
              </a:ext>
            </a:extLst>
          </p:cNvPr>
          <p:cNvSpPr/>
          <p:nvPr/>
        </p:nvSpPr>
        <p:spPr>
          <a:xfrm>
            <a:off x="7842650" y="2013748"/>
            <a:ext cx="901654" cy="194377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6632840" y="1122198"/>
            <a:ext cx="3368230" cy="369332"/>
          </a:xfrm>
          <a:prstGeom prst="rect">
            <a:avLst/>
          </a:prstGeom>
          <a:noFill/>
        </p:spPr>
        <p:txBody>
          <a:bodyPr wrap="none" rtlCol="0">
            <a:spAutoFit/>
          </a:bodyPr>
          <a:lstStyle/>
          <a:p>
            <a:r>
              <a:rPr kumimoji="1" lang="en-US" altLang="ja-JP" dirty="0"/>
              <a:t>DBS-Na</a:t>
            </a:r>
            <a:r>
              <a:rPr kumimoji="1" lang="ja-JP" altLang="en-US"/>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190930" y="1126764"/>
            <a:ext cx="3740858" cy="369332"/>
          </a:xfrm>
          <a:prstGeom prst="rect">
            <a:avLst/>
          </a:prstGeom>
          <a:noFill/>
        </p:spPr>
        <p:txBody>
          <a:bodyPr wrap="square" rtlCol="0">
            <a:spAutoFit/>
          </a:bodyPr>
          <a:lstStyle/>
          <a:p>
            <a:r>
              <a:rPr lang="ja-JP" altLang="en-US"/>
              <a:t>エタノール</a:t>
            </a:r>
            <a:r>
              <a:rPr lang="en-US" altLang="ja-JP" dirty="0"/>
              <a:t>-</a:t>
            </a:r>
            <a:r>
              <a:rPr lang="ja-JP" altLang="en-US"/>
              <a:t>水系で</a:t>
            </a:r>
            <a:r>
              <a:rPr lang="en-US" altLang="ja-JP" dirty="0"/>
              <a:t>110 ℃</a:t>
            </a:r>
            <a:r>
              <a:rPr lang="ja-JP" altLang="en-US"/>
              <a:t>加熱還流</a:t>
            </a:r>
            <a:endParaRPr kumimoji="1" lang="ja-JP" altLang="en-US"/>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2121600" y="1114960"/>
            <a:ext cx="3810188" cy="763844"/>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6632840" y="1114180"/>
            <a:ext cx="3368230" cy="763844"/>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5497526" y="2450823"/>
            <a:ext cx="1420311" cy="1744645"/>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extLst>
                <p:ext uri="{D42A27DB-BD31-4B8C-83A1-F6EECF244321}">
                  <p14:modId xmlns:p14="http://schemas.microsoft.com/office/powerpoint/2010/main" val="2351830534"/>
                </p:ext>
              </p:extLst>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9517742" y="2459842"/>
            <a:ext cx="1692942" cy="2389813"/>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00" name="グループ化 99">
            <a:extLst>
              <a:ext uri="{FF2B5EF4-FFF2-40B4-BE49-F238E27FC236}">
                <a16:creationId xmlns:a16="http://schemas.microsoft.com/office/drawing/2014/main" id="{E3B54137-05C2-BD55-AD8D-B006DF64325E}"/>
              </a:ext>
            </a:extLst>
          </p:cNvPr>
          <p:cNvGrpSpPr>
            <a:grpSpLocks noChangeAspect="1"/>
          </p:cNvGrpSpPr>
          <p:nvPr/>
        </p:nvGrpSpPr>
        <p:grpSpPr>
          <a:xfrm>
            <a:off x="4442450" y="2656157"/>
            <a:ext cx="1105159" cy="1168831"/>
            <a:chOff x="4658855" y="1374212"/>
            <a:chExt cx="1472157" cy="1556975"/>
          </a:xfrm>
        </p:grpSpPr>
        <p:grpSp>
          <p:nvGrpSpPr>
            <p:cNvPr id="101" name="グループ化 100">
              <a:extLst>
                <a:ext uri="{FF2B5EF4-FFF2-40B4-BE49-F238E27FC236}">
                  <a16:creationId xmlns:a16="http://schemas.microsoft.com/office/drawing/2014/main" id="{D108B8CD-650F-F761-D208-4B2DF0BC5074}"/>
                </a:ext>
              </a:extLst>
            </p:cNvPr>
            <p:cNvGrpSpPr/>
            <p:nvPr/>
          </p:nvGrpSpPr>
          <p:grpSpPr>
            <a:xfrm>
              <a:off x="5023784" y="1765784"/>
              <a:ext cx="771440" cy="901155"/>
              <a:chOff x="1756490" y="1385955"/>
              <a:chExt cx="771440" cy="901155"/>
            </a:xfrm>
          </p:grpSpPr>
          <p:cxnSp>
            <p:nvCxnSpPr>
              <p:cNvPr id="105" name="直線コネクタ 104">
                <a:extLst>
                  <a:ext uri="{FF2B5EF4-FFF2-40B4-BE49-F238E27FC236}">
                    <a16:creationId xmlns:a16="http://schemas.microsoft.com/office/drawing/2014/main" id="{9805F133-2C8B-5B5E-2313-24E19F4A2EA5}"/>
                  </a:ext>
                </a:extLst>
              </p:cNvPr>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06DF8DB3-5FDF-D2FC-3C6A-B2CFBA5B4EC8}"/>
                  </a:ext>
                </a:extLst>
              </p:cNvPr>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199F328D-72CF-AE1B-4086-20D756189470}"/>
                  </a:ext>
                </a:extLst>
              </p:cNvPr>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02" name="テキスト ボックス 101">
              <a:extLst>
                <a:ext uri="{FF2B5EF4-FFF2-40B4-BE49-F238E27FC236}">
                  <a16:creationId xmlns:a16="http://schemas.microsoft.com/office/drawing/2014/main" id="{C6419C3D-F0BA-0DF9-B4FD-DE47A4EC4A89}"/>
                </a:ext>
              </a:extLst>
            </p:cNvPr>
            <p:cNvSpPr txBox="1"/>
            <p:nvPr/>
          </p:nvSpPr>
          <p:spPr>
            <a:xfrm flipH="1">
              <a:off x="5795225" y="2378950"/>
              <a:ext cx="335787" cy="369332"/>
            </a:xfrm>
            <a:prstGeom prst="rect">
              <a:avLst/>
            </a:prstGeom>
            <a:noFill/>
          </p:spPr>
          <p:txBody>
            <a:bodyPr wrap="square" rtlCol="0">
              <a:spAutoFit/>
            </a:bodyPr>
            <a:lstStyle/>
            <a:p>
              <a:r>
                <a:rPr lang="en-US" altLang="ja-JP" dirty="0">
                  <a:solidFill>
                    <a:srgbClr val="FF0000"/>
                  </a:solidFill>
                </a:rPr>
                <a:t>X</a:t>
              </a:r>
              <a:endParaRPr lang="ja-JP" altLang="en-US" dirty="0">
                <a:solidFill>
                  <a:srgbClr val="FF0000"/>
                </a:solidFill>
              </a:endParaRPr>
            </a:p>
          </p:txBody>
        </p:sp>
        <p:sp>
          <p:nvSpPr>
            <p:cNvPr id="103" name="テキスト ボックス 102">
              <a:extLst>
                <a:ext uri="{FF2B5EF4-FFF2-40B4-BE49-F238E27FC236}">
                  <a16:creationId xmlns:a16="http://schemas.microsoft.com/office/drawing/2014/main" id="{CC73B161-4AE6-46EC-1413-3F1A58578EC2}"/>
                </a:ext>
              </a:extLst>
            </p:cNvPr>
            <p:cNvSpPr txBox="1"/>
            <p:nvPr/>
          </p:nvSpPr>
          <p:spPr>
            <a:xfrm>
              <a:off x="5104705" y="1374212"/>
              <a:ext cx="357190" cy="369332"/>
            </a:xfrm>
            <a:prstGeom prst="rect">
              <a:avLst/>
            </a:prstGeom>
            <a:noFill/>
          </p:spPr>
          <p:txBody>
            <a:bodyPr wrap="square" rtlCol="0">
              <a:spAutoFit/>
            </a:bodyPr>
            <a:lstStyle/>
            <a:p>
              <a:r>
                <a:rPr lang="en-US" altLang="ja-JP" dirty="0">
                  <a:solidFill>
                    <a:srgbClr val="92D050"/>
                  </a:solidFill>
                </a:rPr>
                <a:t>Y</a:t>
              </a:r>
              <a:endParaRPr lang="ja-JP" altLang="en-US" dirty="0">
                <a:solidFill>
                  <a:srgbClr val="92D050"/>
                </a:solidFill>
              </a:endParaRPr>
            </a:p>
          </p:txBody>
        </p:sp>
        <p:sp>
          <p:nvSpPr>
            <p:cNvPr id="104" name="テキスト ボックス 103">
              <a:extLst>
                <a:ext uri="{FF2B5EF4-FFF2-40B4-BE49-F238E27FC236}">
                  <a16:creationId xmlns:a16="http://schemas.microsoft.com/office/drawing/2014/main" id="{C932642F-CFD7-6568-681D-FBAAAE6BBE21}"/>
                </a:ext>
              </a:extLst>
            </p:cNvPr>
            <p:cNvSpPr txBox="1"/>
            <p:nvPr/>
          </p:nvSpPr>
          <p:spPr>
            <a:xfrm>
              <a:off x="4658855" y="2561855"/>
              <a:ext cx="357190" cy="369332"/>
            </a:xfrm>
            <a:prstGeom prst="rect">
              <a:avLst/>
            </a:prstGeom>
            <a:noFill/>
          </p:spPr>
          <p:txBody>
            <a:bodyPr wrap="square" rtlCol="0">
              <a:spAutoFit/>
            </a:bodyPr>
            <a:lstStyle/>
            <a:p>
              <a:r>
                <a:rPr lang="en-US" altLang="ja-JP" dirty="0">
                  <a:solidFill>
                    <a:schemeClr val="accent1"/>
                  </a:solidFill>
                </a:rPr>
                <a:t>Z</a:t>
              </a:r>
              <a:endParaRPr lang="ja-JP" altLang="en-US" dirty="0">
                <a:solidFill>
                  <a:schemeClr val="accent1"/>
                </a:solidFill>
              </a:endParaRPr>
            </a:p>
          </p:txBody>
        </p:sp>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234986" y="2692955"/>
            <a:ext cx="3241310" cy="1714223"/>
            <a:chOff x="197422" y="2826862"/>
            <a:chExt cx="3241310" cy="1714223"/>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14223"/>
              <a:chOff x="346489" y="363244"/>
              <a:chExt cx="3681531" cy="1903127"/>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605436" y="1771631"/>
                <a:ext cx="3093761" cy="478370"/>
              </a:xfrm>
              <a:prstGeom prst="rect">
                <a:avLst/>
              </a:prstGeom>
              <a:noFill/>
            </p:spPr>
            <p:txBody>
              <a:bodyPr wrap="none" rtlCol="0">
                <a:spAutoFit/>
              </a:bodyPr>
              <a:lstStyle/>
              <a:p>
                <a:pPr algn="ctr"/>
                <a:r>
                  <a:rPr lang="ja-JP" altLang="en-US" sz="1100"/>
                  <a:t>ドデシルベンゼンスルホン酸ナトリウム</a:t>
                </a:r>
                <a:endParaRPr kumimoji="1" lang="en-US" altLang="ja-JP" sz="1100" dirty="0"/>
              </a:p>
              <a:p>
                <a:pPr algn="ctr"/>
                <a:r>
                  <a:rPr kumimoji="1" lang="en-US" altLang="ja-JP" sz="1100" dirty="0"/>
                  <a:t>(DBS-Na)</a:t>
                </a:r>
                <a:endParaRPr kumimoji="1" lang="ja-JP" altLang="en-US" sz="11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3"/>
              <a:ext cx="1098751" cy="307777"/>
            </a:xfrm>
            <a:prstGeom prst="rect">
              <a:avLst/>
            </a:prstGeom>
            <a:noFill/>
          </p:spPr>
          <p:txBody>
            <a:bodyPr wrap="square" rtlCol="0">
              <a:spAutoFit/>
            </a:bodyPr>
            <a:lstStyle/>
            <a:p>
              <a:r>
                <a:rPr lang="en-US" altLang="ja-JP" sz="1400" dirty="0">
                  <a:latin typeface="Yu Mincho" panose="02020400000000000000" pitchFamily="18" charset="-128"/>
                  <a:ea typeface="Yu Mincho" panose="02020400000000000000" pitchFamily="18" charset="-128"/>
                </a:rPr>
                <a:t>22</a:t>
              </a:r>
              <a:r>
                <a:rPr kumimoji="1" lang="en-US" altLang="ja-JP" sz="1400" dirty="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dirty="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grpSp>
        <p:nvGrpSpPr>
          <p:cNvPr id="119" name="グループ化 118">
            <a:extLst>
              <a:ext uri="{FF2B5EF4-FFF2-40B4-BE49-F238E27FC236}">
                <a16:creationId xmlns:a16="http://schemas.microsoft.com/office/drawing/2014/main" id="{0FD8F97F-3B44-6D13-B53A-1AEF7AAE166A}"/>
              </a:ext>
            </a:extLst>
          </p:cNvPr>
          <p:cNvGrpSpPr/>
          <p:nvPr/>
        </p:nvGrpSpPr>
        <p:grpSpPr>
          <a:xfrm>
            <a:off x="420578" y="5554408"/>
            <a:ext cx="2627642" cy="747683"/>
            <a:chOff x="9153525" y="1855540"/>
            <a:chExt cx="2627642" cy="747683"/>
          </a:xfrm>
        </p:grpSpPr>
        <p:sp>
          <p:nvSpPr>
            <p:cNvPr id="117" name="テキスト ボックス 116">
              <a:extLst>
                <a:ext uri="{FF2B5EF4-FFF2-40B4-BE49-F238E27FC236}">
                  <a16:creationId xmlns:a16="http://schemas.microsoft.com/office/drawing/2014/main" id="{C7FA58E4-080C-3D21-3321-D455FC67A90E}"/>
                </a:ext>
              </a:extLst>
            </p:cNvPr>
            <p:cNvSpPr txBox="1"/>
            <p:nvPr/>
          </p:nvSpPr>
          <p:spPr>
            <a:xfrm>
              <a:off x="9153525" y="1855540"/>
              <a:ext cx="2627642"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118" name="テキスト ボックス 117">
              <a:extLst>
                <a:ext uri="{FF2B5EF4-FFF2-40B4-BE49-F238E27FC236}">
                  <a16:creationId xmlns:a16="http://schemas.microsoft.com/office/drawing/2014/main" id="{F65B05CF-0044-3A19-AFCE-2FFAD3052CBB}"/>
                </a:ext>
              </a:extLst>
            </p:cNvPr>
            <p:cNvSpPr txBox="1"/>
            <p:nvPr/>
          </p:nvSpPr>
          <p:spPr>
            <a:xfrm>
              <a:off x="9220851" y="2233891"/>
              <a:ext cx="2492990" cy="369332"/>
            </a:xfrm>
            <a:prstGeom prst="rect">
              <a:avLst/>
            </a:prstGeom>
            <a:noFill/>
          </p:spPr>
          <p:txBody>
            <a:bodyPr wrap="none" rtlCol="0">
              <a:spAutoFit/>
            </a:bodyPr>
            <a:lstStyle/>
            <a:p>
              <a:r>
                <a:rPr kumimoji="1" lang="ja-JP" altLang="en-US"/>
                <a:t>ニッケル層状水酸化物</a:t>
              </a:r>
            </a:p>
          </p:txBody>
        </p:sp>
      </p:grpSp>
      <p:cxnSp>
        <p:nvCxnSpPr>
          <p:cNvPr id="121" name="直線コネクタ 120">
            <a:extLst>
              <a:ext uri="{FF2B5EF4-FFF2-40B4-BE49-F238E27FC236}">
                <a16:creationId xmlns:a16="http://schemas.microsoft.com/office/drawing/2014/main" id="{F72CA7D7-F074-CD5F-0A53-399975820F6F}"/>
              </a:ext>
            </a:extLst>
          </p:cNvPr>
          <p:cNvCxnSpPr>
            <a:cxnSpLocks/>
          </p:cNvCxnSpPr>
          <p:nvPr/>
        </p:nvCxnSpPr>
        <p:spPr>
          <a:xfrm>
            <a:off x="262504" y="4849655"/>
            <a:ext cx="11596959" cy="0"/>
          </a:xfrm>
          <a:prstGeom prst="line">
            <a:avLst/>
          </a:prstGeom>
        </p:spPr>
        <p:style>
          <a:lnRef idx="1">
            <a:schemeClr val="accent3"/>
          </a:lnRef>
          <a:fillRef idx="0">
            <a:schemeClr val="accent3"/>
          </a:fillRef>
          <a:effectRef idx="0">
            <a:schemeClr val="accent3"/>
          </a:effectRef>
          <a:fontRef idx="minor">
            <a:schemeClr val="tx1"/>
          </a:fontRef>
        </p:style>
      </p:cxnSp>
      <p:sp>
        <p:nvSpPr>
          <p:cNvPr id="123" name="右矢印 122">
            <a:extLst>
              <a:ext uri="{FF2B5EF4-FFF2-40B4-BE49-F238E27FC236}">
                <a16:creationId xmlns:a16="http://schemas.microsoft.com/office/drawing/2014/main" id="{92F03ED6-77FB-9E46-75D1-0F2DF06A409C}"/>
              </a:ext>
            </a:extLst>
          </p:cNvPr>
          <p:cNvSpPr/>
          <p:nvPr/>
        </p:nvSpPr>
        <p:spPr>
          <a:xfrm>
            <a:off x="3222621" y="5718439"/>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BA6C462E-DB89-B61C-5AF5-229BE1949B62}"/>
              </a:ext>
            </a:extLst>
          </p:cNvPr>
          <p:cNvSpPr txBox="1"/>
          <p:nvPr/>
        </p:nvSpPr>
        <p:spPr>
          <a:xfrm>
            <a:off x="1950236" y="5004974"/>
            <a:ext cx="3306597" cy="369332"/>
          </a:xfrm>
          <a:prstGeom prst="rect">
            <a:avLst/>
          </a:prstGeom>
          <a:noFill/>
        </p:spPr>
        <p:txBody>
          <a:bodyPr wrap="square" rtlCol="0">
            <a:spAutoFit/>
          </a:bodyPr>
          <a:lstStyle/>
          <a:p>
            <a:r>
              <a:rPr lang="en-US" altLang="ja-JP" dirty="0"/>
              <a:t>1-</a:t>
            </a:r>
            <a:r>
              <a:rPr lang="ja-JP" altLang="en-US"/>
              <a:t>ブタノール中で超音波分散</a:t>
            </a:r>
            <a:endParaRPr kumimoji="1" lang="ja-JP" altLang="en-US"/>
          </a:p>
        </p:txBody>
      </p:sp>
      <p:grpSp>
        <p:nvGrpSpPr>
          <p:cNvPr id="125" name="グループ化 124">
            <a:extLst>
              <a:ext uri="{FF2B5EF4-FFF2-40B4-BE49-F238E27FC236}">
                <a16:creationId xmlns:a16="http://schemas.microsoft.com/office/drawing/2014/main" id="{0BFD6EEA-8698-ADB3-1130-0EBAB582F6A7}"/>
              </a:ext>
            </a:extLst>
          </p:cNvPr>
          <p:cNvGrpSpPr/>
          <p:nvPr/>
        </p:nvGrpSpPr>
        <p:grpSpPr>
          <a:xfrm>
            <a:off x="1950237" y="4979775"/>
            <a:ext cx="3175990" cy="763844"/>
            <a:chOff x="2334416" y="1114960"/>
            <a:chExt cx="3175990" cy="763844"/>
          </a:xfrm>
        </p:grpSpPr>
        <p:sp>
          <p:nvSpPr>
            <p:cNvPr id="126" name="角丸四角形吹き出し 125">
              <a:extLst>
                <a:ext uri="{FF2B5EF4-FFF2-40B4-BE49-F238E27FC236}">
                  <a16:creationId xmlns:a16="http://schemas.microsoft.com/office/drawing/2014/main" id="{31E98EBC-255F-120D-A763-8E6E885D80D4}"/>
                </a:ext>
              </a:extLst>
            </p:cNvPr>
            <p:cNvSpPr/>
            <p:nvPr/>
          </p:nvSpPr>
          <p:spPr>
            <a:xfrm>
              <a:off x="2334416" y="1114960"/>
              <a:ext cx="317599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三角形 126">
              <a:extLst>
                <a:ext uri="{FF2B5EF4-FFF2-40B4-BE49-F238E27FC236}">
                  <a16:creationId xmlns:a16="http://schemas.microsoft.com/office/drawing/2014/main" id="{C7A4FF01-2753-6A00-06D7-739F630F19BD}"/>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台形 127">
              <a:extLst>
                <a:ext uri="{FF2B5EF4-FFF2-40B4-BE49-F238E27FC236}">
                  <a16:creationId xmlns:a16="http://schemas.microsoft.com/office/drawing/2014/main" id="{8580B94F-9617-461A-CEB1-1B0ECB15ADDF}"/>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1" name="テキスト ボックス 130">
            <a:extLst>
              <a:ext uri="{FF2B5EF4-FFF2-40B4-BE49-F238E27FC236}">
                <a16:creationId xmlns:a16="http://schemas.microsoft.com/office/drawing/2014/main" id="{E509B91C-D59D-AF13-615A-69AA86BA37CC}"/>
              </a:ext>
            </a:extLst>
          </p:cNvPr>
          <p:cNvSpPr txBox="1"/>
          <p:nvPr/>
        </p:nvSpPr>
        <p:spPr>
          <a:xfrm>
            <a:off x="4366002" y="5724434"/>
            <a:ext cx="2031325" cy="369332"/>
          </a:xfrm>
          <a:prstGeom prst="rect">
            <a:avLst/>
          </a:prstGeom>
          <a:noFill/>
        </p:spPr>
        <p:txBody>
          <a:bodyPr wrap="none" rtlCol="0">
            <a:spAutoFit/>
          </a:bodyPr>
          <a:lstStyle/>
          <a:p>
            <a:r>
              <a:rPr lang="ja-JP" altLang="en-US"/>
              <a:t>ナノシート分散液</a:t>
            </a:r>
            <a:endParaRPr kumimoji="1" lang="ja-JP" altLang="en-US"/>
          </a:p>
        </p:txBody>
      </p:sp>
      <p:sp>
        <p:nvSpPr>
          <p:cNvPr id="132" name="テキスト ボックス 131">
            <a:extLst>
              <a:ext uri="{FF2B5EF4-FFF2-40B4-BE49-F238E27FC236}">
                <a16:creationId xmlns:a16="http://schemas.microsoft.com/office/drawing/2014/main" id="{3664786E-B979-4EDE-FE57-9D772BAE2D9F}"/>
              </a:ext>
            </a:extLst>
          </p:cNvPr>
          <p:cNvSpPr txBox="1"/>
          <p:nvPr/>
        </p:nvSpPr>
        <p:spPr>
          <a:xfrm>
            <a:off x="7351923" y="5279174"/>
            <a:ext cx="1569660" cy="369332"/>
          </a:xfrm>
          <a:prstGeom prst="rect">
            <a:avLst/>
          </a:prstGeom>
          <a:noFill/>
        </p:spPr>
        <p:txBody>
          <a:bodyPr wrap="none" rtlCol="0">
            <a:spAutoFit/>
          </a:bodyPr>
          <a:lstStyle/>
          <a:p>
            <a:r>
              <a:rPr kumimoji="1" lang="ja-JP" altLang="en-US">
                <a:latin typeface="+mn-ea"/>
              </a:rPr>
              <a:t>キャスト電極</a:t>
            </a:r>
          </a:p>
        </p:txBody>
      </p:sp>
      <p:sp>
        <p:nvSpPr>
          <p:cNvPr id="133" name="テキスト ボックス 132">
            <a:extLst>
              <a:ext uri="{FF2B5EF4-FFF2-40B4-BE49-F238E27FC236}">
                <a16:creationId xmlns:a16="http://schemas.microsoft.com/office/drawing/2014/main" id="{CBF62F98-83DA-9416-65BC-77387879D11F}"/>
              </a:ext>
            </a:extLst>
          </p:cNvPr>
          <p:cNvSpPr txBox="1"/>
          <p:nvPr/>
        </p:nvSpPr>
        <p:spPr>
          <a:xfrm>
            <a:off x="7364105" y="6147288"/>
            <a:ext cx="2492990" cy="369332"/>
          </a:xfrm>
          <a:prstGeom prst="rect">
            <a:avLst/>
          </a:prstGeom>
          <a:noFill/>
        </p:spPr>
        <p:txBody>
          <a:bodyPr wrap="none" rtlCol="0">
            <a:spAutoFit/>
          </a:bodyPr>
          <a:lstStyle/>
          <a:p>
            <a:r>
              <a:rPr kumimoji="1" lang="ja-JP" altLang="en-US"/>
              <a:t>カーボンペースト電極</a:t>
            </a:r>
          </a:p>
        </p:txBody>
      </p:sp>
      <p:sp>
        <p:nvSpPr>
          <p:cNvPr id="135" name="右矢印 134">
            <a:extLst>
              <a:ext uri="{FF2B5EF4-FFF2-40B4-BE49-F238E27FC236}">
                <a16:creationId xmlns:a16="http://schemas.microsoft.com/office/drawing/2014/main" id="{2C6E4FEB-6D43-B193-DF5E-618F79FE9208}"/>
              </a:ext>
            </a:extLst>
          </p:cNvPr>
          <p:cNvSpPr/>
          <p:nvPr/>
        </p:nvSpPr>
        <p:spPr>
          <a:xfrm rot="20810624">
            <a:off x="6413842" y="5377864"/>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右矢印 135">
            <a:extLst>
              <a:ext uri="{FF2B5EF4-FFF2-40B4-BE49-F238E27FC236}">
                <a16:creationId xmlns:a16="http://schemas.microsoft.com/office/drawing/2014/main" id="{A6C96439-319D-D091-3FB7-EB6B4B3D0096}"/>
              </a:ext>
            </a:extLst>
          </p:cNvPr>
          <p:cNvSpPr/>
          <p:nvPr/>
        </p:nvSpPr>
        <p:spPr>
          <a:xfrm rot="529646">
            <a:off x="6421043" y="5982561"/>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092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r>
              <a:rPr kumimoji="1" lang="ja-JP" altLang="en-US" sz="2800">
                <a:latin typeface="MS Gothic" panose="020B0609070205080204" pitchFamily="49" charset="-128"/>
                <a:ea typeface="MS Gothic" panose="020B0609070205080204" pitchFamily="49" charset="-128"/>
              </a:rPr>
              <a:t>合成と電極の作製</a:t>
            </a:r>
            <a:endParaRPr kumimoji="1" lang="en-US" altLang="ja-JP" sz="2800" dirty="0">
              <a:latin typeface="MS Gothic" panose="020B0609070205080204" pitchFamily="49" charset="-128"/>
              <a:ea typeface="MS Gothic" panose="020B0609070205080204" pitchFamily="49" charset="-128"/>
            </a:endParaRPr>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932043" y="1105106"/>
            <a:ext cx="10292052" cy="2309362"/>
            <a:chOff x="616324" y="4331168"/>
            <a:chExt cx="10292052" cy="2309362"/>
          </a:xfrm>
        </p:grpSpPr>
        <p:sp>
          <p:nvSpPr>
            <p:cNvPr id="6" name="角丸四角形 5">
              <a:extLst>
                <a:ext uri="{FF2B5EF4-FFF2-40B4-BE49-F238E27FC236}">
                  <a16:creationId xmlns:a16="http://schemas.microsoft.com/office/drawing/2014/main" id="{5D97142F-85DF-710B-FBF5-4F88BCC5AB71}"/>
                </a:ext>
              </a:extLst>
            </p:cNvPr>
            <p:cNvSpPr/>
            <p:nvPr/>
          </p:nvSpPr>
          <p:spPr>
            <a:xfrm>
              <a:off x="9742434" y="6097538"/>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31168"/>
              <a:ext cx="10292052" cy="2309362"/>
              <a:chOff x="616324" y="4331168"/>
              <a:chExt cx="10292052" cy="2309362"/>
            </a:xfrm>
          </p:grpSpPr>
          <p:sp>
            <p:nvSpPr>
              <p:cNvPr id="9" name="角丸四角形 8">
                <a:extLst>
                  <a:ext uri="{FF2B5EF4-FFF2-40B4-BE49-F238E27FC236}">
                    <a16:creationId xmlns:a16="http://schemas.microsoft.com/office/drawing/2014/main" id="{21B2AF65-2846-D96B-7262-70255134E330}"/>
                  </a:ext>
                </a:extLst>
              </p:cNvPr>
              <p:cNvSpPr/>
              <p:nvPr/>
            </p:nvSpPr>
            <p:spPr>
              <a:xfrm>
                <a:off x="7184350" y="6065967"/>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31168"/>
                <a:ext cx="10292052" cy="2309362"/>
                <a:chOff x="616324" y="3966043"/>
                <a:chExt cx="10292052" cy="2309362"/>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66043"/>
                  <a:ext cx="10292052" cy="2309362"/>
                  <a:chOff x="616325" y="1378363"/>
                  <a:chExt cx="10292052" cy="2309362"/>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971386" y="1378363"/>
                    <a:ext cx="2564344" cy="338554"/>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スポイトで濃縮液を滴下</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3"/>
                    <a:ext cx="10292052" cy="2275752"/>
                    <a:chOff x="616325" y="1411973"/>
                    <a:chExt cx="10292052" cy="2275752"/>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3"/>
                      <a:ext cx="10292052" cy="2252509"/>
                      <a:chOff x="172972" y="5038522"/>
                      <a:chExt cx="8528011" cy="1688001"/>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161614"/>
                        <a:ext cx="7182375" cy="1271722"/>
                        <a:chOff x="2651770" y="4145391"/>
                        <a:chExt cx="11316711" cy="1880193"/>
                      </a:xfrm>
                    </p:grpSpPr>
                    <p:grpSp>
                      <p:nvGrpSpPr>
                        <p:cNvPr id="44" name="グループ化 43">
                          <a:extLst>
                            <a:ext uri="{FF2B5EF4-FFF2-40B4-BE49-F238E27FC236}">
                              <a16:creationId xmlns:a16="http://schemas.microsoft.com/office/drawing/2014/main" id="{1FCDE227-8444-F6B5-6A33-C84E3FA1705C}"/>
                            </a:ext>
                          </a:extLst>
                        </p:cNvPr>
                        <p:cNvGrpSpPr/>
                        <p:nvPr/>
                      </p:nvGrpSpPr>
                      <p:grpSpPr>
                        <a:xfrm>
                          <a:off x="11135385" y="4145391"/>
                          <a:ext cx="2833096" cy="1880193"/>
                          <a:chOff x="9039482" y="3872544"/>
                          <a:chExt cx="2833096" cy="1880193"/>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3136" y="4419182"/>
                            <a:ext cx="317785" cy="1333555"/>
                          </a:xfrm>
                          <a:prstGeom prst="rect">
                            <a:avLst/>
                          </a:prstGeom>
                          <a:noFill/>
                          <a:extLst>
                            <a:ext uri="{909E8E84-426E-40DD-AFC4-6F175D3DCCD1}">
                              <a14:hiddenFill xmlns:a14="http://schemas.microsoft.com/office/drawing/2010/main">
                                <a:solidFill>
                                  <a:srgbClr val="FFFFFF"/>
                                </a:solidFill>
                              </a14:hiddenFill>
                            </a:ext>
                          </a:extLst>
                        </p:spPr>
                      </p:pic>
                      <p:sp>
                        <p:nvSpPr>
                          <p:cNvPr id="51" name="テキスト ボックス 50">
                            <a:extLst>
                              <a:ext uri="{FF2B5EF4-FFF2-40B4-BE49-F238E27FC236}">
                                <a16:creationId xmlns:a16="http://schemas.microsoft.com/office/drawing/2014/main" id="{7EB6D42C-D818-9CE6-B186-FCF7AD28E009}"/>
                              </a:ext>
                            </a:extLst>
                          </p:cNvPr>
                          <p:cNvSpPr txBox="1"/>
                          <p:nvPr/>
                        </p:nvSpPr>
                        <p:spPr>
                          <a:xfrm>
                            <a:off x="9039482" y="3872544"/>
                            <a:ext cx="2833096" cy="409198"/>
                          </a:xfrm>
                          <a:prstGeom prst="rect">
                            <a:avLst/>
                          </a:prstGeom>
                          <a:noFill/>
                        </p:spPr>
                        <p:txBody>
                          <a:bodyPr wrap="square" rtlCol="0">
                            <a:spAutoFit/>
                          </a:bodyPr>
                          <a:lstStyle/>
                          <a:p>
                            <a:r>
                              <a:rPr lang="en-US" altLang="ja-JP" b="1" dirty="0"/>
                              <a:t>GC</a:t>
                            </a:r>
                            <a:r>
                              <a:rPr lang="ja-JP" altLang="en-US" b="1"/>
                              <a:t>電極を作製</a:t>
                            </a:r>
                          </a:p>
                        </p:txBody>
                      </p:sp>
                    </p:grpSp>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58184"/>
                          <a:ext cx="1508917" cy="1045300"/>
                          <a:chOff x="3185966" y="4772746"/>
                          <a:chExt cx="1508917" cy="1045300"/>
                        </a:xfrm>
                      </p:grpSpPr>
                      <p:sp>
                        <p:nvSpPr>
                          <p:cNvPr id="47" name="矢印: 右 18">
                            <a:extLst>
                              <a:ext uri="{FF2B5EF4-FFF2-40B4-BE49-F238E27FC236}">
                                <a16:creationId xmlns:a16="http://schemas.microsoft.com/office/drawing/2014/main" id="{BCDFDA1A-E3FC-D1AA-ED53-959CFE2F91F0}"/>
                              </a:ext>
                            </a:extLst>
                          </p:cNvPr>
                          <p:cNvSpPr/>
                          <p:nvPr/>
                        </p:nvSpPr>
                        <p:spPr>
                          <a:xfrm>
                            <a:off x="3631370" y="4772746"/>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8"/>
                            <a:ext cx="1508917"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減圧濃縮</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868446" y="488922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42" name="矢印: 右 6">
                        <a:extLst>
                          <a:ext uri="{FF2B5EF4-FFF2-40B4-BE49-F238E27FC236}">
                            <a16:creationId xmlns:a16="http://schemas.microsoft.com/office/drawing/2014/main" id="{CDD9E56C-1860-B272-77A3-27ED02B633A2}"/>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688001"/>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819745" y="3441504"/>
                      <a:ext cx="1432954" cy="246221"/>
                    </a:xfrm>
                    <a:prstGeom prst="rect">
                      <a:avLst/>
                    </a:prstGeom>
                    <a:noFill/>
                  </p:spPr>
                  <p:txBody>
                    <a:bodyPr wrap="square" rtlCol="0">
                      <a:spAutoFit/>
                    </a:bodyPr>
                    <a:lstStyle/>
                    <a:p>
                      <a:r>
                        <a:rPr lang="en-US" altLang="ja-JP" sz="1000" b="1">
                          <a:latin typeface="Hiragino Maru Gothic ProN W4" panose="020F0400000000000000" pitchFamily="34" charset="-128"/>
                          <a:ea typeface="Hiragino Maru Gothic ProN W4" panose="020F0400000000000000" pitchFamily="34" charset="-128"/>
                        </a:rPr>
                        <a:t>Ni</a:t>
                      </a:r>
                      <a:r>
                        <a:rPr lang="ja-JP" altLang="en-US" sz="1000" b="1">
                          <a:latin typeface="Hiragino Maru Gothic ProN W4" panose="020F0400000000000000" pitchFamily="34" charset="-128"/>
                          <a:ea typeface="Hiragino Maru Gothic ProN W4" panose="020F0400000000000000" pitchFamily="34" charset="-128"/>
                        </a:rPr>
                        <a:t>ナノシート分散液</a:t>
                      </a:r>
                      <a:endParaRPr lang="en-US" altLang="ja-JP" sz="1000" b="1">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507" y="2069609"/>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6120" y="1837196"/>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6199326" y="3375278"/>
                      <a:ext cx="2015767"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r>
                        <a:rPr lang="en-US" altLang="ja-JP" sz="1200" b="1" dirty="0">
                          <a:latin typeface="Hiragino Maru Gothic ProN W4" panose="020F0400000000000000" pitchFamily="34" charset="-128"/>
                          <a:ea typeface="Hiragino Maru Gothic ProN W4" panose="020F0400000000000000" pitchFamily="34" charset="-128"/>
                        </a:rPr>
                        <a:t>(GC)</a:t>
                      </a: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8304438" y="2865400"/>
                      <a:ext cx="637268" cy="338554"/>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乾燥</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キャスト電極</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221576" y="5791634"/>
                  <a:ext cx="46619" cy="27258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grpSp>
        <p:nvGrpSpPr>
          <p:cNvPr id="66" name="グループ化 65">
            <a:extLst>
              <a:ext uri="{FF2B5EF4-FFF2-40B4-BE49-F238E27FC236}">
                <a16:creationId xmlns:a16="http://schemas.microsoft.com/office/drawing/2014/main" id="{8C46DA02-B8B3-4B91-401E-E10BD83EBA2B}"/>
              </a:ext>
            </a:extLst>
          </p:cNvPr>
          <p:cNvGrpSpPr/>
          <p:nvPr/>
        </p:nvGrpSpPr>
        <p:grpSpPr>
          <a:xfrm>
            <a:off x="949973" y="3844790"/>
            <a:ext cx="10292052" cy="2835573"/>
            <a:chOff x="603525" y="1020665"/>
            <a:chExt cx="10292052" cy="2835573"/>
          </a:xfrm>
        </p:grpSpPr>
        <p:sp>
          <p:nvSpPr>
            <p:cNvPr id="68" name="角丸四角形 67">
              <a:extLst>
                <a:ext uri="{FF2B5EF4-FFF2-40B4-BE49-F238E27FC236}">
                  <a16:creationId xmlns:a16="http://schemas.microsoft.com/office/drawing/2014/main" id="{27D49D08-7DFD-7C0B-1606-2B08FA593B2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041D22FA-63B1-B9D3-ADC9-35EE7ADA6677}"/>
                </a:ext>
              </a:extLst>
            </p:cNvPr>
            <p:cNvGrpSpPr/>
            <p:nvPr/>
          </p:nvGrpSpPr>
          <p:grpSpPr>
            <a:xfrm>
              <a:off x="603525" y="1020665"/>
              <a:ext cx="10292052" cy="2835573"/>
              <a:chOff x="603525" y="1020665"/>
              <a:chExt cx="10292052" cy="2835573"/>
            </a:xfrm>
          </p:grpSpPr>
          <p:sp>
            <p:nvSpPr>
              <p:cNvPr id="71" name="角丸四角形 70">
                <a:extLst>
                  <a:ext uri="{FF2B5EF4-FFF2-40B4-BE49-F238E27FC236}">
                    <a16:creationId xmlns:a16="http://schemas.microsoft.com/office/drawing/2014/main" id="{7F75D6F1-2CB6-AB30-FFE7-D32FC5829324}"/>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a:extLst>
                  <a:ext uri="{FF2B5EF4-FFF2-40B4-BE49-F238E27FC236}">
                    <a16:creationId xmlns:a16="http://schemas.microsoft.com/office/drawing/2014/main" id="{5709B8D8-9551-68C2-E9EE-9D7CCD007BC0}"/>
                  </a:ext>
                </a:extLst>
              </p:cNvPr>
              <p:cNvGrpSpPr/>
              <p:nvPr/>
            </p:nvGrpSpPr>
            <p:grpSpPr>
              <a:xfrm>
                <a:off x="603525" y="1020665"/>
                <a:ext cx="10292052" cy="2835573"/>
                <a:chOff x="615557" y="3691675"/>
                <a:chExt cx="10292052" cy="2835573"/>
              </a:xfrm>
            </p:grpSpPr>
            <p:grpSp>
              <p:nvGrpSpPr>
                <p:cNvPr id="73" name="グループ化 72">
                  <a:extLst>
                    <a:ext uri="{FF2B5EF4-FFF2-40B4-BE49-F238E27FC236}">
                      <a16:creationId xmlns:a16="http://schemas.microsoft.com/office/drawing/2014/main" id="{B9791BB6-FD40-0194-CFD6-2D5A6EB5C80C}"/>
                    </a:ext>
                  </a:extLst>
                </p:cNvPr>
                <p:cNvGrpSpPr/>
                <p:nvPr/>
              </p:nvGrpSpPr>
              <p:grpSpPr>
                <a:xfrm>
                  <a:off x="615557" y="3691675"/>
                  <a:ext cx="10292052" cy="2835573"/>
                  <a:chOff x="616325" y="3885901"/>
                  <a:chExt cx="10292052" cy="2835573"/>
                </a:xfrm>
              </p:grpSpPr>
              <p:grpSp>
                <p:nvGrpSpPr>
                  <p:cNvPr id="75" name="グループ化 74">
                    <a:extLst>
                      <a:ext uri="{FF2B5EF4-FFF2-40B4-BE49-F238E27FC236}">
                        <a16:creationId xmlns:a16="http://schemas.microsoft.com/office/drawing/2014/main" id="{25BF2236-93D1-AADD-691F-6800F66FBBAA}"/>
                      </a:ext>
                    </a:extLst>
                  </p:cNvPr>
                  <p:cNvGrpSpPr/>
                  <p:nvPr/>
                </p:nvGrpSpPr>
                <p:grpSpPr>
                  <a:xfrm>
                    <a:off x="616325" y="3885901"/>
                    <a:ext cx="10292052" cy="2835573"/>
                    <a:chOff x="172972" y="4665933"/>
                    <a:chExt cx="8528011" cy="2124942"/>
                  </a:xfrm>
                </p:grpSpPr>
                <p:grpSp>
                  <p:nvGrpSpPr>
                    <p:cNvPr id="168" name="グループ化 167">
                      <a:extLst>
                        <a:ext uri="{FF2B5EF4-FFF2-40B4-BE49-F238E27FC236}">
                          <a16:creationId xmlns:a16="http://schemas.microsoft.com/office/drawing/2014/main" id="{4423F0F9-641F-AF08-5EAB-9EFC842A530D}"/>
                        </a:ext>
                      </a:extLst>
                    </p:cNvPr>
                    <p:cNvGrpSpPr/>
                    <p:nvPr/>
                  </p:nvGrpSpPr>
                  <p:grpSpPr>
                    <a:xfrm>
                      <a:off x="752985" y="5008429"/>
                      <a:ext cx="7947998" cy="1729301"/>
                      <a:chOff x="1445438" y="3918916"/>
                      <a:chExt cx="12523043" cy="2556708"/>
                    </a:xfrm>
                  </p:grpSpPr>
                  <p:grpSp>
                    <p:nvGrpSpPr>
                      <p:cNvPr id="171" name="グループ化 170">
                        <a:extLst>
                          <a:ext uri="{FF2B5EF4-FFF2-40B4-BE49-F238E27FC236}">
                            <a16:creationId xmlns:a16="http://schemas.microsoft.com/office/drawing/2014/main" id="{18C3603E-7FD1-63D0-3D9C-DE26C3796770}"/>
                          </a:ext>
                        </a:extLst>
                      </p:cNvPr>
                      <p:cNvGrpSpPr/>
                      <p:nvPr/>
                    </p:nvGrpSpPr>
                    <p:grpSpPr>
                      <a:xfrm>
                        <a:off x="8152942" y="4137742"/>
                        <a:ext cx="5815539" cy="2337882"/>
                        <a:chOff x="6057039" y="3864895"/>
                        <a:chExt cx="5815539" cy="2337882"/>
                      </a:xfrm>
                    </p:grpSpPr>
                    <p:sp>
                      <p:nvSpPr>
                        <p:cNvPr id="178" name="正方形/長方形 177">
                          <a:extLst>
                            <a:ext uri="{FF2B5EF4-FFF2-40B4-BE49-F238E27FC236}">
                              <a16:creationId xmlns:a16="http://schemas.microsoft.com/office/drawing/2014/main" id="{68AB631C-EDA1-7F0A-6D59-DD6CD795F747}"/>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351"/>
                        </a:p>
                      </p:txBody>
                    </p:sp>
                    <p:pic>
                      <p:nvPicPr>
                        <p:cNvPr id="179" name="Picture 2">
                          <a:extLst>
                            <a:ext uri="{FF2B5EF4-FFF2-40B4-BE49-F238E27FC236}">
                              <a16:creationId xmlns:a16="http://schemas.microsoft.com/office/drawing/2014/main" id="{8E3AFCD8-090D-9194-90C8-7A32AF1E3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80" name="二等辺三角形 22">
                          <a:extLst>
                            <a:ext uri="{FF2B5EF4-FFF2-40B4-BE49-F238E27FC236}">
                              <a16:creationId xmlns:a16="http://schemas.microsoft.com/office/drawing/2014/main" id="{530CF0C8-9D71-59C0-2C79-373F2750541B}"/>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1"/>
                        </a:p>
                      </p:txBody>
                    </p:sp>
                    <p:sp>
                      <p:nvSpPr>
                        <p:cNvPr id="181" name="テキスト ボックス 180">
                          <a:extLst>
                            <a:ext uri="{FF2B5EF4-FFF2-40B4-BE49-F238E27FC236}">
                              <a16:creationId xmlns:a16="http://schemas.microsoft.com/office/drawing/2014/main" id="{7BC0A90B-F78E-17FA-E163-6A800F4A7D23}"/>
                            </a:ext>
                          </a:extLst>
                        </p:cNvPr>
                        <p:cNvSpPr txBox="1"/>
                        <p:nvPr/>
                      </p:nvSpPr>
                      <p:spPr>
                        <a:xfrm>
                          <a:off x="7265972" y="3864895"/>
                          <a:ext cx="1163855" cy="1840264"/>
                        </a:xfrm>
                        <a:prstGeom prst="rect">
                          <a:avLst/>
                        </a:prstGeom>
                        <a:noFill/>
                      </p:spPr>
                      <p:txBody>
                        <a:bodyPr vert="eaVert" wrap="square" rtlCol="0">
                          <a:spAutoFit/>
                        </a:bodyPr>
                        <a:lstStyle/>
                        <a:p>
                          <a:r>
                            <a:rPr lang="ja-JP" altLang="en-US" b="1"/>
                            <a:t>叩くようにして詰める</a:t>
                          </a:r>
                        </a:p>
                      </p:txBody>
                    </p:sp>
                    <p:sp>
                      <p:nvSpPr>
                        <p:cNvPr id="182" name="矢印: 上下 24">
                          <a:extLst>
                            <a:ext uri="{FF2B5EF4-FFF2-40B4-BE49-F238E27FC236}">
                              <a16:creationId xmlns:a16="http://schemas.microsoft.com/office/drawing/2014/main" id="{69135D38-A867-EE47-B1FC-EEC255CFA0C0}"/>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1"/>
                        </a:p>
                      </p:txBody>
                    </p:sp>
                    <p:pic>
                      <p:nvPicPr>
                        <p:cNvPr id="183" name="Picture 2">
                          <a:extLst>
                            <a:ext uri="{FF2B5EF4-FFF2-40B4-BE49-F238E27FC236}">
                              <a16:creationId xmlns:a16="http://schemas.microsoft.com/office/drawing/2014/main" id="{5FCA64C4-BCEC-7169-CB0A-1CDB9A36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sp>
                      <p:nvSpPr>
                        <p:cNvPr id="184" name="テキスト ボックス 183">
                          <a:extLst>
                            <a:ext uri="{FF2B5EF4-FFF2-40B4-BE49-F238E27FC236}">
                              <a16:creationId xmlns:a16="http://schemas.microsoft.com/office/drawing/2014/main" id="{2CB1BDD6-DAC3-3A7B-062C-D95D427E50DD}"/>
                            </a:ext>
                          </a:extLst>
                        </p:cNvPr>
                        <p:cNvSpPr txBox="1"/>
                        <p:nvPr/>
                      </p:nvSpPr>
                      <p:spPr>
                        <a:xfrm>
                          <a:off x="9039482" y="3872544"/>
                          <a:ext cx="2833096" cy="546045"/>
                        </a:xfrm>
                        <a:prstGeom prst="rect">
                          <a:avLst/>
                        </a:prstGeom>
                        <a:noFill/>
                      </p:spPr>
                      <p:txBody>
                        <a:bodyPr wrap="square" rtlCol="0">
                          <a:spAutoFit/>
                        </a:bodyPr>
                        <a:lstStyle/>
                        <a:p>
                          <a:r>
                            <a:rPr lang="en-US" altLang="ja-JP" b="1"/>
                            <a:t>CP</a:t>
                          </a:r>
                          <a:r>
                            <a:rPr lang="ja-JP" altLang="en-US" b="1"/>
                            <a:t>電極を作製</a:t>
                          </a:r>
                        </a:p>
                      </p:txBody>
                    </p:sp>
                  </p:grpSp>
                  <p:grpSp>
                    <p:nvGrpSpPr>
                      <p:cNvPr id="172" name="グループ化 171">
                        <a:extLst>
                          <a:ext uri="{FF2B5EF4-FFF2-40B4-BE49-F238E27FC236}">
                            <a16:creationId xmlns:a16="http://schemas.microsoft.com/office/drawing/2014/main" id="{4BB1191E-A748-0EE4-91BD-44E1E80DEE53}"/>
                          </a:ext>
                        </a:extLst>
                      </p:cNvPr>
                      <p:cNvGrpSpPr/>
                      <p:nvPr/>
                    </p:nvGrpSpPr>
                    <p:grpSpPr>
                      <a:xfrm>
                        <a:off x="1445438" y="3918916"/>
                        <a:ext cx="2023019" cy="2013660"/>
                        <a:chOff x="1979634" y="3833478"/>
                        <a:chExt cx="2023019" cy="2013660"/>
                      </a:xfrm>
                    </p:grpSpPr>
                    <p:sp>
                      <p:nvSpPr>
                        <p:cNvPr id="175" name="テキスト ボックス 174">
                          <a:extLst>
                            <a:ext uri="{FF2B5EF4-FFF2-40B4-BE49-F238E27FC236}">
                              <a16:creationId xmlns:a16="http://schemas.microsoft.com/office/drawing/2014/main" id="{3F2126CC-6CF9-D85E-0381-F27D668DB3D9}"/>
                            </a:ext>
                          </a:extLst>
                        </p:cNvPr>
                        <p:cNvSpPr txBox="1"/>
                        <p:nvPr/>
                      </p:nvSpPr>
                      <p:spPr>
                        <a:xfrm>
                          <a:off x="1979634" y="3833478"/>
                          <a:ext cx="1870812" cy="272799"/>
                        </a:xfrm>
                        <a:prstGeom prst="rect">
                          <a:avLst/>
                        </a:prstGeom>
                        <a:noFill/>
                      </p:spPr>
                      <p:txBody>
                        <a:bodyPr wrap="square" rtlCol="0">
                          <a:spAutoFit/>
                        </a:bodyPr>
                        <a:lstStyle/>
                        <a:p>
                          <a:r>
                            <a:rPr lang="ja-JP" altLang="en-US" sz="1000" b="1">
                              <a:latin typeface="Hiragino Maru Gothic ProN W4" panose="020F0400000000000000" pitchFamily="34" charset="-128"/>
                              <a:ea typeface="Hiragino Maru Gothic ProN W4" panose="020F0400000000000000" pitchFamily="34" charset="-128"/>
                            </a:rPr>
                            <a:t>ケッチェンブラック</a:t>
                          </a:r>
                          <a:endParaRPr lang="en-US" altLang="ja-JP" sz="1000" b="1">
                            <a:latin typeface="Hiragino Maru Gothic ProN W4" panose="020F0400000000000000" pitchFamily="34" charset="-128"/>
                            <a:ea typeface="Hiragino Maru Gothic ProN W4" panose="020F0400000000000000" pitchFamily="34" charset="-128"/>
                          </a:endParaRPr>
                        </a:p>
                      </p:txBody>
                    </p:sp>
                    <p:sp>
                      <p:nvSpPr>
                        <p:cNvPr id="176" name="矢印: 右 18">
                          <a:extLst>
                            <a:ext uri="{FF2B5EF4-FFF2-40B4-BE49-F238E27FC236}">
                              <a16:creationId xmlns:a16="http://schemas.microsoft.com/office/drawing/2014/main" id="{8EB71ED0-0FD2-FB77-9096-44FF13EDA045}"/>
                            </a:ext>
                          </a:extLst>
                        </p:cNvPr>
                        <p:cNvSpPr/>
                        <p:nvPr/>
                      </p:nvSpPr>
                      <p:spPr>
                        <a:xfrm>
                          <a:off x="3320632" y="4805571"/>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7" name="テキスト ボックス 176">
                          <a:extLst>
                            <a:ext uri="{FF2B5EF4-FFF2-40B4-BE49-F238E27FC236}">
                              <a16:creationId xmlns:a16="http://schemas.microsoft.com/office/drawing/2014/main" id="{7AE7DDC4-962E-1E55-9BF7-0928DC0CCA6D}"/>
                            </a:ext>
                          </a:extLst>
                        </p:cNvPr>
                        <p:cNvSpPr txBox="1"/>
                        <p:nvPr/>
                      </p:nvSpPr>
                      <p:spPr>
                        <a:xfrm>
                          <a:off x="3127397" y="5472040"/>
                          <a:ext cx="875256"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乾燥</a:t>
                          </a:r>
                          <a:endParaRPr lang="en-US" altLang="ja-JP" sz="1600" b="1">
                            <a:latin typeface="Hiragino Maru Gothic ProN W4" panose="020F0400000000000000" pitchFamily="34" charset="-128"/>
                            <a:ea typeface="Hiragino Maru Gothic ProN W4" panose="020F0400000000000000" pitchFamily="34" charset="-128"/>
                          </a:endParaRPr>
                        </a:p>
                      </p:txBody>
                    </p:sp>
                  </p:grpSp>
                  <p:sp>
                    <p:nvSpPr>
                      <p:cNvPr id="173" name="テキスト ボックス 172">
                        <a:extLst>
                          <a:ext uri="{FF2B5EF4-FFF2-40B4-BE49-F238E27FC236}">
                            <a16:creationId xmlns:a16="http://schemas.microsoft.com/office/drawing/2014/main" id="{85AE603E-12CD-06D2-228A-6F97126616B9}"/>
                          </a:ext>
                        </a:extLst>
                      </p:cNvPr>
                      <p:cNvSpPr txBox="1"/>
                      <p:nvPr/>
                    </p:nvSpPr>
                    <p:spPr>
                      <a:xfrm>
                        <a:off x="3864785" y="4566352"/>
                        <a:ext cx="2208574" cy="340999"/>
                      </a:xfrm>
                      <a:prstGeom prst="rect">
                        <a:avLst/>
                      </a:prstGeom>
                      <a:noFill/>
                    </p:spPr>
                    <p:txBody>
                      <a:bodyPr wrap="square">
                        <a:spAutoFit/>
                      </a:bodyPr>
                      <a:lstStyle/>
                      <a:p>
                        <a:pPr algn="ctr"/>
                        <a:r>
                          <a:rPr lang="ja-JP" altLang="en-US" sz="1400" b="1">
                            <a:latin typeface="Hiragino Maru Gothic ProN W4" panose="020F0400000000000000" pitchFamily="34" charset="-128"/>
                            <a:ea typeface="Hiragino Maru Gothic ProN W4" panose="020F0400000000000000" pitchFamily="34" charset="-128"/>
                          </a:rPr>
                          <a:t>すり鉢で擦る</a:t>
                        </a:r>
                      </a:p>
                    </p:txBody>
                  </p:sp>
                  <p:sp>
                    <p:nvSpPr>
                      <p:cNvPr id="174" name="矢印: 右 16">
                        <a:extLst>
                          <a:ext uri="{FF2B5EF4-FFF2-40B4-BE49-F238E27FC236}">
                            <a16:creationId xmlns:a16="http://schemas.microsoft.com/office/drawing/2014/main" id="{D78F49A8-F3F8-91F6-E688-A4370CAE806F}"/>
                          </a:ext>
                        </a:extLst>
                      </p:cNvPr>
                      <p:cNvSpPr/>
                      <p:nvPr/>
                    </p:nvSpPr>
                    <p:spPr>
                      <a:xfrm>
                        <a:off x="6868446" y="488922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169" name="矢印: 右 6">
                      <a:extLst>
                        <a:ext uri="{FF2B5EF4-FFF2-40B4-BE49-F238E27FC236}">
                          <a16:creationId xmlns:a16="http://schemas.microsoft.com/office/drawing/2014/main" id="{48B0F382-7E2B-6918-2259-B4D826D2CAFB}"/>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0" name="四角形: 角を丸くする 9">
                      <a:extLst>
                        <a:ext uri="{FF2B5EF4-FFF2-40B4-BE49-F238E27FC236}">
                          <a16:creationId xmlns:a16="http://schemas.microsoft.com/office/drawing/2014/main" id="{CB6FE471-0B82-B5D6-E859-7E24F547587D}"/>
                        </a:ext>
                      </a:extLst>
                    </p:cNvPr>
                    <p:cNvSpPr/>
                    <p:nvPr/>
                  </p:nvSpPr>
                  <p:spPr>
                    <a:xfrm>
                      <a:off x="172972" y="4665933"/>
                      <a:ext cx="8528011" cy="2124942"/>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76" name="テキスト ボックス 75">
                    <a:extLst>
                      <a:ext uri="{FF2B5EF4-FFF2-40B4-BE49-F238E27FC236}">
                        <a16:creationId xmlns:a16="http://schemas.microsoft.com/office/drawing/2014/main" id="{E118289E-EDCB-59EE-C7D4-9DC6CA9F06D3}"/>
                      </a:ext>
                    </a:extLst>
                  </p:cNvPr>
                  <p:cNvSpPr txBox="1"/>
                  <p:nvPr/>
                </p:nvSpPr>
                <p:spPr>
                  <a:xfrm>
                    <a:off x="819745" y="6412626"/>
                    <a:ext cx="1432954" cy="246221"/>
                  </a:xfrm>
                  <a:prstGeom prst="rect">
                    <a:avLst/>
                  </a:prstGeom>
                  <a:noFill/>
                </p:spPr>
                <p:txBody>
                  <a:bodyPr wrap="square" rtlCol="0">
                    <a:spAutoFit/>
                  </a:bodyPr>
                  <a:lstStyle/>
                  <a:p>
                    <a:r>
                      <a:rPr lang="en-US" altLang="ja-JP" sz="1000" b="1">
                        <a:latin typeface="Hiragino Maru Gothic ProN W4" panose="020F0400000000000000" pitchFamily="34" charset="-128"/>
                        <a:ea typeface="Hiragino Maru Gothic ProN W4" panose="020F0400000000000000" pitchFamily="34" charset="-128"/>
                      </a:rPr>
                      <a:t>Ni</a:t>
                    </a:r>
                    <a:r>
                      <a:rPr lang="ja-JP" altLang="en-US" sz="1000" b="1">
                        <a:latin typeface="Hiragino Maru Gothic ProN W4" panose="020F0400000000000000" pitchFamily="34" charset="-128"/>
                        <a:ea typeface="Hiragino Maru Gothic ProN W4" panose="020F0400000000000000" pitchFamily="34" charset="-128"/>
                      </a:rPr>
                      <a:t>ナノシート分散液</a:t>
                    </a:r>
                    <a:endParaRPr lang="en-US" altLang="ja-JP" sz="1000" b="1">
                      <a:latin typeface="Hiragino Maru Gothic ProN W4" panose="020F0400000000000000" pitchFamily="34" charset="-128"/>
                      <a:ea typeface="Hiragino Maru Gothic ProN W4" panose="020F0400000000000000" pitchFamily="34" charset="-128"/>
                    </a:endParaRPr>
                  </a:p>
                </p:txBody>
              </p:sp>
              <p:cxnSp>
                <p:nvCxnSpPr>
                  <p:cNvPr id="77" name="直線矢印コネクタ 76">
                    <a:extLst>
                      <a:ext uri="{FF2B5EF4-FFF2-40B4-BE49-F238E27FC236}">
                        <a16:creationId xmlns:a16="http://schemas.microsoft.com/office/drawing/2014/main" id="{656D10AB-1A88-CD04-F5F4-E3834EA9D2D6}"/>
                      </a:ext>
                    </a:extLst>
                  </p:cNvPr>
                  <p:cNvCxnSpPr>
                    <a:cxnSpLocks/>
                  </p:cNvCxnSpPr>
                  <p:nvPr/>
                </p:nvCxnSpPr>
                <p:spPr>
                  <a:xfrm flipH="1">
                    <a:off x="1400830" y="4531225"/>
                    <a:ext cx="333600" cy="322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78" name="グループ化 77">
                    <a:extLst>
                      <a:ext uri="{FF2B5EF4-FFF2-40B4-BE49-F238E27FC236}">
                        <a16:creationId xmlns:a16="http://schemas.microsoft.com/office/drawing/2014/main" id="{8EDE08F9-205D-96C6-1BCD-C9234BB7BEBA}"/>
                      </a:ext>
                    </a:extLst>
                  </p:cNvPr>
                  <p:cNvGrpSpPr/>
                  <p:nvPr/>
                </p:nvGrpSpPr>
                <p:grpSpPr>
                  <a:xfrm>
                    <a:off x="3508793" y="5804984"/>
                    <a:ext cx="1006139" cy="554581"/>
                    <a:chOff x="3595015" y="5804944"/>
                    <a:chExt cx="1006139" cy="554581"/>
                  </a:xfrm>
                </p:grpSpPr>
                <p:grpSp>
                  <p:nvGrpSpPr>
                    <p:cNvPr id="149" name="グループ化 148">
                      <a:extLst>
                        <a:ext uri="{FF2B5EF4-FFF2-40B4-BE49-F238E27FC236}">
                          <a16:creationId xmlns:a16="http://schemas.microsoft.com/office/drawing/2014/main" id="{2B117093-58AA-1D3A-9C8E-7A11EE3DD1DE}"/>
                        </a:ext>
                      </a:extLst>
                    </p:cNvPr>
                    <p:cNvGrpSpPr/>
                    <p:nvPr/>
                  </p:nvGrpSpPr>
                  <p:grpSpPr>
                    <a:xfrm>
                      <a:off x="3604961" y="5804944"/>
                      <a:ext cx="986248" cy="166448"/>
                      <a:chOff x="3605499" y="5802603"/>
                      <a:chExt cx="986248" cy="166448"/>
                    </a:xfrm>
                  </p:grpSpPr>
                  <p:sp>
                    <p:nvSpPr>
                      <p:cNvPr id="163" name="三角形 162">
                        <a:extLst>
                          <a:ext uri="{FF2B5EF4-FFF2-40B4-BE49-F238E27FC236}">
                            <a16:creationId xmlns:a16="http://schemas.microsoft.com/office/drawing/2014/main" id="{5D1FF8B8-7DD9-C7A5-D13B-34C4CEAE732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三角形 163">
                        <a:extLst>
                          <a:ext uri="{FF2B5EF4-FFF2-40B4-BE49-F238E27FC236}">
                            <a16:creationId xmlns:a16="http://schemas.microsoft.com/office/drawing/2014/main" id="{C276F1DE-A0B0-3951-EE67-A785514B348A}"/>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a:extLst>
                          <a:ext uri="{FF2B5EF4-FFF2-40B4-BE49-F238E27FC236}">
                            <a16:creationId xmlns:a16="http://schemas.microsoft.com/office/drawing/2014/main" id="{0A5FC9F2-40FE-DD7C-93F5-48B2EE60B9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三角形 165">
                        <a:extLst>
                          <a:ext uri="{FF2B5EF4-FFF2-40B4-BE49-F238E27FC236}">
                            <a16:creationId xmlns:a16="http://schemas.microsoft.com/office/drawing/2014/main" id="{18F546AD-20A9-60A1-0B29-F08CB18E76D1}"/>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三角形 166">
                        <a:extLst>
                          <a:ext uri="{FF2B5EF4-FFF2-40B4-BE49-F238E27FC236}">
                            <a16:creationId xmlns:a16="http://schemas.microsoft.com/office/drawing/2014/main" id="{5DFB1E80-8C3F-5F7E-5FEF-7BB759FF8228}"/>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6A78FA12-8EF6-81EB-80EF-F9C9EB36266B}"/>
                        </a:ext>
                      </a:extLst>
                    </p:cNvPr>
                    <p:cNvGrpSpPr/>
                    <p:nvPr/>
                  </p:nvGrpSpPr>
                  <p:grpSpPr>
                    <a:xfrm>
                      <a:off x="3595015" y="5804993"/>
                      <a:ext cx="1006139" cy="554532"/>
                      <a:chOff x="3595015" y="5804993"/>
                      <a:chExt cx="1006139" cy="554532"/>
                    </a:xfrm>
                  </p:grpSpPr>
                  <p:grpSp>
                    <p:nvGrpSpPr>
                      <p:cNvPr id="151" name="グループ化 150">
                        <a:extLst>
                          <a:ext uri="{FF2B5EF4-FFF2-40B4-BE49-F238E27FC236}">
                            <a16:creationId xmlns:a16="http://schemas.microsoft.com/office/drawing/2014/main" id="{5749E8DB-CBD7-8155-B123-306F614CD6D5}"/>
                          </a:ext>
                        </a:extLst>
                      </p:cNvPr>
                      <p:cNvGrpSpPr/>
                      <p:nvPr/>
                    </p:nvGrpSpPr>
                    <p:grpSpPr>
                      <a:xfrm>
                        <a:off x="3595015" y="5804993"/>
                        <a:ext cx="1006139" cy="554532"/>
                        <a:chOff x="3595015" y="5804993"/>
                        <a:chExt cx="1006139" cy="554532"/>
                      </a:xfrm>
                    </p:grpSpPr>
                    <p:sp>
                      <p:nvSpPr>
                        <p:cNvPr id="153" name="台形 152">
                          <a:extLst>
                            <a:ext uri="{FF2B5EF4-FFF2-40B4-BE49-F238E27FC236}">
                              <a16:creationId xmlns:a16="http://schemas.microsoft.com/office/drawing/2014/main" id="{862FBAE3-5817-8C71-F9B9-9D18641A66A8}"/>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4" name="グループ化 153">
                          <a:extLst>
                            <a:ext uri="{FF2B5EF4-FFF2-40B4-BE49-F238E27FC236}">
                              <a16:creationId xmlns:a16="http://schemas.microsoft.com/office/drawing/2014/main" id="{072539AE-BBC3-8E25-C672-8B9003AD34B4}"/>
                            </a:ext>
                          </a:extLst>
                        </p:cNvPr>
                        <p:cNvGrpSpPr/>
                        <p:nvPr/>
                      </p:nvGrpSpPr>
                      <p:grpSpPr>
                        <a:xfrm>
                          <a:off x="4346156" y="5881886"/>
                          <a:ext cx="217732" cy="474979"/>
                          <a:chOff x="4346156" y="5881886"/>
                          <a:chExt cx="217732" cy="474979"/>
                        </a:xfrm>
                      </p:grpSpPr>
                      <p:sp>
                        <p:nvSpPr>
                          <p:cNvPr id="161" name="台形 160">
                            <a:extLst>
                              <a:ext uri="{FF2B5EF4-FFF2-40B4-BE49-F238E27FC236}">
                                <a16:creationId xmlns:a16="http://schemas.microsoft.com/office/drawing/2014/main" id="{B27CC721-D6A0-B013-796E-136509C4998A}"/>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台形 161">
                            <a:extLst>
                              <a:ext uri="{FF2B5EF4-FFF2-40B4-BE49-F238E27FC236}">
                                <a16:creationId xmlns:a16="http://schemas.microsoft.com/office/drawing/2014/main" id="{C53E1C6F-AF13-015A-76F1-E303C8BB9117}"/>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9193EA87-E88C-49A1-AE3C-21029B6CADB5}"/>
                            </a:ext>
                          </a:extLst>
                        </p:cNvPr>
                        <p:cNvGrpSpPr/>
                        <p:nvPr/>
                      </p:nvGrpSpPr>
                      <p:grpSpPr>
                        <a:xfrm flipH="1">
                          <a:off x="3635970" y="5884546"/>
                          <a:ext cx="220633" cy="474979"/>
                          <a:chOff x="4346156" y="5881886"/>
                          <a:chExt cx="217732" cy="474979"/>
                        </a:xfrm>
                      </p:grpSpPr>
                      <p:sp>
                        <p:nvSpPr>
                          <p:cNvPr id="159" name="台形 158">
                            <a:extLst>
                              <a:ext uri="{FF2B5EF4-FFF2-40B4-BE49-F238E27FC236}">
                                <a16:creationId xmlns:a16="http://schemas.microsoft.com/office/drawing/2014/main" id="{6EE656A1-D598-FA95-CCA3-1B38A2E69B01}"/>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台形 159">
                            <a:extLst>
                              <a:ext uri="{FF2B5EF4-FFF2-40B4-BE49-F238E27FC236}">
                                <a16:creationId xmlns:a16="http://schemas.microsoft.com/office/drawing/2014/main" id="{BF4B43A3-92B8-ED37-AE7A-A9CBD23F3DF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6" name="平行四辺形 155">
                          <a:extLst>
                            <a:ext uri="{FF2B5EF4-FFF2-40B4-BE49-F238E27FC236}">
                              <a16:creationId xmlns:a16="http://schemas.microsoft.com/office/drawing/2014/main" id="{AE97B522-3CE4-6380-C80E-47C864955CA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平行四辺形 156">
                          <a:extLst>
                            <a:ext uri="{FF2B5EF4-FFF2-40B4-BE49-F238E27FC236}">
                              <a16:creationId xmlns:a16="http://schemas.microsoft.com/office/drawing/2014/main" id="{F19AC1FB-DC25-BCF7-5594-D52E74E6209A}"/>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正方形/長方形 157">
                          <a:extLst>
                            <a:ext uri="{FF2B5EF4-FFF2-40B4-BE49-F238E27FC236}">
                              <a16:creationId xmlns:a16="http://schemas.microsoft.com/office/drawing/2014/main" id="{240E6EAC-8F25-E252-6F64-D5E6D4200972}"/>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2" name="円/楕円 151">
                        <a:extLst>
                          <a:ext uri="{FF2B5EF4-FFF2-40B4-BE49-F238E27FC236}">
                            <a16:creationId xmlns:a16="http://schemas.microsoft.com/office/drawing/2014/main" id="{9035D89F-2A2A-DEDF-15C7-730D0F008DB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9" name="グループ化 78">
                    <a:extLst>
                      <a:ext uri="{FF2B5EF4-FFF2-40B4-BE49-F238E27FC236}">
                        <a16:creationId xmlns:a16="http://schemas.microsoft.com/office/drawing/2014/main" id="{4D1005B3-1A8E-5105-A289-ACE4A677F419}"/>
                      </a:ext>
                    </a:extLst>
                  </p:cNvPr>
                  <p:cNvGrpSpPr/>
                  <p:nvPr/>
                </p:nvGrpSpPr>
                <p:grpSpPr>
                  <a:xfrm>
                    <a:off x="970221" y="4950308"/>
                    <a:ext cx="914400" cy="1358128"/>
                    <a:chOff x="970221" y="4950308"/>
                    <a:chExt cx="914400" cy="1358128"/>
                  </a:xfrm>
                </p:grpSpPr>
                <p:grpSp>
                  <p:nvGrpSpPr>
                    <p:cNvPr id="141" name="グループ化 140">
                      <a:extLst>
                        <a:ext uri="{FF2B5EF4-FFF2-40B4-BE49-F238E27FC236}">
                          <a16:creationId xmlns:a16="http://schemas.microsoft.com/office/drawing/2014/main" id="{7FB0E94E-B870-E49E-E462-C28C05837797}"/>
                        </a:ext>
                      </a:extLst>
                    </p:cNvPr>
                    <p:cNvGrpSpPr/>
                    <p:nvPr/>
                  </p:nvGrpSpPr>
                  <p:grpSpPr>
                    <a:xfrm>
                      <a:off x="970221" y="4950308"/>
                      <a:ext cx="914400" cy="1358128"/>
                      <a:chOff x="970221" y="4950308"/>
                      <a:chExt cx="914400" cy="1358128"/>
                    </a:xfrm>
                  </p:grpSpPr>
                  <p:grpSp>
                    <p:nvGrpSpPr>
                      <p:cNvPr id="145" name="グループ化 144">
                        <a:extLst>
                          <a:ext uri="{FF2B5EF4-FFF2-40B4-BE49-F238E27FC236}">
                            <a16:creationId xmlns:a16="http://schemas.microsoft.com/office/drawing/2014/main" id="{0B6FC59C-ABC2-E767-52BE-70853C636DCE}"/>
                          </a:ext>
                        </a:extLst>
                      </p:cNvPr>
                      <p:cNvGrpSpPr/>
                      <p:nvPr/>
                    </p:nvGrpSpPr>
                    <p:grpSpPr>
                      <a:xfrm>
                        <a:off x="970221" y="4950308"/>
                        <a:ext cx="914400" cy="1358128"/>
                        <a:chOff x="1194416" y="5220700"/>
                        <a:chExt cx="914400" cy="1358128"/>
                      </a:xfrm>
                    </p:grpSpPr>
                    <p:sp>
                      <p:nvSpPr>
                        <p:cNvPr id="147" name="涙形 146">
                          <a:extLst>
                            <a:ext uri="{FF2B5EF4-FFF2-40B4-BE49-F238E27FC236}">
                              <a16:creationId xmlns:a16="http://schemas.microsoft.com/office/drawing/2014/main" id="{4D6CB216-B89E-835A-96F2-51B9864F5511}"/>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正方形/長方形 147">
                          <a:extLst>
                            <a:ext uri="{FF2B5EF4-FFF2-40B4-BE49-F238E27FC236}">
                              <a16:creationId xmlns:a16="http://schemas.microsoft.com/office/drawing/2014/main" id="{C5263B6D-CAB1-775C-851B-B90F92F6E25D}"/>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6" name="角丸四角形 145">
                        <a:extLst>
                          <a:ext uri="{FF2B5EF4-FFF2-40B4-BE49-F238E27FC236}">
                            <a16:creationId xmlns:a16="http://schemas.microsoft.com/office/drawing/2014/main" id="{CB71AB50-908A-A4E7-333B-F0F8402B59E6}"/>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12D1469A-28AB-A783-5591-0A88467EAA3D}"/>
                        </a:ext>
                      </a:extLst>
                    </p:cNvPr>
                    <p:cNvGrpSpPr/>
                    <p:nvPr/>
                  </p:nvGrpSpPr>
                  <p:grpSpPr>
                    <a:xfrm>
                      <a:off x="978366" y="5829754"/>
                      <a:ext cx="898114" cy="91814"/>
                      <a:chOff x="978366" y="5829754"/>
                      <a:chExt cx="898114" cy="91814"/>
                    </a:xfrm>
                  </p:grpSpPr>
                  <p:sp>
                    <p:nvSpPr>
                      <p:cNvPr id="143" name="円/楕円 142">
                        <a:extLst>
                          <a:ext uri="{FF2B5EF4-FFF2-40B4-BE49-F238E27FC236}">
                            <a16:creationId xmlns:a16="http://schemas.microsoft.com/office/drawing/2014/main" id="{E30D853E-15BF-9203-89CC-5B7AAD393119}"/>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3193148B-883D-8601-2CA6-6F0A3E5E2465}"/>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85" name="月 84">
                    <a:extLst>
                      <a:ext uri="{FF2B5EF4-FFF2-40B4-BE49-F238E27FC236}">
                        <a16:creationId xmlns:a16="http://schemas.microsoft.com/office/drawing/2014/main" id="{D7708EFD-B614-6289-700E-4F8A2AA46ADA}"/>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C78A8CE-F011-1AB3-0CC2-58E48DBF3F29}"/>
                      </a:ext>
                    </a:extLst>
                  </p:cNvPr>
                  <p:cNvCxnSpPr>
                    <a:cxnSpLocks/>
                  </p:cNvCxnSpPr>
                  <p:nvPr/>
                </p:nvCxnSpPr>
                <p:spPr>
                  <a:xfrm flipV="1">
                    <a:off x="1292554" y="6175808"/>
                    <a:ext cx="46619" cy="27258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11" name="グループ化 110">
                    <a:extLst>
                      <a:ext uri="{FF2B5EF4-FFF2-40B4-BE49-F238E27FC236}">
                        <a16:creationId xmlns:a16="http://schemas.microsoft.com/office/drawing/2014/main" id="{5F6BBB51-F4C5-88E4-00B0-503E9BC92186}"/>
                      </a:ext>
                    </a:extLst>
                  </p:cNvPr>
                  <p:cNvGrpSpPr/>
                  <p:nvPr/>
                </p:nvGrpSpPr>
                <p:grpSpPr>
                  <a:xfrm>
                    <a:off x="686396" y="4515976"/>
                    <a:ext cx="701270" cy="437686"/>
                    <a:chOff x="671398" y="4725466"/>
                    <a:chExt cx="701270" cy="437686"/>
                  </a:xfrm>
                </p:grpSpPr>
                <p:sp>
                  <p:nvSpPr>
                    <p:cNvPr id="129" name="正方形/長方形 128">
                      <a:extLst>
                        <a:ext uri="{FF2B5EF4-FFF2-40B4-BE49-F238E27FC236}">
                          <a16:creationId xmlns:a16="http://schemas.microsoft.com/office/drawing/2014/main" id="{865714C6-8A37-CDCB-7A9D-1F718031A316}"/>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a:extLst>
                        <a:ext uri="{FF2B5EF4-FFF2-40B4-BE49-F238E27FC236}">
                          <a16:creationId xmlns:a16="http://schemas.microsoft.com/office/drawing/2014/main" id="{4420DC8D-5F43-F7F7-5977-40A8CD06404E}"/>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台形 133">
                      <a:extLst>
                        <a:ext uri="{FF2B5EF4-FFF2-40B4-BE49-F238E27FC236}">
                          <a16:creationId xmlns:a16="http://schemas.microsoft.com/office/drawing/2014/main" id="{FECE9162-8360-8793-B6AB-A3F476D08BBF}"/>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円/楕円 136">
                      <a:extLst>
                        <a:ext uri="{FF2B5EF4-FFF2-40B4-BE49-F238E27FC236}">
                          <a16:creationId xmlns:a16="http://schemas.microsoft.com/office/drawing/2014/main" id="{FED67402-26FA-9DFA-A646-E1899A2303B2}"/>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円/楕円 137">
                      <a:extLst>
                        <a:ext uri="{FF2B5EF4-FFF2-40B4-BE49-F238E27FC236}">
                          <a16:creationId xmlns:a16="http://schemas.microsoft.com/office/drawing/2014/main" id="{67ED99B9-8E9A-06FC-B6E5-D5F3F668C5FC}"/>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円/楕円 138">
                      <a:extLst>
                        <a:ext uri="{FF2B5EF4-FFF2-40B4-BE49-F238E27FC236}">
                          <a16:creationId xmlns:a16="http://schemas.microsoft.com/office/drawing/2014/main" id="{57F81DE8-14BA-0C66-5E0C-A89C021CF77A}"/>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a:extLst>
                        <a:ext uri="{FF2B5EF4-FFF2-40B4-BE49-F238E27FC236}">
                          <a16:creationId xmlns:a16="http://schemas.microsoft.com/office/drawing/2014/main" id="{159B4DFB-1D1C-C05D-EC4C-CB82ED438B03}"/>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3" name="涙形 112">
                    <a:extLst>
                      <a:ext uri="{FF2B5EF4-FFF2-40B4-BE49-F238E27FC236}">
                        <a16:creationId xmlns:a16="http://schemas.microsoft.com/office/drawing/2014/main" id="{CD8F8388-97F1-DDC8-3A54-67CCAC209876}"/>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FD579C8D-2F35-56BD-EC7B-081953450684}"/>
                      </a:ext>
                    </a:extLst>
                  </p:cNvPr>
                  <p:cNvSpPr txBox="1"/>
                  <p:nvPr/>
                </p:nvSpPr>
                <p:spPr>
                  <a:xfrm>
                    <a:off x="2507291" y="5376215"/>
                    <a:ext cx="1281120" cy="415498"/>
                  </a:xfrm>
                  <a:prstGeom prst="rect">
                    <a:avLst/>
                  </a:prstGeom>
                  <a:noFill/>
                </p:spPr>
                <p:txBody>
                  <a:bodyPr wrap="none" rtlCol="0">
                    <a:spAutoFit/>
                  </a:bodyPr>
                  <a:lstStyle/>
                  <a:p>
                    <a:pPr algn="ctr"/>
                    <a:r>
                      <a:rPr kumimoji="1" lang="ja-JP" altLang="en-US" sz="700" b="1">
                        <a:latin typeface="Hiragino Maru Gothic ProN W4" panose="020F0400000000000000" pitchFamily="34" charset="-128"/>
                        <a:ea typeface="Hiragino Maru Gothic ProN W4" panose="020F0400000000000000" pitchFamily="34" charset="-128"/>
                      </a:rPr>
                      <a:t>ナフィオン</a:t>
                    </a:r>
                    <a:endParaRPr kumimoji="1" lang="en-US" altLang="ja-JP" sz="700" b="1" dirty="0">
                      <a:latin typeface="Hiragino Maru Gothic ProN W4" panose="020F0400000000000000" pitchFamily="34" charset="-128"/>
                      <a:ea typeface="Hiragino Maru Gothic ProN W4" panose="020F0400000000000000" pitchFamily="34" charset="-128"/>
                    </a:endParaRPr>
                  </a:p>
                  <a:p>
                    <a:pPr algn="ctr"/>
                    <a:r>
                      <a:rPr lang="en-US" altLang="ja-JP" sz="700" b="1" dirty="0">
                        <a:latin typeface="Hiragino Maru Gothic ProN W4" panose="020F0400000000000000" pitchFamily="34" charset="-128"/>
                        <a:ea typeface="Hiragino Maru Gothic ProN W4" panose="020F0400000000000000" pitchFamily="34" charset="-128"/>
                      </a:rPr>
                      <a:t>Or</a:t>
                    </a:r>
                  </a:p>
                  <a:p>
                    <a:pPr algn="ctr"/>
                    <a:r>
                      <a:rPr kumimoji="1" lang="ja-JP" altLang="en-US" sz="700" b="1">
                        <a:latin typeface="Hiragino Maru Gothic ProN W4" panose="020F0400000000000000" pitchFamily="34" charset="-128"/>
                        <a:ea typeface="Hiragino Maru Gothic ProN W4" panose="020F0400000000000000" pitchFamily="34" charset="-128"/>
                      </a:rPr>
                      <a:t>セルロースナノファイバー</a:t>
                    </a:r>
                  </a:p>
                </p:txBody>
              </p:sp>
              <p:sp>
                <p:nvSpPr>
                  <p:cNvPr id="115" name="角丸四角形 114">
                    <a:extLst>
                      <a:ext uri="{FF2B5EF4-FFF2-40B4-BE49-F238E27FC236}">
                        <a16:creationId xmlns:a16="http://schemas.microsoft.com/office/drawing/2014/main" id="{21A4CCB2-0BE8-4FDD-A72D-0DE7249DF2BF}"/>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a:extLst>
                      <a:ext uri="{FF2B5EF4-FFF2-40B4-BE49-F238E27FC236}">
                        <a16:creationId xmlns:a16="http://schemas.microsoft.com/office/drawing/2014/main" id="{7F986C3C-8AB5-EFEF-8D60-4D6CCA83D1BE}"/>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2DAA46B1-0427-C4F4-DF0C-65B98FF52230}"/>
                      </a:ext>
                    </a:extLst>
                  </p:cNvPr>
                  <p:cNvSpPr txBox="1"/>
                  <p:nvPr/>
                </p:nvSpPr>
                <p:spPr>
                  <a:xfrm>
                    <a:off x="6138361" y="6390210"/>
                    <a:ext cx="1806175"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r>
                      <a:rPr lang="en-US" altLang="ja-JP" sz="1200" b="1" dirty="0">
                        <a:latin typeface="Hiragino Maru Gothic ProN W4" panose="020F0400000000000000" pitchFamily="34" charset="-128"/>
                        <a:ea typeface="Hiragino Maru Gothic ProN W4" panose="020F0400000000000000" pitchFamily="34" charset="-128"/>
                      </a:rPr>
                      <a:t>(CP)</a:t>
                    </a:r>
                  </a:p>
                </p:txBody>
              </p:sp>
              <p:sp>
                <p:nvSpPr>
                  <p:cNvPr id="122" name="角丸四角形 121">
                    <a:extLst>
                      <a:ext uri="{FF2B5EF4-FFF2-40B4-BE49-F238E27FC236}">
                        <a16:creationId xmlns:a16="http://schemas.microsoft.com/office/drawing/2014/main" id="{DC394DB6-D601-789D-3CA5-E0E429806EC7}"/>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カーボンペースト電極</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74" name="円/楕円 73">
                  <a:extLst>
                    <a:ext uri="{FF2B5EF4-FFF2-40B4-BE49-F238E27FC236}">
                      <a16:creationId xmlns:a16="http://schemas.microsoft.com/office/drawing/2014/main" id="{FE8E34A5-95CC-1144-8496-8A1EBE5B2328}"/>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Tree>
    <p:extLst>
      <p:ext uri="{BB962C8B-B14F-4D97-AF65-F5344CB8AC3E}">
        <p14:creationId xmlns:p14="http://schemas.microsoft.com/office/powerpoint/2010/main" val="32820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A7D0AFCE-EDE6-B5FE-E507-72D5009AF37C}"/>
              </a:ext>
            </a:extLst>
          </p:cNvPr>
          <p:cNvPicPr>
            <a:picLocks noChangeAspect="1"/>
          </p:cNvPicPr>
          <p:nvPr/>
        </p:nvPicPr>
        <p:blipFill>
          <a:blip r:embed="rId3"/>
          <a:stretch>
            <a:fillRect/>
          </a:stretch>
        </p:blipFill>
        <p:spPr>
          <a:xfrm>
            <a:off x="6059951" y="817982"/>
            <a:ext cx="5706575" cy="3960000"/>
          </a:xfrm>
          <a:prstGeom prst="rect">
            <a:avLst/>
          </a:prstGeom>
        </p:spPr>
      </p:pic>
      <p:pic>
        <p:nvPicPr>
          <p:cNvPr id="24" name="図 23">
            <a:extLst>
              <a:ext uri="{FF2B5EF4-FFF2-40B4-BE49-F238E27FC236}">
                <a16:creationId xmlns:a16="http://schemas.microsoft.com/office/drawing/2014/main" id="{19218F56-8CCB-A0A2-A2CF-8D0C3EA34D08}"/>
              </a:ext>
            </a:extLst>
          </p:cNvPr>
          <p:cNvPicPr>
            <a:picLocks noChangeAspect="1"/>
          </p:cNvPicPr>
          <p:nvPr/>
        </p:nvPicPr>
        <p:blipFill>
          <a:blip r:embed="rId4"/>
          <a:stretch>
            <a:fillRect/>
          </a:stretch>
        </p:blipFill>
        <p:spPr>
          <a:xfrm>
            <a:off x="67338" y="817982"/>
            <a:ext cx="5698001" cy="3960000"/>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sp>
        <p:nvSpPr>
          <p:cNvPr id="9" name="テキスト ボックス 8">
            <a:extLst>
              <a:ext uri="{FF2B5EF4-FFF2-40B4-BE49-F238E27FC236}">
                <a16:creationId xmlns:a16="http://schemas.microsoft.com/office/drawing/2014/main" id="{2FFA5F15-CA80-DD50-FD00-40280649BE41}"/>
              </a:ext>
            </a:extLst>
          </p:cNvPr>
          <p:cNvSpPr txBox="1"/>
          <p:nvPr/>
        </p:nvSpPr>
        <p:spPr>
          <a:xfrm>
            <a:off x="1167919" y="5340554"/>
            <a:ext cx="4713150" cy="923330"/>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ニッケル水酸化物ナノシートが</a:t>
            </a:r>
            <a:endParaRPr kumimoji="1" lang="en-US" altLang="ja-JP" dirty="0">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グルコースに対して酸化するピークが</a:t>
            </a:r>
            <a:endParaRPr kumimoji="1" lang="en-US" altLang="ja-JP" dirty="0">
              <a:latin typeface="HGSSoeiKakugothicUB" panose="020B0900000000000000" pitchFamily="34" charset="-128"/>
              <a:ea typeface="HGSSoeiKakugothicUB" panose="020B0900000000000000" pitchFamily="34" charset="-128"/>
            </a:endParaRPr>
          </a:p>
          <a:p>
            <a:r>
              <a:rPr lang="en-US" altLang="ja-JP" dirty="0">
                <a:latin typeface="HGSSoeiKakugothicUB" panose="020B0900000000000000" pitchFamily="34" charset="-128"/>
                <a:ea typeface="HGSSoeiKakugothicUB" panose="020B0900000000000000" pitchFamily="34" charset="-128"/>
              </a:rPr>
              <a:t>0.5〜0.7 V vs Ag/AgCl </a:t>
            </a:r>
            <a:r>
              <a:rPr lang="ja-JP" altLang="en-US">
                <a:latin typeface="HGSSoeiKakugothicUB" panose="020B0900000000000000" pitchFamily="34" charset="-128"/>
                <a:ea typeface="HGSSoeiKakugothicUB" panose="020B0900000000000000" pitchFamily="34" charset="-128"/>
              </a:rPr>
              <a:t>付近に確認できた。</a:t>
            </a:r>
            <a:endParaRPr kumimoji="1" lang="ja-JP" altLang="en-US">
              <a:latin typeface="HGSSoeiKakugothicUB" panose="020B0900000000000000" pitchFamily="34" charset="-128"/>
              <a:ea typeface="HGSSoeiKakugothicUB" panose="020B0900000000000000" pitchFamily="34" charset="-128"/>
            </a:endParaRPr>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2210803" y="356317"/>
            <a:ext cx="8278228" cy="461665"/>
          </a:xfrm>
          <a:prstGeom prst="rect">
            <a:avLst/>
          </a:prstGeom>
          <a:noFill/>
        </p:spPr>
        <p:txBody>
          <a:bodyPr wrap="none" rtlCol="0">
            <a:spAutoFit/>
          </a:bodyPr>
          <a:lstStyle/>
          <a:p>
            <a:r>
              <a:rPr kumimoji="1"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r>
              <a:rPr kumimoji="1" lang="en-US" altLang="ja-JP" sz="2400" dirty="0">
                <a:latin typeface="HGSSoeiKakugothicUB" panose="020B0900000000000000" pitchFamily="34" charset="-128"/>
                <a:ea typeface="HGSSoeiKakugothicUB" panose="020B0900000000000000" pitchFamily="34" charset="-128"/>
              </a:rPr>
              <a:t>(CV)</a:t>
            </a:r>
            <a:endParaRPr kumimoji="1" lang="ja-JP" altLang="en-US" sz="2400">
              <a:latin typeface="HGSSoeiKakugothicUB" panose="020B0900000000000000" pitchFamily="34" charset="-128"/>
              <a:ea typeface="HGSSoeiKakugothicUB" panose="020B0900000000000000" pitchFamily="34" charset="-128"/>
            </a:endParaRPr>
          </a:p>
        </p:txBody>
      </p:sp>
      <p:sp>
        <p:nvSpPr>
          <p:cNvPr id="13" name="テキスト ボックス 12">
            <a:extLst>
              <a:ext uri="{FF2B5EF4-FFF2-40B4-BE49-F238E27FC236}">
                <a16:creationId xmlns:a16="http://schemas.microsoft.com/office/drawing/2014/main" id="{B68EAE08-A338-B8DC-9323-35E29222CB50}"/>
              </a:ext>
            </a:extLst>
          </p:cNvPr>
          <p:cNvSpPr txBox="1"/>
          <p:nvPr/>
        </p:nvSpPr>
        <p:spPr>
          <a:xfrm>
            <a:off x="6310932" y="5507832"/>
            <a:ext cx="4599336" cy="646331"/>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クロノアンペロメトリック測定では</a:t>
            </a:r>
            <a:endParaRPr kumimoji="1" lang="en-US" altLang="ja-JP" dirty="0">
              <a:latin typeface="HGSSoeiKakugothicUB" panose="020B0900000000000000" pitchFamily="34" charset="-128"/>
              <a:ea typeface="HGSSoeiKakugothicUB" panose="020B0900000000000000" pitchFamily="34" charset="-128"/>
            </a:endParaRPr>
          </a:p>
          <a:p>
            <a:r>
              <a:rPr lang="en-US" altLang="ja-JP" dirty="0">
                <a:latin typeface="HGSSoeiKakugothicUB" panose="020B0900000000000000" pitchFamily="34" charset="-128"/>
                <a:ea typeface="HGSSoeiKakugothicUB" panose="020B0900000000000000" pitchFamily="34" charset="-128"/>
              </a:rPr>
              <a:t>0.6 V vs Ag/AgCl </a:t>
            </a:r>
            <a:r>
              <a:rPr lang="ja-JP" altLang="en-US">
                <a:latin typeface="HGSSoeiKakugothicUB" panose="020B0900000000000000" pitchFamily="34" charset="-128"/>
                <a:ea typeface="HGSSoeiKakugothicUB" panose="020B0900000000000000" pitchFamily="34" charset="-128"/>
              </a:rPr>
              <a:t>を印加し測定を行った。</a:t>
            </a:r>
            <a:endParaRPr kumimoji="1" lang="ja-JP" altLang="en-US">
              <a:latin typeface="HGSSoeiKakugothicUB" panose="020B0900000000000000" pitchFamily="34" charset="-128"/>
              <a:ea typeface="HGSSoeiKakugothicUB" panose="020B0900000000000000" pitchFamily="34" charset="-128"/>
            </a:endParaRPr>
          </a:p>
        </p:txBody>
      </p:sp>
      <p:grpSp>
        <p:nvGrpSpPr>
          <p:cNvPr id="4" name="グループ化 3">
            <a:extLst>
              <a:ext uri="{FF2B5EF4-FFF2-40B4-BE49-F238E27FC236}">
                <a16:creationId xmlns:a16="http://schemas.microsoft.com/office/drawing/2014/main" id="{F924A6D4-E40A-5AC7-16F8-6A4DA1CADA7C}"/>
              </a:ext>
            </a:extLst>
          </p:cNvPr>
          <p:cNvGrpSpPr/>
          <p:nvPr/>
        </p:nvGrpSpPr>
        <p:grpSpPr>
          <a:xfrm>
            <a:off x="4019550" y="3306074"/>
            <a:ext cx="1338828" cy="437333"/>
            <a:chOff x="4798892" y="4164072"/>
            <a:chExt cx="1716535" cy="560711"/>
          </a:xfrm>
        </p:grpSpPr>
        <p:cxnSp>
          <p:nvCxnSpPr>
            <p:cNvPr id="6" name="直線矢印コネクタ 5">
              <a:extLst>
                <a:ext uri="{FF2B5EF4-FFF2-40B4-BE49-F238E27FC236}">
                  <a16:creationId xmlns:a16="http://schemas.microsoft.com/office/drawing/2014/main" id="{7B053975-AD37-0BD2-CA25-4A4E76BCEE3B}"/>
                </a:ext>
              </a:extLst>
            </p:cNvPr>
            <p:cNvCxnSpPr>
              <a:cxnSpLocks/>
            </p:cNvCxnSpPr>
            <p:nvPr/>
          </p:nvCxnSpPr>
          <p:spPr>
            <a:xfrm>
              <a:off x="4940968" y="4164072"/>
              <a:ext cx="926432"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8" name="テキスト ボックス 7">
              <a:extLst>
                <a:ext uri="{FF2B5EF4-FFF2-40B4-BE49-F238E27FC236}">
                  <a16:creationId xmlns:a16="http://schemas.microsoft.com/office/drawing/2014/main" id="{C0034836-34AB-65CA-A164-1A7753FB04AE}"/>
                </a:ext>
              </a:extLst>
            </p:cNvPr>
            <p:cNvSpPr txBox="1"/>
            <p:nvPr/>
          </p:nvSpPr>
          <p:spPr>
            <a:xfrm>
              <a:off x="4798892" y="4251257"/>
              <a:ext cx="1716535" cy="473526"/>
            </a:xfrm>
            <a:prstGeom prst="rect">
              <a:avLst/>
            </a:prstGeom>
            <a:noFill/>
          </p:spPr>
          <p:txBody>
            <a:bodyPr wrap="none" rtlCol="0">
              <a:spAutoFit/>
            </a:bodyPr>
            <a:lstStyle/>
            <a:p>
              <a:pPr algn="ctr"/>
              <a:r>
                <a:rPr kumimoji="1" lang="ja-JP" altLang="en-US">
                  <a:latin typeface="Hiragino Maru Gothic ProN W4" panose="020F0400000000000000" pitchFamily="34" charset="-128"/>
                  <a:ea typeface="Hiragino Maru Gothic ProN W4" panose="020F0400000000000000" pitchFamily="34" charset="-128"/>
                </a:rPr>
                <a:t>酸化ピーク</a:t>
              </a:r>
            </a:p>
          </p:txBody>
        </p:sp>
      </p:grpSp>
      <p:sp>
        <p:nvSpPr>
          <p:cNvPr id="16" name="テキスト ボックス 15">
            <a:extLst>
              <a:ext uri="{FF2B5EF4-FFF2-40B4-BE49-F238E27FC236}">
                <a16:creationId xmlns:a16="http://schemas.microsoft.com/office/drawing/2014/main" id="{87B5E991-CE22-78B4-9940-95D31B8C02A0}"/>
              </a:ext>
            </a:extLst>
          </p:cNvPr>
          <p:cNvSpPr txBox="1"/>
          <p:nvPr/>
        </p:nvSpPr>
        <p:spPr>
          <a:xfrm>
            <a:off x="1235085" y="1799950"/>
            <a:ext cx="2592376" cy="830997"/>
          </a:xfrm>
          <a:prstGeom prst="rect">
            <a:avLst/>
          </a:prstGeom>
          <a:noFill/>
        </p:spPr>
        <p:txBody>
          <a:bodyPr wrap="none" rtlCol="0">
            <a:spAutoFit/>
          </a:bodyPr>
          <a:lstStyle/>
          <a:p>
            <a:r>
              <a:rPr kumimoji="1" lang="en-US" altLang="ja-JP" sz="1600" dirty="0">
                <a:latin typeface="Hiragino Maru Gothic Pro W4" panose="020F0400000000000000" pitchFamily="34" charset="-128"/>
                <a:ea typeface="Hiragino Maru Gothic Pro W4" panose="020F0400000000000000" pitchFamily="34" charset="-128"/>
              </a:rPr>
              <a:t>0.1 M NaOH 80 mL</a:t>
            </a:r>
          </a:p>
          <a:p>
            <a:r>
              <a:rPr lang="en-US" altLang="ja-JP" sz="1600" dirty="0">
                <a:latin typeface="Hiragino Maru Gothic Pro W4" panose="020F0400000000000000" pitchFamily="34" charset="-128"/>
                <a:ea typeface="Hiragino Maru Gothic Pro W4" panose="020F0400000000000000" pitchFamily="34" charset="-128"/>
              </a:rPr>
              <a:t>0.7 M Glucose</a:t>
            </a:r>
          </a:p>
          <a:p>
            <a:r>
              <a:rPr kumimoji="1" lang="en-US" altLang="ja-JP" sz="1600" dirty="0">
                <a:latin typeface="Hiragino Maru Gothic Pro W4" panose="020F0400000000000000" pitchFamily="34" charset="-128"/>
                <a:ea typeface="Hiragino Maru Gothic Pro W4" panose="020F0400000000000000" pitchFamily="34" charset="-128"/>
              </a:rPr>
              <a:t>Scan Rate: 0.020 V/sec</a:t>
            </a:r>
            <a:endParaRPr kumimoji="1" lang="ja-JP" altLang="en-US" sz="1600">
              <a:latin typeface="Hiragino Maru Gothic Pro W4" panose="020F0400000000000000" pitchFamily="34" charset="-128"/>
              <a:ea typeface="Hiragino Maru Gothic Pro W4" panose="020F0400000000000000" pitchFamily="34" charset="-128"/>
            </a:endParaRPr>
          </a:p>
        </p:txBody>
      </p:sp>
      <p:sp>
        <p:nvSpPr>
          <p:cNvPr id="21" name="テキスト ボックス 20">
            <a:extLst>
              <a:ext uri="{FF2B5EF4-FFF2-40B4-BE49-F238E27FC236}">
                <a16:creationId xmlns:a16="http://schemas.microsoft.com/office/drawing/2014/main" id="{52D3295E-077C-B1D6-8E72-FC3A60280FBA}"/>
              </a:ext>
            </a:extLst>
          </p:cNvPr>
          <p:cNvSpPr txBox="1"/>
          <p:nvPr/>
        </p:nvSpPr>
        <p:spPr>
          <a:xfrm>
            <a:off x="797024" y="4799900"/>
            <a:ext cx="4766048" cy="369332"/>
          </a:xfrm>
          <a:prstGeom prst="rect">
            <a:avLst/>
          </a:prstGeom>
          <a:noFill/>
        </p:spPr>
        <p:txBody>
          <a:bodyPr wrap="none" rtlCol="0">
            <a:spAutoFit/>
          </a:bodyPr>
          <a:lstStyle/>
          <a:p>
            <a:r>
              <a:rPr kumimoji="1" lang="en-US" altLang="ja-JP" dirty="0"/>
              <a:t>Fig.1 </a:t>
            </a:r>
            <a:r>
              <a:rPr kumimoji="1" lang="ja-JP" altLang="en-US"/>
              <a:t>グルコース滴下量を変化させた時の</a:t>
            </a:r>
            <a:r>
              <a:rPr kumimoji="1" lang="en-US" altLang="ja-JP" dirty="0"/>
              <a:t>CV</a:t>
            </a:r>
            <a:endParaRPr kumimoji="1" lang="ja-JP" altLang="en-US"/>
          </a:p>
        </p:txBody>
      </p:sp>
      <p:sp>
        <p:nvSpPr>
          <p:cNvPr id="22" name="テキスト ボックス 21">
            <a:extLst>
              <a:ext uri="{FF2B5EF4-FFF2-40B4-BE49-F238E27FC236}">
                <a16:creationId xmlns:a16="http://schemas.microsoft.com/office/drawing/2014/main" id="{EBA4ECE5-7A7A-1D42-A24C-6340F0507805}"/>
              </a:ext>
            </a:extLst>
          </p:cNvPr>
          <p:cNvSpPr txBox="1"/>
          <p:nvPr/>
        </p:nvSpPr>
        <p:spPr>
          <a:xfrm>
            <a:off x="7208633" y="4799900"/>
            <a:ext cx="3998210" cy="369332"/>
          </a:xfrm>
          <a:prstGeom prst="rect">
            <a:avLst/>
          </a:prstGeom>
          <a:noFill/>
        </p:spPr>
        <p:txBody>
          <a:bodyPr wrap="none" rtlCol="0">
            <a:spAutoFit/>
          </a:bodyPr>
          <a:lstStyle/>
          <a:p>
            <a:r>
              <a:rPr kumimoji="1" lang="en-US" altLang="ja-JP" dirty="0"/>
              <a:t>Fig.2 </a:t>
            </a:r>
            <a:r>
              <a:rPr kumimoji="1" lang="ja-JP" altLang="en-US"/>
              <a:t>グルコース濃度に対する電流量</a:t>
            </a:r>
          </a:p>
        </p:txBody>
      </p:sp>
    </p:spTree>
    <p:extLst>
      <p:ext uri="{BB962C8B-B14F-4D97-AF65-F5344CB8AC3E}">
        <p14:creationId xmlns:p14="http://schemas.microsoft.com/office/powerpoint/2010/main" val="371108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120588" y="1000842"/>
            <a:ext cx="7047512" cy="4599125"/>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grpSp>
        <p:nvGrpSpPr>
          <p:cNvPr id="87" name="グループ化 86">
            <a:extLst>
              <a:ext uri="{FF2B5EF4-FFF2-40B4-BE49-F238E27FC236}">
                <a16:creationId xmlns:a16="http://schemas.microsoft.com/office/drawing/2014/main" id="{01596453-21F5-6A47-E469-01CC1758B641}"/>
              </a:ext>
            </a:extLst>
          </p:cNvPr>
          <p:cNvGrpSpPr/>
          <p:nvPr/>
        </p:nvGrpSpPr>
        <p:grpSpPr>
          <a:xfrm>
            <a:off x="7184571" y="1173363"/>
            <a:ext cx="4880619" cy="2252509"/>
            <a:chOff x="7184571" y="1173363"/>
            <a:chExt cx="4880619" cy="2252509"/>
          </a:xfrm>
        </p:grpSpPr>
        <p:grpSp>
          <p:nvGrpSpPr>
            <p:cNvPr id="84" name="グループ化 83">
              <a:extLst>
                <a:ext uri="{FF2B5EF4-FFF2-40B4-BE49-F238E27FC236}">
                  <a16:creationId xmlns:a16="http://schemas.microsoft.com/office/drawing/2014/main" id="{35C2D3B1-C861-B885-90F8-2B1F562A765F}"/>
                </a:ext>
              </a:extLst>
            </p:cNvPr>
            <p:cNvGrpSpPr/>
            <p:nvPr/>
          </p:nvGrpSpPr>
          <p:grpSpPr>
            <a:xfrm>
              <a:off x="7184571" y="1173363"/>
              <a:ext cx="4880619" cy="2252509"/>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4441357"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セルロースナノファイバー</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pic>
          <p:nvPicPr>
            <p:cNvPr id="1026" name="Picture 2" descr="Cellobiose, or maltose (glucose + glucose) chemical structure">
              <a:extLst>
                <a:ext uri="{FF2B5EF4-FFF2-40B4-BE49-F238E27FC236}">
                  <a16:creationId xmlns:a16="http://schemas.microsoft.com/office/drawing/2014/main" id="{51654575-3140-05E6-A477-62D4B7B56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5567" y="1921719"/>
              <a:ext cx="2154722" cy="1137586"/>
            </a:xfrm>
            <a:prstGeom prst="rect">
              <a:avLst/>
            </a:prstGeom>
            <a:noFill/>
            <a:extLst>
              <a:ext uri="{909E8E84-426E-40DD-AFC4-6F175D3DCCD1}">
                <a14:hiddenFill xmlns:a14="http://schemas.microsoft.com/office/drawing/2010/main">
                  <a:solidFill>
                    <a:srgbClr val="FFFFFF"/>
                  </a:solidFill>
                </a14:hiddenFill>
              </a:ext>
            </a:extLst>
          </p:spPr>
        </p:pic>
        <p:sp>
          <p:nvSpPr>
            <p:cNvPr id="85" name="テキスト ボックス 84">
              <a:extLst>
                <a:ext uri="{FF2B5EF4-FFF2-40B4-BE49-F238E27FC236}">
                  <a16:creationId xmlns:a16="http://schemas.microsoft.com/office/drawing/2014/main" id="{FF571101-6F4C-F5EE-CA9B-8E7B04E70A1B}"/>
                </a:ext>
              </a:extLst>
            </p:cNvPr>
            <p:cNvSpPr txBox="1"/>
            <p:nvPr/>
          </p:nvSpPr>
          <p:spPr>
            <a:xfrm>
              <a:off x="7258377" y="1798817"/>
              <a:ext cx="2723823" cy="1477328"/>
            </a:xfrm>
            <a:prstGeom prst="rect">
              <a:avLst/>
            </a:prstGeom>
            <a:noFill/>
          </p:spPr>
          <p:txBody>
            <a:bodyPr wrap="none" rtlCol="0">
              <a:spAutoFit/>
            </a:bodyPr>
            <a:lstStyle/>
            <a:p>
              <a:r>
                <a:rPr kumimoji="1" lang="ja-JP" altLang="en-US">
                  <a:latin typeface="MS Mincho" panose="02020609040205080304" pitchFamily="49" charset="-128"/>
                  <a:ea typeface="MS Mincho" panose="02020609040205080304" pitchFamily="49" charset="-128"/>
                </a:rPr>
                <a:t>セルロース分子が</a:t>
              </a:r>
              <a:endParaRPr kumimoji="1" lang="en-US" altLang="ja-JP" dirty="0">
                <a:latin typeface="MS Mincho" panose="02020609040205080304" pitchFamily="49" charset="-128"/>
                <a:ea typeface="MS Mincho" panose="02020609040205080304" pitchFamily="49" charset="-128"/>
              </a:endParaRPr>
            </a:p>
            <a:p>
              <a:r>
                <a:rPr kumimoji="1" lang="ja-JP" altLang="en-US">
                  <a:latin typeface="MS Mincho" panose="02020609040205080304" pitchFamily="49" charset="-128"/>
                  <a:ea typeface="MS Mincho" panose="02020609040205080304" pitchFamily="49" charset="-128"/>
                </a:rPr>
                <a:t>数十本</a:t>
              </a:r>
              <a:r>
                <a:rPr lang="ja-JP" altLang="en-US">
                  <a:latin typeface="MS Mincho" panose="02020609040205080304" pitchFamily="49" charset="-128"/>
                  <a:ea typeface="MS Mincho" panose="02020609040205080304" pitchFamily="49" charset="-128"/>
                </a:rPr>
                <a:t>束になった</a:t>
              </a:r>
              <a:endParaRPr lang="en-US" altLang="ja-JP" dirty="0">
                <a:latin typeface="MS Mincho" panose="02020609040205080304" pitchFamily="49" charset="-128"/>
                <a:ea typeface="MS Mincho" panose="02020609040205080304" pitchFamily="49" charset="-128"/>
              </a:endParaRPr>
            </a:p>
            <a:p>
              <a:r>
                <a:rPr lang="ja-JP" altLang="en-US">
                  <a:latin typeface="MS Mincho" panose="02020609040205080304" pitchFamily="49" charset="-128"/>
                  <a:ea typeface="MS Mincho" panose="02020609040205080304" pitchFamily="49" charset="-128"/>
                </a:rPr>
                <a:t>繊維の集合体。</a:t>
              </a:r>
              <a:endParaRPr lang="en-US" altLang="ja-JP" dirty="0">
                <a:latin typeface="MS Mincho" panose="02020609040205080304" pitchFamily="49" charset="-128"/>
                <a:ea typeface="MS Mincho" panose="02020609040205080304" pitchFamily="49" charset="-128"/>
              </a:endParaRPr>
            </a:p>
            <a:p>
              <a:r>
                <a:rPr kumimoji="1" lang="en-US" altLang="ja-JP" dirty="0">
                  <a:latin typeface="MS Mincho" panose="02020609040205080304" pitchFamily="49" charset="-128"/>
                  <a:ea typeface="MS Mincho" panose="02020609040205080304" pitchFamily="49" charset="-128"/>
                </a:rPr>
                <a:t>1</a:t>
              </a:r>
              <a:r>
                <a:rPr kumimoji="1" lang="ja-JP" altLang="en-US">
                  <a:latin typeface="MS Mincho" panose="02020609040205080304" pitchFamily="49" charset="-128"/>
                  <a:ea typeface="MS Mincho" panose="02020609040205080304" pitchFamily="49" charset="-128"/>
                </a:rPr>
                <a:t>度固まると水に</a:t>
              </a:r>
              <a:endParaRPr kumimoji="1" lang="en-US" altLang="ja-JP" dirty="0">
                <a:latin typeface="MS Mincho" panose="02020609040205080304" pitchFamily="49" charset="-128"/>
                <a:ea typeface="MS Mincho" panose="02020609040205080304" pitchFamily="49" charset="-128"/>
              </a:endParaRPr>
            </a:p>
            <a:p>
              <a:r>
                <a:rPr kumimoji="1" lang="ja-JP" altLang="en-US">
                  <a:latin typeface="MS Mincho" panose="02020609040205080304" pitchFamily="49" charset="-128"/>
                  <a:ea typeface="MS Mincho" panose="02020609040205080304" pitchFamily="49" charset="-128"/>
                </a:rPr>
                <a:t>溶けづらく</a:t>
              </a:r>
              <a:r>
                <a:rPr lang="ja-JP" altLang="en-US">
                  <a:latin typeface="MS Mincho" panose="02020609040205080304" pitchFamily="49" charset="-128"/>
                  <a:ea typeface="MS Mincho" panose="02020609040205080304" pitchFamily="49" charset="-128"/>
                </a:rPr>
                <a:t>強度がある。</a:t>
              </a:r>
              <a:endParaRPr kumimoji="1" lang="ja-JP" altLang="en-US">
                <a:latin typeface="MS Mincho" panose="02020609040205080304" pitchFamily="49" charset="-128"/>
                <a:ea typeface="MS Mincho" panose="02020609040205080304" pitchFamily="49" charset="-128"/>
              </a:endParaRPr>
            </a:p>
          </p:txBody>
        </p:sp>
      </p:grpSp>
      <p:sp>
        <p:nvSpPr>
          <p:cNvPr id="89" name="テキスト ボックス 88">
            <a:extLst>
              <a:ext uri="{FF2B5EF4-FFF2-40B4-BE49-F238E27FC236}">
                <a16:creationId xmlns:a16="http://schemas.microsoft.com/office/drawing/2014/main" id="{F0D7953A-4A46-50B9-BE4F-9BE157BB7D32}"/>
              </a:ext>
            </a:extLst>
          </p:cNvPr>
          <p:cNvSpPr txBox="1"/>
          <p:nvPr/>
        </p:nvSpPr>
        <p:spPr>
          <a:xfrm>
            <a:off x="8449718" y="3647720"/>
            <a:ext cx="2350323" cy="461665"/>
          </a:xfrm>
          <a:prstGeom prst="rect">
            <a:avLst/>
          </a:prstGeom>
          <a:noFill/>
        </p:spPr>
        <p:txBody>
          <a:bodyPr wrap="none" rtlCol="0">
            <a:spAutoFit/>
          </a:bodyPr>
          <a:lstStyle/>
          <a:p>
            <a:r>
              <a:rPr kumimoji="1" lang="ja-JP" altLang="en-US" sz="2400" b="1">
                <a:latin typeface="MS Gothic" panose="020B0609070205080204" pitchFamily="49" charset="-128"/>
                <a:ea typeface="MS Gothic" panose="020B0609070205080204" pitchFamily="49" charset="-128"/>
              </a:rPr>
              <a:t>再現性に乏しい</a:t>
            </a:r>
          </a:p>
        </p:txBody>
      </p:sp>
      <p:sp>
        <p:nvSpPr>
          <p:cNvPr id="90" name="テキスト ボックス 89">
            <a:extLst>
              <a:ext uri="{FF2B5EF4-FFF2-40B4-BE49-F238E27FC236}">
                <a16:creationId xmlns:a16="http://schemas.microsoft.com/office/drawing/2014/main" id="{8AAE3E11-EB44-8920-474E-C31C0CAB0C5E}"/>
              </a:ext>
            </a:extLst>
          </p:cNvPr>
          <p:cNvSpPr txBox="1"/>
          <p:nvPr/>
        </p:nvSpPr>
        <p:spPr>
          <a:xfrm>
            <a:off x="7213001" y="4178390"/>
            <a:ext cx="4916731" cy="2585323"/>
          </a:xfrm>
          <a:prstGeom prst="rect">
            <a:avLst/>
          </a:prstGeom>
          <a:noFill/>
        </p:spPr>
        <p:txBody>
          <a:bodyPr wrap="none" rtlCol="0">
            <a:spAutoFit/>
          </a:bodyPr>
          <a:lstStyle/>
          <a:p>
            <a:pPr algn="just"/>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1. </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絶縁体のため、電極表面のナノシート量</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pPr algn="just"/>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によって電流密度の低下が現れる。</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pPr algn="just"/>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pPr algn="just"/>
            <a:r>
              <a:rPr lang="en-US" altLang="ja-JP" dirty="0">
                <a:latin typeface="Times New Roman" panose="02020603050405020304" pitchFamily="18" charset="0"/>
                <a:ea typeface="MS Mincho" panose="02020609040205080304" pitchFamily="49" charset="-128"/>
                <a:cs typeface="Times New Roman" panose="02020603050405020304" pitchFamily="18" charset="0"/>
              </a:rPr>
              <a:t>2. </a:t>
            </a:r>
            <a:r>
              <a:rPr lang="ja-JP" altLang="en-US">
                <a:latin typeface="Times New Roman" panose="02020603050405020304" pitchFamily="18" charset="0"/>
                <a:ea typeface="MS Mincho" panose="02020609040205080304" pitchFamily="49" charset="-128"/>
                <a:cs typeface="Times New Roman" panose="02020603050405020304" pitchFamily="18" charset="0"/>
              </a:rPr>
              <a:t>セルロースナノファイバーに含まれる水分</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pPr algn="just"/>
            <a:r>
              <a:rPr lang="ja-JP" altLang="en-US">
                <a:latin typeface="Times New Roman" panose="02020603050405020304" pitchFamily="18" charset="0"/>
                <a:ea typeface="MS Mincho" panose="02020609040205080304" pitchFamily="49" charset="-128"/>
                <a:cs typeface="Times New Roman" panose="02020603050405020304" pitchFamily="18" charset="0"/>
              </a:rPr>
              <a:t>が電極作製後に蒸発し、空気の隙間ができる</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pPr algn="just"/>
            <a:r>
              <a:rPr lang="ja-JP" altLang="en-US">
                <a:latin typeface="Times New Roman" panose="02020603050405020304" pitchFamily="18" charset="0"/>
                <a:ea typeface="MS Mincho" panose="02020609040205080304" pitchFamily="49" charset="-128"/>
                <a:cs typeface="Times New Roman" panose="02020603050405020304" pitchFamily="18" charset="0"/>
              </a:rPr>
              <a:t>ことにより、グルコースとの接地表面積が</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pPr algn="just"/>
            <a:r>
              <a:rPr lang="ja-JP" altLang="en-US">
                <a:latin typeface="Times New Roman" panose="02020603050405020304" pitchFamily="18" charset="0"/>
                <a:ea typeface="MS Mincho" panose="02020609040205080304" pitchFamily="49" charset="-128"/>
                <a:cs typeface="Times New Roman" panose="02020603050405020304" pitchFamily="18" charset="0"/>
              </a:rPr>
              <a:t>変化</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 </a:t>
            </a:r>
          </a:p>
          <a:p>
            <a:pPr algn="just"/>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pPr algn="just"/>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以上の</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2</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つか考えられる。</a:t>
            </a:r>
          </a:p>
        </p:txBody>
      </p:sp>
      <p:sp>
        <p:nvSpPr>
          <p:cNvPr id="92" name="テキスト ボックス 91">
            <a:extLst>
              <a:ext uri="{FF2B5EF4-FFF2-40B4-BE49-F238E27FC236}">
                <a16:creationId xmlns:a16="http://schemas.microsoft.com/office/drawing/2014/main" id="{3D2AD236-92E7-C7CA-29B9-173122B7B641}"/>
              </a:ext>
            </a:extLst>
          </p:cNvPr>
          <p:cNvSpPr txBox="1"/>
          <p:nvPr/>
        </p:nvSpPr>
        <p:spPr>
          <a:xfrm>
            <a:off x="838200" y="5987018"/>
            <a:ext cx="4455066" cy="369332"/>
          </a:xfrm>
          <a:prstGeom prst="rect">
            <a:avLst/>
          </a:prstGeom>
          <a:noFill/>
        </p:spPr>
        <p:txBody>
          <a:bodyPr wrap="none" rtlCol="0">
            <a:spAutoFit/>
          </a:bodyPr>
          <a:lstStyle/>
          <a:p>
            <a:r>
              <a:rPr kumimoji="1" lang="ja-JP" altLang="en-US">
                <a:latin typeface="Times New Roman" panose="02020603050405020304" pitchFamily="18" charset="0"/>
                <a:ea typeface="MS Gothic" panose="020B0609070205080204" pitchFamily="49" charset="-128"/>
                <a:cs typeface="Times New Roman" panose="02020603050405020304" pitchFamily="18" charset="0"/>
              </a:rPr>
              <a:t>電極</a:t>
            </a:r>
            <a:r>
              <a:rPr kumimoji="1" lang="en-US" altLang="ja-JP" dirty="0">
                <a:latin typeface="Times New Roman" panose="02020603050405020304" pitchFamily="18" charset="0"/>
                <a:ea typeface="MS Gothic" panose="020B0609070205080204" pitchFamily="49" charset="-128"/>
                <a:cs typeface="Times New Roman" panose="02020603050405020304" pitchFamily="18" charset="0"/>
              </a:rPr>
              <a:t>1〜4</a:t>
            </a:r>
            <a:r>
              <a:rPr kumimoji="1" lang="ja-JP" altLang="en-US">
                <a:latin typeface="Times New Roman" panose="02020603050405020304" pitchFamily="18" charset="0"/>
                <a:ea typeface="MS Gothic" panose="020B0609070205080204" pitchFamily="49" charset="-128"/>
                <a:cs typeface="Times New Roman" panose="02020603050405020304" pitchFamily="18" charset="0"/>
              </a:rPr>
              <a:t>  セルロースナノファイバー</a:t>
            </a:r>
            <a:r>
              <a:rPr kumimoji="1" lang="en-US" altLang="ja-JP" dirty="0">
                <a:latin typeface="Times New Roman" panose="02020603050405020304" pitchFamily="18" charset="0"/>
                <a:ea typeface="MS Gothic" panose="020B0609070205080204" pitchFamily="49" charset="-128"/>
                <a:cs typeface="Times New Roman" panose="02020603050405020304" pitchFamily="18" charset="0"/>
              </a:rPr>
              <a:t>0.2 g</a:t>
            </a:r>
            <a:endParaRPr kumimoji="1" lang="ja-JP" altLang="en-US">
              <a:latin typeface="Times New Roman" panose="02020603050405020304" pitchFamily="18" charset="0"/>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287591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6994070" y="1093284"/>
            <a:ext cx="4515544" cy="2252509"/>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ナフィオン</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7054259" y="1974635"/>
            <a:ext cx="2031325" cy="923330"/>
          </a:xfrm>
          <a:prstGeom prst="rect">
            <a:avLst/>
          </a:prstGeom>
          <a:noFill/>
        </p:spPr>
        <p:txBody>
          <a:bodyPr wrap="none" rtlCol="0">
            <a:spAutoFit/>
          </a:bodyPr>
          <a:lstStyle/>
          <a:p>
            <a:r>
              <a:rPr kumimoji="1" lang="ja-JP" altLang="en-US">
                <a:latin typeface="MS Mincho" panose="02020609040205080304" pitchFamily="49" charset="-128"/>
                <a:ea typeface="MS Mincho" panose="02020609040205080304" pitchFamily="49" charset="-128"/>
              </a:rPr>
              <a:t>陽イオン交換膜で</a:t>
            </a:r>
            <a:endParaRPr kumimoji="1" lang="en-US" altLang="ja-JP" dirty="0">
              <a:latin typeface="MS Mincho" panose="02020609040205080304" pitchFamily="49" charset="-128"/>
              <a:ea typeface="MS Mincho" panose="02020609040205080304" pitchFamily="49" charset="-128"/>
            </a:endParaRPr>
          </a:p>
          <a:p>
            <a:r>
              <a:rPr kumimoji="1" lang="ja-JP" altLang="en-US">
                <a:latin typeface="MS Mincho" panose="02020609040205080304" pitchFamily="49" charset="-128"/>
                <a:ea typeface="MS Mincho" panose="02020609040205080304" pitchFamily="49" charset="-128"/>
              </a:rPr>
              <a:t>電池や電池材料</a:t>
            </a:r>
            <a:endParaRPr kumimoji="1" lang="en-US" altLang="ja-JP" dirty="0">
              <a:latin typeface="MS Mincho" panose="02020609040205080304" pitchFamily="49" charset="-128"/>
              <a:ea typeface="MS Mincho" panose="02020609040205080304" pitchFamily="49" charset="-128"/>
            </a:endParaRPr>
          </a:p>
          <a:p>
            <a:r>
              <a:rPr lang="ja-JP" altLang="en-US">
                <a:latin typeface="MS Mincho" panose="02020609040205080304" pitchFamily="49" charset="-128"/>
                <a:ea typeface="MS Mincho" panose="02020609040205080304" pitchFamily="49" charset="-128"/>
              </a:rPr>
              <a:t>として利用</a:t>
            </a:r>
            <a:endParaRPr kumimoji="1" lang="ja-JP" altLang="en-US">
              <a:latin typeface="MS Mincho" panose="02020609040205080304" pitchFamily="49" charset="-128"/>
              <a:ea typeface="MS Mincho" panose="02020609040205080304" pitchFamily="49" charset="-128"/>
            </a:endParaRP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5774" y="1519329"/>
            <a:ext cx="2363840" cy="1854137"/>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B8B25EE0-8753-02E2-E6C5-76AFDB8FE118}"/>
              </a:ext>
            </a:extLst>
          </p:cNvPr>
          <p:cNvSpPr txBox="1"/>
          <p:nvPr/>
        </p:nvSpPr>
        <p:spPr>
          <a:xfrm>
            <a:off x="1492896" y="5409297"/>
            <a:ext cx="2526654" cy="1200329"/>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電極</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5</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 </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ナフィオン</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5 μL</a:t>
            </a:r>
          </a:p>
          <a:p>
            <a:r>
              <a:rPr lang="ja-JP" altLang="en-US">
                <a:latin typeface="Times New Roman" panose="02020603050405020304" pitchFamily="18" charset="0"/>
                <a:ea typeface="MS Mincho" panose="02020609040205080304" pitchFamily="49" charset="-128"/>
                <a:cs typeface="Times New Roman" panose="02020603050405020304" pitchFamily="18" charset="0"/>
              </a:rPr>
              <a:t>電極</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6</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 </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ナフィオン</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10 μL</a:t>
            </a: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電極</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7</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 </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ナフィオン</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10 μL</a:t>
            </a:r>
          </a:p>
          <a:p>
            <a:r>
              <a:rPr lang="ja-JP" altLang="en-US">
                <a:latin typeface="Times New Roman" panose="02020603050405020304" pitchFamily="18" charset="0"/>
                <a:ea typeface="MS Mincho" panose="02020609040205080304" pitchFamily="49" charset="-128"/>
                <a:cs typeface="Times New Roman" panose="02020603050405020304" pitchFamily="18" charset="0"/>
              </a:rPr>
              <a:t>電極</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8</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 </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ナフィオン</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15 μ</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L</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249424" y="1000842"/>
            <a:ext cx="6684456" cy="4225595"/>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544000" y="890643"/>
            <a:ext cx="9509762" cy="3701899"/>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extLst>
              <p:ext uri="{D42A27DB-BD31-4B8C-83A1-F6EECF244321}">
                <p14:modId xmlns:p14="http://schemas.microsoft.com/office/powerpoint/2010/main" val="3072977011"/>
              </p:ext>
            </p:extLst>
          </p:nvPr>
        </p:nvGraphicFramePr>
        <p:xfrm>
          <a:off x="266414" y="4571216"/>
          <a:ext cx="6243528" cy="1304073"/>
        </p:xfrm>
        <a:graphic>
          <a:graphicData uri="http://schemas.openxmlformats.org/drawingml/2006/table">
            <a:tbl>
              <a:tblPr firstRow="1" firstCol="1" bandRow="1">
                <a:tableStyleId>{2D5ABB26-0587-4C30-8999-92F81FD0307C}</a:tableStyleId>
              </a:tblPr>
              <a:tblGrid>
                <a:gridCol w="1781242">
                  <a:extLst>
                    <a:ext uri="{9D8B030D-6E8A-4147-A177-3AD203B41FA5}">
                      <a16:colId xmlns:a16="http://schemas.microsoft.com/office/drawing/2014/main" val="1260896747"/>
                    </a:ext>
                  </a:extLst>
                </a:gridCol>
                <a:gridCol w="1404471">
                  <a:extLst>
                    <a:ext uri="{9D8B030D-6E8A-4147-A177-3AD203B41FA5}">
                      <a16:colId xmlns:a16="http://schemas.microsoft.com/office/drawing/2014/main" val="2092789689"/>
                    </a:ext>
                  </a:extLst>
                </a:gridCol>
                <a:gridCol w="1818292">
                  <a:extLst>
                    <a:ext uri="{9D8B030D-6E8A-4147-A177-3AD203B41FA5}">
                      <a16:colId xmlns:a16="http://schemas.microsoft.com/office/drawing/2014/main" val="386214123"/>
                    </a:ext>
                  </a:extLst>
                </a:gridCol>
                <a:gridCol w="1239523">
                  <a:extLst>
                    <a:ext uri="{9D8B030D-6E8A-4147-A177-3AD203B41FA5}">
                      <a16:colId xmlns:a16="http://schemas.microsoft.com/office/drawing/2014/main" val="1985822127"/>
                    </a:ext>
                  </a:extLst>
                </a:gridCol>
              </a:tblGrid>
              <a:tr h="434691">
                <a:tc>
                  <a:txBody>
                    <a:bodyPr/>
                    <a:lstStyle/>
                    <a:p>
                      <a:pPr algn="l"/>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434691">
                <a:tc>
                  <a:txBody>
                    <a:bodyPr/>
                    <a:lstStyle/>
                    <a:p>
                      <a:pPr algn="ct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434691">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876226" y="1210468"/>
            <a:ext cx="1511952" cy="523924"/>
            <a:chOff x="1876226" y="1210468"/>
            <a:chExt cx="1511952"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912712" y="2779665"/>
            <a:ext cx="1580882" cy="699257"/>
            <a:chOff x="2912712" y="2779665"/>
            <a:chExt cx="1580882" cy="699257"/>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6091894" y="1518245"/>
            <a:ext cx="1511952" cy="523924"/>
            <a:chOff x="1876226" y="1210468"/>
            <a:chExt cx="1511952"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8578182" y="2112599"/>
            <a:ext cx="1580882" cy="608190"/>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6509942" y="4048188"/>
            <a:ext cx="3074881" cy="369332"/>
          </a:xfrm>
          <a:prstGeom prst="rect">
            <a:avLst/>
          </a:prstGeom>
          <a:noFill/>
        </p:spPr>
        <p:txBody>
          <a:bodyPr wrap="none" rtlCol="0">
            <a:spAutoFit/>
          </a:bodyPr>
          <a:lstStyle/>
          <a:p>
            <a:r>
              <a:rPr kumimoji="1" lang="en-US" altLang="ja-JP" dirty="0"/>
              <a:t>Fig.8 </a:t>
            </a:r>
            <a:r>
              <a:rPr kumimoji="1" lang="ja-JP" altLang="en-US"/>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567714" y="4051056"/>
            <a:ext cx="3074881" cy="369332"/>
          </a:xfrm>
          <a:prstGeom prst="rect">
            <a:avLst/>
          </a:prstGeom>
          <a:noFill/>
        </p:spPr>
        <p:txBody>
          <a:bodyPr wrap="none" rtlCol="0">
            <a:spAutoFit/>
          </a:bodyPr>
          <a:lstStyle/>
          <a:p>
            <a:r>
              <a:rPr kumimoji="1" lang="en-US" altLang="ja-JP" dirty="0"/>
              <a:t>Fig.7 </a:t>
            </a:r>
            <a:r>
              <a:rPr lang="ja-JP" altLang="en-US"/>
              <a:t>時間</a:t>
            </a:r>
            <a:r>
              <a:rPr kumimoji="1" lang="ja-JP" altLang="en-US"/>
              <a:t>に対する電流密度</a:t>
            </a:r>
          </a:p>
        </p:txBody>
      </p:sp>
    </p:spTree>
    <p:extLst>
      <p:ext uri="{BB962C8B-B14F-4D97-AF65-F5344CB8AC3E}">
        <p14:creationId xmlns:p14="http://schemas.microsoft.com/office/powerpoint/2010/main" val="33342964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TotalTime>
  <Words>2766</Words>
  <Application>Microsoft Macintosh PowerPoint</Application>
  <PresentationFormat>ワイド画面</PresentationFormat>
  <Paragraphs>315</Paragraphs>
  <Slides>17</Slides>
  <Notes>17</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HGPSoeiKakugothicUB</vt:lpstr>
      <vt:lpstr>HGSSoeiKakugothicUB</vt:lpstr>
      <vt:lpstr>Hiragino Maru Gothic Pro W4</vt:lpstr>
      <vt:lpstr>Hiragino Maru Gothic ProN W4</vt:lpstr>
      <vt:lpstr>MS Gothic</vt:lpstr>
      <vt:lpstr>MS Mincho</vt:lpstr>
      <vt:lpstr>游ゴシック</vt:lpstr>
      <vt:lpstr>游ゴシック Light</vt:lpstr>
      <vt:lpstr>Yu Mincho</vt:lpstr>
      <vt:lpstr>Yu Mincho</vt:lpstr>
      <vt:lpstr>Arial</vt:lpstr>
      <vt:lpstr>Cambria Math</vt:lpstr>
      <vt:lpstr>Times New Roman</vt:lpstr>
      <vt:lpstr>Office テーマ</vt:lpstr>
      <vt:lpstr>CS ChemDraw Drawing</vt:lpstr>
      <vt:lpstr>ニッケル水酸化物ナノシート 固定電極によるグルコース酸化の検討 </vt:lpstr>
      <vt:lpstr>Introduction</vt:lpstr>
      <vt:lpstr>Introduction</vt:lpstr>
      <vt:lpstr>Experimental</vt:lpstr>
      <vt:lpstr>Experimental</vt:lpstr>
      <vt:lpstr>Result</vt:lpstr>
      <vt:lpstr>Result</vt:lpstr>
      <vt:lpstr>Result</vt:lpstr>
      <vt:lpstr>Result</vt:lpstr>
      <vt:lpstr>Conclusion</vt:lpstr>
      <vt:lpstr>PowerPoint プレゼンテーション</vt:lpstr>
      <vt:lpstr>Result</vt:lpstr>
      <vt:lpstr>Result</vt:lpstr>
      <vt:lpstr>Experimental</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晃大</cp:lastModifiedBy>
  <cp:revision>2</cp:revision>
  <cp:lastPrinted>2023-02-15T12:14:39Z</cp:lastPrinted>
  <dcterms:created xsi:type="dcterms:W3CDTF">2022-04-18T04:43:07Z</dcterms:created>
  <dcterms:modified xsi:type="dcterms:W3CDTF">2023-02-15T12:35:42Z</dcterms:modified>
</cp:coreProperties>
</file>