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31" r:id="rId3"/>
    <p:sldId id="358" r:id="rId4"/>
    <p:sldId id="370" r:id="rId5"/>
    <p:sldId id="365" r:id="rId6"/>
    <p:sldId id="366" r:id="rId7"/>
    <p:sldId id="361" r:id="rId8"/>
    <p:sldId id="364" r:id="rId9"/>
    <p:sldId id="345" r:id="rId10"/>
    <p:sldId id="346" r:id="rId11"/>
    <p:sldId id="373" r:id="rId12"/>
    <p:sldId id="368" r:id="rId13"/>
    <p:sldId id="357" r:id="rId14"/>
    <p:sldId id="363" r:id="rId15"/>
    <p:sldId id="305" r:id="rId16"/>
    <p:sldId id="351" r:id="rId17"/>
    <p:sldId id="353" r:id="rId18"/>
    <p:sldId id="356" r:id="rId19"/>
    <p:sldId id="318" r:id="rId20"/>
    <p:sldId id="314" r:id="rId21"/>
    <p:sldId id="362" r:id="rId22"/>
    <p:sldId id="367" r:id="rId23"/>
    <p:sldId id="360" r:id="rId24"/>
    <p:sldId id="371" r:id="rId25"/>
    <p:sldId id="372"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73807-3FC1-0944-9098-8B115C634A17}" v="27" dt="2023-02-16T12:43:54.11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47"/>
    <p:restoredTop sz="75034"/>
  </p:normalViewPr>
  <p:slideViewPr>
    <p:cSldViewPr snapToGrid="0">
      <p:cViewPr varScale="1">
        <p:scale>
          <a:sx n="93" d="100"/>
          <a:sy n="93" d="100"/>
        </p:scale>
        <p:origin x="896" y="2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685800" y="45879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ここにプロットされている</a:t>
            </a:r>
            <a:r>
              <a:rPr kumimoji="1" lang="en-US" altLang="ja-JP" sz="1600" dirty="0">
                <a:latin typeface="Times New Roman" panose="02020603050405020304" pitchFamily="18" charset="0"/>
                <a:cs typeface="Times New Roman" panose="02020603050405020304" pitchFamily="18" charset="0"/>
              </a:rPr>
              <a:t>4</a:t>
            </a:r>
            <a:r>
              <a:rPr kumimoji="1" lang="ja-JP" altLang="en-US" sz="1600">
                <a:latin typeface="Times New Roman" panose="02020603050405020304" pitchFamily="18" charset="0"/>
                <a:cs typeface="Times New Roman" panose="02020603050405020304" pitchFamily="18" charset="0"/>
              </a:rPr>
              <a:t>つの電極は全てセルロースナノファイバーを同じ量、同じ手法で作製を行いました。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しかし、オレンジと緑の電極、赤と青の電極のように、同じ電流密度を得ることが難しく、再現性に乏しい状況でした。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次にナフィオンをバインダーとして用いたカーボンペースト電極のグルコース濃度に対する電流密度の測定を行いました。</a:t>
            </a: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ナフィオンでは、バインダーの使用量を変化させ</a:t>
            </a:r>
            <a:r>
              <a:rPr kumimoji="1" lang="en-US" altLang="ja-JP" sz="1600" dirty="0">
                <a:latin typeface="Times New Roman" panose="02020603050405020304" pitchFamily="18" charset="0"/>
                <a:cs typeface="Times New Roman" panose="02020603050405020304" pitchFamily="18" charset="0"/>
              </a:rPr>
              <a:t>5μL</a:t>
            </a:r>
            <a:r>
              <a:rPr kumimoji="1" lang="ja-JP" altLang="en-US" sz="160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10μL</a:t>
            </a:r>
            <a:r>
              <a:rPr kumimoji="1" lang="ja-JP" altLang="en-US" sz="1600">
                <a:latin typeface="Times New Roman" panose="02020603050405020304" pitchFamily="18" charset="0"/>
                <a:cs typeface="Times New Roman" panose="02020603050405020304" pitchFamily="18" charset="0"/>
              </a:rPr>
              <a:t>：</a:t>
            </a:r>
            <a:r>
              <a:rPr kumimoji="1" lang="en-US" altLang="ja-JP" sz="1600" dirty="0">
                <a:latin typeface="Times New Roman" panose="02020603050405020304" pitchFamily="18" charset="0"/>
                <a:cs typeface="Times New Roman" panose="02020603050405020304" pitchFamily="18" charset="0"/>
              </a:rPr>
              <a:t>2</a:t>
            </a:r>
            <a:r>
              <a:rPr kumimoji="1" lang="ja-JP" altLang="en-US" sz="1600">
                <a:latin typeface="Times New Roman" panose="02020603050405020304" pitchFamily="18" charset="0"/>
                <a:cs typeface="Times New Roman" panose="02020603050405020304" pitchFamily="18" charset="0"/>
              </a:rPr>
              <a:t>本、</a:t>
            </a:r>
            <a:r>
              <a:rPr kumimoji="1" lang="en-US" altLang="ja-JP" sz="1600" dirty="0">
                <a:latin typeface="Times New Roman" panose="02020603050405020304" pitchFamily="18" charset="0"/>
                <a:cs typeface="Times New Roman" panose="02020603050405020304" pitchFamily="18" charset="0"/>
              </a:rPr>
              <a:t>15μL</a:t>
            </a:r>
            <a:r>
              <a:rPr kumimoji="1" lang="ja-JP" altLang="en-US" sz="1600">
                <a:latin typeface="Times New Roman" panose="02020603050405020304" pitchFamily="18" charset="0"/>
                <a:cs typeface="Times New Roman" panose="02020603050405020304" pitchFamily="18" charset="0"/>
              </a:rPr>
              <a:t>の</a:t>
            </a:r>
            <a:r>
              <a:rPr kumimoji="1" lang="en-US" altLang="ja-JP" sz="1600" dirty="0">
                <a:latin typeface="Times New Roman" panose="02020603050405020304" pitchFamily="18" charset="0"/>
                <a:cs typeface="Times New Roman" panose="02020603050405020304" pitchFamily="18" charset="0"/>
              </a:rPr>
              <a:t>4</a:t>
            </a:r>
            <a:r>
              <a:rPr kumimoji="1" lang="ja-JP" altLang="en-US" sz="1600">
                <a:latin typeface="Times New Roman" panose="02020603050405020304" pitchFamily="18" charset="0"/>
                <a:cs typeface="Times New Roman" panose="02020603050405020304" pitchFamily="18" charset="0"/>
              </a:rPr>
              <a:t>つ電極を作製し、測定した結果です。</a:t>
            </a:r>
            <a:endParaRPr kumimoji="1" lang="en-US" altLang="ja-JP" sz="1600" dirty="0">
              <a:latin typeface="Times New Roman" panose="02020603050405020304" pitchFamily="18" charset="0"/>
              <a:cs typeface="Times New Roman" panose="02020603050405020304" pitchFamily="18" charset="0"/>
            </a:endParaRPr>
          </a:p>
          <a:p>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a:latin typeface="Times New Roman" panose="02020603050405020304" pitchFamily="18" charset="0"/>
                <a:ea typeface="MS Mincho" panose="02020609040205080304" pitchFamily="49" charset="-128"/>
                <a:cs typeface="Times New Roman" panose="02020603050405020304" pitchFamily="18" charset="0"/>
              </a:rPr>
              <a:t>セルロースナノファイバーに比べて濃度に対する電流量増加が大きく電流密度が低い電流はありませんでした。</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ナフィオンの電極の中でも</a:t>
            </a:r>
            <a:r>
              <a:rPr kumimoji="1" lang="en-US" altLang="ja-JP" sz="1600" dirty="0">
                <a:latin typeface="Times New Roman" panose="02020603050405020304" pitchFamily="18" charset="0"/>
                <a:cs typeface="Times New Roman" panose="02020603050405020304" pitchFamily="18" charset="0"/>
              </a:rPr>
              <a:t>10μL</a:t>
            </a:r>
            <a:r>
              <a:rPr kumimoji="1" lang="ja-JP" altLang="en-US" sz="1600">
                <a:latin typeface="Times New Roman" panose="02020603050405020304" pitchFamily="18" charset="0"/>
                <a:cs typeface="Times New Roman" panose="02020603050405020304" pitchFamily="18" charset="0"/>
              </a:rPr>
              <a:t>の電極は</a:t>
            </a:r>
            <a:r>
              <a:rPr kumimoji="1" lang="en-US" altLang="ja-JP" sz="1600" dirty="0">
                <a:latin typeface="Times New Roman" panose="02020603050405020304" pitchFamily="18" charset="0"/>
                <a:cs typeface="Times New Roman" panose="02020603050405020304" pitchFamily="18" charset="0"/>
              </a:rPr>
              <a:t>5μL</a:t>
            </a:r>
            <a:r>
              <a:rPr kumimoji="1" lang="ja-JP" altLang="en-US" sz="1600">
                <a:latin typeface="Times New Roman" panose="02020603050405020304" pitchFamily="18" charset="0"/>
                <a:cs typeface="Times New Roman" panose="02020603050405020304" pitchFamily="18" charset="0"/>
              </a:rPr>
              <a:t>や</a:t>
            </a:r>
            <a:r>
              <a:rPr kumimoji="1" lang="en-US" altLang="ja-JP" sz="1600" dirty="0">
                <a:latin typeface="Times New Roman" panose="02020603050405020304" pitchFamily="18" charset="0"/>
                <a:cs typeface="Times New Roman" panose="02020603050405020304" pitchFamily="18" charset="0"/>
              </a:rPr>
              <a:t>15μL</a:t>
            </a:r>
            <a:r>
              <a:rPr kumimoji="1" lang="ja-JP" altLang="en-US" sz="1600">
                <a:latin typeface="Times New Roman" panose="02020603050405020304" pitchFamily="18" charset="0"/>
                <a:cs typeface="Times New Roman" panose="02020603050405020304" pitchFamily="18" charset="0"/>
              </a:rPr>
              <a:t>に比べて感度、線形範囲ともに良好だった為、繰り返し測定を実施しました。</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57408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14</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15</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19</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見せる</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22</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24</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25</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223545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ブタノール中で超音波分散させ単層剥離し、ニッケルナノシート分散液を作成しました。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この分散液を用いて、キャスト電極とカーボンペースト電極の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キャスティング法により作製したキャスト電極では、ニッケルナノシート分散液を減圧濃縮させ</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ブタノールを蒸発させました。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この濃縮液をグラッシーカーボン電極にピペットで滴下を行い、滴下乾燥を繰り返しました。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次に、カーボンペースト電極では、先ほど得たニッケルナノシート分散液にケッチェンブラックを混ぜ、減圧乾燥を行いました。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乳鉢にナフィオンまたはセルロースナノファイバーのバインダーと、減圧乾燥させた粉末を入念に混ぜ合わせました。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カーボンペースト電極を図のように叩くようにして詰め、作製を行いました。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kumimoji="1" lang="ja-JP" altLang="en-US" sz="1600" b="0">
                <a:latin typeface="Times New Roman" panose="02020603050405020304" pitchFamily="18" charset="0"/>
                <a:cs typeface="Times New Roman" panose="02020603050405020304" pitchFamily="18" charset="0"/>
              </a:rPr>
              <a:t>電気化学測定は三電極法を使用しました。</a:t>
            </a:r>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0.1 M</a:t>
            </a:r>
            <a:r>
              <a:rPr kumimoji="1" lang="ja-JP" altLang="en-US" sz="1600" b="0">
                <a:latin typeface="Times New Roman" panose="02020603050405020304" pitchFamily="18" charset="0"/>
                <a:cs typeface="Times New Roman" panose="02020603050405020304" pitchFamily="18" charset="0"/>
              </a:rPr>
              <a:t>水酸化ナトリウム電解液中で行い、</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作用極は作製した電極</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対極は白金線</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参照極は</a:t>
            </a:r>
            <a:r>
              <a:rPr kumimoji="1" lang="en-US" altLang="ja-JP" sz="1600" b="0" dirty="0">
                <a:latin typeface="Times New Roman" panose="02020603050405020304" pitchFamily="18" charset="0"/>
                <a:cs typeface="Times New Roman" panose="02020603050405020304" pitchFamily="18" charset="0"/>
              </a:rPr>
              <a:t>Ag/AgCl</a:t>
            </a:r>
            <a:r>
              <a:rPr kumimoji="1" lang="ja-JP" altLang="en-US" sz="1600" b="0">
                <a:latin typeface="Times New Roman" panose="02020603050405020304" pitchFamily="18" charset="0"/>
                <a:cs typeface="Times New Roman" panose="02020603050405020304" pitchFamily="18" charset="0"/>
              </a:rPr>
              <a:t>電極を用いました。</a:t>
            </a:r>
            <a:endParaRPr kumimoji="1" lang="en-US" altLang="ja-JP" sz="1600" b="0" dirty="0">
              <a:latin typeface="Times New Roman" panose="02020603050405020304" pitchFamily="18" charset="0"/>
              <a:cs typeface="Times New Roman" panose="02020603050405020304" pitchFamily="18" charset="0"/>
            </a:endParaRPr>
          </a:p>
          <a:p>
            <a:pPr algn="just"/>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a:t>
            </a:r>
            <a:r>
              <a:rPr kumimoji="1" lang="ja-JP" altLang="en-US" sz="1600" b="0">
                <a:latin typeface="Times New Roman" panose="02020603050405020304" pitchFamily="18" charset="0"/>
                <a:cs typeface="Times New Roman" panose="02020603050405020304" pitchFamily="18" charset="0"/>
              </a:rPr>
              <a:t>実験手順</a:t>
            </a:r>
            <a:r>
              <a:rPr kumimoji="1" lang="en-US" altLang="ja-JP" sz="1600" b="0" dirty="0">
                <a:latin typeface="Times New Roman" panose="02020603050405020304" pitchFamily="18" charset="0"/>
                <a:cs typeface="Times New Roman" panose="02020603050405020304" pitchFamily="18" charset="0"/>
              </a:rPr>
              <a:t>3</a:t>
            </a:r>
            <a:r>
              <a:rPr kumimoji="1" lang="ja-JP" altLang="en-US" sz="1600" b="0">
                <a:latin typeface="Times New Roman" panose="02020603050405020304" pitchFamily="18" charset="0"/>
                <a:cs typeface="Times New Roman" panose="02020603050405020304" pitchFamily="18" charset="0"/>
              </a:rPr>
              <a:t>分</a:t>
            </a:r>
            <a:r>
              <a:rPr kumimoji="1" lang="en-US" altLang="ja-JP" sz="1600" b="0"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キャスト電極によるサイクリックボルタンメトリ測定を行い、</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ニッケル水酸化物ナノシートによるグルコース酸化ピークを調べました。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r>
              <a:rPr kumimoji="1"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グルコース滴下</a:t>
            </a:r>
            <a:r>
              <a:rPr kumimoji="1" lang="en-US" altLang="ja-JP" sz="2400" dirty="0">
                <a:latin typeface="Times New Roman" panose="02020603050405020304" pitchFamily="18" charset="0"/>
                <a:ea typeface="Hiragino Maru Gothic ProN W4" panose="020F0400000000000000" pitchFamily="34" charset="-128"/>
                <a:cs typeface="Times New Roman" panose="02020603050405020304" pitchFamily="18" charset="0"/>
              </a:rPr>
              <a:t>0 μL</a:t>
            </a:r>
            <a:r>
              <a:rPr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の時は</a:t>
            </a:r>
            <a:r>
              <a:rPr kumimoji="1" lang="ja-JP" altLang="en-US" sz="2400">
                <a:latin typeface="Times New Roman" panose="02020603050405020304" pitchFamily="18" charset="0"/>
                <a:ea typeface="Hiragino Maru Gothic ProN W4" panose="020F0400000000000000" pitchFamily="34" charset="-128"/>
                <a:cs typeface="Times New Roman" panose="02020603050405020304" pitchFamily="18" charset="0"/>
              </a:rPr>
              <a:t>ピークは現れなかった</a:t>
            </a:r>
            <a:r>
              <a:rPr lang="ja-JP" altLang="en-US" sz="1600">
                <a:solidFill>
                  <a:srgbClr val="000000"/>
                </a:solidFill>
                <a:effectLst/>
                <a:latin typeface="Times New Roman" panose="02020603050405020304" pitchFamily="18" charset="0"/>
                <a:cs typeface="Times New Roman" panose="02020603050405020304" pitchFamily="18" charset="0"/>
              </a:rPr>
              <a:t>が</a:t>
            </a:r>
            <a:r>
              <a:rPr lang="en-US" altLang="ja-JP" sz="1600" dirty="0">
                <a:solidFill>
                  <a:srgbClr val="000000"/>
                </a:solidFill>
                <a:effectLst/>
                <a:latin typeface="Times New Roman" panose="02020603050405020304" pitchFamily="18" charset="0"/>
                <a:cs typeface="Times New Roman" panose="02020603050405020304" pitchFamily="18" charset="0"/>
              </a:rPr>
              <a:t>250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a:t>
            </a:r>
            <a:r>
              <a:rPr lang="en-US" altLang="ja-JP" sz="1600" dirty="0">
                <a:solidFill>
                  <a:srgbClr val="000000"/>
                </a:solidFill>
                <a:effectLst/>
                <a:latin typeface="Times New Roman" panose="02020603050405020304" pitchFamily="18" charset="0"/>
                <a:cs typeface="Times New Roman" panose="02020603050405020304" pitchFamily="18" charset="0"/>
              </a:rPr>
              <a:t>400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とグルコース量を増やすにつれて、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に電流量のピークがあわられた。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このことから、</a:t>
            </a:r>
            <a:r>
              <a:rPr lang="en-US" altLang="ja-JP" sz="1600" dirty="0">
                <a:solidFill>
                  <a:srgbClr val="000000"/>
                </a:solidFill>
                <a:effectLst/>
                <a:latin typeface="Times New Roman" panose="02020603050405020304" pitchFamily="18" charset="0"/>
                <a:cs typeface="Times New Roman" panose="02020603050405020304" pitchFamily="18" charset="0"/>
              </a:rPr>
              <a:t>0.6 V vs Ag/AgC</a:t>
            </a:r>
            <a:r>
              <a:rPr lang="ja-JP" altLang="en-US" sz="1600">
                <a:solidFill>
                  <a:srgbClr val="000000"/>
                </a:solidFill>
                <a:effectLst/>
                <a:latin typeface="Times New Roman" panose="02020603050405020304" pitchFamily="18" charset="0"/>
                <a:cs typeface="Times New Roman" panose="02020603050405020304" pitchFamily="18" charset="0"/>
              </a:rPr>
              <a:t>ｌ</a:t>
            </a:r>
            <a:r>
              <a:rPr lang="en-US" altLang="ja-JP" sz="1600" dirty="0">
                <a:solidFill>
                  <a:srgbClr val="000000"/>
                </a:solidFill>
                <a:effectLst/>
                <a:latin typeface="Times New Roman" panose="02020603050405020304" pitchFamily="18" charset="0"/>
                <a:cs typeface="Times New Roman" panose="02020603050405020304" pitchFamily="18" charset="0"/>
              </a:rPr>
              <a:t> </a:t>
            </a:r>
            <a:r>
              <a:rPr lang="ja-JP" altLang="en-US" sz="1600">
                <a:solidFill>
                  <a:srgbClr val="000000"/>
                </a:solidFill>
                <a:effectLst/>
                <a:latin typeface="Times New Roman" panose="02020603050405020304" pitchFamily="18" charset="0"/>
                <a:cs typeface="Times New Roman" panose="02020603050405020304" pitchFamily="18" charset="0"/>
              </a:rPr>
              <a:t>付近にグルコース酸化ピークがあると考え、時間に対する電流密度の測定をおこなった。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2023/2/16</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2023/2/16</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2023/2/16</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emf"/><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oleObject" Target="../embeddings/oleObject2.bin"/><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png"/><Relationship Id="rId7"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image" Target="../media/image8.png"/><Relationship Id="rId5" Type="http://schemas.openxmlformats.org/officeDocument/2006/relationships/image" Target="../media/image3.emf"/><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dirty="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dirty="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dirty="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dirty="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A66141B3-0D74-3E70-AC53-57DCB469F35F}"/>
              </a:ext>
            </a:extLst>
          </p:cNvPr>
          <p:cNvPicPr>
            <a:picLocks noChangeAspect="1"/>
          </p:cNvPicPr>
          <p:nvPr/>
        </p:nvPicPr>
        <p:blipFill>
          <a:blip r:embed="rId3"/>
          <a:stretch>
            <a:fillRect/>
          </a:stretch>
        </p:blipFill>
        <p:spPr>
          <a:xfrm>
            <a:off x="0" y="1203903"/>
            <a:ext cx="8387200" cy="5297780"/>
          </a:xfrm>
          <a:prstGeom prst="rect">
            <a:avLst/>
          </a:prstGeom>
        </p:spPr>
      </p:pic>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911018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a:t>
            </a:r>
            <a:r>
              <a:rPr lang="ja-JP" altLang="en-US" sz="2400">
                <a:latin typeface="HGSSoeiKakugothicUB" panose="020B0900000000000000" pitchFamily="34" charset="-128"/>
                <a:ea typeface="HGSSoeiKakugothicUB" panose="020B0900000000000000" pitchFamily="34" charset="-128"/>
              </a:rPr>
              <a:t>のグルコース濃度に対する電流密度</a:t>
            </a:r>
            <a:r>
              <a:rPr kumimoji="1" lang="ja-JP" altLang="en-US" sz="2400">
                <a:latin typeface="HGSSoeiKakugothicUB" panose="020B0900000000000000" pitchFamily="34" charset="-128"/>
                <a:ea typeface="HGSSoeiKakugothicUB" panose="020B0900000000000000" pitchFamily="34" charset="-128"/>
              </a:rPr>
              <a:t>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8127325" y="1472940"/>
            <a:ext cx="4108817" cy="2031325"/>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kumimoji="1"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で電極を作製したが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再現性に乏しかった。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A66141B3-0D74-3E70-AC53-57DCB469F35F}"/>
              </a:ext>
            </a:extLst>
          </p:cNvPr>
          <p:cNvPicPr>
            <a:picLocks noChangeAspect="1"/>
          </p:cNvPicPr>
          <p:nvPr/>
        </p:nvPicPr>
        <p:blipFill>
          <a:blip r:embed="rId3"/>
          <a:stretch>
            <a:fillRect/>
          </a:stretch>
        </p:blipFill>
        <p:spPr>
          <a:xfrm>
            <a:off x="0" y="1203903"/>
            <a:ext cx="8387200" cy="5297780"/>
          </a:xfrm>
          <a:prstGeom prst="rect">
            <a:avLst/>
          </a:prstGeom>
        </p:spPr>
      </p:pic>
      <p:sp>
        <p:nvSpPr>
          <p:cNvPr id="5" name="テキスト ボックス 4">
            <a:extLst>
              <a:ext uri="{FF2B5EF4-FFF2-40B4-BE49-F238E27FC236}">
                <a16:creationId xmlns:a16="http://schemas.microsoft.com/office/drawing/2014/main" id="{CD6CDEE2-257F-6E7A-8F40-6DD6C021E8BB}"/>
              </a:ext>
            </a:extLst>
          </p:cNvPr>
          <p:cNvSpPr txBox="1"/>
          <p:nvPr/>
        </p:nvSpPr>
        <p:spPr>
          <a:xfrm>
            <a:off x="6135732" y="3059668"/>
            <a:ext cx="2031325"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枠線：ナフィオン</a:t>
            </a:r>
          </a:p>
        </p:txBody>
      </p:sp>
      <p:sp>
        <p:nvSpPr>
          <p:cNvPr id="6" name="テキスト ボックス 5">
            <a:extLst>
              <a:ext uri="{FF2B5EF4-FFF2-40B4-BE49-F238E27FC236}">
                <a16:creationId xmlns:a16="http://schemas.microsoft.com/office/drawing/2014/main" id="{D9912DC8-FB31-A1F6-2EAC-C8BAD769F7C9}"/>
              </a:ext>
            </a:extLst>
          </p:cNvPr>
          <p:cNvSpPr txBox="1"/>
          <p:nvPr/>
        </p:nvSpPr>
        <p:spPr>
          <a:xfrm>
            <a:off x="3926175" y="4604299"/>
            <a:ext cx="433965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塗りつぶし：セルロースナノファイバー</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911018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a:t>
            </a:r>
            <a:r>
              <a:rPr lang="ja-JP" altLang="en-US" sz="2400">
                <a:latin typeface="HGSSoeiKakugothicUB" panose="020B0900000000000000" pitchFamily="34" charset="-128"/>
                <a:ea typeface="HGSSoeiKakugothicUB" panose="020B0900000000000000" pitchFamily="34" charset="-128"/>
              </a:rPr>
              <a:t>のグルコース</a:t>
            </a:r>
            <a:r>
              <a:rPr kumimoji="1" lang="ja-JP" altLang="en-US" sz="2400">
                <a:latin typeface="HGSSoeiKakugothicUB" panose="020B0900000000000000" pitchFamily="34" charset="-128"/>
                <a:ea typeface="HGSSoeiKakugothicUB" panose="020B0900000000000000" pitchFamily="34" charset="-128"/>
              </a:rPr>
              <a:t>濃度</a:t>
            </a:r>
            <a:r>
              <a:rPr lang="ja-JP" altLang="en-US" sz="2400">
                <a:latin typeface="HGSSoeiKakugothicUB" panose="020B0900000000000000" pitchFamily="34" charset="-128"/>
                <a:ea typeface="HGSSoeiKakugothicUB" panose="020B0900000000000000" pitchFamily="34" charset="-128"/>
              </a:rPr>
              <a:t>に対する電流密度</a:t>
            </a:r>
            <a:r>
              <a:rPr kumimoji="1" lang="ja-JP" altLang="en-US" sz="2400">
                <a:latin typeface="HGSSoeiKakugothicUB" panose="020B0900000000000000" pitchFamily="34" charset="-128"/>
                <a:ea typeface="HGSSoeiKakugothicUB" panose="020B0900000000000000" pitchFamily="34" charset="-128"/>
              </a:rPr>
              <a:t>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8266307" y="1472940"/>
            <a:ext cx="3647152" cy="2585323"/>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kumimoji="1"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バインダーの使用量を変化させた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mj-lt"/>
              <a:buAutoNum type="arabicPeriod"/>
            </a:pPr>
            <a:r>
              <a:rPr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 5 μL</a:t>
            </a:r>
          </a:p>
          <a:p>
            <a:pPr marL="342900" indent="-342900">
              <a:buFont typeface="+mj-lt"/>
              <a:buAutoNum type="arabicPeriod"/>
            </a:pPr>
            <a:r>
              <a:rPr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 10 μL</a:t>
            </a:r>
          </a:p>
          <a:p>
            <a:pPr marL="342900" indent="-342900">
              <a:buFont typeface="+mj-lt"/>
              <a:buAutoNum type="arabicPeriod"/>
            </a:pPr>
            <a:r>
              <a:rPr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 10 μL</a:t>
            </a:r>
          </a:p>
          <a:p>
            <a:pPr marL="342900" indent="-342900">
              <a:buFont typeface="+mj-lt"/>
              <a:buAutoNum type="arabicPeriod"/>
            </a:pPr>
            <a:r>
              <a:rPr lang="ja-JP" altLang="en-US">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 15 μL</a:t>
            </a:r>
          </a:p>
          <a:p>
            <a:r>
              <a:rPr lang="ja-JP" altLang="en-US">
                <a:latin typeface="Times New Roman" panose="02020603050405020304" pitchFamily="18" charset="0"/>
                <a:ea typeface="MS Mincho" panose="02020609040205080304" pitchFamily="49" charset="-128"/>
                <a:cs typeface="Times New Roman" panose="02020603050405020304" pitchFamily="18" charset="0"/>
              </a:rPr>
              <a:t>の</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つ電極を作製した。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4DB35EC5-BA23-3C3E-77CB-D06187F124AB}"/>
              </a:ext>
            </a:extLst>
          </p:cNvPr>
          <p:cNvSpPr txBox="1"/>
          <p:nvPr/>
        </p:nvSpPr>
        <p:spPr>
          <a:xfrm>
            <a:off x="5668517" y="1440073"/>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a:t>
            </a:r>
            <a:r>
              <a:rPr kumimoji="1" lang="en-US" altLang="ja-JP" dirty="0">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7D20472-4644-641C-E7EC-8BABA6210F82}"/>
              </a:ext>
            </a:extLst>
          </p:cNvPr>
          <p:cNvSpPr txBox="1"/>
          <p:nvPr/>
        </p:nvSpPr>
        <p:spPr>
          <a:xfrm>
            <a:off x="7151395" y="1672067"/>
            <a:ext cx="737702" cy="369332"/>
          </a:xfrm>
          <a:prstGeom prst="rect">
            <a:avLst/>
          </a:prstGeom>
          <a:noFill/>
        </p:spPr>
        <p:txBody>
          <a:bodyPr wrap="none" rtlCol="0">
            <a:spAutoFit/>
          </a:bodyPr>
          <a:lstStyle/>
          <a:p>
            <a:r>
              <a:rPr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a:t>
            </a:r>
            <a:r>
              <a:rPr kumimoji="1" lang="en-US" altLang="ja-JP" dirty="0">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F3BBECC4-E728-CC6C-7E5E-37E969CA3A83}"/>
              </a:ext>
            </a:extLst>
          </p:cNvPr>
          <p:cNvSpPr txBox="1"/>
          <p:nvPr/>
        </p:nvSpPr>
        <p:spPr>
          <a:xfrm>
            <a:off x="5810253" y="2397054"/>
            <a:ext cx="737702"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a:t>
            </a:r>
            <a:r>
              <a:rPr kumimoji="1" lang="en-US" altLang="ja-JP"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440A335D-0EFB-F290-AC2E-2245B48FADF9}"/>
              </a:ext>
            </a:extLst>
          </p:cNvPr>
          <p:cNvSpPr txBox="1"/>
          <p:nvPr/>
        </p:nvSpPr>
        <p:spPr>
          <a:xfrm>
            <a:off x="5779432" y="2661409"/>
            <a:ext cx="622286" cy="369332"/>
          </a:xfrm>
          <a:prstGeom prst="rect">
            <a:avLst/>
          </a:prstGeom>
          <a:noFill/>
        </p:spPr>
        <p:txBody>
          <a:bodyPr wrap="none" rtlCol="0">
            <a:spAutoFit/>
          </a:bodyPr>
          <a:lstStyle/>
          <a:p>
            <a:r>
              <a:rPr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a:t>
            </a:r>
            <a:r>
              <a:rPr kumimoji="1" lang="en-US" altLang="ja-JP" dirty="0">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4" name="右矢印 13">
            <a:extLst>
              <a:ext uri="{FF2B5EF4-FFF2-40B4-BE49-F238E27FC236}">
                <a16:creationId xmlns:a16="http://schemas.microsoft.com/office/drawing/2014/main" id="{CD5968F3-525D-E926-01D2-02FBE0C08A71}"/>
              </a:ext>
            </a:extLst>
          </p:cNvPr>
          <p:cNvSpPr/>
          <p:nvPr/>
        </p:nvSpPr>
        <p:spPr>
          <a:xfrm>
            <a:off x="11554691" y="4843823"/>
            <a:ext cx="358768" cy="800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A914FF4-AEED-ACC2-4D64-DA9D5BA632CD}"/>
              </a:ext>
            </a:extLst>
          </p:cNvPr>
          <p:cNvSpPr txBox="1"/>
          <p:nvPr/>
        </p:nvSpPr>
        <p:spPr>
          <a:xfrm>
            <a:off x="8265825" y="4920997"/>
            <a:ext cx="3276859" cy="646331"/>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良好であったナフィオン</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10 μL</a:t>
            </a:r>
          </a:p>
          <a:p>
            <a:r>
              <a:rPr lang="ja-JP" altLang="en-US">
                <a:latin typeface="Times New Roman" panose="02020603050405020304" pitchFamily="18" charset="0"/>
                <a:ea typeface="MS Mincho" panose="02020609040205080304" pitchFamily="49" charset="-128"/>
                <a:cs typeface="Times New Roman" panose="02020603050405020304" pitchFamily="18" charset="0"/>
              </a:rPr>
              <a:t>で</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繰り返し測定を</a:t>
            </a:r>
            <a:r>
              <a:rPr lang="ja-JP" altLang="en-US">
                <a:latin typeface="Times New Roman" panose="02020603050405020304" pitchFamily="18" charset="0"/>
                <a:ea typeface="MS Mincho" panose="02020609040205080304" pitchFamily="49" charset="-128"/>
                <a:cs typeface="Times New Roman" panose="02020603050405020304" pitchFamily="18" charset="0"/>
              </a:rPr>
              <a:t>実施した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3719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92153C1-F4FE-2979-08EB-659A18FB25C2}"/>
              </a:ext>
            </a:extLst>
          </p:cNvPr>
          <p:cNvPicPr>
            <a:picLocks noChangeAspect="1"/>
          </p:cNvPicPr>
          <p:nvPr/>
        </p:nvPicPr>
        <p:blipFill>
          <a:blip r:embed="rId3"/>
          <a:stretch>
            <a:fillRect/>
          </a:stretch>
        </p:blipFill>
        <p:spPr>
          <a:xfrm>
            <a:off x="-69274" y="1399309"/>
            <a:ext cx="8806207" cy="524528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4638061" y="2704761"/>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endParaRPr kumimoji="1" lang="ja-JP" altLang="en-US">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μL</a:t>
            </a:r>
            <a:r>
              <a:rPr lang="ja-JP" altLang="en-US" sz="2400">
                <a:latin typeface="HGSSoeiKakugothicUB" panose="020B0900000000000000" pitchFamily="34" charset="-128"/>
                <a:ea typeface="HGSSoeiKakugothicUB" panose="020B0900000000000000" pitchFamily="34" charset="-128"/>
              </a:rPr>
              <a:t>修飾</a:t>
            </a:r>
            <a:r>
              <a:rPr kumimoji="1" lang="ja-JP" altLang="en-US" sz="2400">
                <a:latin typeface="HGSSoeiKakugothicUB" panose="020B0900000000000000" pitchFamily="34" charset="-128"/>
                <a:ea typeface="HGSSoeiKakugothicUB" panose="020B0900000000000000" pitchFamily="34" charset="-128"/>
              </a:rPr>
              <a:t>電極による繰り返し測定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8610600" y="1878122"/>
            <a:ext cx="4339650" cy="2585323"/>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繰り返し測定</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2</a:t>
            </a:r>
            <a:r>
              <a:rPr lang="ja-JP" altLang="en-US">
                <a:latin typeface="Times New Roman" panose="02020603050405020304" pitchFamily="18" charset="0"/>
                <a:ea typeface="MS Mincho" panose="02020609040205080304" pitchFamily="49" charset="-128"/>
                <a:cs typeface="Times New Roman" panose="02020603050405020304" pitchFamily="18" charset="0"/>
              </a:rPr>
              <a:t>回目が</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1</a:t>
            </a:r>
            <a:r>
              <a:rPr lang="ja-JP" altLang="en-US">
                <a:latin typeface="Times New Roman" panose="02020603050405020304" pitchFamily="18" charset="0"/>
                <a:ea typeface="MS Mincho" panose="02020609040205080304" pitchFamily="49" charset="-128"/>
                <a:cs typeface="Times New Roman" panose="02020603050405020304" pitchFamily="18" charset="0"/>
              </a:rPr>
              <a:t>回目に比べて</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感度が僅かに高かったが、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3</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回目では感度は低下した。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複数回の測定での安定性は課題であるが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ニッケル水酸化物ナノシート固定電極</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に</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よるグルコース酸化が可能であることが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示された。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3194321" y="2704761"/>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endParaRPr kumimoji="1" lang="ja-JP" altLang="en-US">
              <a:solidFill>
                <a:schemeClr val="accent1"/>
              </a:solidFill>
              <a:latin typeface="Hiragino Maru Gothic ProN W4" panose="020F0400000000000000" pitchFamily="34" charset="-128"/>
              <a:ea typeface="Hiragino Maru Gothic ProN W4" panose="020F0400000000000000" pitchFamily="34" charset="-128"/>
            </a:endParaRP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638062" y="4463445"/>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endParaRPr kumimoji="1" lang="ja-JP" altLang="en-US">
              <a:solidFill>
                <a:srgbClr val="FF0000"/>
              </a:solidFill>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68747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587892" y="3319611"/>
            <a:ext cx="11016216" cy="2308324"/>
          </a:xfrm>
          <a:prstGeom prst="rect">
            <a:avLst/>
          </a:prstGeom>
          <a:noFill/>
        </p:spPr>
        <p:txBody>
          <a:bodyPr wrap="square" rtlCol="0">
            <a:spAutoFit/>
          </a:bodyPr>
          <a:lstStyle/>
          <a:p>
            <a:pPr algn="ctr"/>
            <a:r>
              <a:rPr lang="ja-JP" altLang="en-US" sz="2400">
                <a:latin typeface="MS Mincho" panose="02020609040205080304" pitchFamily="49" charset="-128"/>
                <a:ea typeface="MS Mincho" panose="02020609040205080304" pitchFamily="49" charset="-128"/>
              </a:rPr>
              <a:t>カーボンペースト</a:t>
            </a:r>
            <a:r>
              <a:rPr kumimoji="1" lang="ja-JP" altLang="en-US" sz="2400">
                <a:latin typeface="MS Mincho" panose="02020609040205080304" pitchFamily="49" charset="-128"/>
                <a:ea typeface="MS Mincho" panose="02020609040205080304" pitchFamily="49" charset="-128"/>
              </a:rPr>
              <a:t>電極でもグルコースを測定できるか、２つの方法を</a:t>
            </a:r>
            <a:r>
              <a:rPr lang="ja-JP" altLang="en-US" sz="2400">
                <a:latin typeface="MS Mincho" panose="02020609040205080304" pitchFamily="49" charset="-128"/>
                <a:ea typeface="MS Mincho" panose="02020609040205080304" pitchFamily="49" charset="-128"/>
              </a:rPr>
              <a:t>検討した</a:t>
            </a:r>
            <a:endParaRPr kumimoji="1" lang="ja-JP" altLang="en-US" sz="2400">
              <a:latin typeface="MS Mincho" panose="02020609040205080304" pitchFamily="49" charset="-128"/>
              <a:ea typeface="MS Mincho" panose="02020609040205080304" pitchFamily="49" charset="-128"/>
            </a:endParaRPr>
          </a:p>
          <a:p>
            <a:pPr algn="just"/>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a:t>
            </a:r>
            <a:r>
              <a:rPr lang="ja-JP" altLang="en-US" sz="2000" kern="100">
                <a:latin typeface="Times New Roman" panose="02020603050405020304" pitchFamily="18" charset="0"/>
                <a:ea typeface="ＭＳ 明朝" panose="02020609040205080304" pitchFamily="49" charset="-128"/>
                <a:cs typeface="Times New Roman" panose="02020603050405020304" pitchFamily="18" charset="0"/>
              </a:rPr>
              <a:t>。しかし、作る度に得れる電流量に変化があり、</a:t>
            </a: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buFont typeface="+mj-lt"/>
              <a:buAutoNum type="arabicPeriod"/>
            </a:pPr>
            <a:r>
              <a:rPr lang="ja-JP" altLang="ja-JP" sz="2000">
                <a:effectLst/>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ナフィオンをバインダーとしてカーボンペースト電極を作製。セルロースナノファイバーより線形範囲と感度が良好であることが判明した。</a:t>
            </a:r>
            <a:endParaRPr lang="en-US" altLang="ja-JP" sz="2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166196" y="1230065"/>
            <a:ext cx="12524392" cy="1569660"/>
          </a:xfrm>
          <a:prstGeom prst="rect">
            <a:avLst/>
          </a:prstGeom>
          <a:noFill/>
        </p:spPr>
        <p:txBody>
          <a:bodyPr wrap="square" rtlCol="0">
            <a:spAutoFit/>
          </a:bodyPr>
          <a:lstStyle/>
          <a:p>
            <a:pPr algn="ctr"/>
            <a:r>
              <a:rPr lang="ja-JP" altLang="en-US" sz="3200">
                <a:effectLst/>
                <a:latin typeface="MS Mincho" panose="02020609040205080304" pitchFamily="49" charset="-128"/>
                <a:ea typeface="MS Mincho" panose="02020609040205080304" pitchFamily="49" charset="-128"/>
                <a:cs typeface="Times New Roman" panose="02020603050405020304" pitchFamily="18" charset="0"/>
              </a:rPr>
              <a:t>キャスト電極</a:t>
            </a:r>
            <a:r>
              <a:rPr lang="ja-JP" altLang="en-US" sz="3200">
                <a:latin typeface="MS Mincho" panose="02020609040205080304" pitchFamily="49" charset="-128"/>
                <a:ea typeface="MS Mincho" panose="02020609040205080304" pitchFamily="49" charset="-128"/>
                <a:cs typeface="Times New Roman" panose="02020603050405020304" pitchFamily="18" charset="0"/>
              </a:rPr>
              <a:t>の</a:t>
            </a:r>
            <a:r>
              <a:rPr lang="en-US" altLang="ja-JP" sz="3200" dirty="0">
                <a:effectLst/>
                <a:latin typeface="MS Mincho" panose="02020609040205080304" pitchFamily="49" charset="-128"/>
                <a:ea typeface="MS Mincho" panose="02020609040205080304" pitchFamily="49" charset="-128"/>
                <a:cs typeface="Times New Roman" panose="02020603050405020304" pitchFamily="18" charset="0"/>
              </a:rPr>
              <a:t>CV</a:t>
            </a:r>
            <a:r>
              <a:rPr lang="ja-JP" altLang="en-US" sz="3200">
                <a:effectLst/>
                <a:latin typeface="MS Mincho" panose="02020609040205080304" pitchFamily="49" charset="-128"/>
                <a:ea typeface="MS Mincho" panose="02020609040205080304" pitchFamily="49" charset="-128"/>
                <a:cs typeface="Times New Roman" panose="02020603050405020304" pitchFamily="18" charset="0"/>
              </a:rPr>
              <a:t>結果からグルコースによる酸化ピークが見られ</a:t>
            </a:r>
            <a:endParaRPr lang="en-US" altLang="ja-JP" sz="3200" dirty="0">
              <a:effectLst/>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3200" b="1">
                <a:effectLst/>
                <a:latin typeface="MS Mincho" panose="02020609040205080304" pitchFamily="49" charset="-128"/>
                <a:ea typeface="MS Mincho" panose="02020609040205080304" pitchFamily="49" charset="-128"/>
                <a:cs typeface="Times New Roman" panose="02020603050405020304" pitchFamily="18" charset="0"/>
              </a:rPr>
              <a:t>ニッケル水酸化物ナノシート固定電極</a:t>
            </a:r>
            <a:r>
              <a:rPr lang="ja-JP" altLang="en-US" sz="3200" b="1">
                <a:latin typeface="MS Mincho" panose="02020609040205080304" pitchFamily="49" charset="-128"/>
                <a:ea typeface="MS Mincho" panose="02020609040205080304" pitchFamily="49" charset="-128"/>
                <a:cs typeface="Times New Roman" panose="02020603050405020304" pitchFamily="18" charset="0"/>
              </a:rPr>
              <a:t>は</a:t>
            </a:r>
            <a:endParaRPr lang="en-US" altLang="ja-JP" sz="3200" b="1" dirty="0">
              <a:effectLst/>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3200" b="1">
                <a:effectLst/>
                <a:latin typeface="MS Mincho" panose="02020609040205080304" pitchFamily="49" charset="-128"/>
                <a:ea typeface="MS Mincho" panose="02020609040205080304" pitchFamily="49" charset="-128"/>
                <a:cs typeface="Times New Roman" panose="02020603050405020304" pitchFamily="18" charset="0"/>
              </a:rPr>
              <a:t>グルコース酸化が可能であることが示され</a:t>
            </a:r>
            <a:r>
              <a:rPr lang="ja-JP" altLang="en-US" sz="3200" b="1">
                <a:effectLst/>
                <a:latin typeface="MS Mincho" panose="02020609040205080304" pitchFamily="49" charset="-128"/>
                <a:ea typeface="MS Mincho" panose="02020609040205080304" pitchFamily="49" charset="-128"/>
                <a:cs typeface="Times New Roman" panose="02020603050405020304" pitchFamily="18" charset="0"/>
              </a:rPr>
              <a:t>た</a:t>
            </a:r>
            <a:r>
              <a:rPr lang="ja-JP" altLang="ja-JP" sz="3200" b="1">
                <a:effectLst/>
                <a:latin typeface="MS Mincho" panose="02020609040205080304" pitchFamily="49" charset="-128"/>
                <a:ea typeface="MS Mincho" panose="02020609040205080304" pitchFamily="49" charset="-128"/>
              </a:rPr>
              <a:t> </a:t>
            </a:r>
            <a:endParaRPr kumimoji="1" lang="ja-JP" altLang="en-US" sz="3200" b="1">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2235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14</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5" y="164313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dirty="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dirty="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dirty="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259810"/>
            <a:ext cx="5260763" cy="461665"/>
          </a:xfrm>
          <a:prstGeom prst="rect">
            <a:avLst/>
          </a:prstGeom>
          <a:noFill/>
        </p:spPr>
        <p:txBody>
          <a:bodyPr wrap="square" rtlCol="0">
            <a:spAutoFit/>
          </a:bodyPr>
          <a:lstStyle/>
          <a:p>
            <a:r>
              <a:rPr kumimoji="1" lang="en-US" altLang="ja-JP" sz="1200" dirty="0">
                <a:latin typeface="MS Gothic" panose="020B0609070205080204" pitchFamily="49" charset="-128"/>
                <a:ea typeface="MS Gothic" panose="020B0609070205080204" pitchFamily="49" charset="-128"/>
              </a:rPr>
              <a:t>[1] Feng Gao</a:t>
            </a:r>
            <a:r>
              <a:rPr lang="en-US" altLang="ja-JP" sz="1200" dirty="0">
                <a:latin typeface="MS Gothic" panose="020B0609070205080204" pitchFamily="49" charset="-128"/>
                <a:ea typeface="MS Gothic" panose="020B0609070205080204" pitchFamily="49" charset="-128"/>
              </a:rPr>
              <a:t> </a:t>
            </a:r>
            <a:r>
              <a:rPr kumimoji="1" lang="en-US" altLang="ja-JP" sz="1200" dirty="0">
                <a:latin typeface="MS Gothic" panose="020B0609070205080204" pitchFamily="49" charset="-128"/>
                <a:ea typeface="MS Gothic" panose="020B0609070205080204" pitchFamily="49" charset="-128"/>
              </a:rPr>
              <a:t>et al. </a:t>
            </a:r>
            <a:r>
              <a:rPr kumimoji="1" lang="en-US" altLang="ja-JP" sz="1200" i="1" dirty="0">
                <a:latin typeface="MS Gothic" panose="020B0609070205080204" pitchFamily="49" charset="-128"/>
                <a:ea typeface="MS Gothic" panose="020B0609070205080204" pitchFamily="49" charset="-128"/>
              </a:rPr>
              <a:t>ACS Appl. Nano Mater.</a:t>
            </a:r>
            <a:r>
              <a:rPr kumimoji="1" lang="en-US" altLang="ja-JP" sz="1200" b="1" dirty="0">
                <a:latin typeface="MS Gothic" panose="020B0609070205080204" pitchFamily="49" charset="-128"/>
                <a:ea typeface="MS Gothic" panose="020B0609070205080204" pitchFamily="49" charset="-128"/>
              </a:rPr>
              <a:t>2021</a:t>
            </a:r>
            <a:r>
              <a:rPr kumimoji="1" lang="en-US" altLang="ja-JP" sz="1200" dirty="0">
                <a:latin typeface="MS Gothic" panose="020B0609070205080204" pitchFamily="49" charset="-128"/>
                <a:ea typeface="MS Gothic" panose="020B0609070205080204" pitchFamily="49" charset="-128"/>
              </a:rPr>
              <a:t>,4,8520−8529</a:t>
            </a:r>
          </a:p>
          <a:p>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5" y="342900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984335"/>
            <a:ext cx="10948416" cy="1633861"/>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2805209"/>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780204" y="984335"/>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780204" y="2805209"/>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886642" y="5249874"/>
            <a:ext cx="10735537" cy="830997"/>
          </a:xfrm>
          <a:prstGeom prst="rect">
            <a:avLst/>
          </a:prstGeom>
          <a:noFill/>
        </p:spPr>
        <p:txBody>
          <a:bodyPr wrap="square" rtlCol="0">
            <a:spAutoFit/>
          </a:bodyPr>
          <a:lstStyle/>
          <a:p>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rPr>
              <a:t>1-</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780204" y="4626083"/>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02404B29-80A8-76D0-F6B0-3CE9F700422B}"/>
              </a:ext>
            </a:extLst>
          </p:cNvPr>
          <p:cNvSpPr/>
          <p:nvPr/>
        </p:nvSpPr>
        <p:spPr>
          <a:xfrm>
            <a:off x="780201" y="4626083"/>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169261"/>
            <a:ext cx="5920560" cy="3863690"/>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5920560" y="1169261"/>
            <a:ext cx="6286837" cy="397423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dirty="0">
                          <a:effectLst/>
                        </a:rPr>
                        <a:t> </a:t>
                      </a:r>
                      <a:r>
                        <a:rPr 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19</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dirty="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dirty="0">
                    <a:latin typeface="Yu Mincho" panose="02020400000000000000" pitchFamily="18" charset="-128"/>
                    <a:ea typeface="Yu Mincho" panose="02020400000000000000" pitchFamily="18" charset="-128"/>
                  </a:rPr>
                  <a:t>22</a:t>
                </a:r>
                <a:r>
                  <a:rPr kumimoji="1" lang="en-US" altLang="ja-JP" sz="1100" dirty="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dirty="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dirty="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61950" y="4548618"/>
            <a:ext cx="11340168" cy="1807732"/>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2639489"/>
                  <a:ext cx="10959352" cy="1364068"/>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dirty="0">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844290"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本研究</a:t>
              </a: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13" name="テキスト ボックス 12">
            <a:extLst>
              <a:ext uri="{FF2B5EF4-FFF2-40B4-BE49-F238E27FC236}">
                <a16:creationId xmlns:a16="http://schemas.microsoft.com/office/drawing/2014/main" id="{F425FC7D-DC50-E065-44E5-096F5B654386}"/>
              </a:ext>
            </a:extLst>
          </p:cNvPr>
          <p:cNvSpPr txBox="1"/>
          <p:nvPr/>
        </p:nvSpPr>
        <p:spPr>
          <a:xfrm>
            <a:off x="489881" y="1604651"/>
            <a:ext cx="10863919" cy="2246769"/>
          </a:xfrm>
          <a:prstGeom prst="rect">
            <a:avLst/>
          </a:prstGeom>
          <a:noFill/>
        </p:spPr>
        <p:txBody>
          <a:bodyPr wrap="square" rtlCol="0">
            <a:spAutoFit/>
          </a:bodyPr>
          <a:lstStyle/>
          <a:p>
            <a:r>
              <a:rPr kumimoji="1" lang="ja-JP" altLang="en-US" sz="2000"/>
              <a:t>本研究室では、</a:t>
            </a:r>
            <a:endParaRPr kumimoji="1" lang="en-US" altLang="ja-JP" sz="2000" dirty="0"/>
          </a:p>
          <a:p>
            <a:r>
              <a:rPr lang="ja-JP" altLang="en-US" sz="2000"/>
              <a:t>銅、</a:t>
            </a:r>
            <a:r>
              <a:rPr kumimoji="1" lang="ja-JP" altLang="en-US" sz="2000"/>
              <a:t>ニッケル、コバルトを</a:t>
            </a:r>
            <a:r>
              <a:rPr kumimoji="1" lang="en-US" altLang="ja-JP" sz="2000" dirty="0"/>
              <a:t>1-</a:t>
            </a:r>
            <a:r>
              <a:rPr lang="ja-JP" altLang="en-US" sz="2000"/>
              <a:t>ブタノール中で層剥離しナノシート化することを報告している。</a:t>
            </a:r>
            <a:endParaRPr kumimoji="1" lang="en-US" altLang="ja-JP" sz="2000" dirty="0"/>
          </a:p>
          <a:p>
            <a:endParaRPr lang="en-US" altLang="ja-JP" sz="2000" dirty="0"/>
          </a:p>
          <a:p>
            <a:r>
              <a:rPr kumimoji="1" lang="ja-JP" altLang="en-US" sz="2000"/>
              <a:t>先行研究では、銅水酸化物ナノシートを用いてグルコース測定を</a:t>
            </a:r>
            <a:r>
              <a:rPr lang="ja-JP" altLang="en-US" sz="2000"/>
              <a:t>進めていた。</a:t>
            </a:r>
            <a:endParaRPr lang="en-US" altLang="ja-JP" sz="2000" dirty="0"/>
          </a:p>
          <a:p>
            <a:endParaRPr lang="en-US" altLang="ja-JP" sz="2000" dirty="0"/>
          </a:p>
          <a:p>
            <a:r>
              <a:rPr lang="ja-JP" altLang="en-US" sz="2000"/>
              <a:t>ニッケルでも、銅と同様に水酸化物ナノ構造によってグルコースを酸化するいくつかの報告がされている。</a:t>
            </a:r>
            <a:endParaRPr lang="en-US" altLang="ja-JP" sz="2000" dirty="0"/>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endParaRPr lang="ja-JP" altLang="en-US"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dirty="0">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994070" y="1093284"/>
            <a:ext cx="4515544"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ナフィオン</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7054259" y="1974635"/>
            <a:ext cx="2031325" cy="923330"/>
          </a:xfrm>
          <a:prstGeom prst="rect">
            <a:avLst/>
          </a:prstGeom>
          <a:noFill/>
        </p:spPr>
        <p:txBody>
          <a:bodyPr wrap="none" rtlCol="0">
            <a:spAutoFit/>
          </a:bodyPr>
          <a:lstStyle/>
          <a:p>
            <a:r>
              <a:rPr kumimoji="1" lang="ja-JP" altLang="en-US">
                <a:latin typeface="MS Mincho" panose="02020609040205080304" pitchFamily="49" charset="-128"/>
                <a:ea typeface="MS Mincho" panose="02020609040205080304" pitchFamily="49" charset="-128"/>
              </a:rPr>
              <a:t>陽イオン交換膜で</a:t>
            </a:r>
            <a:endParaRPr kumimoji="1" lang="en-US" altLang="ja-JP" dirty="0">
              <a:latin typeface="MS Mincho" panose="02020609040205080304" pitchFamily="49" charset="-128"/>
              <a:ea typeface="MS Mincho" panose="02020609040205080304" pitchFamily="49" charset="-128"/>
            </a:endParaRPr>
          </a:p>
          <a:p>
            <a:r>
              <a:rPr kumimoji="1" lang="ja-JP" altLang="en-US">
                <a:latin typeface="MS Mincho" panose="02020609040205080304" pitchFamily="49" charset="-128"/>
                <a:ea typeface="MS Mincho" panose="02020609040205080304" pitchFamily="49" charset="-128"/>
              </a:rPr>
              <a:t>電池や電池材料</a:t>
            </a:r>
            <a:endParaRPr kumimoji="1" lang="en-US" altLang="ja-JP" dirty="0">
              <a:latin typeface="MS Mincho" panose="02020609040205080304" pitchFamily="49" charset="-128"/>
              <a:ea typeface="MS Mincho" panose="02020609040205080304" pitchFamily="49" charset="-128"/>
            </a:endParaRPr>
          </a:p>
          <a:p>
            <a:r>
              <a:rPr lang="ja-JP" altLang="en-US">
                <a:latin typeface="MS Mincho" panose="02020609040205080304" pitchFamily="49" charset="-128"/>
                <a:ea typeface="MS Mincho" panose="02020609040205080304" pitchFamily="49" charset="-128"/>
              </a:rPr>
              <a:t>として利用</a:t>
            </a:r>
            <a:endParaRPr kumimoji="1" lang="ja-JP" altLang="en-US">
              <a:latin typeface="MS Mincho" panose="02020609040205080304" pitchFamily="49" charset="-128"/>
              <a:ea typeface="MS Mincho" panose="02020609040205080304" pitchFamily="49" charset="-128"/>
            </a:endParaRP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145774" y="1519329"/>
            <a:ext cx="2363840" cy="1854137"/>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249424" y="1000842"/>
            <a:ext cx="6684456" cy="4225595"/>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22</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544000" y="890643"/>
            <a:ext cx="9509762" cy="3701899"/>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266414" y="4571216"/>
          <a:ext cx="6243528" cy="1304073"/>
        </p:xfrm>
        <a:graphic>
          <a:graphicData uri="http://schemas.openxmlformats.org/drawingml/2006/table">
            <a:tbl>
              <a:tblPr firstRow="1" firstCol="1" bandRow="1">
                <a:tableStyleId>{2D5ABB26-0587-4C30-8999-92F81FD0307C}</a:tableStyleId>
              </a:tblPr>
              <a:tblGrid>
                <a:gridCol w="1781242">
                  <a:extLst>
                    <a:ext uri="{9D8B030D-6E8A-4147-A177-3AD203B41FA5}">
                      <a16:colId xmlns:a16="http://schemas.microsoft.com/office/drawing/2014/main" val="1260896747"/>
                    </a:ext>
                  </a:extLst>
                </a:gridCol>
                <a:gridCol w="1404471">
                  <a:extLst>
                    <a:ext uri="{9D8B030D-6E8A-4147-A177-3AD203B41FA5}">
                      <a16:colId xmlns:a16="http://schemas.microsoft.com/office/drawing/2014/main" val="2092789689"/>
                    </a:ext>
                  </a:extLst>
                </a:gridCol>
                <a:gridCol w="1818292">
                  <a:extLst>
                    <a:ext uri="{9D8B030D-6E8A-4147-A177-3AD203B41FA5}">
                      <a16:colId xmlns:a16="http://schemas.microsoft.com/office/drawing/2014/main" val="386214123"/>
                    </a:ext>
                  </a:extLst>
                </a:gridCol>
                <a:gridCol w="1239523">
                  <a:extLst>
                    <a:ext uri="{9D8B030D-6E8A-4147-A177-3AD203B41FA5}">
                      <a16:colId xmlns:a16="http://schemas.microsoft.com/office/drawing/2014/main" val="1985822127"/>
                    </a:ext>
                  </a:extLst>
                </a:gridCol>
              </a:tblGrid>
              <a:tr h="434691">
                <a:tc>
                  <a:txBody>
                    <a:bodyPr/>
                    <a:lstStyle/>
                    <a:p>
                      <a:pPr algn="l"/>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34691">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876226" y="1210468"/>
            <a:ext cx="1511952" cy="523924"/>
            <a:chOff x="1876226" y="1210468"/>
            <a:chExt cx="1511952"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912712" y="2779665"/>
            <a:ext cx="1580882" cy="699257"/>
            <a:chOff x="2912712" y="2779665"/>
            <a:chExt cx="1580882" cy="699257"/>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6091894" y="1518245"/>
            <a:ext cx="1511952" cy="523924"/>
            <a:chOff x="1876226" y="1210468"/>
            <a:chExt cx="1511952"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8578182" y="2112599"/>
            <a:ext cx="1580882" cy="608190"/>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6509942" y="4048188"/>
            <a:ext cx="3074881" cy="369332"/>
          </a:xfrm>
          <a:prstGeom prst="rect">
            <a:avLst/>
          </a:prstGeom>
          <a:noFill/>
        </p:spPr>
        <p:txBody>
          <a:bodyPr wrap="none" rtlCol="0">
            <a:spAutoFit/>
          </a:bodyPr>
          <a:lstStyle/>
          <a:p>
            <a:r>
              <a:rPr kumimoji="1" lang="en-US" altLang="ja-JP" dirty="0"/>
              <a:t>Fig.8 </a:t>
            </a:r>
            <a:r>
              <a:rPr kumimoji="1" lang="ja-JP" altLang="en-US"/>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567714" y="4051056"/>
            <a:ext cx="3074881" cy="369332"/>
          </a:xfrm>
          <a:prstGeom prst="rect">
            <a:avLst/>
          </a:prstGeom>
          <a:noFill/>
        </p:spPr>
        <p:txBody>
          <a:bodyPr wrap="none" rtlCol="0">
            <a:spAutoFit/>
          </a:bodyPr>
          <a:lstStyle/>
          <a:p>
            <a:r>
              <a:rPr kumimoji="1" lang="en-US" altLang="ja-JP" dirty="0"/>
              <a:t>Fig.7 </a:t>
            </a:r>
            <a:r>
              <a:rPr lang="ja-JP" altLang="en-US"/>
              <a:t>時間</a:t>
            </a:r>
            <a:r>
              <a:rPr kumimoji="1" lang="ja-JP" altLang="en-US"/>
              <a:t>に対する電流密度</a:t>
            </a:r>
          </a:p>
        </p:txBody>
      </p:sp>
    </p:spTree>
    <p:extLst>
      <p:ext uri="{BB962C8B-B14F-4D97-AF65-F5344CB8AC3E}">
        <p14:creationId xmlns:p14="http://schemas.microsoft.com/office/powerpoint/2010/main" val="270429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dirty="0"/>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dirty="0"/>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dirty="0"/>
            </a:p>
            <a:p>
              <a:pPr algn="ctr"/>
              <a:r>
                <a:rPr kumimoji="1" lang="en-US" altLang="ja-JP" sz="1400" dirty="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dirty="0">
                  <a:solidFill>
                    <a:srgbClr val="FF0000"/>
                  </a:solidFill>
                </a:rPr>
                <a:t>X</a:t>
              </a:r>
              <a:endParaRPr lang="ja-JP" altLang="en-US" dirty="0">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dirty="0">
                  <a:solidFill>
                    <a:srgbClr val="92D050"/>
                  </a:solidFill>
                </a:rPr>
                <a:t>Y</a:t>
              </a:r>
              <a:endParaRPr lang="ja-JP" altLang="en-US" dirty="0">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dirty="0">
                  <a:solidFill>
                    <a:schemeClr val="accent1"/>
                  </a:solidFill>
                </a:rPr>
                <a:t>Z</a:t>
              </a:r>
              <a:endParaRPr lang="ja-JP" altLang="en-US"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r>
              <a:rPr lang="en-US" altLang="ja-JP" sz="2400" dirty="0">
                <a:latin typeface="MS Gothic" panose="020B0609070205080204" pitchFamily="49" charset="-128"/>
                <a:ea typeface="MS Gothic" panose="020B0609070205080204" pitchFamily="49" charset="-128"/>
              </a:rPr>
              <a:t>2. </a:t>
            </a: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976730" y="1219200"/>
            <a:ext cx="9608142" cy="5180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3"/>
          <a:stretch>
            <a:fillRect/>
          </a:stretch>
        </p:blipFill>
        <p:spPr>
          <a:xfrm>
            <a:off x="1137055" y="1569487"/>
            <a:ext cx="4227127" cy="1050943"/>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4521694" y="2309419"/>
            <a:ext cx="2827606" cy="18288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5192345" y="1990503"/>
            <a:ext cx="148630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約</a:t>
            </a:r>
            <a:r>
              <a:rPr kumimoji="1" lang="en-US" altLang="ja-JP" dirty="0">
                <a:latin typeface="Hiragino Maru Gothic ProN W4" panose="020F0400000000000000" pitchFamily="34" charset="-128"/>
                <a:ea typeface="Hiragino Maru Gothic ProN W4" panose="020F0400000000000000" pitchFamily="34" charset="-128"/>
              </a:rPr>
              <a:t>20 </a:t>
            </a:r>
            <a:r>
              <a:rPr kumimoji="1" lang="en-US" altLang="ja-JP" dirty="0" err="1">
                <a:latin typeface="Hiragino Maru Gothic ProN W4" panose="020F0400000000000000" pitchFamily="34" charset="-128"/>
                <a:ea typeface="Hiragino Maru Gothic ProN W4" panose="020F0400000000000000" pitchFamily="34" charset="-128"/>
              </a:rPr>
              <a:t>Å</a:t>
            </a:r>
            <a:r>
              <a:rPr kumimoji="1" lang="ja-JP" altLang="en-US">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2332998" y="4194795"/>
            <a:ext cx="1420311" cy="1744645"/>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5" imgW="604440" imgH="472320" progId="">
                    <p:embed/>
                  </p:oleObj>
                </mc:Choice>
                <mc:Fallback>
                  <p:oleObj name="CS ChemDraw Drawing" r:id="rId5"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8008058" y="3838090"/>
            <a:ext cx="1692942" cy="2389813"/>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4268505" y="2970717"/>
            <a:ext cx="3241310" cy="1730256"/>
            <a:chOff x="197422" y="2826862"/>
            <a:chExt cx="3241310" cy="1730256"/>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30256"/>
              <a:chOff x="346489" y="363244"/>
              <a:chExt cx="3681531" cy="1920927"/>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8"/>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74344" y="1771631"/>
                <a:ext cx="3355944" cy="512540"/>
              </a:xfrm>
              <a:prstGeom prst="rect">
                <a:avLst/>
              </a:prstGeom>
              <a:noFill/>
            </p:spPr>
            <p:txBody>
              <a:bodyPr wrap="none" rtlCol="0">
                <a:spAutoFit/>
              </a:bodyPr>
              <a:lstStyle/>
              <a:p>
                <a:pPr algn="ctr"/>
                <a:r>
                  <a:rPr lang="ja-JP" altLang="en-US" sz="1200"/>
                  <a:t>ドデシルベンゼンスルホン酸ナトリウム</a:t>
                </a:r>
                <a:endParaRPr kumimoji="1" lang="en-US" altLang="ja-JP" sz="1200" dirty="0"/>
              </a:p>
              <a:p>
                <a:pPr algn="ctr"/>
                <a:r>
                  <a:rPr kumimoji="1" lang="en-US" altLang="ja-JP" sz="1200" dirty="0"/>
                  <a:t>(DBS-Na)</a:t>
                </a:r>
                <a:endParaRPr kumimoji="1" lang="ja-JP" altLang="en-US" sz="12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3"/>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4186936" y="4936619"/>
            <a:ext cx="3387495"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9"/>
          <a:stretch>
            <a:fillRect/>
          </a:stretch>
        </p:blipFill>
        <p:spPr>
          <a:xfrm>
            <a:off x="7649616" y="1686219"/>
            <a:ext cx="2819400" cy="977900"/>
          </a:xfrm>
          <a:prstGeom prst="rect">
            <a:avLst/>
          </a:prstGeom>
        </p:spPr>
      </p:pic>
    </p:spTree>
    <p:extLst>
      <p:ext uri="{BB962C8B-B14F-4D97-AF65-F5344CB8AC3E}">
        <p14:creationId xmlns:p14="http://schemas.microsoft.com/office/powerpoint/2010/main" val="693548368"/>
      </p:ext>
    </p:extLst>
  </p:cSld>
  <p:clrMapOvr>
    <a:masterClrMapping/>
  </p:clrMapOvr>
  <p:transition advTm="36785"/>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ニッケル水酸化物ナノシートの合成</a:t>
            </a:r>
            <a:endParaRPr kumimoji="1" lang="en-US" altLang="ja-JP" sz="28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30068" cy="747683"/>
              <a:chOff x="5101683" y="1398340"/>
              <a:chExt cx="6830068"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23823" cy="709372"/>
                <a:chOff x="5101683" y="1407359"/>
                <a:chExt cx="2723823" cy="709372"/>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593980"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23823" cy="369332"/>
                </a:xfrm>
                <a:prstGeom prst="rect">
                  <a:avLst/>
                </a:prstGeom>
                <a:noFill/>
              </p:spPr>
              <p:txBody>
                <a:bodyPr wrap="none" rtlCol="0">
                  <a:spAutoFit/>
                </a:bodyPr>
                <a:lstStyle/>
                <a:p>
                  <a:r>
                    <a:rPr kumimoji="1" lang="ja-JP" altLang="en-US"/>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pPr algn="ctr"/>
            <a:r>
              <a:rPr kumimoji="1" lang="en-US" altLang="ja-JP" dirty="0"/>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pPr algn="ctr"/>
            <a:r>
              <a:rPr lang="ja-JP" altLang="en-US"/>
              <a:t>エタノール</a:t>
            </a:r>
            <a:r>
              <a:rPr lang="en-US" altLang="ja-JP" dirty="0"/>
              <a:t>-</a:t>
            </a:r>
            <a:r>
              <a:rPr lang="ja-JP" altLang="en-US"/>
              <a:t>水系で加熱還流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751754" y="4305631"/>
            <a:ext cx="1420311" cy="1744645"/>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8455000" y="4120993"/>
            <a:ext cx="1692942" cy="2389813"/>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4687261" y="3081553"/>
            <a:ext cx="3241310" cy="1730256"/>
            <a:chOff x="197422" y="2826862"/>
            <a:chExt cx="3241310" cy="1730256"/>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30256"/>
              <a:chOff x="346489" y="363244"/>
              <a:chExt cx="3681531" cy="1920927"/>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74344" y="1771631"/>
                <a:ext cx="3355944" cy="512540"/>
              </a:xfrm>
              <a:prstGeom prst="rect">
                <a:avLst/>
              </a:prstGeom>
              <a:noFill/>
            </p:spPr>
            <p:txBody>
              <a:bodyPr wrap="none" rtlCol="0">
                <a:spAutoFit/>
              </a:bodyPr>
              <a:lstStyle/>
              <a:p>
                <a:pPr algn="ctr"/>
                <a:r>
                  <a:rPr lang="ja-JP" altLang="en-US" sz="1200"/>
                  <a:t>ドデシルベンゼンスルホン酸ナトリウム</a:t>
                </a:r>
                <a:endParaRPr kumimoji="1" lang="en-US" altLang="ja-JP" sz="1200" dirty="0"/>
              </a:p>
              <a:p>
                <a:pPr algn="ctr"/>
                <a:r>
                  <a:rPr kumimoji="1" lang="en-US" altLang="ja-JP" sz="1200" dirty="0"/>
                  <a:t>(DBS-Na)</a:t>
                </a:r>
                <a:endParaRPr kumimoji="1" lang="ja-JP" altLang="en-US" sz="12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3"/>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7878557" y="189177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右矢印 137">
            <a:extLst>
              <a:ext uri="{FF2B5EF4-FFF2-40B4-BE49-F238E27FC236}">
                <a16:creationId xmlns:a16="http://schemas.microsoft.com/office/drawing/2014/main" id="{370DD137-5BAF-04C9-5AC0-CB9C2DC9A243}"/>
              </a:ext>
            </a:extLst>
          </p:cNvPr>
          <p:cNvSpPr/>
          <p:nvPr/>
        </p:nvSpPr>
        <p:spPr>
          <a:xfrm>
            <a:off x="4605692" y="5047455"/>
            <a:ext cx="3387495"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a:t>
            </a:r>
            <a:r>
              <a:rPr lang="ja-JP" altLang="en-US" sz="2800">
                <a:latin typeface="MS Gothic" panose="020B0609070205080204" pitchFamily="49" charset="-128"/>
                <a:ea typeface="MS Gothic" panose="020B0609070205080204" pitchFamily="49" charset="-128"/>
              </a:rPr>
              <a:t>層状</a:t>
            </a:r>
            <a:r>
              <a:rPr kumimoji="1" lang="ja-JP" altLang="en-US" sz="2800">
                <a:latin typeface="MS Gothic" panose="020B0609070205080204" pitchFamily="49" charset="-128"/>
                <a:ea typeface="MS Gothic" panose="020B0609070205080204" pitchFamily="49" charset="-128"/>
              </a:rPr>
              <a:t>水酸化物の合成</a:t>
            </a:r>
            <a:endParaRPr kumimoji="1" lang="en-US" altLang="ja-JP" sz="28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30068" cy="747683"/>
              <a:chOff x="5101683" y="1398340"/>
              <a:chExt cx="6830068"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23823" cy="709372"/>
                <a:chOff x="5101683" y="1407359"/>
                <a:chExt cx="2723823" cy="709372"/>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593980"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23823" cy="369332"/>
                </a:xfrm>
                <a:prstGeom prst="rect">
                  <a:avLst/>
                </a:prstGeom>
                <a:noFill/>
              </p:spPr>
              <p:txBody>
                <a:bodyPr wrap="none" rtlCol="0">
                  <a:spAutoFit/>
                </a:bodyPr>
                <a:lstStyle/>
                <a:p>
                  <a:r>
                    <a:rPr kumimoji="1" lang="ja-JP" altLang="en-US"/>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pPr algn="ctr"/>
            <a:r>
              <a:rPr kumimoji="1" lang="en-US" altLang="ja-JP" dirty="0"/>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pPr algn="ctr"/>
            <a:r>
              <a:rPr lang="ja-JP" altLang="en-US"/>
              <a:t>エタノール</a:t>
            </a:r>
            <a:r>
              <a:rPr lang="en-US" altLang="ja-JP" dirty="0"/>
              <a:t>-</a:t>
            </a:r>
            <a:r>
              <a:rPr lang="ja-JP" altLang="en-US"/>
              <a:t>水で加熱還流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7" name="右矢印 136">
            <a:extLst>
              <a:ext uri="{FF2B5EF4-FFF2-40B4-BE49-F238E27FC236}">
                <a16:creationId xmlns:a16="http://schemas.microsoft.com/office/drawing/2014/main" id="{7D2E9277-FC58-D1F4-6340-EE947943E387}"/>
              </a:ext>
            </a:extLst>
          </p:cNvPr>
          <p:cNvSpPr/>
          <p:nvPr/>
        </p:nvSpPr>
        <p:spPr>
          <a:xfrm>
            <a:off x="7878557" y="189177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5CDF-606D-A58E-7A2A-FB86CDD223F1}"/>
              </a:ext>
            </a:extLst>
          </p:cNvPr>
          <p:cNvSpPr txBox="1"/>
          <p:nvPr/>
        </p:nvSpPr>
        <p:spPr>
          <a:xfrm>
            <a:off x="1426137" y="6373424"/>
            <a:ext cx="3466013"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層状塩基性酢酸ニッケルの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3"/>
          <a:stretch>
            <a:fillRect/>
          </a:stretch>
        </p:blipFill>
        <p:spPr>
          <a:xfrm>
            <a:off x="0" y="2543031"/>
            <a:ext cx="6122434" cy="3830393"/>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6662198" y="6279630"/>
            <a:ext cx="4814138" cy="369332"/>
          </a:xfrm>
          <a:prstGeom prst="rect">
            <a:avLst/>
          </a:prstGeom>
          <a:noFill/>
        </p:spPr>
        <p:txBody>
          <a:bodyPr wrap="none" rtlCol="0">
            <a:spAutoFit/>
          </a:bodyPr>
          <a:lstStyle/>
          <a:p>
            <a:r>
              <a:rPr lang="ja-JP" altLang="en-US">
                <a:latin typeface="Hiragino Maru Gothic Pro W4" panose="020F0400000000000000" pitchFamily="34" charset="-128"/>
                <a:ea typeface="Hiragino Maru Gothic Pro W4" panose="020F0400000000000000" pitchFamily="34" charset="-128"/>
              </a:rPr>
              <a:t>イオン交換後</a:t>
            </a:r>
            <a:r>
              <a:rPr kumimoji="1" lang="ja-JP" altLang="en-US">
                <a:latin typeface="Hiragino Maru Gothic Pro W4" panose="020F0400000000000000" pitchFamily="34" charset="-128"/>
                <a:ea typeface="Hiragino Maru Gothic Pro W4" panose="020F0400000000000000" pitchFamily="34" charset="-128"/>
              </a:rPr>
              <a:t>のニッケル層状水酸化物の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4"/>
          <a:stretch>
            <a:fillRect/>
          </a:stretch>
        </p:blipFill>
        <p:spPr>
          <a:xfrm>
            <a:off x="5942988" y="2503255"/>
            <a:ext cx="6116274" cy="3830394"/>
          </a:xfrm>
          <a:prstGeom prst="rect">
            <a:avLst/>
          </a:prstGeom>
        </p:spPr>
      </p:pic>
    </p:spTree>
    <p:extLst>
      <p:ext uri="{BB962C8B-B14F-4D97-AF65-F5344CB8AC3E}">
        <p14:creationId xmlns:p14="http://schemas.microsoft.com/office/powerpoint/2010/main" val="19409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a:t>
            </a:r>
            <a:r>
              <a:rPr lang="ja-JP" altLang="en-US" sz="2800">
                <a:latin typeface="MS Gothic" panose="020B0609070205080204" pitchFamily="49" charset="-128"/>
                <a:ea typeface="MS Gothic" panose="020B0609070205080204" pitchFamily="49" charset="-128"/>
              </a:rPr>
              <a:t>層状</a:t>
            </a:r>
            <a:r>
              <a:rPr kumimoji="1" lang="ja-JP" altLang="en-US" sz="2800">
                <a:latin typeface="MS Gothic" panose="020B0609070205080204" pitchFamily="49" charset="-128"/>
                <a:ea typeface="MS Gothic" panose="020B0609070205080204" pitchFamily="49" charset="-128"/>
              </a:rPr>
              <a:t>水酸化物の合成</a:t>
            </a:r>
            <a:endParaRPr kumimoji="1" lang="en-US" altLang="ja-JP" sz="28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30068" cy="747683"/>
              <a:chOff x="5101683" y="1398340"/>
              <a:chExt cx="6830068"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23823" cy="709372"/>
                <a:chOff x="5101683" y="1407359"/>
                <a:chExt cx="2723823" cy="709372"/>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593980"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23823" cy="369332"/>
                </a:xfrm>
                <a:prstGeom prst="rect">
                  <a:avLst/>
                </a:prstGeom>
                <a:noFill/>
              </p:spPr>
              <p:txBody>
                <a:bodyPr wrap="none" rtlCol="0">
                  <a:spAutoFit/>
                </a:bodyPr>
                <a:lstStyle/>
                <a:p>
                  <a:r>
                    <a:rPr kumimoji="1" lang="ja-JP" altLang="en-US"/>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pPr algn="ctr"/>
            <a:r>
              <a:rPr kumimoji="1" lang="en-US" altLang="ja-JP" dirty="0"/>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pPr algn="ctr"/>
            <a:r>
              <a:rPr lang="ja-JP" altLang="en-US"/>
              <a:t>エタノール</a:t>
            </a:r>
            <a:r>
              <a:rPr lang="en-US" altLang="ja-JP" dirty="0"/>
              <a:t>-</a:t>
            </a:r>
            <a:r>
              <a:rPr lang="ja-JP" altLang="en-US"/>
              <a:t>水で加熱還流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7" name="右矢印 136">
            <a:extLst>
              <a:ext uri="{FF2B5EF4-FFF2-40B4-BE49-F238E27FC236}">
                <a16:creationId xmlns:a16="http://schemas.microsoft.com/office/drawing/2014/main" id="{7D2E9277-FC58-D1F4-6340-EE947943E387}"/>
              </a:ext>
            </a:extLst>
          </p:cNvPr>
          <p:cNvSpPr/>
          <p:nvPr/>
        </p:nvSpPr>
        <p:spPr>
          <a:xfrm>
            <a:off x="7878557" y="189177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5CDF-606D-A58E-7A2A-FB86CDD223F1}"/>
              </a:ext>
            </a:extLst>
          </p:cNvPr>
          <p:cNvSpPr txBox="1"/>
          <p:nvPr/>
        </p:nvSpPr>
        <p:spPr>
          <a:xfrm>
            <a:off x="1426137" y="6373424"/>
            <a:ext cx="3466013"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層状塩基性酢酸ニッケルの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3"/>
          <a:stretch>
            <a:fillRect/>
          </a:stretch>
        </p:blipFill>
        <p:spPr>
          <a:xfrm>
            <a:off x="0" y="2543031"/>
            <a:ext cx="6122434" cy="3830393"/>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6662198" y="6279630"/>
            <a:ext cx="4814138" cy="369332"/>
          </a:xfrm>
          <a:prstGeom prst="rect">
            <a:avLst/>
          </a:prstGeom>
          <a:noFill/>
        </p:spPr>
        <p:txBody>
          <a:bodyPr wrap="none" rtlCol="0">
            <a:spAutoFit/>
          </a:bodyPr>
          <a:lstStyle/>
          <a:p>
            <a:r>
              <a:rPr lang="ja-JP" altLang="en-US">
                <a:latin typeface="Hiragino Maru Gothic Pro W4" panose="020F0400000000000000" pitchFamily="34" charset="-128"/>
                <a:ea typeface="Hiragino Maru Gothic Pro W4" panose="020F0400000000000000" pitchFamily="34" charset="-128"/>
              </a:rPr>
              <a:t>イオン交換後</a:t>
            </a:r>
            <a:r>
              <a:rPr kumimoji="1" lang="ja-JP" altLang="en-US">
                <a:latin typeface="Hiragino Maru Gothic Pro W4" panose="020F0400000000000000" pitchFamily="34" charset="-128"/>
                <a:ea typeface="Hiragino Maru Gothic Pro W4" panose="020F0400000000000000" pitchFamily="34" charset="-128"/>
              </a:rPr>
              <a:t>のニッケル層状水酸化物の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4"/>
          <a:stretch>
            <a:fillRect/>
          </a:stretch>
        </p:blipFill>
        <p:spPr>
          <a:xfrm>
            <a:off x="5942988" y="2503255"/>
            <a:ext cx="6116274" cy="3830394"/>
          </a:xfrm>
          <a:prstGeom prst="rect">
            <a:avLst/>
          </a:prstGeom>
        </p:spPr>
      </p:pic>
      <p:sp>
        <p:nvSpPr>
          <p:cNvPr id="10" name="正方形/長方形 9">
            <a:extLst>
              <a:ext uri="{FF2B5EF4-FFF2-40B4-BE49-F238E27FC236}">
                <a16:creationId xmlns:a16="http://schemas.microsoft.com/office/drawing/2014/main" id="{C644FC12-1D23-ACFC-FD3C-DC3519B74364}"/>
              </a:ext>
            </a:extLst>
          </p:cNvPr>
          <p:cNvSpPr/>
          <p:nvPr/>
        </p:nvSpPr>
        <p:spPr>
          <a:xfrm>
            <a:off x="0" y="0"/>
            <a:ext cx="12192000" cy="6858000"/>
          </a:xfrm>
          <a:prstGeom prst="rect">
            <a:avLst/>
          </a:prstGeom>
          <a:solidFill>
            <a:srgbClr val="000000">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CAA5EAE-0609-05C7-B2A4-E6F8871D76CD}"/>
              </a:ext>
            </a:extLst>
          </p:cNvPr>
          <p:cNvSpPr/>
          <p:nvPr/>
        </p:nvSpPr>
        <p:spPr>
          <a:xfrm>
            <a:off x="1426137" y="1192654"/>
            <a:ext cx="9608142" cy="5180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4" name="図 33">
            <a:extLst>
              <a:ext uri="{FF2B5EF4-FFF2-40B4-BE49-F238E27FC236}">
                <a16:creationId xmlns:a16="http://schemas.microsoft.com/office/drawing/2014/main" id="{3558217C-956F-A3C2-BC95-DDEDE3E6204A}"/>
              </a:ext>
            </a:extLst>
          </p:cNvPr>
          <p:cNvPicPr>
            <a:picLocks noChangeAspect="1"/>
          </p:cNvPicPr>
          <p:nvPr/>
        </p:nvPicPr>
        <p:blipFill>
          <a:blip r:embed="rId5"/>
          <a:stretch>
            <a:fillRect/>
          </a:stretch>
        </p:blipFill>
        <p:spPr>
          <a:xfrm>
            <a:off x="1586462" y="1542941"/>
            <a:ext cx="4227127" cy="1050943"/>
          </a:xfrm>
          <a:prstGeom prst="rect">
            <a:avLst/>
          </a:prstGeom>
        </p:spPr>
      </p:pic>
      <p:sp>
        <p:nvSpPr>
          <p:cNvPr id="35" name="右矢印 34">
            <a:extLst>
              <a:ext uri="{FF2B5EF4-FFF2-40B4-BE49-F238E27FC236}">
                <a16:creationId xmlns:a16="http://schemas.microsoft.com/office/drawing/2014/main" id="{B8F3E27A-8CEB-8642-C720-2FFFFBE7EDC7}"/>
              </a:ext>
            </a:extLst>
          </p:cNvPr>
          <p:cNvSpPr/>
          <p:nvPr/>
        </p:nvSpPr>
        <p:spPr>
          <a:xfrm>
            <a:off x="4971101" y="2282873"/>
            <a:ext cx="2827606" cy="18288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4AAFD567-2CF8-5C02-3517-EBA79FA909B0}"/>
              </a:ext>
            </a:extLst>
          </p:cNvPr>
          <p:cNvSpPr txBox="1"/>
          <p:nvPr/>
        </p:nvSpPr>
        <p:spPr>
          <a:xfrm>
            <a:off x="5641752" y="1963957"/>
            <a:ext cx="148630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約</a:t>
            </a:r>
            <a:r>
              <a:rPr kumimoji="1" lang="en-US" altLang="ja-JP" dirty="0">
                <a:latin typeface="Hiragino Maru Gothic ProN W4" panose="020F0400000000000000" pitchFamily="34" charset="-128"/>
                <a:ea typeface="Hiragino Maru Gothic ProN W4" panose="020F0400000000000000" pitchFamily="34" charset="-128"/>
              </a:rPr>
              <a:t>20 </a:t>
            </a:r>
            <a:r>
              <a:rPr kumimoji="1" lang="en-US" altLang="ja-JP" dirty="0" err="1">
                <a:latin typeface="Hiragino Maru Gothic ProN W4" panose="020F0400000000000000" pitchFamily="34" charset="-128"/>
                <a:ea typeface="Hiragino Maru Gothic ProN W4" panose="020F0400000000000000" pitchFamily="34" charset="-128"/>
              </a:rPr>
              <a:t>Å</a:t>
            </a:r>
            <a:r>
              <a:rPr kumimoji="1" lang="ja-JP" altLang="en-US">
                <a:latin typeface="Hiragino Maru Gothic ProN W4" panose="020F0400000000000000" pitchFamily="34" charset="-128"/>
                <a:ea typeface="Hiragino Maru Gothic ProN W4" panose="020F0400000000000000" pitchFamily="34" charset="-128"/>
              </a:rPr>
              <a:t>拡大</a:t>
            </a:r>
          </a:p>
        </p:txBody>
      </p:sp>
      <p:grpSp>
        <p:nvGrpSpPr>
          <p:cNvPr id="37" name="グループ化 3">
            <a:extLst>
              <a:ext uri="{FF2B5EF4-FFF2-40B4-BE49-F238E27FC236}">
                <a16:creationId xmlns:a16="http://schemas.microsoft.com/office/drawing/2014/main" id="{F7A87914-C26C-1668-4F45-5866124C3C09}"/>
              </a:ext>
            </a:extLst>
          </p:cNvPr>
          <p:cNvGrpSpPr>
            <a:grpSpLocks noChangeAspect="1"/>
          </p:cNvGrpSpPr>
          <p:nvPr/>
        </p:nvGrpSpPr>
        <p:grpSpPr>
          <a:xfrm>
            <a:off x="2782405" y="4168249"/>
            <a:ext cx="1420311" cy="1744645"/>
            <a:chOff x="0" y="2714620"/>
            <a:chExt cx="1486826" cy="1530203"/>
          </a:xfrm>
        </p:grpSpPr>
        <p:pic>
          <p:nvPicPr>
            <p:cNvPr id="38" name="Picture 31">
              <a:extLst>
                <a:ext uri="{FF2B5EF4-FFF2-40B4-BE49-F238E27FC236}">
                  <a16:creationId xmlns:a16="http://schemas.microsoft.com/office/drawing/2014/main" id="{8133027C-ECCA-7458-4D34-FECD8AD4BC5D}"/>
                </a:ext>
              </a:extLst>
            </p:cNvPr>
            <p:cNvPicPr>
              <a:picLocks noChangeAspect="1" noChangeArrowheads="1"/>
            </p:cNvPicPr>
            <p:nvPr/>
          </p:nvPicPr>
          <p:blipFill>
            <a:blip r:embed="rId6" cstate="print"/>
            <a:srcRect/>
            <a:stretch>
              <a:fillRect/>
            </a:stretch>
          </p:blipFill>
          <p:spPr bwMode="auto">
            <a:xfrm>
              <a:off x="0" y="2714620"/>
              <a:ext cx="1485489" cy="641910"/>
            </a:xfrm>
            <a:prstGeom prst="rect">
              <a:avLst/>
            </a:prstGeom>
            <a:noFill/>
            <a:ln w="9525">
              <a:noFill/>
              <a:miter lim="800000"/>
              <a:headEnd/>
              <a:tailEnd/>
            </a:ln>
            <a:effectLst/>
          </p:spPr>
        </p:pic>
        <p:pic>
          <p:nvPicPr>
            <p:cNvPr id="39" name="Picture 32">
              <a:extLst>
                <a:ext uri="{FF2B5EF4-FFF2-40B4-BE49-F238E27FC236}">
                  <a16:creationId xmlns:a16="http://schemas.microsoft.com/office/drawing/2014/main" id="{1F6A1748-38A0-FB34-A12A-D58ED67D4D64}"/>
                </a:ext>
              </a:extLst>
            </p:cNvPr>
            <p:cNvPicPr>
              <a:picLocks noChangeAspect="1" noChangeArrowheads="1"/>
            </p:cNvPicPr>
            <p:nvPr/>
          </p:nvPicPr>
          <p:blipFill>
            <a:blip r:embed="rId6"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40" name="Object 2">
              <a:extLst>
                <a:ext uri="{FF2B5EF4-FFF2-40B4-BE49-F238E27FC236}">
                  <a16:creationId xmlns:a16="http://schemas.microsoft.com/office/drawing/2014/main" id="{7940CBEE-0C7E-EFDA-AA64-4223C9849E48}"/>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7" imgW="604440" imgH="472320" progId="">
                    <p:embed/>
                  </p:oleObj>
                </mc:Choice>
                <mc:Fallback>
                  <p:oleObj name="CS ChemDraw Drawing" r:id="rId7" imgW="604440" imgH="472320" progId="">
                    <p:embed/>
                    <p:pic>
                      <p:nvPicPr>
                        <p:cNvPr id="40" name="Object 2">
                          <a:extLst>
                            <a:ext uri="{FF2B5EF4-FFF2-40B4-BE49-F238E27FC236}">
                              <a16:creationId xmlns:a16="http://schemas.microsoft.com/office/drawing/2014/main" id="{7940CBEE-0C7E-EFDA-AA64-4223C9849E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41" name="グループ化 40">
            <a:extLst>
              <a:ext uri="{FF2B5EF4-FFF2-40B4-BE49-F238E27FC236}">
                <a16:creationId xmlns:a16="http://schemas.microsoft.com/office/drawing/2014/main" id="{7171C6A2-8FBE-3FA7-23EA-169B4742ADEB}"/>
              </a:ext>
            </a:extLst>
          </p:cNvPr>
          <p:cNvGrpSpPr>
            <a:grpSpLocks noChangeAspect="1"/>
          </p:cNvGrpSpPr>
          <p:nvPr/>
        </p:nvGrpSpPr>
        <p:grpSpPr>
          <a:xfrm>
            <a:off x="8457465" y="3811544"/>
            <a:ext cx="1692942" cy="2389813"/>
            <a:chOff x="3689192" y="2279868"/>
            <a:chExt cx="1824565" cy="2932001"/>
          </a:xfrm>
        </p:grpSpPr>
        <p:grpSp>
          <p:nvGrpSpPr>
            <p:cNvPr id="42" name="Group 23">
              <a:extLst>
                <a:ext uri="{FF2B5EF4-FFF2-40B4-BE49-F238E27FC236}">
                  <a16:creationId xmlns:a16="http://schemas.microsoft.com/office/drawing/2014/main" id="{BDD8BEC3-6729-1D52-00DD-B170E265A163}"/>
                </a:ext>
              </a:extLst>
            </p:cNvPr>
            <p:cNvGrpSpPr>
              <a:grpSpLocks/>
            </p:cNvGrpSpPr>
            <p:nvPr/>
          </p:nvGrpSpPr>
          <p:grpSpPr bwMode="auto">
            <a:xfrm>
              <a:off x="3689192" y="2279868"/>
              <a:ext cx="1824565" cy="2932001"/>
              <a:chOff x="2551" y="994"/>
              <a:chExt cx="945" cy="1329"/>
            </a:xfrm>
          </p:grpSpPr>
          <p:pic>
            <p:nvPicPr>
              <p:cNvPr id="45" name="Picture 25">
                <a:extLst>
                  <a:ext uri="{FF2B5EF4-FFF2-40B4-BE49-F238E27FC236}">
                    <a16:creationId xmlns:a16="http://schemas.microsoft.com/office/drawing/2014/main" id="{242F8F0E-F1FB-8EDB-059B-B4A59C8BD96D}"/>
                  </a:ext>
                </a:extLst>
              </p:cNvPr>
              <p:cNvPicPr>
                <a:picLocks noChangeAspect="1" noChangeArrowheads="1"/>
              </p:cNvPicPr>
              <p:nvPr/>
            </p:nvPicPr>
            <p:blipFill>
              <a:blip r:embed="rId6" cstate="print"/>
              <a:srcRect/>
              <a:stretch>
                <a:fillRect/>
              </a:stretch>
            </p:blipFill>
            <p:spPr bwMode="auto">
              <a:xfrm>
                <a:off x="2608" y="994"/>
                <a:ext cx="888" cy="292"/>
              </a:xfrm>
              <a:prstGeom prst="rect">
                <a:avLst/>
              </a:prstGeom>
              <a:noFill/>
              <a:ln w="9525">
                <a:noFill/>
                <a:miter lim="800000"/>
                <a:headEnd/>
                <a:tailEnd/>
              </a:ln>
              <a:effectLst/>
            </p:spPr>
          </p:pic>
          <p:pic>
            <p:nvPicPr>
              <p:cNvPr id="46" name="Picture 26">
                <a:extLst>
                  <a:ext uri="{FF2B5EF4-FFF2-40B4-BE49-F238E27FC236}">
                    <a16:creationId xmlns:a16="http://schemas.microsoft.com/office/drawing/2014/main" id="{E7362D55-22CA-460C-FED5-004D3463FF8C}"/>
                  </a:ext>
                </a:extLst>
              </p:cNvPr>
              <p:cNvPicPr>
                <a:picLocks noChangeAspect="1" noChangeArrowheads="1"/>
              </p:cNvPicPr>
              <p:nvPr/>
            </p:nvPicPr>
            <p:blipFill>
              <a:blip r:embed="rId6" cstate="print"/>
              <a:srcRect/>
              <a:stretch>
                <a:fillRect/>
              </a:stretch>
            </p:blipFill>
            <p:spPr bwMode="auto">
              <a:xfrm>
                <a:off x="2551" y="1967"/>
                <a:ext cx="888" cy="356"/>
              </a:xfrm>
              <a:prstGeom prst="rect">
                <a:avLst/>
              </a:prstGeom>
              <a:noFill/>
              <a:ln w="9525">
                <a:noFill/>
                <a:miter lim="800000"/>
                <a:headEnd/>
                <a:tailEnd/>
              </a:ln>
              <a:effectLst/>
            </p:spPr>
          </p:pic>
        </p:grpSp>
        <p:pic>
          <p:nvPicPr>
            <p:cNvPr id="43" name="Picture 7">
              <a:extLst>
                <a:ext uri="{FF2B5EF4-FFF2-40B4-BE49-F238E27FC236}">
                  <a16:creationId xmlns:a16="http://schemas.microsoft.com/office/drawing/2014/main" id="{E9602DE5-7055-F64F-0229-B00A1E510C10}"/>
                </a:ext>
              </a:extLst>
            </p:cNvPr>
            <p:cNvPicPr>
              <a:picLocks noChangeAspect="1" noChangeArrowheads="1"/>
            </p:cNvPicPr>
            <p:nvPr/>
          </p:nvPicPr>
          <p:blipFill>
            <a:blip r:embed="rId9"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44" name="Picture 7">
              <a:extLst>
                <a:ext uri="{FF2B5EF4-FFF2-40B4-BE49-F238E27FC236}">
                  <a16:creationId xmlns:a16="http://schemas.microsoft.com/office/drawing/2014/main" id="{DE059D1F-48E1-079F-E92D-9ADABC406B5D}"/>
                </a:ext>
              </a:extLst>
            </p:cNvPr>
            <p:cNvPicPr>
              <a:picLocks noChangeAspect="1" noChangeArrowheads="1"/>
            </p:cNvPicPr>
            <p:nvPr/>
          </p:nvPicPr>
          <p:blipFill>
            <a:blip r:embed="rId9"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47" name="グループ化 46">
            <a:extLst>
              <a:ext uri="{FF2B5EF4-FFF2-40B4-BE49-F238E27FC236}">
                <a16:creationId xmlns:a16="http://schemas.microsoft.com/office/drawing/2014/main" id="{1A1F28FD-98FB-7A13-63E1-3D9F115AEC6C}"/>
              </a:ext>
            </a:extLst>
          </p:cNvPr>
          <p:cNvGrpSpPr/>
          <p:nvPr/>
        </p:nvGrpSpPr>
        <p:grpSpPr>
          <a:xfrm>
            <a:off x="4717912" y="2944171"/>
            <a:ext cx="3241310" cy="1730256"/>
            <a:chOff x="197422" y="2826862"/>
            <a:chExt cx="3241310" cy="1730256"/>
          </a:xfrm>
        </p:grpSpPr>
        <p:grpSp>
          <p:nvGrpSpPr>
            <p:cNvPr id="48" name="グループ化 47">
              <a:extLst>
                <a:ext uri="{FF2B5EF4-FFF2-40B4-BE49-F238E27FC236}">
                  <a16:creationId xmlns:a16="http://schemas.microsoft.com/office/drawing/2014/main" id="{47E1C92B-F2AF-3737-7E0E-B2295C21D23C}"/>
                </a:ext>
              </a:extLst>
            </p:cNvPr>
            <p:cNvGrpSpPr/>
            <p:nvPr/>
          </p:nvGrpSpPr>
          <p:grpSpPr>
            <a:xfrm>
              <a:off x="197422" y="2826862"/>
              <a:ext cx="3241310" cy="1730256"/>
              <a:chOff x="346489" y="363244"/>
              <a:chExt cx="3681531" cy="1920927"/>
            </a:xfrm>
          </p:grpSpPr>
          <p:pic>
            <p:nvPicPr>
              <p:cNvPr id="56" name="図 55">
                <a:extLst>
                  <a:ext uri="{FF2B5EF4-FFF2-40B4-BE49-F238E27FC236}">
                    <a16:creationId xmlns:a16="http://schemas.microsoft.com/office/drawing/2014/main" id="{320E5DCF-1C63-E474-757D-C095D9956CB4}"/>
                  </a:ext>
                </a:extLst>
              </p:cNvPr>
              <p:cNvPicPr>
                <a:picLocks noChangeAspect="1"/>
              </p:cNvPicPr>
              <p:nvPr/>
            </p:nvPicPr>
            <p:blipFill>
              <a:blip r:embed="rId10"/>
              <a:stretch>
                <a:fillRect/>
              </a:stretch>
            </p:blipFill>
            <p:spPr>
              <a:xfrm>
                <a:off x="377744" y="448816"/>
                <a:ext cx="3549145" cy="766754"/>
              </a:xfrm>
              <a:prstGeom prst="rect">
                <a:avLst/>
              </a:prstGeom>
            </p:spPr>
          </p:pic>
          <p:sp>
            <p:nvSpPr>
              <p:cNvPr id="62" name="角丸四角形 61">
                <a:extLst>
                  <a:ext uri="{FF2B5EF4-FFF2-40B4-BE49-F238E27FC236}">
                    <a16:creationId xmlns:a16="http://schemas.microsoft.com/office/drawing/2014/main" id="{A63BFBD9-B962-E5C5-41F7-5D5546DD50A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AA7865E2-F707-7383-B79B-B0688B5F80DC}"/>
                  </a:ext>
                </a:extLst>
              </p:cNvPr>
              <p:cNvSpPr txBox="1"/>
              <p:nvPr/>
            </p:nvSpPr>
            <p:spPr>
              <a:xfrm>
                <a:off x="474344" y="1771631"/>
                <a:ext cx="3355944" cy="512540"/>
              </a:xfrm>
              <a:prstGeom prst="rect">
                <a:avLst/>
              </a:prstGeom>
              <a:noFill/>
            </p:spPr>
            <p:txBody>
              <a:bodyPr wrap="none" rtlCol="0">
                <a:spAutoFit/>
              </a:bodyPr>
              <a:lstStyle/>
              <a:p>
                <a:pPr algn="ctr"/>
                <a:r>
                  <a:rPr lang="ja-JP" altLang="en-US" sz="1200"/>
                  <a:t>ドデシルベンゼンスルホン酸ナトリウム</a:t>
                </a:r>
                <a:endParaRPr kumimoji="1" lang="en-US" altLang="ja-JP" sz="1200" dirty="0"/>
              </a:p>
              <a:p>
                <a:pPr algn="ctr"/>
                <a:r>
                  <a:rPr kumimoji="1" lang="en-US" altLang="ja-JP" sz="1200" dirty="0"/>
                  <a:t>(DBS-Na)</a:t>
                </a:r>
                <a:endParaRPr kumimoji="1" lang="ja-JP" altLang="en-US" sz="1200"/>
              </a:p>
            </p:txBody>
          </p:sp>
        </p:grpSp>
        <p:cxnSp>
          <p:nvCxnSpPr>
            <p:cNvPr id="49" name="直線矢印コネクタ 48">
              <a:extLst>
                <a:ext uri="{FF2B5EF4-FFF2-40B4-BE49-F238E27FC236}">
                  <a16:creationId xmlns:a16="http://schemas.microsoft.com/office/drawing/2014/main" id="{199C2BEF-35F9-8A0D-7DB3-F4DEDF6715D0}"/>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D036F77E-29E6-F98D-3345-778C806BE855}"/>
                </a:ext>
              </a:extLst>
            </p:cNvPr>
            <p:cNvSpPr txBox="1"/>
            <p:nvPr/>
          </p:nvSpPr>
          <p:spPr>
            <a:xfrm>
              <a:off x="1373895" y="3743163"/>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sp>
        <p:nvSpPr>
          <p:cNvPr id="68" name="右矢印 67">
            <a:extLst>
              <a:ext uri="{FF2B5EF4-FFF2-40B4-BE49-F238E27FC236}">
                <a16:creationId xmlns:a16="http://schemas.microsoft.com/office/drawing/2014/main" id="{00E0AD37-1D50-A279-6696-CED7AD5B58D7}"/>
              </a:ext>
            </a:extLst>
          </p:cNvPr>
          <p:cNvSpPr/>
          <p:nvPr/>
        </p:nvSpPr>
        <p:spPr>
          <a:xfrm>
            <a:off x="4636343" y="4910073"/>
            <a:ext cx="3387495"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図 69" descr="テキスト&#10;&#10;自動的に生成された説明">
            <a:extLst>
              <a:ext uri="{FF2B5EF4-FFF2-40B4-BE49-F238E27FC236}">
                <a16:creationId xmlns:a16="http://schemas.microsoft.com/office/drawing/2014/main" id="{50635F91-3CB1-E5BE-3551-C6F3596FE896}"/>
              </a:ext>
            </a:extLst>
          </p:cNvPr>
          <p:cNvPicPr>
            <a:picLocks noChangeAspect="1"/>
          </p:cNvPicPr>
          <p:nvPr/>
        </p:nvPicPr>
        <p:blipFill>
          <a:blip r:embed="rId11"/>
          <a:stretch>
            <a:fillRect/>
          </a:stretch>
        </p:blipFill>
        <p:spPr>
          <a:xfrm>
            <a:off x="8099023" y="1659673"/>
            <a:ext cx="2819400" cy="977900"/>
          </a:xfrm>
          <a:prstGeom prst="rect">
            <a:avLst/>
          </a:prstGeom>
        </p:spPr>
      </p:pic>
      <p:sp>
        <p:nvSpPr>
          <p:cNvPr id="71" name="テキスト ボックス 70">
            <a:extLst>
              <a:ext uri="{FF2B5EF4-FFF2-40B4-BE49-F238E27FC236}">
                <a16:creationId xmlns:a16="http://schemas.microsoft.com/office/drawing/2014/main" id="{457764A0-14D2-D6F0-D762-6C68DBBC7017}"/>
              </a:ext>
            </a:extLst>
          </p:cNvPr>
          <p:cNvSpPr txBox="1"/>
          <p:nvPr/>
        </p:nvSpPr>
        <p:spPr>
          <a:xfrm>
            <a:off x="1946382" y="1261630"/>
            <a:ext cx="2723823"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層状塩基性酢酸ニッケル</a:t>
            </a:r>
          </a:p>
        </p:txBody>
      </p:sp>
      <p:sp>
        <p:nvSpPr>
          <p:cNvPr id="72" name="テキスト ボックス 71">
            <a:extLst>
              <a:ext uri="{FF2B5EF4-FFF2-40B4-BE49-F238E27FC236}">
                <a16:creationId xmlns:a16="http://schemas.microsoft.com/office/drawing/2014/main" id="{875F6EA2-32B7-29A0-5509-735D01D847EC}"/>
              </a:ext>
            </a:extLst>
          </p:cNvPr>
          <p:cNvSpPr txBox="1"/>
          <p:nvPr/>
        </p:nvSpPr>
        <p:spPr>
          <a:xfrm>
            <a:off x="6928338" y="1264125"/>
            <a:ext cx="4108817" cy="369332"/>
          </a:xfrm>
          <a:prstGeom prst="rect">
            <a:avLst/>
          </a:prstGeom>
          <a:noFill/>
        </p:spPr>
        <p:txBody>
          <a:bodyPr wrap="none" rtlCol="0">
            <a:spAutoFit/>
          </a:bodyPr>
          <a:lstStyle/>
          <a:p>
            <a:r>
              <a:rPr lang="ja-JP" altLang="en-US">
                <a:latin typeface="Hiragino Maru Gothic Pro W4" panose="020F0400000000000000" pitchFamily="34" charset="-128"/>
                <a:ea typeface="Hiragino Maru Gothic Pro W4" panose="020F0400000000000000" pitchFamily="34" charset="-128"/>
              </a:rPr>
              <a:t>イオン交換後</a:t>
            </a:r>
            <a:r>
              <a:rPr kumimoji="1" lang="ja-JP" altLang="en-US">
                <a:latin typeface="Hiragino Maru Gothic Pro W4" panose="020F0400000000000000" pitchFamily="34" charset="-128"/>
                <a:ea typeface="Hiragino Maru Gothic Pro W4" panose="020F0400000000000000" pitchFamily="34" charset="-128"/>
              </a:rPr>
              <a:t>のニッケル層状水酸化物</a:t>
            </a:r>
          </a:p>
        </p:txBody>
      </p:sp>
    </p:spTree>
    <p:extLst>
      <p:ext uri="{BB962C8B-B14F-4D97-AF65-F5344CB8AC3E}">
        <p14:creationId xmlns:p14="http://schemas.microsoft.com/office/powerpoint/2010/main" val="16520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ニッケル水酸化物ナノシートの合成</a:t>
            </a:r>
            <a:endParaRPr kumimoji="1" lang="en-US" altLang="ja-JP" sz="28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664230" y="1826671"/>
            <a:ext cx="3740858" cy="369332"/>
          </a:xfrm>
          <a:prstGeom prst="rect">
            <a:avLst/>
          </a:prstGeom>
          <a:noFill/>
        </p:spPr>
        <p:txBody>
          <a:bodyPr wrap="square" rtlCol="0">
            <a:spAutoFit/>
          </a:bodyPr>
          <a:lstStyle/>
          <a:p>
            <a:pPr algn="ctr"/>
            <a:r>
              <a:rPr lang="en-US" altLang="ja-JP" dirty="0"/>
              <a:t>1-</a:t>
            </a:r>
            <a:r>
              <a:rPr lang="ja-JP" altLang="en-US"/>
              <a:t>ブタノール中で超音波分散</a:t>
            </a:r>
            <a:endParaRPr kumimoji="1" lang="ja-JP" altLang="en-US"/>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2583502"/>
            <a:ext cx="3877985" cy="776531"/>
            <a:chOff x="8840726" y="1855540"/>
            <a:chExt cx="3877985" cy="776531"/>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700774" y="18555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840726" y="2262739"/>
              <a:ext cx="3877985" cy="369332"/>
            </a:xfrm>
            <a:prstGeom prst="rect">
              <a:avLst/>
            </a:prstGeom>
            <a:noFill/>
          </p:spPr>
          <p:txBody>
            <a:bodyPr wrap="none" rtlCol="0">
              <a:spAutoFit/>
            </a:bodyPr>
            <a:lstStyle/>
            <a:p>
              <a:r>
                <a:rPr kumimoji="1"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149076" y="2583502"/>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822151" y="1825811"/>
            <a:ext cx="3333491" cy="777220"/>
            <a:chOff x="2334415" y="1101584"/>
            <a:chExt cx="3333491" cy="777220"/>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2334415" y="1101584"/>
              <a:ext cx="3333491"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232456" y="2621369"/>
            <a:ext cx="2271776" cy="369332"/>
          </a:xfrm>
          <a:prstGeom prst="rect">
            <a:avLst/>
          </a:prstGeom>
          <a:noFill/>
        </p:spPr>
        <p:txBody>
          <a:bodyPr wrap="none" rtlCol="0">
            <a:spAutoFit/>
          </a:bodyPr>
          <a:lstStyle/>
          <a:p>
            <a:r>
              <a:rPr lang="en-US" altLang="ja-JP" dirty="0"/>
              <a:t>Ni</a:t>
            </a:r>
            <a:r>
              <a:rPr lang="ja-JP" altLang="en-US"/>
              <a:t>ナノシート分散液</a:t>
            </a:r>
            <a:endParaRPr kumimoji="1" lang="ja-JP" altLang="en-US"/>
          </a:p>
        </p:txBody>
      </p:sp>
      <p:grpSp>
        <p:nvGrpSpPr>
          <p:cNvPr id="7" name="グループ化 6">
            <a:extLst>
              <a:ext uri="{FF2B5EF4-FFF2-40B4-BE49-F238E27FC236}">
                <a16:creationId xmlns:a16="http://schemas.microsoft.com/office/drawing/2014/main" id="{1AE95B73-C1AB-28F1-1956-4D2848C67AD4}"/>
              </a:ext>
            </a:extLst>
          </p:cNvPr>
          <p:cNvGrpSpPr/>
          <p:nvPr/>
        </p:nvGrpSpPr>
        <p:grpSpPr>
          <a:xfrm>
            <a:off x="1487161" y="3505487"/>
            <a:ext cx="5898449" cy="1779583"/>
            <a:chOff x="1570388" y="1777474"/>
            <a:chExt cx="5898449" cy="1779583"/>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581858" y="3318010"/>
                <a:ext cx="1496799" cy="337137"/>
              </a:xfrm>
              <a:prstGeom prst="rect">
                <a:avLst/>
              </a:prstGeom>
              <a:noFill/>
            </p:spPr>
            <p:txBody>
              <a:bodyPr wrap="square" rtlCol="0">
                <a:spAutoFit/>
              </a:bodyPr>
              <a:lstStyle/>
              <a:p>
                <a:pPr algn="ctr"/>
                <a:r>
                  <a:rPr kumimoji="1" lang="en-US" altLang="ja-JP" sz="1100" dirty="0">
                    <a:latin typeface="HGSSoeiKakugothicUB" panose="020B0900000000000000" pitchFamily="34" charset="-128"/>
                    <a:ea typeface="HGSSoeiKakugothicUB" panose="020B0900000000000000" pitchFamily="34" charset="-128"/>
                  </a:rPr>
                  <a:t>1-</a:t>
                </a:r>
                <a:r>
                  <a:rPr kumimoji="1" lang="ja-JP" altLang="en-US" sz="1100" dirty="0">
                    <a:latin typeface="HGSSoeiKakugothicUB" panose="020B0900000000000000" pitchFamily="34" charset="-128"/>
                    <a:ea typeface="HGSSoeiKakugothicUB" panose="020B0900000000000000" pitchFamily="34" charset="-128"/>
                  </a:rPr>
                  <a:t>ブタノール</a:t>
                </a:r>
              </a:p>
            </p:txBody>
          </p:sp>
        </p:grpSp>
        <p:grpSp>
          <p:nvGrpSpPr>
            <p:cNvPr id="24" name="グループ化 62">
              <a:extLst>
                <a:ext uri="{FF2B5EF4-FFF2-40B4-BE49-F238E27FC236}">
                  <a16:creationId xmlns:a16="http://schemas.microsoft.com/office/drawing/2014/main" id="{FE2C0B95-1518-96B1-9447-EA648351E440}"/>
                </a:ext>
              </a:extLst>
            </p:cNvPr>
            <p:cNvGrpSpPr>
              <a:grpSpLocks noChangeAspect="1"/>
            </p:cNvGrpSpPr>
            <p:nvPr/>
          </p:nvGrpSpPr>
          <p:grpSpPr>
            <a:xfrm>
              <a:off x="4572124" y="1783614"/>
              <a:ext cx="2440685" cy="1419117"/>
              <a:chOff x="6786578" y="2015307"/>
              <a:chExt cx="2490348" cy="1428760"/>
            </a:xfrm>
          </p:grpSpPr>
          <p:grpSp>
            <p:nvGrpSpPr>
              <p:cNvPr id="26" name="グループ化 38">
                <a:extLst>
                  <a:ext uri="{FF2B5EF4-FFF2-40B4-BE49-F238E27FC236}">
                    <a16:creationId xmlns:a16="http://schemas.microsoft.com/office/drawing/2014/main" id="{A19E0951-BA31-AF51-CA33-123F53AAF245}"/>
                  </a:ext>
                </a:extLst>
              </p:cNvPr>
              <p:cNvGrpSpPr/>
              <p:nvPr/>
            </p:nvGrpSpPr>
            <p:grpSpPr>
              <a:xfrm>
                <a:off x="6786578" y="2015307"/>
                <a:ext cx="2490347" cy="1428760"/>
                <a:chOff x="1142976" y="1515241"/>
                <a:chExt cx="2490347" cy="1428760"/>
              </a:xfrm>
            </p:grpSpPr>
            <p:sp>
              <p:nvSpPr>
                <p:cNvPr id="28" name="正方形/長方形 27">
                  <a:extLst>
                    <a:ext uri="{FF2B5EF4-FFF2-40B4-BE49-F238E27FC236}">
                      <a16:creationId xmlns:a16="http://schemas.microsoft.com/office/drawing/2014/main" id="{A1B08161-EC13-2FDD-0E4A-5FBA7DD0738C}"/>
                    </a:ext>
                  </a:extLst>
                </p:cNvPr>
                <p:cNvSpPr/>
                <p:nvPr/>
              </p:nvSpPr>
              <p:spPr>
                <a:xfrm>
                  <a:off x="2418877" y="1515241"/>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A293507B-58E3-3C23-E1C3-743C85EDC15E}"/>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正方形/長方形 26">
                <a:extLst>
                  <a:ext uri="{FF2B5EF4-FFF2-40B4-BE49-F238E27FC236}">
                    <a16:creationId xmlns:a16="http://schemas.microsoft.com/office/drawing/2014/main" id="{4E5110A3-2C0C-C799-A568-205A2888DA5F}"/>
                  </a:ext>
                </a:extLst>
              </p:cNvPr>
              <p:cNvSpPr/>
              <p:nvPr/>
            </p:nvSpPr>
            <p:spPr>
              <a:xfrm>
                <a:off x="8062480" y="2515373"/>
                <a:ext cx="1214446" cy="928694"/>
              </a:xfrm>
              <a:prstGeom prst="rect">
                <a:avLst/>
              </a:prstGeom>
              <a:solidFill>
                <a:srgbClr val="00B050">
                  <a:alpha val="3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099B98BE-19E2-D811-4F47-D7B2B09D7766}"/>
                </a:ext>
              </a:extLst>
            </p:cNvPr>
            <p:cNvSpPr txBox="1"/>
            <p:nvPr/>
          </p:nvSpPr>
          <p:spPr>
            <a:xfrm>
              <a:off x="5434306" y="3218503"/>
              <a:ext cx="2034531" cy="338554"/>
            </a:xfrm>
            <a:prstGeom prst="rect">
              <a:avLst/>
            </a:prstGeom>
            <a:noFill/>
          </p:spPr>
          <p:txBody>
            <a:bodyPr wrap="none" rtlCol="0">
              <a:spAutoFit/>
            </a:bodyPr>
            <a:lstStyle/>
            <a:p>
              <a:r>
                <a:rPr lang="en-US" altLang="ja-JP" sz="1600" dirty="0">
                  <a:latin typeface="Hiragino Maru Gothic ProN W4" panose="020F0400000000000000" pitchFamily="34" charset="-128"/>
                  <a:ea typeface="Hiragino Maru Gothic ProN W4" panose="020F0400000000000000" pitchFamily="34" charset="-128"/>
                </a:rPr>
                <a:t>Ni</a:t>
              </a:r>
              <a:r>
                <a:rPr lang="ja-JP" altLang="en-US" sz="1600">
                  <a:latin typeface="Hiragino Maru Gothic ProN W4" panose="020F0400000000000000" pitchFamily="34" charset="-128"/>
                  <a:ea typeface="Hiragino Maru Gothic ProN W4" panose="020F0400000000000000" pitchFamily="34" charset="-128"/>
                </a:rPr>
                <a:t>ナノシート分散液</a:t>
              </a:r>
              <a:endParaRPr kumimoji="1" lang="ja-JP" altLang="en-US" sz="1600">
                <a:latin typeface="Hiragino Maru Gothic ProN W4" panose="020F0400000000000000" pitchFamily="34" charset="-128"/>
                <a:ea typeface="Hiragino Maru Gothic ProN W4" panose="020F0400000000000000" pitchFamily="34" charset="-128"/>
              </a:endParaRPr>
            </a:p>
          </p:txBody>
        </p: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2108" y="2981212"/>
            <a:ext cx="1107996" cy="369332"/>
          </a:xfrm>
          <a:prstGeom prst="rect">
            <a:avLst/>
          </a:prstGeom>
          <a:noFill/>
        </p:spPr>
        <p:txBody>
          <a:bodyPr wrap="none" rtlCol="0">
            <a:spAutoFit/>
          </a:bodyPr>
          <a:lstStyle/>
          <a:p>
            <a:r>
              <a:rPr kumimoji="1" lang="ja-JP" altLang="en-US"/>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5751604" y="3505487"/>
            <a:ext cx="117797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80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6916" y="3824634"/>
            <a:ext cx="6509125" cy="268022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925317" y="1125710"/>
            <a:ext cx="10292052" cy="2664143"/>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濃縮液をピペットで滴下</a:t>
                    </a:r>
                    <a:endParaRPr lang="en-US" altLang="ja-JP"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30280"/>
                          <a:chOff x="3185966" y="4787766"/>
                          <a:chExt cx="1508917" cy="1030280"/>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6"/>
                      <a:ext cx="2097324"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Ni</a:t>
                      </a:r>
                      <a:r>
                        <a:rPr lang="ja-JP" altLang="en-US" sz="1600" b="1">
                          <a:latin typeface="Hiragino Maru Gothic ProN W4" panose="020F0400000000000000" pitchFamily="34" charset="-128"/>
                          <a:ea typeface="Hiragino Maru Gothic ProN W4" panose="020F0400000000000000" pitchFamily="34" charset="-128"/>
                        </a:rPr>
                        <a:t>ナノシート分散液</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38554"/>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グラッシーカーボン</a:t>
                      </a:r>
                      <a:endParaRPr lang="en-US" altLang="ja-JP" sz="16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065324" y="2901631"/>
                      <a:ext cx="1229858" cy="584775"/>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滴下乾燥を</a:t>
                      </a:r>
                      <a:endParaRPr lang="en-US" altLang="ja-JP" sz="1600" b="1" dirty="0">
                        <a:latin typeface="Hiragino Maru Gothic ProN W4" panose="020F0400000000000000" pitchFamily="34" charset="-128"/>
                        <a:ea typeface="Hiragino Maru Gothic ProN W4" panose="020F0400000000000000" pitchFamily="34" charset="-128"/>
                      </a:endParaRPr>
                    </a:p>
                    <a:p>
                      <a:pPr algn="ctr"/>
                      <a:r>
                        <a:rPr lang="ja-JP" altLang="en-US" sz="1600" b="1">
                          <a:latin typeface="Hiragino Maru Gothic ProN W4" panose="020F0400000000000000" pitchFamily="34" charset="-128"/>
                          <a:ea typeface="Hiragino Maru Gothic ProN W4" panose="020F0400000000000000" pitchFamily="34" charset="-128"/>
                        </a:rPr>
                        <a:t>繰り返す</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7292893" y="3929661"/>
            <a:ext cx="2782981" cy="2801013"/>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1890857" y="6290419"/>
            <a:ext cx="3713918"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グラッシーカーボン</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3477767" y="3296082"/>
            <a:ext cx="2097324"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1-</a:t>
            </a:r>
            <a:r>
              <a:rPr lang="ja-JP" altLang="en-US" sz="1600" b="1">
                <a:latin typeface="Hiragino Maru Gothic ProN W4" panose="020F0400000000000000" pitchFamily="34" charset="-128"/>
                <a:ea typeface="Hiragino Maru Gothic ProN W4" panose="020F0400000000000000" pitchFamily="34" charset="-128"/>
              </a:rPr>
              <a:t>ブタノールを蒸発</a:t>
            </a:r>
            <a:endParaRPr lang="en-US" altLang="ja-JP" sz="160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カーボンペースト電極">
            <a:extLst>
              <a:ext uri="{FF2B5EF4-FFF2-40B4-BE49-F238E27FC236}">
                <a16:creationId xmlns:a16="http://schemas.microsoft.com/office/drawing/2014/main" id="{EFA95ED7-C104-C0A4-2708-778C9B9C3BA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52772" y="4011962"/>
            <a:ext cx="5574165" cy="278708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66" name="グループ化 65">
            <a:extLst>
              <a:ext uri="{FF2B5EF4-FFF2-40B4-BE49-F238E27FC236}">
                <a16:creationId xmlns:a16="http://schemas.microsoft.com/office/drawing/2014/main" id="{8C46DA02-B8B3-4B91-401E-E10BD83EBA2B}"/>
              </a:ext>
            </a:extLst>
          </p:cNvPr>
          <p:cNvGrpSpPr/>
          <p:nvPr/>
        </p:nvGrpSpPr>
        <p:grpSpPr>
          <a:xfrm>
            <a:off x="949973" y="1157008"/>
            <a:ext cx="10292052" cy="3244511"/>
            <a:chOff x="603525" y="1020665"/>
            <a:chExt cx="10292052" cy="3244511"/>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3244511"/>
              <a:chOff x="603525" y="1020665"/>
              <a:chExt cx="10292052" cy="3244511"/>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3244511"/>
                <a:chOff x="615557" y="3691675"/>
                <a:chExt cx="10292052" cy="3244511"/>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3244511"/>
                  <a:chOff x="616325" y="3885901"/>
                  <a:chExt cx="10292052" cy="3244511"/>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3244511"/>
                    <a:chOff x="172972" y="4665933"/>
                    <a:chExt cx="8528011" cy="2431395"/>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65373" y="5044016"/>
                      <a:ext cx="7131569" cy="1693714"/>
                      <a:chOff x="1464958" y="3971530"/>
                      <a:chExt cx="11236658" cy="2504094"/>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4548674" cy="2337882"/>
                        <a:chOff x="6057039" y="3864895"/>
                        <a:chExt cx="4548674"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64958" y="3971530"/>
                        <a:ext cx="2427815" cy="2163422"/>
                        <a:chOff x="1999154" y="3886092"/>
                        <a:chExt cx="2427815" cy="2163422"/>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99154" y="3886092"/>
                          <a:ext cx="2427815" cy="340999"/>
                        </a:xfrm>
                        <a:prstGeom prst="rect">
                          <a:avLst/>
                        </a:prstGeom>
                        <a:noFill/>
                      </p:spPr>
                      <p:txBody>
                        <a:bodyPr wrap="square" rtlCol="0">
                          <a:spAutoFit/>
                        </a:bodyPr>
                        <a:lstStyle/>
                        <a:p>
                          <a:r>
                            <a:rPr lang="ja-JP" altLang="en-US" sz="1400" b="1">
                              <a:latin typeface="Hiragino Maru Gothic ProN W4" panose="020F0400000000000000" pitchFamily="34" charset="-128"/>
                              <a:ea typeface="Hiragino Maru Gothic ProN W4" panose="020F0400000000000000" pitchFamily="34" charset="-128"/>
                            </a:rPr>
                            <a:t>ケッチェンブラック</a:t>
                          </a:r>
                          <a:endParaRPr lang="en-US" altLang="ja-JP" sz="1400" b="1" dirty="0">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2925288" y="5674416"/>
                          <a:ext cx="142839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減圧乾燥</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74" name="矢印: 右 16">
                        <a:extLst>
                          <a:ext uri="{FF2B5EF4-FFF2-40B4-BE49-F238E27FC236}">
                            <a16:creationId xmlns:a16="http://schemas.microsoft.com/office/drawing/2014/main" id="{D78F49A8-F3F8-91F6-E688-A4370CAE806F}"/>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431395"/>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684330" y="6630750"/>
                    <a:ext cx="2181522"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Ni</a:t>
                    </a:r>
                    <a:r>
                      <a:rPr lang="ja-JP" altLang="en-US" sz="1600" b="1">
                        <a:latin typeface="Hiragino Maru Gothic ProN W4" panose="020F0400000000000000" pitchFamily="34" charset="-128"/>
                        <a:ea typeface="Hiragino Maru Gothic ProN W4" panose="020F0400000000000000" pitchFamily="34" charset="-128"/>
                      </a:rPr>
                      <a:t>ナノシート分散液</a:t>
                    </a:r>
                    <a:endParaRPr lang="en-US" altLang="ja-JP" sz="1600" b="1" dirty="0">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607507"/>
                    <a:ext cx="311841" cy="2462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83983" y="6157893"/>
                    <a:ext cx="113063" cy="5466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4758937" y="4453748"/>
                    <a:ext cx="1463863" cy="954107"/>
                  </a:xfrm>
                  <a:prstGeom prst="rect">
                    <a:avLst/>
                  </a:prstGeom>
                  <a:noFill/>
                </p:spPr>
                <p:txBody>
                  <a:bodyPr wrap="none" rtlCol="0">
                    <a:spAutoFit/>
                  </a:bodyPr>
                  <a:lstStyle/>
                  <a:p>
                    <a:pPr algn="ctr"/>
                    <a:r>
                      <a:rPr kumimoji="1" lang="ja-JP" altLang="en-US" sz="1400" b="1">
                        <a:latin typeface="Hiragino Maru Gothic ProN W4" panose="020F0400000000000000" pitchFamily="34" charset="-128"/>
                        <a:ea typeface="Hiragino Maru Gothic ProN W4" panose="020F0400000000000000" pitchFamily="34" charset="-128"/>
                      </a:rPr>
                      <a:t>ナフィオン</a:t>
                    </a:r>
                    <a:endParaRPr kumimoji="1" lang="en-US" altLang="ja-JP" sz="1400" b="1" dirty="0">
                      <a:latin typeface="Hiragino Maru Gothic ProN W4" panose="020F0400000000000000" pitchFamily="34" charset="-128"/>
                      <a:ea typeface="Hiragino Maru Gothic ProN W4" panose="020F0400000000000000" pitchFamily="34" charset="-128"/>
                    </a:endParaRPr>
                  </a:p>
                  <a:p>
                    <a:pPr algn="ctr"/>
                    <a:r>
                      <a:rPr lang="en-US" altLang="ja-JP" sz="1400" b="1" dirty="0">
                        <a:latin typeface="Hiragino Maru Gothic ProN W4" panose="020F0400000000000000" pitchFamily="34" charset="-128"/>
                        <a:ea typeface="Hiragino Maru Gothic ProN W4" panose="020F0400000000000000" pitchFamily="34" charset="-128"/>
                      </a:rPr>
                      <a:t>Or</a:t>
                    </a:r>
                  </a:p>
                  <a:p>
                    <a:pPr algn="ctr"/>
                    <a:r>
                      <a:rPr kumimoji="1" lang="ja-JP" altLang="en-US" sz="1400" b="1">
                        <a:latin typeface="Hiragino Maru Gothic ProN W4" panose="020F0400000000000000" pitchFamily="34" charset="-128"/>
                        <a:ea typeface="Hiragino Maru Gothic ProN W4" panose="020F0400000000000000" pitchFamily="34" charset="-128"/>
                      </a:rPr>
                      <a:t>セルロース</a:t>
                    </a:r>
                    <a:endParaRPr kumimoji="1" lang="en-US" altLang="ja-JP" sz="1400" b="1" dirty="0">
                      <a:latin typeface="Hiragino Maru Gothic ProN W4" panose="020F0400000000000000" pitchFamily="34" charset="-128"/>
                      <a:ea typeface="Hiragino Maru Gothic ProN W4" panose="020F0400000000000000" pitchFamily="34" charset="-128"/>
                    </a:endParaRPr>
                  </a:p>
                  <a:p>
                    <a:pPr algn="ctr"/>
                    <a:r>
                      <a:rPr kumimoji="1" lang="ja-JP" altLang="en-US" sz="1400" b="1">
                        <a:latin typeface="Hiragino Maru Gothic ProN W4" panose="020F0400000000000000" pitchFamily="34" charset="-128"/>
                        <a:ea typeface="Hiragino Maru Gothic ProN W4" panose="020F0400000000000000" pitchFamily="34" charset="-128"/>
                      </a:rPr>
                      <a:t>ナノファイバ</a:t>
                    </a:r>
                    <a:r>
                      <a:rPr lang="ja-JP" altLang="en-US" sz="1400" b="1">
                        <a:latin typeface="Hiragino Maru Gothic ProN W4" panose="020F0400000000000000" pitchFamily="34" charset="-128"/>
                        <a:ea typeface="Hiragino Maru Gothic ProN W4" panose="020F0400000000000000" pitchFamily="34" charset="-128"/>
                      </a:rPr>
                      <a:t>ー</a:t>
                    </a:r>
                    <a:endParaRPr kumimoji="1" lang="ja-JP" altLang="en-US" sz="1400" b="1">
                      <a:latin typeface="Hiragino Maru Gothic ProN W4" panose="020F0400000000000000" pitchFamily="34" charset="-128"/>
                      <a:ea typeface="Hiragino Maru Gothic ProN W4" panose="020F0400000000000000" pitchFamily="34" charset="-128"/>
                    </a:endParaRP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0"/>
                    <a:ext cx="1989722" cy="338554"/>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カーボンペースト</a:t>
                    </a:r>
                    <a:endParaRPr lang="en-US" altLang="ja-JP" sz="1600" b="1" dirty="0">
                      <a:latin typeface="Hiragino Maru Gothic ProN W4" panose="020F0400000000000000" pitchFamily="34" charset="-128"/>
                      <a:ea typeface="Hiragino Maru Gothic ProN W4" panose="020F0400000000000000" pitchFamily="34" charset="-128"/>
                    </a:endParaRP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カーボンペースト電極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54" name="テキスト ボックス 53">
            <a:extLst>
              <a:ext uri="{FF2B5EF4-FFF2-40B4-BE49-F238E27FC236}">
                <a16:creationId xmlns:a16="http://schemas.microsoft.com/office/drawing/2014/main" id="{1D362842-91BE-FF83-0502-035588DC572D}"/>
              </a:ext>
            </a:extLst>
          </p:cNvPr>
          <p:cNvSpPr txBox="1"/>
          <p:nvPr/>
        </p:nvSpPr>
        <p:spPr>
          <a:xfrm>
            <a:off x="3638841" y="2049255"/>
            <a:ext cx="1338828"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バインダー</a:t>
            </a:r>
          </a:p>
        </p:txBody>
      </p:sp>
      <p:grpSp>
        <p:nvGrpSpPr>
          <p:cNvPr id="55" name="グループ化 54">
            <a:extLst>
              <a:ext uri="{FF2B5EF4-FFF2-40B4-BE49-F238E27FC236}">
                <a16:creationId xmlns:a16="http://schemas.microsoft.com/office/drawing/2014/main" id="{9D4A7339-E301-E298-5A52-FFA43E142B48}"/>
              </a:ext>
            </a:extLst>
          </p:cNvPr>
          <p:cNvGrpSpPr/>
          <p:nvPr/>
        </p:nvGrpSpPr>
        <p:grpSpPr>
          <a:xfrm>
            <a:off x="3553887" y="2010843"/>
            <a:ext cx="1366893" cy="597699"/>
            <a:chOff x="4084390" y="1101584"/>
            <a:chExt cx="1366893" cy="597699"/>
          </a:xfrm>
        </p:grpSpPr>
        <p:sp>
          <p:nvSpPr>
            <p:cNvPr id="56" name="角丸四角形吹き出し 55">
              <a:extLst>
                <a:ext uri="{FF2B5EF4-FFF2-40B4-BE49-F238E27FC236}">
                  <a16:creationId xmlns:a16="http://schemas.microsoft.com/office/drawing/2014/main" id="{6EAD7E56-0099-26C2-CE25-73B390F820D9}"/>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三角形 56">
              <a:extLst>
                <a:ext uri="{FF2B5EF4-FFF2-40B4-BE49-F238E27FC236}">
                  <a16:creationId xmlns:a16="http://schemas.microsoft.com/office/drawing/2014/main" id="{4108D791-F479-E9D3-97AA-C1147BDC3F5C}"/>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a:extLst>
                <a:ext uri="{FF2B5EF4-FFF2-40B4-BE49-F238E27FC236}">
                  <a16:creationId xmlns:a16="http://schemas.microsoft.com/office/drawing/2014/main" id="{AFF8603B-91D4-6A15-0F72-26BF2A07883D}"/>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左中かっこ 58">
            <a:extLst>
              <a:ext uri="{FF2B5EF4-FFF2-40B4-BE49-F238E27FC236}">
                <a16:creationId xmlns:a16="http://schemas.microsoft.com/office/drawing/2014/main" id="{1E80DAFE-1DB8-D979-8B89-4AD7C7468933}"/>
              </a:ext>
            </a:extLst>
          </p:cNvPr>
          <p:cNvSpPr/>
          <p:nvPr/>
        </p:nvSpPr>
        <p:spPr>
          <a:xfrm>
            <a:off x="5017893" y="1605213"/>
            <a:ext cx="253271" cy="1185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63" name="図 62" descr="屋内, カップ, 食品, 小さい が含まれている画像&#10;&#10;自動的に生成された説明">
            <a:extLst>
              <a:ext uri="{FF2B5EF4-FFF2-40B4-BE49-F238E27FC236}">
                <a16:creationId xmlns:a16="http://schemas.microsoft.com/office/drawing/2014/main" id="{610B0407-675F-44AF-B7DF-499FF248B5F8}"/>
              </a:ext>
            </a:extLst>
          </p:cNvPr>
          <p:cNvPicPr>
            <a:picLocks noChangeAspect="1"/>
          </p:cNvPicPr>
          <p:nvPr/>
        </p:nvPicPr>
        <p:blipFill>
          <a:blip r:embed="rId5"/>
          <a:stretch>
            <a:fillRect/>
          </a:stretch>
        </p:blipFill>
        <p:spPr>
          <a:xfrm>
            <a:off x="6305913" y="4501187"/>
            <a:ext cx="1479663" cy="2201678"/>
          </a:xfrm>
          <a:prstGeom prst="rect">
            <a:avLst/>
          </a:prstGeom>
        </p:spPr>
      </p:pic>
      <p:sp>
        <p:nvSpPr>
          <p:cNvPr id="64" name="テキスト ボックス 63">
            <a:extLst>
              <a:ext uri="{FF2B5EF4-FFF2-40B4-BE49-F238E27FC236}">
                <a16:creationId xmlns:a16="http://schemas.microsoft.com/office/drawing/2014/main" id="{3A55E11B-BB35-8AAC-E6DB-175B94AEF33A}"/>
              </a:ext>
            </a:extLst>
          </p:cNvPr>
          <p:cNvSpPr txBox="1"/>
          <p:nvPr/>
        </p:nvSpPr>
        <p:spPr>
          <a:xfrm>
            <a:off x="1890398" y="6371760"/>
            <a:ext cx="3713918"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カーボンペースト電極</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65" name="テキスト ボックス 64">
            <a:extLst>
              <a:ext uri="{FF2B5EF4-FFF2-40B4-BE49-F238E27FC236}">
                <a16:creationId xmlns:a16="http://schemas.microsoft.com/office/drawing/2014/main" id="{219432C6-A7C2-DE26-CAE0-8417BFEBF6B6}"/>
              </a:ext>
            </a:extLst>
          </p:cNvPr>
          <p:cNvSpPr txBox="1"/>
          <p:nvPr/>
        </p:nvSpPr>
        <p:spPr>
          <a:xfrm>
            <a:off x="7361957" y="4694220"/>
            <a:ext cx="3713918" cy="646331"/>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孔径</a:t>
            </a:r>
            <a:r>
              <a:rPr lang="en-US" altLang="ja-JP" b="1" dirty="0">
                <a:latin typeface="Hiragino Maru Gothic ProN W4" panose="020F0400000000000000" pitchFamily="34" charset="-128"/>
                <a:ea typeface="Hiragino Maru Gothic ProN W4" panose="020F0400000000000000" pitchFamily="34" charset="-128"/>
              </a:rPr>
              <a:t> 1.6 mm</a:t>
            </a:r>
            <a:r>
              <a:rPr lang="ja-JP" altLang="en-US" b="1">
                <a:latin typeface="Hiragino Maru Gothic ProN W4" panose="020F0400000000000000" pitchFamily="34" charset="-128"/>
                <a:ea typeface="Hiragino Maru Gothic ProN W4" panose="020F0400000000000000" pitchFamily="34" charset="-128"/>
              </a:rPr>
              <a:t>の</a:t>
            </a:r>
            <a:endParaRPr lang="en-US" altLang="ja-JP" b="1" dirty="0">
              <a:latin typeface="Hiragino Maru Gothic ProN W4" panose="020F0400000000000000" pitchFamily="34" charset="-128"/>
              <a:ea typeface="Hiragino Maru Gothic ProN W4" panose="020F0400000000000000" pitchFamily="34" charset="-128"/>
            </a:endParaRPr>
          </a:p>
          <a:p>
            <a:pPr algn="ctr"/>
            <a:r>
              <a:rPr lang="ja-JP" altLang="en-US" b="1">
                <a:latin typeface="Hiragino Maru Gothic ProN W4" panose="020F0400000000000000" pitchFamily="34" charset="-128"/>
                <a:ea typeface="Hiragino Maru Gothic ProN W4" panose="020F0400000000000000" pitchFamily="34" charset="-128"/>
              </a:rPr>
              <a:t>穴が空いている</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67" name="右矢印 66">
            <a:extLst>
              <a:ext uri="{FF2B5EF4-FFF2-40B4-BE49-F238E27FC236}">
                <a16:creationId xmlns:a16="http://schemas.microsoft.com/office/drawing/2014/main" id="{36CCE819-0C30-0170-D641-1C9B13D5918D}"/>
              </a:ext>
            </a:extLst>
          </p:cNvPr>
          <p:cNvSpPr/>
          <p:nvPr/>
        </p:nvSpPr>
        <p:spPr>
          <a:xfrm rot="10800000">
            <a:off x="7307890" y="4840638"/>
            <a:ext cx="788232" cy="3231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66B98CF-0418-7936-4D24-DF6868E29D99}"/>
              </a:ext>
            </a:extLst>
          </p:cNvPr>
          <p:cNvSpPr txBox="1"/>
          <p:nvPr/>
        </p:nvSpPr>
        <p:spPr>
          <a:xfrm>
            <a:off x="4056854" y="3643588"/>
            <a:ext cx="604653" cy="338554"/>
          </a:xfrm>
          <a:prstGeom prst="rect">
            <a:avLst/>
          </a:prstGeom>
          <a:noFill/>
        </p:spPr>
        <p:txBody>
          <a:bodyPr wrap="none" rtlCol="0">
            <a:spAutoFit/>
          </a:bodyPr>
          <a:lstStyle/>
          <a:p>
            <a:r>
              <a:rPr kumimoji="1" lang="ja-JP" altLang="en-US" sz="1600" b="1">
                <a:latin typeface="Hiragino Maru Gothic ProN W4" panose="020F0400000000000000" pitchFamily="34" charset="-128"/>
                <a:ea typeface="Hiragino Maru Gothic ProN W4" panose="020F0400000000000000" pitchFamily="34" charset="-128"/>
              </a:rPr>
              <a:t>乳鉢</a:t>
            </a:r>
          </a:p>
        </p:txBody>
      </p:sp>
    </p:spTree>
    <p:extLst>
      <p:ext uri="{BB962C8B-B14F-4D97-AF65-F5344CB8AC3E}">
        <p14:creationId xmlns:p14="http://schemas.microsoft.com/office/powerpoint/2010/main" val="328204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2476177" y="4316127"/>
            <a:ext cx="1440873" cy="11548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952073" y="1891807"/>
            <a:ext cx="3818592" cy="3618523"/>
            <a:chOff x="2789037" y="1665513"/>
            <a:chExt cx="3818592" cy="3618523"/>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789037" y="1665513"/>
              <a:ext cx="3818592" cy="3618523"/>
              <a:chOff x="2901349" y="200021"/>
              <a:chExt cx="3816703" cy="3792185"/>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Times New Roman" pitchFamily="18" charset="0"/>
                    <a:cs typeface="Times New Roman" pitchFamily="18" charset="0"/>
                  </a:rPr>
                  <a:t>電解液</a:t>
                </a:r>
                <a:endParaRPr lang="ja-JP" altLang="en-US" sz="20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3652082" y="403937"/>
            <a:ext cx="5359446" cy="523220"/>
          </a:xfrm>
          <a:prstGeom prst="rect">
            <a:avLst/>
          </a:prstGeom>
          <a:noFill/>
        </p:spPr>
        <p:txBody>
          <a:bodyPr wrap="square" rtlCol="0">
            <a:spAutoFit/>
          </a:bodyPr>
          <a:lstStyle/>
          <a:p>
            <a:pPr algn="ctr"/>
            <a:r>
              <a:rPr lang="ja-JP" altLang="en-US" sz="2800">
                <a:latin typeface="MS Gothic" panose="020B0609070205080204" pitchFamily="49" charset="-128"/>
                <a:ea typeface="MS Gothic" panose="020B0609070205080204" pitchFamily="49" charset="-128"/>
              </a:rPr>
              <a:t>電気化学測定</a:t>
            </a:r>
            <a:endParaRPr kumimoji="1" lang="en-US" altLang="ja-JP" sz="28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6703271" y="2263529"/>
            <a:ext cx="3770584" cy="2677656"/>
          </a:xfrm>
          <a:prstGeom prst="rect">
            <a:avLst/>
          </a:prstGeom>
          <a:noFill/>
        </p:spPr>
        <p:txBody>
          <a:bodyPr wrap="none" rtlCol="0">
            <a:spAutoFit/>
          </a:bodyPr>
          <a:lstStyle/>
          <a:p>
            <a:r>
              <a:rPr kumimoji="1" lang="ja-JP" altLang="en-US" sz="2400">
                <a:latin typeface="+mn-ea"/>
              </a:rPr>
              <a:t>作用極：作製した電極</a:t>
            </a:r>
            <a:endParaRPr kumimoji="1" lang="en-US" altLang="ja-JP" sz="2400" dirty="0">
              <a:latin typeface="+mn-ea"/>
            </a:endParaRPr>
          </a:p>
          <a:p>
            <a:endParaRPr kumimoji="1" lang="en-US" altLang="ja-JP" sz="2400" dirty="0">
              <a:latin typeface="+mn-ea"/>
            </a:endParaRPr>
          </a:p>
          <a:p>
            <a:r>
              <a:rPr kumimoji="1" lang="ja-JP" altLang="en-US" sz="2400">
                <a:latin typeface="+mn-ea"/>
              </a:rPr>
              <a:t>対極：白金線</a:t>
            </a:r>
            <a:endParaRPr kumimoji="1" lang="en-US" altLang="ja-JP" sz="2400" dirty="0">
              <a:latin typeface="+mn-ea"/>
            </a:endParaRPr>
          </a:p>
          <a:p>
            <a:endParaRPr kumimoji="1" lang="en-US" altLang="ja-JP" sz="2400" dirty="0">
              <a:latin typeface="+mn-ea"/>
            </a:endParaRPr>
          </a:p>
          <a:p>
            <a:r>
              <a:rPr lang="ja-JP" altLang="en-US" sz="2400">
                <a:latin typeface="+mn-ea"/>
              </a:rPr>
              <a:t>参照極：</a:t>
            </a:r>
            <a:r>
              <a:rPr lang="en-US" altLang="ja-JP" sz="2400" dirty="0">
                <a:latin typeface="+mn-ea"/>
              </a:rPr>
              <a:t>Ag/AgCl</a:t>
            </a:r>
            <a:r>
              <a:rPr lang="ja-JP" altLang="en-US" sz="2400">
                <a:latin typeface="+mn-ea"/>
              </a:rPr>
              <a:t>電極</a:t>
            </a:r>
            <a:endParaRPr lang="en-US" altLang="ja-JP" sz="2400" dirty="0">
              <a:latin typeface="+mn-ea"/>
            </a:endParaRPr>
          </a:p>
          <a:p>
            <a:endParaRPr kumimoji="1" lang="en-US" altLang="ja-JP" sz="2400" dirty="0">
              <a:latin typeface="+mn-ea"/>
            </a:endParaRPr>
          </a:p>
          <a:p>
            <a:r>
              <a:rPr lang="ja-JP" altLang="en-US" sz="2400">
                <a:solidFill>
                  <a:schemeClr val="tx1"/>
                </a:solidFill>
                <a:latin typeface="+mn-ea"/>
                <a:cs typeface="Times New Roman" pitchFamily="18" charset="0"/>
              </a:rPr>
              <a:t>電解液：</a:t>
            </a:r>
            <a:r>
              <a:rPr lang="en-US" altLang="ja-JP" sz="2400" dirty="0">
                <a:solidFill>
                  <a:schemeClr val="tx1"/>
                </a:solidFill>
                <a:latin typeface="+mn-ea"/>
                <a:cs typeface="Times New Roman" pitchFamily="18" charset="0"/>
              </a:rPr>
              <a:t>0.1 M NaOH</a:t>
            </a:r>
            <a:r>
              <a:rPr lang="ja-JP" altLang="en-US" sz="2400">
                <a:solidFill>
                  <a:schemeClr val="tx1"/>
                </a:solidFill>
                <a:latin typeface="+mn-ea"/>
                <a:cs typeface="Times New Roman"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489882" y="1387038"/>
            <a:ext cx="11212236" cy="489858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6F81BB9A-FADB-3FC2-FEA3-1A2796225AA4}"/>
              </a:ext>
            </a:extLst>
          </p:cNvPr>
          <p:cNvSpPr/>
          <p:nvPr/>
        </p:nvSpPr>
        <p:spPr>
          <a:xfrm>
            <a:off x="4309405" y="1167902"/>
            <a:ext cx="3803121" cy="628575"/>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三電極法</a:t>
            </a:r>
            <a:endParaRPr lang="en-US" altLang="ja-JP" sz="32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6096000" y="2039815"/>
            <a:ext cx="0" cy="3924887"/>
          </a:xfrm>
          <a:prstGeom prst="line">
            <a:avLst/>
          </a:prstGeom>
        </p:spPr>
        <p:style>
          <a:lnRef idx="1">
            <a:schemeClr val="accent3"/>
          </a:lnRef>
          <a:fillRef idx="0">
            <a:schemeClr val="accent3"/>
          </a:fillRef>
          <a:effectRef idx="0">
            <a:schemeClr val="accent3"/>
          </a:effectRef>
          <a:fontRef idx="minor">
            <a:schemeClr val="tx1"/>
          </a:fontRef>
        </p:style>
      </p:cxnSp>
      <p:sp>
        <p:nvSpPr>
          <p:cNvPr id="4" name="テキスト ボックス 3">
            <a:extLst>
              <a:ext uri="{FF2B5EF4-FFF2-40B4-BE49-F238E27FC236}">
                <a16:creationId xmlns:a16="http://schemas.microsoft.com/office/drawing/2014/main" id="{BF5C3C3E-E4D2-588D-DFE3-0F6692A63511}"/>
              </a:ext>
            </a:extLst>
          </p:cNvPr>
          <p:cNvSpPr txBox="1"/>
          <p:nvPr/>
        </p:nvSpPr>
        <p:spPr>
          <a:xfrm>
            <a:off x="7112580" y="5383063"/>
            <a:ext cx="3185487" cy="646331"/>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測定毎に</a:t>
            </a:r>
            <a:r>
              <a:rPr lang="ja-JP" altLang="en-US">
                <a:latin typeface="Times New Roman" panose="02020603050405020304" pitchFamily="18" charset="0"/>
                <a:ea typeface="MS Mincho" panose="02020609040205080304" pitchFamily="49" charset="-128"/>
                <a:cs typeface="Times New Roman" panose="02020603050405020304" pitchFamily="18" charset="0"/>
              </a:rPr>
              <a:t>電極やセルを洗浄し</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新しく電解液で測定を実施</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0" name="角丸四角形 39">
            <a:extLst>
              <a:ext uri="{FF2B5EF4-FFF2-40B4-BE49-F238E27FC236}">
                <a16:creationId xmlns:a16="http://schemas.microsoft.com/office/drawing/2014/main" id="{32B1783B-268D-92C2-ECEC-1C22E75A0BB2}"/>
              </a:ext>
            </a:extLst>
          </p:cNvPr>
          <p:cNvSpPr/>
          <p:nvPr/>
        </p:nvSpPr>
        <p:spPr>
          <a:xfrm>
            <a:off x="6599784" y="5228433"/>
            <a:ext cx="4108817" cy="923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045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0" y="811555"/>
            <a:ext cx="8427135" cy="5856695"/>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7571303"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4505012" y="2724382"/>
            <a:ext cx="2117964" cy="428036"/>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2517677" y="2814788"/>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6365409" y="1415656"/>
            <a:ext cx="1826141" cy="338554"/>
          </a:xfrm>
          <a:prstGeom prst="rect">
            <a:avLst/>
          </a:prstGeom>
          <a:noFill/>
          <a:ln>
            <a:noFill/>
          </a:ln>
        </p:spPr>
        <p:txBody>
          <a:bodyPr wrap="squar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8427135" y="2582142"/>
            <a:ext cx="3647152" cy="2492990"/>
          </a:xfrm>
          <a:prstGeom prst="rect">
            <a:avLst/>
          </a:prstGeom>
          <a:noFill/>
        </p:spPr>
        <p:txBody>
          <a:bodyPr wrap="none" rtlCol="0">
            <a:spAutoFit/>
          </a:bodyPr>
          <a:lstStyle/>
          <a:p>
            <a:pPr algn="ctr"/>
            <a:r>
              <a:rPr lang="en-US" altLang="ja-JP" sz="2400"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付近に</a:t>
            </a:r>
            <a:r>
              <a:rPr lang="ja-JP" altLang="en-US">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電流量の増加</a:t>
            </a:r>
            <a:r>
              <a:rPr lang="ja-JP" altLang="ja-JP">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濃度に対する電流密度の測定では</a:t>
            </a:r>
            <a:endParaRPr lang="en-US" altLang="ja-JP"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kumimoji="1" lang="en-US" altLang="ja-JP" sz="2400" dirty="0">
                <a:latin typeface="Times New Roman" panose="02020603050405020304" pitchFamily="18" charset="0"/>
                <a:ea typeface="Hiragino Maru Gothic ProN W4" panose="020F0400000000000000" pitchFamily="34" charset="-128"/>
                <a:cs typeface="Times New Roman" panose="02020603050405020304" pitchFamily="18" charset="0"/>
              </a:rPr>
              <a:t>0.6 V vs Ag/AgCl</a:t>
            </a:r>
            <a:endParaRPr kumimoji="1" lang="en-US" altLang="ja-JP" sz="2400"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a:t>
            </a:r>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7388413" y="4027517"/>
            <a:ext cx="622286" cy="369332"/>
          </a:xfrm>
          <a:prstGeom prst="rect">
            <a:avLst/>
          </a:prstGeom>
          <a:noFill/>
        </p:spPr>
        <p:txBody>
          <a:bodyPr wrap="none" rtlCol="0">
            <a:spAutoFit/>
          </a:bodyPr>
          <a:lstStyle/>
          <a:p>
            <a:r>
              <a:rPr kumimoji="1" lang="en-US" altLang="ja-JP" dirty="0">
                <a:solidFill>
                  <a:srgbClr val="00B050"/>
                </a:solidFill>
                <a:latin typeface="Times New Roman" panose="02020603050405020304" pitchFamily="18" charset="0"/>
                <a:cs typeface="Times New Roman" panose="02020603050405020304" pitchFamily="18" charset="0"/>
              </a:rPr>
              <a:t>0 μL</a:t>
            </a:r>
            <a:endParaRPr kumimoji="1" lang="ja-JP" altLang="en-US">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7272997" y="3459305"/>
            <a:ext cx="853119" cy="369332"/>
          </a:xfrm>
          <a:prstGeom prst="rect">
            <a:avLst/>
          </a:prstGeom>
          <a:noFill/>
        </p:spPr>
        <p:txBody>
          <a:bodyPr wrap="none" rtlCol="0">
            <a:spAutoFit/>
          </a:bodyPr>
          <a:lstStyle/>
          <a:p>
            <a:r>
              <a:rPr lang="en-US" altLang="ja-JP" dirty="0">
                <a:solidFill>
                  <a:schemeClr val="accent4">
                    <a:lumMod val="75000"/>
                  </a:schemeClr>
                </a:solidFill>
                <a:latin typeface="Times New Roman" panose="02020603050405020304" pitchFamily="18" charset="0"/>
                <a:cs typeface="Times New Roman" panose="02020603050405020304" pitchFamily="18" charset="0"/>
              </a:rPr>
              <a:t>250</a:t>
            </a:r>
            <a:r>
              <a:rPr kumimoji="1" lang="en-US" altLang="ja-JP" dirty="0">
                <a:solidFill>
                  <a:schemeClr val="accent4">
                    <a:lumMod val="75000"/>
                  </a:schemeClr>
                </a:solidFill>
                <a:latin typeface="Times New Roman" panose="02020603050405020304" pitchFamily="18" charset="0"/>
                <a:cs typeface="Times New Roman" panose="02020603050405020304" pitchFamily="18" charset="0"/>
              </a:rPr>
              <a:t> μL</a:t>
            </a: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7272997" y="2814788"/>
            <a:ext cx="853119" cy="369332"/>
          </a:xfrm>
          <a:prstGeom prst="rect">
            <a:avLst/>
          </a:prstGeom>
          <a:noFill/>
        </p:spPr>
        <p:txBody>
          <a:bodyPr wrap="none" rtlCol="0">
            <a:spAutoFit/>
          </a:bodyPr>
          <a:lstStyle/>
          <a:p>
            <a:r>
              <a:rPr lang="en-US" altLang="ja-JP" dirty="0">
                <a:solidFill>
                  <a:schemeClr val="accent5"/>
                </a:solidFill>
                <a:latin typeface="Times New Roman" panose="02020603050405020304" pitchFamily="18" charset="0"/>
                <a:cs typeface="Times New Roman" panose="02020603050405020304" pitchFamily="18" charset="0"/>
              </a:rPr>
              <a:t>400</a:t>
            </a:r>
            <a:r>
              <a:rPr kumimoji="1" lang="en-US" altLang="ja-JP" dirty="0">
                <a:solidFill>
                  <a:schemeClr val="accent5"/>
                </a:solidFill>
                <a:latin typeface="Times New Roman" panose="02020603050405020304" pitchFamily="18" charset="0"/>
                <a:cs typeface="Times New Roman" panose="02020603050405020304" pitchFamily="18" charset="0"/>
              </a:rPr>
              <a:t> μL</a:t>
            </a:r>
            <a:endParaRPr kumimoji="1" lang="ja-JP" altLang="en-US">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7272997" y="2170271"/>
            <a:ext cx="853119"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cs typeface="Times New Roman" panose="02020603050405020304" pitchFamily="18" charset="0"/>
              </a:rPr>
              <a:t>600</a:t>
            </a:r>
            <a:r>
              <a:rPr kumimoji="1" lang="en-US" altLang="ja-JP" dirty="0">
                <a:solidFill>
                  <a:srgbClr val="FF0000"/>
                </a:solidFill>
                <a:latin typeface="Times New Roman" panose="02020603050405020304" pitchFamily="18" charset="0"/>
                <a:cs typeface="Times New Roman" panose="02020603050405020304" pitchFamily="18" charset="0"/>
              </a:rPr>
              <a:t> μL</a:t>
            </a:r>
            <a:endParaRPr kumimoji="1" lang="ja-JP" altLang="en-US">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7272997" y="1757986"/>
            <a:ext cx="853119"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800 μL</a:t>
            </a:r>
            <a:endParaRPr kumimoji="1" lang="ja-JP" altLang="en-US">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561362" y="1364407"/>
            <a:ext cx="3137397"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スキャンレート</a:t>
            </a:r>
            <a:r>
              <a:rPr kumimoji="1" lang="en-US" altLang="ja-JP" dirty="0">
                <a:latin typeface="Hiragino Maru Gothic Pro W4" panose="020F0400000000000000" pitchFamily="34" charset="-128"/>
                <a:ea typeface="Hiragino Maru Gothic Pro W4" panose="020F0400000000000000" pitchFamily="34" charset="-128"/>
              </a:rPr>
              <a:t> 0.02 V/sec</a:t>
            </a:r>
            <a:endParaRPr kumimoji="1" lang="ja-JP" altLang="en-US">
              <a:latin typeface="Hiragino Maru Gothic Pro W4" panose="020F0400000000000000" pitchFamily="34" charset="-128"/>
              <a:ea typeface="Hiragino Maru Gothic Pro W4" panose="020F0400000000000000" pitchFamily="34" charset="-128"/>
            </a:endParaRPr>
          </a:p>
        </p:txBody>
      </p:sp>
    </p:spTree>
    <p:extLst>
      <p:ext uri="{BB962C8B-B14F-4D97-AF65-F5344CB8AC3E}">
        <p14:creationId xmlns:p14="http://schemas.microsoft.com/office/powerpoint/2010/main" val="3711080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TotalTime>
  <Words>3150</Words>
  <Application>Microsoft Macintosh PowerPoint</Application>
  <PresentationFormat>ワイド画面</PresentationFormat>
  <Paragraphs>443</Paragraphs>
  <Slides>25</Slides>
  <Notes>25</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25</vt:i4>
      </vt:variant>
    </vt:vector>
  </HeadingPairs>
  <TitlesOfParts>
    <vt:vector size="40" baseType="lpstr">
      <vt:lpstr>HGPSoeiKakugothicUB</vt:lpstr>
      <vt:lpstr>HGSSoeiKakugothicUB</vt:lpstr>
      <vt:lpstr>Hiragino Maru Gothic Pro W4</vt:lpstr>
      <vt:lpstr>Hiragino Maru Gothic ProN W4</vt:lpstr>
      <vt:lpstr>MS Gothic</vt:lpstr>
      <vt:lpstr>MS Mincho</vt:lpstr>
      <vt:lpstr>游ゴシック</vt:lpstr>
      <vt:lpstr>游ゴシック Light</vt:lpstr>
      <vt:lpstr>Yu Mincho</vt:lpstr>
      <vt:lpstr>Yu Mincho</vt:lpstr>
      <vt:lpstr>Arial</vt:lpstr>
      <vt:lpstr>Cambria Math</vt:lpstr>
      <vt:lpstr>Times New Roman</vt:lpstr>
      <vt:lpstr>Office テーマ</vt:lpstr>
      <vt:lpstr>CS ChemDraw Drawing</vt:lpstr>
      <vt:lpstr>ニッケル水酸化物ナノシート 固定電極によるグルコース酸化の検討 </vt:lpstr>
      <vt:lpstr>Introduction</vt:lpstr>
      <vt:lpstr>Experimental</vt:lpstr>
      <vt:lpstr>Experimental</vt:lpstr>
      <vt:lpstr>Experimental</vt:lpstr>
      <vt:lpstr>Experimental</vt:lpstr>
      <vt:lpstr>Experimental</vt:lpstr>
      <vt:lpstr>Experimental</vt:lpstr>
      <vt:lpstr>Result</vt:lpstr>
      <vt:lpstr>Result</vt:lpstr>
      <vt:lpstr>Result</vt:lpstr>
      <vt:lpstr>Result</vt:lpstr>
      <vt:lpstr>Conclusion</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lpstr>PowerPoint プレゼンテーション</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晃大</cp:lastModifiedBy>
  <cp:revision>3</cp:revision>
  <cp:lastPrinted>2023-02-15T12:14:39Z</cp:lastPrinted>
  <dcterms:created xsi:type="dcterms:W3CDTF">2022-04-18T04:43:07Z</dcterms:created>
  <dcterms:modified xsi:type="dcterms:W3CDTF">2023-02-16T12:44:52Z</dcterms:modified>
</cp:coreProperties>
</file>