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5"/>
  </p:notesMasterIdLst>
  <p:sldIdLst>
    <p:sldId id="256" r:id="rId2"/>
    <p:sldId id="331" r:id="rId3"/>
    <p:sldId id="358" r:id="rId4"/>
    <p:sldId id="365" r:id="rId5"/>
    <p:sldId id="366" r:id="rId6"/>
    <p:sldId id="364" r:id="rId7"/>
    <p:sldId id="345" r:id="rId8"/>
    <p:sldId id="346" r:id="rId9"/>
    <p:sldId id="374" r:id="rId10"/>
    <p:sldId id="368" r:id="rId11"/>
    <p:sldId id="357" r:id="rId12"/>
    <p:sldId id="363" r:id="rId13"/>
    <p:sldId id="305" r:id="rId14"/>
    <p:sldId id="351" r:id="rId15"/>
    <p:sldId id="353" r:id="rId16"/>
    <p:sldId id="356" r:id="rId17"/>
    <p:sldId id="318" r:id="rId18"/>
    <p:sldId id="314" r:id="rId19"/>
    <p:sldId id="362" r:id="rId20"/>
    <p:sldId id="367" r:id="rId21"/>
    <p:sldId id="360" r:id="rId22"/>
    <p:sldId id="371" r:id="rId23"/>
    <p:sldId id="372" r:id="rId2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B8C9D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9D5DF40-A2DA-664A-ADC3-DC7A206DC71F}" v="69" dt="2023-02-17T04:10:18.331"/>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013"/>
    <p:restoredTop sz="82948"/>
  </p:normalViewPr>
  <p:slideViewPr>
    <p:cSldViewPr snapToGrid="0">
      <p:cViewPr>
        <p:scale>
          <a:sx n="140" d="100"/>
          <a:sy n="140" d="100"/>
        </p:scale>
        <p:origin x="2560" y="-112"/>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96" d="100"/>
          <a:sy n="96" d="100"/>
        </p:scale>
        <p:origin x="2480" y="17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2"/>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2"/>
            <a:ext cx="2971800" cy="458788"/>
          </a:xfrm>
          <a:prstGeom prst="rect">
            <a:avLst/>
          </a:prstGeom>
        </p:spPr>
        <p:txBody>
          <a:bodyPr vert="horz" lIns="91440" tIns="45720" rIns="91440" bIns="45720" rtlCol="0"/>
          <a:lstStyle>
            <a:lvl1pPr algn="r">
              <a:defRPr sz="1200"/>
            </a:lvl1pPr>
          </a:lstStyle>
          <a:p>
            <a:fld id="{A335627E-946E-6542-9AF0-6241334F5BB9}" type="datetimeFigureOut">
              <a:rPr kumimoji="1" lang="ja-JP" altLang="en-US" smtClean="0"/>
              <a:t>2023/2/16</a:t>
            </a:fld>
            <a:endParaRPr kumimoji="1" lang="ja-JP" altLang="en-US"/>
          </a:p>
        </p:txBody>
      </p:sp>
      <p:sp>
        <p:nvSpPr>
          <p:cNvPr id="4" name="スライド イメージ プレースホルダー 3"/>
          <p:cNvSpPr>
            <a:spLocks noGrp="1" noRot="1" noChangeAspect="1"/>
          </p:cNvSpPr>
          <p:nvPr>
            <p:ph type="sldImg" idx="2"/>
          </p:nvPr>
        </p:nvSpPr>
        <p:spPr>
          <a:xfrm>
            <a:off x="1371600" y="458788"/>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3657600"/>
            <a:ext cx="5486400" cy="4890052"/>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dirty="0"/>
              <a:t>2 </a:t>
            </a:r>
            <a:r>
              <a:rPr kumimoji="1" lang="ja-JP" altLang="en-US"/>
              <a:t>レベル</a:t>
            </a:r>
          </a:p>
          <a:p>
            <a:pPr lvl="2"/>
            <a:r>
              <a:rPr kumimoji="1" lang="ja-JP" altLang="en-US"/>
              <a:t>第 </a:t>
            </a:r>
            <a:r>
              <a:rPr kumimoji="1" lang="en-US" altLang="ja-JP" dirty="0"/>
              <a:t>3 </a:t>
            </a:r>
            <a:r>
              <a:rPr kumimoji="1" lang="ja-JP" altLang="en-US"/>
              <a:t>レベル</a:t>
            </a:r>
          </a:p>
          <a:p>
            <a:pPr lvl="3"/>
            <a:r>
              <a:rPr kumimoji="1" lang="ja-JP" altLang="en-US"/>
              <a:t>第 </a:t>
            </a:r>
            <a:r>
              <a:rPr kumimoji="1" lang="en-US" altLang="ja-JP" dirty="0"/>
              <a:t>4 </a:t>
            </a:r>
            <a:r>
              <a:rPr kumimoji="1" lang="ja-JP" altLang="en-US"/>
              <a:t>レベル</a:t>
            </a:r>
          </a:p>
          <a:p>
            <a:pPr lvl="4"/>
            <a:r>
              <a:rPr kumimoji="1" lang="ja-JP" altLang="en-US"/>
              <a:t>第 </a:t>
            </a:r>
            <a:r>
              <a:rPr kumimoji="1" lang="en-US" altLang="ja-JP" dirty="0"/>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8AFBD9-9359-1A47-B57E-36AD14189C66}" type="slidenum">
              <a:rPr kumimoji="1" lang="ja-JP" altLang="en-US" smtClean="0"/>
              <a:t>‹#›</a:t>
            </a:fld>
            <a:endParaRPr kumimoji="1" lang="ja-JP" altLang="en-US"/>
          </a:p>
        </p:txBody>
      </p:sp>
    </p:spTree>
    <p:extLst>
      <p:ext uri="{BB962C8B-B14F-4D97-AF65-F5344CB8AC3E}">
        <p14:creationId xmlns:p14="http://schemas.microsoft.com/office/powerpoint/2010/main" val="331177379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S Mincho" panose="02020609040205080304" pitchFamily="49" charset="-128"/>
        <a:ea typeface="MS Mincho" panose="02020609040205080304" pitchFamily="49" charset="-128"/>
        <a:cs typeface="+mn-cs"/>
      </a:defRPr>
    </a:lvl1pPr>
    <a:lvl2pPr marL="457200" algn="l" defTabSz="914400" rtl="0" eaLnBrk="1" latinLnBrk="0" hangingPunct="1">
      <a:defRPr kumimoji="1" sz="1200" kern="1200">
        <a:solidFill>
          <a:schemeClr val="tx1"/>
        </a:solidFill>
        <a:latin typeface="MS Mincho" panose="02020609040205080304" pitchFamily="49" charset="-128"/>
        <a:ea typeface="MS Mincho" panose="02020609040205080304" pitchFamily="49" charset="-128"/>
        <a:cs typeface="+mn-cs"/>
      </a:defRPr>
    </a:lvl2pPr>
    <a:lvl3pPr marL="914400" algn="l" defTabSz="914400" rtl="0" eaLnBrk="1" latinLnBrk="0" hangingPunct="1">
      <a:defRPr kumimoji="1" sz="1200" kern="1200">
        <a:solidFill>
          <a:schemeClr val="tx1"/>
        </a:solidFill>
        <a:latin typeface="MS Mincho" panose="02020609040205080304" pitchFamily="49" charset="-128"/>
        <a:ea typeface="MS Mincho" panose="02020609040205080304" pitchFamily="49" charset="-128"/>
        <a:cs typeface="+mn-cs"/>
      </a:defRPr>
    </a:lvl3pPr>
    <a:lvl4pPr marL="1371600" algn="l" defTabSz="914400" rtl="0" eaLnBrk="1" latinLnBrk="0" hangingPunct="1">
      <a:defRPr kumimoji="1" sz="1200" kern="1200">
        <a:solidFill>
          <a:schemeClr val="tx1"/>
        </a:solidFill>
        <a:latin typeface="MS Mincho" panose="02020609040205080304" pitchFamily="49" charset="-128"/>
        <a:ea typeface="MS Mincho" panose="02020609040205080304" pitchFamily="49" charset="-128"/>
        <a:cs typeface="+mn-cs"/>
      </a:defRPr>
    </a:lvl4pPr>
    <a:lvl5pPr marL="1828800" algn="l" defTabSz="914400" rtl="0" eaLnBrk="1" latinLnBrk="0" hangingPunct="1">
      <a:defRPr kumimoji="1" sz="1200" kern="1200">
        <a:solidFill>
          <a:schemeClr val="tx1"/>
        </a:solidFill>
        <a:latin typeface="MS Mincho" panose="02020609040205080304" pitchFamily="49" charset="-128"/>
        <a:ea typeface="MS Mincho" panose="02020609040205080304" pitchFamily="49"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458788"/>
            <a:ext cx="4114800" cy="3086100"/>
          </a:xfrm>
        </p:spPr>
      </p:sp>
      <p:sp>
        <p:nvSpPr>
          <p:cNvPr id="3" name="ノート プレースホルダー 2"/>
          <p:cNvSpPr>
            <a:spLocks noGrp="1"/>
          </p:cNvSpPr>
          <p:nvPr>
            <p:ph type="body" idx="1"/>
          </p:nvPr>
        </p:nvSpPr>
        <p:spPr/>
        <p:txBody>
          <a:bodyPr/>
          <a:lstStyle/>
          <a:p>
            <a:r>
              <a:rPr kumimoji="1" lang="ja-JP" altLang="en-US"/>
              <a:t>「ニッケル水酸化物ナノシート固定電極によるグルコース酸化の検討」</a:t>
            </a:r>
            <a:endParaRPr kumimoji="1" lang="en-US" altLang="ja-JP" dirty="0"/>
          </a:p>
          <a:p>
            <a:r>
              <a:rPr kumimoji="1" lang="ja-JP" altLang="en-US"/>
              <a:t>について松山晃大が発表させていただきます。</a:t>
            </a:r>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1</a:t>
            </a:fld>
            <a:endParaRPr kumimoji="1" lang="ja-JP" altLang="en-US"/>
          </a:p>
        </p:txBody>
      </p:sp>
    </p:spTree>
    <p:extLst>
      <p:ext uri="{BB962C8B-B14F-4D97-AF65-F5344CB8AC3E}">
        <p14:creationId xmlns:p14="http://schemas.microsoft.com/office/powerpoint/2010/main" val="30113313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458788"/>
            <a:ext cx="4114800" cy="3086100"/>
          </a:xfrm>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a:latin typeface="Times New Roman" panose="02020603050405020304" pitchFamily="18" charset="0"/>
                <a:cs typeface="Times New Roman" panose="02020603050405020304" pitchFamily="18" charset="0"/>
              </a:rPr>
              <a:t>この直線の傾きは、電極の感度を表しています。</a:t>
            </a:r>
            <a:endParaRPr kumimoji="1" lang="en-US" altLang="ja-JP" sz="1600"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dirty="0">
                <a:latin typeface="Times New Roman" panose="02020603050405020304" pitchFamily="18" charset="0"/>
                <a:cs typeface="Times New Roman" panose="02020603050405020304" pitchFamily="18" charset="0"/>
              </a:rPr>
              <a:t>3</a:t>
            </a:r>
            <a:r>
              <a:rPr kumimoji="1" lang="ja-JP" altLang="en-US" sz="1600">
                <a:latin typeface="Times New Roman" panose="02020603050405020304" pitchFamily="18" charset="0"/>
                <a:cs typeface="Times New Roman" panose="02020603050405020304" pitchFamily="18" charset="0"/>
              </a:rPr>
              <a:t>回繰り返し測定を行った結果、繰り返し測定</a:t>
            </a:r>
            <a:r>
              <a:rPr kumimoji="1" lang="en-US" altLang="ja-JP" sz="1600" dirty="0">
                <a:latin typeface="Times New Roman" panose="02020603050405020304" pitchFamily="18" charset="0"/>
                <a:cs typeface="Times New Roman" panose="02020603050405020304" pitchFamily="18" charset="0"/>
              </a:rPr>
              <a:t>2</a:t>
            </a:r>
            <a:r>
              <a:rPr kumimoji="1" lang="ja-JP" altLang="en-US" sz="1600">
                <a:latin typeface="Times New Roman" panose="02020603050405020304" pitchFamily="18" charset="0"/>
                <a:cs typeface="Times New Roman" panose="02020603050405020304" pitchFamily="18" charset="0"/>
              </a:rPr>
              <a:t>回目は</a:t>
            </a:r>
            <a:r>
              <a:rPr kumimoji="1" lang="en-US" altLang="ja-JP" sz="1600" dirty="0">
                <a:latin typeface="Times New Roman" panose="02020603050405020304" pitchFamily="18" charset="0"/>
                <a:cs typeface="Times New Roman" panose="02020603050405020304" pitchFamily="18" charset="0"/>
              </a:rPr>
              <a:t>1</a:t>
            </a:r>
            <a:r>
              <a:rPr kumimoji="1" lang="ja-JP" altLang="en-US" sz="1600">
                <a:latin typeface="Times New Roman" panose="02020603050405020304" pitchFamily="18" charset="0"/>
                <a:cs typeface="Times New Roman" panose="02020603050405020304" pitchFamily="18" charset="0"/>
              </a:rPr>
              <a:t>回目に比べて感度が高かったが、</a:t>
            </a:r>
            <a:r>
              <a:rPr kumimoji="1" lang="en-US" altLang="ja-JP" sz="1600" dirty="0">
                <a:latin typeface="Times New Roman" panose="02020603050405020304" pitchFamily="18" charset="0"/>
                <a:cs typeface="Times New Roman" panose="02020603050405020304" pitchFamily="18" charset="0"/>
              </a:rPr>
              <a:t>3</a:t>
            </a:r>
            <a:r>
              <a:rPr kumimoji="1" lang="ja-JP" altLang="en-US" sz="1600">
                <a:latin typeface="Times New Roman" panose="02020603050405020304" pitchFamily="18" charset="0"/>
                <a:cs typeface="Times New Roman" panose="02020603050405020304" pitchFamily="18" charset="0"/>
              </a:rPr>
              <a:t>回目では感度は低下しました。</a:t>
            </a:r>
            <a:endParaRPr kumimoji="1" lang="en-US" altLang="ja-JP" sz="1600"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600"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600">
              <a:latin typeface="Times New Roman" panose="02020603050405020304" pitchFamily="18" charset="0"/>
              <a:cs typeface="Times New Roman" panose="02020603050405020304" pitchFamily="18" charset="0"/>
            </a:endParaRPr>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10</a:t>
            </a:fld>
            <a:endParaRPr kumimoji="1" lang="ja-JP" altLang="en-US"/>
          </a:p>
        </p:txBody>
      </p:sp>
    </p:spTree>
    <p:extLst>
      <p:ext uri="{BB962C8B-B14F-4D97-AF65-F5344CB8AC3E}">
        <p14:creationId xmlns:p14="http://schemas.microsoft.com/office/powerpoint/2010/main" val="19071938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458788"/>
            <a:ext cx="4114800" cy="3086100"/>
          </a:xfrm>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600" dirty="0">
              <a:latin typeface="Times New Roman" panose="02020603050405020304" pitchFamily="18" charset="0"/>
              <a:cs typeface="Times New Roman" panose="02020603050405020304" pitchFamily="18" charset="0"/>
            </a:endParaRPr>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11</a:t>
            </a:fld>
            <a:endParaRPr kumimoji="1" lang="ja-JP" altLang="en-US"/>
          </a:p>
        </p:txBody>
      </p:sp>
    </p:spTree>
    <p:extLst>
      <p:ext uri="{BB962C8B-B14F-4D97-AF65-F5344CB8AC3E}">
        <p14:creationId xmlns:p14="http://schemas.microsoft.com/office/powerpoint/2010/main" val="10352392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458788"/>
            <a:ext cx="4114800" cy="3086100"/>
          </a:xfrm>
        </p:spPr>
      </p:sp>
      <p:sp>
        <p:nvSpPr>
          <p:cNvPr id="3" name="ノート プレースホルダー 2"/>
          <p:cNvSpPr>
            <a:spLocks noGrp="1"/>
          </p:cNvSpPr>
          <p:nvPr>
            <p:ph type="body" idx="1"/>
          </p:nvPr>
        </p:nvSpPr>
        <p:spPr/>
        <p:txBody>
          <a:bodyPr/>
          <a:lstStyle/>
          <a:p>
            <a:r>
              <a:rPr kumimoji="1" lang="ja-JP" altLang="en-US"/>
              <a:t>左から右</a:t>
            </a:r>
            <a:endParaRPr kumimoji="1" lang="en-US" altLang="ja-JP" dirty="0"/>
          </a:p>
          <a:p>
            <a:r>
              <a:rPr kumimoji="1" lang="ja-JP" altLang="en-US"/>
              <a:t>上から下</a:t>
            </a:r>
            <a:endParaRPr kumimoji="1" lang="en-US" altLang="ja-JP" dirty="0"/>
          </a:p>
          <a:p>
            <a:endParaRPr kumimoji="1" lang="ja-JP" altLang="en-US"/>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12</a:t>
            </a:fld>
            <a:endParaRPr kumimoji="1" lang="ja-JP" altLang="en-US"/>
          </a:p>
        </p:txBody>
      </p:sp>
    </p:spTree>
    <p:extLst>
      <p:ext uri="{BB962C8B-B14F-4D97-AF65-F5344CB8AC3E}">
        <p14:creationId xmlns:p14="http://schemas.microsoft.com/office/powerpoint/2010/main" val="5956991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458788"/>
            <a:ext cx="4114800" cy="3086100"/>
          </a:xfrm>
        </p:spPr>
      </p:sp>
      <p:sp>
        <p:nvSpPr>
          <p:cNvPr id="3" name="ノート プレースホルダー 2"/>
          <p:cNvSpPr>
            <a:spLocks noGrp="1"/>
          </p:cNvSpPr>
          <p:nvPr>
            <p:ph type="body" idx="1"/>
          </p:nvPr>
        </p:nvSpPr>
        <p:spPr/>
        <p:txBody>
          <a:bodyPr/>
          <a:lstStyle/>
          <a:p>
            <a:r>
              <a:rPr kumimoji="1" lang="ja-JP" altLang="en-US">
                <a:latin typeface="Times New Roman" panose="02020603050405020304" pitchFamily="18" charset="0"/>
                <a:ea typeface="MS Mincho" panose="02020609040205080304" pitchFamily="49" charset="-128"/>
                <a:cs typeface="Times New Roman" panose="02020603050405020304" pitchFamily="18" charset="0"/>
              </a:rPr>
              <a:t>現在、グルコースの定量分析は食品加工や臨床診断、環境モニタリングなど多くの分野で利用されており、酵素を用いない非酵素型グルコース酸化触媒の開発が期待されています。</a:t>
            </a:r>
            <a:endParaRPr kumimoji="1" lang="en-US" altLang="ja-JP" dirty="0">
              <a:latin typeface="Times New Roman" panose="02020603050405020304" pitchFamily="18" charset="0"/>
              <a:ea typeface="MS Mincho" panose="02020609040205080304" pitchFamily="49" charset="-128"/>
              <a:cs typeface="Times New Roman" panose="02020603050405020304" pitchFamily="18" charset="0"/>
            </a:endParaRPr>
          </a:p>
          <a:p>
            <a:r>
              <a:rPr kumimoji="1" lang="en-US" altLang="ja-JP" dirty="0">
                <a:latin typeface="Times New Roman" panose="02020603050405020304" pitchFamily="18" charset="0"/>
                <a:ea typeface="MS Mincho" panose="02020609040205080304" pitchFamily="49" charset="-128"/>
                <a:cs typeface="Times New Roman" panose="02020603050405020304" pitchFamily="18" charset="0"/>
              </a:rPr>
              <a:t>(</a:t>
            </a:r>
            <a:r>
              <a:rPr kumimoji="1" lang="ja-JP" altLang="en-US">
                <a:latin typeface="Times New Roman" panose="02020603050405020304" pitchFamily="18" charset="0"/>
                <a:ea typeface="MS Mincho" panose="02020609040205080304" pitchFamily="49" charset="-128"/>
                <a:cs typeface="Times New Roman" panose="02020603050405020304" pitchFamily="18" charset="0"/>
              </a:rPr>
              <a:t>期待されていない</a:t>
            </a:r>
            <a:r>
              <a:rPr kumimoji="1" lang="en-US" altLang="ja-JP" dirty="0">
                <a:latin typeface="Times New Roman" panose="02020603050405020304" pitchFamily="18" charset="0"/>
                <a:ea typeface="MS Mincho" panose="02020609040205080304" pitchFamily="49" charset="-128"/>
                <a:cs typeface="Times New Roman" panose="02020603050405020304" pitchFamily="18" charset="0"/>
              </a:rPr>
              <a:t>)</a:t>
            </a:r>
          </a:p>
          <a:p>
            <a:r>
              <a:rPr kumimoji="1" lang="en-US" altLang="ja-JP" dirty="0">
                <a:latin typeface="Times New Roman" panose="02020603050405020304" pitchFamily="18" charset="0"/>
                <a:ea typeface="MS Mincho" panose="02020609040205080304" pitchFamily="49" charset="-128"/>
                <a:cs typeface="Times New Roman" panose="02020603050405020304" pitchFamily="18" charset="0"/>
              </a:rPr>
              <a:t>(</a:t>
            </a:r>
            <a:r>
              <a:rPr kumimoji="1" lang="ja-JP" altLang="en-US">
                <a:latin typeface="Times New Roman" panose="02020603050405020304" pitchFamily="18" charset="0"/>
                <a:ea typeface="MS Mincho" panose="02020609040205080304" pitchFamily="49" charset="-128"/>
                <a:cs typeface="Times New Roman" panose="02020603050405020304" pitchFamily="18" charset="0"/>
              </a:rPr>
              <a:t>銅で反応が見られている</a:t>
            </a:r>
            <a:r>
              <a:rPr kumimoji="1" lang="en-US" altLang="ja-JP" dirty="0">
                <a:latin typeface="Times New Roman" panose="02020603050405020304" pitchFamily="18" charset="0"/>
                <a:ea typeface="MS Mincho" panose="02020609040205080304" pitchFamily="49" charset="-128"/>
                <a:cs typeface="Times New Roman" panose="02020603050405020304" pitchFamily="18" charset="0"/>
              </a:rPr>
              <a:t>)</a:t>
            </a:r>
          </a:p>
          <a:p>
            <a:endParaRPr kumimoji="1" lang="en-US" altLang="ja-JP" dirty="0">
              <a:latin typeface="Times New Roman" panose="02020603050405020304" pitchFamily="18" charset="0"/>
              <a:ea typeface="MS Mincho" panose="02020609040205080304" pitchFamily="49" charset="-128"/>
              <a:cs typeface="Times New Roman" panose="02020603050405020304" pitchFamily="18" charset="0"/>
            </a:endParaRPr>
          </a:p>
          <a:p>
            <a:r>
              <a:rPr kumimoji="1" lang="ja-JP" altLang="en-US">
                <a:latin typeface="Times New Roman" panose="02020603050405020304" pitchFamily="18" charset="0"/>
                <a:ea typeface="MS Mincho" panose="02020609040205080304" pitchFamily="49" charset="-128"/>
                <a:cs typeface="Times New Roman" panose="02020603050405020304" pitchFamily="18" charset="0"/>
              </a:rPr>
              <a:t>その中でも、ナノ構造を持たせたニッケル化合物では、グルコースを参加するいくつかの例が報告されており、高い触媒活性を有することが知られています。</a:t>
            </a:r>
            <a:endParaRPr kumimoji="1" lang="en-US" altLang="ja-JP" dirty="0">
              <a:latin typeface="Times New Roman" panose="02020603050405020304" pitchFamily="18" charset="0"/>
              <a:ea typeface="MS Mincho" panose="02020609040205080304" pitchFamily="49" charset="-128"/>
              <a:cs typeface="Times New Roman" panose="02020603050405020304" pitchFamily="18" charset="0"/>
            </a:endParaRPr>
          </a:p>
          <a:p>
            <a:r>
              <a:rPr lang="ja-JP" altLang="en-US" sz="1200">
                <a:effectLst/>
                <a:latin typeface="Times New Roman" panose="02020603050405020304" pitchFamily="18" charset="0"/>
                <a:ea typeface="MS Mincho" panose="02020609040205080304" pitchFamily="49" charset="-128"/>
                <a:cs typeface="Times New Roman" panose="02020603050405020304" pitchFamily="18" charset="0"/>
              </a:rPr>
              <a:t>本研究室では、以前より層状ニッケル水酸化物を</a:t>
            </a:r>
            <a:r>
              <a:rPr lang="en-US" altLang="ja-JP" sz="1200" dirty="0">
                <a:effectLst/>
                <a:latin typeface="Times New Roman" panose="02020603050405020304" pitchFamily="18" charset="0"/>
                <a:ea typeface="MS Mincho" panose="02020609040205080304" pitchFamily="49" charset="-128"/>
                <a:cs typeface="Times New Roman" panose="02020603050405020304" pitchFamily="18" charset="0"/>
              </a:rPr>
              <a:t>1-</a:t>
            </a:r>
            <a:r>
              <a:rPr lang="ja-JP" altLang="en-US" sz="1200">
                <a:effectLst/>
                <a:latin typeface="Times New Roman" panose="02020603050405020304" pitchFamily="18" charset="0"/>
                <a:ea typeface="MS Mincho" panose="02020609040205080304" pitchFamily="49" charset="-128"/>
                <a:cs typeface="Times New Roman" panose="02020603050405020304" pitchFamily="18" charset="0"/>
              </a:rPr>
              <a:t>ブタノール中で単層剥離をさせており、グルコース酸化に有用であると考えました。</a:t>
            </a:r>
            <a:endParaRPr kumimoji="1" lang="ja-JP" altLang="en-US">
              <a:latin typeface="Times New Roman" panose="02020603050405020304" pitchFamily="18" charset="0"/>
              <a:ea typeface="MS Mincho" panose="02020609040205080304" pitchFamily="49" charset="-128"/>
              <a:cs typeface="Times New Roman" panose="02020603050405020304" pitchFamily="18" charset="0"/>
            </a:endParaRPr>
          </a:p>
        </p:txBody>
      </p:sp>
      <p:sp>
        <p:nvSpPr>
          <p:cNvPr id="4" name="スライド番号プレースホルダー 3"/>
          <p:cNvSpPr>
            <a:spLocks noGrp="1"/>
          </p:cNvSpPr>
          <p:nvPr>
            <p:ph type="sldNum" sz="quarter" idx="5"/>
          </p:nvPr>
        </p:nvSpPr>
        <p:spPr/>
        <p:txBody>
          <a:bodyPr/>
          <a:lstStyle/>
          <a:p>
            <a:fld id="{36B586BF-400A-9D46-BFDD-DFF97E9C19F6}" type="slidenum">
              <a:rPr kumimoji="1" lang="ja-JP" altLang="en-US" smtClean="0"/>
              <a:t>13</a:t>
            </a:fld>
            <a:endParaRPr kumimoji="1" lang="ja-JP" altLang="en-US"/>
          </a:p>
        </p:txBody>
      </p:sp>
    </p:spTree>
    <p:extLst>
      <p:ext uri="{BB962C8B-B14F-4D97-AF65-F5344CB8AC3E}">
        <p14:creationId xmlns:p14="http://schemas.microsoft.com/office/powerpoint/2010/main" val="21146205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458788"/>
            <a:ext cx="4114800" cy="3086100"/>
          </a:xfrm>
        </p:spPr>
      </p:sp>
      <p:sp>
        <p:nvSpPr>
          <p:cNvPr id="3" name="ノート プレースホルダー 2"/>
          <p:cNvSpPr>
            <a:spLocks noGrp="1"/>
          </p:cNvSpPr>
          <p:nvPr>
            <p:ph type="body" idx="1"/>
          </p:nvPr>
        </p:nvSpPr>
        <p:spPr/>
        <p:txBody>
          <a:bodyPr/>
          <a:lstStyle/>
          <a:p>
            <a:pPr algn="just"/>
            <a:r>
              <a:rPr lang="ja-JP" altLang="en-US" sz="1600" kern="100">
                <a:solidFill>
                  <a:srgbClr val="000000"/>
                </a:solidFill>
                <a:effectLst/>
                <a:latin typeface="Times New Roman" panose="02020603050405020304" pitchFamily="18" charset="0"/>
                <a:cs typeface="Times New Roman" panose="02020603050405020304" pitchFamily="18" charset="0"/>
              </a:rPr>
              <a:t>セルロースナノファイバーをバインダーとして同じ量</a:t>
            </a:r>
            <a:r>
              <a:rPr lang="en-US" altLang="ja-JP" sz="1600" kern="100" dirty="0">
                <a:solidFill>
                  <a:srgbClr val="000000"/>
                </a:solidFill>
                <a:effectLst/>
                <a:latin typeface="Times New Roman" panose="02020603050405020304" pitchFamily="18" charset="0"/>
                <a:cs typeface="Times New Roman" panose="02020603050405020304" pitchFamily="18" charset="0"/>
              </a:rPr>
              <a:t>(0.2 g)</a:t>
            </a:r>
            <a:r>
              <a:rPr lang="ja-JP" altLang="en-US" sz="1600" kern="100">
                <a:solidFill>
                  <a:srgbClr val="000000"/>
                </a:solidFill>
                <a:effectLst/>
                <a:latin typeface="Times New Roman" panose="02020603050405020304" pitchFamily="18" charset="0"/>
                <a:cs typeface="Times New Roman" panose="02020603050405020304" pitchFamily="18" charset="0"/>
              </a:rPr>
              <a:t>、同じ手法でカーボンペースト電極を</a:t>
            </a:r>
            <a:r>
              <a:rPr lang="en-US" altLang="ja-JP" sz="1600" kern="100" dirty="0">
                <a:solidFill>
                  <a:srgbClr val="000000"/>
                </a:solidFill>
                <a:effectLst/>
                <a:latin typeface="Times New Roman" panose="02020603050405020304" pitchFamily="18" charset="0"/>
                <a:cs typeface="Times New Roman" panose="02020603050405020304" pitchFamily="18" charset="0"/>
              </a:rPr>
              <a:t>4</a:t>
            </a:r>
            <a:r>
              <a:rPr lang="ja-JP" altLang="en-US" sz="1600" kern="100">
                <a:solidFill>
                  <a:srgbClr val="000000"/>
                </a:solidFill>
                <a:effectLst/>
                <a:latin typeface="Times New Roman" panose="02020603050405020304" pitchFamily="18" charset="0"/>
                <a:cs typeface="Times New Roman" panose="02020603050405020304" pitchFamily="18" charset="0"/>
              </a:rPr>
              <a:t>つ作製し、クロノアンペロメトリを測定を行なった。</a:t>
            </a:r>
            <a:endParaRPr lang="en-US" altLang="ja-JP" sz="1600" kern="100" dirty="0">
              <a:solidFill>
                <a:srgbClr val="000000"/>
              </a:solidFill>
              <a:effectLst/>
              <a:latin typeface="Times New Roman" panose="02020603050405020304" pitchFamily="18" charset="0"/>
              <a:cs typeface="Times New Roman" panose="02020603050405020304" pitchFamily="18" charset="0"/>
            </a:endParaRPr>
          </a:p>
          <a:p>
            <a:pPr algn="just"/>
            <a:endParaRPr lang="en-US" altLang="ja-JP" sz="1600" kern="100" dirty="0">
              <a:effectLst/>
              <a:latin typeface="Times New Roman" panose="02020603050405020304" pitchFamily="18" charset="0"/>
              <a:cs typeface="Times New Roman" panose="02020603050405020304" pitchFamily="18" charset="0"/>
            </a:endParaRPr>
          </a:p>
          <a:p>
            <a:pPr algn="just"/>
            <a:r>
              <a:rPr lang="ja-JP" altLang="en-US" sz="1600" kern="100">
                <a:effectLst/>
                <a:latin typeface="Times New Roman" panose="02020603050405020304" pitchFamily="18" charset="0"/>
                <a:cs typeface="Times New Roman" panose="02020603050405020304" pitchFamily="18" charset="0"/>
              </a:rPr>
              <a:t>二本は高い</a:t>
            </a:r>
            <a:endParaRPr lang="en-US" altLang="ja-JP" sz="1600" kern="100" dirty="0">
              <a:effectLst/>
              <a:latin typeface="Times New Roman" panose="02020603050405020304" pitchFamily="18" charset="0"/>
              <a:cs typeface="Times New Roman" panose="02020603050405020304" pitchFamily="18" charset="0"/>
            </a:endParaRPr>
          </a:p>
          <a:p>
            <a:pPr algn="just"/>
            <a:r>
              <a:rPr lang="ja-JP" altLang="en-US" sz="1600" kern="100">
                <a:effectLst/>
                <a:latin typeface="Times New Roman" panose="02020603050405020304" pitchFamily="18" charset="0"/>
                <a:cs typeface="Times New Roman" panose="02020603050405020304" pitchFamily="18" charset="0"/>
              </a:rPr>
              <a:t>二本は低い</a:t>
            </a:r>
            <a:endParaRPr lang="en-US" altLang="ja-JP" sz="1600" kern="100" dirty="0">
              <a:effectLst/>
              <a:latin typeface="Times New Roman" panose="02020603050405020304" pitchFamily="18" charset="0"/>
              <a:cs typeface="Times New Roman" panose="02020603050405020304" pitchFamily="18" charset="0"/>
            </a:endParaRPr>
          </a:p>
          <a:p>
            <a:pPr algn="just"/>
            <a:r>
              <a:rPr lang="ja-JP" altLang="en-US" sz="1600" kern="100">
                <a:effectLst/>
                <a:latin typeface="Times New Roman" panose="02020603050405020304" pitchFamily="18" charset="0"/>
                <a:cs typeface="Times New Roman" panose="02020603050405020304" pitchFamily="18" charset="0"/>
              </a:rPr>
              <a:t>再現性が</a:t>
            </a:r>
            <a:endParaRPr lang="en-US" altLang="ja-JP" sz="1600" kern="100" dirty="0">
              <a:effectLst/>
              <a:latin typeface="Times New Roman" panose="02020603050405020304" pitchFamily="18" charset="0"/>
              <a:cs typeface="Times New Roman" panose="02020603050405020304" pitchFamily="18" charset="0"/>
            </a:endParaRPr>
          </a:p>
          <a:p>
            <a:pPr algn="just"/>
            <a:endParaRPr lang="en-US" altLang="ja-JP" sz="1600" kern="100" dirty="0">
              <a:effectLst/>
              <a:latin typeface="Times New Roman" panose="02020603050405020304" pitchFamily="18" charset="0"/>
              <a:cs typeface="Times New Roman" panose="02020603050405020304" pitchFamily="18" charset="0"/>
            </a:endParaRPr>
          </a:p>
          <a:p>
            <a:pPr algn="just"/>
            <a:r>
              <a:rPr lang="ja-JP" altLang="en-US" sz="1600" kern="100">
                <a:effectLst/>
                <a:latin typeface="Times New Roman" panose="02020603050405020304" pitchFamily="18" charset="0"/>
                <a:cs typeface="Times New Roman" panose="02020603050405020304" pitchFamily="18" charset="0"/>
              </a:rPr>
              <a:t>スライド</a:t>
            </a:r>
            <a:r>
              <a:rPr lang="en-US" altLang="ja-JP" sz="1600" kern="100" dirty="0">
                <a:effectLst/>
                <a:latin typeface="Times New Roman" panose="02020603050405020304" pitchFamily="18" charset="0"/>
                <a:cs typeface="Times New Roman" panose="02020603050405020304" pitchFamily="18" charset="0"/>
              </a:rPr>
              <a:t>1</a:t>
            </a:r>
            <a:r>
              <a:rPr lang="ja-JP" altLang="en-US" sz="1600" kern="100">
                <a:effectLst/>
                <a:latin typeface="Times New Roman" panose="02020603050405020304" pitchFamily="18" charset="0"/>
                <a:cs typeface="Times New Roman" panose="02020603050405020304" pitchFamily="18" charset="0"/>
              </a:rPr>
              <a:t>枚にセルとナフィの図</a:t>
            </a:r>
            <a:endParaRPr lang="en-US" altLang="ja-JP" sz="1600" kern="100" dirty="0">
              <a:effectLst/>
              <a:latin typeface="Times New Roman" panose="02020603050405020304" pitchFamily="18" charset="0"/>
              <a:cs typeface="Times New Roman" panose="02020603050405020304" pitchFamily="18" charset="0"/>
            </a:endParaRPr>
          </a:p>
          <a:p>
            <a:pPr algn="just"/>
            <a:endParaRPr lang="en-US" altLang="ja-JP" sz="1600" kern="100" dirty="0">
              <a:effectLst/>
              <a:latin typeface="Times New Roman" panose="02020603050405020304" pitchFamily="18" charset="0"/>
              <a:cs typeface="Times New Roman" panose="02020603050405020304" pitchFamily="18" charset="0"/>
            </a:endParaRPr>
          </a:p>
          <a:p>
            <a:pPr algn="just"/>
            <a:endParaRPr lang="en-US" altLang="ja-JP" sz="1600" kern="100" dirty="0">
              <a:effectLst/>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ja-JP" altLang="en-US" sz="1600" kern="100">
                <a:effectLst/>
                <a:latin typeface="Times New Roman" panose="02020603050405020304" pitchFamily="18" charset="0"/>
                <a:cs typeface="Times New Roman" panose="02020603050405020304" pitchFamily="18" charset="0"/>
              </a:rPr>
              <a:t>電極</a:t>
            </a:r>
            <a:r>
              <a:rPr lang="en-US" altLang="ja-JP" sz="1600" kern="100" dirty="0">
                <a:effectLst/>
                <a:latin typeface="Times New Roman" panose="02020603050405020304" pitchFamily="18" charset="0"/>
                <a:cs typeface="Times New Roman" panose="02020603050405020304" pitchFamily="18" charset="0"/>
              </a:rPr>
              <a:t>1</a:t>
            </a:r>
            <a:r>
              <a:rPr lang="ja-JP" altLang="ja-JP" sz="1600" kern="100">
                <a:effectLst/>
                <a:latin typeface="Times New Roman" panose="02020603050405020304" pitchFamily="18" charset="0"/>
                <a:cs typeface="Times New Roman" panose="02020603050405020304" pitchFamily="18" charset="0"/>
              </a:rPr>
              <a:t>と</a:t>
            </a:r>
            <a:r>
              <a:rPr lang="ja-JP" altLang="en-US" sz="1600" kern="100">
                <a:effectLst/>
                <a:latin typeface="Times New Roman" panose="02020603050405020304" pitchFamily="18" charset="0"/>
                <a:cs typeface="Times New Roman" panose="02020603050405020304" pitchFamily="18" charset="0"/>
              </a:rPr>
              <a:t>電極</a:t>
            </a:r>
            <a:r>
              <a:rPr lang="en-US" altLang="ja-JP" sz="1600" kern="100" dirty="0">
                <a:effectLst/>
                <a:latin typeface="Times New Roman" panose="02020603050405020304" pitchFamily="18" charset="0"/>
                <a:cs typeface="Times New Roman" panose="02020603050405020304" pitchFamily="18" charset="0"/>
              </a:rPr>
              <a:t>3</a:t>
            </a:r>
            <a:r>
              <a:rPr lang="ja-JP" altLang="ja-JP" sz="1600" kern="100">
                <a:effectLst/>
                <a:latin typeface="Times New Roman" panose="02020603050405020304" pitchFamily="18" charset="0"/>
                <a:cs typeface="Times New Roman" panose="02020603050405020304" pitchFamily="18" charset="0"/>
              </a:rPr>
              <a:t>では電流密度が</a:t>
            </a:r>
            <a:r>
              <a:rPr lang="en-US" altLang="ja-JP" sz="1600" kern="100" dirty="0">
                <a:effectLst/>
                <a:latin typeface="Times New Roman" panose="02020603050405020304" pitchFamily="18" charset="0"/>
                <a:cs typeface="Times New Roman" panose="02020603050405020304" pitchFamily="18" charset="0"/>
              </a:rPr>
              <a:t>10 mA cm</a:t>
            </a:r>
            <a:r>
              <a:rPr lang="en-US" altLang="ja-JP" sz="1600" kern="100" baseline="30000" dirty="0">
                <a:effectLst/>
                <a:latin typeface="Times New Roman" panose="02020603050405020304" pitchFamily="18" charset="0"/>
                <a:cs typeface="Times New Roman" panose="02020603050405020304" pitchFamily="18" charset="0"/>
              </a:rPr>
              <a:t>–2</a:t>
            </a:r>
            <a:r>
              <a:rPr lang="ja-JP" altLang="ja-JP" sz="1600" kern="100">
                <a:effectLst/>
                <a:latin typeface="Times New Roman" panose="02020603050405020304" pitchFamily="18" charset="0"/>
                <a:cs typeface="Times New Roman" panose="02020603050405020304" pitchFamily="18" charset="0"/>
              </a:rPr>
              <a:t>程度で飽和したが、</a:t>
            </a:r>
            <a:r>
              <a:rPr lang="ja-JP" altLang="en-US" sz="1600" kern="100">
                <a:effectLst/>
                <a:latin typeface="Times New Roman" panose="02020603050405020304" pitchFamily="18" charset="0"/>
                <a:cs typeface="Times New Roman" panose="02020603050405020304" pitchFamily="18" charset="0"/>
              </a:rPr>
              <a:t>電極</a:t>
            </a:r>
            <a:r>
              <a:rPr lang="en-US" altLang="ja-JP" sz="1600" kern="100" dirty="0">
                <a:effectLst/>
                <a:latin typeface="Times New Roman" panose="02020603050405020304" pitchFamily="18" charset="0"/>
                <a:cs typeface="Times New Roman" panose="02020603050405020304" pitchFamily="18" charset="0"/>
              </a:rPr>
              <a:t>2</a:t>
            </a:r>
            <a:r>
              <a:rPr lang="ja-JP" altLang="en-US" sz="1600" kern="100">
                <a:effectLst/>
                <a:latin typeface="Times New Roman" panose="02020603050405020304" pitchFamily="18" charset="0"/>
                <a:cs typeface="Times New Roman" panose="02020603050405020304" pitchFamily="18" charset="0"/>
              </a:rPr>
              <a:t>と電極</a:t>
            </a:r>
            <a:r>
              <a:rPr lang="en-US" altLang="ja-JP" sz="1600" kern="100" dirty="0">
                <a:effectLst/>
                <a:latin typeface="Times New Roman" panose="02020603050405020304" pitchFamily="18" charset="0"/>
                <a:cs typeface="Times New Roman" panose="02020603050405020304" pitchFamily="18" charset="0"/>
              </a:rPr>
              <a:t>4</a:t>
            </a:r>
            <a:r>
              <a:rPr lang="ja-JP" altLang="ja-JP" sz="1600" kern="100">
                <a:effectLst/>
                <a:latin typeface="Times New Roman" panose="02020603050405020304" pitchFamily="18" charset="0"/>
                <a:cs typeface="Times New Roman" panose="02020603050405020304" pitchFamily="18" charset="0"/>
              </a:rPr>
              <a:t>では電極は</a:t>
            </a:r>
            <a:r>
              <a:rPr lang="en-US" altLang="ja-JP" sz="1600" kern="100" dirty="0">
                <a:effectLst/>
                <a:latin typeface="Times New Roman" panose="02020603050405020304" pitchFamily="18" charset="0"/>
                <a:cs typeface="Times New Roman" panose="02020603050405020304" pitchFamily="18" charset="0"/>
              </a:rPr>
              <a:t>0.5 mA cm</a:t>
            </a:r>
            <a:r>
              <a:rPr lang="en-US" altLang="ja-JP" sz="1600" kern="100" baseline="30000" dirty="0">
                <a:effectLst/>
                <a:latin typeface="Times New Roman" panose="02020603050405020304" pitchFamily="18" charset="0"/>
                <a:cs typeface="Times New Roman" panose="02020603050405020304" pitchFamily="18" charset="0"/>
              </a:rPr>
              <a:t>–2</a:t>
            </a:r>
            <a:r>
              <a:rPr lang="ja-JP" altLang="ja-JP" sz="1600" kern="100">
                <a:effectLst/>
                <a:latin typeface="Times New Roman" panose="02020603050405020304" pitchFamily="18" charset="0"/>
                <a:cs typeface="Times New Roman" panose="02020603050405020304" pitchFamily="18" charset="0"/>
              </a:rPr>
              <a:t>程度を示すなど、再現性に乏しかった。セルロースナノファイバーの絶縁体による効果が電流密度の低下に関係していると考えている。</a:t>
            </a:r>
            <a:r>
              <a:rPr lang="ja-JP" altLang="en-US" sz="1600" kern="100">
                <a:effectLst/>
                <a:latin typeface="Times New Roman" panose="02020603050405020304" pitchFamily="18" charset="0"/>
                <a:cs typeface="Times New Roman" panose="02020603050405020304" pitchFamily="18" charset="0"/>
              </a:rPr>
              <a:t>また、</a:t>
            </a:r>
            <a:r>
              <a:rPr lang="ja-JP" altLang="ja-JP" sz="1600" kern="100">
                <a:effectLst/>
                <a:latin typeface="Times New Roman" panose="02020603050405020304" pitchFamily="18" charset="0"/>
                <a:cs typeface="Times New Roman" panose="02020603050405020304" pitchFamily="18" charset="0"/>
              </a:rPr>
              <a:t>セルロースナノファイバーに含まれる水分が、電極作製後に蒸発し空気の隙間ができることにより、グルコースとの接地表面積が電極ごとに変化することが考えられる。</a:t>
            </a:r>
            <a:r>
              <a:rPr lang="ja-JP" altLang="ja-JP" sz="1600">
                <a:effectLst/>
                <a:latin typeface="Times New Roman" panose="02020603050405020304" pitchFamily="18" charset="0"/>
                <a:cs typeface="Times New Roman" panose="02020603050405020304" pitchFamily="18" charset="0"/>
              </a:rPr>
              <a:t>これらの結果から、セルロースナノファイバーをバインダーに用いた電極では、複数回測定が難しく、同じ手法で製作しても再現性に乏しいことが判明した。 </a:t>
            </a:r>
            <a:endParaRPr lang="en-US" altLang="ja-JP" sz="1600" dirty="0">
              <a:effectLst/>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1" lang="en-US" altLang="ja-JP" sz="1600" dirty="0">
              <a:effectLst/>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1" lang="ja-JP" altLang="en-US" sz="1600">
                <a:effectLst/>
                <a:latin typeface="Times New Roman" panose="02020603050405020304" pitchFamily="18" charset="0"/>
                <a:cs typeface="Times New Roman" panose="02020603050405020304" pitchFamily="18" charset="0"/>
              </a:rPr>
              <a:t>写真</a:t>
            </a:r>
            <a:r>
              <a:rPr kumimoji="1" lang="en-US" altLang="ja-JP" sz="1600" dirty="0">
                <a:effectLst/>
                <a:latin typeface="Times New Roman" panose="02020603050405020304" pitchFamily="18" charset="0"/>
                <a:cs typeface="Times New Roman" panose="02020603050405020304" pitchFamily="18" charset="0"/>
              </a:rPr>
              <a:t>[https://</a:t>
            </a:r>
            <a:r>
              <a:rPr kumimoji="1" lang="en-US" altLang="ja-JP" sz="1600" dirty="0" err="1">
                <a:effectLst/>
                <a:latin typeface="Times New Roman" panose="02020603050405020304" pitchFamily="18" charset="0"/>
                <a:cs typeface="Times New Roman" panose="02020603050405020304" pitchFamily="18" charset="0"/>
              </a:rPr>
              <a:t>www.e-education.psu.edu</a:t>
            </a:r>
            <a:r>
              <a:rPr kumimoji="1" lang="en-US" altLang="ja-JP" sz="1600" dirty="0">
                <a:effectLst/>
                <a:latin typeface="Times New Roman" panose="02020603050405020304" pitchFamily="18" charset="0"/>
                <a:cs typeface="Times New Roman" panose="02020603050405020304" pitchFamily="18" charset="0"/>
              </a:rPr>
              <a:t>/egee439/node/669]</a:t>
            </a:r>
            <a:endParaRPr kumimoji="1" lang="en-US" altLang="ja-JP" sz="1600" dirty="0">
              <a:latin typeface="Times New Roman" panose="02020603050405020304" pitchFamily="18" charset="0"/>
              <a:cs typeface="Times New Roman" panose="02020603050405020304" pitchFamily="18" charset="0"/>
            </a:endParaRPr>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14</a:t>
            </a:fld>
            <a:endParaRPr kumimoji="1" lang="ja-JP" altLang="en-US"/>
          </a:p>
        </p:txBody>
      </p:sp>
    </p:spTree>
    <p:extLst>
      <p:ext uri="{BB962C8B-B14F-4D97-AF65-F5344CB8AC3E}">
        <p14:creationId xmlns:p14="http://schemas.microsoft.com/office/powerpoint/2010/main" val="34539693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458788"/>
            <a:ext cx="4114800" cy="3086100"/>
          </a:xfrm>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800" dirty="0">
                <a:effectLst/>
                <a:latin typeface="Times New Roman" panose="02020603050405020304" pitchFamily="18" charset="0"/>
                <a:ea typeface="ＭＳ 明朝" panose="02020609040205080304" pitchFamily="49" charset="-128"/>
              </a:rPr>
              <a:t>220415CP_cell0.2g_1</a:t>
            </a:r>
            <a:r>
              <a:rPr lang="ja-JP" altLang="ja-JP" sz="1800">
                <a:effectLst/>
                <a:latin typeface="Times New Roman" panose="02020603050405020304" pitchFamily="18" charset="0"/>
                <a:ea typeface="ＭＳ 明朝" panose="02020609040205080304" pitchFamily="49" charset="-128"/>
                <a:cs typeface="Times New Roman" panose="02020603050405020304" pitchFamily="18" charset="0"/>
              </a:rPr>
              <a:t>回目のグルコース滴下後に電流密度が低下し続ける反応が見られた。また、測定</a:t>
            </a:r>
            <a:r>
              <a:rPr lang="en-US" altLang="ja-JP" sz="1800" dirty="0">
                <a:effectLst/>
                <a:latin typeface="Times New Roman" panose="02020603050405020304" pitchFamily="18" charset="0"/>
                <a:ea typeface="ＭＳ 明朝" panose="02020609040205080304" pitchFamily="49" charset="-128"/>
              </a:rPr>
              <a:t>2</a:t>
            </a:r>
            <a:r>
              <a:rPr lang="ja-JP" altLang="ja-JP" sz="1800">
                <a:effectLst/>
                <a:latin typeface="Times New Roman" panose="02020603050405020304" pitchFamily="18" charset="0"/>
                <a:ea typeface="ＭＳ 明朝" panose="02020609040205080304" pitchFamily="49" charset="-128"/>
                <a:cs typeface="Times New Roman" panose="02020603050405020304" pitchFamily="18" charset="0"/>
              </a:rPr>
              <a:t>回目以降から測定</a:t>
            </a:r>
            <a:r>
              <a:rPr lang="en-US" altLang="ja-JP" sz="1800" dirty="0">
                <a:effectLst/>
                <a:latin typeface="Times New Roman" panose="02020603050405020304" pitchFamily="18" charset="0"/>
                <a:ea typeface="ＭＳ 明朝" panose="02020609040205080304" pitchFamily="49" charset="-128"/>
              </a:rPr>
              <a:t>1</a:t>
            </a:r>
            <a:r>
              <a:rPr lang="ja-JP" altLang="ja-JP" sz="1800">
                <a:effectLst/>
                <a:latin typeface="Times New Roman" panose="02020603050405020304" pitchFamily="18" charset="0"/>
                <a:ea typeface="ＭＳ 明朝" panose="02020609040205080304" pitchFamily="49" charset="-128"/>
                <a:cs typeface="Times New Roman" panose="02020603050405020304" pitchFamily="18" charset="0"/>
              </a:rPr>
              <a:t>回目に比べて電流密度が</a:t>
            </a:r>
            <a:r>
              <a:rPr lang="en-US" altLang="ja-JP" sz="1800" dirty="0">
                <a:effectLst/>
                <a:latin typeface="Times New Roman" panose="02020603050405020304" pitchFamily="18" charset="0"/>
                <a:ea typeface="ＭＳ 明朝" panose="02020609040205080304" pitchFamily="49" charset="-128"/>
              </a:rPr>
              <a:t>1/10</a:t>
            </a:r>
            <a:r>
              <a:rPr lang="ja-JP" altLang="ja-JP" sz="1800">
                <a:effectLst/>
                <a:latin typeface="Times New Roman" panose="02020603050405020304" pitchFamily="18" charset="0"/>
                <a:ea typeface="ＭＳ 明朝" panose="02020609040205080304" pitchFamily="49" charset="-128"/>
                <a:cs typeface="Times New Roman" panose="02020603050405020304" pitchFamily="18" charset="0"/>
              </a:rPr>
              <a:t>に低下していた。</a:t>
            </a:r>
            <a:r>
              <a:rPr lang="ja-JP" altLang="ja-JP" sz="1800">
                <a:solidFill>
                  <a:srgbClr val="000000"/>
                </a:solidFill>
                <a:effectLst/>
                <a:latin typeface="Times New Roman" panose="02020603050405020304" pitchFamily="18" charset="0"/>
                <a:ea typeface="ＭＳ 明朝" panose="02020609040205080304" pitchFamily="49" charset="-128"/>
                <a:cs typeface="Times New Roman" panose="02020603050405020304" pitchFamily="18" charset="0"/>
              </a:rPr>
              <a:t>また、</a:t>
            </a:r>
            <a:r>
              <a:rPr lang="en-US" altLang="ja-JP" sz="1800" dirty="0">
                <a:solidFill>
                  <a:srgbClr val="000000"/>
                </a:solidFill>
                <a:effectLst/>
                <a:latin typeface="Times New Roman" panose="02020603050405020304" pitchFamily="18" charset="0"/>
                <a:ea typeface="ＭＳ 明朝" panose="02020609040205080304" pitchFamily="49" charset="-128"/>
              </a:rPr>
              <a:t>220415CP_cell0.2g_1</a:t>
            </a:r>
            <a:r>
              <a:rPr lang="ja-JP" altLang="ja-JP" sz="1800">
                <a:solidFill>
                  <a:srgbClr val="000000"/>
                </a:solidFill>
                <a:effectLst/>
                <a:latin typeface="Times New Roman" panose="02020603050405020304" pitchFamily="18" charset="0"/>
                <a:ea typeface="ＭＳ 明朝" panose="02020609040205080304" pitchFamily="49" charset="-128"/>
                <a:cs typeface="Times New Roman" panose="02020603050405020304" pitchFamily="18" charset="0"/>
              </a:rPr>
              <a:t>回目や</a:t>
            </a:r>
            <a:r>
              <a:rPr lang="en-US" altLang="ja-JP" sz="1800" dirty="0">
                <a:solidFill>
                  <a:srgbClr val="000000"/>
                </a:solidFill>
                <a:effectLst/>
                <a:latin typeface="Times New Roman" panose="02020603050405020304" pitchFamily="18" charset="0"/>
                <a:ea typeface="ＭＳ 明朝" panose="02020609040205080304" pitchFamily="49" charset="-128"/>
              </a:rPr>
              <a:t>220415CP_cell0.2g_2</a:t>
            </a:r>
            <a:r>
              <a:rPr lang="ja-JP" altLang="ja-JP" sz="1800">
                <a:solidFill>
                  <a:srgbClr val="000000"/>
                </a:solidFill>
                <a:effectLst/>
                <a:latin typeface="Times New Roman" panose="02020603050405020304" pitchFamily="18" charset="0"/>
                <a:ea typeface="ＭＳ 明朝" panose="02020609040205080304" pitchFamily="49" charset="-128"/>
                <a:cs typeface="Times New Roman" panose="02020603050405020304" pitchFamily="18" charset="0"/>
              </a:rPr>
              <a:t>回目での反応と比べて、グルコース滴下</a:t>
            </a:r>
            <a:r>
              <a:rPr lang="en-US" altLang="ja-JP" sz="1800" dirty="0">
                <a:solidFill>
                  <a:srgbClr val="000000"/>
                </a:solidFill>
                <a:effectLst/>
                <a:latin typeface="Times New Roman" panose="02020603050405020304" pitchFamily="18" charset="0"/>
                <a:ea typeface="ＭＳ 明朝" panose="02020609040205080304" pitchFamily="49" charset="-128"/>
              </a:rPr>
              <a:t>1</a:t>
            </a:r>
            <a:r>
              <a:rPr lang="ja-JP" altLang="ja-JP" sz="1800">
                <a:solidFill>
                  <a:srgbClr val="000000"/>
                </a:solidFill>
                <a:effectLst/>
                <a:latin typeface="Times New Roman" panose="02020603050405020304" pitchFamily="18" charset="0"/>
                <a:ea typeface="ＭＳ 明朝" panose="02020609040205080304" pitchFamily="49" charset="-128"/>
                <a:cs typeface="Times New Roman" panose="02020603050405020304" pitchFamily="18" charset="0"/>
              </a:rPr>
              <a:t>回目と</a:t>
            </a:r>
            <a:r>
              <a:rPr lang="en-US" altLang="ja-JP" sz="1800" dirty="0">
                <a:solidFill>
                  <a:srgbClr val="000000"/>
                </a:solidFill>
                <a:effectLst/>
                <a:latin typeface="Times New Roman" panose="02020603050405020304" pitchFamily="18" charset="0"/>
                <a:ea typeface="ＭＳ 明朝" panose="02020609040205080304" pitchFamily="49" charset="-128"/>
              </a:rPr>
              <a:t>2</a:t>
            </a:r>
            <a:r>
              <a:rPr lang="ja-JP" altLang="ja-JP" sz="1800">
                <a:solidFill>
                  <a:srgbClr val="000000"/>
                </a:solidFill>
                <a:effectLst/>
                <a:latin typeface="Times New Roman" panose="02020603050405020304" pitchFamily="18" charset="0"/>
                <a:ea typeface="ＭＳ 明朝" panose="02020609040205080304" pitchFamily="49" charset="-128"/>
                <a:cs typeface="Times New Roman" panose="02020603050405020304" pitchFamily="18" charset="0"/>
              </a:rPr>
              <a:t>回目の電流密度の増加の差が大きくなっている。電極洗浄時にミリ</a:t>
            </a:r>
            <a:r>
              <a:rPr lang="en-US" altLang="ja-JP" sz="1800" dirty="0">
                <a:solidFill>
                  <a:srgbClr val="000000"/>
                </a:solidFill>
                <a:effectLst/>
                <a:latin typeface="Times New Roman" panose="02020603050405020304" pitchFamily="18" charset="0"/>
                <a:ea typeface="ＭＳ 明朝" panose="02020609040205080304" pitchFamily="49" charset="-128"/>
              </a:rPr>
              <a:t>Q</a:t>
            </a:r>
            <a:r>
              <a:rPr lang="ja-JP" altLang="ja-JP" sz="1800">
                <a:solidFill>
                  <a:srgbClr val="000000"/>
                </a:solidFill>
                <a:effectLst/>
                <a:latin typeface="Times New Roman" panose="02020603050405020304" pitchFamily="18" charset="0"/>
                <a:ea typeface="ＭＳ 明朝" panose="02020609040205080304" pitchFamily="49" charset="-128"/>
                <a:cs typeface="Times New Roman" panose="02020603050405020304" pitchFamily="18" charset="0"/>
              </a:rPr>
              <a:t>水で電極表面にグルコースから酸化して生成されるグルコン酸など付着していた物質が洗い流されたためと考える。滴下</a:t>
            </a:r>
            <a:r>
              <a:rPr lang="en-US" altLang="ja-JP" sz="1800" dirty="0">
                <a:solidFill>
                  <a:srgbClr val="000000"/>
                </a:solidFill>
                <a:effectLst/>
                <a:latin typeface="Times New Roman" panose="02020603050405020304" pitchFamily="18" charset="0"/>
                <a:ea typeface="ＭＳ 明朝" panose="02020609040205080304" pitchFamily="49" charset="-128"/>
              </a:rPr>
              <a:t>1</a:t>
            </a:r>
            <a:r>
              <a:rPr lang="ja-JP" altLang="ja-JP" sz="1800">
                <a:solidFill>
                  <a:srgbClr val="000000"/>
                </a:solidFill>
                <a:effectLst/>
                <a:latin typeface="Times New Roman" panose="02020603050405020304" pitchFamily="18" charset="0"/>
                <a:ea typeface="ＭＳ 明朝" panose="02020609040205080304" pitchFamily="49" charset="-128"/>
                <a:cs typeface="Times New Roman" panose="02020603050405020304" pitchFamily="18" charset="0"/>
              </a:rPr>
              <a:t>回目はグルコースに対して反応したが、酸化したグルコン酸が電極表面に付着し始め、ニッケル水酸化物ナノシートとグルコースとの反応を阻害するため、電流密度が低下した可能性がある。</a:t>
            </a:r>
            <a:r>
              <a:rPr lang="ja-JP" altLang="ja-JP">
                <a:effectLst/>
              </a:rPr>
              <a:t> </a:t>
            </a:r>
            <a:endParaRPr kumimoji="1" lang="en-US" altLang="ja-JP" dirty="0"/>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15</a:t>
            </a:fld>
            <a:endParaRPr kumimoji="1" lang="ja-JP" altLang="en-US"/>
          </a:p>
        </p:txBody>
      </p:sp>
    </p:spTree>
    <p:extLst>
      <p:ext uri="{BB962C8B-B14F-4D97-AF65-F5344CB8AC3E}">
        <p14:creationId xmlns:p14="http://schemas.microsoft.com/office/powerpoint/2010/main" val="14984992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458788"/>
            <a:ext cx="4114800" cy="3086100"/>
          </a:xfrm>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ja-JP" sz="1800">
                <a:solidFill>
                  <a:srgbClr val="000000"/>
                </a:solidFill>
                <a:effectLst/>
                <a:latin typeface="Times New Roman" panose="02020603050405020304" pitchFamily="18" charset="0"/>
                <a:ea typeface="ＭＳ 明朝" panose="02020609040205080304" pitchFamily="49" charset="-128"/>
                <a:cs typeface="Times New Roman" panose="02020603050405020304" pitchFamily="18" charset="0"/>
              </a:rPr>
              <a:t>また、</a:t>
            </a:r>
            <a:r>
              <a:rPr lang="ja-JP" altLang="ja-JP" sz="1800">
                <a:effectLst/>
                <a:latin typeface="Times New Roman" panose="02020603050405020304" pitchFamily="18" charset="0"/>
                <a:ea typeface="ＭＳ 明朝" panose="02020609040205080304" pitchFamily="49" charset="-128"/>
                <a:cs typeface="Times New Roman" panose="02020603050405020304" pitchFamily="18" charset="0"/>
              </a:rPr>
              <a:t>グルコース滴下後に電流密度が低下し続ける反応は見られなかった。測定</a:t>
            </a:r>
            <a:r>
              <a:rPr lang="en-US" altLang="ja-JP" sz="1800" dirty="0">
                <a:effectLst/>
                <a:latin typeface="Times New Roman" panose="02020603050405020304" pitchFamily="18" charset="0"/>
                <a:ea typeface="ＭＳ 明朝" panose="02020609040205080304" pitchFamily="49" charset="-128"/>
              </a:rPr>
              <a:t>3</a:t>
            </a:r>
            <a:r>
              <a:rPr lang="ja-JP" altLang="ja-JP" sz="1800">
                <a:effectLst/>
                <a:latin typeface="Times New Roman" panose="02020603050405020304" pitchFamily="18" charset="0"/>
                <a:ea typeface="ＭＳ 明朝" panose="02020609040205080304" pitchFamily="49" charset="-128"/>
                <a:cs typeface="Times New Roman" panose="02020603050405020304" pitchFamily="18" charset="0"/>
              </a:rPr>
              <a:t>回目の線形範囲は、複数回測定の中では一番広いが、感度は一番低い結果となった。測定回数</a:t>
            </a:r>
            <a:r>
              <a:rPr lang="en-US" altLang="ja-JP" sz="1800" dirty="0">
                <a:effectLst/>
                <a:latin typeface="Times New Roman" panose="02020603050405020304" pitchFamily="18" charset="0"/>
                <a:ea typeface="ＭＳ 明朝" panose="02020609040205080304" pitchFamily="49" charset="-128"/>
              </a:rPr>
              <a:t>2</a:t>
            </a:r>
            <a:r>
              <a:rPr lang="ja-JP" altLang="ja-JP" sz="1800">
                <a:effectLst/>
                <a:latin typeface="Times New Roman" panose="02020603050405020304" pitchFamily="18" charset="0"/>
                <a:ea typeface="ＭＳ 明朝" panose="02020609040205080304" pitchFamily="49" charset="-128"/>
                <a:cs typeface="Times New Roman" panose="02020603050405020304" pitchFamily="18" charset="0"/>
              </a:rPr>
              <a:t>回目が</a:t>
            </a:r>
            <a:r>
              <a:rPr lang="en-US" altLang="ja-JP" sz="1800" dirty="0">
                <a:effectLst/>
                <a:latin typeface="Times New Roman" panose="02020603050405020304" pitchFamily="18" charset="0"/>
                <a:ea typeface="ＭＳ 明朝" panose="02020609040205080304" pitchFamily="49" charset="-128"/>
              </a:rPr>
              <a:t>1</a:t>
            </a:r>
            <a:r>
              <a:rPr lang="ja-JP" altLang="ja-JP" sz="1800">
                <a:effectLst/>
                <a:latin typeface="Times New Roman" panose="02020603050405020304" pitchFamily="18" charset="0"/>
                <a:ea typeface="ＭＳ 明朝" panose="02020609040205080304" pitchFamily="49" charset="-128"/>
                <a:cs typeface="Times New Roman" panose="02020603050405020304" pitchFamily="18" charset="0"/>
              </a:rPr>
              <a:t>回目に比べて感度がわずかに高かったが、</a:t>
            </a:r>
            <a:r>
              <a:rPr lang="en-US" altLang="ja-JP" sz="1800" dirty="0">
                <a:effectLst/>
                <a:latin typeface="Times New Roman" panose="02020603050405020304" pitchFamily="18" charset="0"/>
                <a:ea typeface="ＭＳ 明朝" panose="02020609040205080304" pitchFamily="49" charset="-128"/>
              </a:rPr>
              <a:t>3</a:t>
            </a:r>
            <a:r>
              <a:rPr lang="ja-JP" altLang="ja-JP" sz="1800">
                <a:effectLst/>
                <a:latin typeface="Times New Roman" panose="02020603050405020304" pitchFamily="18" charset="0"/>
                <a:ea typeface="ＭＳ 明朝" panose="02020609040205080304" pitchFamily="49" charset="-128"/>
                <a:cs typeface="Times New Roman" panose="02020603050405020304" pitchFamily="18" charset="0"/>
              </a:rPr>
              <a:t>回目の感度は低下した。まだ複数回の測定での安定性は課題であるが、ニッケル水酸化物ナノシート固定電極によりグルコース酸化が可能であることが示された。</a:t>
            </a:r>
            <a:r>
              <a:rPr lang="ja-JP" altLang="ja-JP">
                <a:effectLst/>
              </a:rPr>
              <a:t> </a:t>
            </a:r>
            <a:endParaRPr kumimoji="1" lang="en-US" altLang="ja-JP" dirty="0"/>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16</a:t>
            </a:fld>
            <a:endParaRPr kumimoji="1" lang="ja-JP" altLang="en-US"/>
          </a:p>
        </p:txBody>
      </p:sp>
    </p:spTree>
    <p:extLst>
      <p:ext uri="{BB962C8B-B14F-4D97-AF65-F5344CB8AC3E}">
        <p14:creationId xmlns:p14="http://schemas.microsoft.com/office/powerpoint/2010/main" val="37622289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458788"/>
            <a:ext cx="4114800" cy="3086100"/>
          </a:xfrm>
        </p:spPr>
      </p:sp>
      <p:sp>
        <p:nvSpPr>
          <p:cNvPr id="3" name="ノート プレースホルダー 2"/>
          <p:cNvSpPr>
            <a:spLocks noGrp="1"/>
          </p:cNvSpPr>
          <p:nvPr>
            <p:ph type="body" idx="1"/>
          </p:nvPr>
        </p:nvSpPr>
        <p:spPr/>
        <p:txBody>
          <a:bodyPr/>
          <a:lstStyle/>
          <a:p>
            <a:pPr algn="just"/>
            <a:r>
              <a:rPr lang="ja-JP" altLang="en-US" sz="180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実験手順です。</a:t>
            </a:r>
            <a:endParaRPr lang="en-US" altLang="ja-JP" sz="180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a:p>
            <a:pPr algn="just"/>
            <a:r>
              <a:rPr lang="ja-JP" altLang="en-US" sz="180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まず、ニッケル水酸化物ナノシートの合成を行います。</a:t>
            </a:r>
            <a:endParaRPr lang="en-US" altLang="ja-JP" sz="180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a:p>
            <a:pPr algn="just"/>
            <a:r>
              <a:rPr lang="ja-JP" altLang="en-US" sz="180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はじめに、酢酸ニッケル四水和物にエタノールと水を順番に加え、</a:t>
            </a:r>
            <a:r>
              <a:rPr lang="en-US" altLang="ja-JP" sz="180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110</a:t>
            </a:r>
            <a:r>
              <a:rPr lang="ja-JP" altLang="en-US" sz="180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度で加熱還流を行い遠心分離により、層状水酸化物である塩基性酢酸ニッケル塩の合成を行いました。</a:t>
            </a:r>
            <a:endParaRPr lang="en-US" altLang="ja-JP" sz="180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a:p>
            <a:pPr algn="just"/>
            <a:endParaRPr lang="en-US" altLang="ja-JP" sz="180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a:p>
            <a:pPr algn="just"/>
            <a:r>
              <a:rPr lang="ja-JP" altLang="en-US" sz="180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次に、先ほど合成した塩基性酢酸ニッケル塩をドデシルベンゼンスルホン酸ナトリウムを溶かした水溶液中にて一晩放置し、塩基性酢酸ニッケル塩の酢酸部分をドデシルベンゼンスルホン酸にイオン交換させ、層状化合物の層間を拡大させました。</a:t>
            </a:r>
            <a:endParaRPr lang="en-US" altLang="ja-JP" sz="180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17</a:t>
            </a:fld>
            <a:endParaRPr kumimoji="1" lang="ja-JP" altLang="en-US"/>
          </a:p>
        </p:txBody>
      </p:sp>
    </p:spTree>
    <p:extLst>
      <p:ext uri="{BB962C8B-B14F-4D97-AF65-F5344CB8AC3E}">
        <p14:creationId xmlns:p14="http://schemas.microsoft.com/office/powerpoint/2010/main" val="32051340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a:xfrm>
            <a:off x="1371600" y="458788"/>
            <a:ext cx="4114800" cy="3086100"/>
          </a:xfrm>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5BC51DF8-F1F1-4A2C-8F26-39B3CEB5B93A}" type="slidenum">
              <a:rPr kumimoji="1" lang="ja-JP" altLang="en-US" smtClean="0"/>
              <a:pPr/>
              <a:t>18</a:t>
            </a:fld>
            <a:endParaRPr kumimoji="1" lang="ja-JP"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458788"/>
            <a:ext cx="4114800" cy="3086100"/>
          </a:xfrm>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600" kern="100">
                <a:solidFill>
                  <a:srgbClr val="000000"/>
                </a:solidFill>
                <a:effectLst/>
                <a:latin typeface="Times New Roman" panose="02020603050405020304" pitchFamily="18" charset="0"/>
                <a:cs typeface="Times New Roman" panose="02020603050405020304" pitchFamily="18" charset="0"/>
              </a:rPr>
              <a:t>ナフィオンをバインダーとしてそれぞれ</a:t>
            </a:r>
            <a:r>
              <a:rPr lang="en-US" altLang="ja-JP" sz="1600" kern="100" dirty="0">
                <a:solidFill>
                  <a:srgbClr val="000000"/>
                </a:solidFill>
                <a:effectLst/>
                <a:latin typeface="Times New Roman" panose="02020603050405020304" pitchFamily="18" charset="0"/>
                <a:cs typeface="Times New Roman" panose="02020603050405020304" pitchFamily="18" charset="0"/>
              </a:rPr>
              <a:t>5μL, μL,</a:t>
            </a:r>
            <a:r>
              <a:rPr lang="ja-JP" altLang="en-US" sz="1600" kern="100">
                <a:solidFill>
                  <a:srgbClr val="000000"/>
                </a:solidFill>
                <a:effectLst/>
                <a:latin typeface="Times New Roman" panose="02020603050405020304" pitchFamily="18" charset="0"/>
                <a:cs typeface="Times New Roman" panose="02020603050405020304" pitchFamily="18" charset="0"/>
              </a:rPr>
              <a:t>カーボンペースト電極を</a:t>
            </a:r>
            <a:r>
              <a:rPr lang="en-US" altLang="ja-JP" sz="1600" kern="100" dirty="0">
                <a:solidFill>
                  <a:srgbClr val="000000"/>
                </a:solidFill>
                <a:effectLst/>
                <a:latin typeface="Times New Roman" panose="02020603050405020304" pitchFamily="18" charset="0"/>
                <a:cs typeface="Times New Roman" panose="02020603050405020304" pitchFamily="18" charset="0"/>
              </a:rPr>
              <a:t>4</a:t>
            </a:r>
            <a:r>
              <a:rPr lang="ja-JP" altLang="en-US" sz="1600" kern="100">
                <a:solidFill>
                  <a:srgbClr val="000000"/>
                </a:solidFill>
                <a:effectLst/>
                <a:latin typeface="Times New Roman" panose="02020603050405020304" pitchFamily="18" charset="0"/>
                <a:cs typeface="Times New Roman" panose="02020603050405020304" pitchFamily="18" charset="0"/>
              </a:rPr>
              <a:t>つ作製し、クロノアンペロメトリを測定を行なった。</a:t>
            </a:r>
            <a:endParaRPr lang="en-US" altLang="ja-JP" sz="1600" kern="100" dirty="0">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600" kern="100" dirty="0">
                <a:solidFill>
                  <a:srgbClr val="000000"/>
                </a:solidFill>
                <a:effectLst/>
                <a:latin typeface="Times New Roman" panose="02020603050405020304" pitchFamily="18" charset="0"/>
                <a:cs typeface="Times New Roman" panose="02020603050405020304" pitchFamily="18" charset="0"/>
              </a:rPr>
              <a:t>(</a:t>
            </a:r>
            <a:r>
              <a:rPr lang="ja-JP" altLang="en-US" sz="1600" kern="100">
                <a:solidFill>
                  <a:srgbClr val="000000"/>
                </a:solidFill>
                <a:effectLst/>
                <a:latin typeface="Times New Roman" panose="02020603050405020304" pitchFamily="18" charset="0"/>
                <a:cs typeface="Times New Roman" panose="02020603050405020304" pitchFamily="18" charset="0"/>
              </a:rPr>
              <a:t>量はおいとく</a:t>
            </a:r>
            <a:r>
              <a:rPr lang="en-US" altLang="ja-JP" sz="1600" kern="100" dirty="0">
                <a:solidFill>
                  <a:srgbClr val="000000"/>
                </a:solidFill>
                <a:effectLst/>
                <a:latin typeface="Times New Roman" panose="02020603050405020304" pitchFamily="18" charset="0"/>
                <a:cs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600" kern="100">
                <a:solidFill>
                  <a:srgbClr val="000000"/>
                </a:solidFill>
                <a:effectLst/>
                <a:latin typeface="Times New Roman" panose="02020603050405020304" pitchFamily="18" charset="0"/>
                <a:cs typeface="Times New Roman" panose="02020603050405020304" pitchFamily="18" charset="0"/>
              </a:rPr>
              <a:t>高い時と低い時がセルロースに比べると</a:t>
            </a:r>
            <a:endParaRPr lang="en-US" altLang="ja-JP" sz="1600" dirty="0">
              <a:effectLst/>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600" dirty="0">
              <a:effectLst/>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ja-JP" sz="1600">
                <a:effectLst/>
                <a:latin typeface="Times New Roman" panose="02020603050405020304" pitchFamily="18" charset="0"/>
                <a:cs typeface="Times New Roman" panose="02020603050405020304" pitchFamily="18" charset="0"/>
              </a:rPr>
              <a:t>グルコースに対して反応し電流を流すことは確認できた。</a:t>
            </a:r>
            <a:r>
              <a:rPr lang="en-US" altLang="ja-JP" sz="1600" dirty="0">
                <a:solidFill>
                  <a:srgbClr val="000000"/>
                </a:solidFill>
                <a:effectLst/>
                <a:latin typeface="Times New Roman" panose="02020603050405020304" pitchFamily="18" charset="0"/>
                <a:cs typeface="Times New Roman" panose="02020603050405020304" pitchFamily="18" charset="0"/>
              </a:rPr>
              <a:t>220906CP_naf5μL_3(</a:t>
            </a:r>
            <a:r>
              <a:rPr lang="ja-JP" altLang="en-US" sz="1600">
                <a:solidFill>
                  <a:srgbClr val="000000"/>
                </a:solidFill>
                <a:effectLst/>
                <a:latin typeface="Times New Roman" panose="02020603050405020304" pitchFamily="18" charset="0"/>
                <a:cs typeface="Times New Roman" panose="02020603050405020304" pitchFamily="18" charset="0"/>
              </a:rPr>
              <a:t>電極</a:t>
            </a:r>
            <a:r>
              <a:rPr lang="en-US" altLang="ja-JP" sz="1600" dirty="0">
                <a:solidFill>
                  <a:srgbClr val="000000"/>
                </a:solidFill>
                <a:effectLst/>
                <a:latin typeface="Times New Roman" panose="02020603050405020304" pitchFamily="18" charset="0"/>
                <a:cs typeface="Times New Roman" panose="02020603050405020304" pitchFamily="18" charset="0"/>
              </a:rPr>
              <a:t>5)</a:t>
            </a:r>
            <a:r>
              <a:rPr lang="ja-JP" altLang="ja-JP" sz="1600">
                <a:solidFill>
                  <a:srgbClr val="000000"/>
                </a:solidFill>
                <a:effectLst/>
                <a:latin typeface="Times New Roman" panose="02020603050405020304" pitchFamily="18" charset="0"/>
                <a:cs typeface="Times New Roman" panose="02020603050405020304" pitchFamily="18" charset="0"/>
              </a:rPr>
              <a:t>では、グルコースが</a:t>
            </a:r>
            <a:r>
              <a:rPr lang="en-US" altLang="ja-JP" sz="1600" dirty="0">
                <a:solidFill>
                  <a:srgbClr val="000000"/>
                </a:solidFill>
                <a:effectLst/>
                <a:latin typeface="Times New Roman" panose="02020603050405020304" pitchFamily="18" charset="0"/>
                <a:cs typeface="Times New Roman" panose="02020603050405020304" pitchFamily="18" charset="0"/>
              </a:rPr>
              <a:t>0~0.349 mM</a:t>
            </a:r>
            <a:r>
              <a:rPr lang="ja-JP" altLang="ja-JP" sz="1600">
                <a:solidFill>
                  <a:srgbClr val="000000"/>
                </a:solidFill>
                <a:effectLst/>
                <a:latin typeface="Times New Roman" panose="02020603050405020304" pitchFamily="18" charset="0"/>
                <a:cs typeface="Times New Roman" panose="02020603050405020304" pitchFamily="18" charset="0"/>
              </a:rPr>
              <a:t>の低濃度では、電流密度が下がる反応を見せたため、線形範囲から除外した。これは電極が安定するまでグルコースの滴下を待てなかったのが原因である。</a:t>
            </a:r>
            <a:r>
              <a:rPr lang="ja-JP" altLang="ja-JP" sz="1600">
                <a:effectLst/>
                <a:latin typeface="Times New Roman" panose="02020603050405020304" pitchFamily="18" charset="0"/>
                <a:cs typeface="Times New Roman" panose="02020603050405020304" pitchFamily="18" charset="0"/>
              </a:rPr>
              <a:t>ナフィオン溶液を用いた電極はセルロースナノファイバーを用いた電極より濃度に対する電流増加量</a:t>
            </a:r>
            <a:r>
              <a:rPr lang="en-US" altLang="ja-JP" sz="1600" dirty="0">
                <a:effectLst/>
                <a:latin typeface="Times New Roman" panose="02020603050405020304" pitchFamily="18" charset="0"/>
                <a:cs typeface="Times New Roman" panose="02020603050405020304" pitchFamily="18" charset="0"/>
              </a:rPr>
              <a:t>(</a:t>
            </a:r>
            <a:r>
              <a:rPr lang="ja-JP" altLang="ja-JP" sz="1600">
                <a:effectLst/>
                <a:latin typeface="Times New Roman" panose="02020603050405020304" pitchFamily="18" charset="0"/>
                <a:cs typeface="Times New Roman" panose="02020603050405020304" pitchFamily="18" charset="0"/>
              </a:rPr>
              <a:t>感度</a:t>
            </a:r>
            <a:r>
              <a:rPr lang="en-US" altLang="ja-JP" sz="1600" dirty="0">
                <a:effectLst/>
                <a:latin typeface="Times New Roman" panose="02020603050405020304" pitchFamily="18" charset="0"/>
                <a:cs typeface="Times New Roman" panose="02020603050405020304" pitchFamily="18" charset="0"/>
              </a:rPr>
              <a:t>)</a:t>
            </a:r>
            <a:r>
              <a:rPr lang="ja-JP" altLang="ja-JP" sz="1600">
                <a:effectLst/>
                <a:latin typeface="Times New Roman" panose="02020603050405020304" pitchFamily="18" charset="0"/>
                <a:cs typeface="Times New Roman" panose="02020603050405020304" pitchFamily="18" charset="0"/>
              </a:rPr>
              <a:t>が大きく、電流密度が低い電極は無かった。結果として、ナフィオンは再現性が乏しいとは言えない電極であった。 </a:t>
            </a:r>
            <a:endParaRPr lang="en-US" altLang="ja-JP" sz="1600" dirty="0">
              <a:effectLst/>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600" dirty="0">
              <a:effectLst/>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a:latin typeface="Times New Roman" panose="02020603050405020304" pitchFamily="18" charset="0"/>
                <a:cs typeface="Times New Roman" panose="02020603050405020304" pitchFamily="18" charset="0"/>
              </a:rPr>
              <a:t>写真</a:t>
            </a:r>
            <a:r>
              <a:rPr kumimoji="1" lang="en-US" altLang="ja-JP" sz="1600" dirty="0">
                <a:latin typeface="Times New Roman" panose="02020603050405020304" pitchFamily="18" charset="0"/>
                <a:cs typeface="Times New Roman" panose="02020603050405020304" pitchFamily="18" charset="0"/>
              </a:rPr>
              <a:t>[https://</a:t>
            </a:r>
            <a:r>
              <a:rPr kumimoji="1" lang="en-US" altLang="ja-JP" sz="1600" dirty="0" err="1">
                <a:latin typeface="Times New Roman" panose="02020603050405020304" pitchFamily="18" charset="0"/>
                <a:cs typeface="Times New Roman" panose="02020603050405020304" pitchFamily="18" charset="0"/>
              </a:rPr>
              <a:t>www.sigmaaldrich.com</a:t>
            </a:r>
            <a:r>
              <a:rPr kumimoji="1" lang="en-US" altLang="ja-JP" sz="1600" dirty="0">
                <a:latin typeface="Times New Roman" panose="02020603050405020304" pitchFamily="18" charset="0"/>
                <a:cs typeface="Times New Roman" panose="02020603050405020304" pitchFamily="18" charset="0"/>
              </a:rPr>
              <a:t>/JP/ja/product/</a:t>
            </a:r>
            <a:r>
              <a:rPr kumimoji="1" lang="en-US" altLang="ja-JP" sz="1600" dirty="0" err="1">
                <a:latin typeface="Times New Roman" panose="02020603050405020304" pitchFamily="18" charset="0"/>
                <a:cs typeface="Times New Roman" panose="02020603050405020304" pitchFamily="18" charset="0"/>
              </a:rPr>
              <a:t>aldrich</a:t>
            </a:r>
            <a:r>
              <a:rPr kumimoji="1" lang="en-US" altLang="ja-JP" sz="1600" dirty="0">
                <a:latin typeface="Times New Roman" panose="02020603050405020304" pitchFamily="18" charset="0"/>
                <a:cs typeface="Times New Roman" panose="02020603050405020304" pitchFamily="18" charset="0"/>
              </a:rPr>
              <a:t>/292567]</a:t>
            </a:r>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19</a:t>
            </a:fld>
            <a:endParaRPr kumimoji="1" lang="ja-JP" altLang="en-US"/>
          </a:p>
        </p:txBody>
      </p:sp>
    </p:spTree>
    <p:extLst>
      <p:ext uri="{BB962C8B-B14F-4D97-AF65-F5344CB8AC3E}">
        <p14:creationId xmlns:p14="http://schemas.microsoft.com/office/powerpoint/2010/main" val="23706324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458788"/>
            <a:ext cx="4114800" cy="3086100"/>
          </a:xfrm>
        </p:spPr>
      </p:sp>
      <p:sp>
        <p:nvSpPr>
          <p:cNvPr id="3" name="ノート プレースホルダー 2"/>
          <p:cNvSpPr>
            <a:spLocks noGrp="1"/>
          </p:cNvSpPr>
          <p:nvPr>
            <p:ph type="body" idx="1"/>
          </p:nvPr>
        </p:nvSpPr>
        <p:spPr/>
        <p:txBody>
          <a:bodyPr/>
          <a:lstStyle/>
          <a:p>
            <a:pPr algn="just"/>
            <a:r>
              <a:rPr lang="en-US" altLang="ja-JP" sz="180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XRD</a:t>
            </a:r>
            <a:r>
              <a:rPr lang="ja-JP" altLang="en-US" sz="180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見せる</a:t>
            </a:r>
            <a:endParaRPr lang="en-US" altLang="ja-JP" sz="180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2</a:t>
            </a:fld>
            <a:endParaRPr kumimoji="1" lang="ja-JP" altLang="en-US"/>
          </a:p>
        </p:txBody>
      </p:sp>
    </p:spTree>
    <p:extLst>
      <p:ext uri="{BB962C8B-B14F-4D97-AF65-F5344CB8AC3E}">
        <p14:creationId xmlns:p14="http://schemas.microsoft.com/office/powerpoint/2010/main" val="14247715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458788"/>
            <a:ext cx="4114800" cy="3086100"/>
          </a:xfrm>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ja-JP" sz="1600">
                <a:solidFill>
                  <a:srgbClr val="000000"/>
                </a:solidFill>
                <a:effectLst/>
                <a:latin typeface="Times New Roman" panose="02020603050405020304" pitchFamily="18" charset="0"/>
                <a:cs typeface="Times New Roman" panose="02020603050405020304" pitchFamily="18" charset="0"/>
              </a:rPr>
              <a:t>セルロースナノファイバーをバインダーに用いた電極の中で、線形範囲と感度がもっとも良好であった</a:t>
            </a:r>
            <a:r>
              <a:rPr lang="en-US" altLang="ja-JP" sz="1600" dirty="0">
                <a:solidFill>
                  <a:srgbClr val="000000"/>
                </a:solidFill>
                <a:effectLst/>
                <a:latin typeface="Times New Roman" panose="02020603050405020304" pitchFamily="18" charset="0"/>
                <a:cs typeface="Times New Roman" panose="02020603050405020304" pitchFamily="18" charset="0"/>
              </a:rPr>
              <a:t>220906CP_cell0.2g_4</a:t>
            </a:r>
            <a:r>
              <a:rPr lang="ja-JP" altLang="ja-JP" sz="1600">
                <a:solidFill>
                  <a:srgbClr val="000000"/>
                </a:solidFill>
                <a:effectLst/>
                <a:latin typeface="Times New Roman" panose="02020603050405020304" pitchFamily="18" charset="0"/>
                <a:cs typeface="Times New Roman" panose="02020603050405020304" pitchFamily="18" charset="0"/>
              </a:rPr>
              <a:t>電極とナフィオンをバインダーに用いた電極の中で、感度が最も良好であった</a:t>
            </a:r>
            <a:r>
              <a:rPr lang="en-US" altLang="ja-JP" sz="1600" dirty="0">
                <a:solidFill>
                  <a:srgbClr val="000000"/>
                </a:solidFill>
                <a:effectLst/>
                <a:latin typeface="Times New Roman" panose="02020603050405020304" pitchFamily="18" charset="0"/>
                <a:cs typeface="Times New Roman" panose="02020603050405020304" pitchFamily="18" charset="0"/>
              </a:rPr>
              <a:t>220906CP_naf10μL_1</a:t>
            </a:r>
            <a:r>
              <a:rPr lang="ja-JP" altLang="ja-JP" sz="1600">
                <a:solidFill>
                  <a:srgbClr val="000000"/>
                </a:solidFill>
                <a:effectLst/>
                <a:latin typeface="Times New Roman" panose="02020603050405020304" pitchFamily="18" charset="0"/>
                <a:cs typeface="Times New Roman" panose="02020603050405020304" pitchFamily="18" charset="0"/>
              </a:rPr>
              <a:t>電極を比較した。</a:t>
            </a:r>
            <a:r>
              <a:rPr lang="ja-JP" altLang="ja-JP" sz="1600">
                <a:effectLst/>
                <a:latin typeface="Times New Roman" panose="02020603050405020304" pitchFamily="18" charset="0"/>
                <a:cs typeface="Times New Roman" panose="02020603050405020304" pitchFamily="18" charset="0"/>
              </a:rPr>
              <a:t>線形範囲と感度と共にナフィオンの方がセルロースナノファイバーより良好であった。</a:t>
            </a:r>
            <a:r>
              <a:rPr lang="en-US" altLang="ja-JP" sz="1600" dirty="0">
                <a:effectLst/>
                <a:latin typeface="Times New Roman" panose="02020603050405020304" pitchFamily="18" charset="0"/>
                <a:cs typeface="Times New Roman" panose="02020603050405020304" pitchFamily="18" charset="0"/>
              </a:rPr>
              <a:t>Fig.7</a:t>
            </a:r>
            <a:r>
              <a:rPr lang="ja-JP" altLang="ja-JP" sz="1600">
                <a:effectLst/>
                <a:latin typeface="Times New Roman" panose="02020603050405020304" pitchFamily="18" charset="0"/>
                <a:cs typeface="Times New Roman" panose="02020603050405020304" pitchFamily="18" charset="0"/>
              </a:rPr>
              <a:t>より、どちらもグルコース滴下後の安定性に乏しかったが、今回の実験から、カーボンペースト電極作製のバインダー材はセルロースナノファイバーよりナフィオンの方が適していると判明した。 </a:t>
            </a:r>
            <a:endParaRPr kumimoji="1" lang="ja-JP" altLang="en-US" sz="160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600" dirty="0">
              <a:latin typeface="Times New Roman" panose="02020603050405020304" pitchFamily="18" charset="0"/>
              <a:cs typeface="Times New Roman" panose="02020603050405020304" pitchFamily="18" charset="0"/>
            </a:endParaRPr>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20</a:t>
            </a:fld>
            <a:endParaRPr kumimoji="1" lang="ja-JP" altLang="en-US"/>
          </a:p>
        </p:txBody>
      </p:sp>
    </p:spTree>
    <p:extLst>
      <p:ext uri="{BB962C8B-B14F-4D97-AF65-F5344CB8AC3E}">
        <p14:creationId xmlns:p14="http://schemas.microsoft.com/office/powerpoint/2010/main" val="13524284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a:xfrm>
            <a:off x="1371600" y="458788"/>
            <a:ext cx="4114800" cy="3086100"/>
          </a:xfrm>
        </p:spPr>
      </p:sp>
      <p:sp>
        <p:nvSpPr>
          <p:cNvPr id="3" name="ノート プレースホルダ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050" b="0" dirty="0"/>
              <a:t>これが、ドデシルベンゼンスルホン酸ナトリウムで、このドデシルベンゼンスルホン酸基を以降</a:t>
            </a:r>
            <a:r>
              <a:rPr kumimoji="1" lang="en-US" altLang="ja-JP" sz="1050" b="0" dirty="0"/>
              <a:t>DBS</a:t>
            </a:r>
            <a:r>
              <a:rPr kumimoji="1" lang="ja-JP" altLang="en-US" sz="1050" b="0" dirty="0"/>
              <a:t>と略します。</a:t>
            </a:r>
            <a:endParaRPr kumimoji="1" lang="en-US" altLang="ja-JP" sz="1050"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先ほど合成した</a:t>
            </a:r>
            <a:r>
              <a:rPr kumimoji="1" lang="ja-JP" altLang="en-US" sz="1050" b="0"/>
              <a:t>層状塩基性酢酸塩</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をドデシルベンゼンスルホン酸ナトリウムを溶かした水溶液中にて一晩放置し、酢酸イオンをドデシルベンゼンスルホン酸イオンに交換し、単層剥離できる層状水酸化物を得ることができました。</a:t>
            </a:r>
            <a:endPar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下</a:t>
            </a:r>
            <a:r>
              <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2</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つの図はそれぞれ</a:t>
            </a:r>
            <a:r>
              <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XRD</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の結果です。</a:t>
            </a:r>
            <a:endPar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XRD</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結果から、層状塩基性酢酸塩の層間が</a:t>
            </a:r>
            <a:r>
              <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10.92 Å</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、イオン交換後のニッケル層状水酸化物は、層間が</a:t>
            </a:r>
            <a:r>
              <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29.8 Å</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であり、イオン交換前と</a:t>
            </a:r>
            <a:r>
              <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20 Å</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ほど拡大されていることが確認できました。</a:t>
            </a:r>
            <a:endPar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20 Å</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は</a:t>
            </a:r>
            <a:r>
              <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DBS</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長辺の長さと一致しており、層状塩基性酢酸塩の層間が</a:t>
            </a:r>
            <a:r>
              <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DBS</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により拡大されていることが確認できました。</a:t>
            </a:r>
            <a:endPar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指数と講師</a:t>
            </a:r>
            <a:r>
              <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a:t>
            </a:r>
          </a:p>
        </p:txBody>
      </p:sp>
      <p:sp>
        <p:nvSpPr>
          <p:cNvPr id="4" name="スライド番号プレースホルダ 3"/>
          <p:cNvSpPr>
            <a:spLocks noGrp="1"/>
          </p:cNvSpPr>
          <p:nvPr>
            <p:ph type="sldNum" sz="quarter" idx="10"/>
          </p:nvPr>
        </p:nvSpPr>
        <p:spPr/>
        <p:txBody>
          <a:bodyPr/>
          <a:lstStyle/>
          <a:p>
            <a:fld id="{5BC51DF8-F1F1-4A2C-8F26-39B3CEB5B93A}" type="slidenum">
              <a:rPr kumimoji="1" lang="ja-JP" altLang="en-US" smtClean="0"/>
              <a:pPr/>
              <a:t>21</a:t>
            </a:fld>
            <a:endParaRPr kumimoji="1" lang="ja-JP" altLang="en-US"/>
          </a:p>
        </p:txBody>
      </p:sp>
    </p:spTree>
    <p:extLst>
      <p:ext uri="{BB962C8B-B14F-4D97-AF65-F5344CB8AC3E}">
        <p14:creationId xmlns:p14="http://schemas.microsoft.com/office/powerpoint/2010/main" val="40707195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a:xfrm>
            <a:off x="1371600" y="458788"/>
            <a:ext cx="4114800" cy="3086100"/>
          </a:xfrm>
        </p:spPr>
      </p:sp>
      <p:sp>
        <p:nvSpPr>
          <p:cNvPr id="3" name="ノート プレースホルダ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XRD</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結果から、イオン交換前の層状塩基性酢酸ニッケルの層間が</a:t>
            </a:r>
            <a:r>
              <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10.92 Å</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でイオン交換後のニッケル層状水酸化物は、層間が</a:t>
            </a:r>
            <a:r>
              <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29.8 Å</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であり、イオン交換前と</a:t>
            </a:r>
            <a:r>
              <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20 Å</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ほど拡大されていることが確認できました。</a:t>
            </a:r>
            <a:endPar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20 Å</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は</a:t>
            </a:r>
            <a:r>
              <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DBS</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長辺の長さと一致しており、層状塩基性酢酸ニッケルの層間が</a:t>
            </a:r>
            <a:r>
              <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DBS</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により拡大されていることが確認できました。</a:t>
            </a:r>
            <a:endPar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p:txBody>
      </p:sp>
      <p:sp>
        <p:nvSpPr>
          <p:cNvPr id="4" name="スライド番号プレースホルダ 3"/>
          <p:cNvSpPr>
            <a:spLocks noGrp="1"/>
          </p:cNvSpPr>
          <p:nvPr>
            <p:ph type="sldNum" sz="quarter" idx="10"/>
          </p:nvPr>
        </p:nvSpPr>
        <p:spPr/>
        <p:txBody>
          <a:bodyPr/>
          <a:lstStyle/>
          <a:p>
            <a:fld id="{5BC51DF8-F1F1-4A2C-8F26-39B3CEB5B93A}" type="slidenum">
              <a:rPr kumimoji="1" lang="ja-JP" altLang="en-US" smtClean="0"/>
              <a:pPr/>
              <a:t>22</a:t>
            </a:fld>
            <a:endParaRPr kumimoji="1" lang="ja-JP" altLang="en-US"/>
          </a:p>
        </p:txBody>
      </p:sp>
    </p:spTree>
    <p:extLst>
      <p:ext uri="{BB962C8B-B14F-4D97-AF65-F5344CB8AC3E}">
        <p14:creationId xmlns:p14="http://schemas.microsoft.com/office/powerpoint/2010/main" val="20005659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458788"/>
            <a:ext cx="4114800" cy="3086100"/>
          </a:xfrm>
        </p:spPr>
      </p:sp>
      <p:sp>
        <p:nvSpPr>
          <p:cNvPr id="3" name="ノート プレースホルダー 2"/>
          <p:cNvSpPr>
            <a:spLocks noGrp="1"/>
          </p:cNvSpPr>
          <p:nvPr>
            <p:ph type="body" idx="1"/>
          </p:nvPr>
        </p:nvSpPr>
        <p:spPr/>
        <p:txBody>
          <a:bodyPr/>
          <a:lstStyle/>
          <a:p>
            <a:pPr algn="just"/>
            <a:r>
              <a:rPr lang="ja-JP" altLang="en-US" sz="1600" kern="100">
                <a:solidFill>
                  <a:srgbClr val="000000"/>
                </a:solidFill>
                <a:effectLst/>
                <a:uFill>
                  <a:solidFill>
                    <a:srgbClr val="000000"/>
                  </a:solidFill>
                </a:uFill>
                <a:latin typeface="Times New Roman" panose="02020603050405020304" pitchFamily="18" charset="0"/>
                <a:cs typeface="Times New Roman" panose="02020603050405020304" pitchFamily="18" charset="0"/>
              </a:rPr>
              <a:t>ニッケル水酸化物ナノシートの合成についてです。</a:t>
            </a:r>
            <a:endParaRPr lang="en-US" altLang="ja-JP" sz="1600" kern="100" dirty="0">
              <a:solidFill>
                <a:srgbClr val="000000"/>
              </a:solidFill>
              <a:effectLst/>
              <a:uFill>
                <a:solidFill>
                  <a:srgbClr val="000000"/>
                </a:solidFill>
              </a:uFill>
              <a:latin typeface="Times New Roman" panose="02020603050405020304" pitchFamily="18" charset="0"/>
              <a:cs typeface="Times New Roman" panose="02020603050405020304" pitchFamily="18" charset="0"/>
            </a:endParaRPr>
          </a:p>
          <a:p>
            <a:pPr algn="just"/>
            <a:endParaRPr lang="en-US" altLang="ja-JP" sz="1600" kern="100" dirty="0">
              <a:solidFill>
                <a:srgbClr val="000000"/>
              </a:solidFill>
              <a:effectLst/>
              <a:uFill>
                <a:solidFill>
                  <a:srgbClr val="000000"/>
                </a:solidFill>
              </a:uFill>
              <a:latin typeface="Times New Roman" panose="02020603050405020304" pitchFamily="18" charset="0"/>
              <a:cs typeface="Times New Roman" panose="02020603050405020304" pitchFamily="18" charset="0"/>
            </a:endParaRPr>
          </a:p>
          <a:p>
            <a:pPr algn="just"/>
            <a:r>
              <a:rPr lang="ja-JP" altLang="en-US" sz="1600" kern="100">
                <a:solidFill>
                  <a:srgbClr val="000000"/>
                </a:solidFill>
                <a:effectLst/>
                <a:uFill>
                  <a:solidFill>
                    <a:srgbClr val="000000"/>
                  </a:solidFill>
                </a:uFill>
                <a:latin typeface="Times New Roman" panose="02020603050405020304" pitchFamily="18" charset="0"/>
                <a:cs typeface="Times New Roman" panose="02020603050405020304" pitchFamily="18" charset="0"/>
              </a:rPr>
              <a:t>酢酸ニッケル四水和物にエタノール</a:t>
            </a:r>
            <a:r>
              <a:rPr lang="en-US" altLang="ja-JP" sz="1600" kern="100" dirty="0">
                <a:solidFill>
                  <a:srgbClr val="000000"/>
                </a:solidFill>
                <a:effectLst/>
                <a:uFill>
                  <a:solidFill>
                    <a:srgbClr val="000000"/>
                  </a:solidFill>
                </a:uFill>
                <a:latin typeface="Times New Roman" panose="02020603050405020304" pitchFamily="18" charset="0"/>
                <a:cs typeface="Times New Roman" panose="02020603050405020304" pitchFamily="18" charset="0"/>
              </a:rPr>
              <a:t>-</a:t>
            </a:r>
            <a:r>
              <a:rPr lang="ja-JP" altLang="en-US" sz="1600" kern="100">
                <a:solidFill>
                  <a:srgbClr val="000000"/>
                </a:solidFill>
                <a:effectLst/>
                <a:uFill>
                  <a:solidFill>
                    <a:srgbClr val="000000"/>
                  </a:solidFill>
                </a:uFill>
                <a:latin typeface="Times New Roman" panose="02020603050405020304" pitchFamily="18" charset="0"/>
                <a:cs typeface="Times New Roman" panose="02020603050405020304" pitchFamily="18" charset="0"/>
              </a:rPr>
              <a:t>水系で加熱還流を行い、層状塩基性酢酸ニッケルを合成し、</a:t>
            </a:r>
            <a:r>
              <a:rPr kumimoji="1" lang="ja-JP" altLang="en-US" sz="1600" b="0" kern="100">
                <a:solidFill>
                  <a:srgbClr val="000000"/>
                </a:solidFill>
                <a:effectLst/>
                <a:uFill>
                  <a:solidFill>
                    <a:srgbClr val="000000"/>
                  </a:solidFill>
                </a:uFill>
                <a:latin typeface="Times New Roman" panose="02020603050405020304" pitchFamily="18" charset="0"/>
                <a:cs typeface="Times New Roman" panose="02020603050405020304" pitchFamily="18" charset="0"/>
              </a:rPr>
              <a:t>ドデシルベンゼンスルホン酸ナトリウム水溶液中で、</a:t>
            </a:r>
            <a:r>
              <a:rPr lang="ja-JP" altLang="en-US" sz="1600" kern="100">
                <a:solidFill>
                  <a:srgbClr val="000000"/>
                </a:solidFill>
                <a:effectLst/>
                <a:uFill>
                  <a:solidFill>
                    <a:srgbClr val="000000"/>
                  </a:solidFill>
                </a:uFill>
                <a:latin typeface="Times New Roman" panose="02020603050405020304" pitchFamily="18" charset="0"/>
                <a:cs typeface="Times New Roman" panose="02020603050405020304" pitchFamily="18" charset="0"/>
              </a:rPr>
              <a:t>酢酸イオンをドデシルベンゼンスルホン酸イオンに交換させ、層間の拡大を行いました。</a:t>
            </a:r>
            <a:endParaRPr lang="en-US" altLang="ja-JP" sz="1600" kern="100" dirty="0">
              <a:solidFill>
                <a:srgbClr val="000000"/>
              </a:solidFill>
              <a:effectLst/>
              <a:uFill>
                <a:solidFill>
                  <a:srgbClr val="000000"/>
                </a:solidFill>
              </a:uFill>
              <a:latin typeface="Times New Roman" panose="02020603050405020304" pitchFamily="18" charset="0"/>
              <a:cs typeface="Times New Roman" panose="02020603050405020304" pitchFamily="18" charset="0"/>
            </a:endParaRPr>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23</a:t>
            </a:fld>
            <a:endParaRPr kumimoji="1" lang="ja-JP" altLang="en-US"/>
          </a:p>
        </p:txBody>
      </p:sp>
    </p:spTree>
    <p:extLst>
      <p:ext uri="{BB962C8B-B14F-4D97-AF65-F5344CB8AC3E}">
        <p14:creationId xmlns:p14="http://schemas.microsoft.com/office/powerpoint/2010/main" val="7252739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458788"/>
            <a:ext cx="4114800" cy="3086100"/>
          </a:xfrm>
        </p:spPr>
      </p:sp>
      <p:sp>
        <p:nvSpPr>
          <p:cNvPr id="3" name="ノート プレースホルダー 2"/>
          <p:cNvSpPr>
            <a:spLocks noGrp="1"/>
          </p:cNvSpPr>
          <p:nvPr>
            <p:ph type="body" idx="1"/>
          </p:nvPr>
        </p:nvSpPr>
        <p:spPr/>
        <p:txBody>
          <a:bodyPr/>
          <a:lstStyle/>
          <a:p>
            <a:pPr algn="just"/>
            <a:r>
              <a:rPr lang="ja-JP" altLang="en-US" sz="1600" kern="100">
                <a:solidFill>
                  <a:srgbClr val="000000"/>
                </a:solidFill>
                <a:effectLst/>
                <a:uFill>
                  <a:solidFill>
                    <a:srgbClr val="000000"/>
                  </a:solidFill>
                </a:uFill>
                <a:latin typeface="Times New Roman" panose="02020603050405020304" pitchFamily="18" charset="0"/>
                <a:cs typeface="Times New Roman" panose="02020603050405020304" pitchFamily="18" charset="0"/>
              </a:rPr>
              <a:t>実験手順です。</a:t>
            </a:r>
            <a:endParaRPr lang="en-US" altLang="ja-JP" sz="1600" kern="100" dirty="0">
              <a:solidFill>
                <a:srgbClr val="000000"/>
              </a:solidFill>
              <a:effectLst/>
              <a:uFill>
                <a:solidFill>
                  <a:srgbClr val="000000"/>
                </a:solidFill>
              </a:uFill>
              <a:latin typeface="Times New Roman" panose="02020603050405020304" pitchFamily="18" charset="0"/>
              <a:cs typeface="Times New Roman" panose="02020603050405020304" pitchFamily="18" charset="0"/>
            </a:endParaRPr>
          </a:p>
          <a:p>
            <a:pPr algn="just"/>
            <a:r>
              <a:rPr lang="ja-JP" altLang="en-US" sz="1600" kern="100">
                <a:solidFill>
                  <a:srgbClr val="000000"/>
                </a:solidFill>
                <a:effectLst/>
                <a:uFill>
                  <a:solidFill>
                    <a:srgbClr val="000000"/>
                  </a:solidFill>
                </a:uFill>
                <a:latin typeface="Times New Roman" panose="02020603050405020304" pitchFamily="18" charset="0"/>
                <a:cs typeface="Times New Roman" panose="02020603050405020304" pitchFamily="18" charset="0"/>
              </a:rPr>
              <a:t>まず、ニッケル層状水酸化物を合成します。</a:t>
            </a:r>
            <a:endParaRPr lang="en-US" altLang="ja-JP" sz="1600" kern="100" dirty="0">
              <a:solidFill>
                <a:srgbClr val="000000"/>
              </a:solidFill>
              <a:effectLst/>
              <a:uFill>
                <a:solidFill>
                  <a:srgbClr val="000000"/>
                </a:solidFill>
              </a:uFill>
              <a:latin typeface="Times New Roman" panose="02020603050405020304" pitchFamily="18" charset="0"/>
              <a:cs typeface="Times New Roman" panose="02020603050405020304" pitchFamily="18" charset="0"/>
            </a:endParaRPr>
          </a:p>
          <a:p>
            <a:pPr algn="just"/>
            <a:r>
              <a:rPr lang="ja-JP" altLang="en-US" sz="1600" kern="100">
                <a:solidFill>
                  <a:srgbClr val="000000"/>
                </a:solidFill>
                <a:effectLst/>
                <a:uFill>
                  <a:solidFill>
                    <a:srgbClr val="000000"/>
                  </a:solidFill>
                </a:uFill>
                <a:latin typeface="Times New Roman" panose="02020603050405020304" pitchFamily="18" charset="0"/>
                <a:cs typeface="Times New Roman" panose="02020603050405020304" pitchFamily="18" charset="0"/>
              </a:rPr>
              <a:t>酢酸ニッケル四水和物にエタノール</a:t>
            </a:r>
            <a:r>
              <a:rPr lang="en-US" altLang="ja-JP" sz="1600" kern="100" dirty="0">
                <a:solidFill>
                  <a:srgbClr val="000000"/>
                </a:solidFill>
                <a:effectLst/>
                <a:uFill>
                  <a:solidFill>
                    <a:srgbClr val="000000"/>
                  </a:solidFill>
                </a:uFill>
                <a:latin typeface="Times New Roman" panose="02020603050405020304" pitchFamily="18" charset="0"/>
                <a:cs typeface="Times New Roman" panose="02020603050405020304" pitchFamily="18" charset="0"/>
              </a:rPr>
              <a:t>-</a:t>
            </a:r>
            <a:r>
              <a:rPr lang="ja-JP" altLang="en-US" sz="1600" kern="100">
                <a:solidFill>
                  <a:srgbClr val="000000"/>
                </a:solidFill>
                <a:effectLst/>
                <a:uFill>
                  <a:solidFill>
                    <a:srgbClr val="000000"/>
                  </a:solidFill>
                </a:uFill>
                <a:latin typeface="Times New Roman" panose="02020603050405020304" pitchFamily="18" charset="0"/>
                <a:cs typeface="Times New Roman" panose="02020603050405020304" pitchFamily="18" charset="0"/>
              </a:rPr>
              <a:t>水で加熱還流を行い、層状塩基性酢酸ニッケルを合成しました。</a:t>
            </a:r>
            <a:endParaRPr lang="en-US" altLang="ja-JP" sz="1600" kern="100" dirty="0">
              <a:solidFill>
                <a:srgbClr val="000000"/>
              </a:solidFill>
              <a:effectLst/>
              <a:uFill>
                <a:solidFill>
                  <a:srgbClr val="000000"/>
                </a:solidFill>
              </a:uFill>
              <a:latin typeface="Times New Roman" panose="02020603050405020304" pitchFamily="18" charset="0"/>
              <a:cs typeface="Times New Roman" panose="02020603050405020304" pitchFamily="18" charset="0"/>
            </a:endParaRPr>
          </a:p>
          <a:p>
            <a:pPr algn="just"/>
            <a:r>
              <a:rPr kumimoji="1" lang="ja-JP" altLang="en-US" sz="1600" b="0" kern="100">
                <a:solidFill>
                  <a:srgbClr val="000000"/>
                </a:solidFill>
                <a:effectLst/>
                <a:uFill>
                  <a:solidFill>
                    <a:srgbClr val="000000"/>
                  </a:solidFill>
                </a:uFill>
                <a:latin typeface="Times New Roman" panose="02020603050405020304" pitchFamily="18" charset="0"/>
                <a:cs typeface="Times New Roman" panose="02020603050405020304" pitchFamily="18" charset="0"/>
              </a:rPr>
              <a:t>これに、ドデシルベンゼンスルホン酸ナトリウム水溶液中で、</a:t>
            </a:r>
            <a:r>
              <a:rPr lang="ja-JP" altLang="en-US" sz="1600" kern="100">
                <a:solidFill>
                  <a:srgbClr val="000000"/>
                </a:solidFill>
                <a:effectLst/>
                <a:uFill>
                  <a:solidFill>
                    <a:srgbClr val="000000"/>
                  </a:solidFill>
                </a:uFill>
                <a:latin typeface="Times New Roman" panose="02020603050405020304" pitchFamily="18" charset="0"/>
                <a:cs typeface="Times New Roman" panose="02020603050405020304" pitchFamily="18" charset="0"/>
              </a:rPr>
              <a:t>酢酸イオンをドデシルベンゼンスルホン酸イオンに交換させ、層間の拡大を行いました。</a:t>
            </a:r>
            <a:endParaRPr lang="en-US" altLang="ja-JP" sz="1600" kern="100" dirty="0">
              <a:solidFill>
                <a:srgbClr val="000000"/>
              </a:solidFill>
              <a:effectLst/>
              <a:uFill>
                <a:solidFill>
                  <a:srgbClr val="000000"/>
                </a:solidFill>
              </a:uFill>
              <a:latin typeface="Times New Roman" panose="02020603050405020304" pitchFamily="18" charset="0"/>
              <a:cs typeface="Times New Roman" panose="02020603050405020304" pitchFamily="18" charset="0"/>
            </a:endParaRPr>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3</a:t>
            </a:fld>
            <a:endParaRPr kumimoji="1" lang="ja-JP" altLang="en-US"/>
          </a:p>
        </p:txBody>
      </p:sp>
    </p:spTree>
    <p:extLst>
      <p:ext uri="{BB962C8B-B14F-4D97-AF65-F5344CB8AC3E}">
        <p14:creationId xmlns:p14="http://schemas.microsoft.com/office/powerpoint/2010/main" val="34570134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458788"/>
            <a:ext cx="4114800" cy="3086100"/>
          </a:xfrm>
        </p:spPr>
      </p:sp>
      <p:sp>
        <p:nvSpPr>
          <p:cNvPr id="3" name="ノート プレースホルダー 2"/>
          <p:cNvSpPr>
            <a:spLocks noGrp="1"/>
          </p:cNvSpPr>
          <p:nvPr>
            <p:ph type="body" idx="1"/>
          </p:nvPr>
        </p:nvSpPr>
        <p:spPr/>
        <p:txBody>
          <a:bodyPr/>
          <a:lstStyle/>
          <a:p>
            <a:pPr algn="just"/>
            <a:r>
              <a:rPr lang="ja-JP" altLang="en-US" sz="1600" kern="100">
                <a:solidFill>
                  <a:srgbClr val="000000"/>
                </a:solidFill>
                <a:effectLst/>
                <a:uFill>
                  <a:solidFill>
                    <a:srgbClr val="000000"/>
                  </a:solidFill>
                </a:uFill>
                <a:latin typeface="Times New Roman" panose="02020603050405020304" pitchFamily="18" charset="0"/>
                <a:cs typeface="Times New Roman" panose="02020603050405020304" pitchFamily="18" charset="0"/>
              </a:rPr>
              <a:t>次に、イオン交換後のニッケル層状水酸化物を</a:t>
            </a:r>
            <a:r>
              <a:rPr lang="en-US" altLang="ja-JP" sz="1600" kern="100" dirty="0">
                <a:solidFill>
                  <a:srgbClr val="000000"/>
                </a:solidFill>
                <a:effectLst/>
                <a:uFill>
                  <a:solidFill>
                    <a:srgbClr val="000000"/>
                  </a:solidFill>
                </a:uFill>
                <a:latin typeface="Times New Roman" panose="02020603050405020304" pitchFamily="18" charset="0"/>
                <a:cs typeface="Times New Roman" panose="02020603050405020304" pitchFamily="18" charset="0"/>
              </a:rPr>
              <a:t>1-</a:t>
            </a:r>
            <a:r>
              <a:rPr lang="ja-JP" altLang="en-US" sz="1600" kern="100">
                <a:solidFill>
                  <a:srgbClr val="000000"/>
                </a:solidFill>
                <a:effectLst/>
                <a:uFill>
                  <a:solidFill>
                    <a:srgbClr val="000000"/>
                  </a:solidFill>
                </a:uFill>
                <a:latin typeface="Times New Roman" panose="02020603050405020304" pitchFamily="18" charset="0"/>
                <a:cs typeface="Times New Roman" panose="02020603050405020304" pitchFamily="18" charset="0"/>
              </a:rPr>
              <a:t>ブタノール中で超音波分散させ単層剥離し、ニッケルナノシート分散液を作成しました。</a:t>
            </a:r>
            <a:endParaRPr lang="en-US" altLang="ja-JP" sz="1600" kern="100" dirty="0">
              <a:solidFill>
                <a:srgbClr val="000000"/>
              </a:solidFill>
              <a:effectLst/>
              <a:uFill>
                <a:solidFill>
                  <a:srgbClr val="000000"/>
                </a:solidFill>
              </a:uFill>
              <a:latin typeface="Times New Roman" panose="02020603050405020304" pitchFamily="18" charset="0"/>
              <a:cs typeface="Times New Roman" panose="02020603050405020304" pitchFamily="18" charset="0"/>
            </a:endParaRPr>
          </a:p>
          <a:p>
            <a:pPr algn="just"/>
            <a:endParaRPr lang="en-US" altLang="ja-JP" sz="1600" kern="100" dirty="0">
              <a:solidFill>
                <a:srgbClr val="000000"/>
              </a:solidFill>
              <a:effectLst/>
              <a:uFill>
                <a:solidFill>
                  <a:srgbClr val="000000"/>
                </a:solidFill>
              </a:uFill>
              <a:latin typeface="Times New Roman" panose="02020603050405020304" pitchFamily="18" charset="0"/>
              <a:cs typeface="Times New Roman" panose="02020603050405020304" pitchFamily="18" charset="0"/>
            </a:endParaRPr>
          </a:p>
          <a:p>
            <a:pPr algn="just"/>
            <a:r>
              <a:rPr lang="ja-JP" altLang="en-US" sz="1600" kern="100">
                <a:solidFill>
                  <a:srgbClr val="000000"/>
                </a:solidFill>
                <a:effectLst/>
                <a:uFill>
                  <a:solidFill>
                    <a:srgbClr val="000000"/>
                  </a:solidFill>
                </a:uFill>
                <a:latin typeface="Times New Roman" panose="02020603050405020304" pitchFamily="18" charset="0"/>
                <a:cs typeface="Times New Roman" panose="02020603050405020304" pitchFamily="18" charset="0"/>
              </a:rPr>
              <a:t>この分散液を用いて、キャスト電極とカーボンペースト電極の</a:t>
            </a:r>
            <a:r>
              <a:rPr lang="en-US" altLang="ja-JP" sz="1600" kern="100" dirty="0">
                <a:solidFill>
                  <a:srgbClr val="000000"/>
                </a:solidFill>
                <a:effectLst/>
                <a:uFill>
                  <a:solidFill>
                    <a:srgbClr val="000000"/>
                  </a:solidFill>
                </a:uFill>
                <a:latin typeface="Times New Roman" panose="02020603050405020304" pitchFamily="18" charset="0"/>
                <a:cs typeface="Times New Roman" panose="02020603050405020304" pitchFamily="18" charset="0"/>
              </a:rPr>
              <a:t>2</a:t>
            </a:r>
            <a:r>
              <a:rPr lang="ja-JP" altLang="en-US" sz="1600" kern="100">
                <a:solidFill>
                  <a:srgbClr val="000000"/>
                </a:solidFill>
                <a:effectLst/>
                <a:uFill>
                  <a:solidFill>
                    <a:srgbClr val="000000"/>
                  </a:solidFill>
                </a:uFill>
                <a:latin typeface="Times New Roman" panose="02020603050405020304" pitchFamily="18" charset="0"/>
                <a:cs typeface="Times New Roman" panose="02020603050405020304" pitchFamily="18" charset="0"/>
              </a:rPr>
              <a:t>つを作成しました。</a:t>
            </a:r>
            <a:endParaRPr lang="en-US" altLang="ja-JP" sz="1600" kern="100" dirty="0">
              <a:solidFill>
                <a:srgbClr val="000000"/>
              </a:solidFill>
              <a:effectLst/>
              <a:uFill>
                <a:solidFill>
                  <a:srgbClr val="000000"/>
                </a:solidFill>
              </a:uFill>
              <a:latin typeface="Times New Roman" panose="02020603050405020304" pitchFamily="18" charset="0"/>
              <a:cs typeface="Times New Roman" panose="02020603050405020304" pitchFamily="18" charset="0"/>
            </a:endParaRPr>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4</a:t>
            </a:fld>
            <a:endParaRPr kumimoji="1" lang="ja-JP" altLang="en-US"/>
          </a:p>
        </p:txBody>
      </p:sp>
    </p:spTree>
    <p:extLst>
      <p:ext uri="{BB962C8B-B14F-4D97-AF65-F5344CB8AC3E}">
        <p14:creationId xmlns:p14="http://schemas.microsoft.com/office/powerpoint/2010/main" val="33390306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458788"/>
            <a:ext cx="4114800" cy="3086100"/>
          </a:xfrm>
        </p:spPr>
      </p:sp>
      <p:sp>
        <p:nvSpPr>
          <p:cNvPr id="3" name="ノート プレースホルダー 2"/>
          <p:cNvSpPr>
            <a:spLocks noGrp="1"/>
          </p:cNvSpPr>
          <p:nvPr>
            <p:ph type="body" idx="1"/>
          </p:nvPr>
        </p:nvSpPr>
        <p:spPr/>
        <p:txBody>
          <a:bodyPr/>
          <a:lstStyle/>
          <a:p>
            <a:pPr algn="just"/>
            <a:r>
              <a:rPr lang="ja-JP" altLang="en-US" sz="1600" kern="100">
                <a:solidFill>
                  <a:srgbClr val="000000"/>
                </a:solidFill>
                <a:effectLst/>
                <a:uFill>
                  <a:solidFill>
                    <a:srgbClr val="000000"/>
                  </a:solidFill>
                </a:uFill>
                <a:latin typeface="Times New Roman" panose="02020603050405020304" pitchFamily="18" charset="0"/>
                <a:cs typeface="Times New Roman" panose="02020603050405020304" pitchFamily="18" charset="0"/>
              </a:rPr>
              <a:t>電極の作製です。</a:t>
            </a:r>
            <a:endParaRPr lang="en-US" altLang="ja-JP" sz="1600" kern="100" dirty="0">
              <a:solidFill>
                <a:srgbClr val="000000"/>
              </a:solidFill>
              <a:effectLst/>
              <a:uFill>
                <a:solidFill>
                  <a:srgbClr val="000000"/>
                </a:solidFill>
              </a:uFill>
              <a:latin typeface="Times New Roman" panose="02020603050405020304" pitchFamily="18" charset="0"/>
              <a:cs typeface="Times New Roman" panose="02020603050405020304" pitchFamily="18" charset="0"/>
            </a:endParaRPr>
          </a:p>
          <a:p>
            <a:pPr algn="just"/>
            <a:r>
              <a:rPr lang="ja-JP" altLang="en-US" sz="1600" kern="100">
                <a:solidFill>
                  <a:srgbClr val="000000"/>
                </a:solidFill>
                <a:effectLst/>
                <a:uFill>
                  <a:solidFill>
                    <a:srgbClr val="000000"/>
                  </a:solidFill>
                </a:uFill>
                <a:latin typeface="Times New Roman" panose="02020603050405020304" pitchFamily="18" charset="0"/>
                <a:cs typeface="Times New Roman" panose="02020603050405020304" pitchFamily="18" charset="0"/>
              </a:rPr>
              <a:t>キャスティング法により作製したキャスト電極では、ニッケルナノシート分散液を減圧濃縮させ</a:t>
            </a:r>
            <a:r>
              <a:rPr lang="en-US" altLang="ja-JP" sz="1600" kern="100" dirty="0">
                <a:solidFill>
                  <a:srgbClr val="000000"/>
                </a:solidFill>
                <a:effectLst/>
                <a:uFill>
                  <a:solidFill>
                    <a:srgbClr val="000000"/>
                  </a:solidFill>
                </a:uFill>
                <a:latin typeface="Times New Roman" panose="02020603050405020304" pitchFamily="18" charset="0"/>
                <a:cs typeface="Times New Roman" panose="02020603050405020304" pitchFamily="18" charset="0"/>
              </a:rPr>
              <a:t>1-</a:t>
            </a:r>
            <a:r>
              <a:rPr lang="ja-JP" altLang="en-US" sz="1600" kern="100">
                <a:solidFill>
                  <a:srgbClr val="000000"/>
                </a:solidFill>
                <a:effectLst/>
                <a:uFill>
                  <a:solidFill>
                    <a:srgbClr val="000000"/>
                  </a:solidFill>
                </a:uFill>
                <a:latin typeface="Times New Roman" panose="02020603050405020304" pitchFamily="18" charset="0"/>
                <a:cs typeface="Times New Roman" panose="02020603050405020304" pitchFamily="18" charset="0"/>
              </a:rPr>
              <a:t>ブタノールを蒸発させました。</a:t>
            </a:r>
            <a:endParaRPr lang="en-US" altLang="ja-JP" sz="1600" kern="100" dirty="0">
              <a:solidFill>
                <a:srgbClr val="000000"/>
              </a:solidFill>
              <a:effectLst/>
              <a:uFill>
                <a:solidFill>
                  <a:srgbClr val="000000"/>
                </a:solidFill>
              </a:uFill>
              <a:latin typeface="Times New Roman" panose="02020603050405020304" pitchFamily="18" charset="0"/>
              <a:cs typeface="Times New Roman" panose="02020603050405020304" pitchFamily="18" charset="0"/>
            </a:endParaRPr>
          </a:p>
          <a:p>
            <a:pPr algn="just"/>
            <a:r>
              <a:rPr lang="ja-JP" altLang="en-US" sz="1600" kern="100">
                <a:solidFill>
                  <a:srgbClr val="000000"/>
                </a:solidFill>
                <a:effectLst/>
                <a:uFill>
                  <a:solidFill>
                    <a:srgbClr val="000000"/>
                  </a:solidFill>
                </a:uFill>
                <a:latin typeface="Times New Roman" panose="02020603050405020304" pitchFamily="18" charset="0"/>
                <a:cs typeface="Times New Roman" panose="02020603050405020304" pitchFamily="18" charset="0"/>
              </a:rPr>
              <a:t>この濃縮液をグラッシーカーボン電極にピペットで滴下を行い、滴下乾燥を繰り返しました。</a:t>
            </a:r>
            <a:endParaRPr lang="en-US" altLang="ja-JP" sz="1600" kern="100" dirty="0">
              <a:solidFill>
                <a:srgbClr val="000000"/>
              </a:solidFill>
              <a:effectLst/>
              <a:uFill>
                <a:solidFill>
                  <a:srgbClr val="000000"/>
                </a:solidFill>
              </a:uFill>
              <a:latin typeface="Times New Roman" panose="02020603050405020304" pitchFamily="18" charset="0"/>
              <a:cs typeface="Times New Roman" panose="02020603050405020304" pitchFamily="18" charset="0"/>
            </a:endParaRPr>
          </a:p>
          <a:p>
            <a:pPr algn="just"/>
            <a:endParaRPr lang="en-US" altLang="ja-JP" sz="1600" kern="100" dirty="0">
              <a:solidFill>
                <a:srgbClr val="000000"/>
              </a:solidFill>
              <a:effectLst/>
              <a:uFill>
                <a:solidFill>
                  <a:srgbClr val="000000"/>
                </a:solidFill>
              </a:uFill>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ja-JP" altLang="en-US" sz="1600" kern="100">
                <a:solidFill>
                  <a:srgbClr val="000000"/>
                </a:solidFill>
                <a:effectLst/>
                <a:uFill>
                  <a:solidFill>
                    <a:srgbClr val="000000"/>
                  </a:solidFill>
                </a:uFill>
                <a:latin typeface="Times New Roman" panose="02020603050405020304" pitchFamily="18" charset="0"/>
                <a:cs typeface="Times New Roman" panose="02020603050405020304" pitchFamily="18" charset="0"/>
              </a:rPr>
              <a:t>次に、カーボンペースト電極では、先ほど得たニッケルナノシート分散液にケッチェンブラックを混ぜ、減圧乾燥を行いました。</a:t>
            </a:r>
            <a:endParaRPr lang="en-US" altLang="ja-JP" sz="1600" kern="100" dirty="0">
              <a:solidFill>
                <a:srgbClr val="000000"/>
              </a:solidFill>
              <a:effectLst/>
              <a:uFill>
                <a:solidFill>
                  <a:srgbClr val="000000"/>
                </a:solidFill>
              </a:uFill>
              <a:latin typeface="Times New Roman" panose="02020603050405020304" pitchFamily="18" charset="0"/>
              <a:cs typeface="Times New Roman" panose="02020603050405020304" pitchFamily="18" charset="0"/>
            </a:endParaRPr>
          </a:p>
          <a:p>
            <a:pPr algn="just"/>
            <a:r>
              <a:rPr lang="ja-JP" altLang="en-US" sz="1600" kern="100">
                <a:solidFill>
                  <a:srgbClr val="000000"/>
                </a:solidFill>
                <a:effectLst/>
                <a:uFill>
                  <a:solidFill>
                    <a:srgbClr val="000000"/>
                  </a:solidFill>
                </a:uFill>
                <a:latin typeface="Times New Roman" panose="02020603050405020304" pitchFamily="18" charset="0"/>
                <a:cs typeface="Times New Roman" panose="02020603050405020304" pitchFamily="18" charset="0"/>
              </a:rPr>
              <a:t>乳鉢にナフィオンまたはセルロースナノファイバーのバインダーと、減圧乾燥させた粉末を入念に混ぜ合わせました。</a:t>
            </a:r>
            <a:endParaRPr lang="en-US" altLang="ja-JP" sz="1600" kern="100" dirty="0">
              <a:solidFill>
                <a:srgbClr val="000000"/>
              </a:solidFill>
              <a:effectLst/>
              <a:uFill>
                <a:solidFill>
                  <a:srgbClr val="000000"/>
                </a:solidFill>
              </a:uFill>
              <a:latin typeface="Times New Roman" panose="02020603050405020304" pitchFamily="18" charset="0"/>
              <a:cs typeface="Times New Roman" panose="02020603050405020304" pitchFamily="18" charset="0"/>
            </a:endParaRPr>
          </a:p>
          <a:p>
            <a:pPr algn="just"/>
            <a:r>
              <a:rPr lang="ja-JP" altLang="en-US" sz="1600" kern="100">
                <a:solidFill>
                  <a:srgbClr val="000000"/>
                </a:solidFill>
                <a:effectLst/>
                <a:uFill>
                  <a:solidFill>
                    <a:srgbClr val="000000"/>
                  </a:solidFill>
                </a:uFill>
                <a:latin typeface="Times New Roman" panose="02020603050405020304" pitchFamily="18" charset="0"/>
                <a:cs typeface="Times New Roman" panose="02020603050405020304" pitchFamily="18" charset="0"/>
              </a:rPr>
              <a:t>カーボンペースト電極を図のように叩くようにして詰め、作製を行いました。</a:t>
            </a:r>
            <a:endParaRPr lang="en-US" altLang="ja-JP" sz="1600" kern="100" dirty="0">
              <a:solidFill>
                <a:srgbClr val="000000"/>
              </a:solidFill>
              <a:effectLst/>
              <a:uFill>
                <a:solidFill>
                  <a:srgbClr val="000000"/>
                </a:solidFill>
              </a:uFill>
              <a:latin typeface="Times New Roman" panose="02020603050405020304" pitchFamily="18" charset="0"/>
              <a:cs typeface="Times New Roman" panose="02020603050405020304" pitchFamily="18" charset="0"/>
            </a:endParaRPr>
          </a:p>
          <a:p>
            <a:pPr algn="just"/>
            <a:endParaRPr lang="en-US" altLang="ja-JP" sz="1600" kern="100" dirty="0">
              <a:solidFill>
                <a:srgbClr val="000000"/>
              </a:solidFill>
              <a:effectLst/>
              <a:uFill>
                <a:solidFill>
                  <a:srgbClr val="000000"/>
                </a:solidFill>
              </a:uFill>
              <a:latin typeface="Times New Roman" panose="02020603050405020304" pitchFamily="18" charset="0"/>
              <a:cs typeface="Times New Roman" panose="02020603050405020304" pitchFamily="18" charset="0"/>
            </a:endParaRPr>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5</a:t>
            </a:fld>
            <a:endParaRPr kumimoji="1" lang="ja-JP" altLang="en-US"/>
          </a:p>
        </p:txBody>
      </p:sp>
    </p:spTree>
    <p:extLst>
      <p:ext uri="{BB962C8B-B14F-4D97-AF65-F5344CB8AC3E}">
        <p14:creationId xmlns:p14="http://schemas.microsoft.com/office/powerpoint/2010/main" val="15005761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458788"/>
            <a:ext cx="4114800" cy="3086100"/>
          </a:xfrm>
        </p:spPr>
      </p:sp>
      <p:sp>
        <p:nvSpPr>
          <p:cNvPr id="3" name="ノート プレースホルダー 2"/>
          <p:cNvSpPr>
            <a:spLocks noGrp="1"/>
          </p:cNvSpPr>
          <p:nvPr>
            <p:ph type="body" idx="1"/>
          </p:nvPr>
        </p:nvSpPr>
        <p:spPr/>
        <p:txBody>
          <a:bodyPr/>
          <a:lstStyle/>
          <a:p>
            <a:pPr algn="just"/>
            <a:r>
              <a:rPr kumimoji="1" lang="ja-JP" altLang="en-US" sz="1600" b="0">
                <a:latin typeface="Times New Roman" panose="02020603050405020304" pitchFamily="18" charset="0"/>
                <a:cs typeface="Times New Roman" panose="02020603050405020304" pitchFamily="18" charset="0"/>
              </a:rPr>
              <a:t>電気化学測定は三電極法を使用しました。</a:t>
            </a:r>
            <a:endParaRPr kumimoji="1" lang="en-US" altLang="ja-JP" sz="1600" b="0" dirty="0">
              <a:latin typeface="Times New Roman" panose="02020603050405020304" pitchFamily="18" charset="0"/>
              <a:cs typeface="Times New Roman" panose="02020603050405020304" pitchFamily="18" charset="0"/>
            </a:endParaRPr>
          </a:p>
          <a:p>
            <a:pPr algn="just"/>
            <a:r>
              <a:rPr kumimoji="1" lang="en-US" altLang="ja-JP" sz="1600" b="0" dirty="0">
                <a:latin typeface="Times New Roman" panose="02020603050405020304" pitchFamily="18" charset="0"/>
                <a:cs typeface="Times New Roman" panose="02020603050405020304" pitchFamily="18" charset="0"/>
              </a:rPr>
              <a:t>0.1 M</a:t>
            </a:r>
            <a:r>
              <a:rPr kumimoji="1" lang="ja-JP" altLang="en-US" sz="1600" b="0">
                <a:latin typeface="Times New Roman" panose="02020603050405020304" pitchFamily="18" charset="0"/>
                <a:cs typeface="Times New Roman" panose="02020603050405020304" pitchFamily="18" charset="0"/>
              </a:rPr>
              <a:t>水酸化ナトリウム電解液中で行い、</a:t>
            </a:r>
            <a:endParaRPr kumimoji="1" lang="en-US" altLang="ja-JP" sz="1600" b="0" dirty="0">
              <a:latin typeface="Times New Roman" panose="02020603050405020304" pitchFamily="18" charset="0"/>
              <a:cs typeface="Times New Roman" panose="02020603050405020304" pitchFamily="18" charset="0"/>
            </a:endParaRPr>
          </a:p>
          <a:p>
            <a:pPr algn="just"/>
            <a:r>
              <a:rPr kumimoji="1" lang="ja-JP" altLang="en-US" sz="1600" b="0">
                <a:latin typeface="Times New Roman" panose="02020603050405020304" pitchFamily="18" charset="0"/>
                <a:cs typeface="Times New Roman" panose="02020603050405020304" pitchFamily="18" charset="0"/>
              </a:rPr>
              <a:t>作用極は作製した電極</a:t>
            </a:r>
            <a:endParaRPr kumimoji="1" lang="en-US" altLang="ja-JP" sz="1600" b="0" dirty="0">
              <a:latin typeface="Times New Roman" panose="02020603050405020304" pitchFamily="18" charset="0"/>
              <a:cs typeface="Times New Roman" panose="02020603050405020304" pitchFamily="18" charset="0"/>
            </a:endParaRPr>
          </a:p>
          <a:p>
            <a:pPr algn="just"/>
            <a:r>
              <a:rPr kumimoji="1" lang="ja-JP" altLang="en-US" sz="1600" b="0">
                <a:latin typeface="Times New Roman" panose="02020603050405020304" pitchFamily="18" charset="0"/>
                <a:cs typeface="Times New Roman" panose="02020603050405020304" pitchFamily="18" charset="0"/>
              </a:rPr>
              <a:t>対極は白金線</a:t>
            </a:r>
            <a:endParaRPr kumimoji="1" lang="en-US" altLang="ja-JP" sz="1600" b="0" dirty="0">
              <a:latin typeface="Times New Roman" panose="02020603050405020304" pitchFamily="18" charset="0"/>
              <a:cs typeface="Times New Roman" panose="02020603050405020304" pitchFamily="18" charset="0"/>
            </a:endParaRPr>
          </a:p>
          <a:p>
            <a:pPr algn="just"/>
            <a:r>
              <a:rPr kumimoji="1" lang="ja-JP" altLang="en-US" sz="1600" b="0">
                <a:latin typeface="Times New Roman" panose="02020603050405020304" pitchFamily="18" charset="0"/>
                <a:cs typeface="Times New Roman" panose="02020603050405020304" pitchFamily="18" charset="0"/>
              </a:rPr>
              <a:t>参照極は</a:t>
            </a:r>
            <a:r>
              <a:rPr kumimoji="1" lang="en-US" altLang="ja-JP" sz="1600" b="0" dirty="0">
                <a:latin typeface="Times New Roman" panose="02020603050405020304" pitchFamily="18" charset="0"/>
                <a:cs typeface="Times New Roman" panose="02020603050405020304" pitchFamily="18" charset="0"/>
              </a:rPr>
              <a:t>Ag/AgCl</a:t>
            </a:r>
            <a:r>
              <a:rPr kumimoji="1" lang="ja-JP" altLang="en-US" sz="1600" b="0">
                <a:latin typeface="Times New Roman" panose="02020603050405020304" pitchFamily="18" charset="0"/>
                <a:cs typeface="Times New Roman" panose="02020603050405020304" pitchFamily="18" charset="0"/>
              </a:rPr>
              <a:t>電極を用いました。</a:t>
            </a:r>
            <a:endParaRPr kumimoji="1" lang="en-US" altLang="ja-JP" sz="1600" b="0" dirty="0">
              <a:latin typeface="Times New Roman" panose="02020603050405020304" pitchFamily="18" charset="0"/>
              <a:cs typeface="Times New Roman" panose="02020603050405020304" pitchFamily="18" charset="0"/>
            </a:endParaRPr>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6</a:t>
            </a:fld>
            <a:endParaRPr kumimoji="1" lang="ja-JP" altLang="en-US"/>
          </a:p>
        </p:txBody>
      </p:sp>
    </p:spTree>
    <p:extLst>
      <p:ext uri="{BB962C8B-B14F-4D97-AF65-F5344CB8AC3E}">
        <p14:creationId xmlns:p14="http://schemas.microsoft.com/office/powerpoint/2010/main" val="4943779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458788"/>
            <a:ext cx="4114800" cy="3086100"/>
          </a:xfrm>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600">
                <a:solidFill>
                  <a:srgbClr val="000000"/>
                </a:solidFill>
                <a:effectLst/>
                <a:latin typeface="Times New Roman" panose="02020603050405020304" pitchFamily="18" charset="0"/>
                <a:cs typeface="Times New Roman" panose="02020603050405020304" pitchFamily="18" charset="0"/>
              </a:rPr>
              <a:t>キャスト電極によるサイクリックボルタンメトリ測定を行い、</a:t>
            </a:r>
            <a:endParaRPr lang="en-US" altLang="ja-JP" sz="1600" dirty="0">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600">
                <a:solidFill>
                  <a:srgbClr val="000000"/>
                </a:solidFill>
                <a:effectLst/>
                <a:latin typeface="Times New Roman" panose="02020603050405020304" pitchFamily="18" charset="0"/>
                <a:cs typeface="Times New Roman" panose="02020603050405020304" pitchFamily="18" charset="0"/>
              </a:rPr>
              <a:t>ニッケル水酸化物ナノシートによるグルコース酸化ピークを調べました。</a:t>
            </a:r>
            <a:endParaRPr lang="en-US" altLang="ja-JP" sz="1600" dirty="0">
              <a:solidFill>
                <a:srgbClr val="000000"/>
              </a:solidFill>
              <a:effectLst/>
              <a:latin typeface="Times New Roman" panose="02020603050405020304" pitchFamily="18" charset="0"/>
              <a:cs typeface="Times New Roman" panose="02020603050405020304" pitchFamily="18" charset="0"/>
            </a:endParaRPr>
          </a:p>
          <a:p>
            <a:r>
              <a:rPr kumimoji="1" lang="ja-JP" altLang="en-US" sz="2400">
                <a:latin typeface="Times New Roman" panose="02020603050405020304" pitchFamily="18" charset="0"/>
                <a:ea typeface="Hiragino Maru Gothic ProN W4" panose="020F0400000000000000" pitchFamily="34" charset="-128"/>
                <a:cs typeface="Times New Roman" panose="02020603050405020304" pitchFamily="18" charset="0"/>
              </a:rPr>
              <a:t>グルコース滴下</a:t>
            </a:r>
            <a:r>
              <a:rPr kumimoji="1" lang="en-US" altLang="ja-JP" sz="2400" dirty="0">
                <a:latin typeface="Times New Roman" panose="02020603050405020304" pitchFamily="18" charset="0"/>
                <a:ea typeface="Hiragino Maru Gothic ProN W4" panose="020F0400000000000000" pitchFamily="34" charset="-128"/>
                <a:cs typeface="Times New Roman" panose="02020603050405020304" pitchFamily="18" charset="0"/>
              </a:rPr>
              <a:t>0 μL</a:t>
            </a:r>
            <a:r>
              <a:rPr lang="ja-JP" altLang="en-US" sz="2400">
                <a:latin typeface="Times New Roman" panose="02020603050405020304" pitchFamily="18" charset="0"/>
                <a:ea typeface="Hiragino Maru Gothic ProN W4" panose="020F0400000000000000" pitchFamily="34" charset="-128"/>
                <a:cs typeface="Times New Roman" panose="02020603050405020304" pitchFamily="18" charset="0"/>
              </a:rPr>
              <a:t>の時は</a:t>
            </a:r>
            <a:r>
              <a:rPr kumimoji="1" lang="ja-JP" altLang="en-US" sz="2400">
                <a:latin typeface="Times New Roman" panose="02020603050405020304" pitchFamily="18" charset="0"/>
                <a:ea typeface="Hiragino Maru Gothic ProN W4" panose="020F0400000000000000" pitchFamily="34" charset="-128"/>
                <a:cs typeface="Times New Roman" panose="02020603050405020304" pitchFamily="18" charset="0"/>
              </a:rPr>
              <a:t>ピークは現れなかった</a:t>
            </a:r>
            <a:r>
              <a:rPr lang="ja-JP" altLang="en-US" sz="1600">
                <a:solidFill>
                  <a:srgbClr val="000000"/>
                </a:solidFill>
                <a:effectLst/>
                <a:latin typeface="Times New Roman" panose="02020603050405020304" pitchFamily="18" charset="0"/>
                <a:cs typeface="Times New Roman" panose="02020603050405020304" pitchFamily="18" charset="0"/>
              </a:rPr>
              <a:t>が</a:t>
            </a:r>
            <a:r>
              <a:rPr lang="en-US" altLang="ja-JP" sz="1600" dirty="0">
                <a:solidFill>
                  <a:srgbClr val="000000"/>
                </a:solidFill>
                <a:effectLst/>
                <a:latin typeface="Times New Roman" panose="02020603050405020304" pitchFamily="18" charset="0"/>
                <a:cs typeface="Times New Roman" panose="02020603050405020304" pitchFamily="18" charset="0"/>
              </a:rPr>
              <a:t>250 </a:t>
            </a:r>
            <a:r>
              <a:rPr lang="el-GR" altLang="ja-JP" sz="1600" dirty="0">
                <a:solidFill>
                  <a:srgbClr val="000000"/>
                </a:solidFill>
                <a:effectLst/>
                <a:latin typeface="Times New Roman" panose="02020603050405020304" pitchFamily="18" charset="0"/>
                <a:cs typeface="Times New Roman" panose="02020603050405020304" pitchFamily="18" charset="0"/>
              </a:rPr>
              <a:t>μ</a:t>
            </a:r>
            <a:r>
              <a:rPr lang="en-US" altLang="ja-JP" sz="1600" dirty="0">
                <a:solidFill>
                  <a:srgbClr val="000000"/>
                </a:solidFill>
                <a:effectLst/>
                <a:latin typeface="Times New Roman" panose="02020603050405020304" pitchFamily="18" charset="0"/>
                <a:cs typeface="Times New Roman" panose="02020603050405020304" pitchFamily="18" charset="0"/>
              </a:rPr>
              <a:t>L</a:t>
            </a:r>
            <a:r>
              <a:rPr lang="ja-JP" altLang="en-US" sz="1600">
                <a:solidFill>
                  <a:srgbClr val="000000"/>
                </a:solidFill>
                <a:effectLst/>
                <a:latin typeface="Times New Roman" panose="02020603050405020304" pitchFamily="18" charset="0"/>
                <a:cs typeface="Times New Roman" panose="02020603050405020304" pitchFamily="18" charset="0"/>
              </a:rPr>
              <a:t>、</a:t>
            </a:r>
            <a:r>
              <a:rPr lang="en-US" altLang="ja-JP" sz="1600" dirty="0">
                <a:solidFill>
                  <a:srgbClr val="000000"/>
                </a:solidFill>
                <a:effectLst/>
                <a:latin typeface="Times New Roman" panose="02020603050405020304" pitchFamily="18" charset="0"/>
                <a:cs typeface="Times New Roman" panose="02020603050405020304" pitchFamily="18" charset="0"/>
              </a:rPr>
              <a:t>400 </a:t>
            </a:r>
            <a:r>
              <a:rPr lang="el-GR" altLang="ja-JP" sz="1600" dirty="0">
                <a:solidFill>
                  <a:srgbClr val="000000"/>
                </a:solidFill>
                <a:effectLst/>
                <a:latin typeface="Times New Roman" panose="02020603050405020304" pitchFamily="18" charset="0"/>
                <a:cs typeface="Times New Roman" panose="02020603050405020304" pitchFamily="18" charset="0"/>
              </a:rPr>
              <a:t>μ</a:t>
            </a:r>
            <a:r>
              <a:rPr lang="en-US" altLang="ja-JP" sz="1600" dirty="0">
                <a:solidFill>
                  <a:srgbClr val="000000"/>
                </a:solidFill>
                <a:effectLst/>
                <a:latin typeface="Times New Roman" panose="02020603050405020304" pitchFamily="18" charset="0"/>
                <a:cs typeface="Times New Roman" panose="02020603050405020304" pitchFamily="18" charset="0"/>
              </a:rPr>
              <a:t>L</a:t>
            </a:r>
            <a:r>
              <a:rPr lang="ja-JP" altLang="en-US" sz="1600">
                <a:solidFill>
                  <a:srgbClr val="000000"/>
                </a:solidFill>
                <a:effectLst/>
                <a:latin typeface="Times New Roman" panose="02020603050405020304" pitchFamily="18" charset="0"/>
                <a:cs typeface="Times New Roman" panose="02020603050405020304" pitchFamily="18" charset="0"/>
              </a:rPr>
              <a:t>とグルコース量を増やすにつれて、</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600" dirty="0">
                <a:solidFill>
                  <a:srgbClr val="000000"/>
                </a:solidFill>
                <a:effectLst/>
                <a:latin typeface="Times New Roman" panose="02020603050405020304" pitchFamily="18" charset="0"/>
                <a:cs typeface="Times New Roman" panose="02020603050405020304" pitchFamily="18" charset="0"/>
              </a:rPr>
              <a:t>0.5-0.7 V vs Ag/AgCl </a:t>
            </a:r>
            <a:r>
              <a:rPr lang="ja-JP" altLang="en-US" sz="1600">
                <a:solidFill>
                  <a:srgbClr val="000000"/>
                </a:solidFill>
                <a:effectLst/>
                <a:latin typeface="Times New Roman" panose="02020603050405020304" pitchFamily="18" charset="0"/>
                <a:cs typeface="Times New Roman" panose="02020603050405020304" pitchFamily="18" charset="0"/>
              </a:rPr>
              <a:t>に電流量のピークがあわられた。</a:t>
            </a:r>
            <a:endParaRPr lang="en-US" altLang="ja-JP" sz="1600" dirty="0">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600">
                <a:solidFill>
                  <a:srgbClr val="000000"/>
                </a:solidFill>
                <a:effectLst/>
                <a:latin typeface="Times New Roman" panose="02020603050405020304" pitchFamily="18" charset="0"/>
                <a:cs typeface="Times New Roman" panose="02020603050405020304" pitchFamily="18" charset="0"/>
              </a:rPr>
              <a:t>このことから、</a:t>
            </a:r>
            <a:r>
              <a:rPr lang="en-US" altLang="ja-JP" sz="1600" dirty="0">
                <a:solidFill>
                  <a:srgbClr val="000000"/>
                </a:solidFill>
                <a:effectLst/>
                <a:latin typeface="Times New Roman" panose="02020603050405020304" pitchFamily="18" charset="0"/>
                <a:cs typeface="Times New Roman" panose="02020603050405020304" pitchFamily="18" charset="0"/>
              </a:rPr>
              <a:t>0.6 V vs Ag/AgC</a:t>
            </a:r>
            <a:r>
              <a:rPr lang="ja-JP" altLang="en-US" sz="1600">
                <a:solidFill>
                  <a:srgbClr val="000000"/>
                </a:solidFill>
                <a:effectLst/>
                <a:latin typeface="Times New Roman" panose="02020603050405020304" pitchFamily="18" charset="0"/>
                <a:cs typeface="Times New Roman" panose="02020603050405020304" pitchFamily="18" charset="0"/>
              </a:rPr>
              <a:t>ｌ</a:t>
            </a:r>
            <a:r>
              <a:rPr lang="en-US" altLang="ja-JP" sz="1600" dirty="0">
                <a:solidFill>
                  <a:srgbClr val="000000"/>
                </a:solidFill>
                <a:effectLst/>
                <a:latin typeface="Times New Roman" panose="02020603050405020304" pitchFamily="18" charset="0"/>
                <a:cs typeface="Times New Roman" panose="02020603050405020304" pitchFamily="18" charset="0"/>
              </a:rPr>
              <a:t> </a:t>
            </a:r>
            <a:r>
              <a:rPr lang="ja-JP" altLang="en-US" sz="1600">
                <a:solidFill>
                  <a:srgbClr val="000000"/>
                </a:solidFill>
                <a:effectLst/>
                <a:latin typeface="Times New Roman" panose="02020603050405020304" pitchFamily="18" charset="0"/>
                <a:cs typeface="Times New Roman" panose="02020603050405020304" pitchFamily="18" charset="0"/>
              </a:rPr>
              <a:t>付近にグルコース酸化ピークがあると考え、時間に対する電流密度の測定をおこなった。</a:t>
            </a:r>
            <a:endParaRPr lang="en-US" altLang="ja-JP" sz="1600" dirty="0">
              <a:solidFill>
                <a:srgbClr val="000000"/>
              </a:solidFill>
              <a:effectLst/>
              <a:latin typeface="Times New Roman" panose="02020603050405020304" pitchFamily="18" charset="0"/>
              <a:cs typeface="Times New Roman" panose="02020603050405020304" pitchFamily="18" charset="0"/>
            </a:endParaRPr>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7</a:t>
            </a:fld>
            <a:endParaRPr kumimoji="1" lang="ja-JP" altLang="en-US"/>
          </a:p>
        </p:txBody>
      </p:sp>
    </p:spTree>
    <p:extLst>
      <p:ext uri="{BB962C8B-B14F-4D97-AF65-F5344CB8AC3E}">
        <p14:creationId xmlns:p14="http://schemas.microsoft.com/office/powerpoint/2010/main" val="10114646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458788"/>
            <a:ext cx="4114800" cy="3086100"/>
          </a:xfrm>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a:latin typeface="Times New Roman" panose="02020603050405020304" pitchFamily="18" charset="0"/>
                <a:cs typeface="Times New Roman" panose="02020603050405020304" pitchFamily="18" charset="0"/>
              </a:rPr>
              <a:t>ここにプロットされている</a:t>
            </a:r>
            <a:r>
              <a:rPr kumimoji="1" lang="en-US" altLang="ja-JP" sz="1600" dirty="0">
                <a:latin typeface="Times New Roman" panose="02020603050405020304" pitchFamily="18" charset="0"/>
                <a:cs typeface="Times New Roman" panose="02020603050405020304" pitchFamily="18" charset="0"/>
              </a:rPr>
              <a:t>4</a:t>
            </a:r>
            <a:r>
              <a:rPr kumimoji="1" lang="ja-JP" altLang="en-US" sz="1600">
                <a:latin typeface="Times New Roman" panose="02020603050405020304" pitchFamily="18" charset="0"/>
                <a:cs typeface="Times New Roman" panose="02020603050405020304" pitchFamily="18" charset="0"/>
              </a:rPr>
              <a:t>つの電極は全てセルロースナノファイバーを同じ量、同じ手法で作製を行いました。</a:t>
            </a:r>
            <a:endParaRPr kumimoji="1" lang="en-US" altLang="ja-JP" sz="1600"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a:latin typeface="Times New Roman" panose="02020603050405020304" pitchFamily="18" charset="0"/>
                <a:cs typeface="Times New Roman" panose="02020603050405020304" pitchFamily="18" charset="0"/>
              </a:rPr>
              <a:t>しかし、オレンジと緑の電極、赤と青の電極のように、同じ電流密度を得ることが難しく、再現性に乏しい状況でした。</a:t>
            </a:r>
            <a:endParaRPr kumimoji="1" lang="en-US" altLang="ja-JP" sz="1600" dirty="0">
              <a:latin typeface="Times New Roman" panose="02020603050405020304" pitchFamily="18" charset="0"/>
              <a:cs typeface="Times New Roman" panose="02020603050405020304" pitchFamily="18" charset="0"/>
            </a:endParaRPr>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8</a:t>
            </a:fld>
            <a:endParaRPr kumimoji="1" lang="ja-JP" altLang="en-US"/>
          </a:p>
        </p:txBody>
      </p:sp>
    </p:spTree>
    <p:extLst>
      <p:ext uri="{BB962C8B-B14F-4D97-AF65-F5344CB8AC3E}">
        <p14:creationId xmlns:p14="http://schemas.microsoft.com/office/powerpoint/2010/main" val="3863843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458788"/>
            <a:ext cx="4114800" cy="3086100"/>
          </a:xfrm>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a:latin typeface="Times New Roman" panose="02020603050405020304" pitchFamily="18" charset="0"/>
                <a:cs typeface="Times New Roman" panose="02020603050405020304" pitchFamily="18" charset="0"/>
              </a:rPr>
              <a:t>次にナフィオンをバインダーとして用いたカーボンペースト電極のグルコース濃度に対する電流密度の測定を行いました。</a:t>
            </a:r>
            <a:endParaRPr kumimoji="1" lang="en-US" altLang="ja-JP" sz="1600"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a:latin typeface="Times New Roman" panose="02020603050405020304" pitchFamily="18" charset="0"/>
                <a:cs typeface="Times New Roman" panose="02020603050405020304" pitchFamily="18" charset="0"/>
              </a:rPr>
              <a:t>ナフィオンでは、バインダーの使用量を変化させ</a:t>
            </a:r>
            <a:r>
              <a:rPr kumimoji="1" lang="en-US" altLang="ja-JP" sz="1600" dirty="0">
                <a:latin typeface="Times New Roman" panose="02020603050405020304" pitchFamily="18" charset="0"/>
                <a:cs typeface="Times New Roman" panose="02020603050405020304" pitchFamily="18" charset="0"/>
              </a:rPr>
              <a:t>5μL</a:t>
            </a:r>
            <a:r>
              <a:rPr kumimoji="1" lang="ja-JP" altLang="en-US" sz="1600">
                <a:latin typeface="Times New Roman" panose="02020603050405020304" pitchFamily="18" charset="0"/>
                <a:cs typeface="Times New Roman" panose="02020603050405020304" pitchFamily="18" charset="0"/>
              </a:rPr>
              <a:t>、</a:t>
            </a:r>
            <a:r>
              <a:rPr kumimoji="1" lang="en-US" altLang="ja-JP" sz="1600" dirty="0">
                <a:latin typeface="Times New Roman" panose="02020603050405020304" pitchFamily="18" charset="0"/>
                <a:cs typeface="Times New Roman" panose="02020603050405020304" pitchFamily="18" charset="0"/>
              </a:rPr>
              <a:t>10μL</a:t>
            </a:r>
            <a:r>
              <a:rPr kumimoji="1" lang="ja-JP" altLang="en-US" sz="1600">
                <a:latin typeface="Times New Roman" panose="02020603050405020304" pitchFamily="18" charset="0"/>
                <a:cs typeface="Times New Roman" panose="02020603050405020304" pitchFamily="18" charset="0"/>
              </a:rPr>
              <a:t>：</a:t>
            </a:r>
            <a:r>
              <a:rPr kumimoji="1" lang="en-US" altLang="ja-JP" sz="1600" dirty="0">
                <a:latin typeface="Times New Roman" panose="02020603050405020304" pitchFamily="18" charset="0"/>
                <a:cs typeface="Times New Roman" panose="02020603050405020304" pitchFamily="18" charset="0"/>
              </a:rPr>
              <a:t>2</a:t>
            </a:r>
            <a:r>
              <a:rPr kumimoji="1" lang="ja-JP" altLang="en-US" sz="1600">
                <a:latin typeface="Times New Roman" panose="02020603050405020304" pitchFamily="18" charset="0"/>
                <a:cs typeface="Times New Roman" panose="02020603050405020304" pitchFamily="18" charset="0"/>
              </a:rPr>
              <a:t>本、</a:t>
            </a:r>
            <a:r>
              <a:rPr kumimoji="1" lang="en-US" altLang="ja-JP" sz="1600" dirty="0">
                <a:latin typeface="Times New Roman" panose="02020603050405020304" pitchFamily="18" charset="0"/>
                <a:cs typeface="Times New Roman" panose="02020603050405020304" pitchFamily="18" charset="0"/>
              </a:rPr>
              <a:t>15μL</a:t>
            </a:r>
            <a:r>
              <a:rPr kumimoji="1" lang="ja-JP" altLang="en-US" sz="1600">
                <a:latin typeface="Times New Roman" panose="02020603050405020304" pitchFamily="18" charset="0"/>
                <a:cs typeface="Times New Roman" panose="02020603050405020304" pitchFamily="18" charset="0"/>
              </a:rPr>
              <a:t>の</a:t>
            </a:r>
            <a:r>
              <a:rPr kumimoji="1" lang="en-US" altLang="ja-JP" sz="1600" dirty="0">
                <a:latin typeface="Times New Roman" panose="02020603050405020304" pitchFamily="18" charset="0"/>
                <a:cs typeface="Times New Roman" panose="02020603050405020304" pitchFamily="18" charset="0"/>
              </a:rPr>
              <a:t>4</a:t>
            </a:r>
            <a:r>
              <a:rPr kumimoji="1" lang="ja-JP" altLang="en-US" sz="1600">
                <a:latin typeface="Times New Roman" panose="02020603050405020304" pitchFamily="18" charset="0"/>
                <a:cs typeface="Times New Roman" panose="02020603050405020304" pitchFamily="18" charset="0"/>
              </a:rPr>
              <a:t>つ電極を作製し、測定した結果です。</a:t>
            </a:r>
            <a:endParaRPr lang="en-US" altLang="ja-JP" sz="2400" dirty="0">
              <a:latin typeface="Times New Roman" panose="02020603050405020304" pitchFamily="18" charset="0"/>
              <a:ea typeface="MS Mincho" panose="02020609040205080304" pitchFamily="49" charset="-128"/>
              <a:cs typeface="Times New Roman" panose="02020603050405020304" pitchFamily="18" charset="0"/>
            </a:endParaRPr>
          </a:p>
          <a:p>
            <a:r>
              <a:rPr lang="ja-JP" altLang="en-US" sz="2400">
                <a:latin typeface="Times New Roman" panose="02020603050405020304" pitchFamily="18" charset="0"/>
                <a:ea typeface="MS Mincho" panose="02020609040205080304" pitchFamily="49" charset="-128"/>
                <a:cs typeface="Times New Roman" panose="02020603050405020304" pitchFamily="18" charset="0"/>
              </a:rPr>
              <a:t>セルロースナノファイバーに比べて濃度に対する電流量増加が大きく電流密度が低い電流はありませんでした。</a:t>
            </a:r>
            <a:endParaRPr kumimoji="1" lang="en-US" altLang="ja-JP" sz="1600"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a:latin typeface="Times New Roman" panose="02020603050405020304" pitchFamily="18" charset="0"/>
                <a:cs typeface="Times New Roman" panose="02020603050405020304" pitchFamily="18" charset="0"/>
              </a:rPr>
              <a:t>ナフィオンの電極の中でも</a:t>
            </a:r>
            <a:r>
              <a:rPr kumimoji="1" lang="en-US" altLang="ja-JP" sz="1600" dirty="0">
                <a:latin typeface="Times New Roman" panose="02020603050405020304" pitchFamily="18" charset="0"/>
                <a:cs typeface="Times New Roman" panose="02020603050405020304" pitchFamily="18" charset="0"/>
              </a:rPr>
              <a:t>10μL</a:t>
            </a:r>
            <a:r>
              <a:rPr kumimoji="1" lang="ja-JP" altLang="en-US" sz="1600">
                <a:latin typeface="Times New Roman" panose="02020603050405020304" pitchFamily="18" charset="0"/>
                <a:cs typeface="Times New Roman" panose="02020603050405020304" pitchFamily="18" charset="0"/>
              </a:rPr>
              <a:t>の電極は</a:t>
            </a:r>
            <a:r>
              <a:rPr kumimoji="1" lang="en-US" altLang="ja-JP" sz="1600" dirty="0">
                <a:latin typeface="Times New Roman" panose="02020603050405020304" pitchFamily="18" charset="0"/>
                <a:cs typeface="Times New Roman" panose="02020603050405020304" pitchFamily="18" charset="0"/>
              </a:rPr>
              <a:t>5μL</a:t>
            </a:r>
            <a:r>
              <a:rPr kumimoji="1" lang="ja-JP" altLang="en-US" sz="1600">
                <a:latin typeface="Times New Roman" panose="02020603050405020304" pitchFamily="18" charset="0"/>
                <a:cs typeface="Times New Roman" panose="02020603050405020304" pitchFamily="18" charset="0"/>
              </a:rPr>
              <a:t>や</a:t>
            </a:r>
            <a:r>
              <a:rPr kumimoji="1" lang="en-US" altLang="ja-JP" sz="1600" dirty="0">
                <a:latin typeface="Times New Roman" panose="02020603050405020304" pitchFamily="18" charset="0"/>
                <a:cs typeface="Times New Roman" panose="02020603050405020304" pitchFamily="18" charset="0"/>
              </a:rPr>
              <a:t>15μL</a:t>
            </a:r>
            <a:r>
              <a:rPr kumimoji="1" lang="ja-JP" altLang="en-US" sz="1600">
                <a:latin typeface="Times New Roman" panose="02020603050405020304" pitchFamily="18" charset="0"/>
                <a:cs typeface="Times New Roman" panose="02020603050405020304" pitchFamily="18" charset="0"/>
              </a:rPr>
              <a:t>に比べて感度、線形範囲ともに良好だった為、繰り返し測定を実施しました。</a:t>
            </a:r>
            <a:endParaRPr kumimoji="1" lang="en-US" altLang="ja-JP" sz="1600" dirty="0">
              <a:latin typeface="Times New Roman" panose="02020603050405020304" pitchFamily="18" charset="0"/>
              <a:cs typeface="Times New Roman" panose="02020603050405020304" pitchFamily="18" charset="0"/>
            </a:endParaRPr>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9</a:t>
            </a:fld>
            <a:endParaRPr kumimoji="1" lang="ja-JP" altLang="en-US"/>
          </a:p>
        </p:txBody>
      </p:sp>
    </p:spTree>
    <p:extLst>
      <p:ext uri="{BB962C8B-B14F-4D97-AF65-F5344CB8AC3E}">
        <p14:creationId xmlns:p14="http://schemas.microsoft.com/office/powerpoint/2010/main" val="22693928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A11D51E9-B137-174D-A0AF-E756F784B769}" type="datetime1">
              <a:rPr kumimoji="1" lang="ja-JP" altLang="en-US" smtClean="0"/>
              <a:t>2023/2/16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861F7C4-1F0D-F249-A3A3-E04DAD9D7D2E}" type="slidenum">
              <a:rPr kumimoji="1" lang="ja-JP" altLang="en-US" smtClean="0"/>
              <a:t>‹#›</a:t>
            </a:fld>
            <a:endParaRPr kumimoji="1" lang="ja-JP" altLang="en-US"/>
          </a:p>
        </p:txBody>
      </p:sp>
    </p:spTree>
    <p:extLst>
      <p:ext uri="{BB962C8B-B14F-4D97-AF65-F5344CB8AC3E}">
        <p14:creationId xmlns:p14="http://schemas.microsoft.com/office/powerpoint/2010/main" val="9379608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70F7427E-7D2E-9346-8343-AC9FA06B68C6}" type="datetime1">
              <a:rPr kumimoji="1" lang="ja-JP" altLang="en-US" smtClean="0"/>
              <a:t>2023/2/16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861F7C4-1F0D-F249-A3A3-E04DAD9D7D2E}" type="slidenum">
              <a:rPr kumimoji="1" lang="ja-JP" altLang="en-US" smtClean="0"/>
              <a:t>‹#›</a:t>
            </a:fld>
            <a:endParaRPr kumimoji="1" lang="ja-JP" altLang="en-US"/>
          </a:p>
        </p:txBody>
      </p:sp>
    </p:spTree>
    <p:extLst>
      <p:ext uri="{BB962C8B-B14F-4D97-AF65-F5344CB8AC3E}">
        <p14:creationId xmlns:p14="http://schemas.microsoft.com/office/powerpoint/2010/main" val="3228350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2C84F26-3E44-9A4E-909D-09D472272EC3}" type="datetime1">
              <a:rPr kumimoji="1" lang="ja-JP" altLang="en-US" smtClean="0"/>
              <a:t>2023/2/16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861F7C4-1F0D-F249-A3A3-E04DAD9D7D2E}" type="slidenum">
              <a:rPr kumimoji="1" lang="ja-JP" altLang="en-US" smtClean="0"/>
              <a:t>‹#›</a:t>
            </a:fld>
            <a:endParaRPr kumimoji="1" lang="ja-JP" altLang="en-US"/>
          </a:p>
        </p:txBody>
      </p:sp>
    </p:spTree>
    <p:extLst>
      <p:ext uri="{BB962C8B-B14F-4D97-AF65-F5344CB8AC3E}">
        <p14:creationId xmlns:p14="http://schemas.microsoft.com/office/powerpoint/2010/main" val="7355291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F145F32-114B-C948-9512-E99957BABB99}" type="datetime1">
              <a:rPr kumimoji="1" lang="ja-JP" altLang="en-US" smtClean="0"/>
              <a:t>2023/2/16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861F7C4-1F0D-F249-A3A3-E04DAD9D7D2E}" type="slidenum">
              <a:rPr kumimoji="1" lang="ja-JP" altLang="en-US" smtClean="0"/>
              <a:t>‹#›</a:t>
            </a:fld>
            <a:endParaRPr kumimoji="1" lang="ja-JP" altLang="en-US"/>
          </a:p>
        </p:txBody>
      </p:sp>
    </p:spTree>
    <p:extLst>
      <p:ext uri="{BB962C8B-B14F-4D97-AF65-F5344CB8AC3E}">
        <p14:creationId xmlns:p14="http://schemas.microsoft.com/office/powerpoint/2010/main" val="1947278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3BA07474-75FC-2E40-83E7-3BB1AA4AB08F}" type="datetime1">
              <a:rPr kumimoji="1" lang="ja-JP" altLang="en-US" smtClean="0"/>
              <a:t>2023/2/16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861F7C4-1F0D-F249-A3A3-E04DAD9D7D2E}" type="slidenum">
              <a:rPr kumimoji="1" lang="ja-JP" altLang="en-US" smtClean="0"/>
              <a:t>‹#›</a:t>
            </a:fld>
            <a:endParaRPr kumimoji="1" lang="ja-JP" altLang="en-US"/>
          </a:p>
        </p:txBody>
      </p:sp>
    </p:spTree>
    <p:extLst>
      <p:ext uri="{BB962C8B-B14F-4D97-AF65-F5344CB8AC3E}">
        <p14:creationId xmlns:p14="http://schemas.microsoft.com/office/powerpoint/2010/main" val="2856089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E4215ACD-28AB-C445-8A5D-FCFB174FEBC5}" type="datetime1">
              <a:rPr kumimoji="1" lang="ja-JP" altLang="en-US" smtClean="0"/>
              <a:t>2023/2/16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861F7C4-1F0D-F249-A3A3-E04DAD9D7D2E}" type="slidenum">
              <a:rPr kumimoji="1" lang="ja-JP" altLang="en-US" smtClean="0"/>
              <a:t>‹#›</a:t>
            </a:fld>
            <a:endParaRPr kumimoji="1" lang="ja-JP" altLang="en-US"/>
          </a:p>
        </p:txBody>
      </p:sp>
    </p:spTree>
    <p:extLst>
      <p:ext uri="{BB962C8B-B14F-4D97-AF65-F5344CB8AC3E}">
        <p14:creationId xmlns:p14="http://schemas.microsoft.com/office/powerpoint/2010/main" val="26410918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CFF64314-6BEB-C445-8B31-23E74EA5A9F6}" type="datetime1">
              <a:rPr kumimoji="1" lang="ja-JP" altLang="en-US" smtClean="0"/>
              <a:t>2023/2/16</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1861F7C4-1F0D-F249-A3A3-E04DAD9D7D2E}" type="slidenum">
              <a:rPr kumimoji="1" lang="ja-JP" altLang="en-US" smtClean="0"/>
              <a:t>‹#›</a:t>
            </a:fld>
            <a:endParaRPr kumimoji="1" lang="ja-JP" altLang="en-US"/>
          </a:p>
        </p:txBody>
      </p:sp>
    </p:spTree>
    <p:extLst>
      <p:ext uri="{BB962C8B-B14F-4D97-AF65-F5344CB8AC3E}">
        <p14:creationId xmlns:p14="http://schemas.microsoft.com/office/powerpoint/2010/main" val="40924712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057B305C-088B-F341-84EA-EA9EA48DEE3B}" type="datetime1">
              <a:rPr kumimoji="1" lang="ja-JP" altLang="en-US" smtClean="0"/>
              <a:t>2023/2/16</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1861F7C4-1F0D-F249-A3A3-E04DAD9D7D2E}" type="slidenum">
              <a:rPr kumimoji="1" lang="ja-JP" altLang="en-US" smtClean="0"/>
              <a:t>‹#›</a:t>
            </a:fld>
            <a:endParaRPr kumimoji="1" lang="ja-JP" altLang="en-US"/>
          </a:p>
        </p:txBody>
      </p:sp>
    </p:spTree>
    <p:extLst>
      <p:ext uri="{BB962C8B-B14F-4D97-AF65-F5344CB8AC3E}">
        <p14:creationId xmlns:p14="http://schemas.microsoft.com/office/powerpoint/2010/main" val="8810116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1006E3-8C53-9D41-85CD-C7158D669EC6}" type="datetime1">
              <a:rPr kumimoji="1" lang="ja-JP" altLang="en-US" smtClean="0"/>
              <a:t>2023/2/16</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1861F7C4-1F0D-F249-A3A3-E04DAD9D7D2E}" type="slidenum">
              <a:rPr kumimoji="1" lang="ja-JP" altLang="en-US" smtClean="0"/>
              <a:t>‹#›</a:t>
            </a:fld>
            <a:endParaRPr kumimoji="1" lang="ja-JP" altLang="en-US"/>
          </a:p>
        </p:txBody>
      </p:sp>
    </p:spTree>
    <p:extLst>
      <p:ext uri="{BB962C8B-B14F-4D97-AF65-F5344CB8AC3E}">
        <p14:creationId xmlns:p14="http://schemas.microsoft.com/office/powerpoint/2010/main" val="917308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3508EFED-559E-AE43-B147-3C913BE7BD3D}" type="datetime1">
              <a:rPr kumimoji="1" lang="ja-JP" altLang="en-US" smtClean="0"/>
              <a:t>2023/2/16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861F7C4-1F0D-F249-A3A3-E04DAD9D7D2E}" type="slidenum">
              <a:rPr kumimoji="1" lang="ja-JP" altLang="en-US" smtClean="0"/>
              <a:t>‹#›</a:t>
            </a:fld>
            <a:endParaRPr kumimoji="1" lang="ja-JP" altLang="en-US"/>
          </a:p>
        </p:txBody>
      </p:sp>
    </p:spTree>
    <p:extLst>
      <p:ext uri="{BB962C8B-B14F-4D97-AF65-F5344CB8AC3E}">
        <p14:creationId xmlns:p14="http://schemas.microsoft.com/office/powerpoint/2010/main" val="32673407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EE7E53E1-3F3F-FE4C-B9D1-9723F3FB56EF}" type="datetime1">
              <a:rPr kumimoji="1" lang="ja-JP" altLang="en-US" smtClean="0"/>
              <a:t>2023/2/16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861F7C4-1F0D-F249-A3A3-E04DAD9D7D2E}" type="slidenum">
              <a:rPr kumimoji="1" lang="ja-JP" altLang="en-US" smtClean="0"/>
              <a:t>‹#›</a:t>
            </a:fld>
            <a:endParaRPr kumimoji="1" lang="ja-JP" altLang="en-US"/>
          </a:p>
        </p:txBody>
      </p:sp>
    </p:spTree>
    <p:extLst>
      <p:ext uri="{BB962C8B-B14F-4D97-AF65-F5344CB8AC3E}">
        <p14:creationId xmlns:p14="http://schemas.microsoft.com/office/powerpoint/2010/main" val="2385334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F19597-6E15-D146-AD27-D9E5F8C20520}" type="datetime1">
              <a:rPr kumimoji="1" lang="ja-JP" altLang="en-US" smtClean="0"/>
              <a:t>2023/2/16</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61F7C4-1F0D-F249-A3A3-E04DAD9D7D2E}" type="slidenum">
              <a:rPr kumimoji="1" lang="ja-JP" altLang="en-US" smtClean="0"/>
              <a:t>‹#›</a:t>
            </a:fld>
            <a:endParaRPr kumimoji="1" lang="ja-JP" altLang="en-US"/>
          </a:p>
        </p:txBody>
      </p:sp>
    </p:spTree>
    <p:extLst>
      <p:ext uri="{BB962C8B-B14F-4D97-AF65-F5344CB8AC3E}">
        <p14:creationId xmlns:p14="http://schemas.microsoft.com/office/powerpoint/2010/main" val="15547125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1.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1.emf"/><Relationship Id="rId7" Type="http://schemas.openxmlformats.org/officeDocument/2006/relationships/image" Target="../media/image29.png"/><Relationship Id="rId2" Type="http://schemas.openxmlformats.org/officeDocument/2006/relationships/notesSlide" Target="../notesSlides/notesSlide21.xml"/><Relationship Id="rId1" Type="http://schemas.openxmlformats.org/officeDocument/2006/relationships/slideLayout" Target="../slideLayouts/slideLayout6.xml"/><Relationship Id="rId6" Type="http://schemas.openxmlformats.org/officeDocument/2006/relationships/image" Target="../media/image5.emf"/><Relationship Id="rId5" Type="http://schemas.openxmlformats.org/officeDocument/2006/relationships/image" Target="../media/image4.emf"/><Relationship Id="rId4" Type="http://schemas.openxmlformats.org/officeDocument/2006/relationships/oleObject" Target="../embeddings/oleObject2.bin"/><Relationship Id="rId9" Type="http://schemas.openxmlformats.org/officeDocument/2006/relationships/image" Target="../media/image6.png"/></Relationships>
</file>

<file path=ppt/slides/_rels/slide2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31.emf"/><Relationship Id="rId7" Type="http://schemas.openxmlformats.org/officeDocument/2006/relationships/image" Target="../media/image5.emf"/><Relationship Id="rId2" Type="http://schemas.openxmlformats.org/officeDocument/2006/relationships/notesSlide" Target="../notesSlides/notesSlide22.xml"/><Relationship Id="rId1" Type="http://schemas.openxmlformats.org/officeDocument/2006/relationships/slideLayout" Target="../slideLayouts/slideLayout6.xml"/><Relationship Id="rId6" Type="http://schemas.openxmlformats.org/officeDocument/2006/relationships/image" Target="../media/image4.emf"/><Relationship Id="rId5" Type="http://schemas.openxmlformats.org/officeDocument/2006/relationships/oleObject" Target="../embeddings/oleObject3.bin"/><Relationship Id="rId4" Type="http://schemas.openxmlformats.org/officeDocument/2006/relationships/image" Target="../media/image1.emf"/><Relationship Id="rId9" Type="http://schemas.openxmlformats.org/officeDocument/2006/relationships/image" Target="../media/image7.png"/></Relationships>
</file>

<file path=ppt/slides/_rels/slide23.xml.rels><?xml version="1.0" encoding="UTF-8" standalone="yes"?>
<Relationships xmlns="http://schemas.openxmlformats.org/package/2006/relationships"><Relationship Id="rId3" Type="http://schemas.openxmlformats.org/officeDocument/2006/relationships/image" Target="../media/image1.emf"/><Relationship Id="rId7"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5.emf"/><Relationship Id="rId5" Type="http://schemas.openxmlformats.org/officeDocument/2006/relationships/image" Target="../media/image4.emf"/><Relationship Id="rId4" Type="http://schemas.openxmlformats.org/officeDocument/2006/relationships/oleObject" Target="../embeddings/oleObject4.bin"/></Relationships>
</file>

<file path=ppt/slides/_rels/slide3.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image" Target="../media/image2.png"/><Relationship Id="rId7" Type="http://schemas.openxmlformats.org/officeDocument/2006/relationships/image" Target="../media/image4.emf"/><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oleObject" Target="../embeddings/oleObject1.bin"/><Relationship Id="rId11" Type="http://schemas.openxmlformats.org/officeDocument/2006/relationships/image" Target="../media/image8.png"/><Relationship Id="rId5" Type="http://schemas.openxmlformats.org/officeDocument/2006/relationships/image" Target="../media/image1.emf"/><Relationship Id="rId10" Type="http://schemas.openxmlformats.org/officeDocument/2006/relationships/image" Target="../media/image7.png"/><Relationship Id="rId4" Type="http://schemas.openxmlformats.org/officeDocument/2006/relationships/image" Target="../media/image3.png"/><Relationship Id="rId9"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jpe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a:extLst>
              <a:ext uri="{FF2B5EF4-FFF2-40B4-BE49-F238E27FC236}">
                <a16:creationId xmlns:a16="http://schemas.microsoft.com/office/drawing/2014/main" id="{9243659D-FDD0-82AC-5B43-AB862AC423BA}"/>
              </a:ext>
            </a:extLst>
          </p:cNvPr>
          <p:cNvSpPr>
            <a:spLocks noGrp="1"/>
          </p:cNvSpPr>
          <p:nvPr>
            <p:ph type="ctrTitle"/>
          </p:nvPr>
        </p:nvSpPr>
        <p:spPr>
          <a:xfrm>
            <a:off x="1143000" y="1638300"/>
            <a:ext cx="6858000" cy="1790700"/>
          </a:xfrm>
        </p:spPr>
        <p:txBody>
          <a:bodyPr anchor="ctr">
            <a:normAutofit/>
          </a:bodyPr>
          <a:lstStyle/>
          <a:p>
            <a:r>
              <a:rPr lang="ja-JP" altLang="ja-JP" sz="3000" kern="100">
                <a:latin typeface="HGSSoeiKakugothicUB" panose="020B0900000000000000" pitchFamily="34" charset="-128"/>
                <a:ea typeface="HGSSoeiKakugothicUB" panose="020B0900000000000000" pitchFamily="34" charset="-128"/>
                <a:cs typeface="Times New Roman" panose="02020603050405020304" pitchFamily="18" charset="0"/>
              </a:rPr>
              <a:t>ニッケル水酸化物ナノシート</a:t>
            </a:r>
            <a:br>
              <a:rPr lang="en-US" altLang="ja-JP" sz="3000" kern="100" dirty="0">
                <a:latin typeface="HGSSoeiKakugothicUB" panose="020B0900000000000000" pitchFamily="34" charset="-128"/>
                <a:ea typeface="HGSSoeiKakugothicUB" panose="020B0900000000000000" pitchFamily="34" charset="-128"/>
                <a:cs typeface="Times New Roman" panose="02020603050405020304" pitchFamily="18" charset="0"/>
              </a:rPr>
            </a:br>
            <a:r>
              <a:rPr lang="ja-JP" altLang="en-US" sz="3000" kern="100">
                <a:latin typeface="HGSSoeiKakugothicUB" panose="020B0900000000000000" pitchFamily="34" charset="-128"/>
                <a:ea typeface="HGSSoeiKakugothicUB" panose="020B0900000000000000" pitchFamily="34" charset="-128"/>
                <a:cs typeface="Times New Roman" panose="02020603050405020304" pitchFamily="18" charset="0"/>
              </a:rPr>
              <a:t>固定電極による</a:t>
            </a:r>
            <a:r>
              <a:rPr lang="ja-JP" altLang="ja-JP" sz="3000">
                <a:latin typeface="HGSSoeiKakugothicUB" panose="020B0900000000000000" pitchFamily="34" charset="-128"/>
                <a:ea typeface="HGSSoeiKakugothicUB" panose="020B0900000000000000" pitchFamily="34" charset="-128"/>
                <a:cs typeface="Times New Roman" panose="02020603050405020304" pitchFamily="18" charset="0"/>
              </a:rPr>
              <a:t>グルコース酸化の検討</a:t>
            </a:r>
            <a:r>
              <a:rPr lang="ja-JP" altLang="ja-JP" sz="3000">
                <a:latin typeface="HGSSoeiKakugothicUB" panose="020B0900000000000000" pitchFamily="34" charset="-128"/>
                <a:ea typeface="HGSSoeiKakugothicUB" panose="020B0900000000000000" pitchFamily="34" charset="-128"/>
              </a:rPr>
              <a:t> </a:t>
            </a:r>
            <a:endParaRPr lang="ja-JP" altLang="en-US" sz="3000">
              <a:latin typeface="HGSSoeiKakugothicUB" panose="020B0900000000000000" pitchFamily="34" charset="-128"/>
              <a:ea typeface="HGSSoeiKakugothicUB" panose="020B0900000000000000" pitchFamily="34" charset="-128"/>
            </a:endParaRPr>
          </a:p>
        </p:txBody>
      </p:sp>
      <p:sp>
        <p:nvSpPr>
          <p:cNvPr id="6" name="スライド番号プレースホルダー 5">
            <a:extLst>
              <a:ext uri="{FF2B5EF4-FFF2-40B4-BE49-F238E27FC236}">
                <a16:creationId xmlns:a16="http://schemas.microsoft.com/office/drawing/2014/main" id="{0F03F455-0604-D04F-96AB-FE9EA42B18AD}"/>
              </a:ext>
            </a:extLst>
          </p:cNvPr>
          <p:cNvSpPr>
            <a:spLocks noGrp="1"/>
          </p:cNvSpPr>
          <p:nvPr>
            <p:ph type="sldNum" sz="quarter" idx="12"/>
          </p:nvPr>
        </p:nvSpPr>
        <p:spPr/>
        <p:txBody>
          <a:bodyPr/>
          <a:lstStyle/>
          <a:p>
            <a:fld id="{1861F7C4-1F0D-F249-A3A3-E04DAD9D7D2E}" type="slidenum">
              <a:rPr kumimoji="1" lang="ja-JP" altLang="en-US" smtClean="0"/>
              <a:t>1</a:t>
            </a:fld>
            <a:endParaRPr kumimoji="1" lang="ja-JP" altLang="en-US"/>
          </a:p>
        </p:txBody>
      </p:sp>
      <p:sp>
        <p:nvSpPr>
          <p:cNvPr id="2" name="テキスト ボックス 1">
            <a:extLst>
              <a:ext uri="{FF2B5EF4-FFF2-40B4-BE49-F238E27FC236}">
                <a16:creationId xmlns:a16="http://schemas.microsoft.com/office/drawing/2014/main" id="{5888C7CA-08AA-FACB-45EE-9DE5508E7EEB}"/>
              </a:ext>
            </a:extLst>
          </p:cNvPr>
          <p:cNvSpPr txBox="1"/>
          <p:nvPr/>
        </p:nvSpPr>
        <p:spPr>
          <a:xfrm>
            <a:off x="1471716" y="3648800"/>
            <a:ext cx="5955477" cy="1569660"/>
          </a:xfrm>
          <a:prstGeom prst="rect">
            <a:avLst/>
          </a:prstGeom>
          <a:noFill/>
        </p:spPr>
        <p:txBody>
          <a:bodyPr wrap="none" rtlCol="0">
            <a:spAutoFit/>
          </a:bodyPr>
          <a:lstStyle/>
          <a:p>
            <a:pPr algn="ctr"/>
            <a:r>
              <a:rPr lang="ja-JP" altLang="en-US">
                <a:latin typeface="MS Gothic" panose="020B0609070205080204" pitchFamily="49" charset="-128"/>
                <a:ea typeface="MS Gothic" panose="020B0609070205080204" pitchFamily="49" charset="-128"/>
              </a:rPr>
              <a:t>令和</a:t>
            </a:r>
            <a:r>
              <a:rPr lang="en-US" altLang="ja-JP" dirty="0">
                <a:latin typeface="MS Gothic" panose="020B0609070205080204" pitchFamily="49" charset="-128"/>
                <a:ea typeface="MS Gothic" panose="020B0609070205080204" pitchFamily="49" charset="-128"/>
              </a:rPr>
              <a:t>4</a:t>
            </a:r>
            <a:r>
              <a:rPr lang="ja-JP" altLang="en-US">
                <a:latin typeface="MS Gothic" panose="020B0609070205080204" pitchFamily="49" charset="-128"/>
                <a:ea typeface="MS Gothic" panose="020B0609070205080204" pitchFamily="49" charset="-128"/>
              </a:rPr>
              <a:t>年度</a:t>
            </a:r>
            <a:endParaRPr lang="en-US" altLang="ja-JP" dirty="0">
              <a:latin typeface="MS Gothic" panose="020B0609070205080204" pitchFamily="49" charset="-128"/>
              <a:ea typeface="MS Gothic" panose="020B0609070205080204" pitchFamily="49" charset="-128"/>
            </a:endParaRPr>
          </a:p>
          <a:p>
            <a:pPr algn="ctr"/>
            <a:r>
              <a:rPr lang="ja-JP" altLang="en-US">
                <a:latin typeface="MS Gothic" panose="020B0609070205080204" pitchFamily="49" charset="-128"/>
                <a:ea typeface="MS Gothic" panose="020B0609070205080204" pitchFamily="49" charset="-128"/>
              </a:rPr>
              <a:t>徳島大学理工学部</a:t>
            </a:r>
            <a:endParaRPr lang="en-US" altLang="ja-JP" dirty="0">
              <a:latin typeface="MS Gothic" panose="020B0609070205080204" pitchFamily="49" charset="-128"/>
              <a:ea typeface="MS Gothic" panose="020B0609070205080204" pitchFamily="49" charset="-128"/>
            </a:endParaRPr>
          </a:p>
          <a:p>
            <a:pPr algn="ctr"/>
            <a:r>
              <a:rPr lang="ja-JP" altLang="en-US">
                <a:latin typeface="MS Gothic" panose="020B0609070205080204" pitchFamily="49" charset="-128"/>
                <a:ea typeface="MS Gothic" panose="020B0609070205080204" pitchFamily="49" charset="-128"/>
              </a:rPr>
              <a:t>理工学科　応用化学システムコース　物質機能化学講座</a:t>
            </a:r>
            <a:endParaRPr lang="en-US" altLang="ja-JP" dirty="0">
              <a:latin typeface="MS Gothic" panose="020B0609070205080204" pitchFamily="49" charset="-128"/>
              <a:ea typeface="MS Gothic" panose="020B0609070205080204" pitchFamily="49" charset="-128"/>
            </a:endParaRPr>
          </a:p>
          <a:p>
            <a:pPr algn="ctr"/>
            <a:endParaRPr lang="en-US" altLang="ja-JP" dirty="0">
              <a:latin typeface="MS Gothic" panose="020B0609070205080204" pitchFamily="49" charset="-128"/>
              <a:ea typeface="MS Gothic" panose="020B0609070205080204" pitchFamily="49" charset="-128"/>
            </a:endParaRPr>
          </a:p>
          <a:p>
            <a:pPr algn="ctr"/>
            <a:r>
              <a:rPr lang="ja-JP" altLang="en-US" sz="2400">
                <a:latin typeface="MS Gothic" panose="020B0609070205080204" pitchFamily="49" charset="-128"/>
                <a:ea typeface="MS Gothic" panose="020B0609070205080204" pitchFamily="49" charset="-128"/>
              </a:rPr>
              <a:t>松山 晃大</a:t>
            </a:r>
          </a:p>
        </p:txBody>
      </p:sp>
      <p:sp>
        <p:nvSpPr>
          <p:cNvPr id="5" name="テキスト ボックス 4">
            <a:extLst>
              <a:ext uri="{FF2B5EF4-FFF2-40B4-BE49-F238E27FC236}">
                <a16:creationId xmlns:a16="http://schemas.microsoft.com/office/drawing/2014/main" id="{56F5EDD7-603A-588C-FA3D-97F74C76C198}"/>
              </a:ext>
            </a:extLst>
          </p:cNvPr>
          <p:cNvSpPr txBox="1"/>
          <p:nvPr/>
        </p:nvSpPr>
        <p:spPr>
          <a:xfrm>
            <a:off x="359606" y="1153042"/>
            <a:ext cx="1146468" cy="553998"/>
          </a:xfrm>
          <a:prstGeom prst="rect">
            <a:avLst/>
          </a:prstGeom>
          <a:noFill/>
        </p:spPr>
        <p:txBody>
          <a:bodyPr wrap="none" rtlCol="0">
            <a:spAutoFit/>
          </a:bodyPr>
          <a:lstStyle/>
          <a:p>
            <a:r>
              <a:rPr lang="en-US" altLang="ja-JP" sz="3000" dirty="0">
                <a:latin typeface="HGSSoeiKakugothicUB" panose="020B0900000000000000" pitchFamily="34" charset="-128"/>
                <a:ea typeface="HGSSoeiKakugothicUB" panose="020B0900000000000000" pitchFamily="34" charset="-128"/>
              </a:rPr>
              <a:t>B-22</a:t>
            </a:r>
            <a:endParaRPr lang="ja-JP" altLang="en-US" sz="3000">
              <a:latin typeface="HGSSoeiKakugothicUB" panose="020B0900000000000000" pitchFamily="34" charset="-128"/>
              <a:ea typeface="HGSSoeiKakugothicUB" panose="020B0900000000000000" pitchFamily="34" charset="-128"/>
            </a:endParaRPr>
          </a:p>
        </p:txBody>
      </p:sp>
    </p:spTree>
    <p:extLst>
      <p:ext uri="{BB962C8B-B14F-4D97-AF65-F5344CB8AC3E}">
        <p14:creationId xmlns:p14="http://schemas.microsoft.com/office/powerpoint/2010/main" val="33503068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392153C1-F4FE-2979-08EB-659A18FB25C2}"/>
              </a:ext>
            </a:extLst>
          </p:cNvPr>
          <p:cNvPicPr>
            <a:picLocks noChangeAspect="1"/>
          </p:cNvPicPr>
          <p:nvPr/>
        </p:nvPicPr>
        <p:blipFill>
          <a:blip r:embed="rId3"/>
          <a:stretch>
            <a:fillRect/>
          </a:stretch>
        </p:blipFill>
        <p:spPr>
          <a:xfrm>
            <a:off x="281860" y="558335"/>
            <a:ext cx="7929071" cy="4722835"/>
          </a:xfrm>
          <a:prstGeom prst="rect">
            <a:avLst/>
          </a:prstGeom>
        </p:spPr>
      </p:pic>
      <p:sp>
        <p:nvSpPr>
          <p:cNvPr id="3" name="スライド番号プレースホルダー 2">
            <a:extLst>
              <a:ext uri="{FF2B5EF4-FFF2-40B4-BE49-F238E27FC236}">
                <a16:creationId xmlns:a16="http://schemas.microsoft.com/office/drawing/2014/main" id="{FAFB5145-68CF-074C-899D-D300617C91E4}"/>
              </a:ext>
            </a:extLst>
          </p:cNvPr>
          <p:cNvSpPr>
            <a:spLocks noGrp="1"/>
          </p:cNvSpPr>
          <p:nvPr>
            <p:ph type="sldNum" sz="quarter" idx="12"/>
          </p:nvPr>
        </p:nvSpPr>
        <p:spPr/>
        <p:txBody>
          <a:bodyPr/>
          <a:lstStyle/>
          <a:p>
            <a:fld id="{1861F7C4-1F0D-F249-A3A3-E04DAD9D7D2E}" type="slidenum">
              <a:rPr kumimoji="1" lang="ja-JP" altLang="en-US" smtClean="0"/>
              <a:t>10</a:t>
            </a:fld>
            <a:endParaRPr kumimoji="1" lang="ja-JP" altLang="en-US"/>
          </a:p>
        </p:txBody>
      </p:sp>
      <p:sp>
        <p:nvSpPr>
          <p:cNvPr id="5" name="テキスト ボックス 4">
            <a:extLst>
              <a:ext uri="{FF2B5EF4-FFF2-40B4-BE49-F238E27FC236}">
                <a16:creationId xmlns:a16="http://schemas.microsoft.com/office/drawing/2014/main" id="{CD6CDEE2-257F-6E7A-8F40-6DD6C021E8BB}"/>
              </a:ext>
            </a:extLst>
          </p:cNvPr>
          <p:cNvSpPr txBox="1"/>
          <p:nvPr/>
        </p:nvSpPr>
        <p:spPr>
          <a:xfrm>
            <a:off x="6457950" y="1580892"/>
            <a:ext cx="797013" cy="369332"/>
          </a:xfrm>
          <a:prstGeom prst="rect">
            <a:avLst/>
          </a:prstGeom>
          <a:noFill/>
        </p:spPr>
        <p:txBody>
          <a:bodyPr wrap="none" rtlCol="0">
            <a:spAutoFit/>
          </a:bodyPr>
          <a:lstStyle/>
          <a:p>
            <a:r>
              <a:rPr lang="en-US" altLang="ja-JP" dirty="0">
                <a:latin typeface="Hiragino Maru Gothic ProN W4" panose="020F0400000000000000" pitchFamily="34" charset="-128"/>
                <a:ea typeface="Hiragino Maru Gothic ProN W4" panose="020F0400000000000000" pitchFamily="34" charset="-128"/>
              </a:rPr>
              <a:t>1</a:t>
            </a:r>
            <a:r>
              <a:rPr lang="ja-JP" altLang="en-US">
                <a:latin typeface="Hiragino Maru Gothic ProN W4" panose="020F0400000000000000" pitchFamily="34" charset="-128"/>
                <a:ea typeface="Hiragino Maru Gothic ProN W4" panose="020F0400000000000000" pitchFamily="34" charset="-128"/>
              </a:rPr>
              <a:t>回目</a:t>
            </a:r>
          </a:p>
        </p:txBody>
      </p:sp>
      <p:sp>
        <p:nvSpPr>
          <p:cNvPr id="7" name="テキスト ボックス 6">
            <a:extLst>
              <a:ext uri="{FF2B5EF4-FFF2-40B4-BE49-F238E27FC236}">
                <a16:creationId xmlns:a16="http://schemas.microsoft.com/office/drawing/2014/main" id="{8E8C2788-5459-FA51-F7ED-F83A872A050A}"/>
              </a:ext>
            </a:extLst>
          </p:cNvPr>
          <p:cNvSpPr txBox="1"/>
          <p:nvPr/>
        </p:nvSpPr>
        <p:spPr>
          <a:xfrm>
            <a:off x="9625" y="95627"/>
            <a:ext cx="6686446" cy="461665"/>
          </a:xfrm>
          <a:prstGeom prst="rect">
            <a:avLst/>
          </a:prstGeom>
          <a:noFill/>
        </p:spPr>
        <p:txBody>
          <a:bodyPr wrap="none" rtlCol="0">
            <a:spAutoFit/>
          </a:bodyPr>
          <a:lstStyle/>
          <a:p>
            <a:r>
              <a:rPr lang="ja-JP" altLang="en-US" sz="2400">
                <a:latin typeface="HGSSoeiKakugothicUB" panose="020B0900000000000000" pitchFamily="34" charset="-128"/>
                <a:ea typeface="HGSSoeiKakugothicUB" panose="020B0900000000000000" pitchFamily="34" charset="-128"/>
              </a:rPr>
              <a:t>ナフィオン</a:t>
            </a:r>
            <a:r>
              <a:rPr lang="en-US" altLang="ja-JP" sz="2400" dirty="0">
                <a:latin typeface="HGSSoeiKakugothicUB" panose="020B0900000000000000" pitchFamily="34" charset="-128"/>
                <a:ea typeface="HGSSoeiKakugothicUB" panose="020B0900000000000000" pitchFamily="34" charset="-128"/>
              </a:rPr>
              <a:t>10 μL</a:t>
            </a:r>
            <a:r>
              <a:rPr lang="ja-JP" altLang="en-US" sz="2400">
                <a:latin typeface="HGSSoeiKakugothicUB" panose="020B0900000000000000" pitchFamily="34" charset="-128"/>
                <a:ea typeface="HGSSoeiKakugothicUB" panose="020B0900000000000000" pitchFamily="34" charset="-128"/>
              </a:rPr>
              <a:t>修飾電極による繰り返し測定</a:t>
            </a:r>
          </a:p>
        </p:txBody>
      </p:sp>
      <p:sp>
        <p:nvSpPr>
          <p:cNvPr id="10" name="テキスト ボックス 9">
            <a:extLst>
              <a:ext uri="{FF2B5EF4-FFF2-40B4-BE49-F238E27FC236}">
                <a16:creationId xmlns:a16="http://schemas.microsoft.com/office/drawing/2014/main" id="{0F9EB1D8-F4FD-FD86-3A30-626CE4440287}"/>
              </a:ext>
            </a:extLst>
          </p:cNvPr>
          <p:cNvSpPr txBox="1"/>
          <p:nvPr/>
        </p:nvSpPr>
        <p:spPr>
          <a:xfrm>
            <a:off x="5025461" y="1347337"/>
            <a:ext cx="797013" cy="369332"/>
          </a:xfrm>
          <a:prstGeom prst="rect">
            <a:avLst/>
          </a:prstGeom>
          <a:noFill/>
        </p:spPr>
        <p:txBody>
          <a:bodyPr wrap="none" rtlCol="0">
            <a:spAutoFit/>
          </a:bodyPr>
          <a:lstStyle/>
          <a:p>
            <a:r>
              <a:rPr lang="en-US" altLang="ja-JP" dirty="0">
                <a:solidFill>
                  <a:schemeClr val="accent1"/>
                </a:solidFill>
                <a:latin typeface="Hiragino Maru Gothic ProN W4" panose="020F0400000000000000" pitchFamily="34" charset="-128"/>
                <a:ea typeface="Hiragino Maru Gothic ProN W4" panose="020F0400000000000000" pitchFamily="34" charset="-128"/>
              </a:rPr>
              <a:t>2</a:t>
            </a:r>
            <a:r>
              <a:rPr lang="ja-JP" altLang="en-US">
                <a:solidFill>
                  <a:schemeClr val="accent1"/>
                </a:solidFill>
                <a:latin typeface="Hiragino Maru Gothic ProN W4" panose="020F0400000000000000" pitchFamily="34" charset="-128"/>
                <a:ea typeface="Hiragino Maru Gothic ProN W4" panose="020F0400000000000000" pitchFamily="34" charset="-128"/>
              </a:rPr>
              <a:t>回目</a:t>
            </a:r>
          </a:p>
        </p:txBody>
      </p:sp>
      <p:sp>
        <p:nvSpPr>
          <p:cNvPr id="12" name="テキスト ボックス 11">
            <a:extLst>
              <a:ext uri="{FF2B5EF4-FFF2-40B4-BE49-F238E27FC236}">
                <a16:creationId xmlns:a16="http://schemas.microsoft.com/office/drawing/2014/main" id="{71D73477-F708-1A09-3460-FE622B44A6DB}"/>
              </a:ext>
            </a:extLst>
          </p:cNvPr>
          <p:cNvSpPr txBox="1"/>
          <p:nvPr/>
        </p:nvSpPr>
        <p:spPr>
          <a:xfrm>
            <a:off x="4460096" y="3244334"/>
            <a:ext cx="797013" cy="369332"/>
          </a:xfrm>
          <a:prstGeom prst="rect">
            <a:avLst/>
          </a:prstGeom>
          <a:noFill/>
        </p:spPr>
        <p:txBody>
          <a:bodyPr wrap="none" rtlCol="0">
            <a:spAutoFit/>
          </a:bodyPr>
          <a:lstStyle/>
          <a:p>
            <a:r>
              <a:rPr lang="en-US" altLang="ja-JP" dirty="0">
                <a:solidFill>
                  <a:srgbClr val="FF0000"/>
                </a:solidFill>
                <a:latin typeface="Hiragino Maru Gothic ProN W4" panose="020F0400000000000000" pitchFamily="34" charset="-128"/>
                <a:ea typeface="Hiragino Maru Gothic ProN W4" panose="020F0400000000000000" pitchFamily="34" charset="-128"/>
              </a:rPr>
              <a:t>3</a:t>
            </a:r>
            <a:r>
              <a:rPr lang="ja-JP" altLang="en-US">
                <a:solidFill>
                  <a:srgbClr val="FF0000"/>
                </a:solidFill>
                <a:latin typeface="Hiragino Maru Gothic ProN W4" panose="020F0400000000000000" pitchFamily="34" charset="-128"/>
                <a:ea typeface="Hiragino Maru Gothic ProN W4" panose="020F0400000000000000" pitchFamily="34" charset="-128"/>
              </a:rPr>
              <a:t>回目</a:t>
            </a:r>
          </a:p>
        </p:txBody>
      </p:sp>
      <p:sp>
        <p:nvSpPr>
          <p:cNvPr id="11" name="テキスト ボックス 10">
            <a:extLst>
              <a:ext uri="{FF2B5EF4-FFF2-40B4-BE49-F238E27FC236}">
                <a16:creationId xmlns:a16="http://schemas.microsoft.com/office/drawing/2014/main" id="{530A75F5-2DCF-EDCF-C910-96B161C40987}"/>
              </a:ext>
            </a:extLst>
          </p:cNvPr>
          <p:cNvSpPr txBox="1"/>
          <p:nvPr/>
        </p:nvSpPr>
        <p:spPr>
          <a:xfrm>
            <a:off x="468324" y="5591779"/>
            <a:ext cx="8207351" cy="1015663"/>
          </a:xfrm>
          <a:prstGeom prst="rect">
            <a:avLst/>
          </a:prstGeom>
          <a:noFill/>
        </p:spPr>
        <p:txBody>
          <a:bodyPr wrap="square" rtlCol="0">
            <a:spAutoFit/>
          </a:bodyPr>
          <a:lstStyle/>
          <a:p>
            <a:pPr algn="ctr"/>
            <a:r>
              <a:rPr lang="ja-JP" altLang="en-US" sz="2000">
                <a:latin typeface="Times New Roman" panose="02020603050405020304" pitchFamily="18" charset="0"/>
                <a:ea typeface="MS Mincho" panose="02020609040205080304" pitchFamily="49" charset="-128"/>
                <a:cs typeface="Times New Roman" panose="02020603050405020304" pitchFamily="18" charset="0"/>
              </a:rPr>
              <a:t>複数回の測定での安定性は課題であるが</a:t>
            </a:r>
            <a:endParaRPr lang="en-US" altLang="ja-JP" sz="2000" dirty="0">
              <a:latin typeface="Times New Roman" panose="02020603050405020304" pitchFamily="18" charset="0"/>
              <a:ea typeface="MS Mincho" panose="02020609040205080304" pitchFamily="49" charset="-128"/>
              <a:cs typeface="Times New Roman" panose="02020603050405020304" pitchFamily="18" charset="0"/>
            </a:endParaRPr>
          </a:p>
          <a:p>
            <a:pPr algn="ctr"/>
            <a:r>
              <a:rPr lang="ja-JP" altLang="en-US" sz="2000">
                <a:latin typeface="Times New Roman" panose="02020603050405020304" pitchFamily="18" charset="0"/>
                <a:ea typeface="MS Mincho" panose="02020609040205080304" pitchFamily="49" charset="-128"/>
                <a:cs typeface="Times New Roman" panose="02020603050405020304" pitchFamily="18" charset="0"/>
              </a:rPr>
              <a:t>ニッケル水酸化物ナノシート固定電極による</a:t>
            </a:r>
            <a:endParaRPr lang="en-US" altLang="ja-JP" sz="2000" dirty="0">
              <a:latin typeface="Times New Roman" panose="02020603050405020304" pitchFamily="18" charset="0"/>
              <a:ea typeface="MS Mincho" panose="02020609040205080304" pitchFamily="49" charset="-128"/>
              <a:cs typeface="Times New Roman" panose="02020603050405020304" pitchFamily="18" charset="0"/>
            </a:endParaRPr>
          </a:p>
          <a:p>
            <a:pPr algn="ctr"/>
            <a:r>
              <a:rPr lang="ja-JP" altLang="en-US" sz="2000">
                <a:latin typeface="Times New Roman" panose="02020603050405020304" pitchFamily="18" charset="0"/>
                <a:ea typeface="MS Mincho" panose="02020609040205080304" pitchFamily="49" charset="-128"/>
                <a:cs typeface="Times New Roman" panose="02020603050405020304" pitchFamily="18" charset="0"/>
              </a:rPr>
              <a:t>グルコース酸化が可能であることが示された</a:t>
            </a:r>
          </a:p>
        </p:txBody>
      </p:sp>
    </p:spTree>
    <p:extLst>
      <p:ext uri="{BB962C8B-B14F-4D97-AF65-F5344CB8AC3E}">
        <p14:creationId xmlns:p14="http://schemas.microsoft.com/office/powerpoint/2010/main" val="6874718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FAFB5145-68CF-074C-899D-D300617C91E4}"/>
              </a:ext>
            </a:extLst>
          </p:cNvPr>
          <p:cNvSpPr>
            <a:spLocks noGrp="1"/>
          </p:cNvSpPr>
          <p:nvPr>
            <p:ph type="sldNum" sz="quarter" idx="12"/>
          </p:nvPr>
        </p:nvSpPr>
        <p:spPr/>
        <p:txBody>
          <a:bodyPr/>
          <a:lstStyle/>
          <a:p>
            <a:fld id="{1861F7C4-1F0D-F249-A3A3-E04DAD9D7D2E}" type="slidenum">
              <a:rPr kumimoji="1" lang="ja-JP" altLang="en-US" smtClean="0"/>
              <a:t>11</a:t>
            </a:fld>
            <a:endParaRPr kumimoji="1" lang="ja-JP" altLang="en-US"/>
          </a:p>
        </p:txBody>
      </p:sp>
      <p:sp>
        <p:nvSpPr>
          <p:cNvPr id="4" name="テキスト ボックス 3">
            <a:extLst>
              <a:ext uri="{FF2B5EF4-FFF2-40B4-BE49-F238E27FC236}">
                <a16:creationId xmlns:a16="http://schemas.microsoft.com/office/drawing/2014/main" id="{672FFEEF-231B-A6A7-9226-A25897F1AD37}"/>
              </a:ext>
            </a:extLst>
          </p:cNvPr>
          <p:cNvSpPr txBox="1"/>
          <p:nvPr/>
        </p:nvSpPr>
        <p:spPr>
          <a:xfrm>
            <a:off x="440919" y="1305341"/>
            <a:ext cx="8262162" cy="4247317"/>
          </a:xfrm>
          <a:prstGeom prst="rect">
            <a:avLst/>
          </a:prstGeom>
          <a:noFill/>
        </p:spPr>
        <p:txBody>
          <a:bodyPr wrap="square" rtlCol="0">
            <a:spAutoFit/>
          </a:bodyPr>
          <a:lstStyle/>
          <a:p>
            <a:pPr marL="342900" indent="-342900" algn="just">
              <a:buFont typeface="+mj-lt"/>
              <a:buAutoNum type="arabicPeriod"/>
            </a:pPr>
            <a:r>
              <a:rPr lang="ja-JP" altLang="ja-JP" kern="100">
                <a:latin typeface="Times New Roman" panose="02020603050405020304" pitchFamily="18" charset="0"/>
                <a:ea typeface="ＭＳ 明朝" panose="02020609040205080304" pitchFamily="49" charset="-128"/>
                <a:cs typeface="Times New Roman" panose="02020603050405020304" pitchFamily="18" charset="0"/>
              </a:rPr>
              <a:t>セルロースナノファイバー</a:t>
            </a:r>
            <a:r>
              <a:rPr lang="ja-JP" altLang="en-US" kern="100">
                <a:latin typeface="Times New Roman" panose="02020603050405020304" pitchFamily="18" charset="0"/>
                <a:ea typeface="ＭＳ 明朝" panose="02020609040205080304" pitchFamily="49" charset="-128"/>
                <a:cs typeface="Times New Roman" panose="02020603050405020304" pitchFamily="18" charset="0"/>
              </a:rPr>
              <a:t>やナフィオン</a:t>
            </a:r>
            <a:r>
              <a:rPr lang="ja-JP" altLang="ja-JP" kern="100">
                <a:latin typeface="Times New Roman" panose="02020603050405020304" pitchFamily="18" charset="0"/>
                <a:ea typeface="ＭＳ 明朝" panose="02020609040205080304" pitchFamily="49" charset="-128"/>
                <a:cs typeface="Times New Roman" panose="02020603050405020304" pitchFamily="18" charset="0"/>
              </a:rPr>
              <a:t>をバインダーとして</a:t>
            </a:r>
            <a:r>
              <a:rPr lang="ja-JP" altLang="en-US" kern="100">
                <a:latin typeface="Times New Roman" panose="02020603050405020304" pitchFamily="18" charset="0"/>
                <a:ea typeface="ＭＳ 明朝" panose="02020609040205080304" pitchFamily="49" charset="-128"/>
                <a:cs typeface="Times New Roman" panose="02020603050405020304" pitchFamily="18" charset="0"/>
              </a:rPr>
              <a:t>ニッケル水酸化物ナノシートを用いた電極はグルコースを添加した際に電流量の増加が見られ、グルコース酸化による電流が確認された。</a:t>
            </a:r>
            <a:endParaRPr lang="en-US" altLang="ja-JP" kern="100" dirty="0">
              <a:latin typeface="Times New Roman" panose="02020603050405020304" pitchFamily="18" charset="0"/>
              <a:ea typeface="ＭＳ 明朝" panose="02020609040205080304" pitchFamily="49" charset="-128"/>
              <a:cs typeface="Times New Roman" panose="02020603050405020304" pitchFamily="18" charset="0"/>
            </a:endParaRPr>
          </a:p>
          <a:p>
            <a:pPr marL="342900" indent="-342900" algn="just">
              <a:buFont typeface="+mj-lt"/>
              <a:buAutoNum type="arabicPeriod"/>
            </a:pPr>
            <a:endParaRPr lang="en-US" altLang="ja-JP" kern="100" dirty="0">
              <a:latin typeface="Times New Roman" panose="02020603050405020304" pitchFamily="18" charset="0"/>
              <a:ea typeface="ＭＳ 明朝" panose="02020609040205080304" pitchFamily="49" charset="-128"/>
              <a:cs typeface="Times New Roman" panose="02020603050405020304" pitchFamily="18" charset="0"/>
            </a:endParaRPr>
          </a:p>
          <a:p>
            <a:pPr marL="342900" indent="-342900" algn="just">
              <a:buFont typeface="+mj-lt"/>
              <a:buAutoNum type="arabicPeriod"/>
            </a:pPr>
            <a:endParaRPr lang="en-US" altLang="ja-JP" kern="100" dirty="0">
              <a:latin typeface="Times New Roman" panose="02020603050405020304" pitchFamily="18" charset="0"/>
              <a:ea typeface="ＭＳ 明朝" panose="02020609040205080304" pitchFamily="49" charset="-128"/>
              <a:cs typeface="Times New Roman" panose="02020603050405020304" pitchFamily="18" charset="0"/>
            </a:endParaRPr>
          </a:p>
          <a:p>
            <a:pPr marL="342900" indent="-342900" algn="just">
              <a:buFont typeface="+mj-lt"/>
              <a:buAutoNum type="arabicPeriod"/>
            </a:pPr>
            <a:endParaRPr lang="en-US" altLang="ja-JP" kern="100" dirty="0">
              <a:latin typeface="Times New Roman" panose="02020603050405020304" pitchFamily="18" charset="0"/>
              <a:ea typeface="ＭＳ 明朝" panose="02020609040205080304" pitchFamily="49" charset="-128"/>
              <a:cs typeface="Times New Roman" panose="02020603050405020304" pitchFamily="18" charset="0"/>
            </a:endParaRPr>
          </a:p>
          <a:p>
            <a:pPr marL="342900" indent="-342900" algn="just">
              <a:buFont typeface="+mj-lt"/>
              <a:buAutoNum type="arabicPeriod"/>
            </a:pPr>
            <a:r>
              <a:rPr lang="ja-JP" altLang="en-US" kern="100">
                <a:latin typeface="Times New Roman" panose="02020603050405020304" pitchFamily="18" charset="0"/>
                <a:ea typeface="ＭＳ 明朝" panose="02020609040205080304" pitchFamily="49" charset="-128"/>
                <a:cs typeface="Times New Roman" panose="02020603050405020304" pitchFamily="18" charset="0"/>
              </a:rPr>
              <a:t>セルロースナノファイバーをバインダーとして用いた電極では作る度に得れる電流量に変化があり、</a:t>
            </a:r>
            <a:r>
              <a:rPr lang="ja-JP" altLang="ja-JP" kern="100">
                <a:latin typeface="Times New Roman" panose="02020603050405020304" pitchFamily="18" charset="0"/>
                <a:ea typeface="ＭＳ 明朝" panose="02020609040205080304" pitchFamily="49" charset="-128"/>
                <a:cs typeface="Times New Roman" panose="02020603050405020304" pitchFamily="18" charset="0"/>
              </a:rPr>
              <a:t>再現性を得ることが難しかった</a:t>
            </a:r>
            <a:r>
              <a:rPr lang="ja-JP" altLang="en-US" kern="100">
                <a:latin typeface="Times New Roman" panose="02020603050405020304" pitchFamily="18" charset="0"/>
                <a:ea typeface="ＭＳ 明朝" panose="02020609040205080304" pitchFamily="49" charset="-128"/>
                <a:cs typeface="Times New Roman" panose="02020603050405020304" pitchFamily="18" charset="0"/>
              </a:rPr>
              <a:t>が、ナフィオンをバインダーとして用いた電極では、</a:t>
            </a:r>
            <a:r>
              <a:rPr lang="ja-JP" altLang="ja-JP">
                <a:latin typeface="Times New Roman" panose="02020603050405020304" pitchFamily="18" charset="0"/>
                <a:ea typeface="ＭＳ 明朝" panose="02020609040205080304" pitchFamily="49" charset="-128"/>
                <a:cs typeface="Times New Roman" panose="02020603050405020304" pitchFamily="18" charset="0"/>
              </a:rPr>
              <a:t>セルロースナノファイバーより線形範囲と感度が良好であることが判明した。</a:t>
            </a:r>
            <a:endParaRPr lang="en-US" altLang="ja-JP" dirty="0">
              <a:latin typeface="Times New Roman" panose="02020603050405020304" pitchFamily="18" charset="0"/>
              <a:ea typeface="ＭＳ 明朝" panose="02020609040205080304" pitchFamily="49" charset="-128"/>
              <a:cs typeface="Times New Roman" panose="02020603050405020304" pitchFamily="18" charset="0"/>
            </a:endParaRPr>
          </a:p>
          <a:p>
            <a:pPr marL="342900" indent="-342900" algn="just">
              <a:buFont typeface="+mj-lt"/>
              <a:buAutoNum type="arabicPeriod"/>
            </a:pPr>
            <a:endParaRPr lang="en-US" altLang="ja-JP" dirty="0">
              <a:latin typeface="Times New Roman" panose="02020603050405020304" pitchFamily="18" charset="0"/>
              <a:ea typeface="ＭＳ 明朝" panose="02020609040205080304" pitchFamily="49" charset="-128"/>
              <a:cs typeface="Times New Roman" panose="02020603050405020304" pitchFamily="18" charset="0"/>
            </a:endParaRPr>
          </a:p>
          <a:p>
            <a:pPr marL="342900" indent="-342900" algn="just">
              <a:buFont typeface="+mj-lt"/>
              <a:buAutoNum type="arabicPeriod"/>
            </a:pPr>
            <a:endParaRPr lang="en-US" altLang="ja-JP" dirty="0">
              <a:latin typeface="Times New Roman" panose="02020603050405020304" pitchFamily="18" charset="0"/>
              <a:ea typeface="ＭＳ 明朝" panose="02020609040205080304" pitchFamily="49" charset="-128"/>
              <a:cs typeface="Times New Roman" panose="02020603050405020304" pitchFamily="18" charset="0"/>
            </a:endParaRPr>
          </a:p>
          <a:p>
            <a:pPr marL="342900" indent="-342900" algn="just">
              <a:buFont typeface="+mj-lt"/>
              <a:buAutoNum type="arabicPeriod"/>
            </a:pPr>
            <a:endParaRPr lang="en-US" altLang="ja-JP" dirty="0">
              <a:latin typeface="Times New Roman" panose="02020603050405020304" pitchFamily="18" charset="0"/>
              <a:ea typeface="ＭＳ 明朝" panose="02020609040205080304" pitchFamily="49" charset="-128"/>
              <a:cs typeface="Times New Roman" panose="02020603050405020304" pitchFamily="18" charset="0"/>
            </a:endParaRPr>
          </a:p>
          <a:p>
            <a:pPr marL="342900" indent="-342900" algn="just">
              <a:buFont typeface="+mj-lt"/>
              <a:buAutoNum type="arabicPeriod"/>
            </a:pPr>
            <a:r>
              <a:rPr lang="ja-JP" altLang="en-US">
                <a:latin typeface="Times New Roman" panose="02020603050405020304" pitchFamily="18" charset="0"/>
                <a:ea typeface="ＭＳ 明朝" panose="02020609040205080304" pitchFamily="49" charset="-128"/>
                <a:cs typeface="Times New Roman" panose="02020603050405020304" pitchFamily="18" charset="0"/>
              </a:rPr>
              <a:t>ナフィオン</a:t>
            </a:r>
            <a:r>
              <a:rPr lang="en-US" altLang="ja-JP" dirty="0">
                <a:latin typeface="Times New Roman" panose="02020603050405020304" pitchFamily="18" charset="0"/>
                <a:ea typeface="ＭＳ 明朝" panose="02020609040205080304" pitchFamily="49" charset="-128"/>
                <a:cs typeface="Times New Roman" panose="02020603050405020304" pitchFamily="18" charset="0"/>
              </a:rPr>
              <a:t>10 μL</a:t>
            </a:r>
            <a:r>
              <a:rPr lang="ja-JP" altLang="en-US">
                <a:latin typeface="Times New Roman" panose="02020603050405020304" pitchFamily="18" charset="0"/>
                <a:ea typeface="ＭＳ 明朝" panose="02020609040205080304" pitchFamily="49" charset="-128"/>
                <a:cs typeface="Times New Roman" panose="02020603050405020304" pitchFamily="18" charset="0"/>
              </a:rPr>
              <a:t>をバインダーとして用いた電極が、本研究内では最も感度と線形範囲が良好であった。</a:t>
            </a:r>
            <a:endParaRPr lang="en-US" altLang="ja-JP" dirty="0">
              <a:latin typeface="Times New Roman" panose="02020603050405020304" pitchFamily="18" charset="0"/>
              <a:ea typeface="ＭＳ 明朝" panose="02020609040205080304" pitchFamily="49" charset="-128"/>
              <a:cs typeface="Times New Roman" panose="02020603050405020304" pitchFamily="18" charset="0"/>
            </a:endParaRPr>
          </a:p>
        </p:txBody>
      </p:sp>
      <p:sp>
        <p:nvSpPr>
          <p:cNvPr id="8" name="テキスト ボックス 7">
            <a:extLst>
              <a:ext uri="{FF2B5EF4-FFF2-40B4-BE49-F238E27FC236}">
                <a16:creationId xmlns:a16="http://schemas.microsoft.com/office/drawing/2014/main" id="{AA95DB64-C0F3-7DBA-529A-0A51C245B477}"/>
              </a:ext>
            </a:extLst>
          </p:cNvPr>
          <p:cNvSpPr txBox="1"/>
          <p:nvPr/>
        </p:nvSpPr>
        <p:spPr>
          <a:xfrm>
            <a:off x="33814" y="96294"/>
            <a:ext cx="800219" cy="461665"/>
          </a:xfrm>
          <a:prstGeom prst="rect">
            <a:avLst/>
          </a:prstGeom>
          <a:noFill/>
        </p:spPr>
        <p:txBody>
          <a:bodyPr wrap="none" rtlCol="0">
            <a:spAutoFit/>
          </a:bodyPr>
          <a:lstStyle/>
          <a:p>
            <a:r>
              <a:rPr lang="ja-JP" altLang="en-US" sz="2400">
                <a:latin typeface="HGSSoeiKakugothicUB" panose="020B0900000000000000" pitchFamily="34" charset="-128"/>
                <a:ea typeface="HGSSoeiKakugothicUB" panose="020B0900000000000000" pitchFamily="34" charset="-128"/>
              </a:rPr>
              <a:t>結言</a:t>
            </a:r>
          </a:p>
        </p:txBody>
      </p:sp>
    </p:spTree>
    <p:extLst>
      <p:ext uri="{BB962C8B-B14F-4D97-AF65-F5344CB8AC3E}">
        <p14:creationId xmlns:p14="http://schemas.microsoft.com/office/powerpoint/2010/main" val="32235975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CA13A1-804F-4D1C-7DF3-8C0FFC151D20}"/>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56A99060-E0B5-789D-5A48-5C99BB22D069}"/>
              </a:ext>
            </a:extLst>
          </p:cNvPr>
          <p:cNvSpPr>
            <a:spLocks noGrp="1"/>
          </p:cNvSpPr>
          <p:nvPr>
            <p:ph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3E720E58-AB27-D207-1A04-7112EA443E66}"/>
              </a:ext>
            </a:extLst>
          </p:cNvPr>
          <p:cNvSpPr>
            <a:spLocks noGrp="1"/>
          </p:cNvSpPr>
          <p:nvPr>
            <p:ph type="sldNum" sz="quarter" idx="12"/>
          </p:nvPr>
        </p:nvSpPr>
        <p:spPr/>
        <p:txBody>
          <a:bodyPr/>
          <a:lstStyle/>
          <a:p>
            <a:fld id="{1861F7C4-1F0D-F249-A3A3-E04DAD9D7D2E}" type="slidenum">
              <a:rPr kumimoji="1" lang="ja-JP" altLang="en-US" smtClean="0"/>
              <a:t>12</a:t>
            </a:fld>
            <a:endParaRPr kumimoji="1" lang="ja-JP" altLang="en-US"/>
          </a:p>
        </p:txBody>
      </p:sp>
    </p:spTree>
    <p:extLst>
      <p:ext uri="{BB962C8B-B14F-4D97-AF65-F5344CB8AC3E}">
        <p14:creationId xmlns:p14="http://schemas.microsoft.com/office/powerpoint/2010/main" val="29429471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ACB6D59-7C24-406A-4E2A-9217BF8A6589}"/>
              </a:ext>
            </a:extLst>
          </p:cNvPr>
          <p:cNvSpPr>
            <a:spLocks noGrp="1"/>
          </p:cNvSpPr>
          <p:nvPr>
            <p:ph type="title"/>
          </p:nvPr>
        </p:nvSpPr>
        <p:spPr/>
        <p:txBody>
          <a:bodyPr>
            <a:normAutofit/>
          </a:bodyPr>
          <a:lstStyle/>
          <a:p>
            <a:r>
              <a:rPr lang="en-US" altLang="ja-JP">
                <a:solidFill>
                  <a:schemeClr val="accent1">
                    <a:lumMod val="60000"/>
                    <a:lumOff val="40000"/>
                  </a:schemeClr>
                </a:solidFill>
                <a:latin typeface="HGPSoeiKakugothicUB" panose="020B0900000000000000" pitchFamily="34" charset="-128"/>
                <a:ea typeface="HGPSoeiKakugothicUB" panose="020B0900000000000000" pitchFamily="34" charset="-128"/>
              </a:rPr>
              <a:t>Introduction</a:t>
            </a:r>
            <a:endParaRPr kumimoji="1" lang="ja-JP" altLang="en-US">
              <a:solidFill>
                <a:schemeClr val="accent1">
                  <a:lumMod val="60000"/>
                  <a:lumOff val="40000"/>
                </a:schemeClr>
              </a:solidFill>
              <a:latin typeface="HGPSoeiKakugothicUB" panose="020B0900000000000000" pitchFamily="34" charset="-128"/>
              <a:ea typeface="HGPSoeiKakugothicUB" panose="020B0900000000000000" pitchFamily="34" charset="-128"/>
            </a:endParaRPr>
          </a:p>
        </p:txBody>
      </p:sp>
      <p:sp>
        <p:nvSpPr>
          <p:cNvPr id="30" name="スライド番号プレースホルダー 29">
            <a:extLst>
              <a:ext uri="{FF2B5EF4-FFF2-40B4-BE49-F238E27FC236}">
                <a16:creationId xmlns:a16="http://schemas.microsoft.com/office/drawing/2014/main" id="{B7D1BA63-F219-E75C-FFEA-55B3C3FB00B0}"/>
              </a:ext>
            </a:extLst>
          </p:cNvPr>
          <p:cNvSpPr>
            <a:spLocks noGrp="1"/>
          </p:cNvSpPr>
          <p:nvPr>
            <p:ph type="sldNum" sz="quarter" idx="12"/>
          </p:nvPr>
        </p:nvSpPr>
        <p:spPr/>
        <p:txBody>
          <a:bodyPr/>
          <a:lstStyle/>
          <a:p>
            <a:fld id="{2B47B5E2-067C-614B-982C-DA6706293059}" type="slidenum">
              <a:rPr kumimoji="1" lang="ja-JP" altLang="en-US" smtClean="0"/>
              <a:t>13</a:t>
            </a:fld>
            <a:endParaRPr kumimoji="1" lang="ja-JP" altLang="en-US"/>
          </a:p>
        </p:txBody>
      </p:sp>
      <p:sp>
        <p:nvSpPr>
          <p:cNvPr id="38" name="テキスト ボックス 37">
            <a:extLst>
              <a:ext uri="{FF2B5EF4-FFF2-40B4-BE49-F238E27FC236}">
                <a16:creationId xmlns:a16="http://schemas.microsoft.com/office/drawing/2014/main" id="{E70F06AB-293D-F5CA-65BA-17055FD9F4A6}"/>
              </a:ext>
            </a:extLst>
          </p:cNvPr>
          <p:cNvSpPr txBox="1"/>
          <p:nvPr/>
        </p:nvSpPr>
        <p:spPr>
          <a:xfrm>
            <a:off x="664984" y="2089598"/>
            <a:ext cx="8051653" cy="646331"/>
          </a:xfrm>
          <a:prstGeom prst="rect">
            <a:avLst/>
          </a:prstGeom>
          <a:noFill/>
        </p:spPr>
        <p:txBody>
          <a:bodyPr wrap="square" rtlCol="0">
            <a:spAutoFit/>
          </a:bodyPr>
          <a:lstStyle/>
          <a:p>
            <a:r>
              <a:rPr lang="ja-JP" altLang="ja-JP">
                <a:latin typeface="MS Gothic" panose="020B0609070205080204" pitchFamily="49" charset="-128"/>
                <a:ea typeface="MS Gothic" panose="020B0609070205080204" pitchFamily="49" charset="-128"/>
                <a:cs typeface="Times New Roman" panose="02020603050405020304" pitchFamily="18" charset="0"/>
              </a:rPr>
              <a:t>食品加工、臨床診断、環境モニタリングなど多くの分野で</a:t>
            </a:r>
            <a:r>
              <a:rPr lang="ja-JP" altLang="en-US">
                <a:latin typeface="MS Gothic" panose="020B0609070205080204" pitchFamily="49" charset="-128"/>
                <a:ea typeface="MS Gothic" panose="020B0609070205080204" pitchFamily="49" charset="-128"/>
                <a:cs typeface="Times New Roman" panose="02020603050405020304" pitchFamily="18" charset="0"/>
              </a:rPr>
              <a:t>利用されている</a:t>
            </a:r>
            <a:r>
              <a:rPr lang="en-US" altLang="ja-JP" baseline="30000" dirty="0">
                <a:latin typeface="MS Gothic" panose="020B0609070205080204" pitchFamily="49" charset="-128"/>
                <a:ea typeface="MS Gothic" panose="020B0609070205080204" pitchFamily="49" charset="-128"/>
              </a:rPr>
              <a:t>[1] </a:t>
            </a:r>
            <a:r>
              <a:rPr lang="ja-JP" altLang="en-US">
                <a:latin typeface="MS Gothic" panose="020B0609070205080204" pitchFamily="49" charset="-128"/>
                <a:ea typeface="MS Gothic" panose="020B0609070205080204" pitchFamily="49" charset="-128"/>
              </a:rPr>
              <a:t>。</a:t>
            </a:r>
            <a:endParaRPr lang="en-US" altLang="ja-JP" dirty="0">
              <a:latin typeface="MS Gothic" panose="020B0609070205080204" pitchFamily="49" charset="-128"/>
              <a:ea typeface="MS Gothic" panose="020B0609070205080204" pitchFamily="49" charset="-128"/>
            </a:endParaRPr>
          </a:p>
          <a:p>
            <a:r>
              <a:rPr lang="ja-JP" altLang="en-US">
                <a:latin typeface="MS Gothic" panose="020B0609070205080204" pitchFamily="49" charset="-128"/>
                <a:ea typeface="MS Gothic" panose="020B0609070205080204" pitchFamily="49" charset="-128"/>
                <a:cs typeface="Times New Roman" panose="02020603050405020304" pitchFamily="18" charset="0"/>
              </a:rPr>
              <a:t>また、酵素を用いない非酵素型グルコース酸化触媒の開発が期待されている</a:t>
            </a:r>
            <a:endParaRPr lang="en-US" altLang="ja-JP" baseline="30000" dirty="0">
              <a:latin typeface="MS Gothic" panose="020B0609070205080204" pitchFamily="49" charset="-128"/>
              <a:ea typeface="MS Gothic" panose="020B0609070205080204" pitchFamily="49" charset="-128"/>
            </a:endParaRPr>
          </a:p>
        </p:txBody>
      </p:sp>
      <p:sp>
        <p:nvSpPr>
          <p:cNvPr id="3" name="テキスト ボックス 2">
            <a:extLst>
              <a:ext uri="{FF2B5EF4-FFF2-40B4-BE49-F238E27FC236}">
                <a16:creationId xmlns:a16="http://schemas.microsoft.com/office/drawing/2014/main" id="{72283222-61FC-C3BB-5939-2162AE11C3EC}"/>
              </a:ext>
            </a:extLst>
          </p:cNvPr>
          <p:cNvSpPr txBox="1"/>
          <p:nvPr/>
        </p:nvSpPr>
        <p:spPr>
          <a:xfrm>
            <a:off x="4572001" y="5552108"/>
            <a:ext cx="3945572" cy="507831"/>
          </a:xfrm>
          <a:prstGeom prst="rect">
            <a:avLst/>
          </a:prstGeom>
          <a:noFill/>
        </p:spPr>
        <p:txBody>
          <a:bodyPr wrap="square" rtlCol="0">
            <a:spAutoFit/>
          </a:bodyPr>
          <a:lstStyle/>
          <a:p>
            <a:r>
              <a:rPr lang="en-US" altLang="ja-JP" sz="900" dirty="0">
                <a:latin typeface="MS Gothic" panose="020B0609070205080204" pitchFamily="49" charset="-128"/>
                <a:ea typeface="MS Gothic" panose="020B0609070205080204" pitchFamily="49" charset="-128"/>
              </a:rPr>
              <a:t>[1] Feng Gao et al. </a:t>
            </a:r>
            <a:r>
              <a:rPr lang="en-US" altLang="ja-JP" sz="900" i="1" dirty="0">
                <a:latin typeface="MS Gothic" panose="020B0609070205080204" pitchFamily="49" charset="-128"/>
                <a:ea typeface="MS Gothic" panose="020B0609070205080204" pitchFamily="49" charset="-128"/>
              </a:rPr>
              <a:t>ACS Appl. Nano Mater.</a:t>
            </a:r>
            <a:r>
              <a:rPr lang="en-US" altLang="ja-JP" sz="900" b="1" dirty="0">
                <a:latin typeface="MS Gothic" panose="020B0609070205080204" pitchFamily="49" charset="-128"/>
                <a:ea typeface="MS Gothic" panose="020B0609070205080204" pitchFamily="49" charset="-128"/>
              </a:rPr>
              <a:t>2021</a:t>
            </a:r>
            <a:r>
              <a:rPr lang="en-US" altLang="ja-JP" sz="900" dirty="0">
                <a:latin typeface="MS Gothic" panose="020B0609070205080204" pitchFamily="49" charset="-128"/>
                <a:ea typeface="MS Gothic" panose="020B0609070205080204" pitchFamily="49" charset="-128"/>
              </a:rPr>
              <a:t>,4,8520−8529</a:t>
            </a:r>
          </a:p>
          <a:p>
            <a:r>
              <a:rPr lang="en-US" altLang="ja-JP" sz="900" dirty="0">
                <a:solidFill>
                  <a:srgbClr val="000000"/>
                </a:solidFill>
                <a:latin typeface="MS Gothic" panose="020B0609070205080204" pitchFamily="49" charset="-128"/>
                <a:ea typeface="MS Gothic" panose="020B0609070205080204" pitchFamily="49" charset="-128"/>
                <a:cs typeface="Times New Roman" panose="02020603050405020304" pitchFamily="18" charset="0"/>
              </a:rPr>
              <a:t>[2] Etab M et al. ,</a:t>
            </a:r>
            <a:r>
              <a:rPr lang="en-US" altLang="ja-JP" sz="900" i="1" cap="all" dirty="0">
                <a:solidFill>
                  <a:srgbClr val="000000"/>
                </a:solidFill>
                <a:latin typeface="MS Gothic" panose="020B0609070205080204" pitchFamily="49" charset="-128"/>
                <a:ea typeface="MS Gothic" panose="020B0609070205080204" pitchFamily="49" charset="-128"/>
                <a:cs typeface="Times New Roman" panose="02020603050405020304" pitchFamily="18" charset="0"/>
              </a:rPr>
              <a:t> </a:t>
            </a:r>
            <a:r>
              <a:rPr lang="en-US" altLang="ja-JP" sz="900" i="1" dirty="0">
                <a:solidFill>
                  <a:srgbClr val="000000"/>
                </a:solidFill>
                <a:latin typeface="MS Gothic" panose="020B0609070205080204" pitchFamily="49" charset="-128"/>
                <a:ea typeface="MS Gothic" panose="020B0609070205080204" pitchFamily="49" charset="-128"/>
                <a:cs typeface="Times New Roman" panose="02020603050405020304" pitchFamily="18" charset="0"/>
              </a:rPr>
              <a:t>Arabian Journal of Chemistry </a:t>
            </a:r>
            <a:r>
              <a:rPr lang="en-US" altLang="ja-JP" sz="900" dirty="0">
                <a:solidFill>
                  <a:srgbClr val="000000"/>
                </a:solidFill>
                <a:latin typeface="MS Gothic" panose="020B0609070205080204" pitchFamily="49" charset="-128"/>
                <a:ea typeface="MS Gothic" panose="020B0609070205080204" pitchFamily="49" charset="-128"/>
                <a:cs typeface="Times New Roman" panose="02020603050405020304" pitchFamily="18" charset="0"/>
              </a:rPr>
              <a:t>(</a:t>
            </a:r>
            <a:r>
              <a:rPr lang="en-US" altLang="ja-JP" sz="900" b="1" dirty="0">
                <a:solidFill>
                  <a:srgbClr val="000000"/>
                </a:solidFill>
                <a:latin typeface="MS Gothic" panose="020B0609070205080204" pitchFamily="49" charset="-128"/>
                <a:ea typeface="MS Gothic" panose="020B0609070205080204" pitchFamily="49" charset="-128"/>
                <a:cs typeface="Times New Roman" panose="02020603050405020304" pitchFamily="18" charset="0"/>
              </a:rPr>
              <a:t>2022</a:t>
            </a:r>
            <a:r>
              <a:rPr lang="en-US" altLang="ja-JP" sz="900" dirty="0">
                <a:solidFill>
                  <a:srgbClr val="000000"/>
                </a:solidFill>
                <a:latin typeface="MS Gothic" panose="020B0609070205080204" pitchFamily="49" charset="-128"/>
                <a:ea typeface="MS Gothic" panose="020B0609070205080204" pitchFamily="49" charset="-128"/>
                <a:cs typeface="Times New Roman" panose="02020603050405020304" pitchFamily="18" charset="0"/>
              </a:rPr>
              <a:t>) 15, 103467</a:t>
            </a:r>
            <a:r>
              <a:rPr lang="ja-JP" altLang="ja-JP" sz="900">
                <a:latin typeface="MS Gothic" panose="020B0609070205080204" pitchFamily="49" charset="-128"/>
                <a:ea typeface="MS Gothic" panose="020B0609070205080204" pitchFamily="49" charset="-128"/>
              </a:rPr>
              <a:t> </a:t>
            </a:r>
            <a:endParaRPr lang="ja-JP" altLang="en-US" sz="900">
              <a:latin typeface="MS Gothic" panose="020B0609070205080204" pitchFamily="49" charset="-128"/>
              <a:ea typeface="MS Gothic" panose="020B0609070205080204" pitchFamily="49" charset="-128"/>
            </a:endParaRPr>
          </a:p>
        </p:txBody>
      </p:sp>
      <p:sp>
        <p:nvSpPr>
          <p:cNvPr id="9" name="テキスト ボックス 8">
            <a:extLst>
              <a:ext uri="{FF2B5EF4-FFF2-40B4-BE49-F238E27FC236}">
                <a16:creationId xmlns:a16="http://schemas.microsoft.com/office/drawing/2014/main" id="{E6A5C5EC-7F97-41F3-DFFA-F1DD95F6ED4C}"/>
              </a:ext>
            </a:extLst>
          </p:cNvPr>
          <p:cNvSpPr txBox="1"/>
          <p:nvPr/>
        </p:nvSpPr>
        <p:spPr>
          <a:xfrm>
            <a:off x="664984" y="3429001"/>
            <a:ext cx="8051653" cy="646331"/>
          </a:xfrm>
          <a:prstGeom prst="rect">
            <a:avLst/>
          </a:prstGeom>
          <a:noFill/>
        </p:spPr>
        <p:txBody>
          <a:bodyPr wrap="square" rtlCol="0">
            <a:spAutoFit/>
          </a:bodyPr>
          <a:lstStyle/>
          <a:p>
            <a:r>
              <a:rPr lang="ja-JP" altLang="ja-JP">
                <a:latin typeface="MS Gothic" panose="020B0609070205080204" pitchFamily="49" charset="-128"/>
                <a:ea typeface="MS Gothic" panose="020B0609070205080204" pitchFamily="49" charset="-128"/>
                <a:cs typeface="Times New Roman" panose="02020603050405020304" pitchFamily="18" charset="0"/>
              </a:rPr>
              <a:t>遷移金属化合物の中でも、ナノ構造</a:t>
            </a:r>
            <a:r>
              <a:rPr lang="ja-JP" altLang="en-US">
                <a:latin typeface="MS Gothic" panose="020B0609070205080204" pitchFamily="49" charset="-128"/>
                <a:ea typeface="MS Gothic" panose="020B0609070205080204" pitchFamily="49" charset="-128"/>
                <a:cs typeface="Times New Roman" panose="02020603050405020304" pitchFamily="18" charset="0"/>
              </a:rPr>
              <a:t>を持たせたニッケル化合物では、グルコースを酸化するいくつかの例が報告されており、高い触媒活性を有する</a:t>
            </a:r>
            <a:r>
              <a:rPr lang="en-US" altLang="ja-JP" baseline="30000" dirty="0">
                <a:latin typeface="MS Gothic" panose="020B0609070205080204" pitchFamily="49" charset="-128"/>
                <a:ea typeface="MS Gothic" panose="020B0609070205080204" pitchFamily="49" charset="-128"/>
                <a:cs typeface="Times New Roman" panose="02020603050405020304" pitchFamily="18" charset="0"/>
              </a:rPr>
              <a:t>[2]</a:t>
            </a:r>
            <a:r>
              <a:rPr lang="ja-JP" altLang="en-US">
                <a:latin typeface="MS Gothic" panose="020B0609070205080204" pitchFamily="49" charset="-128"/>
                <a:ea typeface="MS Gothic" panose="020B0609070205080204" pitchFamily="49" charset="-128"/>
                <a:cs typeface="Times New Roman" panose="02020603050405020304" pitchFamily="18" charset="0"/>
              </a:rPr>
              <a:t>。</a:t>
            </a:r>
            <a:endParaRPr lang="en-US" altLang="ja-JP" dirty="0">
              <a:latin typeface="MS Gothic" panose="020B0609070205080204" pitchFamily="49" charset="-128"/>
              <a:ea typeface="MS Gothic" panose="020B0609070205080204" pitchFamily="49" charset="-128"/>
              <a:cs typeface="Times New Roman" panose="02020603050405020304" pitchFamily="18" charset="0"/>
            </a:endParaRPr>
          </a:p>
        </p:txBody>
      </p:sp>
      <p:sp>
        <p:nvSpPr>
          <p:cNvPr id="10" name="角丸四角形 9">
            <a:extLst>
              <a:ext uri="{FF2B5EF4-FFF2-40B4-BE49-F238E27FC236}">
                <a16:creationId xmlns:a16="http://schemas.microsoft.com/office/drawing/2014/main" id="{09362C8C-9548-AFAF-9E3E-9E7503E2DEF3}"/>
              </a:ext>
            </a:extLst>
          </p:cNvPr>
          <p:cNvSpPr/>
          <p:nvPr/>
        </p:nvSpPr>
        <p:spPr>
          <a:xfrm>
            <a:off x="585155" y="1595502"/>
            <a:ext cx="8211312" cy="1225396"/>
          </a:xfrm>
          <a:prstGeom prst="roundRect">
            <a:avLst>
              <a:gd name="adj" fmla="val 555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2" name="角丸四角形 11">
            <a:extLst>
              <a:ext uri="{FF2B5EF4-FFF2-40B4-BE49-F238E27FC236}">
                <a16:creationId xmlns:a16="http://schemas.microsoft.com/office/drawing/2014/main" id="{41D8B679-4D55-996D-F458-FF60FF9BB400}"/>
              </a:ext>
            </a:extLst>
          </p:cNvPr>
          <p:cNvSpPr/>
          <p:nvPr/>
        </p:nvSpPr>
        <p:spPr>
          <a:xfrm>
            <a:off x="585155" y="2961157"/>
            <a:ext cx="8211312" cy="1236638"/>
          </a:xfrm>
          <a:prstGeom prst="roundRect">
            <a:avLst>
              <a:gd name="adj" fmla="val 555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5" name="角丸四角形 14">
            <a:extLst>
              <a:ext uri="{FF2B5EF4-FFF2-40B4-BE49-F238E27FC236}">
                <a16:creationId xmlns:a16="http://schemas.microsoft.com/office/drawing/2014/main" id="{23583552-637D-A527-8698-3D0BF40A92A6}"/>
              </a:ext>
            </a:extLst>
          </p:cNvPr>
          <p:cNvSpPr/>
          <p:nvPr/>
        </p:nvSpPr>
        <p:spPr>
          <a:xfrm>
            <a:off x="585153" y="1595502"/>
            <a:ext cx="4361448" cy="412741"/>
          </a:xfrm>
          <a:prstGeom prst="roundRect">
            <a:avLst>
              <a:gd name="adj" fmla="val 555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500">
                <a:solidFill>
                  <a:schemeClr val="tx1"/>
                </a:solidFill>
                <a:latin typeface="MS Gothic" panose="020B0609070205080204" pitchFamily="49" charset="-128"/>
                <a:ea typeface="MS Gothic" panose="020B0609070205080204" pitchFamily="49" charset="-128"/>
              </a:rPr>
              <a:t>グルコースの定量分析</a:t>
            </a:r>
          </a:p>
        </p:txBody>
      </p:sp>
      <p:sp>
        <p:nvSpPr>
          <p:cNvPr id="16" name="角丸四角形 15">
            <a:extLst>
              <a:ext uri="{FF2B5EF4-FFF2-40B4-BE49-F238E27FC236}">
                <a16:creationId xmlns:a16="http://schemas.microsoft.com/office/drawing/2014/main" id="{CC29D2B6-8DA8-5225-30F5-1E399DC89EE8}"/>
              </a:ext>
            </a:extLst>
          </p:cNvPr>
          <p:cNvSpPr/>
          <p:nvPr/>
        </p:nvSpPr>
        <p:spPr>
          <a:xfrm>
            <a:off x="585153" y="2961157"/>
            <a:ext cx="4361448" cy="412741"/>
          </a:xfrm>
          <a:prstGeom prst="roundRect">
            <a:avLst>
              <a:gd name="adj" fmla="val 555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500">
                <a:solidFill>
                  <a:schemeClr val="tx1"/>
                </a:solidFill>
                <a:latin typeface="MS Gothic" panose="020B0609070205080204" pitchFamily="49" charset="-128"/>
                <a:ea typeface="MS Gothic" panose="020B0609070205080204" pitchFamily="49" charset="-128"/>
              </a:rPr>
              <a:t>グルコース酸化に有用な触媒</a:t>
            </a:r>
          </a:p>
        </p:txBody>
      </p:sp>
      <p:sp>
        <p:nvSpPr>
          <p:cNvPr id="4" name="テキスト ボックス 3">
            <a:extLst>
              <a:ext uri="{FF2B5EF4-FFF2-40B4-BE49-F238E27FC236}">
                <a16:creationId xmlns:a16="http://schemas.microsoft.com/office/drawing/2014/main" id="{E002C709-5BBC-E28C-F280-F92F7815F8F4}"/>
              </a:ext>
            </a:extLst>
          </p:cNvPr>
          <p:cNvSpPr txBox="1"/>
          <p:nvPr/>
        </p:nvSpPr>
        <p:spPr>
          <a:xfrm>
            <a:off x="664982" y="4794656"/>
            <a:ext cx="8051653" cy="646331"/>
          </a:xfrm>
          <a:prstGeom prst="rect">
            <a:avLst/>
          </a:prstGeom>
          <a:noFill/>
        </p:spPr>
        <p:txBody>
          <a:bodyPr wrap="square" rtlCol="0">
            <a:spAutoFit/>
          </a:bodyPr>
          <a:lstStyle/>
          <a:p>
            <a:r>
              <a:rPr lang="ja-JP" altLang="en-US">
                <a:latin typeface="MS Gothic" panose="020B0609070205080204" pitchFamily="49" charset="-128"/>
                <a:ea typeface="MS Gothic" panose="020B0609070205080204" pitchFamily="49" charset="-128"/>
                <a:cs typeface="Times New Roman" panose="02020603050405020304" pitchFamily="18" charset="0"/>
              </a:rPr>
              <a:t>本研究室では、以前より層状ニッケル水酸化物を</a:t>
            </a:r>
            <a:r>
              <a:rPr lang="en-US" altLang="ja-JP" dirty="0">
                <a:latin typeface="MS Gothic" panose="020B0609070205080204" pitchFamily="49" charset="-128"/>
                <a:ea typeface="MS Gothic" panose="020B0609070205080204" pitchFamily="49" charset="-128"/>
                <a:cs typeface="Times New Roman" panose="02020603050405020304" pitchFamily="18" charset="0"/>
              </a:rPr>
              <a:t>1-</a:t>
            </a:r>
            <a:r>
              <a:rPr lang="ja-JP" altLang="en-US">
                <a:latin typeface="MS Gothic" panose="020B0609070205080204" pitchFamily="49" charset="-128"/>
                <a:ea typeface="MS Gothic" panose="020B0609070205080204" pitchFamily="49" charset="-128"/>
                <a:cs typeface="Times New Roman" panose="02020603050405020304" pitchFamily="18" charset="0"/>
              </a:rPr>
              <a:t>ブタノール中で単層剥離をさせており、グルコース酸化に有用であると考えた。</a:t>
            </a:r>
            <a:endParaRPr lang="en-US" altLang="ja-JP" dirty="0">
              <a:latin typeface="MS Gothic" panose="020B0609070205080204" pitchFamily="49" charset="-128"/>
              <a:ea typeface="MS Gothic" panose="020B0609070205080204" pitchFamily="49" charset="-128"/>
              <a:cs typeface="Times New Roman" panose="02020603050405020304" pitchFamily="18" charset="0"/>
            </a:endParaRPr>
          </a:p>
        </p:txBody>
      </p:sp>
      <p:sp>
        <p:nvSpPr>
          <p:cNvPr id="5" name="角丸四角形 4">
            <a:extLst>
              <a:ext uri="{FF2B5EF4-FFF2-40B4-BE49-F238E27FC236}">
                <a16:creationId xmlns:a16="http://schemas.microsoft.com/office/drawing/2014/main" id="{07F95692-7B80-8D36-59EA-B68B24AEC13D}"/>
              </a:ext>
            </a:extLst>
          </p:cNvPr>
          <p:cNvSpPr/>
          <p:nvPr/>
        </p:nvSpPr>
        <p:spPr>
          <a:xfrm>
            <a:off x="585153" y="4326812"/>
            <a:ext cx="8211312" cy="1236638"/>
          </a:xfrm>
          <a:prstGeom prst="roundRect">
            <a:avLst>
              <a:gd name="adj" fmla="val 555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6" name="角丸四角形 5">
            <a:extLst>
              <a:ext uri="{FF2B5EF4-FFF2-40B4-BE49-F238E27FC236}">
                <a16:creationId xmlns:a16="http://schemas.microsoft.com/office/drawing/2014/main" id="{02404B29-80A8-76D0-F6B0-3CE9F700422B}"/>
              </a:ext>
            </a:extLst>
          </p:cNvPr>
          <p:cNvSpPr/>
          <p:nvPr/>
        </p:nvSpPr>
        <p:spPr>
          <a:xfrm>
            <a:off x="585151" y="4326813"/>
            <a:ext cx="4361448" cy="412741"/>
          </a:xfrm>
          <a:prstGeom prst="roundRect">
            <a:avLst>
              <a:gd name="adj" fmla="val 555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500">
                <a:solidFill>
                  <a:schemeClr val="tx1"/>
                </a:solidFill>
                <a:latin typeface="MS Gothic" panose="020B0609070205080204" pitchFamily="49" charset="-128"/>
                <a:ea typeface="MS Gothic" panose="020B0609070205080204" pitchFamily="49" charset="-128"/>
              </a:rPr>
              <a:t>ニッケル水酸化物ナノシート</a:t>
            </a:r>
          </a:p>
        </p:txBody>
      </p:sp>
    </p:spTree>
    <p:extLst>
      <p:ext uri="{BB962C8B-B14F-4D97-AF65-F5344CB8AC3E}">
        <p14:creationId xmlns:p14="http://schemas.microsoft.com/office/powerpoint/2010/main" val="17012755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 name="図 87">
            <a:extLst>
              <a:ext uri="{FF2B5EF4-FFF2-40B4-BE49-F238E27FC236}">
                <a16:creationId xmlns:a16="http://schemas.microsoft.com/office/drawing/2014/main" id="{09164929-54F1-5CD7-C35E-68981C920BEE}"/>
              </a:ext>
            </a:extLst>
          </p:cNvPr>
          <p:cNvPicPr>
            <a:picLocks noChangeAspect="1"/>
          </p:cNvPicPr>
          <p:nvPr/>
        </p:nvPicPr>
        <p:blipFill>
          <a:blip r:embed="rId3"/>
          <a:stretch>
            <a:fillRect/>
          </a:stretch>
        </p:blipFill>
        <p:spPr>
          <a:xfrm>
            <a:off x="0" y="1734196"/>
            <a:ext cx="4440420" cy="2897768"/>
          </a:xfrm>
          <a:prstGeom prst="rect">
            <a:avLst/>
          </a:prstGeom>
        </p:spPr>
      </p:pic>
      <p:sp>
        <p:nvSpPr>
          <p:cNvPr id="2" name="タイトル 1">
            <a:extLst>
              <a:ext uri="{FF2B5EF4-FFF2-40B4-BE49-F238E27FC236}">
                <a16:creationId xmlns:a16="http://schemas.microsoft.com/office/drawing/2014/main" id="{B0B7B5AA-F71E-5840-9739-A2938CFF51B2}"/>
              </a:ext>
            </a:extLst>
          </p:cNvPr>
          <p:cNvSpPr>
            <a:spLocks noGrp="1"/>
          </p:cNvSpPr>
          <p:nvPr>
            <p:ph type="title"/>
          </p:nvPr>
        </p:nvSpPr>
        <p:spPr/>
        <p:txBody>
          <a:bodyPr>
            <a:normAutofit/>
          </a:bodyPr>
          <a:lstStyle/>
          <a:p>
            <a:r>
              <a:rPr lang="en" altLang="ja-JP" dirty="0">
                <a:solidFill>
                  <a:schemeClr val="accent1">
                    <a:lumMod val="60000"/>
                    <a:lumOff val="40000"/>
                  </a:schemeClr>
                </a:solidFill>
                <a:latin typeface="HGPSoeiKakugothicUB" panose="020B0900000000000000" pitchFamily="34" charset="-128"/>
                <a:ea typeface="HGPSoeiKakugothicUB" panose="020B0900000000000000" pitchFamily="34" charset="-128"/>
              </a:rPr>
              <a:t>Result</a:t>
            </a:r>
            <a:endParaRPr lang="en-US" altLang="ja-JP" dirty="0"/>
          </a:p>
        </p:txBody>
      </p:sp>
      <p:sp>
        <p:nvSpPr>
          <p:cNvPr id="3" name="スライド番号プレースホルダー 2">
            <a:extLst>
              <a:ext uri="{FF2B5EF4-FFF2-40B4-BE49-F238E27FC236}">
                <a16:creationId xmlns:a16="http://schemas.microsoft.com/office/drawing/2014/main" id="{FAFB5145-68CF-074C-899D-D300617C91E4}"/>
              </a:ext>
            </a:extLst>
          </p:cNvPr>
          <p:cNvSpPr>
            <a:spLocks noGrp="1"/>
          </p:cNvSpPr>
          <p:nvPr>
            <p:ph type="sldNum" sz="quarter" idx="12"/>
          </p:nvPr>
        </p:nvSpPr>
        <p:spPr/>
        <p:txBody>
          <a:bodyPr/>
          <a:lstStyle/>
          <a:p>
            <a:fld id="{1861F7C4-1F0D-F249-A3A3-E04DAD9D7D2E}" type="slidenum">
              <a:rPr kumimoji="1" lang="ja-JP" altLang="en-US" smtClean="0"/>
              <a:t>14</a:t>
            </a:fld>
            <a:endParaRPr kumimoji="1" lang="ja-JP" altLang="en-US"/>
          </a:p>
        </p:txBody>
      </p:sp>
      <p:sp>
        <p:nvSpPr>
          <p:cNvPr id="6" name="テキスト ボックス 5">
            <a:extLst>
              <a:ext uri="{FF2B5EF4-FFF2-40B4-BE49-F238E27FC236}">
                <a16:creationId xmlns:a16="http://schemas.microsoft.com/office/drawing/2014/main" id="{D4A049E8-A0EA-2342-4ABA-8A86352D5835}"/>
              </a:ext>
            </a:extLst>
          </p:cNvPr>
          <p:cNvSpPr txBox="1"/>
          <p:nvPr/>
        </p:nvSpPr>
        <p:spPr>
          <a:xfrm>
            <a:off x="1658102" y="1124488"/>
            <a:ext cx="5955476" cy="369332"/>
          </a:xfrm>
          <a:prstGeom prst="rect">
            <a:avLst/>
          </a:prstGeom>
          <a:noFill/>
        </p:spPr>
        <p:txBody>
          <a:bodyPr wrap="none" rtlCol="0">
            <a:spAutoFit/>
          </a:bodyPr>
          <a:lstStyle/>
          <a:p>
            <a:r>
              <a:rPr lang="ja-JP" altLang="en-US">
                <a:latin typeface="HGSSoeiKakugothicUB" panose="020B0900000000000000" pitchFamily="34" charset="-128"/>
                <a:ea typeface="HGSSoeiKakugothicUB" panose="020B0900000000000000" pitchFamily="34" charset="-128"/>
              </a:rPr>
              <a:t>カーボンペースト電極によるクロノアンペロメトリ測定</a:t>
            </a:r>
          </a:p>
        </p:txBody>
      </p:sp>
      <p:pic>
        <p:nvPicPr>
          <p:cNvPr id="4" name="図 3">
            <a:extLst>
              <a:ext uri="{FF2B5EF4-FFF2-40B4-BE49-F238E27FC236}">
                <a16:creationId xmlns:a16="http://schemas.microsoft.com/office/drawing/2014/main" id="{AB7E59F0-1E60-A448-E407-021665B90F44}"/>
              </a:ext>
            </a:extLst>
          </p:cNvPr>
          <p:cNvPicPr>
            <a:picLocks noChangeAspect="1"/>
          </p:cNvPicPr>
          <p:nvPr/>
        </p:nvPicPr>
        <p:blipFill>
          <a:blip r:embed="rId4"/>
          <a:stretch>
            <a:fillRect/>
          </a:stretch>
        </p:blipFill>
        <p:spPr>
          <a:xfrm>
            <a:off x="4440420" y="1734196"/>
            <a:ext cx="4715128" cy="2980679"/>
          </a:xfrm>
          <a:prstGeom prst="rect">
            <a:avLst/>
          </a:prstGeom>
        </p:spPr>
      </p:pic>
    </p:spTree>
    <p:extLst>
      <p:ext uri="{BB962C8B-B14F-4D97-AF65-F5344CB8AC3E}">
        <p14:creationId xmlns:p14="http://schemas.microsoft.com/office/powerpoint/2010/main" val="28759115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B7B5AA-F71E-5840-9739-A2938CFF51B2}"/>
              </a:ext>
            </a:extLst>
          </p:cNvPr>
          <p:cNvSpPr>
            <a:spLocks noGrp="1"/>
          </p:cNvSpPr>
          <p:nvPr>
            <p:ph type="title"/>
          </p:nvPr>
        </p:nvSpPr>
        <p:spPr/>
        <p:txBody>
          <a:bodyPr>
            <a:normAutofit/>
          </a:bodyPr>
          <a:lstStyle/>
          <a:p>
            <a:r>
              <a:rPr lang="en" altLang="ja-JP" dirty="0">
                <a:solidFill>
                  <a:schemeClr val="accent1">
                    <a:lumMod val="60000"/>
                    <a:lumOff val="40000"/>
                  </a:schemeClr>
                </a:solidFill>
                <a:latin typeface="HGPSoeiKakugothicUB" panose="020B0900000000000000" pitchFamily="34" charset="-128"/>
                <a:ea typeface="HGPSoeiKakugothicUB" panose="020B0900000000000000" pitchFamily="34" charset="-128"/>
              </a:rPr>
              <a:t>Result</a:t>
            </a:r>
            <a:endParaRPr lang="en-US" altLang="ja-JP" dirty="0"/>
          </a:p>
        </p:txBody>
      </p:sp>
      <p:sp>
        <p:nvSpPr>
          <p:cNvPr id="3" name="スライド番号プレースホルダー 2">
            <a:extLst>
              <a:ext uri="{FF2B5EF4-FFF2-40B4-BE49-F238E27FC236}">
                <a16:creationId xmlns:a16="http://schemas.microsoft.com/office/drawing/2014/main" id="{FAFB5145-68CF-074C-899D-D300617C91E4}"/>
              </a:ext>
            </a:extLst>
          </p:cNvPr>
          <p:cNvSpPr>
            <a:spLocks noGrp="1"/>
          </p:cNvSpPr>
          <p:nvPr>
            <p:ph type="sldNum" sz="quarter" idx="12"/>
          </p:nvPr>
        </p:nvSpPr>
        <p:spPr/>
        <p:txBody>
          <a:bodyPr/>
          <a:lstStyle/>
          <a:p>
            <a:fld id="{1861F7C4-1F0D-F249-A3A3-E04DAD9D7D2E}" type="slidenum">
              <a:rPr kumimoji="1" lang="ja-JP" altLang="en-US" smtClean="0"/>
              <a:t>15</a:t>
            </a:fld>
            <a:endParaRPr kumimoji="1" lang="ja-JP" altLang="en-US"/>
          </a:p>
        </p:txBody>
      </p:sp>
      <p:pic>
        <p:nvPicPr>
          <p:cNvPr id="4" name="図 3">
            <a:extLst>
              <a:ext uri="{FF2B5EF4-FFF2-40B4-BE49-F238E27FC236}">
                <a16:creationId xmlns:a16="http://schemas.microsoft.com/office/drawing/2014/main" id="{7A5A9522-4E6D-CF1A-3126-2EFB09424895}"/>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281238" y="1681588"/>
            <a:ext cx="3716507" cy="2884396"/>
          </a:xfrm>
          <a:prstGeom prst="rect">
            <a:avLst/>
          </a:prstGeom>
        </p:spPr>
      </p:pic>
      <p:pic>
        <p:nvPicPr>
          <p:cNvPr id="5" name="図 4">
            <a:extLst>
              <a:ext uri="{FF2B5EF4-FFF2-40B4-BE49-F238E27FC236}">
                <a16:creationId xmlns:a16="http://schemas.microsoft.com/office/drawing/2014/main" id="{34D09F50-DA88-660F-ADAE-6B1101D3B8BB}"/>
              </a:ext>
            </a:extLst>
          </p:cNvPr>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4435832" y="1771825"/>
            <a:ext cx="4044236" cy="2559543"/>
          </a:xfrm>
          <a:prstGeom prst="rect">
            <a:avLst/>
          </a:prstGeom>
        </p:spPr>
      </p:pic>
      <p:graphicFrame>
        <p:nvGraphicFramePr>
          <p:cNvPr id="6" name="表 5">
            <a:extLst>
              <a:ext uri="{FF2B5EF4-FFF2-40B4-BE49-F238E27FC236}">
                <a16:creationId xmlns:a16="http://schemas.microsoft.com/office/drawing/2014/main" id="{61353C2E-9FB6-5868-F7BA-7111E4DA80EC}"/>
              </a:ext>
            </a:extLst>
          </p:cNvPr>
          <p:cNvGraphicFramePr>
            <a:graphicFrameLocks noGrp="1"/>
          </p:cNvGraphicFramePr>
          <p:nvPr>
            <p:extLst>
              <p:ext uri="{D42A27DB-BD31-4B8C-83A1-F6EECF244321}">
                <p14:modId xmlns:p14="http://schemas.microsoft.com/office/powerpoint/2010/main" val="2928928253"/>
              </p:ext>
            </p:extLst>
          </p:nvPr>
        </p:nvGraphicFramePr>
        <p:xfrm>
          <a:off x="1258979" y="4777978"/>
          <a:ext cx="6032157" cy="1081151"/>
        </p:xfrm>
        <a:graphic>
          <a:graphicData uri="http://schemas.openxmlformats.org/drawingml/2006/table">
            <a:tbl>
              <a:tblPr firstRow="1" firstCol="1" bandRow="1">
                <a:tableStyleId>{2D5ABB26-0587-4C30-8999-92F81FD0307C}</a:tableStyleId>
              </a:tblPr>
              <a:tblGrid>
                <a:gridCol w="1507684">
                  <a:extLst>
                    <a:ext uri="{9D8B030D-6E8A-4147-A177-3AD203B41FA5}">
                      <a16:colId xmlns:a16="http://schemas.microsoft.com/office/drawing/2014/main" val="505636779"/>
                    </a:ext>
                  </a:extLst>
                </a:gridCol>
                <a:gridCol w="1507684">
                  <a:extLst>
                    <a:ext uri="{9D8B030D-6E8A-4147-A177-3AD203B41FA5}">
                      <a16:colId xmlns:a16="http://schemas.microsoft.com/office/drawing/2014/main" val="2666141430"/>
                    </a:ext>
                  </a:extLst>
                </a:gridCol>
                <a:gridCol w="1563978">
                  <a:extLst>
                    <a:ext uri="{9D8B030D-6E8A-4147-A177-3AD203B41FA5}">
                      <a16:colId xmlns:a16="http://schemas.microsoft.com/office/drawing/2014/main" val="1521991285"/>
                    </a:ext>
                  </a:extLst>
                </a:gridCol>
                <a:gridCol w="1452812">
                  <a:extLst>
                    <a:ext uri="{9D8B030D-6E8A-4147-A177-3AD203B41FA5}">
                      <a16:colId xmlns:a16="http://schemas.microsoft.com/office/drawing/2014/main" val="196319817"/>
                    </a:ext>
                  </a:extLst>
                </a:gridCol>
              </a:tblGrid>
              <a:tr h="432461">
                <a:tc>
                  <a:txBody>
                    <a:bodyPr/>
                    <a:lstStyle/>
                    <a:p>
                      <a:pPr algn="ctr"/>
                      <a:r>
                        <a:rPr lang="ja-JP" altLang="en-US" sz="1200" kern="100">
                          <a:effectLst/>
                        </a:rPr>
                        <a:t>繰り返し測定回数</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B w="12700" cap="flat" cmpd="sng" algn="ctr">
                      <a:solidFill>
                        <a:schemeClr val="tx1"/>
                      </a:solidFill>
                      <a:prstDash val="solid"/>
                      <a:round/>
                      <a:headEnd type="none" w="med" len="med"/>
                      <a:tailEnd type="none" w="med" len="med"/>
                    </a:lnB>
                  </a:tcPr>
                </a:tc>
                <a:tc>
                  <a:txBody>
                    <a:bodyPr/>
                    <a:lstStyle/>
                    <a:p>
                      <a:pPr algn="r"/>
                      <a:r>
                        <a:rPr lang="ja-JP" sz="1200" kern="100">
                          <a:effectLst/>
                        </a:rPr>
                        <a:t>線形範囲 </a:t>
                      </a:r>
                      <a:r>
                        <a:rPr lang="en-US" sz="1200" kern="100" dirty="0">
                          <a:effectLst/>
                        </a:rPr>
                        <a:t>(mM)</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B w="12700" cap="flat" cmpd="sng" algn="ctr">
                      <a:solidFill>
                        <a:schemeClr val="tx1"/>
                      </a:solidFill>
                      <a:prstDash val="solid"/>
                      <a:round/>
                      <a:headEnd type="none" w="med" len="med"/>
                      <a:tailEnd type="none" w="med" len="med"/>
                    </a:lnB>
                  </a:tcPr>
                </a:tc>
                <a:tc>
                  <a:txBody>
                    <a:bodyPr/>
                    <a:lstStyle/>
                    <a:p>
                      <a:pPr algn="r"/>
                      <a:r>
                        <a:rPr lang="ja-JP" sz="1200" kern="100">
                          <a:effectLst/>
                        </a:rPr>
                        <a:t>感度</a:t>
                      </a:r>
                      <a:r>
                        <a:rPr lang="en-US" sz="1200" kern="100" dirty="0">
                          <a:effectLst/>
                        </a:rPr>
                        <a:t>(mA mM</a:t>
                      </a:r>
                      <a:r>
                        <a:rPr lang="en-US" sz="1200" kern="100" baseline="30000" dirty="0">
                          <a:effectLst/>
                        </a:rPr>
                        <a:t>-1</a:t>
                      </a:r>
                      <a:r>
                        <a:rPr lang="en-US" sz="1200" kern="100" dirty="0">
                          <a:effectLst/>
                        </a:rPr>
                        <a:t> cm</a:t>
                      </a:r>
                      <a:r>
                        <a:rPr lang="en-US" sz="1200" kern="100" baseline="30000" dirty="0">
                          <a:effectLst/>
                        </a:rPr>
                        <a:t>-2</a:t>
                      </a:r>
                      <a:r>
                        <a:rPr lang="en-US" sz="1200" kern="100" dirty="0">
                          <a:effectLst/>
                        </a:rPr>
                        <a:t>)</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B w="12700" cap="flat" cmpd="sng" algn="ctr">
                      <a:solidFill>
                        <a:schemeClr val="tx1"/>
                      </a:solidFill>
                      <a:prstDash val="solid"/>
                      <a:round/>
                      <a:headEnd type="none" w="med" len="med"/>
                      <a:tailEnd type="none" w="med" len="med"/>
                    </a:lnB>
                  </a:tcPr>
                </a:tc>
                <a:tc>
                  <a:txBody>
                    <a:bodyPr/>
                    <a:lstStyle/>
                    <a:p>
                      <a:pPr algn="r"/>
                      <a:r>
                        <a:rPr lang="ja-JP" sz="1200" kern="100">
                          <a:effectLst/>
                        </a:rPr>
                        <a:t>決定係数</a:t>
                      </a:r>
                      <a:r>
                        <a:rPr lang="en-US" sz="1200" kern="100" dirty="0">
                          <a:effectLst/>
                        </a:rPr>
                        <a:t> R</a:t>
                      </a:r>
                      <a:r>
                        <a:rPr lang="en-US" sz="1200" kern="100" baseline="30000" dirty="0">
                          <a:effectLst/>
                        </a:rPr>
                        <a:t>2</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58052318"/>
                  </a:ext>
                </a:extLst>
              </a:tr>
              <a:tr h="216230">
                <a:tc>
                  <a:txBody>
                    <a:bodyPr/>
                    <a:lstStyle/>
                    <a:p>
                      <a:pPr algn="ctr"/>
                      <a:r>
                        <a:rPr lang="en-US" sz="1200" kern="100" dirty="0">
                          <a:effectLst/>
                        </a:rPr>
                        <a:t>1</a:t>
                      </a:r>
                      <a:r>
                        <a:rPr lang="ja-JP" sz="1200" kern="100">
                          <a:effectLst/>
                        </a:rPr>
                        <a:t>回目</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200" kern="100" dirty="0">
                          <a:effectLst/>
                        </a:rPr>
                        <a:t>0~1.31</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200" kern="100">
                          <a:effectLst/>
                        </a:rPr>
                        <a:t>0.3052</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200" kern="100" dirty="0">
                          <a:effectLst/>
                        </a:rPr>
                        <a:t>0.9182</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2819446988"/>
                  </a:ext>
                </a:extLst>
              </a:tr>
              <a:tr h="216230">
                <a:tc>
                  <a:txBody>
                    <a:bodyPr/>
                    <a:lstStyle/>
                    <a:p>
                      <a:pPr algn="ctr"/>
                      <a:r>
                        <a:rPr lang="en-US" sz="1200" kern="100" dirty="0">
                          <a:effectLst/>
                        </a:rPr>
                        <a:t>2</a:t>
                      </a:r>
                      <a:r>
                        <a:rPr lang="ja-JP" sz="1200" kern="100">
                          <a:effectLst/>
                        </a:rPr>
                        <a:t>回目</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200" kern="100" dirty="0">
                          <a:effectLst/>
                        </a:rPr>
                        <a:t>0~0.88</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200" kern="100" dirty="0">
                          <a:effectLst/>
                        </a:rPr>
                        <a:t>0.0307</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200" kern="100" dirty="0">
                          <a:effectLst/>
                        </a:rPr>
                        <a:t>0.9086</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4144897397"/>
                  </a:ext>
                </a:extLst>
              </a:tr>
              <a:tr h="216230">
                <a:tc>
                  <a:txBody>
                    <a:bodyPr/>
                    <a:lstStyle/>
                    <a:p>
                      <a:pPr algn="ctr"/>
                      <a:r>
                        <a:rPr lang="en-US" sz="1200" kern="100" dirty="0">
                          <a:effectLst/>
                        </a:rPr>
                        <a:t>3</a:t>
                      </a:r>
                      <a:r>
                        <a:rPr lang="ja-JP" sz="1200" kern="100">
                          <a:effectLst/>
                        </a:rPr>
                        <a:t>回目</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200" kern="100" dirty="0">
                          <a:effectLst/>
                        </a:rPr>
                        <a:t>0~0.88</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200" kern="100" dirty="0">
                          <a:effectLst/>
                        </a:rPr>
                        <a:t>0.0324</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200" kern="100" dirty="0">
                          <a:effectLst/>
                        </a:rPr>
                        <a:t>0.8424</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2181589884"/>
                  </a:ext>
                </a:extLst>
              </a:tr>
            </a:tbl>
          </a:graphicData>
        </a:graphic>
      </p:graphicFrame>
    </p:spTree>
    <p:extLst>
      <p:ext uri="{BB962C8B-B14F-4D97-AF65-F5344CB8AC3E}">
        <p14:creationId xmlns:p14="http://schemas.microsoft.com/office/powerpoint/2010/main" val="11612062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B7B5AA-F71E-5840-9739-A2938CFF51B2}"/>
              </a:ext>
            </a:extLst>
          </p:cNvPr>
          <p:cNvSpPr>
            <a:spLocks noGrp="1"/>
          </p:cNvSpPr>
          <p:nvPr>
            <p:ph type="title"/>
          </p:nvPr>
        </p:nvSpPr>
        <p:spPr/>
        <p:txBody>
          <a:bodyPr>
            <a:normAutofit/>
          </a:bodyPr>
          <a:lstStyle/>
          <a:p>
            <a:r>
              <a:rPr lang="en" altLang="ja-JP" dirty="0">
                <a:solidFill>
                  <a:schemeClr val="accent1">
                    <a:lumMod val="60000"/>
                    <a:lumOff val="40000"/>
                  </a:schemeClr>
                </a:solidFill>
                <a:latin typeface="HGPSoeiKakugothicUB" panose="020B0900000000000000" pitchFamily="34" charset="-128"/>
                <a:ea typeface="HGPSoeiKakugothicUB" panose="020B0900000000000000" pitchFamily="34" charset="-128"/>
              </a:rPr>
              <a:t>Result</a:t>
            </a:r>
            <a:endParaRPr lang="en-US" altLang="ja-JP" dirty="0"/>
          </a:p>
        </p:txBody>
      </p:sp>
      <p:sp>
        <p:nvSpPr>
          <p:cNvPr id="3" name="スライド番号プレースホルダー 2">
            <a:extLst>
              <a:ext uri="{FF2B5EF4-FFF2-40B4-BE49-F238E27FC236}">
                <a16:creationId xmlns:a16="http://schemas.microsoft.com/office/drawing/2014/main" id="{FAFB5145-68CF-074C-899D-D300617C91E4}"/>
              </a:ext>
            </a:extLst>
          </p:cNvPr>
          <p:cNvSpPr>
            <a:spLocks noGrp="1"/>
          </p:cNvSpPr>
          <p:nvPr>
            <p:ph type="sldNum" sz="quarter" idx="12"/>
          </p:nvPr>
        </p:nvSpPr>
        <p:spPr/>
        <p:txBody>
          <a:bodyPr/>
          <a:lstStyle/>
          <a:p>
            <a:fld id="{1861F7C4-1F0D-F249-A3A3-E04DAD9D7D2E}" type="slidenum">
              <a:rPr kumimoji="1" lang="ja-JP" altLang="en-US" smtClean="0"/>
              <a:t>16</a:t>
            </a:fld>
            <a:endParaRPr kumimoji="1" lang="ja-JP" altLang="en-US"/>
          </a:p>
        </p:txBody>
      </p:sp>
      <p:pic>
        <p:nvPicPr>
          <p:cNvPr id="6" name="図 5">
            <a:extLst>
              <a:ext uri="{FF2B5EF4-FFF2-40B4-BE49-F238E27FC236}">
                <a16:creationId xmlns:a16="http://schemas.microsoft.com/office/drawing/2014/main" id="{152E1E8E-4960-9B4B-D30A-4B8F12B066BF}"/>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55445" y="1833250"/>
            <a:ext cx="4016555" cy="2624450"/>
          </a:xfrm>
          <a:prstGeom prst="rect">
            <a:avLst/>
          </a:prstGeom>
        </p:spPr>
      </p:pic>
      <p:pic>
        <p:nvPicPr>
          <p:cNvPr id="7" name="図 6">
            <a:extLst>
              <a:ext uri="{FF2B5EF4-FFF2-40B4-BE49-F238E27FC236}">
                <a16:creationId xmlns:a16="http://schemas.microsoft.com/office/drawing/2014/main" id="{816F3409-0277-0FA6-EDFF-BBE53A4F3B18}"/>
              </a:ext>
            </a:extLst>
          </p:cNvPr>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4735602" y="1946916"/>
            <a:ext cx="4024979" cy="2397117"/>
          </a:xfrm>
          <a:prstGeom prst="rect">
            <a:avLst/>
          </a:prstGeom>
        </p:spPr>
      </p:pic>
      <p:graphicFrame>
        <p:nvGraphicFramePr>
          <p:cNvPr id="8" name="表 7">
            <a:extLst>
              <a:ext uri="{FF2B5EF4-FFF2-40B4-BE49-F238E27FC236}">
                <a16:creationId xmlns:a16="http://schemas.microsoft.com/office/drawing/2014/main" id="{298D3E40-09CD-B9C2-108F-DFD6EE6FDD4F}"/>
              </a:ext>
            </a:extLst>
          </p:cNvPr>
          <p:cNvGraphicFramePr>
            <a:graphicFrameLocks noGrp="1"/>
          </p:cNvGraphicFramePr>
          <p:nvPr>
            <p:extLst>
              <p:ext uri="{D42A27DB-BD31-4B8C-83A1-F6EECF244321}">
                <p14:modId xmlns:p14="http://schemas.microsoft.com/office/powerpoint/2010/main" val="173540961"/>
              </p:ext>
            </p:extLst>
          </p:nvPr>
        </p:nvGraphicFramePr>
        <p:xfrm>
          <a:off x="1643063" y="4733021"/>
          <a:ext cx="5517807" cy="1026032"/>
        </p:xfrm>
        <a:graphic>
          <a:graphicData uri="http://schemas.openxmlformats.org/drawingml/2006/table">
            <a:tbl>
              <a:tblPr firstRow="1" firstCol="1" bandRow="1">
                <a:tableStyleId>{2D5ABB26-0587-4C30-8999-92F81FD0307C}</a:tableStyleId>
              </a:tblPr>
              <a:tblGrid>
                <a:gridCol w="1379127">
                  <a:extLst>
                    <a:ext uri="{9D8B030D-6E8A-4147-A177-3AD203B41FA5}">
                      <a16:colId xmlns:a16="http://schemas.microsoft.com/office/drawing/2014/main" val="3699164101"/>
                    </a:ext>
                  </a:extLst>
                </a:gridCol>
                <a:gridCol w="1379127">
                  <a:extLst>
                    <a:ext uri="{9D8B030D-6E8A-4147-A177-3AD203B41FA5}">
                      <a16:colId xmlns:a16="http://schemas.microsoft.com/office/drawing/2014/main" val="1530440604"/>
                    </a:ext>
                  </a:extLst>
                </a:gridCol>
                <a:gridCol w="1514285">
                  <a:extLst>
                    <a:ext uri="{9D8B030D-6E8A-4147-A177-3AD203B41FA5}">
                      <a16:colId xmlns:a16="http://schemas.microsoft.com/office/drawing/2014/main" val="3189532264"/>
                    </a:ext>
                  </a:extLst>
                </a:gridCol>
                <a:gridCol w="1245268">
                  <a:extLst>
                    <a:ext uri="{9D8B030D-6E8A-4147-A177-3AD203B41FA5}">
                      <a16:colId xmlns:a16="http://schemas.microsoft.com/office/drawing/2014/main" val="795361290"/>
                    </a:ext>
                  </a:extLst>
                </a:gridCol>
              </a:tblGrid>
              <a:tr h="365760">
                <a:tc>
                  <a:txBody>
                    <a:bodyPr/>
                    <a:lstStyle/>
                    <a:p>
                      <a:pPr algn="l"/>
                      <a:r>
                        <a:rPr lang="en-US" sz="1200" kern="100" dirty="0">
                          <a:effectLst/>
                        </a:rPr>
                        <a:t> </a:t>
                      </a:r>
                      <a:r>
                        <a:rPr lang="en-US" sz="1200" kern="100">
                          <a:effectLst/>
                        </a:rPr>
                        <a:t>繰り返し測定回数</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B w="12700" cap="flat" cmpd="sng" algn="ctr">
                      <a:solidFill>
                        <a:schemeClr val="tx1"/>
                      </a:solidFill>
                      <a:prstDash val="solid"/>
                      <a:round/>
                      <a:headEnd type="none" w="med" len="med"/>
                      <a:tailEnd type="none" w="med" len="med"/>
                    </a:lnB>
                  </a:tcPr>
                </a:tc>
                <a:tc>
                  <a:txBody>
                    <a:bodyPr/>
                    <a:lstStyle/>
                    <a:p>
                      <a:pPr algn="ctr"/>
                      <a:r>
                        <a:rPr lang="ja-JP" sz="1200" kern="100">
                          <a:effectLst/>
                        </a:rPr>
                        <a:t>線形範囲 </a:t>
                      </a:r>
                      <a:r>
                        <a:rPr lang="en-US" sz="1200" kern="100" dirty="0">
                          <a:effectLst/>
                        </a:rPr>
                        <a:t>(mM)</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B w="12700" cap="flat" cmpd="sng" algn="ctr">
                      <a:solidFill>
                        <a:schemeClr val="tx1"/>
                      </a:solidFill>
                      <a:prstDash val="solid"/>
                      <a:round/>
                      <a:headEnd type="none" w="med" len="med"/>
                      <a:tailEnd type="none" w="med" len="med"/>
                    </a:lnB>
                  </a:tcPr>
                </a:tc>
                <a:tc>
                  <a:txBody>
                    <a:bodyPr/>
                    <a:lstStyle/>
                    <a:p>
                      <a:pPr algn="ctr"/>
                      <a:r>
                        <a:rPr lang="ja-JP" sz="1200" kern="100">
                          <a:effectLst/>
                        </a:rPr>
                        <a:t>感度</a:t>
                      </a:r>
                      <a:r>
                        <a:rPr lang="en-US" sz="1200" kern="100" dirty="0">
                          <a:effectLst/>
                        </a:rPr>
                        <a:t>(mA mM</a:t>
                      </a:r>
                      <a:r>
                        <a:rPr lang="en-US" sz="1200" kern="100" baseline="30000" dirty="0">
                          <a:effectLst/>
                        </a:rPr>
                        <a:t>-1</a:t>
                      </a:r>
                      <a:r>
                        <a:rPr lang="en-US" sz="1200" kern="100" dirty="0">
                          <a:effectLst/>
                        </a:rPr>
                        <a:t> cm</a:t>
                      </a:r>
                      <a:r>
                        <a:rPr lang="en-US" sz="1200" kern="100" baseline="30000" dirty="0">
                          <a:effectLst/>
                        </a:rPr>
                        <a:t>-2</a:t>
                      </a:r>
                      <a:r>
                        <a:rPr lang="en-US" sz="1200" kern="100" dirty="0">
                          <a:effectLst/>
                        </a:rPr>
                        <a:t>)</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B w="12700" cap="flat" cmpd="sng" algn="ctr">
                      <a:solidFill>
                        <a:schemeClr val="tx1"/>
                      </a:solidFill>
                      <a:prstDash val="solid"/>
                      <a:round/>
                      <a:headEnd type="none" w="med" len="med"/>
                      <a:tailEnd type="none" w="med" len="med"/>
                    </a:lnB>
                  </a:tcPr>
                </a:tc>
                <a:tc>
                  <a:txBody>
                    <a:bodyPr/>
                    <a:lstStyle/>
                    <a:p>
                      <a:pPr algn="ctr"/>
                      <a:r>
                        <a:rPr lang="ja-JP" sz="1200" kern="100">
                          <a:effectLst/>
                        </a:rPr>
                        <a:t>決定係数</a:t>
                      </a:r>
                      <a:r>
                        <a:rPr lang="en-US" sz="1200" kern="100" dirty="0">
                          <a:effectLst/>
                        </a:rPr>
                        <a:t> R</a:t>
                      </a:r>
                      <a:r>
                        <a:rPr lang="en-US" sz="1200" kern="100" baseline="30000" dirty="0">
                          <a:effectLst/>
                        </a:rPr>
                        <a:t>2</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06202271"/>
                  </a:ext>
                </a:extLst>
              </a:tr>
              <a:tr h="220091">
                <a:tc>
                  <a:txBody>
                    <a:bodyPr/>
                    <a:lstStyle/>
                    <a:p>
                      <a:pPr algn="ctr"/>
                      <a:r>
                        <a:rPr lang="en-US" sz="1200" kern="100" dirty="0">
                          <a:effectLst/>
                        </a:rPr>
                        <a:t>1</a:t>
                      </a:r>
                      <a:r>
                        <a:rPr lang="ja-JP" sz="1200" kern="100">
                          <a:effectLst/>
                        </a:rPr>
                        <a:t>回目</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200" kern="100" dirty="0">
                          <a:effectLst/>
                        </a:rPr>
                        <a:t>0~6.73</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200" kern="100" dirty="0">
                          <a:effectLst/>
                        </a:rPr>
                        <a:t>2.2533</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200" kern="100" dirty="0">
                          <a:effectLst/>
                        </a:rPr>
                        <a:t>0.9853</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612160487"/>
                  </a:ext>
                </a:extLst>
              </a:tr>
              <a:tr h="220091">
                <a:tc>
                  <a:txBody>
                    <a:bodyPr/>
                    <a:lstStyle/>
                    <a:p>
                      <a:pPr algn="ctr"/>
                      <a:r>
                        <a:rPr lang="en-US" sz="1200" kern="100" dirty="0">
                          <a:effectLst/>
                        </a:rPr>
                        <a:t>2</a:t>
                      </a:r>
                      <a:r>
                        <a:rPr lang="ja-JP" sz="1200" kern="100">
                          <a:effectLst/>
                        </a:rPr>
                        <a:t>回目</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200" kern="100" dirty="0">
                          <a:effectLst/>
                        </a:rPr>
                        <a:t>0~3.46</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200" kern="100" dirty="0">
                          <a:effectLst/>
                        </a:rPr>
                        <a:t>3.4265</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200" kern="100" dirty="0">
                          <a:effectLst/>
                        </a:rPr>
                        <a:t>0.9884</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1901929682"/>
                  </a:ext>
                </a:extLst>
              </a:tr>
              <a:tr h="220091">
                <a:tc>
                  <a:txBody>
                    <a:bodyPr/>
                    <a:lstStyle/>
                    <a:p>
                      <a:pPr algn="ctr"/>
                      <a:r>
                        <a:rPr lang="en-US" sz="1200" kern="100" dirty="0">
                          <a:effectLst/>
                        </a:rPr>
                        <a:t>3</a:t>
                      </a:r>
                      <a:r>
                        <a:rPr lang="ja-JP" sz="1200" kern="100">
                          <a:effectLst/>
                        </a:rPr>
                        <a:t>回目</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200" kern="100" dirty="0">
                          <a:effectLst/>
                        </a:rPr>
                        <a:t>0~7.98</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200" kern="100" dirty="0">
                          <a:effectLst/>
                        </a:rPr>
                        <a:t>1.3460</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200" kern="100" dirty="0">
                          <a:effectLst/>
                        </a:rPr>
                        <a:t>0.9948</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2990457686"/>
                  </a:ext>
                </a:extLst>
              </a:tr>
            </a:tbl>
          </a:graphicData>
        </a:graphic>
      </p:graphicFrame>
    </p:spTree>
    <p:extLst>
      <p:ext uri="{BB962C8B-B14F-4D97-AF65-F5344CB8AC3E}">
        <p14:creationId xmlns:p14="http://schemas.microsoft.com/office/powerpoint/2010/main" val="33025530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38DEEB-4F35-C74D-A1EF-98140184822C}"/>
              </a:ext>
            </a:extLst>
          </p:cNvPr>
          <p:cNvSpPr>
            <a:spLocks noGrp="1"/>
          </p:cNvSpPr>
          <p:nvPr>
            <p:ph type="title"/>
          </p:nvPr>
        </p:nvSpPr>
        <p:spPr>
          <a:xfrm>
            <a:off x="271463" y="1098948"/>
            <a:ext cx="3063408" cy="483394"/>
          </a:xfrm>
        </p:spPr>
        <p:txBody>
          <a:bodyPr>
            <a:normAutofit fontScale="90000"/>
          </a:bodyPr>
          <a:lstStyle/>
          <a:p>
            <a:r>
              <a:rPr lang="en" altLang="ja-JP" dirty="0">
                <a:solidFill>
                  <a:schemeClr val="accent1">
                    <a:lumMod val="60000"/>
                    <a:lumOff val="40000"/>
                  </a:schemeClr>
                </a:solidFill>
                <a:latin typeface="HGPSoeiKakugothicUB" panose="020B0900000000000000" pitchFamily="34" charset="-128"/>
                <a:ea typeface="HGPSoeiKakugothicUB" panose="020B0900000000000000" pitchFamily="34" charset="-128"/>
              </a:rPr>
              <a:t>Experimental</a:t>
            </a:r>
            <a:endParaRPr kumimoji="1" lang="ja-JP" altLang="en-US">
              <a:latin typeface="MS Gothic" panose="020B0609070205080204" pitchFamily="49" charset="-128"/>
              <a:ea typeface="MS Gothic" panose="020B0609070205080204" pitchFamily="49" charset="-128"/>
            </a:endParaRPr>
          </a:p>
        </p:txBody>
      </p:sp>
      <p:sp>
        <p:nvSpPr>
          <p:cNvPr id="3" name="スライド番号プレースホルダー 2">
            <a:extLst>
              <a:ext uri="{FF2B5EF4-FFF2-40B4-BE49-F238E27FC236}">
                <a16:creationId xmlns:a16="http://schemas.microsoft.com/office/drawing/2014/main" id="{6868CD18-EF89-8E49-BA6F-FBEFB34F25BA}"/>
              </a:ext>
            </a:extLst>
          </p:cNvPr>
          <p:cNvSpPr>
            <a:spLocks noGrp="1"/>
          </p:cNvSpPr>
          <p:nvPr>
            <p:ph type="sldNum" sz="quarter" idx="12"/>
          </p:nvPr>
        </p:nvSpPr>
        <p:spPr/>
        <p:txBody>
          <a:bodyPr/>
          <a:lstStyle/>
          <a:p>
            <a:fld id="{1861F7C4-1F0D-F249-A3A3-E04DAD9D7D2E}" type="slidenum">
              <a:rPr kumimoji="1" lang="ja-JP" altLang="en-US" smtClean="0"/>
              <a:t>17</a:t>
            </a:fld>
            <a:endParaRPr kumimoji="1" lang="ja-JP" altLang="en-US"/>
          </a:p>
        </p:txBody>
      </p:sp>
      <p:sp>
        <p:nvSpPr>
          <p:cNvPr id="4" name="テキスト ボックス 3">
            <a:extLst>
              <a:ext uri="{FF2B5EF4-FFF2-40B4-BE49-F238E27FC236}">
                <a16:creationId xmlns:a16="http://schemas.microsoft.com/office/drawing/2014/main" id="{C8016B18-539A-A648-BE31-1363A2143D1E}"/>
              </a:ext>
            </a:extLst>
          </p:cNvPr>
          <p:cNvSpPr txBox="1"/>
          <p:nvPr/>
        </p:nvSpPr>
        <p:spPr>
          <a:xfrm>
            <a:off x="462243" y="1765003"/>
            <a:ext cx="8219514" cy="2354491"/>
          </a:xfrm>
          <a:prstGeom prst="rect">
            <a:avLst/>
          </a:prstGeom>
          <a:noFill/>
        </p:spPr>
        <p:txBody>
          <a:bodyPr wrap="square" rtlCol="0">
            <a:spAutoFit/>
          </a:bodyPr>
          <a:lstStyle/>
          <a:p>
            <a:pPr marL="385763" indent="-385763">
              <a:buFont typeface="+mj-lt"/>
              <a:buAutoNum type="arabicPeriod"/>
            </a:pPr>
            <a:r>
              <a:rPr lang="ja-JP" altLang="en-US" sz="2100">
                <a:latin typeface="MS Gothic" panose="020B0609070205080204" pitchFamily="49" charset="-128"/>
                <a:ea typeface="MS Gothic" panose="020B0609070205080204" pitchFamily="49" charset="-128"/>
              </a:rPr>
              <a:t>酢酸ニッケルから塩基性酢酸ニッケル塩の合成</a:t>
            </a:r>
            <a:endParaRPr lang="en-US" altLang="ja-JP" sz="2100" dirty="0">
              <a:latin typeface="MS Gothic" panose="020B0609070205080204" pitchFamily="49" charset="-128"/>
              <a:ea typeface="MS Gothic" panose="020B0609070205080204" pitchFamily="49" charset="-128"/>
            </a:endParaRPr>
          </a:p>
          <a:p>
            <a:pPr marL="385763" indent="-385763">
              <a:buFont typeface="+mj-lt"/>
              <a:buAutoNum type="arabicPeriod"/>
            </a:pPr>
            <a:endParaRPr lang="en-US" altLang="ja-JP" sz="2100" dirty="0">
              <a:latin typeface="MS Gothic" panose="020B0609070205080204" pitchFamily="49" charset="-128"/>
              <a:ea typeface="MS Gothic" panose="020B0609070205080204" pitchFamily="49" charset="-128"/>
            </a:endParaRPr>
          </a:p>
          <a:p>
            <a:pPr marL="385763" indent="-385763">
              <a:buFont typeface="+mj-lt"/>
              <a:buAutoNum type="arabicPeriod"/>
            </a:pPr>
            <a:endParaRPr lang="en-US" altLang="ja-JP" sz="2100" dirty="0">
              <a:latin typeface="MS Gothic" panose="020B0609070205080204" pitchFamily="49" charset="-128"/>
              <a:ea typeface="MS Gothic" panose="020B0609070205080204" pitchFamily="49" charset="-128"/>
            </a:endParaRPr>
          </a:p>
          <a:p>
            <a:endParaRPr lang="en-US" altLang="ja-JP" sz="2100" dirty="0">
              <a:latin typeface="MS Gothic" panose="020B0609070205080204" pitchFamily="49" charset="-128"/>
              <a:ea typeface="MS Gothic" panose="020B0609070205080204" pitchFamily="49" charset="-128"/>
            </a:endParaRPr>
          </a:p>
          <a:p>
            <a:endParaRPr lang="en-US" altLang="ja-JP" sz="2100" dirty="0">
              <a:latin typeface="MS Gothic" panose="020B0609070205080204" pitchFamily="49" charset="-128"/>
              <a:ea typeface="MS Gothic" panose="020B0609070205080204" pitchFamily="49" charset="-128"/>
            </a:endParaRPr>
          </a:p>
          <a:p>
            <a:endParaRPr lang="en-US" altLang="ja-JP" sz="2100" dirty="0">
              <a:latin typeface="MS Gothic" panose="020B0609070205080204" pitchFamily="49" charset="-128"/>
              <a:ea typeface="MS Gothic" panose="020B0609070205080204" pitchFamily="49" charset="-128"/>
            </a:endParaRPr>
          </a:p>
          <a:p>
            <a:pPr marL="385763" indent="-385763">
              <a:buFont typeface="+mj-lt"/>
              <a:buAutoNum type="arabicPeriod" startAt="2"/>
            </a:pPr>
            <a:r>
              <a:rPr lang="ja-JP" altLang="en-US" sz="2100">
                <a:latin typeface="MS Gothic" panose="020B0609070205080204" pitchFamily="49" charset="-128"/>
                <a:ea typeface="MS Gothic" panose="020B0609070205080204" pitchFamily="49" charset="-128"/>
              </a:rPr>
              <a:t>塩基性酢酸ニッケル塩の層間隔をイオン交換により拡大</a:t>
            </a:r>
            <a:endParaRPr lang="en-US" altLang="ja-JP" sz="2100" dirty="0">
              <a:latin typeface="MS Gothic" panose="020B0609070205080204" pitchFamily="49" charset="-128"/>
              <a:ea typeface="MS Gothic" panose="020B0609070205080204" pitchFamily="49" charset="-128"/>
            </a:endParaRPr>
          </a:p>
        </p:txBody>
      </p:sp>
      <mc:AlternateContent xmlns:mc="http://schemas.openxmlformats.org/markup-compatibility/2006">
        <mc:Choice xmlns:a14="http://schemas.microsoft.com/office/drawing/2010/main" Requires="a14">
          <p:sp>
            <p:nvSpPr>
              <p:cNvPr id="7" name="テキスト ボックス 6">
                <a:extLst>
                  <a:ext uri="{FF2B5EF4-FFF2-40B4-BE49-F238E27FC236}">
                    <a16:creationId xmlns:a16="http://schemas.microsoft.com/office/drawing/2014/main" id="{E40293C9-53EF-EE44-B1E7-D65B087E54B4}"/>
                  </a:ext>
                </a:extLst>
              </p:cNvPr>
              <p:cNvSpPr txBox="1"/>
              <p:nvPr/>
            </p:nvSpPr>
            <p:spPr>
              <a:xfrm>
                <a:off x="1456027" y="2230039"/>
                <a:ext cx="6231947" cy="326693"/>
              </a:xfrm>
              <a:prstGeom prst="rect">
                <a:avLst/>
              </a:prstGeom>
              <a:noFill/>
            </p:spPr>
            <p:txBody>
              <a:bodyPr wrap="square" rtlCol="0">
                <a:spAutoFit/>
              </a:bodyPr>
              <a:lstStyle/>
              <a:p>
                <a:pPr fontAlgn="base"/>
                <a:r>
                  <a:rPr lang="en-US" altLang="ja-JP" sz="1350" dirty="0">
                    <a:latin typeface="Yu Mincho" panose="02020400000000000000" pitchFamily="18" charset="-128"/>
                    <a:ea typeface="Yu Mincho" panose="02020400000000000000" pitchFamily="18" charset="-128"/>
                    <a:cs typeface="ＭＳ Ｐゴシック" panose="020B0600070205080204" pitchFamily="34" charset="-128"/>
                  </a:rPr>
                  <a:t>2Ni(CH</a:t>
                </a:r>
                <a:r>
                  <a:rPr lang="en-US" altLang="ja-JP" sz="1350" baseline="-25000" dirty="0">
                    <a:latin typeface="Yu Mincho" panose="02020400000000000000" pitchFamily="18" charset="-128"/>
                    <a:ea typeface="Yu Mincho" panose="02020400000000000000" pitchFamily="18" charset="-128"/>
                    <a:cs typeface="ＭＳ Ｐゴシック" panose="020B0600070205080204" pitchFamily="34" charset="-128"/>
                  </a:rPr>
                  <a:t>3</a:t>
                </a:r>
                <a:r>
                  <a:rPr lang="en-US" altLang="ja-JP" sz="1350" dirty="0">
                    <a:latin typeface="Yu Mincho" panose="02020400000000000000" pitchFamily="18" charset="-128"/>
                    <a:ea typeface="Yu Mincho" panose="02020400000000000000" pitchFamily="18" charset="-128"/>
                    <a:cs typeface="ＭＳ Ｐゴシック" panose="020B0600070205080204" pitchFamily="34" charset="-128"/>
                  </a:rPr>
                  <a:t>COO)</a:t>
                </a:r>
                <a:r>
                  <a:rPr lang="en-US" altLang="ja-JP" sz="1350" baseline="-25000" dirty="0">
                    <a:latin typeface="Yu Mincho" panose="02020400000000000000" pitchFamily="18" charset="-128"/>
                    <a:ea typeface="Yu Mincho" panose="02020400000000000000" pitchFamily="18" charset="-128"/>
                    <a:cs typeface="ＭＳ Ｐゴシック" panose="020B0600070205080204" pitchFamily="34" charset="-128"/>
                  </a:rPr>
                  <a:t>2</a:t>
                </a:r>
                <a:r>
                  <a:rPr lang="ja-JP" altLang="ja-JP" sz="1350">
                    <a:latin typeface="Yu Mincho" panose="02020400000000000000" pitchFamily="18" charset="-128"/>
                    <a:ea typeface="Yu Mincho" panose="02020400000000000000" pitchFamily="18" charset="-128"/>
                    <a:cs typeface="ＭＳ Ｐゴシック" panose="020B0600070205080204" pitchFamily="34" charset="-128"/>
                  </a:rPr>
                  <a:t>・</a:t>
                </a:r>
                <a:r>
                  <a:rPr lang="en-US" altLang="ja-JP" sz="1350" dirty="0">
                    <a:latin typeface="Yu Mincho" panose="02020400000000000000" pitchFamily="18" charset="-128"/>
                    <a:ea typeface="Yu Mincho" panose="02020400000000000000" pitchFamily="18" charset="-128"/>
                    <a:cs typeface="ＭＳ Ｐゴシック" panose="020B0600070205080204" pitchFamily="34" charset="-128"/>
                  </a:rPr>
                  <a:t>4H</a:t>
                </a:r>
                <a:r>
                  <a:rPr lang="en-US" altLang="ja-JP" sz="1350" baseline="-25000" dirty="0">
                    <a:latin typeface="Yu Mincho" panose="02020400000000000000" pitchFamily="18" charset="-128"/>
                    <a:ea typeface="Yu Mincho" panose="02020400000000000000" pitchFamily="18" charset="-128"/>
                    <a:cs typeface="ＭＳ Ｐゴシック" panose="020B0600070205080204" pitchFamily="34" charset="-128"/>
                  </a:rPr>
                  <a:t>2</a:t>
                </a:r>
                <a:r>
                  <a:rPr lang="en-US" altLang="ja-JP" sz="1350" dirty="0">
                    <a:latin typeface="Yu Mincho" panose="02020400000000000000" pitchFamily="18" charset="-128"/>
                    <a:ea typeface="Yu Mincho" panose="02020400000000000000" pitchFamily="18" charset="-128"/>
                    <a:cs typeface="ＭＳ Ｐゴシック" panose="020B0600070205080204" pitchFamily="34" charset="-128"/>
                  </a:rPr>
                  <a:t>O</a:t>
                </a:r>
                <a14:m>
                  <m:oMath xmlns:m="http://schemas.openxmlformats.org/officeDocument/2006/math">
                    <m:r>
                      <a:rPr lang="en-US" altLang="ja-JP" sz="1350">
                        <a:latin typeface="Cambria Math" panose="02040503050406030204" pitchFamily="18" charset="0"/>
                        <a:ea typeface="Cambria Math" panose="02040503050406030204" pitchFamily="18" charset="0"/>
                      </a:rPr>
                      <m:t>  </m:t>
                    </m:r>
                    <m:acc>
                      <m:accPr>
                        <m:chr m:val="⃗"/>
                        <m:ctrlPr>
                          <a:rPr lang="ja-JP" altLang="ja-JP" sz="1350" i="1">
                            <a:latin typeface="Cambria Math" panose="02040503050406030204" pitchFamily="18" charset="0"/>
                            <a:ea typeface="Cambria Math" panose="02040503050406030204" pitchFamily="18" charset="0"/>
                          </a:rPr>
                        </m:ctrlPr>
                      </m:accPr>
                      <m:e>
                        <m:r>
                          <a:rPr lang="en-US" altLang="ja-JP" sz="1350" i="1">
                            <a:latin typeface="Cambria Math" panose="02040503050406030204" pitchFamily="18" charset="0"/>
                            <a:ea typeface="游明朝" panose="02020400000000000000" pitchFamily="18" charset="-128"/>
                            <a:cs typeface="Times New Roman" panose="02020603050405020304" pitchFamily="18" charset="0"/>
                          </a:rPr>
                          <m:t>  </m:t>
                        </m:r>
                        <m:r>
                          <a:rPr lang="en-US" altLang="ja-JP" sz="1350" i="1">
                            <a:latin typeface="Cambria Math" panose="02040503050406030204" pitchFamily="18" charset="0"/>
                            <a:ea typeface="游明朝" panose="02020400000000000000" pitchFamily="18" charset="-128"/>
                            <a:cs typeface="Times New Roman" panose="02020603050405020304" pitchFamily="18" charset="0"/>
                          </a:rPr>
                          <m:t>𝐸𝑡𝑂𝐻</m:t>
                        </m:r>
                        <m:r>
                          <a:rPr lang="en-US" altLang="ja-JP" sz="1350" i="1">
                            <a:latin typeface="Cambria Math" panose="02040503050406030204" pitchFamily="18" charset="0"/>
                            <a:ea typeface="游明朝" panose="02020400000000000000" pitchFamily="18" charset="-128"/>
                            <a:cs typeface="Times New Roman" panose="02020603050405020304" pitchFamily="18" charset="0"/>
                          </a:rPr>
                          <m:t>  </m:t>
                        </m:r>
                      </m:e>
                    </m:acc>
                  </m:oMath>
                </a14:m>
                <a:r>
                  <a:rPr lang="en-US" altLang="ja-JP" sz="1350" dirty="0">
                    <a:latin typeface="Yu Mincho" panose="02020400000000000000" pitchFamily="18" charset="-128"/>
                    <a:ea typeface="Yu Mincho" panose="02020400000000000000" pitchFamily="18" charset="-128"/>
                    <a:cs typeface="Times New Roman" panose="02020603050405020304" pitchFamily="18" charset="0"/>
                  </a:rPr>
                  <a:t>   Ni</a:t>
                </a:r>
                <a:r>
                  <a:rPr lang="en-US" altLang="ja-JP" sz="1350" baseline="-25000" dirty="0">
                    <a:latin typeface="Yu Mincho" panose="02020400000000000000" pitchFamily="18" charset="-128"/>
                    <a:ea typeface="Yu Mincho" panose="02020400000000000000" pitchFamily="18" charset="-128"/>
                    <a:cs typeface="Times New Roman" panose="02020603050405020304" pitchFamily="18" charset="0"/>
                  </a:rPr>
                  <a:t>2</a:t>
                </a:r>
                <a:r>
                  <a:rPr lang="en-US" altLang="ja-JP" sz="1350" dirty="0">
                    <a:latin typeface="Yu Mincho" panose="02020400000000000000" pitchFamily="18" charset="-128"/>
                    <a:ea typeface="Yu Mincho" panose="02020400000000000000" pitchFamily="18" charset="-128"/>
                    <a:cs typeface="Times New Roman" panose="02020603050405020304" pitchFamily="18" charset="0"/>
                  </a:rPr>
                  <a:t>(OH)</a:t>
                </a:r>
                <a:r>
                  <a:rPr lang="en-US" altLang="ja-JP" sz="1350" baseline="-25000" dirty="0">
                    <a:latin typeface="Yu Mincho" panose="02020400000000000000" pitchFamily="18" charset="-128"/>
                    <a:ea typeface="Yu Mincho" panose="02020400000000000000" pitchFamily="18" charset="-128"/>
                    <a:cs typeface="Times New Roman" panose="02020603050405020304" pitchFamily="18" charset="0"/>
                  </a:rPr>
                  <a:t>3</a:t>
                </a:r>
                <a:r>
                  <a:rPr lang="en-US" altLang="ja-JP" sz="1350" dirty="0">
                    <a:latin typeface="Yu Mincho" panose="02020400000000000000" pitchFamily="18" charset="-128"/>
                    <a:ea typeface="Yu Mincho" panose="02020400000000000000" pitchFamily="18" charset="-128"/>
                    <a:cs typeface="Times New Roman" panose="02020603050405020304" pitchFamily="18" charset="0"/>
                  </a:rPr>
                  <a:t>(CH</a:t>
                </a:r>
                <a:r>
                  <a:rPr lang="en-US" altLang="ja-JP" sz="1350" baseline="-25000" dirty="0">
                    <a:latin typeface="Yu Mincho" panose="02020400000000000000" pitchFamily="18" charset="-128"/>
                    <a:ea typeface="Yu Mincho" panose="02020400000000000000" pitchFamily="18" charset="-128"/>
                    <a:cs typeface="Times New Roman" panose="02020603050405020304" pitchFamily="18" charset="0"/>
                  </a:rPr>
                  <a:t>3</a:t>
                </a:r>
                <a:r>
                  <a:rPr lang="en-US" altLang="ja-JP" sz="1350" dirty="0">
                    <a:latin typeface="Yu Mincho" panose="02020400000000000000" pitchFamily="18" charset="-128"/>
                    <a:ea typeface="Yu Mincho" panose="02020400000000000000" pitchFamily="18" charset="-128"/>
                    <a:cs typeface="Times New Roman" panose="02020603050405020304" pitchFamily="18" charset="0"/>
                  </a:rPr>
                  <a:t>COO)</a:t>
                </a:r>
                <a:r>
                  <a:rPr lang="ja-JP" altLang="ja-JP" sz="1350">
                    <a:latin typeface="Yu Mincho" panose="02020400000000000000" pitchFamily="18" charset="-128"/>
                    <a:ea typeface="Yu Mincho" panose="02020400000000000000" pitchFamily="18" charset="-128"/>
                    <a:cs typeface="Times New Roman" panose="02020603050405020304" pitchFamily="18" charset="0"/>
                  </a:rPr>
                  <a:t>・</a:t>
                </a:r>
                <a:r>
                  <a:rPr lang="en-US" altLang="ja-JP" sz="1350" dirty="0">
                    <a:latin typeface="Yu Mincho" panose="02020400000000000000" pitchFamily="18" charset="-128"/>
                    <a:ea typeface="Yu Mincho" panose="02020400000000000000" pitchFamily="18" charset="-128"/>
                    <a:cs typeface="Times New Roman" panose="02020603050405020304" pitchFamily="18" charset="0"/>
                  </a:rPr>
                  <a:t>H</a:t>
                </a:r>
                <a:r>
                  <a:rPr lang="en-US" altLang="ja-JP" sz="1350" baseline="-25000" dirty="0">
                    <a:latin typeface="Yu Mincho" panose="02020400000000000000" pitchFamily="18" charset="-128"/>
                    <a:ea typeface="Yu Mincho" panose="02020400000000000000" pitchFamily="18" charset="-128"/>
                    <a:cs typeface="Times New Roman" panose="02020603050405020304" pitchFamily="18" charset="0"/>
                  </a:rPr>
                  <a:t>2</a:t>
                </a:r>
                <a:r>
                  <a:rPr lang="en-US" altLang="ja-JP" sz="1350" dirty="0">
                    <a:latin typeface="Yu Mincho" panose="02020400000000000000" pitchFamily="18" charset="-128"/>
                    <a:ea typeface="Yu Mincho" panose="02020400000000000000" pitchFamily="18" charset="-128"/>
                    <a:cs typeface="Times New Roman" panose="02020603050405020304" pitchFamily="18" charset="0"/>
                  </a:rPr>
                  <a:t>O + 3CH</a:t>
                </a:r>
                <a:r>
                  <a:rPr lang="en-US" altLang="ja-JP" sz="1350" baseline="-25000" dirty="0">
                    <a:latin typeface="Yu Mincho" panose="02020400000000000000" pitchFamily="18" charset="-128"/>
                    <a:ea typeface="Yu Mincho" panose="02020400000000000000" pitchFamily="18" charset="-128"/>
                    <a:cs typeface="Times New Roman" panose="02020603050405020304" pitchFamily="18" charset="0"/>
                  </a:rPr>
                  <a:t>3</a:t>
                </a:r>
                <a:r>
                  <a:rPr lang="en-US" altLang="ja-JP" sz="1350" dirty="0">
                    <a:latin typeface="Yu Mincho" panose="02020400000000000000" pitchFamily="18" charset="-128"/>
                    <a:ea typeface="Yu Mincho" panose="02020400000000000000" pitchFamily="18" charset="-128"/>
                    <a:cs typeface="Times New Roman" panose="02020603050405020304" pitchFamily="18" charset="0"/>
                  </a:rPr>
                  <a:t>COOH</a:t>
                </a:r>
                <a:r>
                  <a:rPr lang="ja-JP" altLang="ja-JP" sz="1350">
                    <a:latin typeface="Yu Mincho" panose="02020400000000000000" pitchFamily="18" charset="-128"/>
                    <a:ea typeface="Yu Mincho" panose="02020400000000000000" pitchFamily="18" charset="-128"/>
                  </a:rPr>
                  <a:t> </a:t>
                </a:r>
                <a:endParaRPr lang="en-US" altLang="ja-JP" sz="1350" dirty="0">
                  <a:latin typeface="Yu Mincho" panose="02020400000000000000" pitchFamily="18" charset="-128"/>
                  <a:ea typeface="Yu Mincho" panose="02020400000000000000" pitchFamily="18" charset="-128"/>
                </a:endParaRPr>
              </a:p>
            </p:txBody>
          </p:sp>
        </mc:Choice>
        <mc:Fallback>
          <p:sp>
            <p:nvSpPr>
              <p:cNvPr id="7" name="テキスト ボックス 6">
                <a:extLst>
                  <a:ext uri="{FF2B5EF4-FFF2-40B4-BE49-F238E27FC236}">
                    <a16:creationId xmlns:a16="http://schemas.microsoft.com/office/drawing/2014/main" id="{E40293C9-53EF-EE44-B1E7-D65B087E54B4}"/>
                  </a:ext>
                </a:extLst>
              </p:cNvPr>
              <p:cNvSpPr txBox="1">
                <a:spLocks noRot="1" noChangeAspect="1" noMove="1" noResize="1" noEditPoints="1" noAdjustHandles="1" noChangeArrowheads="1" noChangeShapeType="1" noTextEdit="1"/>
              </p:cNvSpPr>
              <p:nvPr/>
            </p:nvSpPr>
            <p:spPr>
              <a:xfrm>
                <a:off x="1456027" y="2230039"/>
                <a:ext cx="6231947" cy="326693"/>
              </a:xfrm>
              <a:prstGeom prst="rect">
                <a:avLst/>
              </a:prstGeom>
              <a:blipFill>
                <a:blip r:embed="rId3"/>
                <a:stretch>
                  <a:fillRect l="-203" b="-18519"/>
                </a:stretch>
              </a:blipFill>
            </p:spPr>
            <p:txBody>
              <a:bodyPr/>
              <a:lstStyle/>
              <a:p>
                <a:r>
                  <a:rPr lang="ja-JP" altLang="en-US">
                    <a:noFill/>
                  </a:rPr>
                  <a:t> </a:t>
                </a:r>
              </a:p>
            </p:txBody>
          </p:sp>
        </mc:Fallback>
      </mc:AlternateContent>
      <p:grpSp>
        <p:nvGrpSpPr>
          <p:cNvPr id="5" name="グループ化 4">
            <a:extLst>
              <a:ext uri="{FF2B5EF4-FFF2-40B4-BE49-F238E27FC236}">
                <a16:creationId xmlns:a16="http://schemas.microsoft.com/office/drawing/2014/main" id="{A2CAC44B-F92E-FC1C-7C69-C3831BF7F6BF}"/>
              </a:ext>
            </a:extLst>
          </p:cNvPr>
          <p:cNvGrpSpPr/>
          <p:nvPr/>
        </p:nvGrpSpPr>
        <p:grpSpPr>
          <a:xfrm>
            <a:off x="1126281" y="4140358"/>
            <a:ext cx="6728891" cy="1573493"/>
            <a:chOff x="1573896" y="3583392"/>
            <a:chExt cx="8971855" cy="2097990"/>
          </a:xfrm>
        </p:grpSpPr>
        <p:sp>
          <p:nvSpPr>
            <p:cNvPr id="8" name="テキスト ボックス 7">
              <a:extLst>
                <a:ext uri="{FF2B5EF4-FFF2-40B4-BE49-F238E27FC236}">
                  <a16:creationId xmlns:a16="http://schemas.microsoft.com/office/drawing/2014/main" id="{9047F47E-BEB4-5453-171E-AFADF0FB6B95}"/>
                </a:ext>
              </a:extLst>
            </p:cNvPr>
            <p:cNvSpPr txBox="1"/>
            <p:nvPr/>
          </p:nvSpPr>
          <p:spPr>
            <a:xfrm>
              <a:off x="1573896" y="3634141"/>
              <a:ext cx="3197016" cy="400109"/>
            </a:xfrm>
            <a:prstGeom prst="rect">
              <a:avLst/>
            </a:prstGeom>
            <a:noFill/>
          </p:spPr>
          <p:txBody>
            <a:bodyPr wrap="square" rtlCol="0">
              <a:spAutoFit/>
            </a:bodyPr>
            <a:lstStyle/>
            <a:p>
              <a:r>
                <a:rPr lang="en-US" altLang="ja-JP" sz="1350" kern="100" dirty="0">
                  <a:latin typeface="游明朝" panose="02020400000000000000" pitchFamily="18" charset="-128"/>
                  <a:ea typeface="游明朝" panose="02020400000000000000" pitchFamily="18" charset="-128"/>
                  <a:cs typeface="Arial" panose="020B0604020202020204" pitchFamily="34" charset="0"/>
                </a:rPr>
                <a:t>Ni(OH)</a:t>
              </a:r>
              <a:r>
                <a:rPr lang="en-US" altLang="ja-JP" sz="1350" kern="100" baseline="-25000" dirty="0">
                  <a:latin typeface="游明朝" panose="02020400000000000000" pitchFamily="18" charset="-128"/>
                  <a:ea typeface="游明朝" panose="02020400000000000000" pitchFamily="18" charset="-128"/>
                  <a:cs typeface="Arial" panose="020B0604020202020204" pitchFamily="34" charset="0"/>
                </a:rPr>
                <a:t>3</a:t>
              </a:r>
              <a:r>
                <a:rPr lang="en-US" altLang="ja-JP" sz="1350" kern="100" dirty="0">
                  <a:latin typeface="游明朝" panose="02020400000000000000" pitchFamily="18" charset="-128"/>
                  <a:ea typeface="游明朝" panose="02020400000000000000" pitchFamily="18" charset="-128"/>
                  <a:cs typeface="Arial" panose="020B0604020202020204" pitchFamily="34" charset="0"/>
                </a:rPr>
                <a:t>(CH</a:t>
              </a:r>
              <a:r>
                <a:rPr lang="en-US" altLang="ja-JP" sz="1350" kern="100" baseline="-25000" dirty="0">
                  <a:latin typeface="游明朝" panose="02020400000000000000" pitchFamily="18" charset="-128"/>
                  <a:ea typeface="游明朝" panose="02020400000000000000" pitchFamily="18" charset="-128"/>
                  <a:cs typeface="Arial" panose="020B0604020202020204" pitchFamily="34" charset="0"/>
                </a:rPr>
                <a:t>3</a:t>
              </a:r>
              <a:r>
                <a:rPr lang="en-US" altLang="ja-JP" sz="1350" kern="100" dirty="0">
                  <a:latin typeface="游明朝" panose="02020400000000000000" pitchFamily="18" charset="-128"/>
                  <a:ea typeface="游明朝" panose="02020400000000000000" pitchFamily="18" charset="-128"/>
                  <a:cs typeface="Arial" panose="020B0604020202020204" pitchFamily="34" charset="0"/>
                </a:rPr>
                <a:t>COO)</a:t>
              </a:r>
              <a:r>
                <a:rPr lang="ja-JP" altLang="ja-JP" sz="1350" kern="100">
                  <a:latin typeface="游明朝" panose="02020400000000000000" pitchFamily="18" charset="-128"/>
                  <a:ea typeface="游明朝" panose="02020400000000000000" pitchFamily="18" charset="-128"/>
                  <a:cs typeface="Arial" panose="020B0604020202020204" pitchFamily="34" charset="0"/>
                </a:rPr>
                <a:t>・</a:t>
              </a:r>
              <a:r>
                <a:rPr lang="en-US" altLang="ja-JP" sz="1350" kern="100" dirty="0">
                  <a:latin typeface="游明朝" panose="02020400000000000000" pitchFamily="18" charset="-128"/>
                  <a:ea typeface="游明朝" panose="02020400000000000000" pitchFamily="18" charset="-128"/>
                  <a:cs typeface="Arial" panose="020B0604020202020204" pitchFamily="34" charset="0"/>
                </a:rPr>
                <a:t>H</a:t>
              </a:r>
              <a:r>
                <a:rPr lang="en-US" altLang="ja-JP" sz="1350" kern="100" baseline="-25000" dirty="0">
                  <a:latin typeface="游明朝" panose="02020400000000000000" pitchFamily="18" charset="-128"/>
                  <a:ea typeface="游明朝" panose="02020400000000000000" pitchFamily="18" charset="-128"/>
                  <a:cs typeface="Arial" panose="020B0604020202020204" pitchFamily="34" charset="0"/>
                </a:rPr>
                <a:t>2</a:t>
              </a:r>
              <a:r>
                <a:rPr lang="en-US" altLang="ja-JP" sz="1350" kern="100" dirty="0">
                  <a:latin typeface="游明朝" panose="02020400000000000000" pitchFamily="18" charset="-128"/>
                  <a:ea typeface="游明朝" panose="02020400000000000000" pitchFamily="18" charset="-128"/>
                  <a:cs typeface="Arial" panose="020B0604020202020204" pitchFamily="34" charset="0"/>
                </a:rPr>
                <a:t>O</a:t>
              </a:r>
              <a:endParaRPr lang="ja-JP" altLang="en-US" sz="1350"/>
            </a:p>
          </p:txBody>
        </p:sp>
        <p:grpSp>
          <p:nvGrpSpPr>
            <p:cNvPr id="32" name="グループ化 31">
              <a:extLst>
                <a:ext uri="{FF2B5EF4-FFF2-40B4-BE49-F238E27FC236}">
                  <a16:creationId xmlns:a16="http://schemas.microsoft.com/office/drawing/2014/main" id="{B7D9349D-FD65-DE1B-B2F3-4C4F87CFA94B}"/>
                </a:ext>
              </a:extLst>
            </p:cNvPr>
            <p:cNvGrpSpPr/>
            <p:nvPr/>
          </p:nvGrpSpPr>
          <p:grpSpPr>
            <a:xfrm>
              <a:off x="2553192" y="4150783"/>
              <a:ext cx="1316181" cy="1475951"/>
              <a:chOff x="1803223" y="4003450"/>
              <a:chExt cx="1316181" cy="1475951"/>
            </a:xfrm>
          </p:grpSpPr>
          <p:pic>
            <p:nvPicPr>
              <p:cNvPr id="9" name="図 8" descr="図形&#10;&#10;自動的に生成された説明">
                <a:extLst>
                  <a:ext uri="{FF2B5EF4-FFF2-40B4-BE49-F238E27FC236}">
                    <a16:creationId xmlns:a16="http://schemas.microsoft.com/office/drawing/2014/main" id="{7FE7E8AE-7629-EC24-2697-C56E75919FBA}"/>
                  </a:ext>
                </a:extLst>
              </p:cNvPr>
              <p:cNvPicPr>
                <a:picLocks noChangeAspect="1"/>
              </p:cNvPicPr>
              <p:nvPr/>
            </p:nvPicPr>
            <p:blipFill>
              <a:blip r:embed="rId4"/>
              <a:stretch>
                <a:fillRect/>
              </a:stretch>
            </p:blipFill>
            <p:spPr>
              <a:xfrm>
                <a:off x="1903319" y="4292133"/>
                <a:ext cx="978378" cy="1095783"/>
              </a:xfrm>
              <a:prstGeom prst="rect">
                <a:avLst/>
              </a:prstGeom>
            </p:spPr>
          </p:pic>
          <p:cxnSp>
            <p:nvCxnSpPr>
              <p:cNvPr id="10" name="直線矢印コネクタ 9">
                <a:extLst>
                  <a:ext uri="{FF2B5EF4-FFF2-40B4-BE49-F238E27FC236}">
                    <a16:creationId xmlns:a16="http://schemas.microsoft.com/office/drawing/2014/main" id="{1AE7A1FF-7A66-6E46-D3CA-C8BAFA2E9B7C}"/>
                  </a:ext>
                </a:extLst>
              </p:cNvPr>
              <p:cNvCxnSpPr>
                <a:cxnSpLocks/>
              </p:cNvCxnSpPr>
              <p:nvPr/>
            </p:nvCxnSpPr>
            <p:spPr>
              <a:xfrm>
                <a:off x="1876106" y="5158474"/>
                <a:ext cx="978378"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5A33B20B-B18C-B36D-8574-5255066409F3}"/>
                  </a:ext>
                </a:extLst>
              </p:cNvPr>
              <p:cNvSpPr txBox="1"/>
              <p:nvPr/>
            </p:nvSpPr>
            <p:spPr>
              <a:xfrm>
                <a:off x="2032926" y="5187013"/>
                <a:ext cx="742593" cy="292388"/>
              </a:xfrm>
              <a:prstGeom prst="rect">
                <a:avLst/>
              </a:prstGeom>
              <a:noFill/>
            </p:spPr>
            <p:txBody>
              <a:bodyPr wrap="square" rtlCol="0">
                <a:spAutoFit/>
              </a:bodyPr>
              <a:lstStyle/>
              <a:p>
                <a:r>
                  <a:rPr lang="en-US" altLang="ja-JP" sz="825" dirty="0">
                    <a:latin typeface="Yu Mincho" panose="02020400000000000000" pitchFamily="18" charset="-128"/>
                    <a:ea typeface="Yu Mincho" panose="02020400000000000000" pitchFamily="18" charset="-128"/>
                  </a:rPr>
                  <a:t>3〜4</a:t>
                </a:r>
                <a:r>
                  <a:rPr lang="ja-JP" altLang="en-US" sz="825">
                    <a:latin typeface="Yu Mincho" panose="02020400000000000000" pitchFamily="18" charset="-128"/>
                    <a:ea typeface="Yu Mincho" panose="02020400000000000000" pitchFamily="18" charset="-128"/>
                  </a:rPr>
                  <a:t> </a:t>
                </a:r>
                <a:r>
                  <a:rPr lang="en-US" altLang="ja-JP" sz="825" dirty="0">
                    <a:latin typeface="Yu Mincho" panose="02020400000000000000" pitchFamily="18" charset="-128"/>
                    <a:ea typeface="Yu Mincho" panose="02020400000000000000" pitchFamily="18" charset="-128"/>
                  </a:rPr>
                  <a:t>Å</a:t>
                </a:r>
                <a:endParaRPr lang="ja-JP" altLang="en-US" sz="825">
                  <a:latin typeface="Yu Mincho" panose="02020400000000000000" pitchFamily="18" charset="-128"/>
                  <a:ea typeface="Yu Mincho" panose="02020400000000000000" pitchFamily="18" charset="-128"/>
                </a:endParaRPr>
              </a:p>
            </p:txBody>
          </p:sp>
          <p:sp>
            <p:nvSpPr>
              <p:cNvPr id="12" name="テキスト ボックス 11">
                <a:extLst>
                  <a:ext uri="{FF2B5EF4-FFF2-40B4-BE49-F238E27FC236}">
                    <a16:creationId xmlns:a16="http://schemas.microsoft.com/office/drawing/2014/main" id="{B58F6DD3-369A-481C-94E6-5441DDE171FD}"/>
                  </a:ext>
                </a:extLst>
              </p:cNvPr>
              <p:cNvSpPr txBox="1"/>
              <p:nvPr/>
            </p:nvSpPr>
            <p:spPr>
              <a:xfrm>
                <a:off x="1803223" y="4003450"/>
                <a:ext cx="1316181" cy="338554"/>
              </a:xfrm>
              <a:prstGeom prst="rect">
                <a:avLst/>
              </a:prstGeom>
              <a:noFill/>
            </p:spPr>
            <p:txBody>
              <a:bodyPr wrap="square" rtlCol="0">
                <a:spAutoFit/>
              </a:bodyPr>
              <a:lstStyle/>
              <a:p>
                <a:r>
                  <a:rPr lang="en-US" altLang="ja-JP" sz="1050" dirty="0">
                    <a:latin typeface="Yu Mincho" panose="02020400000000000000" pitchFamily="18" charset="-128"/>
                    <a:ea typeface="Yu Mincho" panose="02020400000000000000" pitchFamily="18" charset="-128"/>
                  </a:rPr>
                  <a:t>Acetate ion</a:t>
                </a:r>
                <a:endParaRPr lang="ja-JP" altLang="en-US" sz="1050">
                  <a:latin typeface="Yu Mincho" panose="02020400000000000000" pitchFamily="18" charset="-128"/>
                  <a:ea typeface="Yu Mincho" panose="02020400000000000000" pitchFamily="18" charset="-128"/>
                </a:endParaRPr>
              </a:p>
            </p:txBody>
          </p:sp>
        </p:grpSp>
        <p:sp>
          <p:nvSpPr>
            <p:cNvPr id="16" name="テキスト ボックス 15">
              <a:extLst>
                <a:ext uri="{FF2B5EF4-FFF2-40B4-BE49-F238E27FC236}">
                  <a16:creationId xmlns:a16="http://schemas.microsoft.com/office/drawing/2014/main" id="{E6421B87-3B4D-7B80-8631-5D23345F31AC}"/>
                </a:ext>
              </a:extLst>
            </p:cNvPr>
            <p:cNvSpPr txBox="1"/>
            <p:nvPr/>
          </p:nvSpPr>
          <p:spPr>
            <a:xfrm>
              <a:off x="6236987" y="3583392"/>
              <a:ext cx="4308764" cy="400109"/>
            </a:xfrm>
            <a:prstGeom prst="rect">
              <a:avLst/>
            </a:prstGeom>
            <a:noFill/>
          </p:spPr>
          <p:txBody>
            <a:bodyPr wrap="square" rtlCol="0">
              <a:spAutoFit/>
            </a:bodyPr>
            <a:lstStyle/>
            <a:p>
              <a:r>
                <a:rPr lang="en-US" altLang="ja-JP" sz="1350" dirty="0">
                  <a:latin typeface="Yu Mincho" panose="02020400000000000000" pitchFamily="18" charset="-128"/>
                  <a:ea typeface="Yu Mincho" panose="02020400000000000000" pitchFamily="18" charset="-128"/>
                  <a:cs typeface="Arial" panose="020B0604020202020204" pitchFamily="34" charset="0"/>
                </a:rPr>
                <a:t>Ni(OH)</a:t>
              </a:r>
              <a:r>
                <a:rPr lang="en-US" altLang="ja-JP" sz="1350" baseline="-25000" dirty="0">
                  <a:latin typeface="Yu Mincho" panose="02020400000000000000" pitchFamily="18" charset="-128"/>
                  <a:ea typeface="Yu Mincho" panose="02020400000000000000" pitchFamily="18" charset="-128"/>
                  <a:cs typeface="Arial" panose="020B0604020202020204" pitchFamily="34" charset="0"/>
                </a:rPr>
                <a:t>3</a:t>
              </a:r>
              <a:r>
                <a:rPr lang="en-US" altLang="ja-JP" sz="1350" dirty="0">
                  <a:latin typeface="Yu Mincho" panose="02020400000000000000" pitchFamily="18" charset="-128"/>
                  <a:ea typeface="Yu Mincho" panose="02020400000000000000" pitchFamily="18" charset="-128"/>
                  <a:cs typeface="Arial" panose="020B0604020202020204" pitchFamily="34" charset="0"/>
                </a:rPr>
                <a:t>(CH</a:t>
              </a:r>
              <a:r>
                <a:rPr lang="en-US" altLang="ja-JP" sz="1350" baseline="-25000" dirty="0">
                  <a:latin typeface="Yu Mincho" panose="02020400000000000000" pitchFamily="18" charset="-128"/>
                  <a:ea typeface="Yu Mincho" panose="02020400000000000000" pitchFamily="18" charset="-128"/>
                  <a:cs typeface="Arial" panose="020B0604020202020204" pitchFamily="34" charset="0"/>
                </a:rPr>
                <a:t>3</a:t>
              </a:r>
              <a:r>
                <a:rPr lang="en-US" altLang="ja-JP" sz="1350" dirty="0">
                  <a:latin typeface="Yu Mincho" panose="02020400000000000000" pitchFamily="18" charset="-128"/>
                  <a:ea typeface="Yu Mincho" panose="02020400000000000000" pitchFamily="18" charset="-128"/>
                  <a:cs typeface="Arial" panose="020B0604020202020204" pitchFamily="34" charset="0"/>
                </a:rPr>
                <a:t>(CH</a:t>
              </a:r>
              <a:r>
                <a:rPr lang="en-US" altLang="ja-JP" sz="1350" baseline="-25000" dirty="0">
                  <a:latin typeface="Yu Mincho" panose="02020400000000000000" pitchFamily="18" charset="-128"/>
                  <a:ea typeface="Yu Mincho" panose="02020400000000000000" pitchFamily="18" charset="-128"/>
                  <a:cs typeface="Arial" panose="020B0604020202020204" pitchFamily="34" charset="0"/>
                </a:rPr>
                <a:t>2</a:t>
              </a:r>
              <a:r>
                <a:rPr lang="en-US" altLang="ja-JP" sz="1350" dirty="0">
                  <a:latin typeface="Yu Mincho" panose="02020400000000000000" pitchFamily="18" charset="-128"/>
                  <a:ea typeface="Yu Mincho" panose="02020400000000000000" pitchFamily="18" charset="-128"/>
                  <a:cs typeface="Arial" panose="020B0604020202020204" pitchFamily="34" charset="0"/>
                </a:rPr>
                <a:t>)</a:t>
              </a:r>
              <a:r>
                <a:rPr lang="en-US" altLang="ja-JP" sz="1350" baseline="-25000" dirty="0">
                  <a:latin typeface="Yu Mincho" panose="02020400000000000000" pitchFamily="18" charset="-128"/>
                  <a:ea typeface="Yu Mincho" panose="02020400000000000000" pitchFamily="18" charset="-128"/>
                  <a:cs typeface="Arial" panose="020B0604020202020204" pitchFamily="34" charset="0"/>
                </a:rPr>
                <a:t>11</a:t>
              </a:r>
              <a:r>
                <a:rPr lang="en-US" altLang="ja-JP" sz="1350" dirty="0">
                  <a:latin typeface="Yu Mincho" panose="02020400000000000000" pitchFamily="18" charset="-128"/>
                  <a:ea typeface="Yu Mincho" panose="02020400000000000000" pitchFamily="18" charset="-128"/>
                  <a:cs typeface="Arial" panose="020B0604020202020204" pitchFamily="34" charset="0"/>
                </a:rPr>
                <a:t>C</a:t>
              </a:r>
              <a:r>
                <a:rPr lang="en-US" altLang="ja-JP" sz="1350" baseline="-25000" dirty="0">
                  <a:latin typeface="Yu Mincho" panose="02020400000000000000" pitchFamily="18" charset="-128"/>
                  <a:ea typeface="Yu Mincho" panose="02020400000000000000" pitchFamily="18" charset="-128"/>
                  <a:cs typeface="Arial" panose="020B0604020202020204" pitchFamily="34" charset="0"/>
                </a:rPr>
                <a:t>6</a:t>
              </a:r>
              <a:r>
                <a:rPr lang="en-US" altLang="ja-JP" sz="1350" dirty="0">
                  <a:latin typeface="Yu Mincho" panose="02020400000000000000" pitchFamily="18" charset="-128"/>
                  <a:ea typeface="Yu Mincho" panose="02020400000000000000" pitchFamily="18" charset="-128"/>
                  <a:cs typeface="Arial" panose="020B0604020202020204" pitchFamily="34" charset="0"/>
                </a:rPr>
                <a:t>H</a:t>
              </a:r>
              <a:r>
                <a:rPr lang="en-US" altLang="ja-JP" sz="1350" baseline="-25000" dirty="0">
                  <a:latin typeface="Yu Mincho" panose="02020400000000000000" pitchFamily="18" charset="-128"/>
                  <a:ea typeface="Yu Mincho" panose="02020400000000000000" pitchFamily="18" charset="-128"/>
                  <a:cs typeface="Arial" panose="020B0604020202020204" pitchFamily="34" charset="0"/>
                </a:rPr>
                <a:t>4</a:t>
              </a:r>
              <a:r>
                <a:rPr lang="en-US" altLang="ja-JP" sz="1350" dirty="0">
                  <a:latin typeface="Yu Mincho" panose="02020400000000000000" pitchFamily="18" charset="-128"/>
                  <a:ea typeface="Yu Mincho" panose="02020400000000000000" pitchFamily="18" charset="-128"/>
                  <a:cs typeface="Arial" panose="020B0604020202020204" pitchFamily="34" charset="0"/>
                </a:rPr>
                <a:t>SO</a:t>
              </a:r>
              <a:r>
                <a:rPr lang="en-US" altLang="ja-JP" sz="1350" baseline="-25000" dirty="0">
                  <a:latin typeface="Yu Mincho" panose="02020400000000000000" pitchFamily="18" charset="-128"/>
                  <a:ea typeface="Yu Mincho" panose="02020400000000000000" pitchFamily="18" charset="-128"/>
                  <a:cs typeface="Arial" panose="020B0604020202020204" pitchFamily="34" charset="0"/>
                </a:rPr>
                <a:t>3</a:t>
              </a:r>
              <a:r>
                <a:rPr lang="en-US" altLang="ja-JP" sz="1350" dirty="0">
                  <a:latin typeface="Yu Mincho" panose="02020400000000000000" pitchFamily="18" charset="-128"/>
                  <a:ea typeface="Yu Mincho" panose="02020400000000000000" pitchFamily="18" charset="-128"/>
                  <a:cs typeface="Arial" panose="020B0604020202020204" pitchFamily="34" charset="0"/>
                </a:rPr>
                <a:t>)</a:t>
              </a:r>
              <a:r>
                <a:rPr lang="ja-JP" altLang="ja-JP" sz="1350">
                  <a:latin typeface="Yu Mincho" panose="02020400000000000000" pitchFamily="18" charset="-128"/>
                  <a:ea typeface="Yu Mincho" panose="02020400000000000000" pitchFamily="18" charset="-128"/>
                  <a:cs typeface="Arial" panose="020B0604020202020204" pitchFamily="34" charset="0"/>
                </a:rPr>
                <a:t>・</a:t>
              </a:r>
              <a:r>
                <a:rPr lang="en-US" altLang="ja-JP" sz="1350" dirty="0">
                  <a:latin typeface="Yu Mincho" panose="02020400000000000000" pitchFamily="18" charset="-128"/>
                  <a:ea typeface="Yu Mincho" panose="02020400000000000000" pitchFamily="18" charset="-128"/>
                  <a:cs typeface="Arial" panose="020B0604020202020204" pitchFamily="34" charset="0"/>
                </a:rPr>
                <a:t>H</a:t>
              </a:r>
              <a:r>
                <a:rPr lang="en-US" altLang="ja-JP" sz="1350" baseline="-25000" dirty="0">
                  <a:latin typeface="Yu Mincho" panose="02020400000000000000" pitchFamily="18" charset="-128"/>
                  <a:ea typeface="Yu Mincho" panose="02020400000000000000" pitchFamily="18" charset="-128"/>
                  <a:cs typeface="Arial" panose="020B0604020202020204" pitchFamily="34" charset="0"/>
                </a:rPr>
                <a:t>2</a:t>
              </a:r>
              <a:r>
                <a:rPr lang="en-US" altLang="ja-JP" sz="1350" dirty="0">
                  <a:latin typeface="Yu Mincho" panose="02020400000000000000" pitchFamily="18" charset="-128"/>
                  <a:ea typeface="Yu Mincho" panose="02020400000000000000" pitchFamily="18" charset="-128"/>
                  <a:cs typeface="Arial" panose="020B0604020202020204" pitchFamily="34" charset="0"/>
                </a:rPr>
                <a:t>O</a:t>
              </a:r>
              <a:endParaRPr lang="ja-JP" altLang="en-US" sz="1350">
                <a:latin typeface="Yu Mincho" panose="02020400000000000000" pitchFamily="18" charset="-128"/>
                <a:ea typeface="Yu Mincho" panose="02020400000000000000" pitchFamily="18" charset="-128"/>
              </a:endParaRPr>
            </a:p>
          </p:txBody>
        </p:sp>
        <p:grpSp>
          <p:nvGrpSpPr>
            <p:cNvPr id="30" name="グループ化 29">
              <a:extLst>
                <a:ext uri="{FF2B5EF4-FFF2-40B4-BE49-F238E27FC236}">
                  <a16:creationId xmlns:a16="http://schemas.microsoft.com/office/drawing/2014/main" id="{F1CCE838-80F6-9634-DE47-957DD7D563D9}"/>
                </a:ext>
              </a:extLst>
            </p:cNvPr>
            <p:cNvGrpSpPr/>
            <p:nvPr/>
          </p:nvGrpSpPr>
          <p:grpSpPr>
            <a:xfrm>
              <a:off x="6236987" y="4132963"/>
              <a:ext cx="4192444" cy="1548419"/>
              <a:chOff x="7001928" y="3995176"/>
              <a:chExt cx="4192444" cy="1548419"/>
            </a:xfrm>
          </p:grpSpPr>
          <p:pic>
            <p:nvPicPr>
              <p:cNvPr id="18" name="図 17" descr="図形&#10;&#10;自動的に生成された説明">
                <a:extLst>
                  <a:ext uri="{FF2B5EF4-FFF2-40B4-BE49-F238E27FC236}">
                    <a16:creationId xmlns:a16="http://schemas.microsoft.com/office/drawing/2014/main" id="{70785BC5-F829-12AC-20E8-6C9332D4B6B3}"/>
                  </a:ext>
                </a:extLst>
              </p:cNvPr>
              <p:cNvPicPr>
                <a:picLocks noChangeAspect="1"/>
              </p:cNvPicPr>
              <p:nvPr/>
            </p:nvPicPr>
            <p:blipFill>
              <a:blip r:embed="rId5"/>
              <a:stretch>
                <a:fillRect/>
              </a:stretch>
            </p:blipFill>
            <p:spPr>
              <a:xfrm>
                <a:off x="7081990" y="4264134"/>
                <a:ext cx="4112382" cy="888436"/>
              </a:xfrm>
              <a:prstGeom prst="rect">
                <a:avLst/>
              </a:prstGeom>
            </p:spPr>
          </p:pic>
          <p:sp>
            <p:nvSpPr>
              <p:cNvPr id="19" name="テキスト ボックス 18">
                <a:extLst>
                  <a:ext uri="{FF2B5EF4-FFF2-40B4-BE49-F238E27FC236}">
                    <a16:creationId xmlns:a16="http://schemas.microsoft.com/office/drawing/2014/main" id="{69C443EB-9CE0-F586-E5AB-120D23BABC25}"/>
                  </a:ext>
                </a:extLst>
              </p:cNvPr>
              <p:cNvSpPr txBox="1"/>
              <p:nvPr/>
            </p:nvSpPr>
            <p:spPr>
              <a:xfrm>
                <a:off x="7889961" y="3995176"/>
                <a:ext cx="3062667" cy="338555"/>
              </a:xfrm>
              <a:prstGeom prst="rect">
                <a:avLst/>
              </a:prstGeom>
              <a:noFill/>
            </p:spPr>
            <p:txBody>
              <a:bodyPr wrap="square" rtlCol="0">
                <a:spAutoFit/>
              </a:bodyPr>
              <a:lstStyle/>
              <a:p>
                <a:r>
                  <a:rPr lang="en-US" altLang="ja-JP" sz="1050" dirty="0">
                    <a:latin typeface="Yu Mincho" panose="02020400000000000000" pitchFamily="18" charset="-128"/>
                    <a:ea typeface="Yu Mincho" panose="02020400000000000000" pitchFamily="18" charset="-128"/>
                  </a:rPr>
                  <a:t>DBS(Dodecylbenzene sulfonate)</a:t>
                </a:r>
                <a:endParaRPr lang="ja-JP" altLang="en-US" sz="1050">
                  <a:latin typeface="Yu Mincho" panose="02020400000000000000" pitchFamily="18" charset="-128"/>
                  <a:ea typeface="Yu Mincho" panose="02020400000000000000" pitchFamily="18" charset="-128"/>
                </a:endParaRPr>
              </a:p>
            </p:txBody>
          </p:sp>
          <p:cxnSp>
            <p:nvCxnSpPr>
              <p:cNvPr id="26" name="直線矢印コネクタ 25">
                <a:extLst>
                  <a:ext uri="{FF2B5EF4-FFF2-40B4-BE49-F238E27FC236}">
                    <a16:creationId xmlns:a16="http://schemas.microsoft.com/office/drawing/2014/main" id="{6251FF0C-2936-7B04-577F-63AA1D9B1900}"/>
                  </a:ext>
                </a:extLst>
              </p:cNvPr>
              <p:cNvCxnSpPr>
                <a:cxnSpLocks/>
              </p:cNvCxnSpPr>
              <p:nvPr/>
            </p:nvCxnSpPr>
            <p:spPr>
              <a:xfrm>
                <a:off x="7001928" y="5211989"/>
                <a:ext cx="3950699"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7" name="テキスト ボックス 26">
                <a:extLst>
                  <a:ext uri="{FF2B5EF4-FFF2-40B4-BE49-F238E27FC236}">
                    <a16:creationId xmlns:a16="http://schemas.microsoft.com/office/drawing/2014/main" id="{52381B7E-7436-31B5-71FE-3B9CADF54985}"/>
                  </a:ext>
                </a:extLst>
              </p:cNvPr>
              <p:cNvSpPr txBox="1"/>
              <p:nvPr/>
            </p:nvSpPr>
            <p:spPr>
              <a:xfrm>
                <a:off x="8694223" y="5251207"/>
                <a:ext cx="887919" cy="292388"/>
              </a:xfrm>
              <a:prstGeom prst="rect">
                <a:avLst/>
              </a:prstGeom>
              <a:noFill/>
            </p:spPr>
            <p:txBody>
              <a:bodyPr wrap="square" rtlCol="0">
                <a:spAutoFit/>
              </a:bodyPr>
              <a:lstStyle/>
              <a:p>
                <a:r>
                  <a:rPr lang="en-US" altLang="ja-JP" sz="825" dirty="0">
                    <a:latin typeface="Yu Mincho" panose="02020400000000000000" pitchFamily="18" charset="-128"/>
                    <a:ea typeface="Yu Mincho" panose="02020400000000000000" pitchFamily="18" charset="-128"/>
                  </a:rPr>
                  <a:t>22〜23</a:t>
                </a:r>
                <a:r>
                  <a:rPr lang="ja-JP" altLang="en-US" sz="825">
                    <a:latin typeface="Yu Mincho" panose="02020400000000000000" pitchFamily="18" charset="-128"/>
                    <a:ea typeface="Yu Mincho" panose="02020400000000000000" pitchFamily="18" charset="-128"/>
                  </a:rPr>
                  <a:t> </a:t>
                </a:r>
                <a:r>
                  <a:rPr lang="en-US" altLang="ja-JP" sz="825" dirty="0">
                    <a:latin typeface="Yu Mincho" panose="02020400000000000000" pitchFamily="18" charset="-128"/>
                    <a:ea typeface="Yu Mincho" panose="02020400000000000000" pitchFamily="18" charset="-128"/>
                  </a:rPr>
                  <a:t>Å</a:t>
                </a:r>
                <a:endParaRPr lang="ja-JP" altLang="en-US" sz="825">
                  <a:latin typeface="Yu Mincho" panose="02020400000000000000" pitchFamily="18" charset="-128"/>
                  <a:ea typeface="Yu Mincho" panose="02020400000000000000" pitchFamily="18" charset="-128"/>
                </a:endParaRPr>
              </a:p>
            </p:txBody>
          </p:sp>
        </p:grpSp>
        <p:sp>
          <p:nvSpPr>
            <p:cNvPr id="33" name="右矢印 32">
              <a:extLst>
                <a:ext uri="{FF2B5EF4-FFF2-40B4-BE49-F238E27FC236}">
                  <a16:creationId xmlns:a16="http://schemas.microsoft.com/office/drawing/2014/main" id="{9A1F430D-3E74-A33D-5CAF-7318266C0A40}"/>
                </a:ext>
              </a:extLst>
            </p:cNvPr>
            <p:cNvSpPr/>
            <p:nvPr/>
          </p:nvSpPr>
          <p:spPr>
            <a:xfrm>
              <a:off x="4818199" y="3632370"/>
              <a:ext cx="1237052" cy="247486"/>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38" name="テキスト ボックス 37">
              <a:extLst>
                <a:ext uri="{FF2B5EF4-FFF2-40B4-BE49-F238E27FC236}">
                  <a16:creationId xmlns:a16="http://schemas.microsoft.com/office/drawing/2014/main" id="{7309D887-73E5-C322-97CF-256427843FDA}"/>
                </a:ext>
              </a:extLst>
            </p:cNvPr>
            <p:cNvSpPr txBox="1"/>
            <p:nvPr/>
          </p:nvSpPr>
          <p:spPr>
            <a:xfrm>
              <a:off x="4723625" y="3879856"/>
              <a:ext cx="1426201" cy="553997"/>
            </a:xfrm>
            <a:prstGeom prst="rect">
              <a:avLst/>
            </a:prstGeom>
            <a:noFill/>
          </p:spPr>
          <p:txBody>
            <a:bodyPr wrap="square" rtlCol="0">
              <a:spAutoFit/>
            </a:bodyPr>
            <a:lstStyle/>
            <a:p>
              <a:pPr algn="ctr"/>
              <a:r>
                <a:rPr lang="en-US" altLang="ja-JP" sz="1050" dirty="0">
                  <a:latin typeface="Yu Mincho" panose="02020400000000000000" pitchFamily="18" charset="-128"/>
                  <a:ea typeface="Yu Mincho" panose="02020400000000000000" pitchFamily="18" charset="-128"/>
                </a:rPr>
                <a:t>NaDBS aq.</a:t>
              </a:r>
            </a:p>
            <a:p>
              <a:pPr algn="ctr"/>
              <a:r>
                <a:rPr lang="ja-JP" altLang="en-US" sz="1050">
                  <a:latin typeface="Yu Mincho" panose="02020400000000000000" pitchFamily="18" charset="-128"/>
                  <a:ea typeface="Yu Mincho" panose="02020400000000000000" pitchFamily="18" charset="-128"/>
                </a:rPr>
                <a:t>室温</a:t>
              </a:r>
              <a:r>
                <a:rPr lang="en-US" altLang="ja-JP" sz="1050" dirty="0">
                  <a:latin typeface="Yu Mincho" panose="02020400000000000000" pitchFamily="18" charset="-128"/>
                  <a:ea typeface="Yu Mincho" panose="02020400000000000000" pitchFamily="18" charset="-128"/>
                </a:rPr>
                <a:t>   1</a:t>
              </a:r>
              <a:r>
                <a:rPr lang="ja-JP" altLang="en-US" sz="1050">
                  <a:latin typeface="Yu Mincho" panose="02020400000000000000" pitchFamily="18" charset="-128"/>
                  <a:ea typeface="Yu Mincho" panose="02020400000000000000" pitchFamily="18" charset="-128"/>
                </a:rPr>
                <a:t>日</a:t>
              </a:r>
            </a:p>
          </p:txBody>
        </p:sp>
      </p:grpSp>
    </p:spTree>
    <p:extLst>
      <p:ext uri="{BB962C8B-B14F-4D97-AF65-F5344CB8AC3E}">
        <p14:creationId xmlns:p14="http://schemas.microsoft.com/office/powerpoint/2010/main" val="30221610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テキスト ボックス 54"/>
          <p:cNvSpPr txBox="1"/>
          <p:nvPr/>
        </p:nvSpPr>
        <p:spPr>
          <a:xfrm>
            <a:off x="122597" y="1314811"/>
            <a:ext cx="4558811" cy="415498"/>
          </a:xfrm>
          <a:prstGeom prst="rect">
            <a:avLst/>
          </a:prstGeom>
          <a:noFill/>
        </p:spPr>
        <p:txBody>
          <a:bodyPr wrap="square" rtlCol="0">
            <a:spAutoFit/>
          </a:bodyPr>
          <a:lstStyle/>
          <a:p>
            <a:pPr algn="ctr"/>
            <a:r>
              <a:rPr lang="ja-JP" altLang="en-US" sz="2100">
                <a:latin typeface="HGSSoeiKakugothicUB" panose="020B0900000000000000" pitchFamily="34" charset="-128"/>
                <a:ea typeface="HGSSoeiKakugothicUB" panose="020B0900000000000000" pitchFamily="34" charset="-128"/>
              </a:rPr>
              <a:t>サイクリックボルタンメトリー</a:t>
            </a:r>
            <a:r>
              <a:rPr lang="en-US" altLang="ja-JP" sz="2100" dirty="0">
                <a:latin typeface="HGSSoeiKakugothicUB" panose="020B0900000000000000" pitchFamily="34" charset="-128"/>
                <a:ea typeface="HGSSoeiKakugothicUB" panose="020B0900000000000000" pitchFamily="34" charset="-128"/>
              </a:rPr>
              <a:t>(CV)</a:t>
            </a:r>
          </a:p>
        </p:txBody>
      </p:sp>
      <p:grpSp>
        <p:nvGrpSpPr>
          <p:cNvPr id="74" name="グループ化 73">
            <a:extLst>
              <a:ext uri="{FF2B5EF4-FFF2-40B4-BE49-F238E27FC236}">
                <a16:creationId xmlns:a16="http://schemas.microsoft.com/office/drawing/2014/main" id="{F510A7AF-165F-8232-8F7D-9A04FED33E08}"/>
              </a:ext>
            </a:extLst>
          </p:cNvPr>
          <p:cNvGrpSpPr/>
          <p:nvPr/>
        </p:nvGrpSpPr>
        <p:grpSpPr>
          <a:xfrm>
            <a:off x="785492" y="1888633"/>
            <a:ext cx="2863944" cy="2684366"/>
            <a:chOff x="2789037" y="1665513"/>
            <a:chExt cx="3818592" cy="3579155"/>
          </a:xfrm>
        </p:grpSpPr>
        <p:grpSp>
          <p:nvGrpSpPr>
            <p:cNvPr id="3" name="グループ化 2">
              <a:extLst>
                <a:ext uri="{FF2B5EF4-FFF2-40B4-BE49-F238E27FC236}">
                  <a16:creationId xmlns:a16="http://schemas.microsoft.com/office/drawing/2014/main" id="{963EA159-0CAB-A57A-CD33-A8198CF099BD}"/>
                </a:ext>
              </a:extLst>
            </p:cNvPr>
            <p:cNvGrpSpPr/>
            <p:nvPr/>
          </p:nvGrpSpPr>
          <p:grpSpPr>
            <a:xfrm>
              <a:off x="2789037" y="1665513"/>
              <a:ext cx="3818592" cy="3579155"/>
              <a:chOff x="2901349" y="200021"/>
              <a:chExt cx="3816703" cy="3750928"/>
            </a:xfrm>
          </p:grpSpPr>
          <p:grpSp>
            <p:nvGrpSpPr>
              <p:cNvPr id="48" name="グループ化 47"/>
              <p:cNvGrpSpPr/>
              <p:nvPr/>
            </p:nvGrpSpPr>
            <p:grpSpPr>
              <a:xfrm>
                <a:off x="4424699" y="1467874"/>
                <a:ext cx="1440160" cy="2483075"/>
                <a:chOff x="3275856" y="3826245"/>
                <a:chExt cx="1440160" cy="2483075"/>
              </a:xfrm>
            </p:grpSpPr>
            <p:cxnSp>
              <p:nvCxnSpPr>
                <p:cNvPr id="47" name="直線コネクタ 46"/>
                <p:cNvCxnSpPr>
                  <a:cxnSpLocks/>
                  <a:stCxn id="42" idx="0"/>
                </p:cNvCxnSpPr>
                <p:nvPr/>
              </p:nvCxnSpPr>
              <p:spPr>
                <a:xfrm flipV="1">
                  <a:off x="4030483" y="3847853"/>
                  <a:ext cx="1457" cy="1508721"/>
                </a:xfrm>
                <a:prstGeom prst="line">
                  <a:avLst/>
                </a:prstGeom>
                <a:ln w="412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46" name="グループ化 45"/>
                <p:cNvGrpSpPr/>
                <p:nvPr/>
              </p:nvGrpSpPr>
              <p:grpSpPr>
                <a:xfrm>
                  <a:off x="3275856" y="3826245"/>
                  <a:ext cx="1440160" cy="2483075"/>
                  <a:chOff x="2915816" y="3850696"/>
                  <a:chExt cx="1440160" cy="2483075"/>
                </a:xfrm>
              </p:grpSpPr>
              <p:cxnSp>
                <p:nvCxnSpPr>
                  <p:cNvPr id="44" name="直線コネクタ 43"/>
                  <p:cNvCxnSpPr>
                    <a:cxnSpLocks/>
                  </p:cNvCxnSpPr>
                  <p:nvPr/>
                </p:nvCxnSpPr>
                <p:spPr>
                  <a:xfrm flipV="1">
                    <a:off x="4103439" y="3861048"/>
                    <a:ext cx="2" cy="551613"/>
                  </a:xfrm>
                  <a:prstGeom prst="line">
                    <a:avLst/>
                  </a:prstGeom>
                  <a:ln w="412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45" name="直線コネクタ 44"/>
                  <p:cNvCxnSpPr>
                    <a:cxnSpLocks/>
                  </p:cNvCxnSpPr>
                  <p:nvPr/>
                </p:nvCxnSpPr>
                <p:spPr>
                  <a:xfrm flipH="1" flipV="1">
                    <a:off x="3246689" y="3850696"/>
                    <a:ext cx="1456" cy="559187"/>
                  </a:xfrm>
                  <a:prstGeom prst="line">
                    <a:avLst/>
                  </a:prstGeom>
                  <a:ln w="412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36" name="正方形/長方形 35"/>
                  <p:cNvSpPr/>
                  <p:nvPr/>
                </p:nvSpPr>
                <p:spPr>
                  <a:xfrm>
                    <a:off x="2915816" y="4941168"/>
                    <a:ext cx="1440160" cy="139260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38" name="正方形/長方形 37"/>
                  <p:cNvSpPr/>
                  <p:nvPr/>
                </p:nvSpPr>
                <p:spPr>
                  <a:xfrm>
                    <a:off x="3995936" y="4221088"/>
                    <a:ext cx="216024" cy="1536697"/>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40" name="正方形/長方形 39"/>
                  <p:cNvSpPr/>
                  <p:nvPr/>
                </p:nvSpPr>
                <p:spPr>
                  <a:xfrm>
                    <a:off x="3131840" y="4221088"/>
                    <a:ext cx="214568" cy="1536697"/>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37" name="正方形/長方形 36"/>
                  <p:cNvSpPr/>
                  <p:nvPr/>
                </p:nvSpPr>
                <p:spPr>
                  <a:xfrm>
                    <a:off x="2915816" y="4653136"/>
                    <a:ext cx="1440160"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grpSp>
          <p:sp>
            <p:nvSpPr>
              <p:cNvPr id="49" name="角丸四角形 48"/>
              <p:cNvSpPr/>
              <p:nvPr/>
            </p:nvSpPr>
            <p:spPr>
              <a:xfrm>
                <a:off x="2901349" y="1182392"/>
                <a:ext cx="1741899" cy="5919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350">
                    <a:latin typeface="Hiragino Maru Gothic ProN W4" panose="020F0400000000000000" pitchFamily="34" charset="-128"/>
                    <a:ea typeface="Hiragino Maru Gothic ProN W4" panose="020F0400000000000000" pitchFamily="34" charset="-128"/>
                  </a:rPr>
                  <a:t>参照極</a:t>
                </a:r>
                <a:endParaRPr lang="en-US" altLang="ja-JP" sz="1350" dirty="0">
                  <a:latin typeface="Hiragino Maru Gothic ProN W4" panose="020F0400000000000000" pitchFamily="34" charset="-128"/>
                  <a:ea typeface="Hiragino Maru Gothic ProN W4" panose="020F0400000000000000" pitchFamily="34" charset="-128"/>
                </a:endParaRPr>
              </a:p>
              <a:p>
                <a:pPr algn="ctr"/>
                <a:r>
                  <a:rPr lang="en-US" altLang="ja-JP" sz="1350" dirty="0">
                    <a:latin typeface="Hiragino Maru Gothic ProN W4" panose="020F0400000000000000" pitchFamily="34" charset="-128"/>
                    <a:ea typeface="Hiragino Maru Gothic ProN W4" panose="020F0400000000000000" pitchFamily="34" charset="-128"/>
                  </a:rPr>
                  <a:t>Ag/AgCl </a:t>
                </a:r>
                <a:r>
                  <a:rPr lang="ja-JP" altLang="en-US" sz="1350">
                    <a:latin typeface="Hiragino Maru Gothic ProN W4" panose="020F0400000000000000" pitchFamily="34" charset="-128"/>
                    <a:ea typeface="Hiragino Maru Gothic ProN W4" panose="020F0400000000000000" pitchFamily="34" charset="-128"/>
                  </a:rPr>
                  <a:t>電極</a:t>
                </a:r>
                <a:endParaRPr lang="ja-JP" altLang="en-US" sz="1350" dirty="0">
                  <a:latin typeface="Hiragino Maru Gothic ProN W4" panose="020F0400000000000000" pitchFamily="34" charset="-128"/>
                  <a:ea typeface="Hiragino Maru Gothic ProN W4" panose="020F0400000000000000" pitchFamily="34" charset="-128"/>
                </a:endParaRPr>
              </a:p>
            </p:txBody>
          </p:sp>
          <p:sp>
            <p:nvSpPr>
              <p:cNvPr id="50" name="角丸四角形 49"/>
              <p:cNvSpPr/>
              <p:nvPr/>
            </p:nvSpPr>
            <p:spPr>
              <a:xfrm>
                <a:off x="4573812" y="200021"/>
                <a:ext cx="1213942" cy="59195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350">
                    <a:latin typeface="Hiragino Maru Gothic ProN W4" panose="020F0400000000000000" pitchFamily="34" charset="-128"/>
                    <a:ea typeface="Hiragino Maru Gothic ProN W4" panose="020F0400000000000000" pitchFamily="34" charset="-128"/>
                  </a:rPr>
                  <a:t>対極</a:t>
                </a:r>
                <a:endParaRPr lang="en-US" altLang="ja-JP" sz="1350" dirty="0">
                  <a:latin typeface="Hiragino Maru Gothic ProN W4" panose="020F0400000000000000" pitchFamily="34" charset="-128"/>
                  <a:ea typeface="Hiragino Maru Gothic ProN W4" panose="020F0400000000000000" pitchFamily="34" charset="-128"/>
                </a:endParaRPr>
              </a:p>
              <a:p>
                <a:pPr algn="ctr"/>
                <a:r>
                  <a:rPr lang="ja-JP" altLang="en-US" sz="1350">
                    <a:latin typeface="Hiragino Maru Gothic ProN W4" panose="020F0400000000000000" pitchFamily="34" charset="-128"/>
                    <a:ea typeface="Hiragino Maru Gothic ProN W4" panose="020F0400000000000000" pitchFamily="34" charset="-128"/>
                  </a:rPr>
                  <a:t>白金</a:t>
                </a:r>
                <a:r>
                  <a:rPr lang="ja-JP" altLang="en-US" sz="1350" dirty="0">
                    <a:latin typeface="Hiragino Maru Gothic ProN W4" panose="020F0400000000000000" pitchFamily="34" charset="-128"/>
                    <a:ea typeface="Hiragino Maru Gothic ProN W4" panose="020F0400000000000000" pitchFamily="34" charset="-128"/>
                  </a:rPr>
                  <a:t>線　</a:t>
                </a:r>
              </a:p>
            </p:txBody>
          </p:sp>
          <p:cxnSp>
            <p:nvCxnSpPr>
              <p:cNvPr id="52" name="直線矢印コネクタ 51"/>
              <p:cNvCxnSpPr>
                <a:cxnSpLocks/>
              </p:cNvCxnSpPr>
              <p:nvPr/>
            </p:nvCxnSpPr>
            <p:spPr>
              <a:xfrm>
                <a:off x="5180783" y="791976"/>
                <a:ext cx="0" cy="511996"/>
              </a:xfrm>
              <a:prstGeom prst="straightConnector1">
                <a:avLst/>
              </a:prstGeom>
              <a:ln w="444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9" name="角丸四角形 58"/>
              <p:cNvSpPr/>
              <p:nvPr/>
            </p:nvSpPr>
            <p:spPr>
              <a:xfrm>
                <a:off x="5719827" y="1373647"/>
                <a:ext cx="998225" cy="37382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350" dirty="0">
                    <a:latin typeface="Hiragino Maru Gothic ProN W4" panose="020F0400000000000000" pitchFamily="34" charset="-128"/>
                    <a:ea typeface="Hiragino Maru Gothic ProN W4" panose="020F0400000000000000" pitchFamily="34" charset="-128"/>
                  </a:rPr>
                  <a:t>作用極</a:t>
                </a:r>
              </a:p>
            </p:txBody>
          </p:sp>
          <p:sp>
            <p:nvSpPr>
              <p:cNvPr id="63" name="角丸四角形 62"/>
              <p:cNvSpPr/>
              <p:nvPr/>
            </p:nvSpPr>
            <p:spPr>
              <a:xfrm>
                <a:off x="4424699" y="3533099"/>
                <a:ext cx="1440159" cy="32521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350" dirty="0">
                    <a:solidFill>
                      <a:schemeClr val="tx1"/>
                    </a:solidFill>
                    <a:latin typeface="Times New Roman" pitchFamily="18" charset="0"/>
                    <a:cs typeface="Times New Roman" pitchFamily="18" charset="0"/>
                  </a:rPr>
                  <a:t>0.1 M NaOH</a:t>
                </a:r>
                <a:endParaRPr lang="ja-JP" altLang="en-US" sz="1350" dirty="0">
                  <a:solidFill>
                    <a:schemeClr val="tx1"/>
                  </a:solidFill>
                  <a:latin typeface="Times New Roman" pitchFamily="18" charset="0"/>
                  <a:cs typeface="Times New Roman" pitchFamily="18" charset="0"/>
                </a:endParaRPr>
              </a:p>
            </p:txBody>
          </p:sp>
        </p:grpSp>
        <p:grpSp>
          <p:nvGrpSpPr>
            <p:cNvPr id="66" name="グループ化 65">
              <a:extLst>
                <a:ext uri="{FF2B5EF4-FFF2-40B4-BE49-F238E27FC236}">
                  <a16:creationId xmlns:a16="http://schemas.microsoft.com/office/drawing/2014/main" id="{D3822088-C440-E05C-7A2F-89C9963103CC}"/>
                </a:ext>
              </a:extLst>
            </p:cNvPr>
            <p:cNvGrpSpPr>
              <a:grpSpLocks noChangeAspect="1"/>
            </p:cNvGrpSpPr>
            <p:nvPr/>
          </p:nvGrpSpPr>
          <p:grpSpPr>
            <a:xfrm>
              <a:off x="4944384" y="4205491"/>
              <a:ext cx="245260" cy="246984"/>
              <a:chOff x="1311442" y="1981157"/>
              <a:chExt cx="385006" cy="387713"/>
            </a:xfrm>
          </p:grpSpPr>
          <p:grpSp>
            <p:nvGrpSpPr>
              <p:cNvPr id="57" name="グループ化 56">
                <a:extLst>
                  <a:ext uri="{FF2B5EF4-FFF2-40B4-BE49-F238E27FC236}">
                    <a16:creationId xmlns:a16="http://schemas.microsoft.com/office/drawing/2014/main" id="{AD2829B5-E2D6-E8ED-C224-13846D8A608D}"/>
                  </a:ext>
                </a:extLst>
              </p:cNvPr>
              <p:cNvGrpSpPr/>
              <p:nvPr/>
            </p:nvGrpSpPr>
            <p:grpSpPr>
              <a:xfrm>
                <a:off x="1311442" y="1981157"/>
                <a:ext cx="385006" cy="276149"/>
                <a:chOff x="1311442" y="1981157"/>
                <a:chExt cx="385006" cy="276149"/>
              </a:xfrm>
            </p:grpSpPr>
            <p:sp>
              <p:nvSpPr>
                <p:cNvPr id="43" name="円/楕円 42">
                  <a:extLst>
                    <a:ext uri="{FF2B5EF4-FFF2-40B4-BE49-F238E27FC236}">
                      <a16:creationId xmlns:a16="http://schemas.microsoft.com/office/drawing/2014/main" id="{34E32F56-A22F-4BB7-57D6-B4C420B3C688}"/>
                    </a:ext>
                  </a:extLst>
                </p:cNvPr>
                <p:cNvSpPr/>
                <p:nvPr/>
              </p:nvSpPr>
              <p:spPr>
                <a:xfrm>
                  <a:off x="1311442" y="2155545"/>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nvGrpSpPr>
                <p:cNvPr id="56" name="グループ化 55">
                  <a:extLst>
                    <a:ext uri="{FF2B5EF4-FFF2-40B4-BE49-F238E27FC236}">
                      <a16:creationId xmlns:a16="http://schemas.microsoft.com/office/drawing/2014/main" id="{28941098-7C18-901C-BE7F-6170C46FD6F8}"/>
                    </a:ext>
                  </a:extLst>
                </p:cNvPr>
                <p:cNvGrpSpPr/>
                <p:nvPr/>
              </p:nvGrpSpPr>
              <p:grpSpPr>
                <a:xfrm>
                  <a:off x="1311442" y="1981157"/>
                  <a:ext cx="385006" cy="276149"/>
                  <a:chOff x="1311442" y="1981157"/>
                  <a:chExt cx="385006" cy="276149"/>
                </a:xfrm>
              </p:grpSpPr>
              <p:sp>
                <p:nvSpPr>
                  <p:cNvPr id="35" name="円/楕円 34">
                    <a:extLst>
                      <a:ext uri="{FF2B5EF4-FFF2-40B4-BE49-F238E27FC236}">
                        <a16:creationId xmlns:a16="http://schemas.microsoft.com/office/drawing/2014/main" id="{D52B2DD3-D9F6-FA7A-020C-A4D97F140151}"/>
                      </a:ext>
                    </a:extLst>
                  </p:cNvPr>
                  <p:cNvSpPr/>
                  <p:nvPr/>
                </p:nvSpPr>
                <p:spPr>
                  <a:xfrm>
                    <a:off x="1311442" y="2048997"/>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nvGrpSpPr>
                  <p:cNvPr id="54" name="グループ化 53">
                    <a:extLst>
                      <a:ext uri="{FF2B5EF4-FFF2-40B4-BE49-F238E27FC236}">
                        <a16:creationId xmlns:a16="http://schemas.microsoft.com/office/drawing/2014/main" id="{05CAD095-856E-7D56-4FBA-312EE2EFEC4E}"/>
                      </a:ext>
                    </a:extLst>
                  </p:cNvPr>
                  <p:cNvGrpSpPr/>
                  <p:nvPr/>
                </p:nvGrpSpPr>
                <p:grpSpPr>
                  <a:xfrm>
                    <a:off x="1311442" y="1981157"/>
                    <a:ext cx="385006" cy="276149"/>
                    <a:chOff x="1311442" y="1981157"/>
                    <a:chExt cx="385006" cy="276149"/>
                  </a:xfrm>
                </p:grpSpPr>
                <p:sp>
                  <p:nvSpPr>
                    <p:cNvPr id="33" name="円/楕円 32">
                      <a:extLst>
                        <a:ext uri="{FF2B5EF4-FFF2-40B4-BE49-F238E27FC236}">
                          <a16:creationId xmlns:a16="http://schemas.microsoft.com/office/drawing/2014/main" id="{B83B7711-A93D-DFA3-85CB-84FC591E1F82}"/>
                        </a:ext>
                      </a:extLst>
                    </p:cNvPr>
                    <p:cNvSpPr/>
                    <p:nvPr/>
                  </p:nvSpPr>
                  <p:spPr>
                    <a:xfrm>
                      <a:off x="1311442" y="1981157"/>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34" name="円/楕円 33">
                      <a:extLst>
                        <a:ext uri="{FF2B5EF4-FFF2-40B4-BE49-F238E27FC236}">
                          <a16:creationId xmlns:a16="http://schemas.microsoft.com/office/drawing/2014/main" id="{BE2E5D9F-8418-D2ED-008B-C6EDC392EE81}"/>
                        </a:ext>
                      </a:extLst>
                    </p:cNvPr>
                    <p:cNvSpPr/>
                    <p:nvPr/>
                  </p:nvSpPr>
                  <p:spPr>
                    <a:xfrm>
                      <a:off x="1311442" y="2015077"/>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41" name="円/楕円 40">
                      <a:extLst>
                        <a:ext uri="{FF2B5EF4-FFF2-40B4-BE49-F238E27FC236}">
                          <a16:creationId xmlns:a16="http://schemas.microsoft.com/office/drawing/2014/main" id="{81BA5CE2-759C-BC09-53D6-DE87CB21A364}"/>
                        </a:ext>
                      </a:extLst>
                    </p:cNvPr>
                    <p:cNvSpPr/>
                    <p:nvPr/>
                  </p:nvSpPr>
                  <p:spPr>
                    <a:xfrm>
                      <a:off x="1311442" y="2082917"/>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42" name="円/楕円 41">
                      <a:extLst>
                        <a:ext uri="{FF2B5EF4-FFF2-40B4-BE49-F238E27FC236}">
                          <a16:creationId xmlns:a16="http://schemas.microsoft.com/office/drawing/2014/main" id="{A26290F7-EFEA-94E4-F262-BB9330B045C4}"/>
                        </a:ext>
                      </a:extLst>
                    </p:cNvPr>
                    <p:cNvSpPr/>
                    <p:nvPr/>
                  </p:nvSpPr>
                  <p:spPr>
                    <a:xfrm>
                      <a:off x="1311442" y="2116837"/>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51" name="円/楕円 50">
                      <a:extLst>
                        <a:ext uri="{FF2B5EF4-FFF2-40B4-BE49-F238E27FC236}">
                          <a16:creationId xmlns:a16="http://schemas.microsoft.com/office/drawing/2014/main" id="{662A8E71-111C-C5C0-4AE2-D09177D9D56C}"/>
                        </a:ext>
                      </a:extLst>
                    </p:cNvPr>
                    <p:cNvSpPr/>
                    <p:nvPr/>
                  </p:nvSpPr>
                  <p:spPr>
                    <a:xfrm>
                      <a:off x="1311442" y="2189465"/>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grpSp>
          </p:grpSp>
          <p:grpSp>
            <p:nvGrpSpPr>
              <p:cNvPr id="65" name="グループ化 64">
                <a:extLst>
                  <a:ext uri="{FF2B5EF4-FFF2-40B4-BE49-F238E27FC236}">
                    <a16:creationId xmlns:a16="http://schemas.microsoft.com/office/drawing/2014/main" id="{C789AA65-4C30-02F1-D8DD-9D72B63F11D5}"/>
                  </a:ext>
                </a:extLst>
              </p:cNvPr>
              <p:cNvGrpSpPr/>
              <p:nvPr/>
            </p:nvGrpSpPr>
            <p:grpSpPr>
              <a:xfrm>
                <a:off x="1311442" y="2223385"/>
                <a:ext cx="385006" cy="145485"/>
                <a:chOff x="1311442" y="2223385"/>
                <a:chExt cx="385006" cy="145485"/>
              </a:xfrm>
            </p:grpSpPr>
            <p:sp>
              <p:nvSpPr>
                <p:cNvPr id="58" name="円/楕円 57">
                  <a:extLst>
                    <a:ext uri="{FF2B5EF4-FFF2-40B4-BE49-F238E27FC236}">
                      <a16:creationId xmlns:a16="http://schemas.microsoft.com/office/drawing/2014/main" id="{8B27458A-16CB-0DEE-31E2-D2A07FE72B56}"/>
                    </a:ext>
                  </a:extLst>
                </p:cNvPr>
                <p:cNvSpPr/>
                <p:nvPr/>
              </p:nvSpPr>
              <p:spPr>
                <a:xfrm>
                  <a:off x="1311442" y="2223385"/>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nvGrpSpPr>
                <p:cNvPr id="64" name="グループ化 63">
                  <a:extLst>
                    <a:ext uri="{FF2B5EF4-FFF2-40B4-BE49-F238E27FC236}">
                      <a16:creationId xmlns:a16="http://schemas.microsoft.com/office/drawing/2014/main" id="{90B6DB0F-3E29-B016-4E19-0D18C9AF56F6}"/>
                    </a:ext>
                  </a:extLst>
                </p:cNvPr>
                <p:cNvGrpSpPr/>
                <p:nvPr/>
              </p:nvGrpSpPr>
              <p:grpSpPr>
                <a:xfrm>
                  <a:off x="1311442" y="2267109"/>
                  <a:ext cx="385006" cy="101761"/>
                  <a:chOff x="1311442" y="2267109"/>
                  <a:chExt cx="385006" cy="101761"/>
                </a:xfrm>
              </p:grpSpPr>
              <p:sp>
                <p:nvSpPr>
                  <p:cNvPr id="61" name="円/楕円 60">
                    <a:extLst>
                      <a:ext uri="{FF2B5EF4-FFF2-40B4-BE49-F238E27FC236}">
                        <a16:creationId xmlns:a16="http://schemas.microsoft.com/office/drawing/2014/main" id="{0C7B4ED8-A6B3-E463-184F-07FF4D0F1F0D}"/>
                      </a:ext>
                    </a:extLst>
                  </p:cNvPr>
                  <p:cNvSpPr/>
                  <p:nvPr/>
                </p:nvSpPr>
                <p:spPr>
                  <a:xfrm>
                    <a:off x="1311442" y="2267109"/>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62" name="円/楕円 61">
                    <a:extLst>
                      <a:ext uri="{FF2B5EF4-FFF2-40B4-BE49-F238E27FC236}">
                        <a16:creationId xmlns:a16="http://schemas.microsoft.com/office/drawing/2014/main" id="{4431B442-2FD2-98C6-0F37-F53E953D78CD}"/>
                      </a:ext>
                    </a:extLst>
                  </p:cNvPr>
                  <p:cNvSpPr/>
                  <p:nvPr/>
                </p:nvSpPr>
                <p:spPr>
                  <a:xfrm>
                    <a:off x="1311442" y="2301029"/>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grpSp>
        </p:grpSp>
      </p:grpSp>
      <p:grpSp>
        <p:nvGrpSpPr>
          <p:cNvPr id="114" name="グループ化 113">
            <a:extLst>
              <a:ext uri="{FF2B5EF4-FFF2-40B4-BE49-F238E27FC236}">
                <a16:creationId xmlns:a16="http://schemas.microsoft.com/office/drawing/2014/main" id="{3EB23659-841A-5712-64F5-C824C04D65F9}"/>
              </a:ext>
            </a:extLst>
          </p:cNvPr>
          <p:cNvGrpSpPr/>
          <p:nvPr/>
        </p:nvGrpSpPr>
        <p:grpSpPr>
          <a:xfrm>
            <a:off x="5293437" y="1916868"/>
            <a:ext cx="2863944" cy="3319017"/>
            <a:chOff x="6662292" y="1371599"/>
            <a:chExt cx="3818592" cy="4425356"/>
          </a:xfrm>
        </p:grpSpPr>
        <p:grpSp>
          <p:nvGrpSpPr>
            <p:cNvPr id="75" name="グループ化 74">
              <a:extLst>
                <a:ext uri="{FF2B5EF4-FFF2-40B4-BE49-F238E27FC236}">
                  <a16:creationId xmlns:a16="http://schemas.microsoft.com/office/drawing/2014/main" id="{5BC263E3-969B-A859-F1DE-92794DDDCA1B}"/>
                </a:ext>
              </a:extLst>
            </p:cNvPr>
            <p:cNvGrpSpPr/>
            <p:nvPr/>
          </p:nvGrpSpPr>
          <p:grpSpPr>
            <a:xfrm>
              <a:off x="6662292" y="1371599"/>
              <a:ext cx="3818592" cy="3579155"/>
              <a:chOff x="2789037" y="1665513"/>
              <a:chExt cx="3818592" cy="3579155"/>
            </a:xfrm>
          </p:grpSpPr>
          <p:grpSp>
            <p:nvGrpSpPr>
              <p:cNvPr id="76" name="グループ化 75">
                <a:extLst>
                  <a:ext uri="{FF2B5EF4-FFF2-40B4-BE49-F238E27FC236}">
                    <a16:creationId xmlns:a16="http://schemas.microsoft.com/office/drawing/2014/main" id="{C71BD822-D24D-AF39-CE75-B1188786178C}"/>
                  </a:ext>
                </a:extLst>
              </p:cNvPr>
              <p:cNvGrpSpPr/>
              <p:nvPr/>
            </p:nvGrpSpPr>
            <p:grpSpPr>
              <a:xfrm>
                <a:off x="2789037" y="1665513"/>
                <a:ext cx="3818592" cy="3579155"/>
                <a:chOff x="2901349" y="200021"/>
                <a:chExt cx="3816703" cy="3750928"/>
              </a:xfrm>
            </p:grpSpPr>
            <p:grpSp>
              <p:nvGrpSpPr>
                <p:cNvPr id="93" name="グループ化 92">
                  <a:extLst>
                    <a:ext uri="{FF2B5EF4-FFF2-40B4-BE49-F238E27FC236}">
                      <a16:creationId xmlns:a16="http://schemas.microsoft.com/office/drawing/2014/main" id="{29BB358C-8B35-6E48-58CD-96E6F9F2766B}"/>
                    </a:ext>
                  </a:extLst>
                </p:cNvPr>
                <p:cNvGrpSpPr/>
                <p:nvPr/>
              </p:nvGrpSpPr>
              <p:grpSpPr>
                <a:xfrm>
                  <a:off x="4424699" y="1467874"/>
                  <a:ext cx="1440160" cy="2483075"/>
                  <a:chOff x="3275856" y="3826245"/>
                  <a:chExt cx="1440160" cy="2483075"/>
                </a:xfrm>
              </p:grpSpPr>
              <p:cxnSp>
                <p:nvCxnSpPr>
                  <p:cNvPr id="99" name="直線コネクタ 98">
                    <a:extLst>
                      <a:ext uri="{FF2B5EF4-FFF2-40B4-BE49-F238E27FC236}">
                        <a16:creationId xmlns:a16="http://schemas.microsoft.com/office/drawing/2014/main" id="{9D32AAC2-D621-AE47-E249-469EBAB121F4}"/>
                      </a:ext>
                    </a:extLst>
                  </p:cNvPr>
                  <p:cNvCxnSpPr>
                    <a:cxnSpLocks/>
                    <a:stCxn id="91" idx="0"/>
                  </p:cNvCxnSpPr>
                  <p:nvPr/>
                </p:nvCxnSpPr>
                <p:spPr>
                  <a:xfrm flipV="1">
                    <a:off x="4030483" y="3847853"/>
                    <a:ext cx="1457" cy="1508721"/>
                  </a:xfrm>
                  <a:prstGeom prst="line">
                    <a:avLst/>
                  </a:prstGeom>
                  <a:ln w="412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00" name="グループ化 99">
                    <a:extLst>
                      <a:ext uri="{FF2B5EF4-FFF2-40B4-BE49-F238E27FC236}">
                        <a16:creationId xmlns:a16="http://schemas.microsoft.com/office/drawing/2014/main" id="{2E9D11B0-3C35-3B57-05F6-1F78F810DDA7}"/>
                      </a:ext>
                    </a:extLst>
                  </p:cNvPr>
                  <p:cNvGrpSpPr/>
                  <p:nvPr/>
                </p:nvGrpSpPr>
                <p:grpSpPr>
                  <a:xfrm>
                    <a:off x="3275856" y="3826245"/>
                    <a:ext cx="1440160" cy="2483075"/>
                    <a:chOff x="2915816" y="3850696"/>
                    <a:chExt cx="1440160" cy="2483075"/>
                  </a:xfrm>
                </p:grpSpPr>
                <p:cxnSp>
                  <p:nvCxnSpPr>
                    <p:cNvPr id="101" name="直線コネクタ 100">
                      <a:extLst>
                        <a:ext uri="{FF2B5EF4-FFF2-40B4-BE49-F238E27FC236}">
                          <a16:creationId xmlns:a16="http://schemas.microsoft.com/office/drawing/2014/main" id="{1E649183-D739-1656-6610-341DE975EFCD}"/>
                        </a:ext>
                      </a:extLst>
                    </p:cNvPr>
                    <p:cNvCxnSpPr>
                      <a:cxnSpLocks/>
                    </p:cNvCxnSpPr>
                    <p:nvPr/>
                  </p:nvCxnSpPr>
                  <p:spPr>
                    <a:xfrm flipV="1">
                      <a:off x="4103439" y="3861048"/>
                      <a:ext cx="2" cy="551613"/>
                    </a:xfrm>
                    <a:prstGeom prst="line">
                      <a:avLst/>
                    </a:prstGeom>
                    <a:ln w="412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2" name="直線コネクタ 101">
                      <a:extLst>
                        <a:ext uri="{FF2B5EF4-FFF2-40B4-BE49-F238E27FC236}">
                          <a16:creationId xmlns:a16="http://schemas.microsoft.com/office/drawing/2014/main" id="{0DD7A548-F4A5-5386-6994-044EBBA9B005}"/>
                        </a:ext>
                      </a:extLst>
                    </p:cNvPr>
                    <p:cNvCxnSpPr>
                      <a:cxnSpLocks/>
                    </p:cNvCxnSpPr>
                    <p:nvPr/>
                  </p:nvCxnSpPr>
                  <p:spPr>
                    <a:xfrm flipH="1" flipV="1">
                      <a:off x="3246689" y="3850696"/>
                      <a:ext cx="1456" cy="559187"/>
                    </a:xfrm>
                    <a:prstGeom prst="line">
                      <a:avLst/>
                    </a:prstGeom>
                    <a:ln w="412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103" name="正方形/長方形 102">
                      <a:extLst>
                        <a:ext uri="{FF2B5EF4-FFF2-40B4-BE49-F238E27FC236}">
                          <a16:creationId xmlns:a16="http://schemas.microsoft.com/office/drawing/2014/main" id="{47E81F30-3C9B-C4BB-4E94-879F749EF6CE}"/>
                        </a:ext>
                      </a:extLst>
                    </p:cNvPr>
                    <p:cNvSpPr/>
                    <p:nvPr/>
                  </p:nvSpPr>
                  <p:spPr>
                    <a:xfrm>
                      <a:off x="2915816" y="4941168"/>
                      <a:ext cx="1440160" cy="139260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04" name="正方形/長方形 103">
                      <a:extLst>
                        <a:ext uri="{FF2B5EF4-FFF2-40B4-BE49-F238E27FC236}">
                          <a16:creationId xmlns:a16="http://schemas.microsoft.com/office/drawing/2014/main" id="{0D1FFE45-CF97-5AC2-15BC-8779871023E1}"/>
                        </a:ext>
                      </a:extLst>
                    </p:cNvPr>
                    <p:cNvSpPr/>
                    <p:nvPr/>
                  </p:nvSpPr>
                  <p:spPr>
                    <a:xfrm>
                      <a:off x="3995936" y="4221088"/>
                      <a:ext cx="216024" cy="1536697"/>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05" name="正方形/長方形 104">
                      <a:extLst>
                        <a:ext uri="{FF2B5EF4-FFF2-40B4-BE49-F238E27FC236}">
                          <a16:creationId xmlns:a16="http://schemas.microsoft.com/office/drawing/2014/main" id="{0AEE4BAC-FAD8-AD3E-E610-989AE431F2BA}"/>
                        </a:ext>
                      </a:extLst>
                    </p:cNvPr>
                    <p:cNvSpPr/>
                    <p:nvPr/>
                  </p:nvSpPr>
                  <p:spPr>
                    <a:xfrm>
                      <a:off x="3131840" y="4221088"/>
                      <a:ext cx="214568" cy="1536697"/>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06" name="正方形/長方形 105">
                      <a:extLst>
                        <a:ext uri="{FF2B5EF4-FFF2-40B4-BE49-F238E27FC236}">
                          <a16:creationId xmlns:a16="http://schemas.microsoft.com/office/drawing/2014/main" id="{DC54A98C-DF07-1D3D-11BA-A5E85D49F8D9}"/>
                        </a:ext>
                      </a:extLst>
                    </p:cNvPr>
                    <p:cNvSpPr/>
                    <p:nvPr/>
                  </p:nvSpPr>
                  <p:spPr>
                    <a:xfrm>
                      <a:off x="2915816" y="4653136"/>
                      <a:ext cx="1440160"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grpSp>
            <p:sp>
              <p:nvSpPr>
                <p:cNvPr id="94" name="角丸四角形 93">
                  <a:extLst>
                    <a:ext uri="{FF2B5EF4-FFF2-40B4-BE49-F238E27FC236}">
                      <a16:creationId xmlns:a16="http://schemas.microsoft.com/office/drawing/2014/main" id="{8A5AC40C-09DC-D19C-B70E-D9F966214EC0}"/>
                    </a:ext>
                  </a:extLst>
                </p:cNvPr>
                <p:cNvSpPr/>
                <p:nvPr/>
              </p:nvSpPr>
              <p:spPr>
                <a:xfrm>
                  <a:off x="2901349" y="1182392"/>
                  <a:ext cx="1741899" cy="5919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350">
                      <a:latin typeface="Hiragino Maru Gothic ProN W4" panose="020F0400000000000000" pitchFamily="34" charset="-128"/>
                      <a:ea typeface="Hiragino Maru Gothic ProN W4" panose="020F0400000000000000" pitchFamily="34" charset="-128"/>
                    </a:rPr>
                    <a:t>参照極</a:t>
                  </a:r>
                  <a:endParaRPr lang="en-US" altLang="ja-JP" sz="1350" dirty="0">
                    <a:latin typeface="Hiragino Maru Gothic ProN W4" panose="020F0400000000000000" pitchFamily="34" charset="-128"/>
                    <a:ea typeface="Hiragino Maru Gothic ProN W4" panose="020F0400000000000000" pitchFamily="34" charset="-128"/>
                  </a:endParaRPr>
                </a:p>
                <a:p>
                  <a:pPr algn="ctr"/>
                  <a:r>
                    <a:rPr lang="en-US" altLang="ja-JP" sz="1350" dirty="0">
                      <a:latin typeface="Hiragino Maru Gothic ProN W4" panose="020F0400000000000000" pitchFamily="34" charset="-128"/>
                      <a:ea typeface="Hiragino Maru Gothic ProN W4" panose="020F0400000000000000" pitchFamily="34" charset="-128"/>
                    </a:rPr>
                    <a:t>Ag/AgCl </a:t>
                  </a:r>
                  <a:r>
                    <a:rPr lang="ja-JP" altLang="en-US" sz="1350">
                      <a:latin typeface="Hiragino Maru Gothic ProN W4" panose="020F0400000000000000" pitchFamily="34" charset="-128"/>
                      <a:ea typeface="Hiragino Maru Gothic ProN W4" panose="020F0400000000000000" pitchFamily="34" charset="-128"/>
                    </a:rPr>
                    <a:t>電極</a:t>
                  </a:r>
                  <a:endParaRPr lang="ja-JP" altLang="en-US" sz="1350" dirty="0">
                    <a:latin typeface="Hiragino Maru Gothic ProN W4" panose="020F0400000000000000" pitchFamily="34" charset="-128"/>
                    <a:ea typeface="Hiragino Maru Gothic ProN W4" panose="020F0400000000000000" pitchFamily="34" charset="-128"/>
                  </a:endParaRPr>
                </a:p>
              </p:txBody>
            </p:sp>
            <p:sp>
              <p:nvSpPr>
                <p:cNvPr id="95" name="角丸四角形 94">
                  <a:extLst>
                    <a:ext uri="{FF2B5EF4-FFF2-40B4-BE49-F238E27FC236}">
                      <a16:creationId xmlns:a16="http://schemas.microsoft.com/office/drawing/2014/main" id="{D473E6A9-C4B5-5932-A0EE-CA16FB1E2E20}"/>
                    </a:ext>
                  </a:extLst>
                </p:cNvPr>
                <p:cNvSpPr/>
                <p:nvPr/>
              </p:nvSpPr>
              <p:spPr>
                <a:xfrm>
                  <a:off x="4573812" y="200021"/>
                  <a:ext cx="1213942" cy="59195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350">
                      <a:latin typeface="Hiragino Maru Gothic ProN W4" panose="020F0400000000000000" pitchFamily="34" charset="-128"/>
                      <a:ea typeface="Hiragino Maru Gothic ProN W4" panose="020F0400000000000000" pitchFamily="34" charset="-128"/>
                    </a:rPr>
                    <a:t>対極</a:t>
                  </a:r>
                  <a:endParaRPr lang="en-US" altLang="ja-JP" sz="1350" dirty="0">
                    <a:latin typeface="Hiragino Maru Gothic ProN W4" panose="020F0400000000000000" pitchFamily="34" charset="-128"/>
                    <a:ea typeface="Hiragino Maru Gothic ProN W4" panose="020F0400000000000000" pitchFamily="34" charset="-128"/>
                  </a:endParaRPr>
                </a:p>
                <a:p>
                  <a:pPr algn="ctr"/>
                  <a:r>
                    <a:rPr lang="ja-JP" altLang="en-US" sz="1350">
                      <a:latin typeface="Hiragino Maru Gothic ProN W4" panose="020F0400000000000000" pitchFamily="34" charset="-128"/>
                      <a:ea typeface="Hiragino Maru Gothic ProN W4" panose="020F0400000000000000" pitchFamily="34" charset="-128"/>
                    </a:rPr>
                    <a:t>白金</a:t>
                  </a:r>
                  <a:r>
                    <a:rPr lang="ja-JP" altLang="en-US" sz="1350" dirty="0">
                      <a:latin typeface="Hiragino Maru Gothic ProN W4" panose="020F0400000000000000" pitchFamily="34" charset="-128"/>
                      <a:ea typeface="Hiragino Maru Gothic ProN W4" panose="020F0400000000000000" pitchFamily="34" charset="-128"/>
                    </a:rPr>
                    <a:t>線　</a:t>
                  </a:r>
                </a:p>
              </p:txBody>
            </p:sp>
            <p:cxnSp>
              <p:nvCxnSpPr>
                <p:cNvPr id="96" name="直線矢印コネクタ 95">
                  <a:extLst>
                    <a:ext uri="{FF2B5EF4-FFF2-40B4-BE49-F238E27FC236}">
                      <a16:creationId xmlns:a16="http://schemas.microsoft.com/office/drawing/2014/main" id="{1FEBCB3B-22F3-E92F-3BDA-7C7D6E542C01}"/>
                    </a:ext>
                  </a:extLst>
                </p:cNvPr>
                <p:cNvCxnSpPr>
                  <a:cxnSpLocks/>
                </p:cNvCxnSpPr>
                <p:nvPr/>
              </p:nvCxnSpPr>
              <p:spPr>
                <a:xfrm>
                  <a:off x="5180783" y="791976"/>
                  <a:ext cx="0" cy="511996"/>
                </a:xfrm>
                <a:prstGeom prst="straightConnector1">
                  <a:avLst/>
                </a:prstGeom>
                <a:ln w="444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7" name="角丸四角形 96">
                  <a:extLst>
                    <a:ext uri="{FF2B5EF4-FFF2-40B4-BE49-F238E27FC236}">
                      <a16:creationId xmlns:a16="http://schemas.microsoft.com/office/drawing/2014/main" id="{117809A8-51AB-6D76-7444-CA89D50A8D04}"/>
                    </a:ext>
                  </a:extLst>
                </p:cNvPr>
                <p:cNvSpPr/>
                <p:nvPr/>
              </p:nvSpPr>
              <p:spPr>
                <a:xfrm>
                  <a:off x="5719827" y="1373647"/>
                  <a:ext cx="998225" cy="37382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350" dirty="0">
                      <a:latin typeface="Hiragino Maru Gothic ProN W4" panose="020F0400000000000000" pitchFamily="34" charset="-128"/>
                      <a:ea typeface="Hiragino Maru Gothic ProN W4" panose="020F0400000000000000" pitchFamily="34" charset="-128"/>
                    </a:rPr>
                    <a:t>作用極</a:t>
                  </a:r>
                </a:p>
              </p:txBody>
            </p:sp>
            <p:sp>
              <p:nvSpPr>
                <p:cNvPr id="98" name="角丸四角形 97">
                  <a:extLst>
                    <a:ext uri="{FF2B5EF4-FFF2-40B4-BE49-F238E27FC236}">
                      <a16:creationId xmlns:a16="http://schemas.microsoft.com/office/drawing/2014/main" id="{DA245932-DEAB-D065-38E1-EC810138C9BE}"/>
                    </a:ext>
                  </a:extLst>
                </p:cNvPr>
                <p:cNvSpPr/>
                <p:nvPr/>
              </p:nvSpPr>
              <p:spPr>
                <a:xfrm>
                  <a:off x="4424700" y="3440612"/>
                  <a:ext cx="1440159" cy="32521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350" dirty="0">
                      <a:solidFill>
                        <a:schemeClr val="tx1"/>
                      </a:solidFill>
                      <a:latin typeface="Times New Roman" pitchFamily="18" charset="0"/>
                      <a:cs typeface="Times New Roman" pitchFamily="18" charset="0"/>
                    </a:rPr>
                    <a:t>0.1 M NaOH</a:t>
                  </a:r>
                  <a:endParaRPr lang="ja-JP" altLang="en-US" sz="1350" dirty="0">
                    <a:solidFill>
                      <a:schemeClr val="tx1"/>
                    </a:solidFill>
                    <a:latin typeface="Times New Roman" pitchFamily="18" charset="0"/>
                    <a:cs typeface="Times New Roman" pitchFamily="18" charset="0"/>
                  </a:endParaRPr>
                </a:p>
              </p:txBody>
            </p:sp>
          </p:grpSp>
          <p:grpSp>
            <p:nvGrpSpPr>
              <p:cNvPr id="77" name="グループ化 76">
                <a:extLst>
                  <a:ext uri="{FF2B5EF4-FFF2-40B4-BE49-F238E27FC236}">
                    <a16:creationId xmlns:a16="http://schemas.microsoft.com/office/drawing/2014/main" id="{9F6039FB-EB10-1E76-DF3F-B6476ED0ABCB}"/>
                  </a:ext>
                </a:extLst>
              </p:cNvPr>
              <p:cNvGrpSpPr>
                <a:grpSpLocks noChangeAspect="1"/>
              </p:cNvGrpSpPr>
              <p:nvPr/>
            </p:nvGrpSpPr>
            <p:grpSpPr>
              <a:xfrm>
                <a:off x="4944384" y="4205491"/>
                <a:ext cx="245260" cy="246984"/>
                <a:chOff x="1311442" y="1981157"/>
                <a:chExt cx="385006" cy="387713"/>
              </a:xfrm>
            </p:grpSpPr>
            <p:grpSp>
              <p:nvGrpSpPr>
                <p:cNvPr id="78" name="グループ化 77">
                  <a:extLst>
                    <a:ext uri="{FF2B5EF4-FFF2-40B4-BE49-F238E27FC236}">
                      <a16:creationId xmlns:a16="http://schemas.microsoft.com/office/drawing/2014/main" id="{89B58F57-F0DC-6173-5CB0-5470F3FB724E}"/>
                    </a:ext>
                  </a:extLst>
                </p:cNvPr>
                <p:cNvGrpSpPr/>
                <p:nvPr/>
              </p:nvGrpSpPr>
              <p:grpSpPr>
                <a:xfrm>
                  <a:off x="1311442" y="1981157"/>
                  <a:ext cx="385006" cy="276149"/>
                  <a:chOff x="1311442" y="1981157"/>
                  <a:chExt cx="385006" cy="276149"/>
                </a:xfrm>
              </p:grpSpPr>
              <p:sp>
                <p:nvSpPr>
                  <p:cNvPr id="84" name="円/楕円 83">
                    <a:extLst>
                      <a:ext uri="{FF2B5EF4-FFF2-40B4-BE49-F238E27FC236}">
                        <a16:creationId xmlns:a16="http://schemas.microsoft.com/office/drawing/2014/main" id="{499335E6-081C-FD63-BE80-C7734C5BD110}"/>
                      </a:ext>
                    </a:extLst>
                  </p:cNvPr>
                  <p:cNvSpPr/>
                  <p:nvPr/>
                </p:nvSpPr>
                <p:spPr>
                  <a:xfrm>
                    <a:off x="1311442" y="2155545"/>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nvGrpSpPr>
                  <p:cNvPr id="85" name="グループ化 84">
                    <a:extLst>
                      <a:ext uri="{FF2B5EF4-FFF2-40B4-BE49-F238E27FC236}">
                        <a16:creationId xmlns:a16="http://schemas.microsoft.com/office/drawing/2014/main" id="{40F7B972-2246-BFA1-B53E-D97441BA1083}"/>
                      </a:ext>
                    </a:extLst>
                  </p:cNvPr>
                  <p:cNvGrpSpPr/>
                  <p:nvPr/>
                </p:nvGrpSpPr>
                <p:grpSpPr>
                  <a:xfrm>
                    <a:off x="1311442" y="1981157"/>
                    <a:ext cx="385006" cy="276149"/>
                    <a:chOff x="1311442" y="1981157"/>
                    <a:chExt cx="385006" cy="276149"/>
                  </a:xfrm>
                </p:grpSpPr>
                <p:sp>
                  <p:nvSpPr>
                    <p:cNvPr id="86" name="円/楕円 85">
                      <a:extLst>
                        <a:ext uri="{FF2B5EF4-FFF2-40B4-BE49-F238E27FC236}">
                          <a16:creationId xmlns:a16="http://schemas.microsoft.com/office/drawing/2014/main" id="{ABB4AB3E-371B-CA4D-5A24-0116A6ADFDA1}"/>
                        </a:ext>
                      </a:extLst>
                    </p:cNvPr>
                    <p:cNvSpPr/>
                    <p:nvPr/>
                  </p:nvSpPr>
                  <p:spPr>
                    <a:xfrm>
                      <a:off x="1311442" y="2048997"/>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nvGrpSpPr>
                    <p:cNvPr id="87" name="グループ化 86">
                      <a:extLst>
                        <a:ext uri="{FF2B5EF4-FFF2-40B4-BE49-F238E27FC236}">
                          <a16:creationId xmlns:a16="http://schemas.microsoft.com/office/drawing/2014/main" id="{E9DAF2C7-5DF3-7F4F-C314-EB85D66ABBC8}"/>
                        </a:ext>
                      </a:extLst>
                    </p:cNvPr>
                    <p:cNvGrpSpPr/>
                    <p:nvPr/>
                  </p:nvGrpSpPr>
                  <p:grpSpPr>
                    <a:xfrm>
                      <a:off x="1311442" y="1981157"/>
                      <a:ext cx="385006" cy="276149"/>
                      <a:chOff x="1311442" y="1981157"/>
                      <a:chExt cx="385006" cy="276149"/>
                    </a:xfrm>
                  </p:grpSpPr>
                  <p:sp>
                    <p:nvSpPr>
                      <p:cNvPr id="88" name="円/楕円 87">
                        <a:extLst>
                          <a:ext uri="{FF2B5EF4-FFF2-40B4-BE49-F238E27FC236}">
                            <a16:creationId xmlns:a16="http://schemas.microsoft.com/office/drawing/2014/main" id="{E5678B3F-B8A6-5A2D-1C93-8DFF2552FC38}"/>
                          </a:ext>
                        </a:extLst>
                      </p:cNvPr>
                      <p:cNvSpPr/>
                      <p:nvPr/>
                    </p:nvSpPr>
                    <p:spPr>
                      <a:xfrm>
                        <a:off x="1311442" y="1981157"/>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89" name="円/楕円 88">
                        <a:extLst>
                          <a:ext uri="{FF2B5EF4-FFF2-40B4-BE49-F238E27FC236}">
                            <a16:creationId xmlns:a16="http://schemas.microsoft.com/office/drawing/2014/main" id="{26B5DCD7-4300-9BCE-B166-E5DF0AC1842D}"/>
                          </a:ext>
                        </a:extLst>
                      </p:cNvPr>
                      <p:cNvSpPr/>
                      <p:nvPr/>
                    </p:nvSpPr>
                    <p:spPr>
                      <a:xfrm>
                        <a:off x="1311442" y="2015077"/>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90" name="円/楕円 89">
                        <a:extLst>
                          <a:ext uri="{FF2B5EF4-FFF2-40B4-BE49-F238E27FC236}">
                            <a16:creationId xmlns:a16="http://schemas.microsoft.com/office/drawing/2014/main" id="{2645A287-5E67-7659-0611-C6F9CBEFCD36}"/>
                          </a:ext>
                        </a:extLst>
                      </p:cNvPr>
                      <p:cNvSpPr/>
                      <p:nvPr/>
                    </p:nvSpPr>
                    <p:spPr>
                      <a:xfrm>
                        <a:off x="1311442" y="2082917"/>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91" name="円/楕円 90">
                        <a:extLst>
                          <a:ext uri="{FF2B5EF4-FFF2-40B4-BE49-F238E27FC236}">
                            <a16:creationId xmlns:a16="http://schemas.microsoft.com/office/drawing/2014/main" id="{4AAD4B68-B5CA-AAAA-72EE-2AFB4F05971B}"/>
                          </a:ext>
                        </a:extLst>
                      </p:cNvPr>
                      <p:cNvSpPr/>
                      <p:nvPr/>
                    </p:nvSpPr>
                    <p:spPr>
                      <a:xfrm>
                        <a:off x="1311442" y="2116837"/>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92" name="円/楕円 91">
                        <a:extLst>
                          <a:ext uri="{FF2B5EF4-FFF2-40B4-BE49-F238E27FC236}">
                            <a16:creationId xmlns:a16="http://schemas.microsoft.com/office/drawing/2014/main" id="{AF6696B6-5226-337C-299D-E83774BA5F3E}"/>
                          </a:ext>
                        </a:extLst>
                      </p:cNvPr>
                      <p:cNvSpPr/>
                      <p:nvPr/>
                    </p:nvSpPr>
                    <p:spPr>
                      <a:xfrm>
                        <a:off x="1311442" y="2189465"/>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grpSp>
            </p:grpSp>
            <p:grpSp>
              <p:nvGrpSpPr>
                <p:cNvPr id="79" name="グループ化 78">
                  <a:extLst>
                    <a:ext uri="{FF2B5EF4-FFF2-40B4-BE49-F238E27FC236}">
                      <a16:creationId xmlns:a16="http://schemas.microsoft.com/office/drawing/2014/main" id="{135F358D-BC22-838C-5165-7AC60C09DD84}"/>
                    </a:ext>
                  </a:extLst>
                </p:cNvPr>
                <p:cNvGrpSpPr/>
                <p:nvPr/>
              </p:nvGrpSpPr>
              <p:grpSpPr>
                <a:xfrm>
                  <a:off x="1311442" y="2223385"/>
                  <a:ext cx="385006" cy="145485"/>
                  <a:chOff x="1311442" y="2223385"/>
                  <a:chExt cx="385006" cy="145485"/>
                </a:xfrm>
              </p:grpSpPr>
              <p:sp>
                <p:nvSpPr>
                  <p:cNvPr id="80" name="円/楕円 79">
                    <a:extLst>
                      <a:ext uri="{FF2B5EF4-FFF2-40B4-BE49-F238E27FC236}">
                        <a16:creationId xmlns:a16="http://schemas.microsoft.com/office/drawing/2014/main" id="{A0748287-F3C9-71C1-7CA8-A58878F664A1}"/>
                      </a:ext>
                    </a:extLst>
                  </p:cNvPr>
                  <p:cNvSpPr/>
                  <p:nvPr/>
                </p:nvSpPr>
                <p:spPr>
                  <a:xfrm>
                    <a:off x="1311442" y="2223385"/>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nvGrpSpPr>
                  <p:cNvPr id="81" name="グループ化 80">
                    <a:extLst>
                      <a:ext uri="{FF2B5EF4-FFF2-40B4-BE49-F238E27FC236}">
                        <a16:creationId xmlns:a16="http://schemas.microsoft.com/office/drawing/2014/main" id="{9BAB45E6-2564-320A-2122-6D608C585064}"/>
                      </a:ext>
                    </a:extLst>
                  </p:cNvPr>
                  <p:cNvGrpSpPr/>
                  <p:nvPr/>
                </p:nvGrpSpPr>
                <p:grpSpPr>
                  <a:xfrm>
                    <a:off x="1311442" y="2267109"/>
                    <a:ext cx="385006" cy="101761"/>
                    <a:chOff x="1311442" y="2267109"/>
                    <a:chExt cx="385006" cy="101761"/>
                  </a:xfrm>
                </p:grpSpPr>
                <p:sp>
                  <p:nvSpPr>
                    <p:cNvPr id="82" name="円/楕円 81">
                      <a:extLst>
                        <a:ext uri="{FF2B5EF4-FFF2-40B4-BE49-F238E27FC236}">
                          <a16:creationId xmlns:a16="http://schemas.microsoft.com/office/drawing/2014/main" id="{CA8A2D94-75C2-BFB9-08E5-6D3101C99358}"/>
                        </a:ext>
                      </a:extLst>
                    </p:cNvPr>
                    <p:cNvSpPr/>
                    <p:nvPr/>
                  </p:nvSpPr>
                  <p:spPr>
                    <a:xfrm>
                      <a:off x="1311442" y="2267109"/>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83" name="円/楕円 82">
                      <a:extLst>
                        <a:ext uri="{FF2B5EF4-FFF2-40B4-BE49-F238E27FC236}">
                          <a16:creationId xmlns:a16="http://schemas.microsoft.com/office/drawing/2014/main" id="{472CA2B6-A6BB-1128-E03B-DFE5E0764A5E}"/>
                        </a:ext>
                      </a:extLst>
                    </p:cNvPr>
                    <p:cNvSpPr/>
                    <p:nvPr/>
                  </p:nvSpPr>
                  <p:spPr>
                    <a:xfrm>
                      <a:off x="1311442" y="2301029"/>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grpSp>
          </p:grpSp>
        </p:grpSp>
        <p:sp>
          <p:nvSpPr>
            <p:cNvPr id="107" name="円/楕円 106">
              <a:extLst>
                <a:ext uri="{FF2B5EF4-FFF2-40B4-BE49-F238E27FC236}">
                  <a16:creationId xmlns:a16="http://schemas.microsoft.com/office/drawing/2014/main" id="{A2F6270E-9B9C-B07F-083D-CF4FC198A989}"/>
                </a:ext>
              </a:extLst>
            </p:cNvPr>
            <p:cNvSpPr/>
            <p:nvPr/>
          </p:nvSpPr>
          <p:spPr>
            <a:xfrm>
              <a:off x="8424466" y="4857091"/>
              <a:ext cx="964732" cy="75651"/>
            </a:xfrm>
            <a:prstGeom prst="ellipse">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09" name="角丸四角形 108">
              <a:extLst>
                <a:ext uri="{FF2B5EF4-FFF2-40B4-BE49-F238E27FC236}">
                  <a16:creationId xmlns:a16="http://schemas.microsoft.com/office/drawing/2014/main" id="{EE700134-4CD4-15E1-9AAE-67DAE99A6C82}"/>
                </a:ext>
              </a:extLst>
            </p:cNvPr>
            <p:cNvSpPr/>
            <p:nvPr/>
          </p:nvSpPr>
          <p:spPr>
            <a:xfrm>
              <a:off x="7629611" y="5239890"/>
              <a:ext cx="2554442" cy="55706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350">
                  <a:latin typeface="Hiragino Maru Gothic ProN W4" panose="020F0400000000000000" pitchFamily="34" charset="-128"/>
                  <a:ea typeface="Hiragino Maru Gothic ProN W4" panose="020F0400000000000000" pitchFamily="34" charset="-128"/>
                </a:rPr>
                <a:t>スターラーピース</a:t>
              </a:r>
              <a:endParaRPr lang="en-US" altLang="ja-JP" sz="1350" dirty="0">
                <a:latin typeface="Hiragino Maru Gothic ProN W4" panose="020F0400000000000000" pitchFamily="34" charset="-128"/>
                <a:ea typeface="Hiragino Maru Gothic ProN W4" panose="020F0400000000000000" pitchFamily="34" charset="-128"/>
              </a:endParaRPr>
            </a:p>
            <a:p>
              <a:pPr algn="ctr"/>
              <a:r>
                <a:rPr lang="ja-JP" altLang="en-US" sz="1350">
                  <a:latin typeface="Hiragino Maru Gothic ProN W4" panose="020F0400000000000000" pitchFamily="34" charset="-128"/>
                  <a:ea typeface="Hiragino Maru Gothic ProN W4" panose="020F0400000000000000" pitchFamily="34" charset="-128"/>
                </a:rPr>
                <a:t>で撹拌</a:t>
              </a:r>
              <a:endParaRPr lang="ja-JP" altLang="en-US" sz="1350" dirty="0">
                <a:latin typeface="Hiragino Maru Gothic ProN W4" panose="020F0400000000000000" pitchFamily="34" charset="-128"/>
                <a:ea typeface="Hiragino Maru Gothic ProN W4" panose="020F0400000000000000" pitchFamily="34" charset="-128"/>
              </a:endParaRPr>
            </a:p>
          </p:txBody>
        </p:sp>
        <p:cxnSp>
          <p:nvCxnSpPr>
            <p:cNvPr id="111" name="直線矢印コネクタ 110">
              <a:extLst>
                <a:ext uri="{FF2B5EF4-FFF2-40B4-BE49-F238E27FC236}">
                  <a16:creationId xmlns:a16="http://schemas.microsoft.com/office/drawing/2014/main" id="{B9D6643D-8B9A-7EA4-099B-4D91A1A515A3}"/>
                </a:ext>
              </a:extLst>
            </p:cNvPr>
            <p:cNvCxnSpPr>
              <a:stCxn id="109" idx="0"/>
              <a:endCxn id="107" idx="4"/>
            </p:cNvCxnSpPr>
            <p:nvPr/>
          </p:nvCxnSpPr>
          <p:spPr>
            <a:xfrm flipV="1">
              <a:off x="8906832" y="4932742"/>
              <a:ext cx="0" cy="3071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113" name="直線コネクタ 112">
            <a:extLst>
              <a:ext uri="{FF2B5EF4-FFF2-40B4-BE49-F238E27FC236}">
                <a16:creationId xmlns:a16="http://schemas.microsoft.com/office/drawing/2014/main" id="{8CFF4B1A-0B8C-9D25-C2F2-7C50E7FDE62D}"/>
              </a:ext>
            </a:extLst>
          </p:cNvPr>
          <p:cNvCxnSpPr>
            <a:cxnSpLocks/>
          </p:cNvCxnSpPr>
          <p:nvPr/>
        </p:nvCxnSpPr>
        <p:spPr>
          <a:xfrm>
            <a:off x="4781621" y="1088409"/>
            <a:ext cx="0" cy="4365334"/>
          </a:xfrm>
          <a:prstGeom prst="line">
            <a:avLst/>
          </a:prstGeom>
        </p:spPr>
        <p:style>
          <a:lnRef idx="1">
            <a:schemeClr val="accent3"/>
          </a:lnRef>
          <a:fillRef idx="0">
            <a:schemeClr val="accent3"/>
          </a:fillRef>
          <a:effectRef idx="0">
            <a:schemeClr val="accent3"/>
          </a:effectRef>
          <a:fontRef idx="minor">
            <a:schemeClr val="tx1"/>
          </a:fontRef>
        </p:style>
      </p:cxnSp>
      <p:sp>
        <p:nvSpPr>
          <p:cNvPr id="116" name="テキスト ボックス 115">
            <a:extLst>
              <a:ext uri="{FF2B5EF4-FFF2-40B4-BE49-F238E27FC236}">
                <a16:creationId xmlns:a16="http://schemas.microsoft.com/office/drawing/2014/main" id="{8424935A-E555-2533-91D2-B1769BCED34A}"/>
              </a:ext>
            </a:extLst>
          </p:cNvPr>
          <p:cNvSpPr txBox="1"/>
          <p:nvPr/>
        </p:nvSpPr>
        <p:spPr>
          <a:xfrm>
            <a:off x="4781621" y="1330600"/>
            <a:ext cx="4558811" cy="415498"/>
          </a:xfrm>
          <a:prstGeom prst="rect">
            <a:avLst/>
          </a:prstGeom>
          <a:noFill/>
        </p:spPr>
        <p:txBody>
          <a:bodyPr wrap="square" rtlCol="0">
            <a:spAutoFit/>
          </a:bodyPr>
          <a:lstStyle/>
          <a:p>
            <a:pPr algn="ctr"/>
            <a:r>
              <a:rPr lang="ja-JP" altLang="en-US" sz="2100">
                <a:latin typeface="HGSSoeiKakugothicUB" panose="020B0900000000000000" pitchFamily="34" charset="-128"/>
                <a:ea typeface="HGSSoeiKakugothicUB" panose="020B0900000000000000" pitchFamily="34" charset="-128"/>
              </a:rPr>
              <a:t>クロノアンペロメトリ</a:t>
            </a:r>
            <a:endParaRPr lang="en-US" altLang="ja-JP" sz="2100" dirty="0">
              <a:latin typeface="HGSSoeiKakugothicUB" panose="020B0900000000000000" pitchFamily="34" charset="-128"/>
              <a:ea typeface="HGSSoeiKakugothicUB" panose="020B0900000000000000" pitchFamily="34" charset="-128"/>
            </a:endParaRPr>
          </a:p>
        </p:txBody>
      </p:sp>
      <p:sp>
        <p:nvSpPr>
          <p:cNvPr id="119" name="テキスト ボックス 118">
            <a:extLst>
              <a:ext uri="{FF2B5EF4-FFF2-40B4-BE49-F238E27FC236}">
                <a16:creationId xmlns:a16="http://schemas.microsoft.com/office/drawing/2014/main" id="{B6D81320-3F29-4CA6-04FE-02D590958168}"/>
              </a:ext>
            </a:extLst>
          </p:cNvPr>
          <p:cNvSpPr txBox="1"/>
          <p:nvPr/>
        </p:nvSpPr>
        <p:spPr>
          <a:xfrm>
            <a:off x="1577307" y="5026985"/>
            <a:ext cx="1830950" cy="300082"/>
          </a:xfrm>
          <a:prstGeom prst="rect">
            <a:avLst/>
          </a:prstGeom>
          <a:noFill/>
        </p:spPr>
        <p:txBody>
          <a:bodyPr wrap="none" rtlCol="0">
            <a:spAutoFit/>
          </a:bodyPr>
          <a:lstStyle/>
          <a:p>
            <a:r>
              <a:rPr lang="ja-JP" altLang="en-US" sz="1350">
                <a:latin typeface="Hiragino Maru Gothic ProN W4" panose="020F0400000000000000" pitchFamily="34" charset="-128"/>
                <a:ea typeface="Hiragino Maru Gothic ProN W4" panose="020F0400000000000000" pitchFamily="34" charset="-128"/>
              </a:rPr>
              <a:t>グルコース</a:t>
            </a:r>
            <a:r>
              <a:rPr lang="en-US" altLang="ja-JP" sz="1350" dirty="0">
                <a:latin typeface="Hiragino Maru Gothic ProN W4" panose="020F0400000000000000" pitchFamily="34" charset="-128"/>
                <a:ea typeface="Hiragino Maru Gothic ProN W4" panose="020F0400000000000000" pitchFamily="34" charset="-128"/>
              </a:rPr>
              <a:t>(0.7 mM)</a:t>
            </a:r>
            <a:endParaRPr lang="ja-JP" altLang="en-US" sz="1350">
              <a:latin typeface="Hiragino Maru Gothic ProN W4" panose="020F0400000000000000" pitchFamily="34" charset="-128"/>
              <a:ea typeface="Hiragino Maru Gothic ProN W4" panose="020F0400000000000000" pitchFamily="34" charset="-128"/>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B7B5AA-F71E-5840-9739-A2938CFF51B2}"/>
              </a:ext>
            </a:extLst>
          </p:cNvPr>
          <p:cNvSpPr>
            <a:spLocks noGrp="1"/>
          </p:cNvSpPr>
          <p:nvPr>
            <p:ph type="title"/>
          </p:nvPr>
        </p:nvSpPr>
        <p:spPr/>
        <p:txBody>
          <a:bodyPr>
            <a:normAutofit/>
          </a:bodyPr>
          <a:lstStyle/>
          <a:p>
            <a:r>
              <a:rPr lang="en" altLang="ja-JP" dirty="0">
                <a:solidFill>
                  <a:schemeClr val="accent1">
                    <a:lumMod val="60000"/>
                    <a:lumOff val="40000"/>
                  </a:schemeClr>
                </a:solidFill>
                <a:latin typeface="HGPSoeiKakugothicUB" panose="020B0900000000000000" pitchFamily="34" charset="-128"/>
                <a:ea typeface="HGPSoeiKakugothicUB" panose="020B0900000000000000" pitchFamily="34" charset="-128"/>
              </a:rPr>
              <a:t>Result</a:t>
            </a:r>
            <a:endParaRPr lang="en-US" altLang="ja-JP" dirty="0"/>
          </a:p>
        </p:txBody>
      </p:sp>
      <p:sp>
        <p:nvSpPr>
          <p:cNvPr id="3" name="スライド番号プレースホルダー 2">
            <a:extLst>
              <a:ext uri="{FF2B5EF4-FFF2-40B4-BE49-F238E27FC236}">
                <a16:creationId xmlns:a16="http://schemas.microsoft.com/office/drawing/2014/main" id="{FAFB5145-68CF-074C-899D-D300617C91E4}"/>
              </a:ext>
            </a:extLst>
          </p:cNvPr>
          <p:cNvSpPr>
            <a:spLocks noGrp="1"/>
          </p:cNvSpPr>
          <p:nvPr>
            <p:ph type="sldNum" sz="quarter" idx="12"/>
          </p:nvPr>
        </p:nvSpPr>
        <p:spPr/>
        <p:txBody>
          <a:bodyPr/>
          <a:lstStyle/>
          <a:p>
            <a:fld id="{1861F7C4-1F0D-F249-A3A3-E04DAD9D7D2E}" type="slidenum">
              <a:rPr kumimoji="1" lang="ja-JP" altLang="en-US" smtClean="0"/>
              <a:t>19</a:t>
            </a:fld>
            <a:endParaRPr kumimoji="1" lang="ja-JP" altLang="en-US"/>
          </a:p>
        </p:txBody>
      </p:sp>
      <p:sp>
        <p:nvSpPr>
          <p:cNvPr id="6" name="テキスト ボックス 5">
            <a:extLst>
              <a:ext uri="{FF2B5EF4-FFF2-40B4-BE49-F238E27FC236}">
                <a16:creationId xmlns:a16="http://schemas.microsoft.com/office/drawing/2014/main" id="{D4A049E8-A0EA-2342-4ABA-8A86352D5835}"/>
              </a:ext>
            </a:extLst>
          </p:cNvPr>
          <p:cNvSpPr txBox="1"/>
          <p:nvPr/>
        </p:nvSpPr>
        <p:spPr>
          <a:xfrm>
            <a:off x="1658102" y="1124488"/>
            <a:ext cx="5955476" cy="369332"/>
          </a:xfrm>
          <a:prstGeom prst="rect">
            <a:avLst/>
          </a:prstGeom>
          <a:noFill/>
        </p:spPr>
        <p:txBody>
          <a:bodyPr wrap="none" rtlCol="0">
            <a:spAutoFit/>
          </a:bodyPr>
          <a:lstStyle/>
          <a:p>
            <a:r>
              <a:rPr lang="ja-JP" altLang="en-US">
                <a:latin typeface="HGSSoeiKakugothicUB" panose="020B0900000000000000" pitchFamily="34" charset="-128"/>
                <a:ea typeface="HGSSoeiKakugothicUB" panose="020B0900000000000000" pitchFamily="34" charset="-128"/>
              </a:rPr>
              <a:t>カーボンペースト電極によるクロノアンペロメトリ測定</a:t>
            </a:r>
          </a:p>
        </p:txBody>
      </p:sp>
      <p:grpSp>
        <p:nvGrpSpPr>
          <p:cNvPr id="84" name="グループ化 83">
            <a:extLst>
              <a:ext uri="{FF2B5EF4-FFF2-40B4-BE49-F238E27FC236}">
                <a16:creationId xmlns:a16="http://schemas.microsoft.com/office/drawing/2014/main" id="{35C2D3B1-C861-B885-90F8-2B1F562A765F}"/>
              </a:ext>
            </a:extLst>
          </p:cNvPr>
          <p:cNvGrpSpPr/>
          <p:nvPr/>
        </p:nvGrpSpPr>
        <p:grpSpPr>
          <a:xfrm>
            <a:off x="5245553" y="1677213"/>
            <a:ext cx="3386658" cy="1689382"/>
            <a:chOff x="6310435" y="1093284"/>
            <a:chExt cx="5199180" cy="2252509"/>
          </a:xfrm>
        </p:grpSpPr>
        <p:sp>
          <p:nvSpPr>
            <p:cNvPr id="82" name="四角形: 角を丸くする 9">
              <a:extLst>
                <a:ext uri="{FF2B5EF4-FFF2-40B4-BE49-F238E27FC236}">
                  <a16:creationId xmlns:a16="http://schemas.microsoft.com/office/drawing/2014/main" id="{D08E7D57-356C-ACA3-8D91-E6D1631AACF3}"/>
                </a:ext>
              </a:extLst>
            </p:cNvPr>
            <p:cNvSpPr/>
            <p:nvPr/>
          </p:nvSpPr>
          <p:spPr>
            <a:xfrm>
              <a:off x="6310435" y="1093284"/>
              <a:ext cx="5199180" cy="2252509"/>
            </a:xfrm>
            <a:prstGeom prst="roundRect">
              <a:avLst>
                <a:gd name="adj" fmla="val 5160"/>
              </a:avLst>
            </a:prstGeom>
            <a:no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83" name="角丸四角形 82">
              <a:extLst>
                <a:ext uri="{FF2B5EF4-FFF2-40B4-BE49-F238E27FC236}">
                  <a16:creationId xmlns:a16="http://schemas.microsoft.com/office/drawing/2014/main" id="{4368EA1E-D13E-BB4E-7C0A-DEF06623BE48}"/>
                </a:ext>
              </a:extLst>
            </p:cNvPr>
            <p:cNvSpPr/>
            <p:nvPr/>
          </p:nvSpPr>
          <p:spPr>
            <a:xfrm>
              <a:off x="6310435" y="1093284"/>
              <a:ext cx="3943908" cy="473054"/>
            </a:xfrm>
            <a:prstGeom prst="roundRect">
              <a:avLst>
                <a:gd name="adj" fmla="val 25449"/>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a:solidFill>
                    <a:schemeClr val="tx1"/>
                  </a:solidFill>
                  <a:latin typeface="MS Gothic" panose="020B0609070205080204" pitchFamily="49" charset="-128"/>
                  <a:ea typeface="MS Gothic" panose="020B0609070205080204" pitchFamily="49" charset="-128"/>
                </a:rPr>
                <a:t>ナフィオン</a:t>
              </a:r>
              <a:endParaRPr lang="en-US" altLang="ja-JP" b="1" dirty="0">
                <a:solidFill>
                  <a:schemeClr val="tx1"/>
                </a:solidFill>
                <a:latin typeface="MS Gothic" panose="020B0609070205080204" pitchFamily="49" charset="-128"/>
                <a:ea typeface="MS Gothic" panose="020B0609070205080204" pitchFamily="49" charset="-128"/>
              </a:endParaRPr>
            </a:p>
          </p:txBody>
        </p:sp>
      </p:grpSp>
      <p:sp>
        <p:nvSpPr>
          <p:cNvPr id="9" name="テキスト ボックス 8">
            <a:extLst>
              <a:ext uri="{FF2B5EF4-FFF2-40B4-BE49-F238E27FC236}">
                <a16:creationId xmlns:a16="http://schemas.microsoft.com/office/drawing/2014/main" id="{7742C8A9-B494-46C5-03AA-06A36C6EE4F7}"/>
              </a:ext>
            </a:extLst>
          </p:cNvPr>
          <p:cNvSpPr txBox="1"/>
          <p:nvPr/>
        </p:nvSpPr>
        <p:spPr>
          <a:xfrm>
            <a:off x="5290694" y="2338227"/>
            <a:ext cx="1569660" cy="715581"/>
          </a:xfrm>
          <a:prstGeom prst="rect">
            <a:avLst/>
          </a:prstGeom>
          <a:noFill/>
        </p:spPr>
        <p:txBody>
          <a:bodyPr wrap="none" rtlCol="0">
            <a:spAutoFit/>
          </a:bodyPr>
          <a:lstStyle/>
          <a:p>
            <a:r>
              <a:rPr lang="ja-JP" altLang="en-US" sz="1350">
                <a:latin typeface="MS Mincho" panose="02020609040205080304" pitchFamily="49" charset="-128"/>
                <a:ea typeface="MS Mincho" panose="02020609040205080304" pitchFamily="49" charset="-128"/>
              </a:rPr>
              <a:t>陽イオン交換膜で</a:t>
            </a:r>
            <a:endParaRPr lang="en-US" altLang="ja-JP" sz="1350" dirty="0">
              <a:latin typeface="MS Mincho" panose="02020609040205080304" pitchFamily="49" charset="-128"/>
              <a:ea typeface="MS Mincho" panose="02020609040205080304" pitchFamily="49" charset="-128"/>
            </a:endParaRPr>
          </a:p>
          <a:p>
            <a:r>
              <a:rPr lang="ja-JP" altLang="en-US" sz="1350">
                <a:latin typeface="MS Mincho" panose="02020609040205080304" pitchFamily="49" charset="-128"/>
                <a:ea typeface="MS Mincho" panose="02020609040205080304" pitchFamily="49" charset="-128"/>
              </a:rPr>
              <a:t>電池や電池材料</a:t>
            </a:r>
            <a:endParaRPr lang="en-US" altLang="ja-JP" sz="1350" dirty="0">
              <a:latin typeface="MS Mincho" panose="02020609040205080304" pitchFamily="49" charset="-128"/>
              <a:ea typeface="MS Mincho" panose="02020609040205080304" pitchFamily="49" charset="-128"/>
            </a:endParaRPr>
          </a:p>
          <a:p>
            <a:r>
              <a:rPr lang="ja-JP" altLang="en-US" sz="1350">
                <a:latin typeface="MS Mincho" panose="02020609040205080304" pitchFamily="49" charset="-128"/>
                <a:ea typeface="MS Mincho" panose="02020609040205080304" pitchFamily="49" charset="-128"/>
              </a:rPr>
              <a:t>として利用</a:t>
            </a:r>
          </a:p>
        </p:txBody>
      </p:sp>
      <p:pic>
        <p:nvPicPr>
          <p:cNvPr id="2050" name="Picture 2" descr="Nafion&amp;#8482;117膜 thickness 0.007&amp;#160;in.">
            <a:extLst>
              <a:ext uri="{FF2B5EF4-FFF2-40B4-BE49-F238E27FC236}">
                <a16:creationId xmlns:a16="http://schemas.microsoft.com/office/drawing/2014/main" id="{2B54327E-AD12-6F2F-50B5-503B4E949109}"/>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6859331" y="1996747"/>
            <a:ext cx="1772880" cy="1390603"/>
          </a:xfrm>
          <a:prstGeom prst="rect">
            <a:avLst/>
          </a:prstGeom>
          <a:noFill/>
          <a:extLst>
            <a:ext uri="{909E8E84-426E-40DD-AFC4-6F175D3DCCD1}">
              <a14:hiddenFill xmlns:a14="http://schemas.microsoft.com/office/drawing/2010/main">
                <a:solidFill>
                  <a:srgbClr val="FFFFFF"/>
                </a:solidFill>
              </a14:hiddenFill>
            </a:ext>
          </a:extLst>
        </p:spPr>
      </p:pic>
      <p:pic>
        <p:nvPicPr>
          <p:cNvPr id="12" name="図 11">
            <a:extLst>
              <a:ext uri="{FF2B5EF4-FFF2-40B4-BE49-F238E27FC236}">
                <a16:creationId xmlns:a16="http://schemas.microsoft.com/office/drawing/2014/main" id="{F594A015-F032-E8B0-2905-2C04DE8807BF}"/>
              </a:ext>
            </a:extLst>
          </p:cNvPr>
          <p:cNvPicPr>
            <a:picLocks noChangeAspect="1"/>
          </p:cNvPicPr>
          <p:nvPr/>
        </p:nvPicPr>
        <p:blipFill>
          <a:blip r:embed="rId4"/>
          <a:stretch>
            <a:fillRect/>
          </a:stretch>
        </p:blipFill>
        <p:spPr>
          <a:xfrm>
            <a:off x="187068" y="1607882"/>
            <a:ext cx="5013342" cy="3169196"/>
          </a:xfrm>
          <a:prstGeom prst="rect">
            <a:avLst/>
          </a:prstGeom>
        </p:spPr>
      </p:pic>
    </p:spTree>
    <p:extLst>
      <p:ext uri="{BB962C8B-B14F-4D97-AF65-F5344CB8AC3E}">
        <p14:creationId xmlns:p14="http://schemas.microsoft.com/office/powerpoint/2010/main" val="11977839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6868CD18-EF89-8E49-BA6F-FBEFB34F25BA}"/>
              </a:ext>
            </a:extLst>
          </p:cNvPr>
          <p:cNvSpPr>
            <a:spLocks noGrp="1"/>
          </p:cNvSpPr>
          <p:nvPr>
            <p:ph type="sldNum" sz="quarter" idx="12"/>
          </p:nvPr>
        </p:nvSpPr>
        <p:spPr/>
        <p:txBody>
          <a:bodyPr/>
          <a:lstStyle/>
          <a:p>
            <a:fld id="{1861F7C4-1F0D-F249-A3A3-E04DAD9D7D2E}" type="slidenum">
              <a:rPr kumimoji="1" lang="ja-JP" altLang="en-US" smtClean="0"/>
              <a:t>2</a:t>
            </a:fld>
            <a:endParaRPr kumimoji="1" lang="ja-JP" altLang="en-US"/>
          </a:p>
        </p:txBody>
      </p:sp>
      <p:grpSp>
        <p:nvGrpSpPr>
          <p:cNvPr id="11" name="グループ化 10">
            <a:extLst>
              <a:ext uri="{FF2B5EF4-FFF2-40B4-BE49-F238E27FC236}">
                <a16:creationId xmlns:a16="http://schemas.microsoft.com/office/drawing/2014/main" id="{6BBF5C46-C8DC-257F-76A2-37A8A2105C24}"/>
              </a:ext>
            </a:extLst>
          </p:cNvPr>
          <p:cNvGrpSpPr/>
          <p:nvPr/>
        </p:nvGrpSpPr>
        <p:grpSpPr>
          <a:xfrm>
            <a:off x="319437" y="5000552"/>
            <a:ext cx="8505126" cy="1355799"/>
            <a:chOff x="361950" y="3861547"/>
            <a:chExt cx="11340168" cy="1807732"/>
          </a:xfrm>
        </p:grpSpPr>
        <p:grpSp>
          <p:nvGrpSpPr>
            <p:cNvPr id="6" name="グループ化 5">
              <a:extLst>
                <a:ext uri="{FF2B5EF4-FFF2-40B4-BE49-F238E27FC236}">
                  <a16:creationId xmlns:a16="http://schemas.microsoft.com/office/drawing/2014/main" id="{6BC4D656-8376-20EF-88E5-A90F759F53FD}"/>
                </a:ext>
              </a:extLst>
            </p:cNvPr>
            <p:cNvGrpSpPr/>
            <p:nvPr/>
          </p:nvGrpSpPr>
          <p:grpSpPr>
            <a:xfrm>
              <a:off x="361950" y="3861547"/>
              <a:ext cx="11340168" cy="1807732"/>
              <a:chOff x="361950" y="3861547"/>
              <a:chExt cx="11340168" cy="1807732"/>
            </a:xfrm>
          </p:grpSpPr>
          <p:grpSp>
            <p:nvGrpSpPr>
              <p:cNvPr id="10" name="グループ化 9">
                <a:extLst>
                  <a:ext uri="{FF2B5EF4-FFF2-40B4-BE49-F238E27FC236}">
                    <a16:creationId xmlns:a16="http://schemas.microsoft.com/office/drawing/2014/main" id="{BAE33701-2370-ED15-363C-A7E028213814}"/>
                  </a:ext>
                </a:extLst>
              </p:cNvPr>
              <p:cNvGrpSpPr/>
              <p:nvPr/>
            </p:nvGrpSpPr>
            <p:grpSpPr>
              <a:xfrm>
                <a:off x="489882" y="4179302"/>
                <a:ext cx="11212236" cy="1489977"/>
                <a:chOff x="489882" y="2393041"/>
                <a:chExt cx="11212236" cy="1693227"/>
              </a:xfrm>
            </p:grpSpPr>
            <p:sp>
              <p:nvSpPr>
                <p:cNvPr id="7" name="角丸四角形 6">
                  <a:extLst>
                    <a:ext uri="{FF2B5EF4-FFF2-40B4-BE49-F238E27FC236}">
                      <a16:creationId xmlns:a16="http://schemas.microsoft.com/office/drawing/2014/main" id="{03E490F4-53C8-DCAC-1FF3-40097F73BBA6}"/>
                    </a:ext>
                  </a:extLst>
                </p:cNvPr>
                <p:cNvSpPr/>
                <p:nvPr/>
              </p:nvSpPr>
              <p:spPr>
                <a:xfrm>
                  <a:off x="489882" y="2393041"/>
                  <a:ext cx="11212236" cy="1693227"/>
                </a:xfrm>
                <a:prstGeom prst="roundRect">
                  <a:avLst>
                    <a:gd name="adj" fmla="val 5551"/>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4" name="テキスト ボックス 3">
                  <a:extLst>
                    <a:ext uri="{FF2B5EF4-FFF2-40B4-BE49-F238E27FC236}">
                      <a16:creationId xmlns:a16="http://schemas.microsoft.com/office/drawing/2014/main" id="{C8016B18-539A-A648-BE31-1363A2143D1E}"/>
                    </a:ext>
                  </a:extLst>
                </p:cNvPr>
                <p:cNvSpPr txBox="1"/>
                <p:nvPr/>
              </p:nvSpPr>
              <p:spPr>
                <a:xfrm>
                  <a:off x="616325" y="2639489"/>
                  <a:ext cx="10959352" cy="1399043"/>
                </a:xfrm>
                <a:prstGeom prst="rect">
                  <a:avLst/>
                </a:prstGeom>
                <a:noFill/>
              </p:spPr>
              <p:txBody>
                <a:bodyPr wrap="square" rtlCol="0">
                  <a:spAutoFit/>
                </a:bodyPr>
                <a:lstStyle/>
                <a:p>
                  <a:pPr algn="ctr"/>
                  <a:r>
                    <a:rPr lang="ja-JP" altLang="en-US" sz="2700" b="1">
                      <a:latin typeface="MS Gothic" panose="020B0609070205080204" pitchFamily="49" charset="-128"/>
                      <a:ea typeface="MS Gothic" panose="020B0609070205080204" pitchFamily="49" charset="-128"/>
                    </a:rPr>
                    <a:t>ニッケル水酸化物ナノシート固定電極を作製し</a:t>
                  </a:r>
                  <a:endParaRPr lang="en-US" altLang="ja-JP" sz="2700" b="1" dirty="0">
                    <a:latin typeface="MS Gothic" panose="020B0609070205080204" pitchFamily="49" charset="-128"/>
                    <a:ea typeface="MS Gothic" panose="020B0609070205080204" pitchFamily="49" charset="-128"/>
                  </a:endParaRPr>
                </a:p>
                <a:p>
                  <a:pPr algn="ctr"/>
                  <a:r>
                    <a:rPr lang="ja-JP" altLang="en-US" sz="2700" b="1">
                      <a:latin typeface="MS Gothic" panose="020B0609070205080204" pitchFamily="49" charset="-128"/>
                      <a:ea typeface="MS Gothic" panose="020B0609070205080204" pitchFamily="49" charset="-128"/>
                    </a:rPr>
                    <a:t>電気化学的なグルコース酸化を検討した</a:t>
                  </a:r>
                </a:p>
              </p:txBody>
            </p:sp>
          </p:grpSp>
          <p:sp>
            <p:nvSpPr>
              <p:cNvPr id="5" name="角丸四角形 4">
                <a:extLst>
                  <a:ext uri="{FF2B5EF4-FFF2-40B4-BE49-F238E27FC236}">
                    <a16:creationId xmlns:a16="http://schemas.microsoft.com/office/drawing/2014/main" id="{630309B4-B75A-3B34-50B4-7969E7725A64}"/>
                  </a:ext>
                </a:extLst>
              </p:cNvPr>
              <p:cNvSpPr/>
              <p:nvPr/>
            </p:nvSpPr>
            <p:spPr>
              <a:xfrm>
                <a:off x="361950" y="3861547"/>
                <a:ext cx="3773952" cy="644525"/>
              </a:xfrm>
              <a:prstGeom prst="roundRect">
                <a:avLst>
                  <a:gd name="adj"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ja-JP" sz="2400" b="1" dirty="0">
                  <a:solidFill>
                    <a:schemeClr val="tx1"/>
                  </a:solidFill>
                  <a:latin typeface="MS Gothic" panose="020B0609070205080204" pitchFamily="49" charset="-128"/>
                  <a:ea typeface="MS Gothic" panose="020B0609070205080204" pitchFamily="49" charset="-128"/>
                </a:endParaRPr>
              </a:p>
            </p:txBody>
          </p:sp>
        </p:grpSp>
        <p:sp>
          <p:nvSpPr>
            <p:cNvPr id="9" name="角丸四角形 8">
              <a:extLst>
                <a:ext uri="{FF2B5EF4-FFF2-40B4-BE49-F238E27FC236}">
                  <a16:creationId xmlns:a16="http://schemas.microsoft.com/office/drawing/2014/main" id="{4F3DF652-C4EF-96E3-D677-E63B54B1BB77}"/>
                </a:ext>
              </a:extLst>
            </p:cNvPr>
            <p:cNvSpPr/>
            <p:nvPr/>
          </p:nvSpPr>
          <p:spPr>
            <a:xfrm>
              <a:off x="616324" y="3868660"/>
              <a:ext cx="3378733" cy="588141"/>
            </a:xfrm>
            <a:prstGeom prst="roundRect">
              <a:avLst>
                <a:gd name="adj" fmla="val 0"/>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a:solidFill>
                    <a:schemeClr val="tx1"/>
                  </a:solidFill>
                  <a:latin typeface="MS Gothic" panose="020B0609070205080204" pitchFamily="49" charset="-128"/>
                  <a:ea typeface="MS Gothic" panose="020B0609070205080204" pitchFamily="49" charset="-128"/>
                </a:rPr>
                <a:t>本研究</a:t>
              </a:r>
              <a:endParaRPr lang="en-US" altLang="ja-JP" sz="2400" b="1" dirty="0">
                <a:solidFill>
                  <a:schemeClr val="tx1"/>
                </a:solidFill>
                <a:latin typeface="MS Gothic" panose="020B0609070205080204" pitchFamily="49" charset="-128"/>
                <a:ea typeface="MS Gothic" panose="020B0609070205080204" pitchFamily="49" charset="-128"/>
              </a:endParaRPr>
            </a:p>
          </p:txBody>
        </p:sp>
      </p:grpSp>
      <p:sp>
        <p:nvSpPr>
          <p:cNvPr id="13" name="テキスト ボックス 12">
            <a:extLst>
              <a:ext uri="{FF2B5EF4-FFF2-40B4-BE49-F238E27FC236}">
                <a16:creationId xmlns:a16="http://schemas.microsoft.com/office/drawing/2014/main" id="{F425FC7D-DC50-E065-44E5-096F5B654386}"/>
              </a:ext>
            </a:extLst>
          </p:cNvPr>
          <p:cNvSpPr txBox="1"/>
          <p:nvPr/>
        </p:nvSpPr>
        <p:spPr>
          <a:xfrm>
            <a:off x="676624" y="2451491"/>
            <a:ext cx="8147939" cy="1708160"/>
          </a:xfrm>
          <a:prstGeom prst="rect">
            <a:avLst/>
          </a:prstGeom>
          <a:noFill/>
        </p:spPr>
        <p:txBody>
          <a:bodyPr wrap="square" rtlCol="0">
            <a:spAutoFit/>
          </a:bodyPr>
          <a:lstStyle/>
          <a:p>
            <a:r>
              <a:rPr lang="ja-JP" altLang="en-US" sz="1500"/>
              <a:t>本研究室では、</a:t>
            </a:r>
            <a:endParaRPr lang="en-US" altLang="ja-JP" sz="1500" dirty="0"/>
          </a:p>
          <a:p>
            <a:r>
              <a:rPr lang="ja-JP" altLang="en-US" sz="1500"/>
              <a:t>銅、ニッケル、コバルトを</a:t>
            </a:r>
            <a:r>
              <a:rPr lang="en-US" altLang="ja-JP" sz="1500" dirty="0"/>
              <a:t>1-</a:t>
            </a:r>
            <a:r>
              <a:rPr lang="ja-JP" altLang="en-US" sz="1500"/>
              <a:t>ブタノール中で層剥離しナノシート化することを報告している。</a:t>
            </a:r>
            <a:endParaRPr lang="en-US" altLang="ja-JP" sz="1500" dirty="0"/>
          </a:p>
          <a:p>
            <a:endParaRPr lang="en-US" altLang="ja-JP" sz="1500" dirty="0"/>
          </a:p>
          <a:p>
            <a:r>
              <a:rPr lang="ja-JP" altLang="en-US" sz="1500"/>
              <a:t>先行研究では、銅水酸化物ナノシートを用いてグルコース測定を進めていた。</a:t>
            </a:r>
            <a:endParaRPr lang="en-US" altLang="ja-JP" sz="1500" dirty="0"/>
          </a:p>
          <a:p>
            <a:endParaRPr lang="en-US" altLang="ja-JP" sz="1500" dirty="0"/>
          </a:p>
          <a:p>
            <a:r>
              <a:rPr lang="ja-JP" altLang="en-US" sz="1500"/>
              <a:t>ニッケルでも、銅と同様に水酸化物ナノ構造によってグルコースを酸化するいくつかの報告がされている。</a:t>
            </a:r>
            <a:endParaRPr lang="en-US" altLang="ja-JP" sz="1500" dirty="0"/>
          </a:p>
        </p:txBody>
      </p:sp>
      <p:grpSp>
        <p:nvGrpSpPr>
          <p:cNvPr id="16" name="Group 29">
            <a:extLst>
              <a:ext uri="{FF2B5EF4-FFF2-40B4-BE49-F238E27FC236}">
                <a16:creationId xmlns:a16="http://schemas.microsoft.com/office/drawing/2014/main" id="{85C5A8E2-EE4C-5FBD-05BE-C0F9BAFB87D1}"/>
              </a:ext>
            </a:extLst>
          </p:cNvPr>
          <p:cNvGrpSpPr>
            <a:grpSpLocks noChangeAspect="1"/>
          </p:cNvGrpSpPr>
          <p:nvPr/>
        </p:nvGrpSpPr>
        <p:grpSpPr bwMode="auto">
          <a:xfrm>
            <a:off x="1028034" y="812792"/>
            <a:ext cx="1359694" cy="1535906"/>
            <a:chOff x="3805" y="2523"/>
            <a:chExt cx="1112" cy="1328"/>
          </a:xfrm>
        </p:grpSpPr>
        <p:pic>
          <p:nvPicPr>
            <p:cNvPr id="17" name="Picture 30">
              <a:extLst>
                <a:ext uri="{FF2B5EF4-FFF2-40B4-BE49-F238E27FC236}">
                  <a16:creationId xmlns:a16="http://schemas.microsoft.com/office/drawing/2014/main" id="{FD6E435F-CDB1-27F0-D74C-1FC5A02CEF86}"/>
                </a:ext>
              </a:extLst>
            </p:cNvPr>
            <p:cNvPicPr>
              <a:picLocks noChangeAspect="1" noChangeArrowheads="1"/>
            </p:cNvPicPr>
            <p:nvPr/>
          </p:nvPicPr>
          <p:blipFill>
            <a:blip r:embed="rId3" cstate="print"/>
            <a:srcRect/>
            <a:stretch>
              <a:fillRect/>
            </a:stretch>
          </p:blipFill>
          <p:spPr bwMode="auto">
            <a:xfrm>
              <a:off x="3810" y="3385"/>
              <a:ext cx="1102" cy="466"/>
            </a:xfrm>
            <a:prstGeom prst="rect">
              <a:avLst/>
            </a:prstGeom>
            <a:noFill/>
            <a:ln w="9525">
              <a:noFill/>
              <a:miter lim="800000"/>
              <a:headEnd/>
              <a:tailEnd/>
            </a:ln>
          </p:spPr>
        </p:pic>
        <p:pic>
          <p:nvPicPr>
            <p:cNvPr id="18" name="Picture 31">
              <a:extLst>
                <a:ext uri="{FF2B5EF4-FFF2-40B4-BE49-F238E27FC236}">
                  <a16:creationId xmlns:a16="http://schemas.microsoft.com/office/drawing/2014/main" id="{0F5D8CE5-B769-70DC-E45E-7834FF53EFE3}"/>
                </a:ext>
              </a:extLst>
            </p:cNvPr>
            <p:cNvPicPr>
              <a:picLocks noChangeAspect="1" noChangeArrowheads="1"/>
            </p:cNvPicPr>
            <p:nvPr/>
          </p:nvPicPr>
          <p:blipFill>
            <a:blip r:embed="rId3" cstate="print"/>
            <a:srcRect/>
            <a:stretch>
              <a:fillRect/>
            </a:stretch>
          </p:blipFill>
          <p:spPr bwMode="auto">
            <a:xfrm>
              <a:off x="3805" y="2523"/>
              <a:ext cx="1111" cy="466"/>
            </a:xfrm>
            <a:prstGeom prst="rect">
              <a:avLst/>
            </a:prstGeom>
            <a:noFill/>
            <a:ln w="9525">
              <a:noFill/>
              <a:miter lim="800000"/>
              <a:headEnd/>
              <a:tailEnd/>
            </a:ln>
          </p:spPr>
        </p:pic>
        <p:pic>
          <p:nvPicPr>
            <p:cNvPr id="19" name="Picture 32">
              <a:extLst>
                <a:ext uri="{FF2B5EF4-FFF2-40B4-BE49-F238E27FC236}">
                  <a16:creationId xmlns:a16="http://schemas.microsoft.com/office/drawing/2014/main" id="{BF764F60-61A1-93D5-98F5-81EBF2511DF9}"/>
                </a:ext>
              </a:extLst>
            </p:cNvPr>
            <p:cNvPicPr>
              <a:picLocks noChangeAspect="1" noChangeArrowheads="1"/>
            </p:cNvPicPr>
            <p:nvPr/>
          </p:nvPicPr>
          <p:blipFill>
            <a:blip r:embed="rId3" cstate="print"/>
            <a:srcRect/>
            <a:stretch>
              <a:fillRect/>
            </a:stretch>
          </p:blipFill>
          <p:spPr bwMode="auto">
            <a:xfrm>
              <a:off x="3806" y="2976"/>
              <a:ext cx="1111" cy="466"/>
            </a:xfrm>
            <a:prstGeom prst="rect">
              <a:avLst/>
            </a:prstGeom>
            <a:noFill/>
            <a:ln w="9525">
              <a:noFill/>
              <a:miter lim="800000"/>
              <a:headEnd/>
              <a:tailEnd/>
            </a:ln>
          </p:spPr>
        </p:pic>
      </p:grpSp>
      <p:sp>
        <p:nvSpPr>
          <p:cNvPr id="20" name="右矢印 19">
            <a:extLst>
              <a:ext uri="{FF2B5EF4-FFF2-40B4-BE49-F238E27FC236}">
                <a16:creationId xmlns:a16="http://schemas.microsoft.com/office/drawing/2014/main" id="{4D0FB500-9D87-ECF7-7930-A597E6CE232C}"/>
              </a:ext>
            </a:extLst>
          </p:cNvPr>
          <p:cNvSpPr/>
          <p:nvPr/>
        </p:nvSpPr>
        <p:spPr>
          <a:xfrm>
            <a:off x="2468185" y="1244831"/>
            <a:ext cx="1440160" cy="576064"/>
          </a:xfrm>
          <a:prstGeom prst="right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単層剥離</a:t>
            </a:r>
          </a:p>
        </p:txBody>
      </p:sp>
      <p:grpSp>
        <p:nvGrpSpPr>
          <p:cNvPr id="21" name="グループ化 41">
            <a:extLst>
              <a:ext uri="{FF2B5EF4-FFF2-40B4-BE49-F238E27FC236}">
                <a16:creationId xmlns:a16="http://schemas.microsoft.com/office/drawing/2014/main" id="{555BE674-06E1-4643-1A8E-57B95D17570C}"/>
              </a:ext>
            </a:extLst>
          </p:cNvPr>
          <p:cNvGrpSpPr>
            <a:grpSpLocks noChangeAspect="1"/>
          </p:cNvGrpSpPr>
          <p:nvPr/>
        </p:nvGrpSpPr>
        <p:grpSpPr>
          <a:xfrm>
            <a:off x="3908345" y="764522"/>
            <a:ext cx="2078180" cy="1551446"/>
            <a:chOff x="5444987" y="2472530"/>
            <a:chExt cx="2444919" cy="1825229"/>
          </a:xfrm>
        </p:grpSpPr>
        <p:pic>
          <p:nvPicPr>
            <p:cNvPr id="22" name="Picture 26">
              <a:extLst>
                <a:ext uri="{FF2B5EF4-FFF2-40B4-BE49-F238E27FC236}">
                  <a16:creationId xmlns:a16="http://schemas.microsoft.com/office/drawing/2014/main" id="{816DEE48-A110-7E57-5F11-F015B761DB36}"/>
                </a:ext>
              </a:extLst>
            </p:cNvPr>
            <p:cNvPicPr>
              <a:picLocks noChangeAspect="1" noChangeArrowheads="1"/>
            </p:cNvPicPr>
            <p:nvPr/>
          </p:nvPicPr>
          <p:blipFill>
            <a:blip r:embed="rId3" cstate="print"/>
            <a:srcRect/>
            <a:stretch>
              <a:fillRect/>
            </a:stretch>
          </p:blipFill>
          <p:spPr bwMode="auto">
            <a:xfrm rot="2280000">
              <a:off x="5444987" y="2890789"/>
              <a:ext cx="1409686" cy="592139"/>
            </a:xfrm>
            <a:prstGeom prst="rect">
              <a:avLst/>
            </a:prstGeom>
            <a:noFill/>
            <a:ln w="9525">
              <a:noFill/>
              <a:miter lim="800000"/>
              <a:headEnd/>
              <a:tailEnd/>
            </a:ln>
          </p:spPr>
        </p:pic>
        <p:pic>
          <p:nvPicPr>
            <p:cNvPr id="23" name="Picture 26">
              <a:extLst>
                <a:ext uri="{FF2B5EF4-FFF2-40B4-BE49-F238E27FC236}">
                  <a16:creationId xmlns:a16="http://schemas.microsoft.com/office/drawing/2014/main" id="{CDE5E694-8848-B390-ED62-DE574DD5D9C1}"/>
                </a:ext>
              </a:extLst>
            </p:cNvPr>
            <p:cNvPicPr>
              <a:picLocks noChangeAspect="1" noChangeArrowheads="1"/>
            </p:cNvPicPr>
            <p:nvPr/>
          </p:nvPicPr>
          <p:blipFill>
            <a:blip r:embed="rId3" cstate="print"/>
            <a:srcRect/>
            <a:stretch>
              <a:fillRect/>
            </a:stretch>
          </p:blipFill>
          <p:spPr bwMode="auto">
            <a:xfrm rot="10800000">
              <a:off x="6089852" y="3705621"/>
              <a:ext cx="1409688" cy="592138"/>
            </a:xfrm>
            <a:prstGeom prst="rect">
              <a:avLst/>
            </a:prstGeom>
            <a:noFill/>
            <a:ln w="9525">
              <a:noFill/>
              <a:miter lim="800000"/>
              <a:headEnd/>
              <a:tailEnd/>
            </a:ln>
          </p:spPr>
        </p:pic>
        <p:pic>
          <p:nvPicPr>
            <p:cNvPr id="24" name="Picture 26">
              <a:extLst>
                <a:ext uri="{FF2B5EF4-FFF2-40B4-BE49-F238E27FC236}">
                  <a16:creationId xmlns:a16="http://schemas.microsoft.com/office/drawing/2014/main" id="{C02ED4B2-C78D-8E6A-EFC6-F4678CCDCF21}"/>
                </a:ext>
              </a:extLst>
            </p:cNvPr>
            <p:cNvPicPr>
              <a:picLocks noChangeAspect="1" noChangeArrowheads="1"/>
            </p:cNvPicPr>
            <p:nvPr/>
          </p:nvPicPr>
          <p:blipFill>
            <a:blip r:embed="rId3" cstate="print"/>
            <a:srcRect/>
            <a:stretch>
              <a:fillRect/>
            </a:stretch>
          </p:blipFill>
          <p:spPr bwMode="auto">
            <a:xfrm rot="5940000">
              <a:off x="6888994" y="2881304"/>
              <a:ext cx="1409686" cy="592138"/>
            </a:xfrm>
            <a:prstGeom prst="rect">
              <a:avLst/>
            </a:prstGeom>
            <a:noFill/>
            <a:ln w="9525">
              <a:noFill/>
              <a:miter lim="800000"/>
              <a:headEnd/>
              <a:tailEnd/>
            </a:ln>
          </p:spPr>
        </p:pic>
      </p:grpSp>
      <p:sp>
        <p:nvSpPr>
          <p:cNvPr id="25" name="テキスト ボックス 24">
            <a:extLst>
              <a:ext uri="{FF2B5EF4-FFF2-40B4-BE49-F238E27FC236}">
                <a16:creationId xmlns:a16="http://schemas.microsoft.com/office/drawing/2014/main" id="{F993B989-E69D-932A-6777-A2F47D663750}"/>
              </a:ext>
            </a:extLst>
          </p:cNvPr>
          <p:cNvSpPr txBox="1"/>
          <p:nvPr/>
        </p:nvSpPr>
        <p:spPr>
          <a:xfrm>
            <a:off x="73152" y="81123"/>
            <a:ext cx="3712946" cy="415498"/>
          </a:xfrm>
          <a:prstGeom prst="rect">
            <a:avLst/>
          </a:prstGeom>
          <a:noFill/>
        </p:spPr>
        <p:txBody>
          <a:bodyPr wrap="square" rtlCol="0">
            <a:spAutoFit/>
          </a:bodyPr>
          <a:lstStyle/>
          <a:p>
            <a:r>
              <a:rPr lang="ja-JP" altLang="en-US" sz="2100">
                <a:latin typeface="MS Gothic" panose="020B0609070205080204" pitchFamily="49" charset="-128"/>
                <a:ea typeface="MS Gothic" panose="020B0609070205080204" pitchFamily="49" charset="-128"/>
              </a:rPr>
              <a:t>緒言</a:t>
            </a:r>
            <a:endParaRPr lang="en-US" altLang="ja-JP" sz="2100" dirty="0">
              <a:latin typeface="MS Gothic" panose="020B0609070205080204" pitchFamily="49" charset="-128"/>
              <a:ea typeface="MS Gothic" panose="020B0609070205080204" pitchFamily="49" charset="-128"/>
            </a:endParaRPr>
          </a:p>
        </p:txBody>
      </p:sp>
      <p:sp>
        <p:nvSpPr>
          <p:cNvPr id="26" name="テキスト ボックス 25">
            <a:extLst>
              <a:ext uri="{FF2B5EF4-FFF2-40B4-BE49-F238E27FC236}">
                <a16:creationId xmlns:a16="http://schemas.microsoft.com/office/drawing/2014/main" id="{5E508476-4F0D-303A-83FB-36F74885D905}"/>
              </a:ext>
            </a:extLst>
          </p:cNvPr>
          <p:cNvSpPr txBox="1"/>
          <p:nvPr/>
        </p:nvSpPr>
        <p:spPr>
          <a:xfrm>
            <a:off x="2939911" y="6596390"/>
            <a:ext cx="6274475" cy="261610"/>
          </a:xfrm>
          <a:prstGeom prst="rect">
            <a:avLst/>
          </a:prstGeom>
          <a:noFill/>
        </p:spPr>
        <p:txBody>
          <a:bodyPr wrap="none" rtlCol="0">
            <a:spAutoFit/>
          </a:bodyPr>
          <a:lstStyle/>
          <a:p>
            <a:r>
              <a:rPr lang="en-US" altLang="ja-JP" sz="1100" b="0" i="0" u="none" strike="noStrike" dirty="0">
                <a:solidFill>
                  <a:srgbClr val="000000"/>
                </a:solidFill>
                <a:effectLst/>
                <a:latin typeface="Calibri" panose="020F0502020204030204" pitchFamily="34" charset="0"/>
              </a:rPr>
              <a:t>(1) M. Kurashina, A. Eguchi, E. Kanezaki, T. Shiga, and H. Oshio, </a:t>
            </a:r>
            <a:r>
              <a:rPr lang="en-US" altLang="ja-JP" sz="1100" dirty="0">
                <a:solidFill>
                  <a:srgbClr val="000000"/>
                </a:solidFill>
                <a:latin typeface="Calibri" panose="020F0502020204030204" pitchFamily="34" charset="0"/>
              </a:rPr>
              <a:t> </a:t>
            </a:r>
            <a:r>
              <a:rPr lang="en-US" altLang="ja-JP" sz="1100" b="0" i="1" u="none" strike="noStrike" dirty="0">
                <a:solidFill>
                  <a:srgbClr val="000000"/>
                </a:solidFill>
                <a:effectLst/>
                <a:latin typeface="Calibri" panose="020F0502020204030204" pitchFamily="34" charset="0"/>
              </a:rPr>
              <a:t>Int. J. Mod. Phys. B</a:t>
            </a:r>
            <a:r>
              <a:rPr lang="en-US" altLang="ja-JP" sz="1100" b="0" i="0" u="none" strike="noStrike" dirty="0">
                <a:solidFill>
                  <a:srgbClr val="000000"/>
                </a:solidFill>
                <a:effectLst/>
                <a:latin typeface="Calibri" panose="020F0502020204030204" pitchFamily="34" charset="0"/>
              </a:rPr>
              <a:t>, </a:t>
            </a:r>
            <a:r>
              <a:rPr lang="en-US" altLang="ja-JP" sz="1100" b="1" i="0" u="none" strike="noStrike" dirty="0">
                <a:solidFill>
                  <a:srgbClr val="000000"/>
                </a:solidFill>
                <a:effectLst/>
                <a:latin typeface="Calibri" panose="020F0502020204030204" pitchFamily="34" charset="0"/>
              </a:rPr>
              <a:t>24</a:t>
            </a:r>
            <a:r>
              <a:rPr lang="en-US" altLang="ja-JP" sz="1100" b="0" i="0" u="none" strike="noStrike" dirty="0">
                <a:solidFill>
                  <a:srgbClr val="000000"/>
                </a:solidFill>
                <a:effectLst/>
                <a:latin typeface="Calibri" panose="020F0502020204030204" pitchFamily="34" charset="0"/>
              </a:rPr>
              <a:t>, 2291-2296 (2010).  </a:t>
            </a:r>
            <a:endParaRPr kumimoji="1" lang="ja-JP" altLang="en-US" sz="1100"/>
          </a:p>
        </p:txBody>
      </p:sp>
    </p:spTree>
    <p:extLst>
      <p:ext uri="{BB962C8B-B14F-4D97-AF65-F5344CB8AC3E}">
        <p14:creationId xmlns:p14="http://schemas.microsoft.com/office/powerpoint/2010/main" val="41853371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B7B5AA-F71E-5840-9739-A2938CFF51B2}"/>
              </a:ext>
            </a:extLst>
          </p:cNvPr>
          <p:cNvSpPr>
            <a:spLocks noGrp="1"/>
          </p:cNvSpPr>
          <p:nvPr>
            <p:ph type="title"/>
          </p:nvPr>
        </p:nvSpPr>
        <p:spPr/>
        <p:txBody>
          <a:bodyPr>
            <a:normAutofit/>
          </a:bodyPr>
          <a:lstStyle/>
          <a:p>
            <a:r>
              <a:rPr lang="en" altLang="ja-JP" dirty="0">
                <a:solidFill>
                  <a:schemeClr val="accent1">
                    <a:lumMod val="60000"/>
                    <a:lumOff val="40000"/>
                  </a:schemeClr>
                </a:solidFill>
                <a:latin typeface="HGPSoeiKakugothicUB" panose="020B0900000000000000" pitchFamily="34" charset="-128"/>
                <a:ea typeface="HGPSoeiKakugothicUB" panose="020B0900000000000000" pitchFamily="34" charset="-128"/>
              </a:rPr>
              <a:t>Result</a:t>
            </a:r>
            <a:endParaRPr lang="en-US" altLang="ja-JP" dirty="0"/>
          </a:p>
        </p:txBody>
      </p:sp>
      <p:sp>
        <p:nvSpPr>
          <p:cNvPr id="3" name="スライド番号プレースホルダー 2">
            <a:extLst>
              <a:ext uri="{FF2B5EF4-FFF2-40B4-BE49-F238E27FC236}">
                <a16:creationId xmlns:a16="http://schemas.microsoft.com/office/drawing/2014/main" id="{FAFB5145-68CF-074C-899D-D300617C91E4}"/>
              </a:ext>
            </a:extLst>
          </p:cNvPr>
          <p:cNvSpPr>
            <a:spLocks noGrp="1"/>
          </p:cNvSpPr>
          <p:nvPr>
            <p:ph type="sldNum" sz="quarter" idx="12"/>
          </p:nvPr>
        </p:nvSpPr>
        <p:spPr/>
        <p:txBody>
          <a:bodyPr/>
          <a:lstStyle/>
          <a:p>
            <a:fld id="{1861F7C4-1F0D-F249-A3A3-E04DAD9D7D2E}" type="slidenum">
              <a:rPr kumimoji="1" lang="ja-JP" altLang="en-US" smtClean="0"/>
              <a:t>20</a:t>
            </a:fld>
            <a:endParaRPr kumimoji="1" lang="ja-JP" altLang="en-US"/>
          </a:p>
        </p:txBody>
      </p:sp>
      <p:grpSp>
        <p:nvGrpSpPr>
          <p:cNvPr id="6" name="グループ化 5">
            <a:extLst>
              <a:ext uri="{FF2B5EF4-FFF2-40B4-BE49-F238E27FC236}">
                <a16:creationId xmlns:a16="http://schemas.microsoft.com/office/drawing/2014/main" id="{5E3E7BE6-2F75-C687-872E-7A5762B66AC7}"/>
              </a:ext>
            </a:extLst>
          </p:cNvPr>
          <p:cNvGrpSpPr/>
          <p:nvPr/>
        </p:nvGrpSpPr>
        <p:grpSpPr>
          <a:xfrm>
            <a:off x="408000" y="1525233"/>
            <a:ext cx="7132322" cy="2776424"/>
            <a:chOff x="544000" y="890643"/>
            <a:chExt cx="9509762" cy="3701899"/>
          </a:xfrm>
        </p:grpSpPr>
        <p:pic>
          <p:nvPicPr>
            <p:cNvPr id="5" name="図 4">
              <a:extLst>
                <a:ext uri="{FF2B5EF4-FFF2-40B4-BE49-F238E27FC236}">
                  <a16:creationId xmlns:a16="http://schemas.microsoft.com/office/drawing/2014/main" id="{0B7DDE96-1B30-DFF3-23CD-87CC708D2B86}"/>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44000" y="890643"/>
              <a:ext cx="4649010" cy="3701899"/>
            </a:xfrm>
            <a:prstGeom prst="rect">
              <a:avLst/>
            </a:prstGeom>
          </p:spPr>
        </p:pic>
        <p:pic>
          <p:nvPicPr>
            <p:cNvPr id="7" name="図 6">
              <a:extLst>
                <a:ext uri="{FF2B5EF4-FFF2-40B4-BE49-F238E27FC236}">
                  <a16:creationId xmlns:a16="http://schemas.microsoft.com/office/drawing/2014/main" id="{6E80DC22-A796-87EE-3C81-7DB34D19C955}"/>
                </a:ext>
              </a:extLst>
            </p:cNvPr>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5375060" y="966788"/>
              <a:ext cx="4678702" cy="3625754"/>
            </a:xfrm>
            <a:prstGeom prst="rect">
              <a:avLst/>
            </a:prstGeom>
          </p:spPr>
        </p:pic>
        <p:sp>
          <p:nvSpPr>
            <p:cNvPr id="4" name="正方形/長方形 3">
              <a:extLst>
                <a:ext uri="{FF2B5EF4-FFF2-40B4-BE49-F238E27FC236}">
                  <a16:creationId xmlns:a16="http://schemas.microsoft.com/office/drawing/2014/main" id="{E505F577-2245-001C-CADF-852383EB1BC7}"/>
                </a:ext>
              </a:extLst>
            </p:cNvPr>
            <p:cNvSpPr/>
            <p:nvPr/>
          </p:nvSpPr>
          <p:spPr>
            <a:xfrm>
              <a:off x="544000" y="4196443"/>
              <a:ext cx="9438200" cy="3960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graphicFrame>
        <p:nvGraphicFramePr>
          <p:cNvPr id="8" name="表 7">
            <a:extLst>
              <a:ext uri="{FF2B5EF4-FFF2-40B4-BE49-F238E27FC236}">
                <a16:creationId xmlns:a16="http://schemas.microsoft.com/office/drawing/2014/main" id="{98656668-54E0-2682-7647-8814B4840914}"/>
              </a:ext>
            </a:extLst>
          </p:cNvPr>
          <p:cNvGraphicFramePr>
            <a:graphicFrameLocks noGrp="1"/>
          </p:cNvGraphicFramePr>
          <p:nvPr/>
        </p:nvGraphicFramePr>
        <p:xfrm>
          <a:off x="199811" y="4285662"/>
          <a:ext cx="4682646" cy="978055"/>
        </p:xfrm>
        <a:graphic>
          <a:graphicData uri="http://schemas.openxmlformats.org/drawingml/2006/table">
            <a:tbl>
              <a:tblPr firstRow="1" firstCol="1" bandRow="1">
                <a:tableStyleId>{2D5ABB26-0587-4C30-8999-92F81FD0307C}</a:tableStyleId>
              </a:tblPr>
              <a:tblGrid>
                <a:gridCol w="1335932">
                  <a:extLst>
                    <a:ext uri="{9D8B030D-6E8A-4147-A177-3AD203B41FA5}">
                      <a16:colId xmlns:a16="http://schemas.microsoft.com/office/drawing/2014/main" val="1260896747"/>
                    </a:ext>
                  </a:extLst>
                </a:gridCol>
                <a:gridCol w="1053353">
                  <a:extLst>
                    <a:ext uri="{9D8B030D-6E8A-4147-A177-3AD203B41FA5}">
                      <a16:colId xmlns:a16="http://schemas.microsoft.com/office/drawing/2014/main" val="2092789689"/>
                    </a:ext>
                  </a:extLst>
                </a:gridCol>
                <a:gridCol w="1363719">
                  <a:extLst>
                    <a:ext uri="{9D8B030D-6E8A-4147-A177-3AD203B41FA5}">
                      <a16:colId xmlns:a16="http://schemas.microsoft.com/office/drawing/2014/main" val="386214123"/>
                    </a:ext>
                  </a:extLst>
                </a:gridCol>
                <a:gridCol w="929642">
                  <a:extLst>
                    <a:ext uri="{9D8B030D-6E8A-4147-A177-3AD203B41FA5}">
                      <a16:colId xmlns:a16="http://schemas.microsoft.com/office/drawing/2014/main" val="1985822127"/>
                    </a:ext>
                  </a:extLst>
                </a:gridCol>
              </a:tblGrid>
              <a:tr h="326018">
                <a:tc>
                  <a:txBody>
                    <a:bodyPr/>
                    <a:lstStyle/>
                    <a:p>
                      <a:pPr algn="l"/>
                      <a:r>
                        <a:rPr lang="en-US" sz="900" kern="100" dirty="0">
                          <a:effectLst/>
                          <a:latin typeface="Times New Roman" panose="02020603050405020304" pitchFamily="18" charset="0"/>
                          <a:ea typeface="MS Mincho" panose="02020609040205080304" pitchFamily="49" charset="-128"/>
                          <a:cs typeface="Times New Roman" panose="02020603050405020304" pitchFamily="18" charset="0"/>
                        </a:rPr>
                        <a:t> </a:t>
                      </a:r>
                      <a:endParaRPr lang="ja-JP" sz="9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ja-JP" sz="900" kern="100">
                          <a:effectLst/>
                          <a:latin typeface="Times New Roman" panose="02020603050405020304" pitchFamily="18" charset="0"/>
                          <a:ea typeface="MS Mincho" panose="02020609040205080304" pitchFamily="49" charset="-128"/>
                          <a:cs typeface="Times New Roman" panose="02020603050405020304" pitchFamily="18" charset="0"/>
                        </a:rPr>
                        <a:t>線形範囲 </a:t>
                      </a:r>
                      <a:r>
                        <a:rPr lang="en-US" sz="900" kern="100" dirty="0">
                          <a:effectLst/>
                          <a:latin typeface="Times New Roman" panose="02020603050405020304" pitchFamily="18" charset="0"/>
                          <a:ea typeface="MS Mincho" panose="02020609040205080304" pitchFamily="49" charset="-128"/>
                          <a:cs typeface="Times New Roman" panose="02020603050405020304" pitchFamily="18" charset="0"/>
                        </a:rPr>
                        <a:t>(mM)</a:t>
                      </a:r>
                      <a:endParaRPr lang="ja-JP" sz="9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ja-JP" sz="900" kern="100">
                          <a:effectLst/>
                          <a:latin typeface="Times New Roman" panose="02020603050405020304" pitchFamily="18" charset="0"/>
                          <a:ea typeface="MS Mincho" panose="02020609040205080304" pitchFamily="49" charset="-128"/>
                          <a:cs typeface="Times New Roman" panose="02020603050405020304" pitchFamily="18" charset="0"/>
                        </a:rPr>
                        <a:t>感度</a:t>
                      </a:r>
                      <a:r>
                        <a:rPr lang="en-US" sz="900" kern="100" dirty="0">
                          <a:effectLst/>
                          <a:latin typeface="Times New Roman" panose="02020603050405020304" pitchFamily="18" charset="0"/>
                          <a:ea typeface="MS Mincho" panose="02020609040205080304" pitchFamily="49" charset="-128"/>
                          <a:cs typeface="Times New Roman" panose="02020603050405020304" pitchFamily="18" charset="0"/>
                        </a:rPr>
                        <a:t>(mA mM</a:t>
                      </a:r>
                      <a:r>
                        <a:rPr lang="en-US" sz="900" kern="100" baseline="30000" dirty="0">
                          <a:effectLst/>
                          <a:latin typeface="Times New Roman" panose="02020603050405020304" pitchFamily="18" charset="0"/>
                          <a:ea typeface="MS Mincho" panose="02020609040205080304" pitchFamily="49" charset="-128"/>
                          <a:cs typeface="Times New Roman" panose="02020603050405020304" pitchFamily="18" charset="0"/>
                        </a:rPr>
                        <a:t>-1</a:t>
                      </a:r>
                      <a:r>
                        <a:rPr lang="en-US" sz="900" kern="100" dirty="0">
                          <a:effectLst/>
                          <a:latin typeface="Times New Roman" panose="02020603050405020304" pitchFamily="18" charset="0"/>
                          <a:ea typeface="MS Mincho" panose="02020609040205080304" pitchFamily="49" charset="-128"/>
                          <a:cs typeface="Times New Roman" panose="02020603050405020304" pitchFamily="18" charset="0"/>
                        </a:rPr>
                        <a:t> cm</a:t>
                      </a:r>
                      <a:r>
                        <a:rPr lang="en-US" sz="900" kern="100" baseline="30000" dirty="0">
                          <a:effectLst/>
                          <a:latin typeface="Times New Roman" panose="02020603050405020304" pitchFamily="18" charset="0"/>
                          <a:ea typeface="MS Mincho" panose="02020609040205080304" pitchFamily="49" charset="-128"/>
                          <a:cs typeface="Times New Roman" panose="02020603050405020304" pitchFamily="18" charset="0"/>
                        </a:rPr>
                        <a:t>-2</a:t>
                      </a:r>
                      <a:r>
                        <a:rPr lang="en-US" sz="900" kern="100" dirty="0">
                          <a:effectLst/>
                          <a:latin typeface="Times New Roman" panose="02020603050405020304" pitchFamily="18" charset="0"/>
                          <a:ea typeface="MS Mincho" panose="02020609040205080304" pitchFamily="49" charset="-128"/>
                          <a:cs typeface="Times New Roman" panose="02020603050405020304" pitchFamily="18" charset="0"/>
                        </a:rPr>
                        <a:t>)</a:t>
                      </a:r>
                      <a:endParaRPr lang="ja-JP" sz="9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ja-JP" sz="900" kern="100">
                          <a:effectLst/>
                          <a:latin typeface="Times New Roman" panose="02020603050405020304" pitchFamily="18" charset="0"/>
                          <a:ea typeface="MS Mincho" panose="02020609040205080304" pitchFamily="49" charset="-128"/>
                          <a:cs typeface="Times New Roman" panose="02020603050405020304" pitchFamily="18" charset="0"/>
                        </a:rPr>
                        <a:t>決定係数</a:t>
                      </a:r>
                      <a:r>
                        <a:rPr lang="en-US" sz="900" kern="100" dirty="0">
                          <a:effectLst/>
                          <a:latin typeface="Times New Roman" panose="02020603050405020304" pitchFamily="18" charset="0"/>
                          <a:ea typeface="MS Mincho" panose="02020609040205080304" pitchFamily="49" charset="-128"/>
                          <a:cs typeface="Times New Roman" panose="02020603050405020304" pitchFamily="18" charset="0"/>
                        </a:rPr>
                        <a:t> R</a:t>
                      </a:r>
                      <a:r>
                        <a:rPr lang="en-US" sz="900" kern="100" baseline="30000" dirty="0">
                          <a:effectLst/>
                          <a:latin typeface="Times New Roman" panose="02020603050405020304" pitchFamily="18" charset="0"/>
                          <a:ea typeface="MS Mincho" panose="02020609040205080304" pitchFamily="49" charset="-128"/>
                          <a:cs typeface="Times New Roman" panose="02020603050405020304" pitchFamily="18" charset="0"/>
                        </a:rPr>
                        <a:t>2</a:t>
                      </a:r>
                      <a:endParaRPr lang="ja-JP" sz="9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61158790"/>
                  </a:ext>
                </a:extLst>
              </a:tr>
              <a:tr h="326018">
                <a:tc>
                  <a:txBody>
                    <a:bodyPr/>
                    <a:lstStyle/>
                    <a:p>
                      <a:pPr algn="ctr"/>
                      <a:r>
                        <a:rPr lang="en-US" sz="900" kern="100" dirty="0">
                          <a:effectLst/>
                          <a:latin typeface="Times New Roman" panose="02020603050405020304" pitchFamily="18" charset="0"/>
                          <a:ea typeface="MS Mincho" panose="02020609040205080304" pitchFamily="49" charset="-128"/>
                          <a:cs typeface="Times New Roman" panose="02020603050405020304" pitchFamily="18" charset="0"/>
                        </a:rPr>
                        <a:t>220906CP_naf10μL_1</a:t>
                      </a:r>
                      <a:endParaRPr lang="ja-JP" sz="9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r"/>
                      <a:r>
                        <a:rPr lang="en-US" sz="1200" kern="100" dirty="0">
                          <a:effectLst/>
                          <a:latin typeface="Times New Roman" panose="02020603050405020304" pitchFamily="18" charset="0"/>
                          <a:ea typeface="MS Mincho" panose="02020609040205080304" pitchFamily="49" charset="-128"/>
                          <a:cs typeface="Times New Roman" panose="02020603050405020304" pitchFamily="18" charset="0"/>
                        </a:rPr>
                        <a:t>0~5.54</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r"/>
                      <a:r>
                        <a:rPr lang="en-US" sz="1200" kern="100" dirty="0">
                          <a:effectLst/>
                          <a:latin typeface="Times New Roman" panose="02020603050405020304" pitchFamily="18" charset="0"/>
                          <a:ea typeface="MS Mincho" panose="02020609040205080304" pitchFamily="49" charset="-128"/>
                          <a:cs typeface="Times New Roman" panose="02020603050405020304" pitchFamily="18" charset="0"/>
                        </a:rPr>
                        <a:t>2.8178</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r"/>
                      <a:r>
                        <a:rPr lang="en-US" sz="1200" kern="100" dirty="0">
                          <a:effectLst/>
                          <a:latin typeface="Times New Roman" panose="02020603050405020304" pitchFamily="18" charset="0"/>
                          <a:ea typeface="MS Mincho" panose="02020609040205080304" pitchFamily="49" charset="-128"/>
                          <a:cs typeface="Times New Roman" panose="02020603050405020304" pitchFamily="18" charset="0"/>
                        </a:rPr>
                        <a:t>0.9946</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23929962"/>
                  </a:ext>
                </a:extLst>
              </a:tr>
              <a:tr h="326018">
                <a:tc>
                  <a:txBody>
                    <a:bodyPr/>
                    <a:lstStyle/>
                    <a:p>
                      <a:pPr algn="ctr"/>
                      <a:r>
                        <a:rPr lang="en-US" sz="900" kern="100">
                          <a:effectLst/>
                          <a:latin typeface="Times New Roman" panose="02020603050405020304" pitchFamily="18" charset="0"/>
                          <a:ea typeface="MS Mincho" panose="02020609040205080304" pitchFamily="49" charset="-128"/>
                          <a:cs typeface="Times New Roman" panose="02020603050405020304" pitchFamily="18" charset="0"/>
                        </a:rPr>
                        <a:t>220906CP_cell0.2g_4</a:t>
                      </a:r>
                      <a:endParaRPr lang="ja-JP" sz="9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L>
                      <a:noFill/>
                    </a:lnL>
                    <a:lnR>
                      <a:noFill/>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r"/>
                      <a:r>
                        <a:rPr lang="en-US" sz="1200" kern="100">
                          <a:effectLst/>
                          <a:latin typeface="Times New Roman" panose="02020603050405020304" pitchFamily="18" charset="0"/>
                          <a:ea typeface="MS Mincho" panose="02020609040205080304" pitchFamily="49" charset="-128"/>
                          <a:cs typeface="Times New Roman" panose="02020603050405020304" pitchFamily="18" charset="0"/>
                        </a:rPr>
                        <a:t>0~3.37</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L>
                      <a:noFill/>
                    </a:lnL>
                    <a:lnR>
                      <a:noFill/>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r"/>
                      <a:r>
                        <a:rPr lang="en-US" sz="1200" kern="100" dirty="0">
                          <a:effectLst/>
                          <a:latin typeface="Times New Roman" panose="02020603050405020304" pitchFamily="18" charset="0"/>
                          <a:ea typeface="MS Mincho" panose="02020609040205080304" pitchFamily="49" charset="-128"/>
                          <a:cs typeface="Times New Roman" panose="02020603050405020304" pitchFamily="18" charset="0"/>
                        </a:rPr>
                        <a:t>0.8958</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L>
                      <a:noFill/>
                    </a:lnL>
                    <a:lnR>
                      <a:noFill/>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r"/>
                      <a:r>
                        <a:rPr lang="en-US" sz="1200" kern="100" dirty="0">
                          <a:effectLst/>
                          <a:latin typeface="Times New Roman" panose="02020603050405020304" pitchFamily="18" charset="0"/>
                          <a:ea typeface="MS Mincho" panose="02020609040205080304" pitchFamily="49" charset="-128"/>
                          <a:cs typeface="Times New Roman" panose="02020603050405020304" pitchFamily="18" charset="0"/>
                        </a:rPr>
                        <a:t>0.9930</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L>
                      <a:noFill/>
                    </a:lnL>
                    <a:lnR>
                      <a:noFill/>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98541322"/>
                  </a:ext>
                </a:extLst>
              </a:tr>
            </a:tbl>
          </a:graphicData>
        </a:graphic>
      </p:graphicFrame>
      <p:grpSp>
        <p:nvGrpSpPr>
          <p:cNvPr id="17" name="グループ化 16">
            <a:extLst>
              <a:ext uri="{FF2B5EF4-FFF2-40B4-BE49-F238E27FC236}">
                <a16:creationId xmlns:a16="http://schemas.microsoft.com/office/drawing/2014/main" id="{BE8CF0F7-458E-DDA1-FFF6-42C9C4C1CB22}"/>
              </a:ext>
            </a:extLst>
          </p:cNvPr>
          <p:cNvGrpSpPr/>
          <p:nvPr/>
        </p:nvGrpSpPr>
        <p:grpSpPr>
          <a:xfrm>
            <a:off x="1407169" y="1765101"/>
            <a:ext cx="1180131" cy="392943"/>
            <a:chOff x="1876226" y="1210468"/>
            <a:chExt cx="1573507" cy="523924"/>
          </a:xfrm>
        </p:grpSpPr>
        <p:cxnSp>
          <p:nvCxnSpPr>
            <p:cNvPr id="10" name="直線矢印コネクタ 9">
              <a:extLst>
                <a:ext uri="{FF2B5EF4-FFF2-40B4-BE49-F238E27FC236}">
                  <a16:creationId xmlns:a16="http://schemas.microsoft.com/office/drawing/2014/main" id="{93775700-274C-6CDB-6392-240076A9335F}"/>
                </a:ext>
              </a:extLst>
            </p:cNvPr>
            <p:cNvCxnSpPr/>
            <p:nvPr/>
          </p:nvCxnSpPr>
          <p:spPr>
            <a:xfrm>
              <a:off x="3030346" y="1505792"/>
              <a:ext cx="299238" cy="2286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テキスト ボックス 10">
              <a:extLst>
                <a:ext uri="{FF2B5EF4-FFF2-40B4-BE49-F238E27FC236}">
                  <a16:creationId xmlns:a16="http://schemas.microsoft.com/office/drawing/2014/main" id="{61576FE3-B01D-3D40-FDA7-E6217BFDE6C1}"/>
                </a:ext>
              </a:extLst>
            </p:cNvPr>
            <p:cNvSpPr txBox="1"/>
            <p:nvPr/>
          </p:nvSpPr>
          <p:spPr>
            <a:xfrm>
              <a:off x="1876226" y="1210468"/>
              <a:ext cx="1573507" cy="338555"/>
            </a:xfrm>
            <a:prstGeom prst="rect">
              <a:avLst/>
            </a:prstGeom>
            <a:noFill/>
          </p:spPr>
          <p:txBody>
            <a:bodyPr wrap="none" rtlCol="0">
              <a:spAutoFit/>
            </a:bodyPr>
            <a:lstStyle/>
            <a:p>
              <a:r>
                <a:rPr lang="ja-JP" altLang="en-US" sz="1050">
                  <a:latin typeface="Hiragino Maru Gothic Pro W4" panose="020F0400000000000000" pitchFamily="34" charset="-128"/>
                  <a:ea typeface="Hiragino Maru Gothic Pro W4" panose="020F0400000000000000" pitchFamily="34" charset="-128"/>
                </a:rPr>
                <a:t>ナフィオン</a:t>
              </a:r>
              <a:r>
                <a:rPr lang="en-US" altLang="ja-JP" sz="1050" dirty="0">
                  <a:latin typeface="Times New Roman" panose="02020603050405020304" pitchFamily="18" charset="0"/>
                  <a:ea typeface="Hiragino Maru Gothic Pro W4" panose="020F0400000000000000" pitchFamily="34" charset="-128"/>
                  <a:cs typeface="Times New Roman" panose="02020603050405020304" pitchFamily="18" charset="0"/>
                </a:rPr>
                <a:t>10 μL</a:t>
              </a:r>
              <a:endParaRPr lang="ja-JP" altLang="en-US" sz="1050">
                <a:latin typeface="Times New Roman" panose="02020603050405020304" pitchFamily="18" charset="0"/>
                <a:ea typeface="Hiragino Maru Gothic Pro W4" panose="020F0400000000000000" pitchFamily="34" charset="-128"/>
                <a:cs typeface="Times New Roman" panose="02020603050405020304" pitchFamily="18" charset="0"/>
              </a:endParaRPr>
            </a:p>
          </p:txBody>
        </p:sp>
      </p:grpSp>
      <p:grpSp>
        <p:nvGrpSpPr>
          <p:cNvPr id="20" name="グループ化 19">
            <a:extLst>
              <a:ext uri="{FF2B5EF4-FFF2-40B4-BE49-F238E27FC236}">
                <a16:creationId xmlns:a16="http://schemas.microsoft.com/office/drawing/2014/main" id="{9522DA45-7DC9-2975-AFEA-8F614D610110}"/>
              </a:ext>
            </a:extLst>
          </p:cNvPr>
          <p:cNvGrpSpPr/>
          <p:nvPr/>
        </p:nvGrpSpPr>
        <p:grpSpPr>
          <a:xfrm>
            <a:off x="2184534" y="2941998"/>
            <a:ext cx="1185662" cy="547526"/>
            <a:chOff x="2912712" y="2779665"/>
            <a:chExt cx="1580882" cy="730035"/>
          </a:xfrm>
        </p:grpSpPr>
        <p:cxnSp>
          <p:nvCxnSpPr>
            <p:cNvPr id="12" name="直線矢印コネクタ 11">
              <a:extLst>
                <a:ext uri="{FF2B5EF4-FFF2-40B4-BE49-F238E27FC236}">
                  <a16:creationId xmlns:a16="http://schemas.microsoft.com/office/drawing/2014/main" id="{455F118E-7D20-687A-E701-57F9E72E6E0F}"/>
                </a:ext>
              </a:extLst>
            </p:cNvPr>
            <p:cNvCxnSpPr>
              <a:cxnSpLocks/>
            </p:cNvCxnSpPr>
            <p:nvPr/>
          </p:nvCxnSpPr>
          <p:spPr>
            <a:xfrm flipH="1" flipV="1">
              <a:off x="3030346" y="2779665"/>
              <a:ext cx="149619" cy="391480"/>
            </a:xfrm>
            <a:prstGeom prst="straightConnector1">
              <a:avLst/>
            </a:prstGeom>
            <a:ln>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13" name="テキスト ボックス 12">
              <a:extLst>
                <a:ext uri="{FF2B5EF4-FFF2-40B4-BE49-F238E27FC236}">
                  <a16:creationId xmlns:a16="http://schemas.microsoft.com/office/drawing/2014/main" id="{D75096F3-3A18-AD65-22D8-7DA24E547139}"/>
                </a:ext>
              </a:extLst>
            </p:cNvPr>
            <p:cNvSpPr txBox="1"/>
            <p:nvPr/>
          </p:nvSpPr>
          <p:spPr>
            <a:xfrm>
              <a:off x="2912712" y="3171145"/>
              <a:ext cx="1580882" cy="338555"/>
            </a:xfrm>
            <a:prstGeom prst="rect">
              <a:avLst/>
            </a:prstGeom>
            <a:noFill/>
          </p:spPr>
          <p:txBody>
            <a:bodyPr wrap="square" rtlCol="0">
              <a:spAutoFit/>
            </a:bodyPr>
            <a:lstStyle/>
            <a:p>
              <a:r>
                <a:rPr lang="ja-JP" altLang="en-US" sz="1050">
                  <a:solidFill>
                    <a:srgbClr val="FF0000"/>
                  </a:solidFill>
                  <a:latin typeface="Hiragino Maru Gothic Pro W4" panose="020F0400000000000000" pitchFamily="34" charset="-128"/>
                  <a:ea typeface="Hiragino Maru Gothic Pro W4" panose="020F0400000000000000" pitchFamily="34" charset="-128"/>
                </a:rPr>
                <a:t>セルロース</a:t>
              </a:r>
              <a:r>
                <a:rPr lang="en-US" altLang="ja-JP" sz="1050" dirty="0">
                  <a:solidFill>
                    <a:srgbClr val="FF0000"/>
                  </a:solidFill>
                  <a:latin typeface="Times New Roman" panose="02020603050405020304" pitchFamily="18" charset="0"/>
                  <a:ea typeface="Hiragino Maru Gothic Pro W4" panose="020F0400000000000000" pitchFamily="34" charset="-128"/>
                  <a:cs typeface="Times New Roman" panose="02020603050405020304" pitchFamily="18" charset="0"/>
                </a:rPr>
                <a:t>0.2 g</a:t>
              </a:r>
              <a:endParaRPr lang="ja-JP" altLang="en-US" sz="1050">
                <a:solidFill>
                  <a:srgbClr val="FF0000"/>
                </a:solidFill>
                <a:latin typeface="Times New Roman" panose="02020603050405020304" pitchFamily="18" charset="0"/>
                <a:ea typeface="Hiragino Maru Gothic Pro W4" panose="020F0400000000000000" pitchFamily="34" charset="-128"/>
                <a:cs typeface="Times New Roman" panose="02020603050405020304" pitchFamily="18" charset="0"/>
              </a:endParaRPr>
            </a:p>
          </p:txBody>
        </p:sp>
      </p:grpSp>
      <p:grpSp>
        <p:nvGrpSpPr>
          <p:cNvPr id="21" name="グループ化 20">
            <a:extLst>
              <a:ext uri="{FF2B5EF4-FFF2-40B4-BE49-F238E27FC236}">
                <a16:creationId xmlns:a16="http://schemas.microsoft.com/office/drawing/2014/main" id="{4BA3764D-73FF-7037-89D0-E5FEB4A182C3}"/>
              </a:ext>
            </a:extLst>
          </p:cNvPr>
          <p:cNvGrpSpPr/>
          <p:nvPr/>
        </p:nvGrpSpPr>
        <p:grpSpPr>
          <a:xfrm>
            <a:off x="4568920" y="1995934"/>
            <a:ext cx="1180131" cy="392943"/>
            <a:chOff x="1876226" y="1210468"/>
            <a:chExt cx="1573507" cy="523924"/>
          </a:xfrm>
        </p:grpSpPr>
        <p:cxnSp>
          <p:nvCxnSpPr>
            <p:cNvPr id="22" name="直線矢印コネクタ 21">
              <a:extLst>
                <a:ext uri="{FF2B5EF4-FFF2-40B4-BE49-F238E27FC236}">
                  <a16:creationId xmlns:a16="http://schemas.microsoft.com/office/drawing/2014/main" id="{1D1250B3-1283-1BD2-A520-5184ABF6B7A7}"/>
                </a:ext>
              </a:extLst>
            </p:cNvPr>
            <p:cNvCxnSpPr/>
            <p:nvPr/>
          </p:nvCxnSpPr>
          <p:spPr>
            <a:xfrm>
              <a:off x="3030346" y="1505792"/>
              <a:ext cx="299238" cy="2286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3" name="テキスト ボックス 22">
              <a:extLst>
                <a:ext uri="{FF2B5EF4-FFF2-40B4-BE49-F238E27FC236}">
                  <a16:creationId xmlns:a16="http://schemas.microsoft.com/office/drawing/2014/main" id="{2A53C8CD-B194-FBEA-7235-C92C646F75B1}"/>
                </a:ext>
              </a:extLst>
            </p:cNvPr>
            <p:cNvSpPr txBox="1"/>
            <p:nvPr/>
          </p:nvSpPr>
          <p:spPr>
            <a:xfrm>
              <a:off x="1876226" y="1210468"/>
              <a:ext cx="1573507" cy="338555"/>
            </a:xfrm>
            <a:prstGeom prst="rect">
              <a:avLst/>
            </a:prstGeom>
            <a:noFill/>
          </p:spPr>
          <p:txBody>
            <a:bodyPr wrap="none" rtlCol="0">
              <a:spAutoFit/>
            </a:bodyPr>
            <a:lstStyle/>
            <a:p>
              <a:r>
                <a:rPr lang="ja-JP" altLang="en-US" sz="1050">
                  <a:latin typeface="Hiragino Maru Gothic Pro W4" panose="020F0400000000000000" pitchFamily="34" charset="-128"/>
                  <a:ea typeface="Hiragino Maru Gothic Pro W4" panose="020F0400000000000000" pitchFamily="34" charset="-128"/>
                </a:rPr>
                <a:t>ナフィオン</a:t>
              </a:r>
              <a:r>
                <a:rPr lang="en-US" altLang="ja-JP" sz="1050" dirty="0">
                  <a:latin typeface="Times New Roman" panose="02020603050405020304" pitchFamily="18" charset="0"/>
                  <a:ea typeface="Hiragino Maru Gothic Pro W4" panose="020F0400000000000000" pitchFamily="34" charset="-128"/>
                  <a:cs typeface="Times New Roman" panose="02020603050405020304" pitchFamily="18" charset="0"/>
                </a:rPr>
                <a:t>10 μL</a:t>
              </a:r>
              <a:endParaRPr lang="ja-JP" altLang="en-US" sz="1050">
                <a:latin typeface="Times New Roman" panose="02020603050405020304" pitchFamily="18" charset="0"/>
                <a:ea typeface="Hiragino Maru Gothic Pro W4" panose="020F0400000000000000" pitchFamily="34" charset="-128"/>
                <a:cs typeface="Times New Roman" panose="02020603050405020304" pitchFamily="18" charset="0"/>
              </a:endParaRPr>
            </a:p>
          </p:txBody>
        </p:sp>
      </p:grpSp>
      <p:grpSp>
        <p:nvGrpSpPr>
          <p:cNvPr id="24" name="グループ化 23">
            <a:extLst>
              <a:ext uri="{FF2B5EF4-FFF2-40B4-BE49-F238E27FC236}">
                <a16:creationId xmlns:a16="http://schemas.microsoft.com/office/drawing/2014/main" id="{3F8C8514-2A00-DBB2-34D1-2A90E6949661}"/>
              </a:ext>
            </a:extLst>
          </p:cNvPr>
          <p:cNvGrpSpPr/>
          <p:nvPr/>
        </p:nvGrpSpPr>
        <p:grpSpPr>
          <a:xfrm>
            <a:off x="6433636" y="2441699"/>
            <a:ext cx="1185662" cy="456143"/>
            <a:chOff x="2912712" y="3171145"/>
            <a:chExt cx="1580882" cy="608190"/>
          </a:xfrm>
        </p:grpSpPr>
        <p:cxnSp>
          <p:nvCxnSpPr>
            <p:cNvPr id="25" name="直線矢印コネクタ 24">
              <a:extLst>
                <a:ext uri="{FF2B5EF4-FFF2-40B4-BE49-F238E27FC236}">
                  <a16:creationId xmlns:a16="http://schemas.microsoft.com/office/drawing/2014/main" id="{37CC4AD0-ABB9-E9AD-1814-2ABAE55704B8}"/>
                </a:ext>
              </a:extLst>
            </p:cNvPr>
            <p:cNvCxnSpPr>
              <a:cxnSpLocks/>
            </p:cNvCxnSpPr>
            <p:nvPr/>
          </p:nvCxnSpPr>
          <p:spPr>
            <a:xfrm flipH="1">
              <a:off x="2912712" y="3424844"/>
              <a:ext cx="313999" cy="354491"/>
            </a:xfrm>
            <a:prstGeom prst="straightConnector1">
              <a:avLst/>
            </a:prstGeom>
            <a:ln>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26" name="テキスト ボックス 25">
              <a:extLst>
                <a:ext uri="{FF2B5EF4-FFF2-40B4-BE49-F238E27FC236}">
                  <a16:creationId xmlns:a16="http://schemas.microsoft.com/office/drawing/2014/main" id="{54E93634-BED8-9787-825A-85A990C46577}"/>
                </a:ext>
              </a:extLst>
            </p:cNvPr>
            <p:cNvSpPr txBox="1"/>
            <p:nvPr/>
          </p:nvSpPr>
          <p:spPr>
            <a:xfrm>
              <a:off x="2912712" y="3171145"/>
              <a:ext cx="1580882" cy="338554"/>
            </a:xfrm>
            <a:prstGeom prst="rect">
              <a:avLst/>
            </a:prstGeom>
            <a:noFill/>
          </p:spPr>
          <p:txBody>
            <a:bodyPr wrap="square" rtlCol="0">
              <a:spAutoFit/>
            </a:bodyPr>
            <a:lstStyle/>
            <a:p>
              <a:r>
                <a:rPr lang="ja-JP" altLang="en-US" sz="1050">
                  <a:solidFill>
                    <a:srgbClr val="FF0000"/>
                  </a:solidFill>
                  <a:latin typeface="Hiragino Maru Gothic Pro W4" panose="020F0400000000000000" pitchFamily="34" charset="-128"/>
                  <a:ea typeface="Hiragino Maru Gothic Pro W4" panose="020F0400000000000000" pitchFamily="34" charset="-128"/>
                </a:rPr>
                <a:t>セルロース</a:t>
              </a:r>
              <a:r>
                <a:rPr lang="en-US" altLang="ja-JP" sz="1050" dirty="0">
                  <a:solidFill>
                    <a:srgbClr val="FF0000"/>
                  </a:solidFill>
                  <a:latin typeface="Times New Roman" panose="02020603050405020304" pitchFamily="18" charset="0"/>
                  <a:ea typeface="Hiragino Maru Gothic Pro W4" panose="020F0400000000000000" pitchFamily="34" charset="-128"/>
                  <a:cs typeface="Times New Roman" panose="02020603050405020304" pitchFamily="18" charset="0"/>
                </a:rPr>
                <a:t>0.2 g</a:t>
              </a:r>
              <a:endParaRPr lang="ja-JP" altLang="en-US" sz="1050">
                <a:solidFill>
                  <a:srgbClr val="FF0000"/>
                </a:solidFill>
                <a:latin typeface="Times New Roman" panose="02020603050405020304" pitchFamily="18" charset="0"/>
                <a:ea typeface="Hiragino Maru Gothic Pro W4" panose="020F0400000000000000" pitchFamily="34" charset="-128"/>
                <a:cs typeface="Times New Roman" panose="02020603050405020304" pitchFamily="18" charset="0"/>
              </a:endParaRPr>
            </a:p>
          </p:txBody>
        </p:sp>
      </p:grpSp>
      <p:sp>
        <p:nvSpPr>
          <p:cNvPr id="29" name="テキスト ボックス 28">
            <a:extLst>
              <a:ext uri="{FF2B5EF4-FFF2-40B4-BE49-F238E27FC236}">
                <a16:creationId xmlns:a16="http://schemas.microsoft.com/office/drawing/2014/main" id="{73CEA6EF-0708-A0AC-2E16-9E288476A416}"/>
              </a:ext>
            </a:extLst>
          </p:cNvPr>
          <p:cNvSpPr txBox="1"/>
          <p:nvPr/>
        </p:nvSpPr>
        <p:spPr>
          <a:xfrm>
            <a:off x="4882456" y="3893391"/>
            <a:ext cx="2351926" cy="300082"/>
          </a:xfrm>
          <a:prstGeom prst="rect">
            <a:avLst/>
          </a:prstGeom>
          <a:noFill/>
        </p:spPr>
        <p:txBody>
          <a:bodyPr wrap="none" rtlCol="0">
            <a:spAutoFit/>
          </a:bodyPr>
          <a:lstStyle/>
          <a:p>
            <a:r>
              <a:rPr lang="en-US" altLang="ja-JP" sz="1350" dirty="0"/>
              <a:t>Fig.8 </a:t>
            </a:r>
            <a:r>
              <a:rPr lang="ja-JP" altLang="en-US" sz="1350"/>
              <a:t>濃度に対する電流密度</a:t>
            </a:r>
          </a:p>
        </p:txBody>
      </p:sp>
      <p:sp>
        <p:nvSpPr>
          <p:cNvPr id="30" name="テキスト ボックス 29">
            <a:extLst>
              <a:ext uri="{FF2B5EF4-FFF2-40B4-BE49-F238E27FC236}">
                <a16:creationId xmlns:a16="http://schemas.microsoft.com/office/drawing/2014/main" id="{5806E365-1D6F-E556-6282-2C0434B5624E}"/>
              </a:ext>
            </a:extLst>
          </p:cNvPr>
          <p:cNvSpPr txBox="1"/>
          <p:nvPr/>
        </p:nvSpPr>
        <p:spPr>
          <a:xfrm>
            <a:off x="1175785" y="3895542"/>
            <a:ext cx="2351926" cy="300082"/>
          </a:xfrm>
          <a:prstGeom prst="rect">
            <a:avLst/>
          </a:prstGeom>
          <a:noFill/>
        </p:spPr>
        <p:txBody>
          <a:bodyPr wrap="none" rtlCol="0">
            <a:spAutoFit/>
          </a:bodyPr>
          <a:lstStyle/>
          <a:p>
            <a:r>
              <a:rPr lang="en-US" altLang="ja-JP" sz="1350" dirty="0"/>
              <a:t>Fig.7 </a:t>
            </a:r>
            <a:r>
              <a:rPr lang="ja-JP" altLang="en-US" sz="1350"/>
              <a:t>時間に対する電流密度</a:t>
            </a:r>
          </a:p>
        </p:txBody>
      </p:sp>
    </p:spTree>
    <p:extLst>
      <p:ext uri="{BB962C8B-B14F-4D97-AF65-F5344CB8AC3E}">
        <p14:creationId xmlns:p14="http://schemas.microsoft.com/office/powerpoint/2010/main" val="27042966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右矢印 24"/>
          <p:cNvSpPr/>
          <p:nvPr/>
        </p:nvSpPr>
        <p:spPr>
          <a:xfrm>
            <a:off x="2457139" y="1797190"/>
            <a:ext cx="1714512" cy="696521"/>
          </a:xfrm>
          <a:prstGeom prst="rightArrow">
            <a:avLst/>
          </a:prstGeom>
          <a:solidFill>
            <a:srgbClr val="FF0000">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rPr>
              <a:t>イオン交換</a:t>
            </a:r>
          </a:p>
        </p:txBody>
      </p:sp>
      <p:grpSp>
        <p:nvGrpSpPr>
          <p:cNvPr id="2" name="グループ化 3"/>
          <p:cNvGrpSpPr>
            <a:grpSpLocks noChangeAspect="1"/>
          </p:cNvGrpSpPr>
          <p:nvPr/>
        </p:nvGrpSpPr>
        <p:grpSpPr>
          <a:xfrm>
            <a:off x="799737" y="1466407"/>
            <a:ext cx="1125149" cy="1382081"/>
            <a:chOff x="0" y="2714620"/>
            <a:chExt cx="1486826" cy="1530203"/>
          </a:xfrm>
        </p:grpSpPr>
        <p:pic>
          <p:nvPicPr>
            <p:cNvPr id="5" name="Picture 31"/>
            <p:cNvPicPr>
              <a:picLocks noChangeAspect="1" noChangeArrowheads="1"/>
            </p:cNvPicPr>
            <p:nvPr/>
          </p:nvPicPr>
          <p:blipFill>
            <a:blip r:embed="rId3" cstate="print"/>
            <a:srcRect/>
            <a:stretch>
              <a:fillRect/>
            </a:stretch>
          </p:blipFill>
          <p:spPr bwMode="auto">
            <a:xfrm>
              <a:off x="0" y="2714620"/>
              <a:ext cx="1485489" cy="641910"/>
            </a:xfrm>
            <a:prstGeom prst="rect">
              <a:avLst/>
            </a:prstGeom>
            <a:noFill/>
            <a:ln w="9525">
              <a:noFill/>
              <a:miter lim="800000"/>
              <a:headEnd/>
              <a:tailEnd/>
            </a:ln>
            <a:effectLst/>
          </p:spPr>
        </p:pic>
        <p:pic>
          <p:nvPicPr>
            <p:cNvPr id="6" name="Picture 32"/>
            <p:cNvPicPr>
              <a:picLocks noChangeAspect="1" noChangeArrowheads="1"/>
            </p:cNvPicPr>
            <p:nvPr/>
          </p:nvPicPr>
          <p:blipFill>
            <a:blip r:embed="rId3" cstate="print"/>
            <a:srcRect/>
            <a:stretch>
              <a:fillRect/>
            </a:stretch>
          </p:blipFill>
          <p:spPr bwMode="auto">
            <a:xfrm>
              <a:off x="1337" y="3687146"/>
              <a:ext cx="1485489" cy="557677"/>
            </a:xfrm>
            <a:prstGeom prst="rect">
              <a:avLst/>
            </a:prstGeom>
            <a:noFill/>
            <a:ln w="9525">
              <a:noFill/>
              <a:miter lim="800000"/>
              <a:headEnd/>
              <a:tailEnd/>
            </a:ln>
            <a:effectLst/>
          </p:spPr>
        </p:pic>
        <p:graphicFrame>
          <p:nvGraphicFramePr>
            <p:cNvPr id="7" name="Object 2"/>
            <p:cNvGraphicFramePr>
              <a:graphicFrameLocks noChangeAspect="1"/>
            </p:cNvGraphicFramePr>
            <p:nvPr/>
          </p:nvGraphicFramePr>
          <p:xfrm>
            <a:off x="602893" y="3164650"/>
            <a:ext cx="609983" cy="547601"/>
          </p:xfrm>
          <a:graphic>
            <a:graphicData uri="http://schemas.openxmlformats.org/presentationml/2006/ole">
              <mc:AlternateContent xmlns:mc="http://schemas.openxmlformats.org/markup-compatibility/2006">
                <mc:Choice xmlns:v="urn:schemas-microsoft-com:vml" Requires="v">
                  <p:oleObj name="CS ChemDraw Drawing" r:id="rId4" imgW="604440" imgH="472320" progId="">
                    <p:embed/>
                  </p:oleObj>
                </mc:Choice>
                <mc:Fallback>
                  <p:oleObj name="CS ChemDraw Drawing" r:id="rId4" imgW="604440" imgH="472320" progId="">
                    <p:embed/>
                    <p:pic>
                      <p:nvPicPr>
                        <p:cNvPr id="7"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2893" y="3164650"/>
                          <a:ext cx="609983" cy="547601"/>
                        </a:xfrm>
                        <a:prstGeom prst="rect">
                          <a:avLst/>
                        </a:prstGeom>
                        <a:noFill/>
                        <a:ln>
                          <a:noFill/>
                        </a:ln>
                        <a:effectLst/>
                      </p:spPr>
                    </p:pic>
                  </p:oleObj>
                </mc:Fallback>
              </mc:AlternateContent>
            </a:graphicData>
          </a:graphic>
        </p:graphicFrame>
      </p:grpSp>
      <p:grpSp>
        <p:nvGrpSpPr>
          <p:cNvPr id="8" name="グループ化 7"/>
          <p:cNvGrpSpPr/>
          <p:nvPr/>
        </p:nvGrpSpPr>
        <p:grpSpPr>
          <a:xfrm>
            <a:off x="4257743" y="1353822"/>
            <a:ext cx="1254389" cy="1770737"/>
            <a:chOff x="3689192" y="2279868"/>
            <a:chExt cx="1824565" cy="2932001"/>
          </a:xfrm>
        </p:grpSpPr>
        <p:grpSp>
          <p:nvGrpSpPr>
            <p:cNvPr id="9" name="Group 23"/>
            <p:cNvGrpSpPr>
              <a:grpSpLocks/>
            </p:cNvGrpSpPr>
            <p:nvPr/>
          </p:nvGrpSpPr>
          <p:grpSpPr bwMode="auto">
            <a:xfrm>
              <a:off x="3689192" y="2279868"/>
              <a:ext cx="1824565" cy="2932001"/>
              <a:chOff x="2551" y="994"/>
              <a:chExt cx="945" cy="1329"/>
            </a:xfrm>
          </p:grpSpPr>
          <p:pic>
            <p:nvPicPr>
              <p:cNvPr id="12" name="Picture 25"/>
              <p:cNvPicPr>
                <a:picLocks noChangeAspect="1" noChangeArrowheads="1"/>
              </p:cNvPicPr>
              <p:nvPr/>
            </p:nvPicPr>
            <p:blipFill>
              <a:blip r:embed="rId3" cstate="print"/>
              <a:srcRect/>
              <a:stretch>
                <a:fillRect/>
              </a:stretch>
            </p:blipFill>
            <p:spPr bwMode="auto">
              <a:xfrm>
                <a:off x="2608" y="994"/>
                <a:ext cx="888" cy="292"/>
              </a:xfrm>
              <a:prstGeom prst="rect">
                <a:avLst/>
              </a:prstGeom>
              <a:noFill/>
              <a:ln w="9525">
                <a:noFill/>
                <a:miter lim="800000"/>
                <a:headEnd/>
                <a:tailEnd/>
              </a:ln>
              <a:effectLst/>
            </p:spPr>
          </p:pic>
          <p:pic>
            <p:nvPicPr>
              <p:cNvPr id="13" name="Picture 26"/>
              <p:cNvPicPr>
                <a:picLocks noChangeAspect="1" noChangeArrowheads="1"/>
              </p:cNvPicPr>
              <p:nvPr/>
            </p:nvPicPr>
            <p:blipFill>
              <a:blip r:embed="rId3" cstate="print"/>
              <a:srcRect/>
              <a:stretch>
                <a:fillRect/>
              </a:stretch>
            </p:blipFill>
            <p:spPr bwMode="auto">
              <a:xfrm>
                <a:off x="2551" y="1967"/>
                <a:ext cx="888" cy="356"/>
              </a:xfrm>
              <a:prstGeom prst="rect">
                <a:avLst/>
              </a:prstGeom>
              <a:noFill/>
              <a:ln w="9525">
                <a:noFill/>
                <a:miter lim="800000"/>
                <a:headEnd/>
                <a:tailEnd/>
              </a:ln>
              <a:effectLst/>
            </p:spPr>
          </p:pic>
        </p:grpSp>
        <p:pic>
          <p:nvPicPr>
            <p:cNvPr id="10" name="Picture 7"/>
            <p:cNvPicPr>
              <a:picLocks noChangeAspect="1" noChangeArrowheads="1"/>
            </p:cNvPicPr>
            <p:nvPr/>
          </p:nvPicPr>
          <p:blipFill>
            <a:blip r:embed="rId6" cstate="print"/>
            <a:srcRect/>
            <a:stretch>
              <a:fillRect/>
            </a:stretch>
          </p:blipFill>
          <p:spPr bwMode="auto">
            <a:xfrm rot="6546436">
              <a:off x="4077571" y="3616251"/>
              <a:ext cx="1742566" cy="435641"/>
            </a:xfrm>
            <a:prstGeom prst="rect">
              <a:avLst/>
            </a:prstGeom>
            <a:noFill/>
            <a:ln w="9525">
              <a:noFill/>
              <a:miter lim="800000"/>
              <a:headEnd/>
              <a:tailEnd/>
            </a:ln>
            <a:effectLst/>
          </p:spPr>
        </p:pic>
        <p:pic>
          <p:nvPicPr>
            <p:cNvPr id="11" name="Picture 7"/>
            <p:cNvPicPr>
              <a:picLocks noChangeAspect="1" noChangeArrowheads="1"/>
            </p:cNvPicPr>
            <p:nvPr/>
          </p:nvPicPr>
          <p:blipFill>
            <a:blip r:embed="rId6" cstate="print"/>
            <a:srcRect/>
            <a:stretch>
              <a:fillRect/>
            </a:stretch>
          </p:blipFill>
          <p:spPr bwMode="auto">
            <a:xfrm rot="17545411">
              <a:off x="3505802" y="3322710"/>
              <a:ext cx="1681006" cy="420252"/>
            </a:xfrm>
            <a:prstGeom prst="rect">
              <a:avLst/>
            </a:prstGeom>
            <a:noFill/>
            <a:ln w="9525">
              <a:noFill/>
              <a:miter lim="800000"/>
              <a:headEnd/>
              <a:tailEnd/>
            </a:ln>
            <a:effectLst/>
          </p:spPr>
        </p:pic>
      </p:grpSp>
      <p:cxnSp>
        <p:nvCxnSpPr>
          <p:cNvPr id="36" name="直線矢印コネクタ 35">
            <a:extLst>
              <a:ext uri="{FF2B5EF4-FFF2-40B4-BE49-F238E27FC236}">
                <a16:creationId xmlns:a16="http://schemas.microsoft.com/office/drawing/2014/main" id="{9F893E64-FD7B-6F08-72DD-401B7C0353A8}"/>
              </a:ext>
            </a:extLst>
          </p:cNvPr>
          <p:cNvCxnSpPr>
            <a:cxnSpLocks/>
          </p:cNvCxnSpPr>
          <p:nvPr/>
        </p:nvCxnSpPr>
        <p:spPr>
          <a:xfrm>
            <a:off x="6322976" y="2094376"/>
            <a:ext cx="249539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40" name="テキスト ボックス 39">
            <a:extLst>
              <a:ext uri="{FF2B5EF4-FFF2-40B4-BE49-F238E27FC236}">
                <a16:creationId xmlns:a16="http://schemas.microsoft.com/office/drawing/2014/main" id="{54C3A7CC-B6F2-80C0-141F-67D2D4934EF3}"/>
              </a:ext>
            </a:extLst>
          </p:cNvPr>
          <p:cNvSpPr txBox="1"/>
          <p:nvPr/>
        </p:nvSpPr>
        <p:spPr>
          <a:xfrm>
            <a:off x="7181719" y="2113502"/>
            <a:ext cx="824063" cy="253916"/>
          </a:xfrm>
          <a:prstGeom prst="rect">
            <a:avLst/>
          </a:prstGeom>
          <a:noFill/>
        </p:spPr>
        <p:txBody>
          <a:bodyPr wrap="square" rtlCol="0">
            <a:spAutoFit/>
          </a:bodyPr>
          <a:lstStyle/>
          <a:p>
            <a:r>
              <a:rPr lang="en-US" altLang="ja-JP" sz="1050" dirty="0">
                <a:latin typeface="Yu Mincho" panose="02020400000000000000" pitchFamily="18" charset="-128"/>
                <a:ea typeface="Yu Mincho" panose="02020400000000000000" pitchFamily="18" charset="-128"/>
              </a:rPr>
              <a:t>22〜23</a:t>
            </a:r>
            <a:r>
              <a:rPr lang="ja-JP" altLang="en-US" sz="1050">
                <a:latin typeface="Yu Mincho" panose="02020400000000000000" pitchFamily="18" charset="-128"/>
                <a:ea typeface="Yu Mincho" panose="02020400000000000000" pitchFamily="18" charset="-128"/>
              </a:rPr>
              <a:t> </a:t>
            </a:r>
            <a:r>
              <a:rPr lang="en-US" altLang="ja-JP" sz="1050" dirty="0">
                <a:latin typeface="Yu Mincho" panose="02020400000000000000" pitchFamily="18" charset="-128"/>
                <a:ea typeface="Yu Mincho" panose="02020400000000000000" pitchFamily="18" charset="-128"/>
              </a:rPr>
              <a:t>Å</a:t>
            </a:r>
            <a:endParaRPr lang="ja-JP" altLang="en-US" sz="1050">
              <a:latin typeface="Yu Mincho" panose="02020400000000000000" pitchFamily="18" charset="-128"/>
              <a:ea typeface="Yu Mincho" panose="02020400000000000000" pitchFamily="18" charset="-128"/>
            </a:endParaRPr>
          </a:p>
        </p:txBody>
      </p:sp>
      <p:grpSp>
        <p:nvGrpSpPr>
          <p:cNvPr id="90" name="グループ化 89">
            <a:extLst>
              <a:ext uri="{FF2B5EF4-FFF2-40B4-BE49-F238E27FC236}">
                <a16:creationId xmlns:a16="http://schemas.microsoft.com/office/drawing/2014/main" id="{595810FD-8ED8-ED6C-E957-714B85BCA322}"/>
              </a:ext>
            </a:extLst>
          </p:cNvPr>
          <p:cNvGrpSpPr/>
          <p:nvPr/>
        </p:nvGrpSpPr>
        <p:grpSpPr>
          <a:xfrm>
            <a:off x="352516" y="3068304"/>
            <a:ext cx="4050030" cy="2870871"/>
            <a:chOff x="434176" y="2707179"/>
            <a:chExt cx="5400040" cy="3827828"/>
          </a:xfrm>
        </p:grpSpPr>
        <p:pic>
          <p:nvPicPr>
            <p:cNvPr id="41" name="図 40">
              <a:extLst>
                <a:ext uri="{FF2B5EF4-FFF2-40B4-BE49-F238E27FC236}">
                  <a16:creationId xmlns:a16="http://schemas.microsoft.com/office/drawing/2014/main" id="{37F198F4-CC87-E970-777A-2F51D5938C16}"/>
                </a:ext>
              </a:extLst>
            </p:cNvPr>
            <p:cNvPicPr>
              <a:picLocks noChangeAspect="1"/>
            </p:cNvPicPr>
            <p:nvPr/>
          </p:nvPicPr>
          <p:blipFill>
            <a:blip r:embed="rId7">
              <a:extLst>
                <a:ext uri="{28A0092B-C50C-407E-A947-70E740481C1C}">
                  <a14:useLocalDpi xmlns:a14="http://schemas.microsoft.com/office/drawing/2010/main"/>
                </a:ext>
              </a:extLst>
            </a:blip>
            <a:stretch>
              <a:fillRect/>
            </a:stretch>
          </p:blipFill>
          <p:spPr>
            <a:xfrm>
              <a:off x="434176" y="2845679"/>
              <a:ext cx="5400040" cy="3372485"/>
            </a:xfrm>
            <a:prstGeom prst="rect">
              <a:avLst/>
            </a:prstGeom>
          </p:spPr>
        </p:pic>
        <p:sp>
          <p:nvSpPr>
            <p:cNvPr id="46" name="テキスト ボックス 45">
              <a:extLst>
                <a:ext uri="{FF2B5EF4-FFF2-40B4-BE49-F238E27FC236}">
                  <a16:creationId xmlns:a16="http://schemas.microsoft.com/office/drawing/2014/main" id="{592A1F06-E433-86B4-E02B-C2E3CCF5CD39}"/>
                </a:ext>
              </a:extLst>
            </p:cNvPr>
            <p:cNvSpPr txBox="1"/>
            <p:nvPr/>
          </p:nvSpPr>
          <p:spPr>
            <a:xfrm>
              <a:off x="2496811" y="2707179"/>
              <a:ext cx="1535036" cy="307776"/>
            </a:xfrm>
            <a:prstGeom prst="rect">
              <a:avLst/>
            </a:prstGeom>
            <a:noFill/>
          </p:spPr>
          <p:txBody>
            <a:bodyPr wrap="none" rtlCol="0">
              <a:spAutoFit/>
            </a:bodyPr>
            <a:lstStyle/>
            <a:p>
              <a:r>
                <a:rPr lang="en-US" altLang="ja-JP" sz="900" dirty="0">
                  <a:latin typeface="HGSSoeiKakugothicUB" panose="020B0900000000000000" pitchFamily="34" charset="-128"/>
                  <a:ea typeface="HGSSoeiKakugothicUB" panose="020B0900000000000000" pitchFamily="34" charset="-128"/>
                </a:rPr>
                <a:t>220415Ni_OH_OAc</a:t>
              </a:r>
              <a:endParaRPr lang="ja-JP" altLang="en-US" sz="900">
                <a:latin typeface="HGSSoeiKakugothicUB" panose="020B0900000000000000" pitchFamily="34" charset="-128"/>
                <a:ea typeface="HGSSoeiKakugothicUB" panose="020B0900000000000000" pitchFamily="34" charset="-128"/>
              </a:endParaRPr>
            </a:p>
          </p:txBody>
        </p:sp>
        <p:sp>
          <p:nvSpPr>
            <p:cNvPr id="87" name="テキスト ボックス 86">
              <a:extLst>
                <a:ext uri="{FF2B5EF4-FFF2-40B4-BE49-F238E27FC236}">
                  <a16:creationId xmlns:a16="http://schemas.microsoft.com/office/drawing/2014/main" id="{093A5906-D179-98AF-ABD1-993FFE7FE6AC}"/>
                </a:ext>
              </a:extLst>
            </p:cNvPr>
            <p:cNvSpPr txBox="1"/>
            <p:nvPr/>
          </p:nvSpPr>
          <p:spPr>
            <a:xfrm>
              <a:off x="1720035" y="6134898"/>
              <a:ext cx="2798201" cy="400109"/>
            </a:xfrm>
            <a:prstGeom prst="rect">
              <a:avLst/>
            </a:prstGeom>
            <a:noFill/>
          </p:spPr>
          <p:txBody>
            <a:bodyPr wrap="none" rtlCol="0">
              <a:spAutoFit/>
            </a:bodyPr>
            <a:lstStyle/>
            <a:p>
              <a:r>
                <a:rPr lang="ja-JP" altLang="en-US" sz="1350"/>
                <a:t>層状塩基性酢酸塩の</a:t>
              </a:r>
              <a:r>
                <a:rPr lang="en-US" altLang="ja-JP" sz="1350" dirty="0"/>
                <a:t>XRD</a:t>
              </a:r>
              <a:endParaRPr lang="ja-JP" altLang="en-US" sz="1350"/>
            </a:p>
          </p:txBody>
        </p:sp>
      </p:grpSp>
      <p:grpSp>
        <p:nvGrpSpPr>
          <p:cNvPr id="89" name="グループ化 88">
            <a:extLst>
              <a:ext uri="{FF2B5EF4-FFF2-40B4-BE49-F238E27FC236}">
                <a16:creationId xmlns:a16="http://schemas.microsoft.com/office/drawing/2014/main" id="{878DDD99-9501-8303-46A7-20E42D002A2D}"/>
              </a:ext>
            </a:extLst>
          </p:cNvPr>
          <p:cNvGrpSpPr/>
          <p:nvPr/>
        </p:nvGrpSpPr>
        <p:grpSpPr>
          <a:xfrm>
            <a:off x="4768339" y="3072310"/>
            <a:ext cx="4060980" cy="2866864"/>
            <a:chOff x="6357785" y="2786005"/>
            <a:chExt cx="5414640" cy="3822484"/>
          </a:xfrm>
        </p:grpSpPr>
        <p:pic>
          <p:nvPicPr>
            <p:cNvPr id="42" name="図 41">
              <a:extLst>
                <a:ext uri="{FF2B5EF4-FFF2-40B4-BE49-F238E27FC236}">
                  <a16:creationId xmlns:a16="http://schemas.microsoft.com/office/drawing/2014/main" id="{16A8D0C4-77F5-DBF2-5F23-B8CDB70A2C9A}"/>
                </a:ext>
              </a:extLst>
            </p:cNvPr>
            <p:cNvPicPr>
              <a:picLocks noChangeAspect="1"/>
            </p:cNvPicPr>
            <p:nvPr/>
          </p:nvPicPr>
          <p:blipFill>
            <a:blip r:embed="rId8">
              <a:extLst>
                <a:ext uri="{28A0092B-C50C-407E-A947-70E740481C1C}">
                  <a14:useLocalDpi xmlns:a14="http://schemas.microsoft.com/office/drawing/2010/main"/>
                </a:ext>
              </a:extLst>
            </a:blip>
            <a:stretch>
              <a:fillRect/>
            </a:stretch>
          </p:blipFill>
          <p:spPr>
            <a:xfrm>
              <a:off x="6357785" y="2924505"/>
              <a:ext cx="5400040" cy="3378200"/>
            </a:xfrm>
            <a:prstGeom prst="rect">
              <a:avLst/>
            </a:prstGeom>
          </p:spPr>
        </p:pic>
        <p:sp>
          <p:nvSpPr>
            <p:cNvPr id="47" name="テキスト ボックス 46">
              <a:extLst>
                <a:ext uri="{FF2B5EF4-FFF2-40B4-BE49-F238E27FC236}">
                  <a16:creationId xmlns:a16="http://schemas.microsoft.com/office/drawing/2014/main" id="{86B62649-20B4-D82D-EED7-E8BF52C0F80F}"/>
                </a:ext>
              </a:extLst>
            </p:cNvPr>
            <p:cNvSpPr txBox="1"/>
            <p:nvPr/>
          </p:nvSpPr>
          <p:spPr>
            <a:xfrm>
              <a:off x="8664568" y="2786005"/>
              <a:ext cx="1440993" cy="307776"/>
            </a:xfrm>
            <a:prstGeom prst="rect">
              <a:avLst/>
            </a:prstGeom>
            <a:noFill/>
          </p:spPr>
          <p:txBody>
            <a:bodyPr wrap="none" rtlCol="0">
              <a:spAutoFit/>
            </a:bodyPr>
            <a:lstStyle/>
            <a:p>
              <a:r>
                <a:rPr lang="en-US" altLang="ja-JP" sz="900" dirty="0">
                  <a:latin typeface="HGSSoeiKakugothicUB" panose="020B0900000000000000" pitchFamily="34" charset="-128"/>
                  <a:ea typeface="HGSSoeiKakugothicUB" panose="020B0900000000000000" pitchFamily="34" charset="-128"/>
                </a:rPr>
                <a:t>220415Ni_OH_DS</a:t>
              </a:r>
              <a:endParaRPr lang="ja-JP" altLang="en-US" sz="900">
                <a:latin typeface="HGSSoeiKakugothicUB" panose="020B0900000000000000" pitchFamily="34" charset="-128"/>
                <a:ea typeface="HGSSoeiKakugothicUB" panose="020B0900000000000000" pitchFamily="34" charset="-128"/>
              </a:endParaRPr>
            </a:p>
          </p:txBody>
        </p:sp>
        <p:sp>
          <p:nvSpPr>
            <p:cNvPr id="88" name="テキスト ボックス 87">
              <a:extLst>
                <a:ext uri="{FF2B5EF4-FFF2-40B4-BE49-F238E27FC236}">
                  <a16:creationId xmlns:a16="http://schemas.microsoft.com/office/drawing/2014/main" id="{A99A9592-DD2A-9CBE-FD8A-979D665F32E4}"/>
                </a:ext>
              </a:extLst>
            </p:cNvPr>
            <p:cNvSpPr txBox="1"/>
            <p:nvPr/>
          </p:nvSpPr>
          <p:spPr>
            <a:xfrm>
              <a:off x="6896732" y="6208380"/>
              <a:ext cx="4875693" cy="400109"/>
            </a:xfrm>
            <a:prstGeom prst="rect">
              <a:avLst/>
            </a:prstGeom>
            <a:noFill/>
          </p:spPr>
          <p:txBody>
            <a:bodyPr wrap="none" rtlCol="0">
              <a:spAutoFit/>
            </a:bodyPr>
            <a:lstStyle/>
            <a:p>
              <a:r>
                <a:rPr lang="ja-JP" altLang="en-US" sz="1350"/>
                <a:t>イオン交換後のニッケル層状水酸化物の</a:t>
              </a:r>
              <a:r>
                <a:rPr lang="en-US" altLang="ja-JP" sz="1350" dirty="0"/>
                <a:t>XRD</a:t>
              </a:r>
              <a:endParaRPr lang="ja-JP" altLang="en-US" sz="1350"/>
            </a:p>
          </p:txBody>
        </p:sp>
      </p:grpSp>
      <p:grpSp>
        <p:nvGrpSpPr>
          <p:cNvPr id="95" name="グループ化 94">
            <a:extLst>
              <a:ext uri="{FF2B5EF4-FFF2-40B4-BE49-F238E27FC236}">
                <a16:creationId xmlns:a16="http://schemas.microsoft.com/office/drawing/2014/main" id="{D173C8BD-5AC9-D290-57FA-058A006DBF3B}"/>
              </a:ext>
            </a:extLst>
          </p:cNvPr>
          <p:cNvGrpSpPr/>
          <p:nvPr/>
        </p:nvGrpSpPr>
        <p:grpSpPr>
          <a:xfrm>
            <a:off x="6299536" y="1352820"/>
            <a:ext cx="2761148" cy="1600739"/>
            <a:chOff x="346489" y="363244"/>
            <a:chExt cx="3681531" cy="2134319"/>
          </a:xfrm>
        </p:grpSpPr>
        <p:pic>
          <p:nvPicPr>
            <p:cNvPr id="92" name="図 91">
              <a:extLst>
                <a:ext uri="{FF2B5EF4-FFF2-40B4-BE49-F238E27FC236}">
                  <a16:creationId xmlns:a16="http://schemas.microsoft.com/office/drawing/2014/main" id="{83D59E87-DC93-C817-B1A8-F9BAA2F31D9C}"/>
                </a:ext>
              </a:extLst>
            </p:cNvPr>
            <p:cNvPicPr>
              <a:picLocks noChangeAspect="1"/>
            </p:cNvPicPr>
            <p:nvPr/>
          </p:nvPicPr>
          <p:blipFill>
            <a:blip r:embed="rId9"/>
            <a:stretch>
              <a:fillRect/>
            </a:stretch>
          </p:blipFill>
          <p:spPr>
            <a:xfrm>
              <a:off x="377744" y="448816"/>
              <a:ext cx="3549145" cy="766754"/>
            </a:xfrm>
            <a:prstGeom prst="rect">
              <a:avLst/>
            </a:prstGeom>
          </p:spPr>
        </p:pic>
        <p:sp>
          <p:nvSpPr>
            <p:cNvPr id="93" name="角丸四角形 92">
              <a:extLst>
                <a:ext uri="{FF2B5EF4-FFF2-40B4-BE49-F238E27FC236}">
                  <a16:creationId xmlns:a16="http://schemas.microsoft.com/office/drawing/2014/main" id="{8846F605-4952-1990-D8B7-013E0AE0CFE0}"/>
                </a:ext>
              </a:extLst>
            </p:cNvPr>
            <p:cNvSpPr/>
            <p:nvPr/>
          </p:nvSpPr>
          <p:spPr>
            <a:xfrm>
              <a:off x="346489" y="363244"/>
              <a:ext cx="3681531" cy="2134319"/>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94" name="テキスト ボックス 93">
              <a:extLst>
                <a:ext uri="{FF2B5EF4-FFF2-40B4-BE49-F238E27FC236}">
                  <a16:creationId xmlns:a16="http://schemas.microsoft.com/office/drawing/2014/main" id="{3DA9439C-B32E-2A3F-7F24-07283F1298C8}"/>
                </a:ext>
              </a:extLst>
            </p:cNvPr>
            <p:cNvSpPr txBox="1"/>
            <p:nvPr/>
          </p:nvSpPr>
          <p:spPr>
            <a:xfrm>
              <a:off x="415232" y="1936810"/>
              <a:ext cx="3477876" cy="553997"/>
            </a:xfrm>
            <a:prstGeom prst="rect">
              <a:avLst/>
            </a:prstGeom>
            <a:noFill/>
          </p:spPr>
          <p:txBody>
            <a:bodyPr wrap="none" rtlCol="0">
              <a:spAutoFit/>
            </a:bodyPr>
            <a:lstStyle/>
            <a:p>
              <a:pPr algn="ctr"/>
              <a:r>
                <a:rPr lang="ja-JP" altLang="en-US" sz="1050"/>
                <a:t>ドデシルベンゼンスルホン酸ナトリウム</a:t>
              </a:r>
              <a:endParaRPr lang="en-US" altLang="ja-JP" sz="1050" dirty="0"/>
            </a:p>
            <a:p>
              <a:pPr algn="ctr"/>
              <a:r>
                <a:rPr lang="en-US" altLang="ja-JP" sz="1050" dirty="0"/>
                <a:t>(DBS-Na)</a:t>
              </a:r>
              <a:endParaRPr lang="ja-JP" altLang="en-US" sz="1050"/>
            </a:p>
          </p:txBody>
        </p:sp>
      </p:grpSp>
      <p:grpSp>
        <p:nvGrpSpPr>
          <p:cNvPr id="20" name="グループ化 19">
            <a:extLst>
              <a:ext uri="{FF2B5EF4-FFF2-40B4-BE49-F238E27FC236}">
                <a16:creationId xmlns:a16="http://schemas.microsoft.com/office/drawing/2014/main" id="{2D34E062-12D9-883E-43A6-E7EA9C4E9452}"/>
              </a:ext>
            </a:extLst>
          </p:cNvPr>
          <p:cNvGrpSpPr>
            <a:grpSpLocks noChangeAspect="1"/>
          </p:cNvGrpSpPr>
          <p:nvPr/>
        </p:nvGrpSpPr>
        <p:grpSpPr>
          <a:xfrm>
            <a:off x="234794" y="1619399"/>
            <a:ext cx="828869" cy="968760"/>
            <a:chOff x="4658855" y="1374212"/>
            <a:chExt cx="1472157" cy="1720619"/>
          </a:xfrm>
        </p:grpSpPr>
        <p:grpSp>
          <p:nvGrpSpPr>
            <p:cNvPr id="61" name="グループ化 60"/>
            <p:cNvGrpSpPr/>
            <p:nvPr/>
          </p:nvGrpSpPr>
          <p:grpSpPr>
            <a:xfrm>
              <a:off x="5023784" y="1765784"/>
              <a:ext cx="771440" cy="901155"/>
              <a:chOff x="1756490" y="1385955"/>
              <a:chExt cx="771440" cy="901155"/>
            </a:xfrm>
          </p:grpSpPr>
          <p:cxnSp>
            <p:nvCxnSpPr>
              <p:cNvPr id="44" name="直線コネクタ 43"/>
              <p:cNvCxnSpPr>
                <a:cxnSpLocks/>
              </p:cNvCxnSpPr>
              <p:nvPr/>
            </p:nvCxnSpPr>
            <p:spPr>
              <a:xfrm flipH="1">
                <a:off x="2066015" y="1385955"/>
                <a:ext cx="11283" cy="525421"/>
              </a:xfrm>
              <a:prstGeom prst="line">
                <a:avLst/>
              </a:prstGeom>
              <a:ln w="22225">
                <a:solidFill>
                  <a:srgbClr val="92D050"/>
                </a:solidFill>
                <a:headEnd type="triangle"/>
              </a:ln>
            </p:spPr>
            <p:style>
              <a:lnRef idx="1">
                <a:schemeClr val="accent1"/>
              </a:lnRef>
              <a:fillRef idx="0">
                <a:schemeClr val="accent1"/>
              </a:fillRef>
              <a:effectRef idx="0">
                <a:schemeClr val="accent1"/>
              </a:effectRef>
              <a:fontRef idx="minor">
                <a:schemeClr val="tx1"/>
              </a:fontRef>
            </p:style>
          </p:cxnSp>
          <p:cxnSp>
            <p:nvCxnSpPr>
              <p:cNvPr id="49" name="直線コネクタ 48"/>
              <p:cNvCxnSpPr>
                <a:cxnSpLocks/>
              </p:cNvCxnSpPr>
              <p:nvPr/>
            </p:nvCxnSpPr>
            <p:spPr>
              <a:xfrm>
                <a:off x="2042242" y="1919077"/>
                <a:ext cx="485688" cy="189020"/>
              </a:xfrm>
              <a:prstGeom prst="line">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0" name="直線矢印コネクタ 59"/>
              <p:cNvCxnSpPr>
                <a:cxnSpLocks/>
              </p:cNvCxnSpPr>
              <p:nvPr/>
            </p:nvCxnSpPr>
            <p:spPr>
              <a:xfrm flipH="1">
                <a:off x="1756490" y="1909067"/>
                <a:ext cx="309525" cy="378043"/>
              </a:xfrm>
              <a:prstGeom prst="straightConnector1">
                <a:avLst/>
              </a:prstGeom>
              <a:ln w="22225">
                <a:solidFill>
                  <a:schemeClr val="accent1"/>
                </a:solidFill>
                <a:tailEnd type="arrow"/>
              </a:ln>
            </p:spPr>
            <p:style>
              <a:lnRef idx="1">
                <a:schemeClr val="accent1"/>
              </a:lnRef>
              <a:fillRef idx="0">
                <a:schemeClr val="accent1"/>
              </a:fillRef>
              <a:effectRef idx="0">
                <a:schemeClr val="accent1"/>
              </a:effectRef>
              <a:fontRef idx="minor">
                <a:schemeClr val="tx1"/>
              </a:fontRef>
            </p:style>
          </p:cxnSp>
        </p:grpSp>
        <p:sp>
          <p:nvSpPr>
            <p:cNvPr id="73" name="テキスト ボックス 72"/>
            <p:cNvSpPr txBox="1"/>
            <p:nvPr/>
          </p:nvSpPr>
          <p:spPr>
            <a:xfrm flipH="1">
              <a:off x="5795225" y="2378949"/>
              <a:ext cx="335787" cy="532977"/>
            </a:xfrm>
            <a:prstGeom prst="rect">
              <a:avLst/>
            </a:prstGeom>
            <a:noFill/>
          </p:spPr>
          <p:txBody>
            <a:bodyPr wrap="square" rtlCol="0">
              <a:spAutoFit/>
            </a:bodyPr>
            <a:lstStyle/>
            <a:p>
              <a:r>
                <a:rPr lang="en-US" altLang="ja-JP" sz="1350" dirty="0">
                  <a:solidFill>
                    <a:srgbClr val="FF0000"/>
                  </a:solidFill>
                </a:rPr>
                <a:t>X</a:t>
              </a:r>
              <a:endParaRPr lang="ja-JP" altLang="en-US" sz="1350" dirty="0">
                <a:solidFill>
                  <a:srgbClr val="FF0000"/>
                </a:solidFill>
              </a:endParaRPr>
            </a:p>
          </p:txBody>
        </p:sp>
        <p:sp>
          <p:nvSpPr>
            <p:cNvPr id="74" name="テキスト ボックス 73"/>
            <p:cNvSpPr txBox="1"/>
            <p:nvPr/>
          </p:nvSpPr>
          <p:spPr>
            <a:xfrm>
              <a:off x="5104705" y="1374212"/>
              <a:ext cx="357190" cy="532977"/>
            </a:xfrm>
            <a:prstGeom prst="rect">
              <a:avLst/>
            </a:prstGeom>
            <a:noFill/>
          </p:spPr>
          <p:txBody>
            <a:bodyPr wrap="square" rtlCol="0">
              <a:spAutoFit/>
            </a:bodyPr>
            <a:lstStyle/>
            <a:p>
              <a:r>
                <a:rPr lang="en-US" altLang="ja-JP" sz="1350" dirty="0">
                  <a:solidFill>
                    <a:srgbClr val="92D050"/>
                  </a:solidFill>
                </a:rPr>
                <a:t>Y</a:t>
              </a:r>
              <a:endParaRPr lang="ja-JP" altLang="en-US" sz="1350" dirty="0">
                <a:solidFill>
                  <a:srgbClr val="92D050"/>
                </a:solidFill>
              </a:endParaRPr>
            </a:p>
          </p:txBody>
        </p:sp>
        <p:sp>
          <p:nvSpPr>
            <p:cNvPr id="76" name="テキスト ボックス 75"/>
            <p:cNvSpPr txBox="1"/>
            <p:nvPr/>
          </p:nvSpPr>
          <p:spPr>
            <a:xfrm>
              <a:off x="4658855" y="2561854"/>
              <a:ext cx="357190" cy="532977"/>
            </a:xfrm>
            <a:prstGeom prst="rect">
              <a:avLst/>
            </a:prstGeom>
            <a:noFill/>
          </p:spPr>
          <p:txBody>
            <a:bodyPr wrap="square" rtlCol="0">
              <a:spAutoFit/>
            </a:bodyPr>
            <a:lstStyle/>
            <a:p>
              <a:r>
                <a:rPr lang="en-US" altLang="ja-JP" sz="1350" dirty="0">
                  <a:solidFill>
                    <a:schemeClr val="accent1"/>
                  </a:solidFill>
                </a:rPr>
                <a:t>Z</a:t>
              </a:r>
              <a:endParaRPr lang="ja-JP" altLang="en-US" sz="1350" dirty="0">
                <a:solidFill>
                  <a:schemeClr val="accent1"/>
                </a:solidFill>
              </a:endParaRPr>
            </a:p>
          </p:txBody>
        </p:sp>
      </p:grpSp>
      <p:sp>
        <p:nvSpPr>
          <p:cNvPr id="14" name="テキスト ボックス 13">
            <a:extLst>
              <a:ext uri="{FF2B5EF4-FFF2-40B4-BE49-F238E27FC236}">
                <a16:creationId xmlns:a16="http://schemas.microsoft.com/office/drawing/2014/main" id="{F38EEEC1-C7C4-731A-22C9-1BD188B9C077}"/>
              </a:ext>
            </a:extLst>
          </p:cNvPr>
          <p:cNvSpPr txBox="1"/>
          <p:nvPr/>
        </p:nvSpPr>
        <p:spPr>
          <a:xfrm>
            <a:off x="218640" y="1031332"/>
            <a:ext cx="6928012" cy="369332"/>
          </a:xfrm>
          <a:prstGeom prst="rect">
            <a:avLst/>
          </a:prstGeom>
          <a:noFill/>
        </p:spPr>
        <p:txBody>
          <a:bodyPr wrap="square">
            <a:spAutoFit/>
          </a:bodyPr>
          <a:lstStyle/>
          <a:p>
            <a:r>
              <a:rPr lang="en-US" altLang="ja-JP" dirty="0">
                <a:latin typeface="MS Gothic" panose="020B0609070205080204" pitchFamily="49" charset="-128"/>
                <a:ea typeface="MS Gothic" panose="020B0609070205080204" pitchFamily="49" charset="-128"/>
              </a:rPr>
              <a:t>2. </a:t>
            </a:r>
            <a:r>
              <a:rPr lang="ja-JP" altLang="en-US">
                <a:latin typeface="MS Gothic" panose="020B0609070205080204" pitchFamily="49" charset="-128"/>
                <a:ea typeface="MS Gothic" panose="020B0609070205080204" pitchFamily="49" charset="-128"/>
              </a:rPr>
              <a:t>塩基性酢酸ニッケル塩の層間隔をイオン交換により拡大</a:t>
            </a:r>
            <a:endParaRPr lang="en-US" altLang="ja-JP" dirty="0">
              <a:latin typeface="MS Gothic" panose="020B0609070205080204" pitchFamily="49" charset="-128"/>
              <a:ea typeface="MS Gothic" panose="020B0609070205080204" pitchFamily="49" charset="-128"/>
            </a:endParaRPr>
          </a:p>
        </p:txBody>
      </p:sp>
    </p:spTree>
    <p:extLst>
      <p:ext uri="{BB962C8B-B14F-4D97-AF65-F5344CB8AC3E}">
        <p14:creationId xmlns:p14="http://schemas.microsoft.com/office/powerpoint/2010/main" val="2149604296"/>
      </p:ext>
    </p:extLst>
  </p:cSld>
  <p:clrMapOvr>
    <a:masterClrMapping/>
  </p:clrMapOvr>
  <p:transition advTm="36785"/>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正方形/長方形 27">
            <a:extLst>
              <a:ext uri="{FF2B5EF4-FFF2-40B4-BE49-F238E27FC236}">
                <a16:creationId xmlns:a16="http://schemas.microsoft.com/office/drawing/2014/main" id="{EF22D8E8-DDEF-C47E-3AB1-BA013F858BB2}"/>
              </a:ext>
            </a:extLst>
          </p:cNvPr>
          <p:cNvSpPr/>
          <p:nvPr/>
        </p:nvSpPr>
        <p:spPr>
          <a:xfrm>
            <a:off x="732547" y="1771650"/>
            <a:ext cx="7206107" cy="388557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pic>
        <p:nvPicPr>
          <p:cNvPr id="5" name="図 4">
            <a:extLst>
              <a:ext uri="{FF2B5EF4-FFF2-40B4-BE49-F238E27FC236}">
                <a16:creationId xmlns:a16="http://schemas.microsoft.com/office/drawing/2014/main" id="{1A17ACE9-747B-3553-0FDC-2C6719DD119E}"/>
              </a:ext>
            </a:extLst>
          </p:cNvPr>
          <p:cNvPicPr>
            <a:picLocks noChangeAspect="1"/>
          </p:cNvPicPr>
          <p:nvPr/>
        </p:nvPicPr>
        <p:blipFill>
          <a:blip r:embed="rId3"/>
          <a:stretch>
            <a:fillRect/>
          </a:stretch>
        </p:blipFill>
        <p:spPr>
          <a:xfrm>
            <a:off x="852792" y="2034366"/>
            <a:ext cx="3170345" cy="788207"/>
          </a:xfrm>
          <a:prstGeom prst="rect">
            <a:avLst/>
          </a:prstGeom>
        </p:spPr>
      </p:pic>
      <p:sp>
        <p:nvSpPr>
          <p:cNvPr id="7" name="右矢印 6">
            <a:extLst>
              <a:ext uri="{FF2B5EF4-FFF2-40B4-BE49-F238E27FC236}">
                <a16:creationId xmlns:a16="http://schemas.microsoft.com/office/drawing/2014/main" id="{AA57F630-4D24-1FED-5EE5-E7C86A6DD6A1}"/>
              </a:ext>
            </a:extLst>
          </p:cNvPr>
          <p:cNvSpPr/>
          <p:nvPr/>
        </p:nvSpPr>
        <p:spPr>
          <a:xfrm>
            <a:off x="3391270" y="2589314"/>
            <a:ext cx="2120705" cy="137160"/>
          </a:xfrm>
          <a:prstGeom prst="rightArrow">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9" name="テキスト ボックス 8">
            <a:extLst>
              <a:ext uri="{FF2B5EF4-FFF2-40B4-BE49-F238E27FC236}">
                <a16:creationId xmlns:a16="http://schemas.microsoft.com/office/drawing/2014/main" id="{F1B6E40D-6B32-3EEE-6C6E-A87F39A7882F}"/>
              </a:ext>
            </a:extLst>
          </p:cNvPr>
          <p:cNvSpPr txBox="1"/>
          <p:nvPr/>
        </p:nvSpPr>
        <p:spPr>
          <a:xfrm>
            <a:off x="3894259" y="2350127"/>
            <a:ext cx="1159292" cy="300082"/>
          </a:xfrm>
          <a:prstGeom prst="rect">
            <a:avLst/>
          </a:prstGeom>
          <a:noFill/>
        </p:spPr>
        <p:txBody>
          <a:bodyPr wrap="none" rtlCol="0">
            <a:spAutoFit/>
          </a:bodyPr>
          <a:lstStyle/>
          <a:p>
            <a:r>
              <a:rPr lang="ja-JP" altLang="en-US" sz="1350">
                <a:latin typeface="Hiragino Maru Gothic ProN W4" panose="020F0400000000000000" pitchFamily="34" charset="-128"/>
                <a:ea typeface="Hiragino Maru Gothic ProN W4" panose="020F0400000000000000" pitchFamily="34" charset="-128"/>
              </a:rPr>
              <a:t>約</a:t>
            </a:r>
            <a:r>
              <a:rPr lang="en-US" altLang="ja-JP" sz="1350" dirty="0">
                <a:latin typeface="Hiragino Maru Gothic ProN W4" panose="020F0400000000000000" pitchFamily="34" charset="-128"/>
                <a:ea typeface="Hiragino Maru Gothic ProN W4" panose="020F0400000000000000" pitchFamily="34" charset="-128"/>
              </a:rPr>
              <a:t>20 Å</a:t>
            </a:r>
            <a:r>
              <a:rPr lang="ja-JP" altLang="en-US" sz="1350">
                <a:latin typeface="Hiragino Maru Gothic ProN W4" panose="020F0400000000000000" pitchFamily="34" charset="-128"/>
                <a:ea typeface="Hiragino Maru Gothic ProN W4" panose="020F0400000000000000" pitchFamily="34" charset="-128"/>
              </a:rPr>
              <a:t>拡大</a:t>
            </a:r>
          </a:p>
        </p:txBody>
      </p:sp>
      <p:grpSp>
        <p:nvGrpSpPr>
          <p:cNvPr id="10" name="グループ化 3">
            <a:extLst>
              <a:ext uri="{FF2B5EF4-FFF2-40B4-BE49-F238E27FC236}">
                <a16:creationId xmlns:a16="http://schemas.microsoft.com/office/drawing/2014/main" id="{491FF353-2463-2AFD-DEB2-5F8666461A69}"/>
              </a:ext>
            </a:extLst>
          </p:cNvPr>
          <p:cNvGrpSpPr>
            <a:grpSpLocks noChangeAspect="1"/>
          </p:cNvGrpSpPr>
          <p:nvPr/>
        </p:nvGrpSpPr>
        <p:grpSpPr>
          <a:xfrm>
            <a:off x="1749749" y="4003347"/>
            <a:ext cx="1065233" cy="1308484"/>
            <a:chOff x="0" y="2714620"/>
            <a:chExt cx="1486826" cy="1530203"/>
          </a:xfrm>
        </p:grpSpPr>
        <p:pic>
          <p:nvPicPr>
            <p:cNvPr id="11" name="Picture 31">
              <a:extLst>
                <a:ext uri="{FF2B5EF4-FFF2-40B4-BE49-F238E27FC236}">
                  <a16:creationId xmlns:a16="http://schemas.microsoft.com/office/drawing/2014/main" id="{4CAF1937-3AAC-A190-C139-909425ADD063}"/>
                </a:ext>
              </a:extLst>
            </p:cNvPr>
            <p:cNvPicPr>
              <a:picLocks noChangeAspect="1" noChangeArrowheads="1"/>
            </p:cNvPicPr>
            <p:nvPr/>
          </p:nvPicPr>
          <p:blipFill>
            <a:blip r:embed="rId4" cstate="print"/>
            <a:srcRect/>
            <a:stretch>
              <a:fillRect/>
            </a:stretch>
          </p:blipFill>
          <p:spPr bwMode="auto">
            <a:xfrm>
              <a:off x="0" y="2714620"/>
              <a:ext cx="1485489" cy="641910"/>
            </a:xfrm>
            <a:prstGeom prst="rect">
              <a:avLst/>
            </a:prstGeom>
            <a:noFill/>
            <a:ln w="9525">
              <a:noFill/>
              <a:miter lim="800000"/>
              <a:headEnd/>
              <a:tailEnd/>
            </a:ln>
            <a:effectLst/>
          </p:spPr>
        </p:pic>
        <p:pic>
          <p:nvPicPr>
            <p:cNvPr id="12" name="Picture 32">
              <a:extLst>
                <a:ext uri="{FF2B5EF4-FFF2-40B4-BE49-F238E27FC236}">
                  <a16:creationId xmlns:a16="http://schemas.microsoft.com/office/drawing/2014/main" id="{5EDDCE1C-93EC-BA11-4E4F-32FB9015AF62}"/>
                </a:ext>
              </a:extLst>
            </p:cNvPr>
            <p:cNvPicPr>
              <a:picLocks noChangeAspect="1" noChangeArrowheads="1"/>
            </p:cNvPicPr>
            <p:nvPr/>
          </p:nvPicPr>
          <p:blipFill>
            <a:blip r:embed="rId4" cstate="print"/>
            <a:srcRect/>
            <a:stretch>
              <a:fillRect/>
            </a:stretch>
          </p:blipFill>
          <p:spPr bwMode="auto">
            <a:xfrm>
              <a:off x="1337" y="3687146"/>
              <a:ext cx="1485489" cy="557677"/>
            </a:xfrm>
            <a:prstGeom prst="rect">
              <a:avLst/>
            </a:prstGeom>
            <a:noFill/>
            <a:ln w="9525">
              <a:noFill/>
              <a:miter lim="800000"/>
              <a:headEnd/>
              <a:tailEnd/>
            </a:ln>
            <a:effectLst/>
          </p:spPr>
        </p:pic>
        <p:graphicFrame>
          <p:nvGraphicFramePr>
            <p:cNvPr id="13" name="Object 2">
              <a:extLst>
                <a:ext uri="{FF2B5EF4-FFF2-40B4-BE49-F238E27FC236}">
                  <a16:creationId xmlns:a16="http://schemas.microsoft.com/office/drawing/2014/main" id="{BFE2E2D6-6C0D-3E75-DB0E-651F2C4EAB01}"/>
                </a:ext>
              </a:extLst>
            </p:cNvPr>
            <p:cNvGraphicFramePr>
              <a:graphicFrameLocks noChangeAspect="1"/>
            </p:cNvGraphicFramePr>
            <p:nvPr/>
          </p:nvGraphicFramePr>
          <p:xfrm>
            <a:off x="550517" y="3079357"/>
            <a:ext cx="609983" cy="547601"/>
          </p:xfrm>
          <a:graphic>
            <a:graphicData uri="http://schemas.openxmlformats.org/presentationml/2006/ole">
              <mc:AlternateContent xmlns:mc="http://schemas.openxmlformats.org/markup-compatibility/2006">
                <mc:Choice xmlns:v="urn:schemas-microsoft-com:vml" Requires="v">
                  <p:oleObj name="CS ChemDraw Drawing" r:id="rId5" imgW="604440" imgH="472320" progId="">
                    <p:embed/>
                  </p:oleObj>
                </mc:Choice>
                <mc:Fallback>
                  <p:oleObj name="CS ChemDraw Drawing" r:id="rId5" imgW="604440" imgH="472320" progId="">
                    <p:embed/>
                    <p:pic>
                      <p:nvPicPr>
                        <p:cNvPr id="13" name="Object 2">
                          <a:extLst>
                            <a:ext uri="{FF2B5EF4-FFF2-40B4-BE49-F238E27FC236}">
                              <a16:creationId xmlns:a16="http://schemas.microsoft.com/office/drawing/2014/main" id="{BFE2E2D6-6C0D-3E75-DB0E-651F2C4EAB0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0517" y="3079357"/>
                          <a:ext cx="609983" cy="547601"/>
                        </a:xfrm>
                        <a:prstGeom prst="rect">
                          <a:avLst/>
                        </a:prstGeom>
                        <a:noFill/>
                        <a:ln>
                          <a:noFill/>
                        </a:ln>
                        <a:effectLst/>
                      </p:spPr>
                    </p:pic>
                  </p:oleObj>
                </mc:Fallback>
              </mc:AlternateContent>
            </a:graphicData>
          </a:graphic>
        </p:graphicFrame>
      </p:grpSp>
      <p:grpSp>
        <p:nvGrpSpPr>
          <p:cNvPr id="14" name="グループ化 13">
            <a:extLst>
              <a:ext uri="{FF2B5EF4-FFF2-40B4-BE49-F238E27FC236}">
                <a16:creationId xmlns:a16="http://schemas.microsoft.com/office/drawing/2014/main" id="{8CAC5A50-4819-BB04-0E18-CC8CA2905391}"/>
              </a:ext>
            </a:extLst>
          </p:cNvPr>
          <p:cNvGrpSpPr>
            <a:grpSpLocks noChangeAspect="1"/>
          </p:cNvGrpSpPr>
          <p:nvPr/>
        </p:nvGrpSpPr>
        <p:grpSpPr>
          <a:xfrm>
            <a:off x="6006043" y="3735818"/>
            <a:ext cx="1269707" cy="1792360"/>
            <a:chOff x="3689192" y="2279868"/>
            <a:chExt cx="1824565" cy="2932001"/>
          </a:xfrm>
        </p:grpSpPr>
        <p:grpSp>
          <p:nvGrpSpPr>
            <p:cNvPr id="15" name="Group 23">
              <a:extLst>
                <a:ext uri="{FF2B5EF4-FFF2-40B4-BE49-F238E27FC236}">
                  <a16:creationId xmlns:a16="http://schemas.microsoft.com/office/drawing/2014/main" id="{AC37CD0C-531A-594B-CED6-67F7673A69AC}"/>
                </a:ext>
              </a:extLst>
            </p:cNvPr>
            <p:cNvGrpSpPr>
              <a:grpSpLocks/>
            </p:cNvGrpSpPr>
            <p:nvPr/>
          </p:nvGrpSpPr>
          <p:grpSpPr bwMode="auto">
            <a:xfrm>
              <a:off x="3689192" y="2279868"/>
              <a:ext cx="1824565" cy="2932001"/>
              <a:chOff x="2551" y="994"/>
              <a:chExt cx="945" cy="1329"/>
            </a:xfrm>
          </p:grpSpPr>
          <p:pic>
            <p:nvPicPr>
              <p:cNvPr id="18" name="Picture 25">
                <a:extLst>
                  <a:ext uri="{FF2B5EF4-FFF2-40B4-BE49-F238E27FC236}">
                    <a16:creationId xmlns:a16="http://schemas.microsoft.com/office/drawing/2014/main" id="{6DC82C15-2D56-8930-7CF5-9AC2DAC00C1A}"/>
                  </a:ext>
                </a:extLst>
              </p:cNvPr>
              <p:cNvPicPr>
                <a:picLocks noChangeAspect="1" noChangeArrowheads="1"/>
              </p:cNvPicPr>
              <p:nvPr/>
            </p:nvPicPr>
            <p:blipFill>
              <a:blip r:embed="rId4" cstate="print"/>
              <a:srcRect/>
              <a:stretch>
                <a:fillRect/>
              </a:stretch>
            </p:blipFill>
            <p:spPr bwMode="auto">
              <a:xfrm>
                <a:off x="2608" y="994"/>
                <a:ext cx="888" cy="292"/>
              </a:xfrm>
              <a:prstGeom prst="rect">
                <a:avLst/>
              </a:prstGeom>
              <a:noFill/>
              <a:ln w="9525">
                <a:noFill/>
                <a:miter lim="800000"/>
                <a:headEnd/>
                <a:tailEnd/>
              </a:ln>
              <a:effectLst/>
            </p:spPr>
          </p:pic>
          <p:pic>
            <p:nvPicPr>
              <p:cNvPr id="19" name="Picture 26">
                <a:extLst>
                  <a:ext uri="{FF2B5EF4-FFF2-40B4-BE49-F238E27FC236}">
                    <a16:creationId xmlns:a16="http://schemas.microsoft.com/office/drawing/2014/main" id="{1A7CDCF0-B7DF-2AA9-6E65-774EF13C62B6}"/>
                  </a:ext>
                </a:extLst>
              </p:cNvPr>
              <p:cNvPicPr>
                <a:picLocks noChangeAspect="1" noChangeArrowheads="1"/>
              </p:cNvPicPr>
              <p:nvPr/>
            </p:nvPicPr>
            <p:blipFill>
              <a:blip r:embed="rId4" cstate="print"/>
              <a:srcRect/>
              <a:stretch>
                <a:fillRect/>
              </a:stretch>
            </p:blipFill>
            <p:spPr bwMode="auto">
              <a:xfrm>
                <a:off x="2551" y="1967"/>
                <a:ext cx="888" cy="356"/>
              </a:xfrm>
              <a:prstGeom prst="rect">
                <a:avLst/>
              </a:prstGeom>
              <a:noFill/>
              <a:ln w="9525">
                <a:noFill/>
                <a:miter lim="800000"/>
                <a:headEnd/>
                <a:tailEnd/>
              </a:ln>
              <a:effectLst/>
            </p:spPr>
          </p:pic>
        </p:grpSp>
        <p:pic>
          <p:nvPicPr>
            <p:cNvPr id="16" name="Picture 7">
              <a:extLst>
                <a:ext uri="{FF2B5EF4-FFF2-40B4-BE49-F238E27FC236}">
                  <a16:creationId xmlns:a16="http://schemas.microsoft.com/office/drawing/2014/main" id="{5E1FA832-F9C8-A2DC-7223-58418AAC3E30}"/>
                </a:ext>
              </a:extLst>
            </p:cNvPr>
            <p:cNvPicPr>
              <a:picLocks noChangeAspect="1" noChangeArrowheads="1"/>
            </p:cNvPicPr>
            <p:nvPr/>
          </p:nvPicPr>
          <p:blipFill>
            <a:blip r:embed="rId7" cstate="print"/>
            <a:srcRect/>
            <a:stretch>
              <a:fillRect/>
            </a:stretch>
          </p:blipFill>
          <p:spPr bwMode="auto">
            <a:xfrm rot="6546436">
              <a:off x="4077571" y="3616251"/>
              <a:ext cx="1742566" cy="435641"/>
            </a:xfrm>
            <a:prstGeom prst="rect">
              <a:avLst/>
            </a:prstGeom>
            <a:noFill/>
            <a:ln w="9525">
              <a:noFill/>
              <a:miter lim="800000"/>
              <a:headEnd/>
              <a:tailEnd/>
            </a:ln>
            <a:effectLst/>
          </p:spPr>
        </p:pic>
        <p:pic>
          <p:nvPicPr>
            <p:cNvPr id="17" name="Picture 7">
              <a:extLst>
                <a:ext uri="{FF2B5EF4-FFF2-40B4-BE49-F238E27FC236}">
                  <a16:creationId xmlns:a16="http://schemas.microsoft.com/office/drawing/2014/main" id="{2DB7D797-2EFB-B63C-FB67-4C952544C1E5}"/>
                </a:ext>
              </a:extLst>
            </p:cNvPr>
            <p:cNvPicPr>
              <a:picLocks noChangeAspect="1" noChangeArrowheads="1"/>
            </p:cNvPicPr>
            <p:nvPr/>
          </p:nvPicPr>
          <p:blipFill>
            <a:blip r:embed="rId7" cstate="print"/>
            <a:srcRect/>
            <a:stretch>
              <a:fillRect/>
            </a:stretch>
          </p:blipFill>
          <p:spPr bwMode="auto">
            <a:xfrm rot="17545411">
              <a:off x="3505802" y="3322710"/>
              <a:ext cx="1681006" cy="420252"/>
            </a:xfrm>
            <a:prstGeom prst="rect">
              <a:avLst/>
            </a:prstGeom>
            <a:noFill/>
            <a:ln w="9525">
              <a:noFill/>
              <a:miter lim="800000"/>
              <a:headEnd/>
              <a:tailEnd/>
            </a:ln>
            <a:effectLst/>
          </p:spPr>
        </p:pic>
      </p:grpSp>
      <p:grpSp>
        <p:nvGrpSpPr>
          <p:cNvPr id="20" name="グループ化 19">
            <a:extLst>
              <a:ext uri="{FF2B5EF4-FFF2-40B4-BE49-F238E27FC236}">
                <a16:creationId xmlns:a16="http://schemas.microsoft.com/office/drawing/2014/main" id="{9767D453-FAD4-0B2B-08B4-262AA427BC73}"/>
              </a:ext>
            </a:extLst>
          </p:cNvPr>
          <p:cNvGrpSpPr/>
          <p:nvPr/>
        </p:nvGrpSpPr>
        <p:grpSpPr>
          <a:xfrm>
            <a:off x="3201379" y="3085288"/>
            <a:ext cx="2430983" cy="1320775"/>
            <a:chOff x="197422" y="2826862"/>
            <a:chExt cx="3241310" cy="1761034"/>
          </a:xfrm>
        </p:grpSpPr>
        <p:grpSp>
          <p:nvGrpSpPr>
            <p:cNvPr id="21" name="グループ化 20">
              <a:extLst>
                <a:ext uri="{FF2B5EF4-FFF2-40B4-BE49-F238E27FC236}">
                  <a16:creationId xmlns:a16="http://schemas.microsoft.com/office/drawing/2014/main" id="{0C8AEE7C-A8CF-D554-DF36-4972A35A6A9F}"/>
                </a:ext>
              </a:extLst>
            </p:cNvPr>
            <p:cNvGrpSpPr/>
            <p:nvPr/>
          </p:nvGrpSpPr>
          <p:grpSpPr>
            <a:xfrm>
              <a:off x="197422" y="2826862"/>
              <a:ext cx="3241310" cy="1761034"/>
              <a:chOff x="346489" y="363244"/>
              <a:chExt cx="3681531" cy="1955096"/>
            </a:xfrm>
          </p:grpSpPr>
          <p:pic>
            <p:nvPicPr>
              <p:cNvPr id="24" name="図 23">
                <a:extLst>
                  <a:ext uri="{FF2B5EF4-FFF2-40B4-BE49-F238E27FC236}">
                    <a16:creationId xmlns:a16="http://schemas.microsoft.com/office/drawing/2014/main" id="{5D715ECC-D2BE-CB31-6349-C0148C5C6AC0}"/>
                  </a:ext>
                </a:extLst>
              </p:cNvPr>
              <p:cNvPicPr>
                <a:picLocks noChangeAspect="1"/>
              </p:cNvPicPr>
              <p:nvPr/>
            </p:nvPicPr>
            <p:blipFill>
              <a:blip r:embed="rId8"/>
              <a:stretch>
                <a:fillRect/>
              </a:stretch>
            </p:blipFill>
            <p:spPr>
              <a:xfrm>
                <a:off x="377744" y="448816"/>
                <a:ext cx="3549145" cy="766754"/>
              </a:xfrm>
              <a:prstGeom prst="rect">
                <a:avLst/>
              </a:prstGeom>
            </p:spPr>
          </p:pic>
          <p:sp>
            <p:nvSpPr>
              <p:cNvPr id="25" name="角丸四角形 24">
                <a:extLst>
                  <a:ext uri="{FF2B5EF4-FFF2-40B4-BE49-F238E27FC236}">
                    <a16:creationId xmlns:a16="http://schemas.microsoft.com/office/drawing/2014/main" id="{43B27E0B-DBB7-41F0-E992-04566F71B5AC}"/>
                  </a:ext>
                </a:extLst>
              </p:cNvPr>
              <p:cNvSpPr/>
              <p:nvPr/>
            </p:nvSpPr>
            <p:spPr>
              <a:xfrm>
                <a:off x="346489" y="363244"/>
                <a:ext cx="3681531" cy="190312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26" name="テキスト ボックス 25">
                <a:extLst>
                  <a:ext uri="{FF2B5EF4-FFF2-40B4-BE49-F238E27FC236}">
                    <a16:creationId xmlns:a16="http://schemas.microsoft.com/office/drawing/2014/main" id="{71AE5DCF-23C4-DF55-F6C4-D678D8E3E427}"/>
                  </a:ext>
                </a:extLst>
              </p:cNvPr>
              <p:cNvSpPr txBox="1"/>
              <p:nvPr/>
            </p:nvSpPr>
            <p:spPr>
              <a:xfrm>
                <a:off x="439385" y="1771631"/>
                <a:ext cx="3425860" cy="546709"/>
              </a:xfrm>
              <a:prstGeom prst="rect">
                <a:avLst/>
              </a:prstGeom>
              <a:noFill/>
            </p:spPr>
            <p:txBody>
              <a:bodyPr wrap="none" rtlCol="0">
                <a:spAutoFit/>
              </a:bodyPr>
              <a:lstStyle/>
              <a:p>
                <a:pPr algn="ctr"/>
                <a:r>
                  <a:rPr lang="ja-JP" altLang="en-US" sz="900"/>
                  <a:t>ドデシルベンゼンスルホン酸ナトリウム</a:t>
                </a:r>
                <a:endParaRPr lang="en-US" altLang="ja-JP" sz="900" dirty="0"/>
              </a:p>
              <a:p>
                <a:pPr algn="ctr"/>
                <a:r>
                  <a:rPr lang="en-US" altLang="ja-JP" sz="900" dirty="0"/>
                  <a:t>(DBS-Na)</a:t>
                </a:r>
                <a:endParaRPr lang="ja-JP" altLang="en-US" sz="900"/>
              </a:p>
            </p:txBody>
          </p:sp>
        </p:grpSp>
        <p:cxnSp>
          <p:nvCxnSpPr>
            <p:cNvPr id="22" name="直線矢印コネクタ 21">
              <a:extLst>
                <a:ext uri="{FF2B5EF4-FFF2-40B4-BE49-F238E27FC236}">
                  <a16:creationId xmlns:a16="http://schemas.microsoft.com/office/drawing/2014/main" id="{AC65ED3F-C42F-45BB-8A6E-30A5D0D833F4}"/>
                </a:ext>
              </a:extLst>
            </p:cNvPr>
            <p:cNvCxnSpPr>
              <a:cxnSpLocks/>
            </p:cNvCxnSpPr>
            <p:nvPr/>
          </p:nvCxnSpPr>
          <p:spPr>
            <a:xfrm>
              <a:off x="228906" y="3717662"/>
              <a:ext cx="287377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6B1422E4-9646-7F27-0EEE-B6EFC3FE1BB3}"/>
                </a:ext>
              </a:extLst>
            </p:cNvPr>
            <p:cNvSpPr txBox="1"/>
            <p:nvPr/>
          </p:nvSpPr>
          <p:spPr>
            <a:xfrm>
              <a:off x="1373895" y="3743162"/>
              <a:ext cx="1098750" cy="338555"/>
            </a:xfrm>
            <a:prstGeom prst="rect">
              <a:avLst/>
            </a:prstGeom>
            <a:noFill/>
          </p:spPr>
          <p:txBody>
            <a:bodyPr wrap="square" rtlCol="0">
              <a:spAutoFit/>
            </a:bodyPr>
            <a:lstStyle/>
            <a:p>
              <a:r>
                <a:rPr lang="en-US" altLang="ja-JP" sz="1050" dirty="0">
                  <a:latin typeface="Yu Mincho" panose="02020400000000000000" pitchFamily="18" charset="-128"/>
                  <a:ea typeface="Yu Mincho" panose="02020400000000000000" pitchFamily="18" charset="-128"/>
                </a:rPr>
                <a:t>22〜23</a:t>
              </a:r>
              <a:r>
                <a:rPr lang="ja-JP" altLang="en-US" sz="1050">
                  <a:latin typeface="Yu Mincho" panose="02020400000000000000" pitchFamily="18" charset="-128"/>
                  <a:ea typeface="Yu Mincho" panose="02020400000000000000" pitchFamily="18" charset="-128"/>
                </a:rPr>
                <a:t> </a:t>
              </a:r>
              <a:r>
                <a:rPr lang="en-US" altLang="ja-JP" sz="1050" dirty="0">
                  <a:latin typeface="Yu Mincho" panose="02020400000000000000" pitchFamily="18" charset="-128"/>
                  <a:ea typeface="Yu Mincho" panose="02020400000000000000" pitchFamily="18" charset="-128"/>
                </a:rPr>
                <a:t>Å</a:t>
              </a:r>
              <a:endParaRPr lang="ja-JP" altLang="en-US" sz="1050">
                <a:latin typeface="Yu Mincho" panose="02020400000000000000" pitchFamily="18" charset="-128"/>
                <a:ea typeface="Yu Mincho" panose="02020400000000000000" pitchFamily="18" charset="-128"/>
              </a:endParaRPr>
            </a:p>
          </p:txBody>
        </p:sp>
      </p:grpSp>
      <p:sp>
        <p:nvSpPr>
          <p:cNvPr id="27" name="右矢印 26">
            <a:extLst>
              <a:ext uri="{FF2B5EF4-FFF2-40B4-BE49-F238E27FC236}">
                <a16:creationId xmlns:a16="http://schemas.microsoft.com/office/drawing/2014/main" id="{09E11DC7-1CCB-CCA5-C915-49865F256D27}"/>
              </a:ext>
            </a:extLst>
          </p:cNvPr>
          <p:cNvSpPr/>
          <p:nvPr/>
        </p:nvSpPr>
        <p:spPr>
          <a:xfrm>
            <a:off x="3140203" y="4559714"/>
            <a:ext cx="2540621" cy="276999"/>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pic>
        <p:nvPicPr>
          <p:cNvPr id="30" name="図 29" descr="テキスト&#10;&#10;自動的に生成された説明">
            <a:extLst>
              <a:ext uri="{FF2B5EF4-FFF2-40B4-BE49-F238E27FC236}">
                <a16:creationId xmlns:a16="http://schemas.microsoft.com/office/drawing/2014/main" id="{8A8F9FEE-AC6B-AE21-A956-38F4DDD1CA41}"/>
              </a:ext>
            </a:extLst>
          </p:cNvPr>
          <p:cNvPicPr>
            <a:picLocks noChangeAspect="1"/>
          </p:cNvPicPr>
          <p:nvPr/>
        </p:nvPicPr>
        <p:blipFill>
          <a:blip r:embed="rId9"/>
          <a:stretch>
            <a:fillRect/>
          </a:stretch>
        </p:blipFill>
        <p:spPr>
          <a:xfrm>
            <a:off x="5737212" y="2121914"/>
            <a:ext cx="2114550" cy="733425"/>
          </a:xfrm>
          <a:prstGeom prst="rect">
            <a:avLst/>
          </a:prstGeom>
        </p:spPr>
      </p:pic>
    </p:spTree>
    <p:extLst>
      <p:ext uri="{BB962C8B-B14F-4D97-AF65-F5344CB8AC3E}">
        <p14:creationId xmlns:p14="http://schemas.microsoft.com/office/powerpoint/2010/main" val="693548368"/>
      </p:ext>
    </p:extLst>
  </p:cSld>
  <p:clrMapOvr>
    <a:masterClrMapping/>
  </p:clrMapOvr>
  <p:transition advTm="36785"/>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38DEEB-4F35-C74D-A1EF-98140184822C}"/>
              </a:ext>
            </a:extLst>
          </p:cNvPr>
          <p:cNvSpPr>
            <a:spLocks noGrp="1"/>
          </p:cNvSpPr>
          <p:nvPr>
            <p:ph type="title"/>
          </p:nvPr>
        </p:nvSpPr>
        <p:spPr>
          <a:xfrm>
            <a:off x="271463" y="1098948"/>
            <a:ext cx="3063408" cy="483394"/>
          </a:xfrm>
        </p:spPr>
        <p:txBody>
          <a:bodyPr>
            <a:normAutofit fontScale="90000"/>
          </a:bodyPr>
          <a:lstStyle/>
          <a:p>
            <a:r>
              <a:rPr lang="en" altLang="ja-JP" dirty="0">
                <a:solidFill>
                  <a:schemeClr val="accent1">
                    <a:lumMod val="60000"/>
                    <a:lumOff val="40000"/>
                  </a:schemeClr>
                </a:solidFill>
                <a:latin typeface="HGPSoeiKakugothicUB" panose="020B0900000000000000" pitchFamily="34" charset="-128"/>
                <a:ea typeface="HGPSoeiKakugothicUB" panose="020B0900000000000000" pitchFamily="34" charset="-128"/>
              </a:rPr>
              <a:t>Experimental</a:t>
            </a:r>
            <a:endParaRPr kumimoji="1" lang="ja-JP" altLang="en-US">
              <a:latin typeface="MS Gothic" panose="020B0609070205080204" pitchFamily="49" charset="-128"/>
              <a:ea typeface="MS Gothic" panose="020B0609070205080204" pitchFamily="49" charset="-128"/>
            </a:endParaRPr>
          </a:p>
        </p:txBody>
      </p:sp>
      <p:sp>
        <p:nvSpPr>
          <p:cNvPr id="3" name="スライド番号プレースホルダー 2">
            <a:extLst>
              <a:ext uri="{FF2B5EF4-FFF2-40B4-BE49-F238E27FC236}">
                <a16:creationId xmlns:a16="http://schemas.microsoft.com/office/drawing/2014/main" id="{6868CD18-EF89-8E49-BA6F-FBEFB34F25BA}"/>
              </a:ext>
            </a:extLst>
          </p:cNvPr>
          <p:cNvSpPr>
            <a:spLocks noGrp="1"/>
          </p:cNvSpPr>
          <p:nvPr>
            <p:ph type="sldNum" sz="quarter" idx="12"/>
          </p:nvPr>
        </p:nvSpPr>
        <p:spPr/>
        <p:txBody>
          <a:bodyPr/>
          <a:lstStyle/>
          <a:p>
            <a:fld id="{1861F7C4-1F0D-F249-A3A3-E04DAD9D7D2E}" type="slidenum">
              <a:rPr kumimoji="1" lang="ja-JP" altLang="en-US" smtClean="0"/>
              <a:t>23</a:t>
            </a:fld>
            <a:endParaRPr kumimoji="1" lang="ja-JP" altLang="en-US"/>
          </a:p>
        </p:txBody>
      </p:sp>
      <p:sp>
        <p:nvSpPr>
          <p:cNvPr id="4" name="テキスト ボックス 3">
            <a:extLst>
              <a:ext uri="{FF2B5EF4-FFF2-40B4-BE49-F238E27FC236}">
                <a16:creationId xmlns:a16="http://schemas.microsoft.com/office/drawing/2014/main" id="{C8016B18-539A-A648-BE31-1363A2143D1E}"/>
              </a:ext>
            </a:extLst>
          </p:cNvPr>
          <p:cNvSpPr txBox="1"/>
          <p:nvPr/>
        </p:nvSpPr>
        <p:spPr>
          <a:xfrm>
            <a:off x="2384219" y="1179864"/>
            <a:ext cx="6023276" cy="415498"/>
          </a:xfrm>
          <a:prstGeom prst="rect">
            <a:avLst/>
          </a:prstGeom>
          <a:noFill/>
        </p:spPr>
        <p:txBody>
          <a:bodyPr wrap="square" rtlCol="0">
            <a:spAutoFit/>
          </a:bodyPr>
          <a:lstStyle/>
          <a:p>
            <a:pPr algn="ctr"/>
            <a:r>
              <a:rPr lang="ja-JP" altLang="en-US" sz="2100">
                <a:latin typeface="MS Gothic" panose="020B0609070205080204" pitchFamily="49" charset="-128"/>
                <a:ea typeface="MS Gothic" panose="020B0609070205080204" pitchFamily="49" charset="-128"/>
              </a:rPr>
              <a:t>ニッケル水酸化物ナノシートの合成</a:t>
            </a:r>
            <a:endParaRPr lang="en-US" altLang="ja-JP" sz="2100" dirty="0">
              <a:latin typeface="MS Gothic" panose="020B0609070205080204" pitchFamily="49" charset="-128"/>
              <a:ea typeface="MS Gothic" panose="020B0609070205080204" pitchFamily="49" charset="-128"/>
            </a:endParaRPr>
          </a:p>
        </p:txBody>
      </p:sp>
      <p:grpSp>
        <p:nvGrpSpPr>
          <p:cNvPr id="60" name="グループ化 59">
            <a:extLst>
              <a:ext uri="{FF2B5EF4-FFF2-40B4-BE49-F238E27FC236}">
                <a16:creationId xmlns:a16="http://schemas.microsoft.com/office/drawing/2014/main" id="{7333465A-D6DE-6028-E53C-E402912135DF}"/>
              </a:ext>
            </a:extLst>
          </p:cNvPr>
          <p:cNvGrpSpPr/>
          <p:nvPr/>
        </p:nvGrpSpPr>
        <p:grpSpPr>
          <a:xfrm>
            <a:off x="422424" y="2134604"/>
            <a:ext cx="8330892" cy="583845"/>
            <a:chOff x="866215" y="1398340"/>
            <a:chExt cx="11107855" cy="778460"/>
          </a:xfrm>
        </p:grpSpPr>
        <p:grpSp>
          <p:nvGrpSpPr>
            <p:cNvPr id="57" name="グループ化 56">
              <a:extLst>
                <a:ext uri="{FF2B5EF4-FFF2-40B4-BE49-F238E27FC236}">
                  <a16:creationId xmlns:a16="http://schemas.microsoft.com/office/drawing/2014/main" id="{E6D4B333-6579-C91A-9CB5-4B2AFA144089}"/>
                </a:ext>
              </a:extLst>
            </p:cNvPr>
            <p:cNvGrpSpPr/>
            <p:nvPr/>
          </p:nvGrpSpPr>
          <p:grpSpPr>
            <a:xfrm>
              <a:off x="866215" y="1407359"/>
              <a:ext cx="2786748" cy="769441"/>
              <a:chOff x="866215" y="1407359"/>
              <a:chExt cx="2786748" cy="769441"/>
            </a:xfrm>
          </p:grpSpPr>
          <p:sp>
            <p:nvSpPr>
              <p:cNvPr id="7" name="テキスト ボックス 6">
                <a:extLst>
                  <a:ext uri="{FF2B5EF4-FFF2-40B4-BE49-F238E27FC236}">
                    <a16:creationId xmlns:a16="http://schemas.microsoft.com/office/drawing/2014/main" id="{E40293C9-53EF-EE44-B1E7-D65B087E54B4}"/>
                  </a:ext>
                </a:extLst>
              </p:cNvPr>
              <p:cNvSpPr txBox="1"/>
              <p:nvPr/>
            </p:nvSpPr>
            <p:spPr>
              <a:xfrm>
                <a:off x="866215" y="1407359"/>
                <a:ext cx="2786748" cy="400109"/>
              </a:xfrm>
              <a:prstGeom prst="rect">
                <a:avLst/>
              </a:prstGeom>
              <a:noFill/>
            </p:spPr>
            <p:txBody>
              <a:bodyPr wrap="square" rtlCol="0">
                <a:spAutoFit/>
              </a:bodyPr>
              <a:lstStyle/>
              <a:p>
                <a:pPr fontAlgn="base"/>
                <a:r>
                  <a:rPr lang="en-US" altLang="ja-JP" sz="1350" dirty="0">
                    <a:latin typeface="Yu Mincho" panose="02020400000000000000" pitchFamily="18" charset="-128"/>
                    <a:ea typeface="Yu Mincho" panose="02020400000000000000" pitchFamily="18" charset="-128"/>
                    <a:cs typeface="ＭＳ Ｐゴシック" panose="020B0600070205080204" pitchFamily="34" charset="-128"/>
                  </a:rPr>
                  <a:t>2Ni(CH</a:t>
                </a:r>
                <a:r>
                  <a:rPr lang="en-US" altLang="ja-JP" sz="1350" baseline="-25000" dirty="0">
                    <a:latin typeface="Yu Mincho" panose="02020400000000000000" pitchFamily="18" charset="-128"/>
                    <a:ea typeface="Yu Mincho" panose="02020400000000000000" pitchFamily="18" charset="-128"/>
                    <a:cs typeface="ＭＳ Ｐゴシック" panose="020B0600070205080204" pitchFamily="34" charset="-128"/>
                  </a:rPr>
                  <a:t>3</a:t>
                </a:r>
                <a:r>
                  <a:rPr lang="en-US" altLang="ja-JP" sz="1350" dirty="0">
                    <a:latin typeface="Yu Mincho" panose="02020400000000000000" pitchFamily="18" charset="-128"/>
                    <a:ea typeface="Yu Mincho" panose="02020400000000000000" pitchFamily="18" charset="-128"/>
                    <a:cs typeface="ＭＳ Ｐゴシック" panose="020B0600070205080204" pitchFamily="34" charset="-128"/>
                  </a:rPr>
                  <a:t>COO)</a:t>
                </a:r>
                <a:r>
                  <a:rPr lang="en-US" altLang="ja-JP" sz="1350" baseline="-25000" dirty="0">
                    <a:latin typeface="Yu Mincho" panose="02020400000000000000" pitchFamily="18" charset="-128"/>
                    <a:ea typeface="Yu Mincho" panose="02020400000000000000" pitchFamily="18" charset="-128"/>
                    <a:cs typeface="ＭＳ Ｐゴシック" panose="020B0600070205080204" pitchFamily="34" charset="-128"/>
                  </a:rPr>
                  <a:t>2</a:t>
                </a:r>
                <a:r>
                  <a:rPr lang="ja-JP" altLang="ja-JP" sz="1350">
                    <a:latin typeface="Yu Mincho" panose="02020400000000000000" pitchFamily="18" charset="-128"/>
                    <a:ea typeface="Yu Mincho" panose="02020400000000000000" pitchFamily="18" charset="-128"/>
                    <a:cs typeface="ＭＳ Ｐゴシック" panose="020B0600070205080204" pitchFamily="34" charset="-128"/>
                  </a:rPr>
                  <a:t>・</a:t>
                </a:r>
                <a:r>
                  <a:rPr lang="en-US" altLang="ja-JP" sz="1350" dirty="0">
                    <a:latin typeface="Yu Mincho" panose="02020400000000000000" pitchFamily="18" charset="-128"/>
                    <a:ea typeface="Yu Mincho" panose="02020400000000000000" pitchFamily="18" charset="-128"/>
                    <a:cs typeface="ＭＳ Ｐゴシック" panose="020B0600070205080204" pitchFamily="34" charset="-128"/>
                  </a:rPr>
                  <a:t>4H</a:t>
                </a:r>
                <a:r>
                  <a:rPr lang="en-US" altLang="ja-JP" sz="1350" baseline="-25000" dirty="0">
                    <a:latin typeface="Yu Mincho" panose="02020400000000000000" pitchFamily="18" charset="-128"/>
                    <a:ea typeface="Yu Mincho" panose="02020400000000000000" pitchFamily="18" charset="-128"/>
                    <a:cs typeface="ＭＳ Ｐゴシック" panose="020B0600070205080204" pitchFamily="34" charset="-128"/>
                  </a:rPr>
                  <a:t>2</a:t>
                </a:r>
                <a:r>
                  <a:rPr lang="en-US" altLang="ja-JP" sz="1350" dirty="0">
                    <a:latin typeface="Yu Mincho" panose="02020400000000000000" pitchFamily="18" charset="-128"/>
                    <a:ea typeface="Yu Mincho" panose="02020400000000000000" pitchFamily="18" charset="-128"/>
                    <a:cs typeface="ＭＳ Ｐゴシック" panose="020B0600070205080204" pitchFamily="34" charset="-128"/>
                  </a:rPr>
                  <a:t>O</a:t>
                </a:r>
                <a:endParaRPr lang="en-US" altLang="ja-JP" sz="1350" dirty="0">
                  <a:latin typeface="Yu Mincho" panose="02020400000000000000" pitchFamily="18" charset="-128"/>
                  <a:ea typeface="Yu Mincho" panose="02020400000000000000" pitchFamily="18" charset="-128"/>
                </a:endParaRPr>
              </a:p>
            </p:txBody>
          </p:sp>
          <p:sp>
            <p:nvSpPr>
              <p:cNvPr id="53" name="テキスト ボックス 52">
                <a:extLst>
                  <a:ext uri="{FF2B5EF4-FFF2-40B4-BE49-F238E27FC236}">
                    <a16:creationId xmlns:a16="http://schemas.microsoft.com/office/drawing/2014/main" id="{D54D3300-2499-B126-589E-E9ABADBEEFD7}"/>
                  </a:ext>
                </a:extLst>
              </p:cNvPr>
              <p:cNvSpPr txBox="1"/>
              <p:nvPr/>
            </p:nvSpPr>
            <p:spPr>
              <a:xfrm>
                <a:off x="1013094" y="1776691"/>
                <a:ext cx="2554545" cy="400109"/>
              </a:xfrm>
              <a:prstGeom prst="rect">
                <a:avLst/>
              </a:prstGeom>
              <a:noFill/>
            </p:spPr>
            <p:txBody>
              <a:bodyPr wrap="none" rtlCol="0">
                <a:spAutoFit/>
              </a:bodyPr>
              <a:lstStyle/>
              <a:p>
                <a:r>
                  <a:rPr lang="ja-JP" altLang="en-US" sz="1350"/>
                  <a:t>酢酸ニッケル四水和物</a:t>
                </a:r>
              </a:p>
            </p:txBody>
          </p:sp>
        </p:grpSp>
        <p:grpSp>
          <p:nvGrpSpPr>
            <p:cNvPr id="59" name="グループ化 58">
              <a:extLst>
                <a:ext uri="{FF2B5EF4-FFF2-40B4-BE49-F238E27FC236}">
                  <a16:creationId xmlns:a16="http://schemas.microsoft.com/office/drawing/2014/main" id="{E8CECB09-696F-204A-8058-17F92E58919C}"/>
                </a:ext>
              </a:extLst>
            </p:cNvPr>
            <p:cNvGrpSpPr/>
            <p:nvPr/>
          </p:nvGrpSpPr>
          <p:grpSpPr>
            <a:xfrm>
              <a:off x="5101683" y="1398340"/>
              <a:ext cx="6872387" cy="778460"/>
              <a:chOff x="5101683" y="1398340"/>
              <a:chExt cx="6872387" cy="778460"/>
            </a:xfrm>
          </p:grpSpPr>
          <p:sp>
            <p:nvSpPr>
              <p:cNvPr id="52" name="テキスト ボックス 51">
                <a:extLst>
                  <a:ext uri="{FF2B5EF4-FFF2-40B4-BE49-F238E27FC236}">
                    <a16:creationId xmlns:a16="http://schemas.microsoft.com/office/drawing/2014/main" id="{06956548-CDDA-4E46-E30B-5CAB410BB677}"/>
                  </a:ext>
                </a:extLst>
              </p:cNvPr>
              <p:cNvSpPr txBox="1"/>
              <p:nvPr/>
            </p:nvSpPr>
            <p:spPr>
              <a:xfrm>
                <a:off x="9304109" y="1398340"/>
                <a:ext cx="2669961" cy="400109"/>
              </a:xfrm>
              <a:prstGeom prst="rect">
                <a:avLst/>
              </a:prstGeom>
              <a:noFill/>
            </p:spPr>
            <p:txBody>
              <a:bodyPr wrap="none" rtlCol="0">
                <a:spAutoFit/>
              </a:bodyPr>
              <a:lstStyle/>
              <a:p>
                <a:r>
                  <a:rPr lang="en-US" altLang="ja-JP" sz="1350" dirty="0">
                    <a:latin typeface="Yu Mincho" panose="02020400000000000000" pitchFamily="18" charset="-128"/>
                    <a:ea typeface="Yu Mincho" panose="02020400000000000000" pitchFamily="18" charset="-128"/>
                    <a:cs typeface="Times New Roman" panose="02020603050405020304" pitchFamily="18" charset="0"/>
                  </a:rPr>
                  <a:t>Ni</a:t>
                </a:r>
                <a:r>
                  <a:rPr lang="en-US" altLang="ja-JP" sz="1350" baseline="-25000" dirty="0">
                    <a:latin typeface="Yu Mincho" panose="02020400000000000000" pitchFamily="18" charset="-128"/>
                    <a:ea typeface="Yu Mincho" panose="02020400000000000000" pitchFamily="18" charset="-128"/>
                    <a:cs typeface="Times New Roman" panose="02020603050405020304" pitchFamily="18" charset="0"/>
                  </a:rPr>
                  <a:t>x</a:t>
                </a:r>
                <a:r>
                  <a:rPr lang="en-US" altLang="ja-JP" sz="1350" dirty="0">
                    <a:latin typeface="Yu Mincho" panose="02020400000000000000" pitchFamily="18" charset="-128"/>
                    <a:ea typeface="Yu Mincho" panose="02020400000000000000" pitchFamily="18" charset="-128"/>
                    <a:cs typeface="Times New Roman" panose="02020603050405020304" pitchFamily="18" charset="0"/>
                  </a:rPr>
                  <a:t>(OH)</a:t>
                </a:r>
                <a:r>
                  <a:rPr lang="en-US" altLang="ja-JP" sz="1350" baseline="-25000" dirty="0">
                    <a:latin typeface="Yu Mincho" panose="02020400000000000000" pitchFamily="18" charset="-128"/>
                    <a:ea typeface="Yu Mincho" panose="02020400000000000000" pitchFamily="18" charset="-128"/>
                    <a:cs typeface="Times New Roman" panose="02020603050405020304" pitchFamily="18" charset="0"/>
                  </a:rPr>
                  <a:t>y</a:t>
                </a:r>
                <a:r>
                  <a:rPr lang="en-US" altLang="ja-JP" sz="1350" dirty="0">
                    <a:latin typeface="Yu Mincho" panose="02020400000000000000" pitchFamily="18" charset="-128"/>
                    <a:ea typeface="Yu Mincho" panose="02020400000000000000" pitchFamily="18" charset="-128"/>
                    <a:cs typeface="Times New Roman" panose="02020603050405020304" pitchFamily="18" charset="0"/>
                  </a:rPr>
                  <a:t>(DBS)</a:t>
                </a:r>
                <a:r>
                  <a:rPr lang="ja-JP" altLang="ja-JP" sz="1350">
                    <a:latin typeface="Yu Mincho" panose="02020400000000000000" pitchFamily="18" charset="-128"/>
                    <a:ea typeface="Yu Mincho" panose="02020400000000000000" pitchFamily="18" charset="-128"/>
                    <a:cs typeface="Times New Roman" panose="02020603050405020304" pitchFamily="18" charset="0"/>
                  </a:rPr>
                  <a:t>・</a:t>
                </a:r>
                <a:r>
                  <a:rPr lang="en-US" altLang="ja-JP" sz="1350" dirty="0">
                    <a:latin typeface="Yu Mincho" panose="02020400000000000000" pitchFamily="18" charset="-128"/>
                    <a:ea typeface="Yu Mincho" panose="02020400000000000000" pitchFamily="18" charset="-128"/>
                    <a:cs typeface="Times New Roman" panose="02020603050405020304" pitchFamily="18" charset="0"/>
                  </a:rPr>
                  <a:t>H</a:t>
                </a:r>
                <a:r>
                  <a:rPr lang="en-US" altLang="ja-JP" sz="1350" baseline="-25000" dirty="0">
                    <a:latin typeface="Yu Mincho" panose="02020400000000000000" pitchFamily="18" charset="-128"/>
                    <a:ea typeface="Yu Mincho" panose="02020400000000000000" pitchFamily="18" charset="-128"/>
                    <a:cs typeface="Times New Roman" panose="02020603050405020304" pitchFamily="18" charset="0"/>
                  </a:rPr>
                  <a:t>2</a:t>
                </a:r>
                <a:r>
                  <a:rPr lang="en-US" altLang="ja-JP" sz="1350" dirty="0">
                    <a:latin typeface="Yu Mincho" panose="02020400000000000000" pitchFamily="18" charset="-128"/>
                    <a:ea typeface="Yu Mincho" panose="02020400000000000000" pitchFamily="18" charset="-128"/>
                    <a:cs typeface="Times New Roman" panose="02020603050405020304" pitchFamily="18" charset="0"/>
                  </a:rPr>
                  <a:t>O </a:t>
                </a:r>
                <a:endParaRPr lang="ja-JP" altLang="en-US" sz="1350"/>
              </a:p>
            </p:txBody>
          </p:sp>
          <p:grpSp>
            <p:nvGrpSpPr>
              <p:cNvPr id="58" name="グループ化 57">
                <a:extLst>
                  <a:ext uri="{FF2B5EF4-FFF2-40B4-BE49-F238E27FC236}">
                    <a16:creationId xmlns:a16="http://schemas.microsoft.com/office/drawing/2014/main" id="{F073AD16-0AC5-6965-213F-CCA13DCF801E}"/>
                  </a:ext>
                </a:extLst>
              </p:cNvPr>
              <p:cNvGrpSpPr/>
              <p:nvPr/>
            </p:nvGrpSpPr>
            <p:grpSpPr>
              <a:xfrm>
                <a:off x="5101683" y="1407359"/>
                <a:ext cx="2785377" cy="740149"/>
                <a:chOff x="5101683" y="1407359"/>
                <a:chExt cx="2785377" cy="740149"/>
              </a:xfrm>
            </p:grpSpPr>
            <p:sp>
              <p:nvSpPr>
                <p:cNvPr id="50" name="テキスト ボックス 49">
                  <a:extLst>
                    <a:ext uri="{FF2B5EF4-FFF2-40B4-BE49-F238E27FC236}">
                      <a16:creationId xmlns:a16="http://schemas.microsoft.com/office/drawing/2014/main" id="{B0E5C0CE-9E45-37E9-0BE2-BD83BB985525}"/>
                    </a:ext>
                  </a:extLst>
                </p:cNvPr>
                <p:cNvSpPr txBox="1"/>
                <p:nvPr/>
              </p:nvSpPr>
              <p:spPr>
                <a:xfrm>
                  <a:off x="5171928" y="1407359"/>
                  <a:ext cx="2655001" cy="400109"/>
                </a:xfrm>
                <a:prstGeom prst="rect">
                  <a:avLst/>
                </a:prstGeom>
                <a:noFill/>
              </p:spPr>
              <p:txBody>
                <a:bodyPr wrap="none" rtlCol="0">
                  <a:spAutoFit/>
                </a:bodyPr>
                <a:lstStyle/>
                <a:p>
                  <a:r>
                    <a:rPr lang="en-US" altLang="ja-JP" sz="1350" dirty="0">
                      <a:latin typeface="Yu Mincho" panose="02020400000000000000" pitchFamily="18" charset="-128"/>
                      <a:ea typeface="Yu Mincho" panose="02020400000000000000" pitchFamily="18" charset="-128"/>
                      <a:cs typeface="Times New Roman" panose="02020603050405020304" pitchFamily="18" charset="0"/>
                    </a:rPr>
                    <a:t>Ni</a:t>
                  </a:r>
                  <a:r>
                    <a:rPr lang="en-US" altLang="ja-JP" sz="1350" baseline="-25000" dirty="0">
                      <a:latin typeface="Yu Mincho" panose="02020400000000000000" pitchFamily="18" charset="-128"/>
                      <a:ea typeface="Yu Mincho" panose="02020400000000000000" pitchFamily="18" charset="-128"/>
                      <a:cs typeface="Times New Roman" panose="02020603050405020304" pitchFamily="18" charset="0"/>
                    </a:rPr>
                    <a:t>x</a:t>
                  </a:r>
                  <a:r>
                    <a:rPr lang="en-US" altLang="ja-JP" sz="1350" dirty="0">
                      <a:latin typeface="Yu Mincho" panose="02020400000000000000" pitchFamily="18" charset="-128"/>
                      <a:ea typeface="Yu Mincho" panose="02020400000000000000" pitchFamily="18" charset="-128"/>
                      <a:cs typeface="Times New Roman" panose="02020603050405020304" pitchFamily="18" charset="0"/>
                    </a:rPr>
                    <a:t>(OH)</a:t>
                  </a:r>
                  <a:r>
                    <a:rPr lang="en-US" altLang="ja-JP" sz="1350" baseline="-25000" dirty="0">
                      <a:latin typeface="Yu Mincho" panose="02020400000000000000" pitchFamily="18" charset="-128"/>
                      <a:ea typeface="Yu Mincho" panose="02020400000000000000" pitchFamily="18" charset="-128"/>
                      <a:cs typeface="Times New Roman" panose="02020603050405020304" pitchFamily="18" charset="0"/>
                    </a:rPr>
                    <a:t>y</a:t>
                  </a:r>
                  <a:r>
                    <a:rPr lang="en-US" altLang="ja-JP" sz="1350" dirty="0">
                      <a:latin typeface="Yu Mincho" panose="02020400000000000000" pitchFamily="18" charset="-128"/>
                      <a:ea typeface="Yu Mincho" panose="02020400000000000000" pitchFamily="18" charset="-128"/>
                      <a:cs typeface="Times New Roman" panose="02020603050405020304" pitchFamily="18" charset="0"/>
                    </a:rPr>
                    <a:t>(OAc)</a:t>
                  </a:r>
                  <a:r>
                    <a:rPr lang="ja-JP" altLang="ja-JP" sz="1350">
                      <a:latin typeface="Yu Mincho" panose="02020400000000000000" pitchFamily="18" charset="-128"/>
                      <a:ea typeface="Yu Mincho" panose="02020400000000000000" pitchFamily="18" charset="-128"/>
                      <a:cs typeface="Times New Roman" panose="02020603050405020304" pitchFamily="18" charset="0"/>
                    </a:rPr>
                    <a:t>・</a:t>
                  </a:r>
                  <a:r>
                    <a:rPr lang="en-US" altLang="ja-JP" sz="1350" dirty="0">
                      <a:latin typeface="Yu Mincho" panose="02020400000000000000" pitchFamily="18" charset="-128"/>
                      <a:ea typeface="Yu Mincho" panose="02020400000000000000" pitchFamily="18" charset="-128"/>
                      <a:cs typeface="Times New Roman" panose="02020603050405020304" pitchFamily="18" charset="0"/>
                    </a:rPr>
                    <a:t>H</a:t>
                  </a:r>
                  <a:r>
                    <a:rPr lang="en-US" altLang="ja-JP" sz="1350" baseline="-25000" dirty="0">
                      <a:latin typeface="Yu Mincho" panose="02020400000000000000" pitchFamily="18" charset="-128"/>
                      <a:ea typeface="Yu Mincho" panose="02020400000000000000" pitchFamily="18" charset="-128"/>
                      <a:cs typeface="Times New Roman" panose="02020603050405020304" pitchFamily="18" charset="0"/>
                    </a:rPr>
                    <a:t>2</a:t>
                  </a:r>
                  <a:r>
                    <a:rPr lang="en-US" altLang="ja-JP" sz="1350" dirty="0">
                      <a:latin typeface="Yu Mincho" panose="02020400000000000000" pitchFamily="18" charset="-128"/>
                      <a:ea typeface="Yu Mincho" panose="02020400000000000000" pitchFamily="18" charset="-128"/>
                      <a:cs typeface="Times New Roman" panose="02020603050405020304" pitchFamily="18" charset="0"/>
                    </a:rPr>
                    <a:t>O </a:t>
                  </a:r>
                  <a:endParaRPr lang="ja-JP" altLang="en-US" sz="1350"/>
                </a:p>
              </p:txBody>
            </p:sp>
            <p:sp>
              <p:nvSpPr>
                <p:cNvPr id="54" name="テキスト ボックス 53">
                  <a:extLst>
                    <a:ext uri="{FF2B5EF4-FFF2-40B4-BE49-F238E27FC236}">
                      <a16:creationId xmlns:a16="http://schemas.microsoft.com/office/drawing/2014/main" id="{FB469E88-8734-B8D5-2DB9-4985D96DF51E}"/>
                    </a:ext>
                  </a:extLst>
                </p:cNvPr>
                <p:cNvSpPr txBox="1"/>
                <p:nvPr/>
              </p:nvSpPr>
              <p:spPr>
                <a:xfrm>
                  <a:off x="5101683" y="1747399"/>
                  <a:ext cx="2785377" cy="400109"/>
                </a:xfrm>
                <a:prstGeom prst="rect">
                  <a:avLst/>
                </a:prstGeom>
                <a:noFill/>
              </p:spPr>
              <p:txBody>
                <a:bodyPr wrap="none" rtlCol="0">
                  <a:spAutoFit/>
                </a:bodyPr>
                <a:lstStyle/>
                <a:p>
                  <a:r>
                    <a:rPr lang="ja-JP" altLang="en-US" sz="1350"/>
                    <a:t>層状塩基性酢酸ニッケル</a:t>
                  </a:r>
                </a:p>
              </p:txBody>
            </p:sp>
          </p:grpSp>
          <p:sp>
            <p:nvSpPr>
              <p:cNvPr id="55" name="テキスト ボックス 54">
                <a:extLst>
                  <a:ext uri="{FF2B5EF4-FFF2-40B4-BE49-F238E27FC236}">
                    <a16:creationId xmlns:a16="http://schemas.microsoft.com/office/drawing/2014/main" id="{EEC3927C-B538-8368-1917-69575D6E2FEE}"/>
                  </a:ext>
                </a:extLst>
              </p:cNvPr>
              <p:cNvSpPr txBox="1"/>
              <p:nvPr/>
            </p:nvSpPr>
            <p:spPr>
              <a:xfrm>
                <a:off x="9371434" y="1776691"/>
                <a:ext cx="2554545" cy="400109"/>
              </a:xfrm>
              <a:prstGeom prst="rect">
                <a:avLst/>
              </a:prstGeom>
              <a:noFill/>
            </p:spPr>
            <p:txBody>
              <a:bodyPr wrap="none" rtlCol="0">
                <a:spAutoFit/>
              </a:bodyPr>
              <a:lstStyle/>
              <a:p>
                <a:r>
                  <a:rPr lang="ja-JP" altLang="en-US" sz="1350"/>
                  <a:t>ニッケル層状水酸化物</a:t>
                </a:r>
              </a:p>
            </p:txBody>
          </p:sp>
        </p:grpSp>
      </p:grpSp>
      <p:sp>
        <p:nvSpPr>
          <p:cNvPr id="61" name="右矢印 60">
            <a:extLst>
              <a:ext uri="{FF2B5EF4-FFF2-40B4-BE49-F238E27FC236}">
                <a16:creationId xmlns:a16="http://schemas.microsoft.com/office/drawing/2014/main" id="{81E3B4ED-52D0-2448-B472-FBC5324F9681}"/>
              </a:ext>
            </a:extLst>
          </p:cNvPr>
          <p:cNvSpPr/>
          <p:nvPr/>
        </p:nvSpPr>
        <p:spPr>
          <a:xfrm>
            <a:off x="2705100" y="2247468"/>
            <a:ext cx="676241" cy="276999"/>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64" name="テキスト ボックス 63">
            <a:extLst>
              <a:ext uri="{FF2B5EF4-FFF2-40B4-BE49-F238E27FC236}">
                <a16:creationId xmlns:a16="http://schemas.microsoft.com/office/drawing/2014/main" id="{94D61E17-DF19-E767-811F-85E18FF866F5}"/>
              </a:ext>
            </a:extLst>
          </p:cNvPr>
          <p:cNvSpPr txBox="1"/>
          <p:nvPr/>
        </p:nvSpPr>
        <p:spPr>
          <a:xfrm>
            <a:off x="4951947" y="1698898"/>
            <a:ext cx="2571538" cy="300082"/>
          </a:xfrm>
          <a:prstGeom prst="rect">
            <a:avLst/>
          </a:prstGeom>
          <a:noFill/>
        </p:spPr>
        <p:txBody>
          <a:bodyPr wrap="none" rtlCol="0">
            <a:spAutoFit/>
          </a:bodyPr>
          <a:lstStyle/>
          <a:p>
            <a:pPr algn="ctr"/>
            <a:r>
              <a:rPr lang="en-US" altLang="ja-JP" sz="1350" dirty="0"/>
              <a:t>DBS-Na</a:t>
            </a:r>
            <a:r>
              <a:rPr lang="ja-JP" altLang="en-US" sz="1350"/>
              <a:t>水溶液中でイオン交換</a:t>
            </a:r>
          </a:p>
        </p:txBody>
      </p:sp>
      <p:sp>
        <p:nvSpPr>
          <p:cNvPr id="63" name="テキスト ボックス 62">
            <a:extLst>
              <a:ext uri="{FF2B5EF4-FFF2-40B4-BE49-F238E27FC236}">
                <a16:creationId xmlns:a16="http://schemas.microsoft.com/office/drawing/2014/main" id="{B7925F4C-D996-33C8-4896-8CA137F43586}"/>
              </a:ext>
            </a:extLst>
          </p:cNvPr>
          <p:cNvSpPr txBox="1"/>
          <p:nvPr/>
        </p:nvSpPr>
        <p:spPr>
          <a:xfrm>
            <a:off x="1643197" y="1702323"/>
            <a:ext cx="2805644" cy="300082"/>
          </a:xfrm>
          <a:prstGeom prst="rect">
            <a:avLst/>
          </a:prstGeom>
          <a:noFill/>
        </p:spPr>
        <p:txBody>
          <a:bodyPr wrap="square" rtlCol="0">
            <a:spAutoFit/>
          </a:bodyPr>
          <a:lstStyle/>
          <a:p>
            <a:pPr algn="ctr"/>
            <a:r>
              <a:rPr lang="ja-JP" altLang="en-US" sz="1350"/>
              <a:t>エタノール</a:t>
            </a:r>
            <a:r>
              <a:rPr lang="en-US" altLang="ja-JP" sz="1350" dirty="0"/>
              <a:t>-</a:t>
            </a:r>
            <a:r>
              <a:rPr lang="ja-JP" altLang="en-US" sz="1350"/>
              <a:t>水系で加熱還流</a:t>
            </a:r>
          </a:p>
        </p:txBody>
      </p:sp>
      <p:grpSp>
        <p:nvGrpSpPr>
          <p:cNvPr id="80" name="グループ化 79">
            <a:extLst>
              <a:ext uri="{FF2B5EF4-FFF2-40B4-BE49-F238E27FC236}">
                <a16:creationId xmlns:a16="http://schemas.microsoft.com/office/drawing/2014/main" id="{6F3A4D82-54F1-3E2C-CD54-37B3926FBB17}"/>
              </a:ext>
            </a:extLst>
          </p:cNvPr>
          <p:cNvGrpSpPr/>
          <p:nvPr/>
        </p:nvGrpSpPr>
        <p:grpSpPr>
          <a:xfrm>
            <a:off x="1591200" y="1693470"/>
            <a:ext cx="2857641" cy="572883"/>
            <a:chOff x="2121600" y="1114960"/>
            <a:chExt cx="3810188" cy="763844"/>
          </a:xfrm>
        </p:grpSpPr>
        <p:sp>
          <p:nvSpPr>
            <p:cNvPr id="65" name="角丸四角形吹き出し 64">
              <a:extLst>
                <a:ext uri="{FF2B5EF4-FFF2-40B4-BE49-F238E27FC236}">
                  <a16:creationId xmlns:a16="http://schemas.microsoft.com/office/drawing/2014/main" id="{21E0D66B-1687-2448-5613-BE1FC1AC7B55}"/>
                </a:ext>
              </a:extLst>
            </p:cNvPr>
            <p:cNvSpPr/>
            <p:nvPr/>
          </p:nvSpPr>
          <p:spPr>
            <a:xfrm>
              <a:off x="2121600" y="1114960"/>
              <a:ext cx="3810188" cy="369332"/>
            </a:xfrm>
            <a:prstGeom prst="wedgeRoundRectCallout">
              <a:avLst>
                <a:gd name="adj1" fmla="val -8167"/>
                <a:gd name="adj2" fmla="val 21236"/>
                <a:gd name="adj3" fmla="val 16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67" name="三角形 66">
              <a:extLst>
                <a:ext uri="{FF2B5EF4-FFF2-40B4-BE49-F238E27FC236}">
                  <a16:creationId xmlns:a16="http://schemas.microsoft.com/office/drawing/2014/main" id="{2802FD87-05B6-2A98-44D0-2B8C6A24C702}"/>
                </a:ext>
              </a:extLst>
            </p:cNvPr>
            <p:cNvSpPr/>
            <p:nvPr/>
          </p:nvSpPr>
          <p:spPr>
            <a:xfrm rot="10800000">
              <a:off x="3869970" y="1496096"/>
              <a:ext cx="318247" cy="382708"/>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69" name="台形 68">
              <a:extLst>
                <a:ext uri="{FF2B5EF4-FFF2-40B4-BE49-F238E27FC236}">
                  <a16:creationId xmlns:a16="http://schemas.microsoft.com/office/drawing/2014/main" id="{A8863EFB-FAF1-26D1-B141-0A903E315BCB}"/>
                </a:ext>
              </a:extLst>
            </p:cNvPr>
            <p:cNvSpPr/>
            <p:nvPr/>
          </p:nvSpPr>
          <p:spPr>
            <a:xfrm rot="10800000">
              <a:off x="3862770" y="1446073"/>
              <a:ext cx="331200" cy="76438"/>
            </a:xfrm>
            <a:prstGeom prst="trapezoid">
              <a:avLst>
                <a:gd name="adj" fmla="val 41615"/>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grpSp>
        <p:nvGrpSpPr>
          <p:cNvPr id="81" name="グループ化 80">
            <a:extLst>
              <a:ext uri="{FF2B5EF4-FFF2-40B4-BE49-F238E27FC236}">
                <a16:creationId xmlns:a16="http://schemas.microsoft.com/office/drawing/2014/main" id="{B79987E1-8317-D61C-BD88-DCA59CD44BA1}"/>
              </a:ext>
            </a:extLst>
          </p:cNvPr>
          <p:cNvGrpSpPr/>
          <p:nvPr/>
        </p:nvGrpSpPr>
        <p:grpSpPr>
          <a:xfrm>
            <a:off x="4974630" y="1692885"/>
            <a:ext cx="2526173" cy="572883"/>
            <a:chOff x="2366057" y="1114960"/>
            <a:chExt cx="3368230" cy="763844"/>
          </a:xfrm>
        </p:grpSpPr>
        <p:sp>
          <p:nvSpPr>
            <p:cNvPr id="82" name="角丸四角形吹き出し 81">
              <a:extLst>
                <a:ext uri="{FF2B5EF4-FFF2-40B4-BE49-F238E27FC236}">
                  <a16:creationId xmlns:a16="http://schemas.microsoft.com/office/drawing/2014/main" id="{2E53C377-FDDD-B439-17E0-E4FDD92E258F}"/>
                </a:ext>
              </a:extLst>
            </p:cNvPr>
            <p:cNvSpPr/>
            <p:nvPr/>
          </p:nvSpPr>
          <p:spPr>
            <a:xfrm>
              <a:off x="2366057" y="1114960"/>
              <a:ext cx="3368230" cy="369332"/>
            </a:xfrm>
            <a:prstGeom prst="wedgeRoundRectCallout">
              <a:avLst>
                <a:gd name="adj1" fmla="val -8167"/>
                <a:gd name="adj2" fmla="val 21236"/>
                <a:gd name="adj3" fmla="val 16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83" name="三角形 82">
              <a:extLst>
                <a:ext uri="{FF2B5EF4-FFF2-40B4-BE49-F238E27FC236}">
                  <a16:creationId xmlns:a16="http://schemas.microsoft.com/office/drawing/2014/main" id="{CA27569B-C246-5AC1-B756-4CBA7F2ED7B9}"/>
                </a:ext>
              </a:extLst>
            </p:cNvPr>
            <p:cNvSpPr/>
            <p:nvPr/>
          </p:nvSpPr>
          <p:spPr>
            <a:xfrm rot="10800000">
              <a:off x="3869970" y="1496096"/>
              <a:ext cx="318247" cy="382708"/>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84" name="台形 83">
              <a:extLst>
                <a:ext uri="{FF2B5EF4-FFF2-40B4-BE49-F238E27FC236}">
                  <a16:creationId xmlns:a16="http://schemas.microsoft.com/office/drawing/2014/main" id="{8C14808E-4136-80F8-C3AD-17FB3374DC85}"/>
                </a:ext>
              </a:extLst>
            </p:cNvPr>
            <p:cNvSpPr/>
            <p:nvPr/>
          </p:nvSpPr>
          <p:spPr>
            <a:xfrm rot="10800000">
              <a:off x="3862770" y="1446073"/>
              <a:ext cx="331200" cy="76438"/>
            </a:xfrm>
            <a:prstGeom prst="trapezoid">
              <a:avLst>
                <a:gd name="adj" fmla="val 41615"/>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grpSp>
        <p:nvGrpSpPr>
          <p:cNvPr id="86" name="グループ化 3">
            <a:extLst>
              <a:ext uri="{FF2B5EF4-FFF2-40B4-BE49-F238E27FC236}">
                <a16:creationId xmlns:a16="http://schemas.microsoft.com/office/drawing/2014/main" id="{0EC686A4-DCEF-4FD0-A213-A28FCE240563}"/>
              </a:ext>
            </a:extLst>
          </p:cNvPr>
          <p:cNvGrpSpPr>
            <a:grpSpLocks noChangeAspect="1"/>
          </p:cNvGrpSpPr>
          <p:nvPr/>
        </p:nvGrpSpPr>
        <p:grpSpPr>
          <a:xfrm>
            <a:off x="2063816" y="4086474"/>
            <a:ext cx="1065233" cy="1308484"/>
            <a:chOff x="0" y="2714620"/>
            <a:chExt cx="1486826" cy="1530203"/>
          </a:xfrm>
        </p:grpSpPr>
        <p:pic>
          <p:nvPicPr>
            <p:cNvPr id="87" name="Picture 31">
              <a:extLst>
                <a:ext uri="{FF2B5EF4-FFF2-40B4-BE49-F238E27FC236}">
                  <a16:creationId xmlns:a16="http://schemas.microsoft.com/office/drawing/2014/main" id="{C4591293-AC71-78EE-037F-CA158AE11F61}"/>
                </a:ext>
              </a:extLst>
            </p:cNvPr>
            <p:cNvPicPr>
              <a:picLocks noChangeAspect="1" noChangeArrowheads="1"/>
            </p:cNvPicPr>
            <p:nvPr/>
          </p:nvPicPr>
          <p:blipFill>
            <a:blip r:embed="rId3" cstate="print"/>
            <a:srcRect/>
            <a:stretch>
              <a:fillRect/>
            </a:stretch>
          </p:blipFill>
          <p:spPr bwMode="auto">
            <a:xfrm>
              <a:off x="0" y="2714620"/>
              <a:ext cx="1485489" cy="641910"/>
            </a:xfrm>
            <a:prstGeom prst="rect">
              <a:avLst/>
            </a:prstGeom>
            <a:noFill/>
            <a:ln w="9525">
              <a:noFill/>
              <a:miter lim="800000"/>
              <a:headEnd/>
              <a:tailEnd/>
            </a:ln>
            <a:effectLst/>
          </p:spPr>
        </p:pic>
        <p:pic>
          <p:nvPicPr>
            <p:cNvPr id="88" name="Picture 32">
              <a:extLst>
                <a:ext uri="{FF2B5EF4-FFF2-40B4-BE49-F238E27FC236}">
                  <a16:creationId xmlns:a16="http://schemas.microsoft.com/office/drawing/2014/main" id="{C8627D3C-E9AC-397D-F724-DFC99E76EFB5}"/>
                </a:ext>
              </a:extLst>
            </p:cNvPr>
            <p:cNvPicPr>
              <a:picLocks noChangeAspect="1" noChangeArrowheads="1"/>
            </p:cNvPicPr>
            <p:nvPr/>
          </p:nvPicPr>
          <p:blipFill>
            <a:blip r:embed="rId3" cstate="print"/>
            <a:srcRect/>
            <a:stretch>
              <a:fillRect/>
            </a:stretch>
          </p:blipFill>
          <p:spPr bwMode="auto">
            <a:xfrm>
              <a:off x="1337" y="3687146"/>
              <a:ext cx="1485489" cy="557677"/>
            </a:xfrm>
            <a:prstGeom prst="rect">
              <a:avLst/>
            </a:prstGeom>
            <a:noFill/>
            <a:ln w="9525">
              <a:noFill/>
              <a:miter lim="800000"/>
              <a:headEnd/>
              <a:tailEnd/>
            </a:ln>
            <a:effectLst/>
          </p:spPr>
        </p:pic>
        <p:graphicFrame>
          <p:nvGraphicFramePr>
            <p:cNvPr id="89" name="Object 2">
              <a:extLst>
                <a:ext uri="{FF2B5EF4-FFF2-40B4-BE49-F238E27FC236}">
                  <a16:creationId xmlns:a16="http://schemas.microsoft.com/office/drawing/2014/main" id="{62880690-3C83-227B-C830-873D2821D2DA}"/>
                </a:ext>
              </a:extLst>
            </p:cNvPr>
            <p:cNvGraphicFramePr>
              <a:graphicFrameLocks noChangeAspect="1"/>
            </p:cNvGraphicFramePr>
            <p:nvPr/>
          </p:nvGraphicFramePr>
          <p:xfrm>
            <a:off x="550517" y="3079357"/>
            <a:ext cx="609983" cy="547601"/>
          </p:xfrm>
          <a:graphic>
            <a:graphicData uri="http://schemas.openxmlformats.org/presentationml/2006/ole">
              <mc:AlternateContent xmlns:mc="http://schemas.openxmlformats.org/markup-compatibility/2006">
                <mc:Choice xmlns:v="urn:schemas-microsoft-com:vml" Requires="v">
                  <p:oleObj name="CS ChemDraw Drawing" r:id="rId4" imgW="604440" imgH="472320" progId="">
                    <p:embed/>
                  </p:oleObj>
                </mc:Choice>
                <mc:Fallback>
                  <p:oleObj name="CS ChemDraw Drawing" r:id="rId4" imgW="604440" imgH="472320" progId="">
                    <p:embed/>
                    <p:pic>
                      <p:nvPicPr>
                        <p:cNvPr id="89" name="Object 2">
                          <a:extLst>
                            <a:ext uri="{FF2B5EF4-FFF2-40B4-BE49-F238E27FC236}">
                              <a16:creationId xmlns:a16="http://schemas.microsoft.com/office/drawing/2014/main" id="{62880690-3C83-227B-C830-873D2821D2D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0517" y="3079357"/>
                          <a:ext cx="609983" cy="547601"/>
                        </a:xfrm>
                        <a:prstGeom prst="rect">
                          <a:avLst/>
                        </a:prstGeom>
                        <a:noFill/>
                        <a:ln>
                          <a:noFill/>
                        </a:ln>
                        <a:effectLst/>
                      </p:spPr>
                    </p:pic>
                  </p:oleObj>
                </mc:Fallback>
              </mc:AlternateContent>
            </a:graphicData>
          </a:graphic>
        </p:graphicFrame>
      </p:grpSp>
      <p:grpSp>
        <p:nvGrpSpPr>
          <p:cNvPr id="90" name="グループ化 89">
            <a:extLst>
              <a:ext uri="{FF2B5EF4-FFF2-40B4-BE49-F238E27FC236}">
                <a16:creationId xmlns:a16="http://schemas.microsoft.com/office/drawing/2014/main" id="{69E88DEF-8226-85DF-E486-C49D1975187E}"/>
              </a:ext>
            </a:extLst>
          </p:cNvPr>
          <p:cNvGrpSpPr>
            <a:grpSpLocks noChangeAspect="1"/>
          </p:cNvGrpSpPr>
          <p:nvPr/>
        </p:nvGrpSpPr>
        <p:grpSpPr>
          <a:xfrm>
            <a:off x="6341250" y="3947995"/>
            <a:ext cx="1269707" cy="1792360"/>
            <a:chOff x="3689192" y="2279868"/>
            <a:chExt cx="1824565" cy="2932001"/>
          </a:xfrm>
        </p:grpSpPr>
        <p:grpSp>
          <p:nvGrpSpPr>
            <p:cNvPr id="91" name="Group 23">
              <a:extLst>
                <a:ext uri="{FF2B5EF4-FFF2-40B4-BE49-F238E27FC236}">
                  <a16:creationId xmlns:a16="http://schemas.microsoft.com/office/drawing/2014/main" id="{D92B36A0-D0CD-EA6B-C2A3-7A1FA39604E2}"/>
                </a:ext>
              </a:extLst>
            </p:cNvPr>
            <p:cNvGrpSpPr>
              <a:grpSpLocks/>
            </p:cNvGrpSpPr>
            <p:nvPr/>
          </p:nvGrpSpPr>
          <p:grpSpPr bwMode="auto">
            <a:xfrm>
              <a:off x="3689192" y="2279868"/>
              <a:ext cx="1824565" cy="2932001"/>
              <a:chOff x="2551" y="994"/>
              <a:chExt cx="945" cy="1329"/>
            </a:xfrm>
          </p:grpSpPr>
          <p:pic>
            <p:nvPicPr>
              <p:cNvPr id="94" name="Picture 25">
                <a:extLst>
                  <a:ext uri="{FF2B5EF4-FFF2-40B4-BE49-F238E27FC236}">
                    <a16:creationId xmlns:a16="http://schemas.microsoft.com/office/drawing/2014/main" id="{9B9D133C-4F09-7313-5C0A-1EDA0E1E59DB}"/>
                  </a:ext>
                </a:extLst>
              </p:cNvPr>
              <p:cNvPicPr>
                <a:picLocks noChangeAspect="1" noChangeArrowheads="1"/>
              </p:cNvPicPr>
              <p:nvPr/>
            </p:nvPicPr>
            <p:blipFill>
              <a:blip r:embed="rId3" cstate="print"/>
              <a:srcRect/>
              <a:stretch>
                <a:fillRect/>
              </a:stretch>
            </p:blipFill>
            <p:spPr bwMode="auto">
              <a:xfrm>
                <a:off x="2608" y="994"/>
                <a:ext cx="888" cy="292"/>
              </a:xfrm>
              <a:prstGeom prst="rect">
                <a:avLst/>
              </a:prstGeom>
              <a:noFill/>
              <a:ln w="9525">
                <a:noFill/>
                <a:miter lim="800000"/>
                <a:headEnd/>
                <a:tailEnd/>
              </a:ln>
              <a:effectLst/>
            </p:spPr>
          </p:pic>
          <p:pic>
            <p:nvPicPr>
              <p:cNvPr id="95" name="Picture 26">
                <a:extLst>
                  <a:ext uri="{FF2B5EF4-FFF2-40B4-BE49-F238E27FC236}">
                    <a16:creationId xmlns:a16="http://schemas.microsoft.com/office/drawing/2014/main" id="{A1F790A8-81F7-BFC5-061E-EB1C0A349071}"/>
                  </a:ext>
                </a:extLst>
              </p:cNvPr>
              <p:cNvPicPr>
                <a:picLocks noChangeAspect="1" noChangeArrowheads="1"/>
              </p:cNvPicPr>
              <p:nvPr/>
            </p:nvPicPr>
            <p:blipFill>
              <a:blip r:embed="rId3" cstate="print"/>
              <a:srcRect/>
              <a:stretch>
                <a:fillRect/>
              </a:stretch>
            </p:blipFill>
            <p:spPr bwMode="auto">
              <a:xfrm>
                <a:off x="2551" y="1967"/>
                <a:ext cx="888" cy="356"/>
              </a:xfrm>
              <a:prstGeom prst="rect">
                <a:avLst/>
              </a:prstGeom>
              <a:noFill/>
              <a:ln w="9525">
                <a:noFill/>
                <a:miter lim="800000"/>
                <a:headEnd/>
                <a:tailEnd/>
              </a:ln>
              <a:effectLst/>
            </p:spPr>
          </p:pic>
        </p:grpSp>
        <p:pic>
          <p:nvPicPr>
            <p:cNvPr id="92" name="Picture 7">
              <a:extLst>
                <a:ext uri="{FF2B5EF4-FFF2-40B4-BE49-F238E27FC236}">
                  <a16:creationId xmlns:a16="http://schemas.microsoft.com/office/drawing/2014/main" id="{B48D24C3-BD63-50AA-3A19-6D5893DFE949}"/>
                </a:ext>
              </a:extLst>
            </p:cNvPr>
            <p:cNvPicPr>
              <a:picLocks noChangeAspect="1" noChangeArrowheads="1"/>
            </p:cNvPicPr>
            <p:nvPr/>
          </p:nvPicPr>
          <p:blipFill>
            <a:blip r:embed="rId6" cstate="print"/>
            <a:srcRect/>
            <a:stretch>
              <a:fillRect/>
            </a:stretch>
          </p:blipFill>
          <p:spPr bwMode="auto">
            <a:xfrm rot="6546436">
              <a:off x="4077571" y="3616251"/>
              <a:ext cx="1742566" cy="435641"/>
            </a:xfrm>
            <a:prstGeom prst="rect">
              <a:avLst/>
            </a:prstGeom>
            <a:noFill/>
            <a:ln w="9525">
              <a:noFill/>
              <a:miter lim="800000"/>
              <a:headEnd/>
              <a:tailEnd/>
            </a:ln>
            <a:effectLst/>
          </p:spPr>
        </p:pic>
        <p:pic>
          <p:nvPicPr>
            <p:cNvPr id="93" name="Picture 7">
              <a:extLst>
                <a:ext uri="{FF2B5EF4-FFF2-40B4-BE49-F238E27FC236}">
                  <a16:creationId xmlns:a16="http://schemas.microsoft.com/office/drawing/2014/main" id="{7B5E3F7D-2B74-14EA-4E59-097452D17655}"/>
                </a:ext>
              </a:extLst>
            </p:cNvPr>
            <p:cNvPicPr>
              <a:picLocks noChangeAspect="1" noChangeArrowheads="1"/>
            </p:cNvPicPr>
            <p:nvPr/>
          </p:nvPicPr>
          <p:blipFill>
            <a:blip r:embed="rId6" cstate="print"/>
            <a:srcRect/>
            <a:stretch>
              <a:fillRect/>
            </a:stretch>
          </p:blipFill>
          <p:spPr bwMode="auto">
            <a:xfrm rot="17545411">
              <a:off x="3505802" y="3322710"/>
              <a:ext cx="1681006" cy="420252"/>
            </a:xfrm>
            <a:prstGeom prst="rect">
              <a:avLst/>
            </a:prstGeom>
            <a:noFill/>
            <a:ln w="9525">
              <a:noFill/>
              <a:miter lim="800000"/>
              <a:headEnd/>
              <a:tailEnd/>
            </a:ln>
            <a:effectLst/>
          </p:spPr>
        </p:pic>
      </p:grpSp>
      <p:grpSp>
        <p:nvGrpSpPr>
          <p:cNvPr id="112" name="グループ化 111">
            <a:extLst>
              <a:ext uri="{FF2B5EF4-FFF2-40B4-BE49-F238E27FC236}">
                <a16:creationId xmlns:a16="http://schemas.microsoft.com/office/drawing/2014/main" id="{C2BE4332-357B-72B4-0206-22FC8FC2C84A}"/>
              </a:ext>
            </a:extLst>
          </p:cNvPr>
          <p:cNvGrpSpPr/>
          <p:nvPr/>
        </p:nvGrpSpPr>
        <p:grpSpPr>
          <a:xfrm>
            <a:off x="3515446" y="3168415"/>
            <a:ext cx="2430983" cy="1320775"/>
            <a:chOff x="197422" y="2826862"/>
            <a:chExt cx="3241310" cy="1761034"/>
          </a:xfrm>
        </p:grpSpPr>
        <p:grpSp>
          <p:nvGrpSpPr>
            <p:cNvPr id="96" name="グループ化 95">
              <a:extLst>
                <a:ext uri="{FF2B5EF4-FFF2-40B4-BE49-F238E27FC236}">
                  <a16:creationId xmlns:a16="http://schemas.microsoft.com/office/drawing/2014/main" id="{AFCD050F-5F3E-5F05-4362-0E5CAFC58B13}"/>
                </a:ext>
              </a:extLst>
            </p:cNvPr>
            <p:cNvGrpSpPr/>
            <p:nvPr/>
          </p:nvGrpSpPr>
          <p:grpSpPr>
            <a:xfrm>
              <a:off x="197422" y="2826862"/>
              <a:ext cx="3241310" cy="1761034"/>
              <a:chOff x="346489" y="363244"/>
              <a:chExt cx="3681531" cy="1955096"/>
            </a:xfrm>
          </p:grpSpPr>
          <p:pic>
            <p:nvPicPr>
              <p:cNvPr id="97" name="図 96">
                <a:extLst>
                  <a:ext uri="{FF2B5EF4-FFF2-40B4-BE49-F238E27FC236}">
                    <a16:creationId xmlns:a16="http://schemas.microsoft.com/office/drawing/2014/main" id="{637627D1-8094-99CB-9D41-8A147075A6DF}"/>
                  </a:ext>
                </a:extLst>
              </p:cNvPr>
              <p:cNvPicPr>
                <a:picLocks noChangeAspect="1"/>
              </p:cNvPicPr>
              <p:nvPr/>
            </p:nvPicPr>
            <p:blipFill>
              <a:blip r:embed="rId7"/>
              <a:stretch>
                <a:fillRect/>
              </a:stretch>
            </p:blipFill>
            <p:spPr>
              <a:xfrm>
                <a:off x="377744" y="448816"/>
                <a:ext cx="3549145" cy="766754"/>
              </a:xfrm>
              <a:prstGeom prst="rect">
                <a:avLst/>
              </a:prstGeom>
            </p:spPr>
          </p:pic>
          <p:sp>
            <p:nvSpPr>
              <p:cNvPr id="98" name="角丸四角形 97">
                <a:extLst>
                  <a:ext uri="{FF2B5EF4-FFF2-40B4-BE49-F238E27FC236}">
                    <a16:creationId xmlns:a16="http://schemas.microsoft.com/office/drawing/2014/main" id="{E0AFE1D8-D12D-E67E-5661-8AE22C715120}"/>
                  </a:ext>
                </a:extLst>
              </p:cNvPr>
              <p:cNvSpPr/>
              <p:nvPr/>
            </p:nvSpPr>
            <p:spPr>
              <a:xfrm>
                <a:off x="346489" y="363244"/>
                <a:ext cx="3681531" cy="190312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99" name="テキスト ボックス 98">
                <a:extLst>
                  <a:ext uri="{FF2B5EF4-FFF2-40B4-BE49-F238E27FC236}">
                    <a16:creationId xmlns:a16="http://schemas.microsoft.com/office/drawing/2014/main" id="{022F6BB8-5197-E5A6-6BA1-E5423DE36C3D}"/>
                  </a:ext>
                </a:extLst>
              </p:cNvPr>
              <p:cNvSpPr txBox="1"/>
              <p:nvPr/>
            </p:nvSpPr>
            <p:spPr>
              <a:xfrm>
                <a:off x="439385" y="1771631"/>
                <a:ext cx="3425860" cy="546709"/>
              </a:xfrm>
              <a:prstGeom prst="rect">
                <a:avLst/>
              </a:prstGeom>
              <a:noFill/>
            </p:spPr>
            <p:txBody>
              <a:bodyPr wrap="none" rtlCol="0">
                <a:spAutoFit/>
              </a:bodyPr>
              <a:lstStyle/>
              <a:p>
                <a:pPr algn="ctr"/>
                <a:r>
                  <a:rPr lang="ja-JP" altLang="en-US" sz="900"/>
                  <a:t>ドデシルベンゼンスルホン酸ナトリウム</a:t>
                </a:r>
                <a:endParaRPr lang="en-US" altLang="ja-JP" sz="900" dirty="0"/>
              </a:p>
              <a:p>
                <a:pPr algn="ctr"/>
                <a:r>
                  <a:rPr lang="en-US" altLang="ja-JP" sz="900" dirty="0"/>
                  <a:t>(DBS-Na)</a:t>
                </a:r>
                <a:endParaRPr lang="ja-JP" altLang="en-US" sz="900"/>
              </a:p>
            </p:txBody>
          </p:sp>
        </p:grpSp>
        <p:cxnSp>
          <p:nvCxnSpPr>
            <p:cNvPr id="108" name="直線矢印コネクタ 107">
              <a:extLst>
                <a:ext uri="{FF2B5EF4-FFF2-40B4-BE49-F238E27FC236}">
                  <a16:creationId xmlns:a16="http://schemas.microsoft.com/office/drawing/2014/main" id="{37B13AC6-FD02-B948-52D7-CD0E5C36B84C}"/>
                </a:ext>
              </a:extLst>
            </p:cNvPr>
            <p:cNvCxnSpPr>
              <a:cxnSpLocks/>
            </p:cNvCxnSpPr>
            <p:nvPr/>
          </p:nvCxnSpPr>
          <p:spPr>
            <a:xfrm>
              <a:off x="228906" y="3717662"/>
              <a:ext cx="287377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09" name="テキスト ボックス 108">
              <a:extLst>
                <a:ext uri="{FF2B5EF4-FFF2-40B4-BE49-F238E27FC236}">
                  <a16:creationId xmlns:a16="http://schemas.microsoft.com/office/drawing/2014/main" id="{DE6245C8-1904-4DEE-3635-D730D58D0F2F}"/>
                </a:ext>
              </a:extLst>
            </p:cNvPr>
            <p:cNvSpPr txBox="1"/>
            <p:nvPr/>
          </p:nvSpPr>
          <p:spPr>
            <a:xfrm>
              <a:off x="1373895" y="3743162"/>
              <a:ext cx="1098750" cy="338555"/>
            </a:xfrm>
            <a:prstGeom prst="rect">
              <a:avLst/>
            </a:prstGeom>
            <a:noFill/>
          </p:spPr>
          <p:txBody>
            <a:bodyPr wrap="square" rtlCol="0">
              <a:spAutoFit/>
            </a:bodyPr>
            <a:lstStyle/>
            <a:p>
              <a:r>
                <a:rPr lang="en-US" altLang="ja-JP" sz="1050" dirty="0">
                  <a:latin typeface="Yu Mincho" panose="02020400000000000000" pitchFamily="18" charset="-128"/>
                  <a:ea typeface="Yu Mincho" panose="02020400000000000000" pitchFamily="18" charset="-128"/>
                </a:rPr>
                <a:t>22〜23</a:t>
              </a:r>
              <a:r>
                <a:rPr lang="ja-JP" altLang="en-US" sz="1050">
                  <a:latin typeface="Yu Mincho" panose="02020400000000000000" pitchFamily="18" charset="-128"/>
                  <a:ea typeface="Yu Mincho" panose="02020400000000000000" pitchFamily="18" charset="-128"/>
                </a:rPr>
                <a:t> </a:t>
              </a:r>
              <a:r>
                <a:rPr lang="en-US" altLang="ja-JP" sz="1050" dirty="0">
                  <a:latin typeface="Yu Mincho" panose="02020400000000000000" pitchFamily="18" charset="-128"/>
                  <a:ea typeface="Yu Mincho" panose="02020400000000000000" pitchFamily="18" charset="-128"/>
                </a:rPr>
                <a:t>Å</a:t>
              </a:r>
              <a:endParaRPr lang="ja-JP" altLang="en-US" sz="1050">
                <a:latin typeface="Yu Mincho" panose="02020400000000000000" pitchFamily="18" charset="-128"/>
                <a:ea typeface="Yu Mincho" panose="02020400000000000000" pitchFamily="18" charset="-128"/>
              </a:endParaRPr>
            </a:p>
          </p:txBody>
        </p:sp>
      </p:grpSp>
      <p:sp>
        <p:nvSpPr>
          <p:cNvPr id="137" name="右矢印 136">
            <a:extLst>
              <a:ext uri="{FF2B5EF4-FFF2-40B4-BE49-F238E27FC236}">
                <a16:creationId xmlns:a16="http://schemas.microsoft.com/office/drawing/2014/main" id="{7D2E9277-FC58-D1F4-6340-EE947943E387}"/>
              </a:ext>
            </a:extLst>
          </p:cNvPr>
          <p:cNvSpPr/>
          <p:nvPr/>
        </p:nvSpPr>
        <p:spPr>
          <a:xfrm>
            <a:off x="5908918" y="2276081"/>
            <a:ext cx="676241" cy="276999"/>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38" name="右矢印 137">
            <a:extLst>
              <a:ext uri="{FF2B5EF4-FFF2-40B4-BE49-F238E27FC236}">
                <a16:creationId xmlns:a16="http://schemas.microsoft.com/office/drawing/2014/main" id="{370DD137-5BAF-04C9-5AC0-CB9C2DC9A243}"/>
              </a:ext>
            </a:extLst>
          </p:cNvPr>
          <p:cNvSpPr/>
          <p:nvPr/>
        </p:nvSpPr>
        <p:spPr>
          <a:xfrm>
            <a:off x="3454270" y="4642841"/>
            <a:ext cx="2540621" cy="276999"/>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Tree>
    <p:extLst>
      <p:ext uri="{BB962C8B-B14F-4D97-AF65-F5344CB8AC3E}">
        <p14:creationId xmlns:p14="http://schemas.microsoft.com/office/powerpoint/2010/main" val="22573282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6868CD18-EF89-8E49-BA6F-FBEFB34F25BA}"/>
              </a:ext>
            </a:extLst>
          </p:cNvPr>
          <p:cNvSpPr>
            <a:spLocks noGrp="1"/>
          </p:cNvSpPr>
          <p:nvPr>
            <p:ph type="sldNum" sz="quarter" idx="12"/>
          </p:nvPr>
        </p:nvSpPr>
        <p:spPr/>
        <p:txBody>
          <a:bodyPr/>
          <a:lstStyle/>
          <a:p>
            <a:fld id="{1861F7C4-1F0D-F249-A3A3-E04DAD9D7D2E}" type="slidenum">
              <a:rPr kumimoji="1" lang="ja-JP" altLang="en-US" smtClean="0"/>
              <a:t>3</a:t>
            </a:fld>
            <a:endParaRPr kumimoji="1" lang="ja-JP" altLang="en-US"/>
          </a:p>
        </p:txBody>
      </p:sp>
      <p:sp>
        <p:nvSpPr>
          <p:cNvPr id="4" name="テキスト ボックス 3">
            <a:extLst>
              <a:ext uri="{FF2B5EF4-FFF2-40B4-BE49-F238E27FC236}">
                <a16:creationId xmlns:a16="http://schemas.microsoft.com/office/drawing/2014/main" id="{C8016B18-539A-A648-BE31-1363A2143D1E}"/>
              </a:ext>
            </a:extLst>
          </p:cNvPr>
          <p:cNvSpPr txBox="1"/>
          <p:nvPr/>
        </p:nvSpPr>
        <p:spPr>
          <a:xfrm>
            <a:off x="45988" y="84497"/>
            <a:ext cx="3712946" cy="415498"/>
          </a:xfrm>
          <a:prstGeom prst="rect">
            <a:avLst/>
          </a:prstGeom>
          <a:noFill/>
        </p:spPr>
        <p:txBody>
          <a:bodyPr wrap="square" rtlCol="0">
            <a:spAutoFit/>
          </a:bodyPr>
          <a:lstStyle/>
          <a:p>
            <a:pPr algn="ctr"/>
            <a:r>
              <a:rPr lang="ja-JP" altLang="en-US" sz="2100">
                <a:latin typeface="MS Gothic" panose="020B0609070205080204" pitchFamily="49" charset="-128"/>
                <a:ea typeface="MS Gothic" panose="020B0609070205080204" pitchFamily="49" charset="-128"/>
              </a:rPr>
              <a:t>ニッケル層状水酸化物の合成</a:t>
            </a:r>
            <a:endParaRPr lang="en-US" altLang="ja-JP" sz="2100" dirty="0">
              <a:latin typeface="MS Gothic" panose="020B0609070205080204" pitchFamily="49" charset="-128"/>
              <a:ea typeface="MS Gothic" panose="020B0609070205080204" pitchFamily="49" charset="-128"/>
            </a:endParaRPr>
          </a:p>
        </p:txBody>
      </p:sp>
      <p:grpSp>
        <p:nvGrpSpPr>
          <p:cNvPr id="60" name="グループ化 59">
            <a:extLst>
              <a:ext uri="{FF2B5EF4-FFF2-40B4-BE49-F238E27FC236}">
                <a16:creationId xmlns:a16="http://schemas.microsoft.com/office/drawing/2014/main" id="{7333465A-D6DE-6028-E53C-E402912135DF}"/>
              </a:ext>
            </a:extLst>
          </p:cNvPr>
          <p:cNvGrpSpPr/>
          <p:nvPr/>
        </p:nvGrpSpPr>
        <p:grpSpPr>
          <a:xfrm>
            <a:off x="430824" y="975377"/>
            <a:ext cx="8330892" cy="583845"/>
            <a:chOff x="866215" y="1398340"/>
            <a:chExt cx="11107855" cy="778460"/>
          </a:xfrm>
        </p:grpSpPr>
        <p:grpSp>
          <p:nvGrpSpPr>
            <p:cNvPr id="57" name="グループ化 56">
              <a:extLst>
                <a:ext uri="{FF2B5EF4-FFF2-40B4-BE49-F238E27FC236}">
                  <a16:creationId xmlns:a16="http://schemas.microsoft.com/office/drawing/2014/main" id="{E6D4B333-6579-C91A-9CB5-4B2AFA144089}"/>
                </a:ext>
              </a:extLst>
            </p:cNvPr>
            <p:cNvGrpSpPr/>
            <p:nvPr/>
          </p:nvGrpSpPr>
          <p:grpSpPr>
            <a:xfrm>
              <a:off x="866215" y="1407359"/>
              <a:ext cx="2786748" cy="769441"/>
              <a:chOff x="866215" y="1407359"/>
              <a:chExt cx="2786748" cy="769441"/>
            </a:xfrm>
          </p:grpSpPr>
          <p:sp>
            <p:nvSpPr>
              <p:cNvPr id="7" name="テキスト ボックス 6">
                <a:extLst>
                  <a:ext uri="{FF2B5EF4-FFF2-40B4-BE49-F238E27FC236}">
                    <a16:creationId xmlns:a16="http://schemas.microsoft.com/office/drawing/2014/main" id="{E40293C9-53EF-EE44-B1E7-D65B087E54B4}"/>
                  </a:ext>
                </a:extLst>
              </p:cNvPr>
              <p:cNvSpPr txBox="1"/>
              <p:nvPr/>
            </p:nvSpPr>
            <p:spPr>
              <a:xfrm>
                <a:off x="866215" y="1407359"/>
                <a:ext cx="2786748" cy="400109"/>
              </a:xfrm>
              <a:prstGeom prst="rect">
                <a:avLst/>
              </a:prstGeom>
              <a:noFill/>
            </p:spPr>
            <p:txBody>
              <a:bodyPr wrap="square" rtlCol="0">
                <a:spAutoFit/>
              </a:bodyPr>
              <a:lstStyle/>
              <a:p>
                <a:pPr fontAlgn="base"/>
                <a:r>
                  <a:rPr lang="en-US" altLang="ja-JP" sz="1350" dirty="0">
                    <a:latin typeface="Yu Mincho" panose="02020400000000000000" pitchFamily="18" charset="-128"/>
                    <a:ea typeface="Yu Mincho" panose="02020400000000000000" pitchFamily="18" charset="-128"/>
                    <a:cs typeface="ＭＳ Ｐゴシック" panose="020B0600070205080204" pitchFamily="34" charset="-128"/>
                  </a:rPr>
                  <a:t>Ni(CH</a:t>
                </a:r>
                <a:r>
                  <a:rPr lang="en-US" altLang="ja-JP" sz="1350" baseline="-25000" dirty="0">
                    <a:latin typeface="Yu Mincho" panose="02020400000000000000" pitchFamily="18" charset="-128"/>
                    <a:ea typeface="Yu Mincho" panose="02020400000000000000" pitchFamily="18" charset="-128"/>
                    <a:cs typeface="ＭＳ Ｐゴシック" panose="020B0600070205080204" pitchFamily="34" charset="-128"/>
                  </a:rPr>
                  <a:t>3</a:t>
                </a:r>
                <a:r>
                  <a:rPr lang="en-US" altLang="ja-JP" sz="1350" dirty="0">
                    <a:latin typeface="Yu Mincho" panose="02020400000000000000" pitchFamily="18" charset="-128"/>
                    <a:ea typeface="Yu Mincho" panose="02020400000000000000" pitchFamily="18" charset="-128"/>
                    <a:cs typeface="ＭＳ Ｐゴシック" panose="020B0600070205080204" pitchFamily="34" charset="-128"/>
                  </a:rPr>
                  <a:t>COO)</a:t>
                </a:r>
                <a:r>
                  <a:rPr lang="en-US" altLang="ja-JP" sz="1350" baseline="-25000" dirty="0">
                    <a:latin typeface="Yu Mincho" panose="02020400000000000000" pitchFamily="18" charset="-128"/>
                    <a:ea typeface="Yu Mincho" panose="02020400000000000000" pitchFamily="18" charset="-128"/>
                    <a:cs typeface="ＭＳ Ｐゴシック" panose="020B0600070205080204" pitchFamily="34" charset="-128"/>
                  </a:rPr>
                  <a:t>2</a:t>
                </a:r>
                <a:r>
                  <a:rPr lang="ja-JP" altLang="ja-JP" sz="1350">
                    <a:latin typeface="Yu Mincho" panose="02020400000000000000" pitchFamily="18" charset="-128"/>
                    <a:ea typeface="Yu Mincho" panose="02020400000000000000" pitchFamily="18" charset="-128"/>
                    <a:cs typeface="ＭＳ Ｐゴシック" panose="020B0600070205080204" pitchFamily="34" charset="-128"/>
                  </a:rPr>
                  <a:t>・</a:t>
                </a:r>
                <a:r>
                  <a:rPr lang="en-US" altLang="ja-JP" sz="1350" dirty="0">
                    <a:latin typeface="Yu Mincho" panose="02020400000000000000" pitchFamily="18" charset="-128"/>
                    <a:ea typeface="Yu Mincho" panose="02020400000000000000" pitchFamily="18" charset="-128"/>
                    <a:cs typeface="ＭＳ Ｐゴシック" panose="020B0600070205080204" pitchFamily="34" charset="-128"/>
                  </a:rPr>
                  <a:t>4H</a:t>
                </a:r>
                <a:r>
                  <a:rPr lang="en-US" altLang="ja-JP" sz="1350" baseline="-25000" dirty="0">
                    <a:latin typeface="Yu Mincho" panose="02020400000000000000" pitchFamily="18" charset="-128"/>
                    <a:ea typeface="Yu Mincho" panose="02020400000000000000" pitchFamily="18" charset="-128"/>
                    <a:cs typeface="ＭＳ Ｐゴシック" panose="020B0600070205080204" pitchFamily="34" charset="-128"/>
                  </a:rPr>
                  <a:t>2</a:t>
                </a:r>
                <a:r>
                  <a:rPr lang="en-US" altLang="ja-JP" sz="1350" dirty="0">
                    <a:latin typeface="Yu Mincho" panose="02020400000000000000" pitchFamily="18" charset="-128"/>
                    <a:ea typeface="Yu Mincho" panose="02020400000000000000" pitchFamily="18" charset="-128"/>
                    <a:cs typeface="ＭＳ Ｐゴシック" panose="020B0600070205080204" pitchFamily="34" charset="-128"/>
                  </a:rPr>
                  <a:t>O</a:t>
                </a:r>
                <a:endParaRPr lang="en-US" altLang="ja-JP" sz="1350" dirty="0">
                  <a:latin typeface="Yu Mincho" panose="02020400000000000000" pitchFamily="18" charset="-128"/>
                  <a:ea typeface="Yu Mincho" panose="02020400000000000000" pitchFamily="18" charset="-128"/>
                </a:endParaRPr>
              </a:p>
            </p:txBody>
          </p:sp>
          <p:sp>
            <p:nvSpPr>
              <p:cNvPr id="53" name="テキスト ボックス 52">
                <a:extLst>
                  <a:ext uri="{FF2B5EF4-FFF2-40B4-BE49-F238E27FC236}">
                    <a16:creationId xmlns:a16="http://schemas.microsoft.com/office/drawing/2014/main" id="{D54D3300-2499-B126-589E-E9ABADBEEFD7}"/>
                  </a:ext>
                </a:extLst>
              </p:cNvPr>
              <p:cNvSpPr txBox="1"/>
              <p:nvPr/>
            </p:nvSpPr>
            <p:spPr>
              <a:xfrm>
                <a:off x="1013094" y="1776691"/>
                <a:ext cx="2554545" cy="400109"/>
              </a:xfrm>
              <a:prstGeom prst="rect">
                <a:avLst/>
              </a:prstGeom>
              <a:noFill/>
            </p:spPr>
            <p:txBody>
              <a:bodyPr wrap="none" rtlCol="0">
                <a:spAutoFit/>
              </a:bodyPr>
              <a:lstStyle/>
              <a:p>
                <a:r>
                  <a:rPr lang="ja-JP" altLang="en-US" sz="1350"/>
                  <a:t>酢酸ニッケル四水和物</a:t>
                </a:r>
              </a:p>
            </p:txBody>
          </p:sp>
        </p:grpSp>
        <p:grpSp>
          <p:nvGrpSpPr>
            <p:cNvPr id="59" name="グループ化 58">
              <a:extLst>
                <a:ext uri="{FF2B5EF4-FFF2-40B4-BE49-F238E27FC236}">
                  <a16:creationId xmlns:a16="http://schemas.microsoft.com/office/drawing/2014/main" id="{E8CECB09-696F-204A-8058-17F92E58919C}"/>
                </a:ext>
              </a:extLst>
            </p:cNvPr>
            <p:cNvGrpSpPr/>
            <p:nvPr/>
          </p:nvGrpSpPr>
          <p:grpSpPr>
            <a:xfrm>
              <a:off x="5101683" y="1398340"/>
              <a:ext cx="6872387" cy="778460"/>
              <a:chOff x="5101683" y="1398340"/>
              <a:chExt cx="6872387" cy="778460"/>
            </a:xfrm>
          </p:grpSpPr>
          <p:sp>
            <p:nvSpPr>
              <p:cNvPr id="52" name="テキスト ボックス 51">
                <a:extLst>
                  <a:ext uri="{FF2B5EF4-FFF2-40B4-BE49-F238E27FC236}">
                    <a16:creationId xmlns:a16="http://schemas.microsoft.com/office/drawing/2014/main" id="{06956548-CDDA-4E46-E30B-5CAB410BB677}"/>
                  </a:ext>
                </a:extLst>
              </p:cNvPr>
              <p:cNvSpPr txBox="1"/>
              <p:nvPr/>
            </p:nvSpPr>
            <p:spPr>
              <a:xfrm>
                <a:off x="9304109" y="1398340"/>
                <a:ext cx="2669961" cy="400109"/>
              </a:xfrm>
              <a:prstGeom prst="rect">
                <a:avLst/>
              </a:prstGeom>
              <a:noFill/>
            </p:spPr>
            <p:txBody>
              <a:bodyPr wrap="none" rtlCol="0">
                <a:spAutoFit/>
              </a:bodyPr>
              <a:lstStyle/>
              <a:p>
                <a:r>
                  <a:rPr lang="en-US" altLang="ja-JP" sz="1350" dirty="0">
                    <a:latin typeface="Yu Mincho" panose="02020400000000000000" pitchFamily="18" charset="-128"/>
                    <a:ea typeface="Yu Mincho" panose="02020400000000000000" pitchFamily="18" charset="-128"/>
                    <a:cs typeface="Times New Roman" panose="02020603050405020304" pitchFamily="18" charset="0"/>
                  </a:rPr>
                  <a:t>Ni</a:t>
                </a:r>
                <a:r>
                  <a:rPr lang="en-US" altLang="ja-JP" sz="1350" baseline="-25000" dirty="0">
                    <a:latin typeface="Yu Mincho" panose="02020400000000000000" pitchFamily="18" charset="-128"/>
                    <a:ea typeface="Yu Mincho" panose="02020400000000000000" pitchFamily="18" charset="-128"/>
                    <a:cs typeface="Times New Roman" panose="02020603050405020304" pitchFamily="18" charset="0"/>
                  </a:rPr>
                  <a:t>x</a:t>
                </a:r>
                <a:r>
                  <a:rPr lang="en-US" altLang="ja-JP" sz="1350" dirty="0">
                    <a:latin typeface="Yu Mincho" panose="02020400000000000000" pitchFamily="18" charset="-128"/>
                    <a:ea typeface="Yu Mincho" panose="02020400000000000000" pitchFamily="18" charset="-128"/>
                    <a:cs typeface="Times New Roman" panose="02020603050405020304" pitchFamily="18" charset="0"/>
                  </a:rPr>
                  <a:t>(OH)</a:t>
                </a:r>
                <a:r>
                  <a:rPr lang="en-US" altLang="ja-JP" sz="1350" baseline="-25000" dirty="0">
                    <a:latin typeface="Yu Mincho" panose="02020400000000000000" pitchFamily="18" charset="-128"/>
                    <a:ea typeface="Yu Mincho" panose="02020400000000000000" pitchFamily="18" charset="-128"/>
                    <a:cs typeface="Times New Roman" panose="02020603050405020304" pitchFamily="18" charset="0"/>
                  </a:rPr>
                  <a:t>y</a:t>
                </a:r>
                <a:r>
                  <a:rPr lang="en-US" altLang="ja-JP" sz="1350" dirty="0">
                    <a:latin typeface="Yu Mincho" panose="02020400000000000000" pitchFamily="18" charset="-128"/>
                    <a:ea typeface="Yu Mincho" panose="02020400000000000000" pitchFamily="18" charset="-128"/>
                    <a:cs typeface="Times New Roman" panose="02020603050405020304" pitchFamily="18" charset="0"/>
                  </a:rPr>
                  <a:t>(DBS)</a:t>
                </a:r>
                <a:r>
                  <a:rPr lang="ja-JP" altLang="ja-JP" sz="1350">
                    <a:latin typeface="Yu Mincho" panose="02020400000000000000" pitchFamily="18" charset="-128"/>
                    <a:ea typeface="Yu Mincho" panose="02020400000000000000" pitchFamily="18" charset="-128"/>
                    <a:cs typeface="Times New Roman" panose="02020603050405020304" pitchFamily="18" charset="0"/>
                  </a:rPr>
                  <a:t>・</a:t>
                </a:r>
                <a:r>
                  <a:rPr lang="en-US" altLang="ja-JP" sz="1350" dirty="0">
                    <a:latin typeface="Yu Mincho" panose="02020400000000000000" pitchFamily="18" charset="-128"/>
                    <a:ea typeface="Yu Mincho" panose="02020400000000000000" pitchFamily="18" charset="-128"/>
                    <a:cs typeface="Times New Roman" panose="02020603050405020304" pitchFamily="18" charset="0"/>
                  </a:rPr>
                  <a:t>H</a:t>
                </a:r>
                <a:r>
                  <a:rPr lang="en-US" altLang="ja-JP" sz="1350" baseline="-25000" dirty="0">
                    <a:latin typeface="Yu Mincho" panose="02020400000000000000" pitchFamily="18" charset="-128"/>
                    <a:ea typeface="Yu Mincho" panose="02020400000000000000" pitchFamily="18" charset="-128"/>
                    <a:cs typeface="Times New Roman" panose="02020603050405020304" pitchFamily="18" charset="0"/>
                  </a:rPr>
                  <a:t>2</a:t>
                </a:r>
                <a:r>
                  <a:rPr lang="en-US" altLang="ja-JP" sz="1350" dirty="0">
                    <a:latin typeface="Yu Mincho" panose="02020400000000000000" pitchFamily="18" charset="-128"/>
                    <a:ea typeface="Yu Mincho" panose="02020400000000000000" pitchFamily="18" charset="-128"/>
                    <a:cs typeface="Times New Roman" panose="02020603050405020304" pitchFamily="18" charset="0"/>
                  </a:rPr>
                  <a:t>O </a:t>
                </a:r>
                <a:endParaRPr lang="ja-JP" altLang="en-US" sz="1350"/>
              </a:p>
            </p:txBody>
          </p:sp>
          <p:grpSp>
            <p:nvGrpSpPr>
              <p:cNvPr id="58" name="グループ化 57">
                <a:extLst>
                  <a:ext uri="{FF2B5EF4-FFF2-40B4-BE49-F238E27FC236}">
                    <a16:creationId xmlns:a16="http://schemas.microsoft.com/office/drawing/2014/main" id="{F073AD16-0AC5-6965-213F-CCA13DCF801E}"/>
                  </a:ext>
                </a:extLst>
              </p:cNvPr>
              <p:cNvGrpSpPr/>
              <p:nvPr/>
            </p:nvGrpSpPr>
            <p:grpSpPr>
              <a:xfrm>
                <a:off x="5101683" y="1407359"/>
                <a:ext cx="2785377" cy="740149"/>
                <a:chOff x="5101683" y="1407359"/>
                <a:chExt cx="2785377" cy="740149"/>
              </a:xfrm>
            </p:grpSpPr>
            <p:sp>
              <p:nvSpPr>
                <p:cNvPr id="50" name="テキスト ボックス 49">
                  <a:extLst>
                    <a:ext uri="{FF2B5EF4-FFF2-40B4-BE49-F238E27FC236}">
                      <a16:creationId xmlns:a16="http://schemas.microsoft.com/office/drawing/2014/main" id="{B0E5C0CE-9E45-37E9-0BE2-BD83BB985525}"/>
                    </a:ext>
                  </a:extLst>
                </p:cNvPr>
                <p:cNvSpPr txBox="1"/>
                <p:nvPr/>
              </p:nvSpPr>
              <p:spPr>
                <a:xfrm>
                  <a:off x="5171928" y="1407359"/>
                  <a:ext cx="2655001" cy="400109"/>
                </a:xfrm>
                <a:prstGeom prst="rect">
                  <a:avLst/>
                </a:prstGeom>
                <a:noFill/>
              </p:spPr>
              <p:txBody>
                <a:bodyPr wrap="none" rtlCol="0">
                  <a:spAutoFit/>
                </a:bodyPr>
                <a:lstStyle/>
                <a:p>
                  <a:r>
                    <a:rPr lang="en-US" altLang="ja-JP" sz="1350" dirty="0">
                      <a:latin typeface="Yu Mincho" panose="02020400000000000000" pitchFamily="18" charset="-128"/>
                      <a:ea typeface="Yu Mincho" panose="02020400000000000000" pitchFamily="18" charset="-128"/>
                      <a:cs typeface="Times New Roman" panose="02020603050405020304" pitchFamily="18" charset="0"/>
                    </a:rPr>
                    <a:t>Ni</a:t>
                  </a:r>
                  <a:r>
                    <a:rPr lang="en-US" altLang="ja-JP" sz="1350" baseline="-25000" dirty="0">
                      <a:latin typeface="Yu Mincho" panose="02020400000000000000" pitchFamily="18" charset="-128"/>
                      <a:ea typeface="Yu Mincho" panose="02020400000000000000" pitchFamily="18" charset="-128"/>
                      <a:cs typeface="Times New Roman" panose="02020603050405020304" pitchFamily="18" charset="0"/>
                    </a:rPr>
                    <a:t>x</a:t>
                  </a:r>
                  <a:r>
                    <a:rPr lang="en-US" altLang="ja-JP" sz="1350" dirty="0">
                      <a:latin typeface="Yu Mincho" panose="02020400000000000000" pitchFamily="18" charset="-128"/>
                      <a:ea typeface="Yu Mincho" panose="02020400000000000000" pitchFamily="18" charset="-128"/>
                      <a:cs typeface="Times New Roman" panose="02020603050405020304" pitchFamily="18" charset="0"/>
                    </a:rPr>
                    <a:t>(OH)</a:t>
                  </a:r>
                  <a:r>
                    <a:rPr lang="en-US" altLang="ja-JP" sz="1350" baseline="-25000" dirty="0">
                      <a:latin typeface="Yu Mincho" panose="02020400000000000000" pitchFamily="18" charset="-128"/>
                      <a:ea typeface="Yu Mincho" panose="02020400000000000000" pitchFamily="18" charset="-128"/>
                      <a:cs typeface="Times New Roman" panose="02020603050405020304" pitchFamily="18" charset="0"/>
                    </a:rPr>
                    <a:t>y</a:t>
                  </a:r>
                  <a:r>
                    <a:rPr lang="en-US" altLang="ja-JP" sz="1350" dirty="0">
                      <a:latin typeface="Yu Mincho" panose="02020400000000000000" pitchFamily="18" charset="-128"/>
                      <a:ea typeface="Yu Mincho" panose="02020400000000000000" pitchFamily="18" charset="-128"/>
                      <a:cs typeface="Times New Roman" panose="02020603050405020304" pitchFamily="18" charset="0"/>
                    </a:rPr>
                    <a:t>(OAc)</a:t>
                  </a:r>
                  <a:r>
                    <a:rPr lang="ja-JP" altLang="ja-JP" sz="1350">
                      <a:latin typeface="Yu Mincho" panose="02020400000000000000" pitchFamily="18" charset="-128"/>
                      <a:ea typeface="Yu Mincho" panose="02020400000000000000" pitchFamily="18" charset="-128"/>
                      <a:cs typeface="Times New Roman" panose="02020603050405020304" pitchFamily="18" charset="0"/>
                    </a:rPr>
                    <a:t>・</a:t>
                  </a:r>
                  <a:r>
                    <a:rPr lang="en-US" altLang="ja-JP" sz="1350" dirty="0">
                      <a:latin typeface="Yu Mincho" panose="02020400000000000000" pitchFamily="18" charset="-128"/>
                      <a:ea typeface="Yu Mincho" panose="02020400000000000000" pitchFamily="18" charset="-128"/>
                      <a:cs typeface="Times New Roman" panose="02020603050405020304" pitchFamily="18" charset="0"/>
                    </a:rPr>
                    <a:t>H</a:t>
                  </a:r>
                  <a:r>
                    <a:rPr lang="en-US" altLang="ja-JP" sz="1350" baseline="-25000" dirty="0">
                      <a:latin typeface="Yu Mincho" panose="02020400000000000000" pitchFamily="18" charset="-128"/>
                      <a:ea typeface="Yu Mincho" panose="02020400000000000000" pitchFamily="18" charset="-128"/>
                      <a:cs typeface="Times New Roman" panose="02020603050405020304" pitchFamily="18" charset="0"/>
                    </a:rPr>
                    <a:t>2</a:t>
                  </a:r>
                  <a:r>
                    <a:rPr lang="en-US" altLang="ja-JP" sz="1350" dirty="0">
                      <a:latin typeface="Yu Mincho" panose="02020400000000000000" pitchFamily="18" charset="-128"/>
                      <a:ea typeface="Yu Mincho" panose="02020400000000000000" pitchFamily="18" charset="-128"/>
                      <a:cs typeface="Times New Roman" panose="02020603050405020304" pitchFamily="18" charset="0"/>
                    </a:rPr>
                    <a:t>O </a:t>
                  </a:r>
                  <a:endParaRPr lang="ja-JP" altLang="en-US" sz="1350"/>
                </a:p>
              </p:txBody>
            </p:sp>
            <p:sp>
              <p:nvSpPr>
                <p:cNvPr id="54" name="テキスト ボックス 53">
                  <a:extLst>
                    <a:ext uri="{FF2B5EF4-FFF2-40B4-BE49-F238E27FC236}">
                      <a16:creationId xmlns:a16="http://schemas.microsoft.com/office/drawing/2014/main" id="{FB469E88-8734-B8D5-2DB9-4985D96DF51E}"/>
                    </a:ext>
                  </a:extLst>
                </p:cNvPr>
                <p:cNvSpPr txBox="1"/>
                <p:nvPr/>
              </p:nvSpPr>
              <p:spPr>
                <a:xfrm>
                  <a:off x="5101683" y="1747399"/>
                  <a:ext cx="2785377" cy="400109"/>
                </a:xfrm>
                <a:prstGeom prst="rect">
                  <a:avLst/>
                </a:prstGeom>
                <a:noFill/>
              </p:spPr>
              <p:txBody>
                <a:bodyPr wrap="none" rtlCol="0">
                  <a:spAutoFit/>
                </a:bodyPr>
                <a:lstStyle/>
                <a:p>
                  <a:r>
                    <a:rPr lang="ja-JP" altLang="en-US" sz="1350"/>
                    <a:t>層状塩基性酢酸ニッケル</a:t>
                  </a:r>
                </a:p>
              </p:txBody>
            </p:sp>
          </p:grpSp>
          <p:sp>
            <p:nvSpPr>
              <p:cNvPr id="55" name="テキスト ボックス 54">
                <a:extLst>
                  <a:ext uri="{FF2B5EF4-FFF2-40B4-BE49-F238E27FC236}">
                    <a16:creationId xmlns:a16="http://schemas.microsoft.com/office/drawing/2014/main" id="{EEC3927C-B538-8368-1917-69575D6E2FEE}"/>
                  </a:ext>
                </a:extLst>
              </p:cNvPr>
              <p:cNvSpPr txBox="1"/>
              <p:nvPr/>
            </p:nvSpPr>
            <p:spPr>
              <a:xfrm>
                <a:off x="9371434" y="1776691"/>
                <a:ext cx="2554545" cy="400109"/>
              </a:xfrm>
              <a:prstGeom prst="rect">
                <a:avLst/>
              </a:prstGeom>
              <a:noFill/>
            </p:spPr>
            <p:txBody>
              <a:bodyPr wrap="none" rtlCol="0">
                <a:spAutoFit/>
              </a:bodyPr>
              <a:lstStyle/>
              <a:p>
                <a:r>
                  <a:rPr lang="ja-JP" altLang="en-US" sz="1350"/>
                  <a:t>ニッケル層状水酸化物</a:t>
                </a:r>
              </a:p>
            </p:txBody>
          </p:sp>
        </p:grpSp>
      </p:grpSp>
      <p:sp>
        <p:nvSpPr>
          <p:cNvPr id="61" name="右矢印 60">
            <a:extLst>
              <a:ext uri="{FF2B5EF4-FFF2-40B4-BE49-F238E27FC236}">
                <a16:creationId xmlns:a16="http://schemas.microsoft.com/office/drawing/2014/main" id="{81E3B4ED-52D0-2448-B472-FBC5324F9681}"/>
              </a:ext>
            </a:extLst>
          </p:cNvPr>
          <p:cNvSpPr/>
          <p:nvPr/>
        </p:nvSpPr>
        <p:spPr>
          <a:xfrm>
            <a:off x="2713500" y="1088241"/>
            <a:ext cx="676241" cy="276999"/>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64" name="テキスト ボックス 63">
            <a:extLst>
              <a:ext uri="{FF2B5EF4-FFF2-40B4-BE49-F238E27FC236}">
                <a16:creationId xmlns:a16="http://schemas.microsoft.com/office/drawing/2014/main" id="{94D61E17-DF19-E767-811F-85E18FF866F5}"/>
              </a:ext>
            </a:extLst>
          </p:cNvPr>
          <p:cNvSpPr txBox="1"/>
          <p:nvPr/>
        </p:nvSpPr>
        <p:spPr>
          <a:xfrm>
            <a:off x="4608406" y="280565"/>
            <a:ext cx="3300904" cy="715581"/>
          </a:xfrm>
          <a:prstGeom prst="rect">
            <a:avLst/>
          </a:prstGeom>
          <a:noFill/>
        </p:spPr>
        <p:txBody>
          <a:bodyPr wrap="square" rtlCol="0">
            <a:spAutoFit/>
          </a:bodyPr>
          <a:lstStyle/>
          <a:p>
            <a:pPr algn="ctr"/>
            <a:r>
              <a:rPr lang="ja-JP" altLang="en-US" sz="1350"/>
              <a:t>ドデシルベンゼンスルホン酸ナトリウム</a:t>
            </a:r>
            <a:endParaRPr lang="en-US" altLang="ja-JP" sz="1350" dirty="0"/>
          </a:p>
          <a:p>
            <a:pPr algn="ctr"/>
            <a:r>
              <a:rPr lang="en-US" altLang="ja-JP" sz="1350" dirty="0"/>
              <a:t>(DBS-Na)</a:t>
            </a:r>
            <a:r>
              <a:rPr lang="ja-JP" altLang="en-US" sz="1350"/>
              <a:t>水溶液中でイオン交換</a:t>
            </a:r>
            <a:endParaRPr lang="en-US" altLang="ja-JP" sz="1350" dirty="0"/>
          </a:p>
          <a:p>
            <a:pPr algn="ctr"/>
            <a:endParaRPr lang="ja-JP" altLang="en-US" sz="1350"/>
          </a:p>
        </p:txBody>
      </p:sp>
      <p:sp>
        <p:nvSpPr>
          <p:cNvPr id="63" name="テキスト ボックス 62">
            <a:extLst>
              <a:ext uri="{FF2B5EF4-FFF2-40B4-BE49-F238E27FC236}">
                <a16:creationId xmlns:a16="http://schemas.microsoft.com/office/drawing/2014/main" id="{B7925F4C-D996-33C8-4896-8CA137F43586}"/>
              </a:ext>
            </a:extLst>
          </p:cNvPr>
          <p:cNvSpPr txBox="1"/>
          <p:nvPr/>
        </p:nvSpPr>
        <p:spPr>
          <a:xfrm>
            <a:off x="1651597" y="543096"/>
            <a:ext cx="2805644" cy="300082"/>
          </a:xfrm>
          <a:prstGeom prst="rect">
            <a:avLst/>
          </a:prstGeom>
          <a:noFill/>
        </p:spPr>
        <p:txBody>
          <a:bodyPr wrap="square" rtlCol="0">
            <a:spAutoFit/>
          </a:bodyPr>
          <a:lstStyle/>
          <a:p>
            <a:pPr algn="ctr"/>
            <a:r>
              <a:rPr lang="ja-JP" altLang="en-US" sz="1350"/>
              <a:t>エタノール</a:t>
            </a:r>
            <a:r>
              <a:rPr lang="en-US" altLang="ja-JP" sz="1350" dirty="0"/>
              <a:t>-</a:t>
            </a:r>
            <a:r>
              <a:rPr lang="ja-JP" altLang="en-US" sz="1350"/>
              <a:t>水で加熱還流</a:t>
            </a:r>
          </a:p>
        </p:txBody>
      </p:sp>
      <p:grpSp>
        <p:nvGrpSpPr>
          <p:cNvPr id="80" name="グループ化 79">
            <a:extLst>
              <a:ext uri="{FF2B5EF4-FFF2-40B4-BE49-F238E27FC236}">
                <a16:creationId xmlns:a16="http://schemas.microsoft.com/office/drawing/2014/main" id="{6F3A4D82-54F1-3E2C-CD54-37B3926FBB17}"/>
              </a:ext>
            </a:extLst>
          </p:cNvPr>
          <p:cNvGrpSpPr/>
          <p:nvPr/>
        </p:nvGrpSpPr>
        <p:grpSpPr>
          <a:xfrm>
            <a:off x="1599600" y="534243"/>
            <a:ext cx="2857641" cy="572883"/>
            <a:chOff x="2121600" y="1114960"/>
            <a:chExt cx="3810188" cy="763844"/>
          </a:xfrm>
        </p:grpSpPr>
        <p:sp>
          <p:nvSpPr>
            <p:cNvPr id="65" name="角丸四角形吹き出し 64">
              <a:extLst>
                <a:ext uri="{FF2B5EF4-FFF2-40B4-BE49-F238E27FC236}">
                  <a16:creationId xmlns:a16="http://schemas.microsoft.com/office/drawing/2014/main" id="{21E0D66B-1687-2448-5613-BE1FC1AC7B55}"/>
                </a:ext>
              </a:extLst>
            </p:cNvPr>
            <p:cNvSpPr/>
            <p:nvPr/>
          </p:nvSpPr>
          <p:spPr>
            <a:xfrm>
              <a:off x="2121600" y="1114960"/>
              <a:ext cx="3810188" cy="369332"/>
            </a:xfrm>
            <a:prstGeom prst="wedgeRoundRectCallout">
              <a:avLst>
                <a:gd name="adj1" fmla="val -8167"/>
                <a:gd name="adj2" fmla="val 21236"/>
                <a:gd name="adj3" fmla="val 16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67" name="三角形 66">
              <a:extLst>
                <a:ext uri="{FF2B5EF4-FFF2-40B4-BE49-F238E27FC236}">
                  <a16:creationId xmlns:a16="http://schemas.microsoft.com/office/drawing/2014/main" id="{2802FD87-05B6-2A98-44D0-2B8C6A24C702}"/>
                </a:ext>
              </a:extLst>
            </p:cNvPr>
            <p:cNvSpPr/>
            <p:nvPr/>
          </p:nvSpPr>
          <p:spPr>
            <a:xfrm rot="10800000">
              <a:off x="3869970" y="1496096"/>
              <a:ext cx="318247" cy="382708"/>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69" name="台形 68">
              <a:extLst>
                <a:ext uri="{FF2B5EF4-FFF2-40B4-BE49-F238E27FC236}">
                  <a16:creationId xmlns:a16="http://schemas.microsoft.com/office/drawing/2014/main" id="{A8863EFB-FAF1-26D1-B141-0A903E315BCB}"/>
                </a:ext>
              </a:extLst>
            </p:cNvPr>
            <p:cNvSpPr/>
            <p:nvPr/>
          </p:nvSpPr>
          <p:spPr>
            <a:xfrm rot="10800000">
              <a:off x="3862770" y="1446073"/>
              <a:ext cx="331200" cy="76438"/>
            </a:xfrm>
            <a:prstGeom prst="trapezoid">
              <a:avLst>
                <a:gd name="adj" fmla="val 41615"/>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grpSp>
        <p:nvGrpSpPr>
          <p:cNvPr id="81" name="グループ化 80">
            <a:extLst>
              <a:ext uri="{FF2B5EF4-FFF2-40B4-BE49-F238E27FC236}">
                <a16:creationId xmlns:a16="http://schemas.microsoft.com/office/drawing/2014/main" id="{B79987E1-8317-D61C-BD88-DCA59CD44BA1}"/>
              </a:ext>
            </a:extLst>
          </p:cNvPr>
          <p:cNvGrpSpPr/>
          <p:nvPr/>
        </p:nvGrpSpPr>
        <p:grpSpPr>
          <a:xfrm>
            <a:off x="4650721" y="241449"/>
            <a:ext cx="3258589" cy="878405"/>
            <a:chOff x="1907961" y="707598"/>
            <a:chExt cx="4344785" cy="1171206"/>
          </a:xfrm>
        </p:grpSpPr>
        <p:sp>
          <p:nvSpPr>
            <p:cNvPr id="82" name="角丸四角形吹き出し 81">
              <a:extLst>
                <a:ext uri="{FF2B5EF4-FFF2-40B4-BE49-F238E27FC236}">
                  <a16:creationId xmlns:a16="http://schemas.microsoft.com/office/drawing/2014/main" id="{2E53C377-FDDD-B439-17E0-E4FDD92E258F}"/>
                </a:ext>
              </a:extLst>
            </p:cNvPr>
            <p:cNvSpPr/>
            <p:nvPr/>
          </p:nvSpPr>
          <p:spPr>
            <a:xfrm>
              <a:off x="1907961" y="707598"/>
              <a:ext cx="4344785" cy="776696"/>
            </a:xfrm>
            <a:prstGeom prst="wedgeRoundRectCallout">
              <a:avLst>
                <a:gd name="adj1" fmla="val -8167"/>
                <a:gd name="adj2" fmla="val 21236"/>
                <a:gd name="adj3" fmla="val 16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83" name="三角形 82">
              <a:extLst>
                <a:ext uri="{FF2B5EF4-FFF2-40B4-BE49-F238E27FC236}">
                  <a16:creationId xmlns:a16="http://schemas.microsoft.com/office/drawing/2014/main" id="{CA27569B-C246-5AC1-B756-4CBA7F2ED7B9}"/>
                </a:ext>
              </a:extLst>
            </p:cNvPr>
            <p:cNvSpPr/>
            <p:nvPr/>
          </p:nvSpPr>
          <p:spPr>
            <a:xfrm rot="10800000">
              <a:off x="3869970" y="1496096"/>
              <a:ext cx="318247" cy="382708"/>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84" name="台形 83">
              <a:extLst>
                <a:ext uri="{FF2B5EF4-FFF2-40B4-BE49-F238E27FC236}">
                  <a16:creationId xmlns:a16="http://schemas.microsoft.com/office/drawing/2014/main" id="{8C14808E-4136-80F8-C3AD-17FB3374DC85}"/>
                </a:ext>
              </a:extLst>
            </p:cNvPr>
            <p:cNvSpPr/>
            <p:nvPr/>
          </p:nvSpPr>
          <p:spPr>
            <a:xfrm rot="10800000">
              <a:off x="3862770" y="1446073"/>
              <a:ext cx="331200" cy="76438"/>
            </a:xfrm>
            <a:prstGeom prst="trapezoid">
              <a:avLst>
                <a:gd name="adj" fmla="val 41615"/>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sp>
        <p:nvSpPr>
          <p:cNvPr id="137" name="右矢印 136">
            <a:extLst>
              <a:ext uri="{FF2B5EF4-FFF2-40B4-BE49-F238E27FC236}">
                <a16:creationId xmlns:a16="http://schemas.microsoft.com/office/drawing/2014/main" id="{7D2E9277-FC58-D1F4-6340-EE947943E387}"/>
              </a:ext>
            </a:extLst>
          </p:cNvPr>
          <p:cNvSpPr/>
          <p:nvPr/>
        </p:nvSpPr>
        <p:spPr>
          <a:xfrm>
            <a:off x="5917318" y="1116854"/>
            <a:ext cx="676241" cy="276999"/>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pic>
        <p:nvPicPr>
          <p:cNvPr id="6" name="図 5">
            <a:extLst>
              <a:ext uri="{FF2B5EF4-FFF2-40B4-BE49-F238E27FC236}">
                <a16:creationId xmlns:a16="http://schemas.microsoft.com/office/drawing/2014/main" id="{F985E7EE-EFB3-30C8-0F0F-A307DA096560}"/>
              </a:ext>
            </a:extLst>
          </p:cNvPr>
          <p:cNvPicPr>
            <a:picLocks noChangeAspect="1"/>
          </p:cNvPicPr>
          <p:nvPr/>
        </p:nvPicPr>
        <p:blipFill>
          <a:blip r:embed="rId3"/>
          <a:stretch>
            <a:fillRect/>
          </a:stretch>
        </p:blipFill>
        <p:spPr>
          <a:xfrm>
            <a:off x="16580" y="1573908"/>
            <a:ext cx="4591826" cy="2872795"/>
          </a:xfrm>
          <a:prstGeom prst="rect">
            <a:avLst/>
          </a:prstGeom>
        </p:spPr>
      </p:pic>
      <p:sp>
        <p:nvSpPr>
          <p:cNvPr id="8" name="テキスト ボックス 7">
            <a:extLst>
              <a:ext uri="{FF2B5EF4-FFF2-40B4-BE49-F238E27FC236}">
                <a16:creationId xmlns:a16="http://schemas.microsoft.com/office/drawing/2014/main" id="{FBB0A8E1-5D1F-1F66-AA22-F99C4CF5A2F4}"/>
              </a:ext>
            </a:extLst>
          </p:cNvPr>
          <p:cNvSpPr txBox="1"/>
          <p:nvPr/>
        </p:nvSpPr>
        <p:spPr>
          <a:xfrm>
            <a:off x="5068810" y="4369961"/>
            <a:ext cx="3684022" cy="300082"/>
          </a:xfrm>
          <a:prstGeom prst="rect">
            <a:avLst/>
          </a:prstGeom>
          <a:noFill/>
        </p:spPr>
        <p:txBody>
          <a:bodyPr wrap="none" rtlCol="0">
            <a:spAutoFit/>
          </a:bodyPr>
          <a:lstStyle/>
          <a:p>
            <a:r>
              <a:rPr lang="ja-JP" altLang="en-US" sz="1350">
                <a:latin typeface="Hiragino Maru Gothic Pro W4" panose="020F0400000000000000" pitchFamily="34" charset="-128"/>
                <a:ea typeface="Hiragino Maru Gothic Pro W4" panose="020F0400000000000000" pitchFamily="34" charset="-128"/>
              </a:rPr>
              <a:t>イオン交換後のニッケル層状水酸化物の</a:t>
            </a:r>
            <a:r>
              <a:rPr lang="en-US" altLang="ja-JP" sz="1350" dirty="0">
                <a:latin typeface="Hiragino Maru Gothic Pro W4" panose="020F0400000000000000" pitchFamily="34" charset="-128"/>
                <a:ea typeface="Hiragino Maru Gothic Pro W4" panose="020F0400000000000000" pitchFamily="34" charset="-128"/>
              </a:rPr>
              <a:t>XRD</a:t>
            </a:r>
            <a:endParaRPr lang="ja-JP" altLang="en-US" sz="1350">
              <a:latin typeface="Hiragino Maru Gothic Pro W4" panose="020F0400000000000000" pitchFamily="34" charset="-128"/>
              <a:ea typeface="Hiragino Maru Gothic Pro W4" panose="020F0400000000000000" pitchFamily="34" charset="-128"/>
            </a:endParaRPr>
          </a:p>
        </p:txBody>
      </p:sp>
      <p:pic>
        <p:nvPicPr>
          <p:cNvPr id="9" name="図 8">
            <a:extLst>
              <a:ext uri="{FF2B5EF4-FFF2-40B4-BE49-F238E27FC236}">
                <a16:creationId xmlns:a16="http://schemas.microsoft.com/office/drawing/2014/main" id="{30C41593-7708-89D2-8C64-43D4EA72A9C1}"/>
              </a:ext>
            </a:extLst>
          </p:cNvPr>
          <p:cNvPicPr>
            <a:picLocks noChangeAspect="1"/>
          </p:cNvPicPr>
          <p:nvPr/>
        </p:nvPicPr>
        <p:blipFill>
          <a:blip r:embed="rId4"/>
          <a:stretch>
            <a:fillRect/>
          </a:stretch>
        </p:blipFill>
        <p:spPr>
          <a:xfrm>
            <a:off x="4516136" y="1500534"/>
            <a:ext cx="4587212" cy="2872800"/>
          </a:xfrm>
          <a:prstGeom prst="rect">
            <a:avLst/>
          </a:prstGeom>
        </p:spPr>
      </p:pic>
      <p:sp>
        <p:nvSpPr>
          <p:cNvPr id="5" name="テキスト ボックス 4">
            <a:extLst>
              <a:ext uri="{FF2B5EF4-FFF2-40B4-BE49-F238E27FC236}">
                <a16:creationId xmlns:a16="http://schemas.microsoft.com/office/drawing/2014/main" id="{F1455CDF-606D-A58E-7A2A-FB86CDD223F1}"/>
              </a:ext>
            </a:extLst>
          </p:cNvPr>
          <p:cNvSpPr txBox="1"/>
          <p:nvPr/>
        </p:nvSpPr>
        <p:spPr>
          <a:xfrm>
            <a:off x="1198247" y="4393032"/>
            <a:ext cx="2645276" cy="300082"/>
          </a:xfrm>
          <a:prstGeom prst="rect">
            <a:avLst/>
          </a:prstGeom>
          <a:noFill/>
        </p:spPr>
        <p:txBody>
          <a:bodyPr wrap="none" rtlCol="0">
            <a:spAutoFit/>
          </a:bodyPr>
          <a:lstStyle/>
          <a:p>
            <a:r>
              <a:rPr lang="ja-JP" altLang="en-US" sz="1350">
                <a:latin typeface="Hiragino Maru Gothic Pro W4" panose="020F0400000000000000" pitchFamily="34" charset="-128"/>
                <a:ea typeface="Hiragino Maru Gothic Pro W4" panose="020F0400000000000000" pitchFamily="34" charset="-128"/>
              </a:rPr>
              <a:t>層状塩基性酢酸ニッケルの</a:t>
            </a:r>
            <a:r>
              <a:rPr lang="en-US" altLang="ja-JP" sz="1350" dirty="0">
                <a:latin typeface="Hiragino Maru Gothic Pro W4" panose="020F0400000000000000" pitchFamily="34" charset="-128"/>
                <a:ea typeface="Hiragino Maru Gothic Pro W4" panose="020F0400000000000000" pitchFamily="34" charset="-128"/>
              </a:rPr>
              <a:t>XRD</a:t>
            </a:r>
            <a:endParaRPr lang="ja-JP" altLang="en-US" sz="1350">
              <a:latin typeface="Hiragino Maru Gothic Pro W4" panose="020F0400000000000000" pitchFamily="34" charset="-128"/>
              <a:ea typeface="Hiragino Maru Gothic Pro W4" panose="020F0400000000000000" pitchFamily="34" charset="-128"/>
            </a:endParaRPr>
          </a:p>
        </p:txBody>
      </p:sp>
      <p:sp>
        <p:nvSpPr>
          <p:cNvPr id="15" name="テキスト ボックス 14">
            <a:extLst>
              <a:ext uri="{FF2B5EF4-FFF2-40B4-BE49-F238E27FC236}">
                <a16:creationId xmlns:a16="http://schemas.microsoft.com/office/drawing/2014/main" id="{7CABB999-3E5D-3CC6-6B4E-8D7E81EA8ACA}"/>
              </a:ext>
            </a:extLst>
          </p:cNvPr>
          <p:cNvSpPr txBox="1"/>
          <p:nvPr/>
        </p:nvSpPr>
        <p:spPr>
          <a:xfrm>
            <a:off x="4979561" y="5212422"/>
            <a:ext cx="1159292" cy="300082"/>
          </a:xfrm>
          <a:prstGeom prst="rect">
            <a:avLst/>
          </a:prstGeom>
          <a:noFill/>
        </p:spPr>
        <p:txBody>
          <a:bodyPr wrap="none" rtlCol="0">
            <a:spAutoFit/>
          </a:bodyPr>
          <a:lstStyle/>
          <a:p>
            <a:r>
              <a:rPr lang="ja-JP" altLang="en-US" sz="1350">
                <a:latin typeface="Hiragino Maru Gothic ProN W4" panose="020F0400000000000000" pitchFamily="34" charset="-128"/>
                <a:ea typeface="Hiragino Maru Gothic ProN W4" panose="020F0400000000000000" pitchFamily="34" charset="-128"/>
              </a:rPr>
              <a:t>約</a:t>
            </a:r>
            <a:r>
              <a:rPr lang="en-US" altLang="ja-JP" sz="1350" dirty="0">
                <a:latin typeface="Hiragino Maru Gothic ProN W4" panose="020F0400000000000000" pitchFamily="34" charset="-128"/>
                <a:ea typeface="Hiragino Maru Gothic ProN W4" panose="020F0400000000000000" pitchFamily="34" charset="-128"/>
              </a:rPr>
              <a:t>20 Å</a:t>
            </a:r>
            <a:r>
              <a:rPr lang="ja-JP" altLang="en-US" sz="1350">
                <a:latin typeface="Hiragino Maru Gothic ProN W4" panose="020F0400000000000000" pitchFamily="34" charset="-128"/>
                <a:ea typeface="Hiragino Maru Gothic ProN W4" panose="020F0400000000000000" pitchFamily="34" charset="-128"/>
              </a:rPr>
              <a:t>拡大</a:t>
            </a:r>
          </a:p>
        </p:txBody>
      </p:sp>
      <p:grpSp>
        <p:nvGrpSpPr>
          <p:cNvPr id="16" name="グループ化 3">
            <a:extLst>
              <a:ext uri="{FF2B5EF4-FFF2-40B4-BE49-F238E27FC236}">
                <a16:creationId xmlns:a16="http://schemas.microsoft.com/office/drawing/2014/main" id="{D706210D-E269-E012-E832-E6B672C59136}"/>
              </a:ext>
            </a:extLst>
          </p:cNvPr>
          <p:cNvGrpSpPr>
            <a:grpSpLocks noChangeAspect="1"/>
          </p:cNvGrpSpPr>
          <p:nvPr/>
        </p:nvGrpSpPr>
        <p:grpSpPr>
          <a:xfrm>
            <a:off x="3270005" y="4966587"/>
            <a:ext cx="1065233" cy="1308484"/>
            <a:chOff x="0" y="2714620"/>
            <a:chExt cx="1486826" cy="1530203"/>
          </a:xfrm>
        </p:grpSpPr>
        <p:pic>
          <p:nvPicPr>
            <p:cNvPr id="17" name="Picture 31">
              <a:extLst>
                <a:ext uri="{FF2B5EF4-FFF2-40B4-BE49-F238E27FC236}">
                  <a16:creationId xmlns:a16="http://schemas.microsoft.com/office/drawing/2014/main" id="{BB6A696D-0A9B-6907-20B2-F898C3B15319}"/>
                </a:ext>
              </a:extLst>
            </p:cNvPr>
            <p:cNvPicPr>
              <a:picLocks noChangeAspect="1" noChangeArrowheads="1"/>
            </p:cNvPicPr>
            <p:nvPr/>
          </p:nvPicPr>
          <p:blipFill>
            <a:blip r:embed="rId5" cstate="print"/>
            <a:srcRect/>
            <a:stretch>
              <a:fillRect/>
            </a:stretch>
          </p:blipFill>
          <p:spPr bwMode="auto">
            <a:xfrm>
              <a:off x="0" y="2714620"/>
              <a:ext cx="1485489" cy="641910"/>
            </a:xfrm>
            <a:prstGeom prst="rect">
              <a:avLst/>
            </a:prstGeom>
            <a:noFill/>
            <a:ln w="9525">
              <a:noFill/>
              <a:miter lim="800000"/>
              <a:headEnd/>
              <a:tailEnd/>
            </a:ln>
            <a:effectLst/>
          </p:spPr>
        </p:pic>
        <p:pic>
          <p:nvPicPr>
            <p:cNvPr id="18" name="Picture 32">
              <a:extLst>
                <a:ext uri="{FF2B5EF4-FFF2-40B4-BE49-F238E27FC236}">
                  <a16:creationId xmlns:a16="http://schemas.microsoft.com/office/drawing/2014/main" id="{4965048D-E17B-47E1-ABFF-3231903B1810}"/>
                </a:ext>
              </a:extLst>
            </p:cNvPr>
            <p:cNvPicPr>
              <a:picLocks noChangeAspect="1" noChangeArrowheads="1"/>
            </p:cNvPicPr>
            <p:nvPr/>
          </p:nvPicPr>
          <p:blipFill>
            <a:blip r:embed="rId5" cstate="print"/>
            <a:srcRect/>
            <a:stretch>
              <a:fillRect/>
            </a:stretch>
          </p:blipFill>
          <p:spPr bwMode="auto">
            <a:xfrm>
              <a:off x="1337" y="3687146"/>
              <a:ext cx="1485489" cy="557677"/>
            </a:xfrm>
            <a:prstGeom prst="rect">
              <a:avLst/>
            </a:prstGeom>
            <a:noFill/>
            <a:ln w="9525">
              <a:noFill/>
              <a:miter lim="800000"/>
              <a:headEnd/>
              <a:tailEnd/>
            </a:ln>
            <a:effectLst/>
          </p:spPr>
        </p:pic>
        <p:graphicFrame>
          <p:nvGraphicFramePr>
            <p:cNvPr id="19" name="Object 2">
              <a:extLst>
                <a:ext uri="{FF2B5EF4-FFF2-40B4-BE49-F238E27FC236}">
                  <a16:creationId xmlns:a16="http://schemas.microsoft.com/office/drawing/2014/main" id="{E76B9A48-686D-32AB-37E2-EE0345A1CED2}"/>
                </a:ext>
              </a:extLst>
            </p:cNvPr>
            <p:cNvGraphicFramePr>
              <a:graphicFrameLocks noChangeAspect="1"/>
            </p:cNvGraphicFramePr>
            <p:nvPr>
              <p:extLst>
                <p:ext uri="{D42A27DB-BD31-4B8C-83A1-F6EECF244321}">
                  <p14:modId xmlns:p14="http://schemas.microsoft.com/office/powerpoint/2010/main" val="3336091348"/>
                </p:ext>
              </p:extLst>
            </p:nvPr>
          </p:nvGraphicFramePr>
          <p:xfrm>
            <a:off x="550517" y="3079357"/>
            <a:ext cx="609983" cy="547601"/>
          </p:xfrm>
          <a:graphic>
            <a:graphicData uri="http://schemas.openxmlformats.org/presentationml/2006/ole">
              <mc:AlternateContent xmlns:mc="http://schemas.openxmlformats.org/markup-compatibility/2006">
                <mc:Choice xmlns:v="urn:schemas-microsoft-com:vml" Requires="v">
                  <p:oleObj name="CS ChemDraw Drawing" r:id="rId6" imgW="604440" imgH="472320" progId="">
                    <p:embed/>
                  </p:oleObj>
                </mc:Choice>
                <mc:Fallback>
                  <p:oleObj name="CS ChemDraw Drawing" r:id="rId6" imgW="604440" imgH="472320" progId="">
                    <p:embed/>
                    <p:pic>
                      <p:nvPicPr>
                        <p:cNvPr id="19" name="Object 2">
                          <a:extLst>
                            <a:ext uri="{FF2B5EF4-FFF2-40B4-BE49-F238E27FC236}">
                              <a16:creationId xmlns:a16="http://schemas.microsoft.com/office/drawing/2014/main" id="{E76B9A48-686D-32AB-37E2-EE0345A1CED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0517" y="3079357"/>
                          <a:ext cx="609983" cy="547601"/>
                        </a:xfrm>
                        <a:prstGeom prst="rect">
                          <a:avLst/>
                        </a:prstGeom>
                        <a:noFill/>
                        <a:ln>
                          <a:noFill/>
                        </a:ln>
                        <a:effectLst/>
                      </p:spPr>
                    </p:pic>
                  </p:oleObj>
                </mc:Fallback>
              </mc:AlternateContent>
            </a:graphicData>
          </a:graphic>
        </p:graphicFrame>
      </p:grpSp>
      <p:grpSp>
        <p:nvGrpSpPr>
          <p:cNvPr id="20" name="グループ化 19">
            <a:extLst>
              <a:ext uri="{FF2B5EF4-FFF2-40B4-BE49-F238E27FC236}">
                <a16:creationId xmlns:a16="http://schemas.microsoft.com/office/drawing/2014/main" id="{95236552-EB50-FD15-B7F1-DF470BE8ACE2}"/>
              </a:ext>
            </a:extLst>
          </p:cNvPr>
          <p:cNvGrpSpPr>
            <a:grpSpLocks noChangeAspect="1"/>
          </p:cNvGrpSpPr>
          <p:nvPr/>
        </p:nvGrpSpPr>
        <p:grpSpPr>
          <a:xfrm>
            <a:off x="6836035" y="4865026"/>
            <a:ext cx="1269707" cy="1792360"/>
            <a:chOff x="3689192" y="2279868"/>
            <a:chExt cx="1824565" cy="2932001"/>
          </a:xfrm>
        </p:grpSpPr>
        <p:grpSp>
          <p:nvGrpSpPr>
            <p:cNvPr id="21" name="Group 23">
              <a:extLst>
                <a:ext uri="{FF2B5EF4-FFF2-40B4-BE49-F238E27FC236}">
                  <a16:creationId xmlns:a16="http://schemas.microsoft.com/office/drawing/2014/main" id="{1CF34391-1483-DEE0-7D3B-2680562B778A}"/>
                </a:ext>
              </a:extLst>
            </p:cNvPr>
            <p:cNvGrpSpPr>
              <a:grpSpLocks/>
            </p:cNvGrpSpPr>
            <p:nvPr/>
          </p:nvGrpSpPr>
          <p:grpSpPr bwMode="auto">
            <a:xfrm>
              <a:off x="3689192" y="2279868"/>
              <a:ext cx="1824565" cy="2932001"/>
              <a:chOff x="2551" y="994"/>
              <a:chExt cx="945" cy="1329"/>
            </a:xfrm>
          </p:grpSpPr>
          <p:pic>
            <p:nvPicPr>
              <p:cNvPr id="24" name="Picture 25">
                <a:extLst>
                  <a:ext uri="{FF2B5EF4-FFF2-40B4-BE49-F238E27FC236}">
                    <a16:creationId xmlns:a16="http://schemas.microsoft.com/office/drawing/2014/main" id="{AD85B4C8-8704-D73D-91AE-004BC7808682}"/>
                  </a:ext>
                </a:extLst>
              </p:cNvPr>
              <p:cNvPicPr>
                <a:picLocks noChangeAspect="1" noChangeArrowheads="1"/>
              </p:cNvPicPr>
              <p:nvPr/>
            </p:nvPicPr>
            <p:blipFill>
              <a:blip r:embed="rId5" cstate="print"/>
              <a:srcRect/>
              <a:stretch>
                <a:fillRect/>
              </a:stretch>
            </p:blipFill>
            <p:spPr bwMode="auto">
              <a:xfrm>
                <a:off x="2608" y="994"/>
                <a:ext cx="888" cy="292"/>
              </a:xfrm>
              <a:prstGeom prst="rect">
                <a:avLst/>
              </a:prstGeom>
              <a:noFill/>
              <a:ln w="9525">
                <a:noFill/>
                <a:miter lim="800000"/>
                <a:headEnd/>
                <a:tailEnd/>
              </a:ln>
              <a:effectLst/>
            </p:spPr>
          </p:pic>
          <p:pic>
            <p:nvPicPr>
              <p:cNvPr id="25" name="Picture 26">
                <a:extLst>
                  <a:ext uri="{FF2B5EF4-FFF2-40B4-BE49-F238E27FC236}">
                    <a16:creationId xmlns:a16="http://schemas.microsoft.com/office/drawing/2014/main" id="{A9FDA2DD-53DF-2878-2BFB-2CB5EF8D36CF}"/>
                  </a:ext>
                </a:extLst>
              </p:cNvPr>
              <p:cNvPicPr>
                <a:picLocks noChangeAspect="1" noChangeArrowheads="1"/>
              </p:cNvPicPr>
              <p:nvPr/>
            </p:nvPicPr>
            <p:blipFill>
              <a:blip r:embed="rId5" cstate="print"/>
              <a:srcRect/>
              <a:stretch>
                <a:fillRect/>
              </a:stretch>
            </p:blipFill>
            <p:spPr bwMode="auto">
              <a:xfrm>
                <a:off x="2551" y="1967"/>
                <a:ext cx="888" cy="356"/>
              </a:xfrm>
              <a:prstGeom prst="rect">
                <a:avLst/>
              </a:prstGeom>
              <a:noFill/>
              <a:ln w="9525">
                <a:noFill/>
                <a:miter lim="800000"/>
                <a:headEnd/>
                <a:tailEnd/>
              </a:ln>
              <a:effectLst/>
            </p:spPr>
          </p:pic>
        </p:grpSp>
        <p:pic>
          <p:nvPicPr>
            <p:cNvPr id="22" name="Picture 7">
              <a:extLst>
                <a:ext uri="{FF2B5EF4-FFF2-40B4-BE49-F238E27FC236}">
                  <a16:creationId xmlns:a16="http://schemas.microsoft.com/office/drawing/2014/main" id="{8E123FE1-7BA0-2077-9ED8-1F47013B92EE}"/>
                </a:ext>
              </a:extLst>
            </p:cNvPr>
            <p:cNvPicPr>
              <a:picLocks noChangeAspect="1" noChangeArrowheads="1"/>
            </p:cNvPicPr>
            <p:nvPr/>
          </p:nvPicPr>
          <p:blipFill>
            <a:blip r:embed="rId8" cstate="print"/>
            <a:srcRect/>
            <a:stretch>
              <a:fillRect/>
            </a:stretch>
          </p:blipFill>
          <p:spPr bwMode="auto">
            <a:xfrm rot="6546436">
              <a:off x="4077571" y="3616251"/>
              <a:ext cx="1742566" cy="435641"/>
            </a:xfrm>
            <a:prstGeom prst="rect">
              <a:avLst/>
            </a:prstGeom>
            <a:noFill/>
            <a:ln w="9525">
              <a:noFill/>
              <a:miter lim="800000"/>
              <a:headEnd/>
              <a:tailEnd/>
            </a:ln>
            <a:effectLst/>
          </p:spPr>
        </p:pic>
        <p:pic>
          <p:nvPicPr>
            <p:cNvPr id="23" name="Picture 7">
              <a:extLst>
                <a:ext uri="{FF2B5EF4-FFF2-40B4-BE49-F238E27FC236}">
                  <a16:creationId xmlns:a16="http://schemas.microsoft.com/office/drawing/2014/main" id="{257443C5-8D4D-C49D-139E-183AA3CD4050}"/>
                </a:ext>
              </a:extLst>
            </p:cNvPr>
            <p:cNvPicPr>
              <a:picLocks noChangeAspect="1" noChangeArrowheads="1"/>
            </p:cNvPicPr>
            <p:nvPr/>
          </p:nvPicPr>
          <p:blipFill>
            <a:blip r:embed="rId8" cstate="print"/>
            <a:srcRect/>
            <a:stretch>
              <a:fillRect/>
            </a:stretch>
          </p:blipFill>
          <p:spPr bwMode="auto">
            <a:xfrm rot="17545411">
              <a:off x="3505802" y="3322710"/>
              <a:ext cx="1681006" cy="420252"/>
            </a:xfrm>
            <a:prstGeom prst="rect">
              <a:avLst/>
            </a:prstGeom>
            <a:noFill/>
            <a:ln w="9525">
              <a:noFill/>
              <a:miter lim="800000"/>
              <a:headEnd/>
              <a:tailEnd/>
            </a:ln>
            <a:effectLst/>
          </p:spPr>
        </p:pic>
      </p:grpSp>
      <p:grpSp>
        <p:nvGrpSpPr>
          <p:cNvPr id="26" name="グループ化 25">
            <a:extLst>
              <a:ext uri="{FF2B5EF4-FFF2-40B4-BE49-F238E27FC236}">
                <a16:creationId xmlns:a16="http://schemas.microsoft.com/office/drawing/2014/main" id="{6EB78E4E-6147-3B48-BFF4-B2C7738C7495}"/>
              </a:ext>
            </a:extLst>
          </p:cNvPr>
          <p:cNvGrpSpPr/>
          <p:nvPr/>
        </p:nvGrpSpPr>
        <p:grpSpPr>
          <a:xfrm>
            <a:off x="473589" y="4978549"/>
            <a:ext cx="2430983" cy="1285667"/>
            <a:chOff x="197422" y="2826862"/>
            <a:chExt cx="3241310" cy="1714223"/>
          </a:xfrm>
        </p:grpSpPr>
        <p:grpSp>
          <p:nvGrpSpPr>
            <p:cNvPr id="27" name="グループ化 26">
              <a:extLst>
                <a:ext uri="{FF2B5EF4-FFF2-40B4-BE49-F238E27FC236}">
                  <a16:creationId xmlns:a16="http://schemas.microsoft.com/office/drawing/2014/main" id="{21EC4912-CB09-E0C7-D7BD-91F55D48FFE0}"/>
                </a:ext>
              </a:extLst>
            </p:cNvPr>
            <p:cNvGrpSpPr/>
            <p:nvPr/>
          </p:nvGrpSpPr>
          <p:grpSpPr>
            <a:xfrm>
              <a:off x="197422" y="2826862"/>
              <a:ext cx="3241310" cy="1714223"/>
              <a:chOff x="346489" y="363244"/>
              <a:chExt cx="3681531" cy="1903127"/>
            </a:xfrm>
          </p:grpSpPr>
          <p:pic>
            <p:nvPicPr>
              <p:cNvPr id="30" name="図 29">
                <a:extLst>
                  <a:ext uri="{FF2B5EF4-FFF2-40B4-BE49-F238E27FC236}">
                    <a16:creationId xmlns:a16="http://schemas.microsoft.com/office/drawing/2014/main" id="{AEAE45F6-495B-72C6-9BBD-2068E3017121}"/>
                  </a:ext>
                </a:extLst>
              </p:cNvPr>
              <p:cNvPicPr>
                <a:picLocks noChangeAspect="1"/>
              </p:cNvPicPr>
              <p:nvPr/>
            </p:nvPicPr>
            <p:blipFill>
              <a:blip r:embed="rId9"/>
              <a:stretch>
                <a:fillRect/>
              </a:stretch>
            </p:blipFill>
            <p:spPr>
              <a:xfrm>
                <a:off x="377744" y="448816"/>
                <a:ext cx="3549145" cy="766754"/>
              </a:xfrm>
              <a:prstGeom prst="rect">
                <a:avLst/>
              </a:prstGeom>
            </p:spPr>
          </p:pic>
          <p:sp>
            <p:nvSpPr>
              <p:cNvPr id="31" name="角丸四角形 30">
                <a:extLst>
                  <a:ext uri="{FF2B5EF4-FFF2-40B4-BE49-F238E27FC236}">
                    <a16:creationId xmlns:a16="http://schemas.microsoft.com/office/drawing/2014/main" id="{E6F40482-4A6A-D116-EA60-8691A65A310B}"/>
                  </a:ext>
                </a:extLst>
              </p:cNvPr>
              <p:cNvSpPr/>
              <p:nvPr/>
            </p:nvSpPr>
            <p:spPr>
              <a:xfrm>
                <a:off x="346489" y="363244"/>
                <a:ext cx="3681531" cy="190312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32" name="テキスト ボックス 31">
                <a:extLst>
                  <a:ext uri="{FF2B5EF4-FFF2-40B4-BE49-F238E27FC236}">
                    <a16:creationId xmlns:a16="http://schemas.microsoft.com/office/drawing/2014/main" id="{9D737FEA-D635-30A1-3967-C30E7147E3E9}"/>
                  </a:ext>
                </a:extLst>
              </p:cNvPr>
              <p:cNvSpPr txBox="1"/>
              <p:nvPr/>
            </p:nvSpPr>
            <p:spPr>
              <a:xfrm>
                <a:off x="1490446" y="1785294"/>
                <a:ext cx="1384231" cy="478370"/>
              </a:xfrm>
              <a:prstGeom prst="rect">
                <a:avLst/>
              </a:prstGeom>
              <a:noFill/>
            </p:spPr>
            <p:txBody>
              <a:bodyPr wrap="none" rtlCol="0">
                <a:spAutoFit/>
              </a:bodyPr>
              <a:lstStyle/>
              <a:p>
                <a:pPr algn="ctr"/>
                <a:r>
                  <a:rPr lang="en-US" altLang="ja-JP" sz="1500" dirty="0"/>
                  <a:t>DBS-Na</a:t>
                </a:r>
                <a:endParaRPr lang="ja-JP" altLang="en-US" sz="1500"/>
              </a:p>
            </p:txBody>
          </p:sp>
        </p:grpSp>
        <p:cxnSp>
          <p:nvCxnSpPr>
            <p:cNvPr id="28" name="直線矢印コネクタ 27">
              <a:extLst>
                <a:ext uri="{FF2B5EF4-FFF2-40B4-BE49-F238E27FC236}">
                  <a16:creationId xmlns:a16="http://schemas.microsoft.com/office/drawing/2014/main" id="{848F2F27-427B-3B1E-C849-AE21C447F437}"/>
                </a:ext>
              </a:extLst>
            </p:cNvPr>
            <p:cNvCxnSpPr>
              <a:cxnSpLocks/>
            </p:cNvCxnSpPr>
            <p:nvPr/>
          </p:nvCxnSpPr>
          <p:spPr>
            <a:xfrm>
              <a:off x="228906" y="3717662"/>
              <a:ext cx="287377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9" name="テキスト ボックス 28">
              <a:extLst>
                <a:ext uri="{FF2B5EF4-FFF2-40B4-BE49-F238E27FC236}">
                  <a16:creationId xmlns:a16="http://schemas.microsoft.com/office/drawing/2014/main" id="{DDD14541-B9B7-32FE-AB79-957D2365741A}"/>
                </a:ext>
              </a:extLst>
            </p:cNvPr>
            <p:cNvSpPr txBox="1"/>
            <p:nvPr/>
          </p:nvSpPr>
          <p:spPr>
            <a:xfrm>
              <a:off x="1257608" y="3729996"/>
              <a:ext cx="1628465" cy="400109"/>
            </a:xfrm>
            <a:prstGeom prst="rect">
              <a:avLst/>
            </a:prstGeom>
            <a:noFill/>
          </p:spPr>
          <p:txBody>
            <a:bodyPr wrap="square" rtlCol="0">
              <a:spAutoFit/>
            </a:bodyPr>
            <a:lstStyle/>
            <a:p>
              <a:r>
                <a:rPr lang="en-US" altLang="ja-JP" sz="1350" dirty="0">
                  <a:latin typeface="Yu Mincho" panose="02020400000000000000" pitchFamily="18" charset="-128"/>
                  <a:ea typeface="Yu Mincho" panose="02020400000000000000" pitchFamily="18" charset="-128"/>
                </a:rPr>
                <a:t>22〜23</a:t>
              </a:r>
              <a:r>
                <a:rPr lang="ja-JP" altLang="en-US" sz="1350">
                  <a:latin typeface="Yu Mincho" panose="02020400000000000000" pitchFamily="18" charset="-128"/>
                  <a:ea typeface="Yu Mincho" panose="02020400000000000000" pitchFamily="18" charset="-128"/>
                </a:rPr>
                <a:t> </a:t>
              </a:r>
              <a:r>
                <a:rPr lang="en-US" altLang="ja-JP" sz="1350" dirty="0">
                  <a:latin typeface="Yu Mincho" panose="02020400000000000000" pitchFamily="18" charset="-128"/>
                  <a:ea typeface="Yu Mincho" panose="02020400000000000000" pitchFamily="18" charset="-128"/>
                </a:rPr>
                <a:t>Å</a:t>
              </a:r>
              <a:endParaRPr lang="ja-JP" altLang="en-US" sz="1350">
                <a:latin typeface="Yu Mincho" panose="02020400000000000000" pitchFamily="18" charset="-128"/>
                <a:ea typeface="Yu Mincho" panose="02020400000000000000" pitchFamily="18" charset="-128"/>
              </a:endParaRPr>
            </a:p>
          </p:txBody>
        </p:sp>
      </p:grpSp>
      <p:sp>
        <p:nvSpPr>
          <p:cNvPr id="33" name="右矢印 32">
            <a:extLst>
              <a:ext uri="{FF2B5EF4-FFF2-40B4-BE49-F238E27FC236}">
                <a16:creationId xmlns:a16="http://schemas.microsoft.com/office/drawing/2014/main" id="{AA1C93D5-B95E-0586-8357-4EA21ACA3159}"/>
              </a:ext>
            </a:extLst>
          </p:cNvPr>
          <p:cNvSpPr/>
          <p:nvPr/>
        </p:nvSpPr>
        <p:spPr>
          <a:xfrm>
            <a:off x="4495860" y="5660572"/>
            <a:ext cx="2143447" cy="161147"/>
          </a:xfrm>
          <a:prstGeom prst="rightArrow">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pic>
        <p:nvPicPr>
          <p:cNvPr id="34" name="図 33" descr="テキスト&#10;&#10;自動的に生成された説明">
            <a:extLst>
              <a:ext uri="{FF2B5EF4-FFF2-40B4-BE49-F238E27FC236}">
                <a16:creationId xmlns:a16="http://schemas.microsoft.com/office/drawing/2014/main" id="{E5297BA2-59A1-0A72-2503-11898B88281E}"/>
              </a:ext>
            </a:extLst>
          </p:cNvPr>
          <p:cNvPicPr>
            <a:picLocks noChangeAspect="1"/>
          </p:cNvPicPr>
          <p:nvPr/>
        </p:nvPicPr>
        <p:blipFill>
          <a:blip r:embed="rId10"/>
          <a:stretch>
            <a:fillRect/>
          </a:stretch>
        </p:blipFill>
        <p:spPr>
          <a:xfrm>
            <a:off x="6795492" y="1696897"/>
            <a:ext cx="2114550" cy="733425"/>
          </a:xfrm>
          <a:prstGeom prst="rect">
            <a:avLst/>
          </a:prstGeom>
        </p:spPr>
      </p:pic>
      <p:pic>
        <p:nvPicPr>
          <p:cNvPr id="38" name="図 37">
            <a:extLst>
              <a:ext uri="{FF2B5EF4-FFF2-40B4-BE49-F238E27FC236}">
                <a16:creationId xmlns:a16="http://schemas.microsoft.com/office/drawing/2014/main" id="{63F54334-8D4C-DFE1-0F17-600FD4459AF3}"/>
              </a:ext>
            </a:extLst>
          </p:cNvPr>
          <p:cNvPicPr>
            <a:picLocks noChangeAspect="1"/>
          </p:cNvPicPr>
          <p:nvPr/>
        </p:nvPicPr>
        <p:blipFill>
          <a:blip r:embed="rId11"/>
          <a:stretch>
            <a:fillRect/>
          </a:stretch>
        </p:blipFill>
        <p:spPr>
          <a:xfrm>
            <a:off x="2238780" y="1714359"/>
            <a:ext cx="2095500" cy="698500"/>
          </a:xfrm>
          <a:prstGeom prst="rect">
            <a:avLst/>
          </a:prstGeom>
        </p:spPr>
      </p:pic>
    </p:spTree>
    <p:extLst>
      <p:ext uri="{BB962C8B-B14F-4D97-AF65-F5344CB8AC3E}">
        <p14:creationId xmlns:p14="http://schemas.microsoft.com/office/powerpoint/2010/main" val="19409230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6868CD18-EF89-8E49-BA6F-FBEFB34F25BA}"/>
              </a:ext>
            </a:extLst>
          </p:cNvPr>
          <p:cNvSpPr>
            <a:spLocks noGrp="1"/>
          </p:cNvSpPr>
          <p:nvPr>
            <p:ph type="sldNum" sz="quarter" idx="12"/>
          </p:nvPr>
        </p:nvSpPr>
        <p:spPr/>
        <p:txBody>
          <a:bodyPr/>
          <a:lstStyle/>
          <a:p>
            <a:fld id="{1861F7C4-1F0D-F249-A3A3-E04DAD9D7D2E}" type="slidenum">
              <a:rPr kumimoji="1" lang="ja-JP" altLang="en-US" smtClean="0"/>
              <a:t>4</a:t>
            </a:fld>
            <a:endParaRPr kumimoji="1" lang="ja-JP" altLang="en-US"/>
          </a:p>
        </p:txBody>
      </p:sp>
      <p:sp>
        <p:nvSpPr>
          <p:cNvPr id="4" name="テキスト ボックス 3">
            <a:extLst>
              <a:ext uri="{FF2B5EF4-FFF2-40B4-BE49-F238E27FC236}">
                <a16:creationId xmlns:a16="http://schemas.microsoft.com/office/drawing/2014/main" id="{C8016B18-539A-A648-BE31-1363A2143D1E}"/>
              </a:ext>
            </a:extLst>
          </p:cNvPr>
          <p:cNvSpPr txBox="1"/>
          <p:nvPr/>
        </p:nvSpPr>
        <p:spPr>
          <a:xfrm>
            <a:off x="-679710" y="95534"/>
            <a:ext cx="6023276" cy="415498"/>
          </a:xfrm>
          <a:prstGeom prst="rect">
            <a:avLst/>
          </a:prstGeom>
          <a:noFill/>
        </p:spPr>
        <p:txBody>
          <a:bodyPr wrap="square" rtlCol="0">
            <a:spAutoFit/>
          </a:bodyPr>
          <a:lstStyle/>
          <a:p>
            <a:pPr algn="ctr"/>
            <a:r>
              <a:rPr lang="ja-JP" altLang="en-US" sz="2100">
                <a:latin typeface="MS Gothic" panose="020B0609070205080204" pitchFamily="49" charset="-128"/>
                <a:ea typeface="MS Gothic" panose="020B0609070205080204" pitchFamily="49" charset="-128"/>
              </a:rPr>
              <a:t>ニッケル水酸化物ナノシートの合成</a:t>
            </a:r>
            <a:endParaRPr lang="en-US" altLang="ja-JP" sz="2100" dirty="0">
              <a:latin typeface="MS Gothic" panose="020B0609070205080204" pitchFamily="49" charset="-128"/>
              <a:ea typeface="MS Gothic" panose="020B0609070205080204" pitchFamily="49" charset="-128"/>
            </a:endParaRPr>
          </a:p>
        </p:txBody>
      </p:sp>
      <p:sp>
        <p:nvSpPr>
          <p:cNvPr id="63" name="テキスト ボックス 62">
            <a:extLst>
              <a:ext uri="{FF2B5EF4-FFF2-40B4-BE49-F238E27FC236}">
                <a16:creationId xmlns:a16="http://schemas.microsoft.com/office/drawing/2014/main" id="{B7925F4C-D996-33C8-4896-8CA137F43586}"/>
              </a:ext>
            </a:extLst>
          </p:cNvPr>
          <p:cNvSpPr txBox="1"/>
          <p:nvPr/>
        </p:nvSpPr>
        <p:spPr>
          <a:xfrm>
            <a:off x="1998172" y="2227253"/>
            <a:ext cx="2805644" cy="300082"/>
          </a:xfrm>
          <a:prstGeom prst="rect">
            <a:avLst/>
          </a:prstGeom>
          <a:noFill/>
        </p:spPr>
        <p:txBody>
          <a:bodyPr wrap="square" rtlCol="0">
            <a:spAutoFit/>
          </a:bodyPr>
          <a:lstStyle/>
          <a:p>
            <a:pPr algn="ctr"/>
            <a:r>
              <a:rPr lang="en-US" altLang="ja-JP" sz="1350" dirty="0"/>
              <a:t>1-</a:t>
            </a:r>
            <a:r>
              <a:rPr lang="ja-JP" altLang="en-US" sz="1350"/>
              <a:t>ブタノール中で超音波分散</a:t>
            </a:r>
          </a:p>
        </p:txBody>
      </p:sp>
      <p:grpSp>
        <p:nvGrpSpPr>
          <p:cNvPr id="5" name="グループ化 4">
            <a:extLst>
              <a:ext uri="{FF2B5EF4-FFF2-40B4-BE49-F238E27FC236}">
                <a16:creationId xmlns:a16="http://schemas.microsoft.com/office/drawing/2014/main" id="{BFFAC2A3-3EC2-8796-AB29-F20AE690738E}"/>
              </a:ext>
            </a:extLst>
          </p:cNvPr>
          <p:cNvGrpSpPr/>
          <p:nvPr/>
        </p:nvGrpSpPr>
        <p:grpSpPr>
          <a:xfrm>
            <a:off x="2" y="2794878"/>
            <a:ext cx="2954655" cy="605481"/>
            <a:chOff x="8840726" y="1855540"/>
            <a:chExt cx="3939540" cy="807307"/>
          </a:xfrm>
        </p:grpSpPr>
        <p:sp>
          <p:nvSpPr>
            <p:cNvPr id="6" name="テキスト ボックス 5">
              <a:extLst>
                <a:ext uri="{FF2B5EF4-FFF2-40B4-BE49-F238E27FC236}">
                  <a16:creationId xmlns:a16="http://schemas.microsoft.com/office/drawing/2014/main" id="{D114FE1B-68C6-AAE3-6CC0-474952BE0627}"/>
                </a:ext>
              </a:extLst>
            </p:cNvPr>
            <p:cNvSpPr txBox="1"/>
            <p:nvPr/>
          </p:nvSpPr>
          <p:spPr>
            <a:xfrm>
              <a:off x="9700774" y="1855540"/>
              <a:ext cx="2689199" cy="400109"/>
            </a:xfrm>
            <a:prstGeom prst="rect">
              <a:avLst/>
            </a:prstGeom>
            <a:noFill/>
          </p:spPr>
          <p:txBody>
            <a:bodyPr wrap="none" rtlCol="0">
              <a:spAutoFit/>
            </a:bodyPr>
            <a:lstStyle/>
            <a:p>
              <a:r>
                <a:rPr lang="en-US" altLang="ja-JP" sz="1350" dirty="0">
                  <a:latin typeface="Yu Mincho" panose="02020400000000000000" pitchFamily="18" charset="-128"/>
                  <a:ea typeface="Yu Mincho" panose="02020400000000000000" pitchFamily="18" charset="-128"/>
                  <a:cs typeface="Times New Roman" panose="02020603050405020304" pitchFamily="18" charset="0"/>
                </a:rPr>
                <a:t>Ni</a:t>
              </a:r>
              <a:r>
                <a:rPr lang="en-US" altLang="ja-JP" sz="1350" baseline="-25000" dirty="0">
                  <a:latin typeface="Yu Mincho" panose="02020400000000000000" pitchFamily="18" charset="-128"/>
                  <a:ea typeface="Yu Mincho" panose="02020400000000000000" pitchFamily="18" charset="-128"/>
                  <a:cs typeface="Times New Roman" panose="02020603050405020304" pitchFamily="18" charset="0"/>
                </a:rPr>
                <a:t>2</a:t>
              </a:r>
              <a:r>
                <a:rPr lang="en-US" altLang="ja-JP" sz="1350" dirty="0">
                  <a:latin typeface="Yu Mincho" panose="02020400000000000000" pitchFamily="18" charset="-128"/>
                  <a:ea typeface="Yu Mincho" panose="02020400000000000000" pitchFamily="18" charset="-128"/>
                  <a:cs typeface="Times New Roman" panose="02020603050405020304" pitchFamily="18" charset="0"/>
                </a:rPr>
                <a:t>(OH)</a:t>
              </a:r>
              <a:r>
                <a:rPr lang="en-US" altLang="ja-JP" sz="1350" baseline="-25000" dirty="0">
                  <a:latin typeface="Yu Mincho" panose="02020400000000000000" pitchFamily="18" charset="-128"/>
                  <a:ea typeface="Yu Mincho" panose="02020400000000000000" pitchFamily="18" charset="-128"/>
                  <a:cs typeface="Times New Roman" panose="02020603050405020304" pitchFamily="18" charset="0"/>
                </a:rPr>
                <a:t>3</a:t>
              </a:r>
              <a:r>
                <a:rPr lang="en-US" altLang="ja-JP" sz="1350" dirty="0">
                  <a:latin typeface="Yu Mincho" panose="02020400000000000000" pitchFamily="18" charset="-128"/>
                  <a:ea typeface="Yu Mincho" panose="02020400000000000000" pitchFamily="18" charset="-128"/>
                  <a:cs typeface="Times New Roman" panose="02020603050405020304" pitchFamily="18" charset="0"/>
                </a:rPr>
                <a:t>(DBS)</a:t>
              </a:r>
              <a:r>
                <a:rPr lang="ja-JP" altLang="ja-JP" sz="1350">
                  <a:latin typeface="Yu Mincho" panose="02020400000000000000" pitchFamily="18" charset="-128"/>
                  <a:ea typeface="Yu Mincho" panose="02020400000000000000" pitchFamily="18" charset="-128"/>
                  <a:cs typeface="Times New Roman" panose="02020603050405020304" pitchFamily="18" charset="0"/>
                </a:rPr>
                <a:t>・</a:t>
              </a:r>
              <a:r>
                <a:rPr lang="en-US" altLang="ja-JP" sz="1350" dirty="0">
                  <a:latin typeface="Yu Mincho" panose="02020400000000000000" pitchFamily="18" charset="-128"/>
                  <a:ea typeface="Yu Mincho" panose="02020400000000000000" pitchFamily="18" charset="-128"/>
                  <a:cs typeface="Times New Roman" panose="02020603050405020304" pitchFamily="18" charset="0"/>
                </a:rPr>
                <a:t>H</a:t>
              </a:r>
              <a:r>
                <a:rPr lang="en-US" altLang="ja-JP" sz="1350" baseline="-25000" dirty="0">
                  <a:latin typeface="Yu Mincho" panose="02020400000000000000" pitchFamily="18" charset="-128"/>
                  <a:ea typeface="Yu Mincho" panose="02020400000000000000" pitchFamily="18" charset="-128"/>
                  <a:cs typeface="Times New Roman" panose="02020603050405020304" pitchFamily="18" charset="0"/>
                </a:rPr>
                <a:t>2</a:t>
              </a:r>
              <a:r>
                <a:rPr lang="en-US" altLang="ja-JP" sz="1350" dirty="0">
                  <a:latin typeface="Yu Mincho" panose="02020400000000000000" pitchFamily="18" charset="-128"/>
                  <a:ea typeface="Yu Mincho" panose="02020400000000000000" pitchFamily="18" charset="-128"/>
                  <a:cs typeface="Times New Roman" panose="02020603050405020304" pitchFamily="18" charset="0"/>
                </a:rPr>
                <a:t>O </a:t>
              </a:r>
              <a:endParaRPr lang="ja-JP" altLang="en-US" sz="1350"/>
            </a:p>
          </p:txBody>
        </p:sp>
        <p:sp>
          <p:nvSpPr>
            <p:cNvPr id="8" name="テキスト ボックス 7">
              <a:extLst>
                <a:ext uri="{FF2B5EF4-FFF2-40B4-BE49-F238E27FC236}">
                  <a16:creationId xmlns:a16="http://schemas.microsoft.com/office/drawing/2014/main" id="{50A958B4-180E-7963-1975-C78FCFCEAA58}"/>
                </a:ext>
              </a:extLst>
            </p:cNvPr>
            <p:cNvSpPr txBox="1"/>
            <p:nvPr/>
          </p:nvSpPr>
          <p:spPr>
            <a:xfrm>
              <a:off x="8840726" y="2262738"/>
              <a:ext cx="3939540" cy="400109"/>
            </a:xfrm>
            <a:prstGeom prst="rect">
              <a:avLst/>
            </a:prstGeom>
            <a:noFill/>
          </p:spPr>
          <p:txBody>
            <a:bodyPr wrap="none" rtlCol="0">
              <a:spAutoFit/>
            </a:bodyPr>
            <a:lstStyle/>
            <a:p>
              <a:r>
                <a:rPr lang="ja-JP" altLang="en-US" sz="1350"/>
                <a:t>イオン交換後ニッケル層状水酸化物</a:t>
              </a:r>
            </a:p>
          </p:txBody>
        </p:sp>
      </p:grpSp>
      <p:sp>
        <p:nvSpPr>
          <p:cNvPr id="9" name="右矢印 8">
            <a:extLst>
              <a:ext uri="{FF2B5EF4-FFF2-40B4-BE49-F238E27FC236}">
                <a16:creationId xmlns:a16="http://schemas.microsoft.com/office/drawing/2014/main" id="{3AA05E8A-526D-4B0F-1BE2-8C22E8480E83}"/>
              </a:ext>
            </a:extLst>
          </p:cNvPr>
          <p:cNvSpPr/>
          <p:nvPr/>
        </p:nvSpPr>
        <p:spPr>
          <a:xfrm>
            <a:off x="3111807" y="2794877"/>
            <a:ext cx="676241" cy="276999"/>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nvGrpSpPr>
          <p:cNvPr id="11" name="グループ化 10">
            <a:extLst>
              <a:ext uri="{FF2B5EF4-FFF2-40B4-BE49-F238E27FC236}">
                <a16:creationId xmlns:a16="http://schemas.microsoft.com/office/drawing/2014/main" id="{4C9FD748-724D-790B-D105-4110D771C045}"/>
              </a:ext>
            </a:extLst>
          </p:cNvPr>
          <p:cNvGrpSpPr/>
          <p:nvPr/>
        </p:nvGrpSpPr>
        <p:grpSpPr>
          <a:xfrm>
            <a:off x="2116614" y="2226608"/>
            <a:ext cx="2500118" cy="582915"/>
            <a:chOff x="2334415" y="1101584"/>
            <a:chExt cx="3333491" cy="777220"/>
          </a:xfrm>
        </p:grpSpPr>
        <p:sp>
          <p:nvSpPr>
            <p:cNvPr id="12" name="角丸四角形吹き出し 11">
              <a:extLst>
                <a:ext uri="{FF2B5EF4-FFF2-40B4-BE49-F238E27FC236}">
                  <a16:creationId xmlns:a16="http://schemas.microsoft.com/office/drawing/2014/main" id="{7C14CBC3-B71E-5C3B-2530-60BD9ECB7EB9}"/>
                </a:ext>
              </a:extLst>
            </p:cNvPr>
            <p:cNvSpPr/>
            <p:nvPr/>
          </p:nvSpPr>
          <p:spPr>
            <a:xfrm>
              <a:off x="2334415" y="1101584"/>
              <a:ext cx="3333491" cy="382708"/>
            </a:xfrm>
            <a:prstGeom prst="wedgeRoundRectCallout">
              <a:avLst>
                <a:gd name="adj1" fmla="val -8167"/>
                <a:gd name="adj2" fmla="val 21236"/>
                <a:gd name="adj3" fmla="val 16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3" name="三角形 12">
              <a:extLst>
                <a:ext uri="{FF2B5EF4-FFF2-40B4-BE49-F238E27FC236}">
                  <a16:creationId xmlns:a16="http://schemas.microsoft.com/office/drawing/2014/main" id="{0387E804-C689-C96C-B1FC-68E454D879B3}"/>
                </a:ext>
              </a:extLst>
            </p:cNvPr>
            <p:cNvSpPr/>
            <p:nvPr/>
          </p:nvSpPr>
          <p:spPr>
            <a:xfrm rot="10800000">
              <a:off x="3869970" y="1496096"/>
              <a:ext cx="318247" cy="382708"/>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4" name="台形 13">
              <a:extLst>
                <a:ext uri="{FF2B5EF4-FFF2-40B4-BE49-F238E27FC236}">
                  <a16:creationId xmlns:a16="http://schemas.microsoft.com/office/drawing/2014/main" id="{F46AC81A-05C9-2564-B63F-FBF3DDC20075}"/>
                </a:ext>
              </a:extLst>
            </p:cNvPr>
            <p:cNvSpPr/>
            <p:nvPr/>
          </p:nvSpPr>
          <p:spPr>
            <a:xfrm rot="10800000">
              <a:off x="3862770" y="1446073"/>
              <a:ext cx="331200" cy="76438"/>
            </a:xfrm>
            <a:prstGeom prst="trapezoid">
              <a:avLst>
                <a:gd name="adj" fmla="val 41615"/>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sp>
        <p:nvSpPr>
          <p:cNvPr id="15" name="テキスト ボックス 14">
            <a:extLst>
              <a:ext uri="{FF2B5EF4-FFF2-40B4-BE49-F238E27FC236}">
                <a16:creationId xmlns:a16="http://schemas.microsoft.com/office/drawing/2014/main" id="{1EDF740D-BFAD-42A6-2DEE-3097B2D4F8C3}"/>
              </a:ext>
            </a:extLst>
          </p:cNvPr>
          <p:cNvSpPr txBox="1"/>
          <p:nvPr/>
        </p:nvSpPr>
        <p:spPr>
          <a:xfrm>
            <a:off x="3924342" y="2823277"/>
            <a:ext cx="1744388" cy="300082"/>
          </a:xfrm>
          <a:prstGeom prst="rect">
            <a:avLst/>
          </a:prstGeom>
          <a:noFill/>
        </p:spPr>
        <p:txBody>
          <a:bodyPr wrap="none" rtlCol="0">
            <a:spAutoFit/>
          </a:bodyPr>
          <a:lstStyle/>
          <a:p>
            <a:r>
              <a:rPr lang="en-US" altLang="ja-JP" sz="1350" dirty="0"/>
              <a:t>Ni</a:t>
            </a:r>
            <a:r>
              <a:rPr lang="ja-JP" altLang="en-US" sz="1350"/>
              <a:t>ナノシート分散液</a:t>
            </a:r>
          </a:p>
        </p:txBody>
      </p:sp>
      <p:grpSp>
        <p:nvGrpSpPr>
          <p:cNvPr id="7" name="グループ化 6">
            <a:extLst>
              <a:ext uri="{FF2B5EF4-FFF2-40B4-BE49-F238E27FC236}">
                <a16:creationId xmlns:a16="http://schemas.microsoft.com/office/drawing/2014/main" id="{1AE95B73-C1AB-28F1-1956-4D2848C67AD4}"/>
              </a:ext>
            </a:extLst>
          </p:cNvPr>
          <p:cNvGrpSpPr>
            <a:grpSpLocks noChangeAspect="1"/>
          </p:cNvGrpSpPr>
          <p:nvPr/>
        </p:nvGrpSpPr>
        <p:grpSpPr>
          <a:xfrm>
            <a:off x="1115371" y="3486365"/>
            <a:ext cx="4469206" cy="1357772"/>
            <a:chOff x="1570388" y="1777474"/>
            <a:chExt cx="5958937" cy="1810361"/>
          </a:xfrm>
        </p:grpSpPr>
        <p:grpSp>
          <p:nvGrpSpPr>
            <p:cNvPr id="10" name="グループ化 9">
              <a:extLst>
                <a:ext uri="{FF2B5EF4-FFF2-40B4-BE49-F238E27FC236}">
                  <a16:creationId xmlns:a16="http://schemas.microsoft.com/office/drawing/2014/main" id="{A23ED14E-DEF5-6E68-A4E6-37C4BC4FB873}"/>
                </a:ext>
              </a:extLst>
            </p:cNvPr>
            <p:cNvGrpSpPr>
              <a:grpSpLocks noChangeAspect="1"/>
            </p:cNvGrpSpPr>
            <p:nvPr/>
          </p:nvGrpSpPr>
          <p:grpSpPr>
            <a:xfrm>
              <a:off x="1570388" y="1777474"/>
              <a:ext cx="1177977" cy="1460690"/>
              <a:chOff x="581858" y="2500306"/>
              <a:chExt cx="1518057" cy="1882390"/>
            </a:xfrm>
          </p:grpSpPr>
          <p:grpSp>
            <p:nvGrpSpPr>
              <p:cNvPr id="30" name="グループ化 29">
                <a:extLst>
                  <a:ext uri="{FF2B5EF4-FFF2-40B4-BE49-F238E27FC236}">
                    <a16:creationId xmlns:a16="http://schemas.microsoft.com/office/drawing/2014/main" id="{52A507B8-9AD3-8AF1-C93D-721D86991B37}"/>
                  </a:ext>
                </a:extLst>
              </p:cNvPr>
              <p:cNvGrpSpPr>
                <a:grpSpLocks noChangeAspect="1"/>
              </p:cNvGrpSpPr>
              <p:nvPr/>
            </p:nvGrpSpPr>
            <p:grpSpPr>
              <a:xfrm>
                <a:off x="581858" y="2500306"/>
                <a:ext cx="1518057" cy="1882390"/>
                <a:chOff x="879820" y="3357562"/>
                <a:chExt cx="1214446" cy="1428760"/>
              </a:xfrm>
            </p:grpSpPr>
            <p:grpSp>
              <p:nvGrpSpPr>
                <p:cNvPr id="32" name="グループ化 28">
                  <a:extLst>
                    <a:ext uri="{FF2B5EF4-FFF2-40B4-BE49-F238E27FC236}">
                      <a16:creationId xmlns:a16="http://schemas.microsoft.com/office/drawing/2014/main" id="{940A1DDA-28C8-0DF8-D40E-D81398A771E8}"/>
                    </a:ext>
                  </a:extLst>
                </p:cNvPr>
                <p:cNvGrpSpPr/>
                <p:nvPr/>
              </p:nvGrpSpPr>
              <p:grpSpPr>
                <a:xfrm>
                  <a:off x="879820" y="3357562"/>
                  <a:ext cx="1214446" cy="1428760"/>
                  <a:chOff x="1379886" y="1571612"/>
                  <a:chExt cx="1214446" cy="1428760"/>
                </a:xfrm>
              </p:grpSpPr>
              <p:sp>
                <p:nvSpPr>
                  <p:cNvPr id="35" name="正方形/長方形 34">
                    <a:extLst>
                      <a:ext uri="{FF2B5EF4-FFF2-40B4-BE49-F238E27FC236}">
                        <a16:creationId xmlns:a16="http://schemas.microsoft.com/office/drawing/2014/main" id="{77406E10-B2DD-E5AF-3D98-D09B26EF5DCA}"/>
                      </a:ext>
                    </a:extLst>
                  </p:cNvPr>
                  <p:cNvSpPr/>
                  <p:nvPr/>
                </p:nvSpPr>
                <p:spPr>
                  <a:xfrm>
                    <a:off x="1379886" y="1571612"/>
                    <a:ext cx="1214446" cy="14287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cxnSp>
                <p:nvCxnSpPr>
                  <p:cNvPr id="36" name="直線コネクタ 35">
                    <a:extLst>
                      <a:ext uri="{FF2B5EF4-FFF2-40B4-BE49-F238E27FC236}">
                        <a16:creationId xmlns:a16="http://schemas.microsoft.com/office/drawing/2014/main" id="{CD149CC0-359D-2D08-8163-051723A2D9C5}"/>
                      </a:ext>
                    </a:extLst>
                  </p:cNvPr>
                  <p:cNvCxnSpPr/>
                  <p:nvPr/>
                </p:nvCxnSpPr>
                <p:spPr>
                  <a:xfrm>
                    <a:off x="1379886" y="1571893"/>
                    <a:ext cx="1214446"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3" name="正方形/長方形 32">
                  <a:extLst>
                    <a:ext uri="{FF2B5EF4-FFF2-40B4-BE49-F238E27FC236}">
                      <a16:creationId xmlns:a16="http://schemas.microsoft.com/office/drawing/2014/main" id="{A75F55F4-D2C5-99E3-4D39-0EF65A07AE8A}"/>
                    </a:ext>
                  </a:extLst>
                </p:cNvPr>
                <p:cNvSpPr/>
                <p:nvPr/>
              </p:nvSpPr>
              <p:spPr>
                <a:xfrm>
                  <a:off x="879820" y="3857628"/>
                  <a:ext cx="1214446" cy="928694"/>
                </a:xfrm>
                <a:prstGeom prst="rect">
                  <a:avLst/>
                </a:prstGeom>
                <a:solidFill>
                  <a:schemeClr val="bg1">
                    <a:alpha val="1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34" name="フリーフォーム 33">
                  <a:extLst>
                    <a:ext uri="{FF2B5EF4-FFF2-40B4-BE49-F238E27FC236}">
                      <a16:creationId xmlns:a16="http://schemas.microsoft.com/office/drawing/2014/main" id="{6C50705D-B9E4-3D06-B16D-251CF53FFF90}"/>
                    </a:ext>
                  </a:extLst>
                </p:cNvPr>
                <p:cNvSpPr/>
                <p:nvPr/>
              </p:nvSpPr>
              <p:spPr>
                <a:xfrm>
                  <a:off x="1132379" y="4586717"/>
                  <a:ext cx="692319" cy="194872"/>
                </a:xfrm>
                <a:custGeom>
                  <a:avLst/>
                  <a:gdLst>
                    <a:gd name="connsiteX0" fmla="*/ 0 w 692319"/>
                    <a:gd name="connsiteY0" fmla="*/ 194872 h 194872"/>
                    <a:gd name="connsiteX1" fmla="*/ 14990 w 692319"/>
                    <a:gd name="connsiteY1" fmla="*/ 149901 h 194872"/>
                    <a:gd name="connsiteX2" fmla="*/ 134911 w 692319"/>
                    <a:gd name="connsiteY2" fmla="*/ 104931 h 194872"/>
                    <a:gd name="connsiteX3" fmla="*/ 224852 w 692319"/>
                    <a:gd name="connsiteY3" fmla="*/ 74950 h 194872"/>
                    <a:gd name="connsiteX4" fmla="*/ 254833 w 692319"/>
                    <a:gd name="connsiteY4" fmla="*/ 44970 h 194872"/>
                    <a:gd name="connsiteX5" fmla="*/ 299803 w 692319"/>
                    <a:gd name="connsiteY5" fmla="*/ 29980 h 194872"/>
                    <a:gd name="connsiteX6" fmla="*/ 344774 w 692319"/>
                    <a:gd name="connsiteY6" fmla="*/ 0 h 194872"/>
                    <a:gd name="connsiteX7" fmla="*/ 434715 w 692319"/>
                    <a:gd name="connsiteY7" fmla="*/ 14990 h 194872"/>
                    <a:gd name="connsiteX8" fmla="*/ 539646 w 692319"/>
                    <a:gd name="connsiteY8" fmla="*/ 44970 h 194872"/>
                    <a:gd name="connsiteX9" fmla="*/ 584616 w 692319"/>
                    <a:gd name="connsiteY9" fmla="*/ 74950 h 194872"/>
                    <a:gd name="connsiteX10" fmla="*/ 659567 w 692319"/>
                    <a:gd name="connsiteY10" fmla="*/ 134911 h 194872"/>
                    <a:gd name="connsiteX11" fmla="*/ 689547 w 692319"/>
                    <a:gd name="connsiteY11" fmla="*/ 194872 h 194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92319" h="194872">
                      <a:moveTo>
                        <a:pt x="0" y="194872"/>
                      </a:moveTo>
                      <a:cubicBezTo>
                        <a:pt x="4997" y="179882"/>
                        <a:pt x="5119" y="162240"/>
                        <a:pt x="14990" y="149901"/>
                      </a:cubicBezTo>
                      <a:cubicBezTo>
                        <a:pt x="46536" y="110468"/>
                        <a:pt x="91260" y="116836"/>
                        <a:pt x="134911" y="104931"/>
                      </a:cubicBezTo>
                      <a:cubicBezTo>
                        <a:pt x="165400" y="96616"/>
                        <a:pt x="224852" y="74950"/>
                        <a:pt x="224852" y="74950"/>
                      </a:cubicBezTo>
                      <a:cubicBezTo>
                        <a:pt x="234846" y="64957"/>
                        <a:pt x="242714" y="52241"/>
                        <a:pt x="254833" y="44970"/>
                      </a:cubicBezTo>
                      <a:cubicBezTo>
                        <a:pt x="268382" y="36841"/>
                        <a:pt x="285670" y="37046"/>
                        <a:pt x="299803" y="29980"/>
                      </a:cubicBezTo>
                      <a:cubicBezTo>
                        <a:pt x="315917" y="21923"/>
                        <a:pt x="329784" y="9993"/>
                        <a:pt x="344774" y="0"/>
                      </a:cubicBezTo>
                      <a:cubicBezTo>
                        <a:pt x="374754" y="4997"/>
                        <a:pt x="404911" y="9029"/>
                        <a:pt x="434715" y="14990"/>
                      </a:cubicBezTo>
                      <a:cubicBezTo>
                        <a:pt x="481769" y="24401"/>
                        <a:pt x="496787" y="30684"/>
                        <a:pt x="539646" y="44970"/>
                      </a:cubicBezTo>
                      <a:cubicBezTo>
                        <a:pt x="554636" y="54963"/>
                        <a:pt x="570548" y="63696"/>
                        <a:pt x="584616" y="74950"/>
                      </a:cubicBezTo>
                      <a:cubicBezTo>
                        <a:pt x="691414" y="160389"/>
                        <a:pt x="521157" y="42637"/>
                        <a:pt x="659567" y="134911"/>
                      </a:cubicBezTo>
                      <a:cubicBezTo>
                        <a:pt x="692319" y="184040"/>
                        <a:pt x="689547" y="161866"/>
                        <a:pt x="689547" y="194872"/>
                      </a:cubicBezTo>
                    </a:path>
                  </a:pathLst>
                </a:custGeom>
                <a:solidFill>
                  <a:schemeClr val="accent6">
                    <a:lumMod val="60000"/>
                    <a:lumOff val="40000"/>
                  </a:schemeClr>
                </a:solidFill>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ja-JP" altLang="en-US" sz="1350"/>
                </a:p>
              </p:txBody>
            </p:sp>
          </p:grpSp>
          <p:sp>
            <p:nvSpPr>
              <p:cNvPr id="31" name="テキスト ボックス 30">
                <a:extLst>
                  <a:ext uri="{FF2B5EF4-FFF2-40B4-BE49-F238E27FC236}">
                    <a16:creationId xmlns:a16="http://schemas.microsoft.com/office/drawing/2014/main" id="{4E49F77F-51E5-7B39-83CD-B68A3AC7375E}"/>
                  </a:ext>
                </a:extLst>
              </p:cNvPr>
              <p:cNvSpPr txBox="1"/>
              <p:nvPr/>
            </p:nvSpPr>
            <p:spPr>
              <a:xfrm>
                <a:off x="581858" y="3318009"/>
                <a:ext cx="1496799" cy="376800"/>
              </a:xfrm>
              <a:prstGeom prst="rect">
                <a:avLst/>
              </a:prstGeom>
              <a:noFill/>
            </p:spPr>
            <p:txBody>
              <a:bodyPr wrap="square" rtlCol="0">
                <a:spAutoFit/>
              </a:bodyPr>
              <a:lstStyle/>
              <a:p>
                <a:pPr algn="ctr"/>
                <a:r>
                  <a:rPr lang="en-US" altLang="ja-JP" sz="825" dirty="0">
                    <a:latin typeface="HGSSoeiKakugothicUB" panose="020B0900000000000000" pitchFamily="34" charset="-128"/>
                    <a:ea typeface="HGSSoeiKakugothicUB" panose="020B0900000000000000" pitchFamily="34" charset="-128"/>
                  </a:rPr>
                  <a:t>1-</a:t>
                </a:r>
                <a:r>
                  <a:rPr lang="ja-JP" altLang="en-US" sz="825" dirty="0">
                    <a:latin typeface="HGSSoeiKakugothicUB" panose="020B0900000000000000" pitchFamily="34" charset="-128"/>
                    <a:ea typeface="HGSSoeiKakugothicUB" panose="020B0900000000000000" pitchFamily="34" charset="-128"/>
                  </a:rPr>
                  <a:t>ブタノール</a:t>
                </a:r>
              </a:p>
            </p:txBody>
          </p:sp>
        </p:grpSp>
        <p:grpSp>
          <p:nvGrpSpPr>
            <p:cNvPr id="24" name="グループ化 62">
              <a:extLst>
                <a:ext uri="{FF2B5EF4-FFF2-40B4-BE49-F238E27FC236}">
                  <a16:creationId xmlns:a16="http://schemas.microsoft.com/office/drawing/2014/main" id="{FE2C0B95-1518-96B1-9447-EA648351E440}"/>
                </a:ext>
              </a:extLst>
            </p:cNvPr>
            <p:cNvGrpSpPr>
              <a:grpSpLocks noChangeAspect="1"/>
            </p:cNvGrpSpPr>
            <p:nvPr/>
          </p:nvGrpSpPr>
          <p:grpSpPr>
            <a:xfrm>
              <a:off x="4572124" y="1783614"/>
              <a:ext cx="2440685" cy="1419117"/>
              <a:chOff x="6786578" y="2015307"/>
              <a:chExt cx="2490348" cy="1428760"/>
            </a:xfrm>
          </p:grpSpPr>
          <p:grpSp>
            <p:nvGrpSpPr>
              <p:cNvPr id="26" name="グループ化 38">
                <a:extLst>
                  <a:ext uri="{FF2B5EF4-FFF2-40B4-BE49-F238E27FC236}">
                    <a16:creationId xmlns:a16="http://schemas.microsoft.com/office/drawing/2014/main" id="{A19E0951-BA31-AF51-CA33-123F53AAF245}"/>
                  </a:ext>
                </a:extLst>
              </p:cNvPr>
              <p:cNvGrpSpPr/>
              <p:nvPr/>
            </p:nvGrpSpPr>
            <p:grpSpPr>
              <a:xfrm>
                <a:off x="6786578" y="2015307"/>
                <a:ext cx="2490347" cy="1428760"/>
                <a:chOff x="1142976" y="1515241"/>
                <a:chExt cx="2490347" cy="1428760"/>
              </a:xfrm>
            </p:grpSpPr>
            <p:sp>
              <p:nvSpPr>
                <p:cNvPr id="28" name="正方形/長方形 27">
                  <a:extLst>
                    <a:ext uri="{FF2B5EF4-FFF2-40B4-BE49-F238E27FC236}">
                      <a16:creationId xmlns:a16="http://schemas.microsoft.com/office/drawing/2014/main" id="{A1B08161-EC13-2FDD-0E4A-5FBA7DD0738C}"/>
                    </a:ext>
                  </a:extLst>
                </p:cNvPr>
                <p:cNvSpPr/>
                <p:nvPr/>
              </p:nvSpPr>
              <p:spPr>
                <a:xfrm>
                  <a:off x="2418877" y="1515241"/>
                  <a:ext cx="1214446" cy="14287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cxnSp>
              <p:nvCxnSpPr>
                <p:cNvPr id="29" name="直線コネクタ 28">
                  <a:extLst>
                    <a:ext uri="{FF2B5EF4-FFF2-40B4-BE49-F238E27FC236}">
                      <a16:creationId xmlns:a16="http://schemas.microsoft.com/office/drawing/2014/main" id="{A293507B-58E3-3C23-E1C3-743C85EDC15E}"/>
                    </a:ext>
                  </a:extLst>
                </p:cNvPr>
                <p:cNvCxnSpPr/>
                <p:nvPr/>
              </p:nvCxnSpPr>
              <p:spPr>
                <a:xfrm>
                  <a:off x="1142976" y="1571612"/>
                  <a:ext cx="1214446"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7" name="正方形/長方形 26">
                <a:extLst>
                  <a:ext uri="{FF2B5EF4-FFF2-40B4-BE49-F238E27FC236}">
                    <a16:creationId xmlns:a16="http://schemas.microsoft.com/office/drawing/2014/main" id="{4E5110A3-2C0C-C799-A568-205A2888DA5F}"/>
                  </a:ext>
                </a:extLst>
              </p:cNvPr>
              <p:cNvSpPr/>
              <p:nvPr/>
            </p:nvSpPr>
            <p:spPr>
              <a:xfrm>
                <a:off x="8062480" y="2515373"/>
                <a:ext cx="1214446" cy="928694"/>
              </a:xfrm>
              <a:prstGeom prst="rect">
                <a:avLst/>
              </a:prstGeom>
              <a:solidFill>
                <a:srgbClr val="00B050">
                  <a:alpha val="36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sp>
          <p:nvSpPr>
            <p:cNvPr id="23" name="テキスト ボックス 22">
              <a:extLst>
                <a:ext uri="{FF2B5EF4-FFF2-40B4-BE49-F238E27FC236}">
                  <a16:creationId xmlns:a16="http://schemas.microsoft.com/office/drawing/2014/main" id="{099B98BE-19E2-D811-4F47-D7B2B09D7766}"/>
                </a:ext>
              </a:extLst>
            </p:cNvPr>
            <p:cNvSpPr txBox="1"/>
            <p:nvPr/>
          </p:nvSpPr>
          <p:spPr>
            <a:xfrm>
              <a:off x="5434306" y="3218503"/>
              <a:ext cx="2095019" cy="369332"/>
            </a:xfrm>
            <a:prstGeom prst="rect">
              <a:avLst/>
            </a:prstGeom>
            <a:noFill/>
          </p:spPr>
          <p:txBody>
            <a:bodyPr wrap="none" rtlCol="0">
              <a:spAutoFit/>
            </a:bodyPr>
            <a:lstStyle/>
            <a:p>
              <a:r>
                <a:rPr lang="en-US" altLang="ja-JP" sz="1200" dirty="0">
                  <a:latin typeface="Hiragino Maru Gothic ProN W4" panose="020F0400000000000000" pitchFamily="34" charset="-128"/>
                  <a:ea typeface="Hiragino Maru Gothic ProN W4" panose="020F0400000000000000" pitchFamily="34" charset="-128"/>
                </a:rPr>
                <a:t>Ni</a:t>
              </a:r>
              <a:r>
                <a:rPr lang="ja-JP" altLang="en-US" sz="1200">
                  <a:latin typeface="Hiragino Maru Gothic ProN W4" panose="020F0400000000000000" pitchFamily="34" charset="-128"/>
                  <a:ea typeface="Hiragino Maru Gothic ProN W4" panose="020F0400000000000000" pitchFamily="34" charset="-128"/>
                </a:rPr>
                <a:t>ナノシート分散液</a:t>
              </a:r>
            </a:p>
          </p:txBody>
        </p:sp>
      </p:grpSp>
      <p:sp>
        <p:nvSpPr>
          <p:cNvPr id="37" name="テキスト ボックス 36">
            <a:extLst>
              <a:ext uri="{FF2B5EF4-FFF2-40B4-BE49-F238E27FC236}">
                <a16:creationId xmlns:a16="http://schemas.microsoft.com/office/drawing/2014/main" id="{03DD7065-BB1E-691A-B627-0DD7A1A02804}"/>
              </a:ext>
            </a:extLst>
          </p:cNvPr>
          <p:cNvSpPr txBox="1"/>
          <p:nvPr/>
        </p:nvSpPr>
        <p:spPr>
          <a:xfrm>
            <a:off x="2971582" y="3093159"/>
            <a:ext cx="877163" cy="300082"/>
          </a:xfrm>
          <a:prstGeom prst="rect">
            <a:avLst/>
          </a:prstGeom>
          <a:noFill/>
        </p:spPr>
        <p:txBody>
          <a:bodyPr wrap="none" rtlCol="0">
            <a:spAutoFit/>
          </a:bodyPr>
          <a:lstStyle/>
          <a:p>
            <a:r>
              <a:rPr lang="ja-JP" altLang="en-US" sz="1350"/>
              <a:t>単層剥離</a:t>
            </a:r>
          </a:p>
        </p:txBody>
      </p:sp>
      <p:cxnSp>
        <p:nvCxnSpPr>
          <p:cNvPr id="20" name="直線コネクタ 19">
            <a:extLst>
              <a:ext uri="{FF2B5EF4-FFF2-40B4-BE49-F238E27FC236}">
                <a16:creationId xmlns:a16="http://schemas.microsoft.com/office/drawing/2014/main" id="{13A31C77-7639-EAD3-4E52-232205461624}"/>
              </a:ext>
            </a:extLst>
          </p:cNvPr>
          <p:cNvCxnSpPr/>
          <p:nvPr/>
        </p:nvCxnSpPr>
        <p:spPr>
          <a:xfrm>
            <a:off x="4313703" y="3486365"/>
            <a:ext cx="883483"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78030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ガラス状カーボン電極">
            <a:extLst>
              <a:ext uri="{FF2B5EF4-FFF2-40B4-BE49-F238E27FC236}">
                <a16:creationId xmlns:a16="http://schemas.microsoft.com/office/drawing/2014/main" id="{A6EFDAEE-2281-B824-3362-63C0B043E84D}"/>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0447" y="2929834"/>
            <a:ext cx="2583517" cy="1063801"/>
          </a:xfrm>
          <a:prstGeom prst="rect">
            <a:avLst/>
          </a:prstGeom>
          <a:noFill/>
          <a:extLst>
            <a:ext uri="{909E8E84-426E-40DD-AFC4-6F175D3DCCD1}">
              <a14:hiddenFill xmlns:a14="http://schemas.microsoft.com/office/drawing/2010/main">
                <a:solidFill>
                  <a:srgbClr val="FFFFFF"/>
                </a:solidFill>
              </a14:hiddenFill>
            </a:ext>
          </a:extLst>
        </p:spPr>
      </p:pic>
      <p:sp>
        <p:nvSpPr>
          <p:cNvPr id="3" name="スライド番号プレースホルダー 2">
            <a:extLst>
              <a:ext uri="{FF2B5EF4-FFF2-40B4-BE49-F238E27FC236}">
                <a16:creationId xmlns:a16="http://schemas.microsoft.com/office/drawing/2014/main" id="{6868CD18-EF89-8E49-BA6F-FBEFB34F25BA}"/>
              </a:ext>
            </a:extLst>
          </p:cNvPr>
          <p:cNvSpPr>
            <a:spLocks noGrp="1"/>
          </p:cNvSpPr>
          <p:nvPr>
            <p:ph type="sldNum" sz="quarter" idx="12"/>
          </p:nvPr>
        </p:nvSpPr>
        <p:spPr/>
        <p:txBody>
          <a:bodyPr/>
          <a:lstStyle/>
          <a:p>
            <a:fld id="{1861F7C4-1F0D-F249-A3A3-E04DAD9D7D2E}" type="slidenum">
              <a:rPr kumimoji="1" lang="ja-JP" altLang="en-US" smtClean="0"/>
              <a:t>5</a:t>
            </a:fld>
            <a:endParaRPr kumimoji="1" lang="ja-JP" altLang="en-US"/>
          </a:p>
        </p:txBody>
      </p:sp>
      <p:grpSp>
        <p:nvGrpSpPr>
          <p:cNvPr id="5" name="グループ化 4">
            <a:extLst>
              <a:ext uri="{FF2B5EF4-FFF2-40B4-BE49-F238E27FC236}">
                <a16:creationId xmlns:a16="http://schemas.microsoft.com/office/drawing/2014/main" id="{657FEE6B-55AA-0E54-0A29-58EE22B705CA}"/>
              </a:ext>
            </a:extLst>
          </p:cNvPr>
          <p:cNvGrpSpPr/>
          <p:nvPr/>
        </p:nvGrpSpPr>
        <p:grpSpPr>
          <a:xfrm>
            <a:off x="712480" y="315201"/>
            <a:ext cx="7719039" cy="1998107"/>
            <a:chOff x="616324" y="4364779"/>
            <a:chExt cx="10292052" cy="2664143"/>
          </a:xfrm>
        </p:grpSpPr>
        <p:sp>
          <p:nvSpPr>
            <p:cNvPr id="6" name="角丸四角形 5">
              <a:extLst>
                <a:ext uri="{FF2B5EF4-FFF2-40B4-BE49-F238E27FC236}">
                  <a16:creationId xmlns:a16="http://schemas.microsoft.com/office/drawing/2014/main" id="{5D97142F-85DF-710B-FBF5-4F88BCC5AB71}"/>
                </a:ext>
              </a:extLst>
            </p:cNvPr>
            <p:cNvSpPr/>
            <p:nvPr/>
          </p:nvSpPr>
          <p:spPr>
            <a:xfrm>
              <a:off x="9737996" y="6348690"/>
              <a:ext cx="45719" cy="312243"/>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nvGrpSpPr>
            <p:cNvPr id="8" name="グループ化 7">
              <a:extLst>
                <a:ext uri="{FF2B5EF4-FFF2-40B4-BE49-F238E27FC236}">
                  <a16:creationId xmlns:a16="http://schemas.microsoft.com/office/drawing/2014/main" id="{4E4BABD6-9F57-42E2-0B18-CB838AFCB9D4}"/>
                </a:ext>
              </a:extLst>
            </p:cNvPr>
            <p:cNvGrpSpPr/>
            <p:nvPr/>
          </p:nvGrpSpPr>
          <p:grpSpPr>
            <a:xfrm>
              <a:off x="616324" y="4364779"/>
              <a:ext cx="10292052" cy="2664143"/>
              <a:chOff x="616324" y="4364779"/>
              <a:chExt cx="10292052" cy="2664143"/>
            </a:xfrm>
          </p:grpSpPr>
          <p:sp>
            <p:nvSpPr>
              <p:cNvPr id="9" name="角丸四角形 8">
                <a:extLst>
                  <a:ext uri="{FF2B5EF4-FFF2-40B4-BE49-F238E27FC236}">
                    <a16:creationId xmlns:a16="http://schemas.microsoft.com/office/drawing/2014/main" id="{21B2AF65-2846-D96B-7262-70255134E330}"/>
                  </a:ext>
                </a:extLst>
              </p:cNvPr>
              <p:cNvSpPr/>
              <p:nvPr/>
            </p:nvSpPr>
            <p:spPr>
              <a:xfrm>
                <a:off x="7183297" y="6281825"/>
                <a:ext cx="45719" cy="312243"/>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nvGrpSpPr>
              <p:cNvPr id="10" name="グループ化 9">
                <a:extLst>
                  <a:ext uri="{FF2B5EF4-FFF2-40B4-BE49-F238E27FC236}">
                    <a16:creationId xmlns:a16="http://schemas.microsoft.com/office/drawing/2014/main" id="{2692E23E-9F44-5BAB-691E-7F48C58C8F1C}"/>
                  </a:ext>
                </a:extLst>
              </p:cNvPr>
              <p:cNvGrpSpPr/>
              <p:nvPr/>
            </p:nvGrpSpPr>
            <p:grpSpPr>
              <a:xfrm>
                <a:off x="616324" y="4364779"/>
                <a:ext cx="10292052" cy="2664143"/>
                <a:chOff x="616324" y="3999654"/>
                <a:chExt cx="10292052" cy="2664143"/>
              </a:xfrm>
            </p:grpSpPr>
            <p:grpSp>
              <p:nvGrpSpPr>
                <p:cNvPr id="11" name="グループ化 10">
                  <a:extLst>
                    <a:ext uri="{FF2B5EF4-FFF2-40B4-BE49-F238E27FC236}">
                      <a16:creationId xmlns:a16="http://schemas.microsoft.com/office/drawing/2014/main" id="{6AFBA7B5-4A99-7B30-F574-C6673CC9B863}"/>
                    </a:ext>
                  </a:extLst>
                </p:cNvPr>
                <p:cNvGrpSpPr/>
                <p:nvPr/>
              </p:nvGrpSpPr>
              <p:grpSpPr>
                <a:xfrm>
                  <a:off x="616324" y="3999654"/>
                  <a:ext cx="10292052" cy="2664143"/>
                  <a:chOff x="616325" y="1411974"/>
                  <a:chExt cx="10292052" cy="2664143"/>
                </a:xfrm>
              </p:grpSpPr>
              <p:sp>
                <p:nvSpPr>
                  <p:cNvPr id="13" name="テキスト ボックス 12">
                    <a:extLst>
                      <a:ext uri="{FF2B5EF4-FFF2-40B4-BE49-F238E27FC236}">
                        <a16:creationId xmlns:a16="http://schemas.microsoft.com/office/drawing/2014/main" id="{C0815C54-DA84-50FD-50E0-921552B18D28}"/>
                      </a:ext>
                    </a:extLst>
                  </p:cNvPr>
                  <p:cNvSpPr txBox="1"/>
                  <p:nvPr/>
                </p:nvSpPr>
                <p:spPr>
                  <a:xfrm>
                    <a:off x="5433429" y="1491774"/>
                    <a:ext cx="3591175" cy="400109"/>
                  </a:xfrm>
                  <a:prstGeom prst="rect">
                    <a:avLst/>
                  </a:prstGeom>
                  <a:noFill/>
                </p:spPr>
                <p:txBody>
                  <a:bodyPr wrap="square" rtlCol="0">
                    <a:spAutoFit/>
                  </a:bodyPr>
                  <a:lstStyle/>
                  <a:p>
                    <a:pPr algn="ctr"/>
                    <a:r>
                      <a:rPr lang="ja-JP" altLang="en-US" sz="1350" b="1">
                        <a:latin typeface="Hiragino Maru Gothic ProN W4" panose="020F0400000000000000" pitchFamily="34" charset="-128"/>
                        <a:ea typeface="Hiragino Maru Gothic ProN W4" panose="020F0400000000000000" pitchFamily="34" charset="-128"/>
                      </a:rPr>
                      <a:t>濃縮液をピペットで滴下</a:t>
                    </a:r>
                    <a:endParaRPr lang="en-US" altLang="ja-JP" sz="1350" b="1" dirty="0">
                      <a:latin typeface="Hiragino Maru Gothic ProN W4" panose="020F0400000000000000" pitchFamily="34" charset="-128"/>
                      <a:ea typeface="Hiragino Maru Gothic ProN W4" panose="020F0400000000000000" pitchFamily="34" charset="-128"/>
                    </a:endParaRPr>
                  </a:p>
                </p:txBody>
              </p:sp>
              <p:grpSp>
                <p:nvGrpSpPr>
                  <p:cNvPr id="14" name="グループ化 13">
                    <a:extLst>
                      <a:ext uri="{FF2B5EF4-FFF2-40B4-BE49-F238E27FC236}">
                        <a16:creationId xmlns:a16="http://schemas.microsoft.com/office/drawing/2014/main" id="{642248D5-9F1F-6955-6A2F-A2CBF3072833}"/>
                      </a:ext>
                    </a:extLst>
                  </p:cNvPr>
                  <p:cNvGrpSpPr/>
                  <p:nvPr/>
                </p:nvGrpSpPr>
                <p:grpSpPr>
                  <a:xfrm>
                    <a:off x="616325" y="1411974"/>
                    <a:ext cx="10292052" cy="2664143"/>
                    <a:chOff x="616325" y="1411974"/>
                    <a:chExt cx="10292052" cy="2664143"/>
                  </a:xfrm>
                </p:grpSpPr>
                <p:grpSp>
                  <p:nvGrpSpPr>
                    <p:cNvPr id="16" name="グループ化 15">
                      <a:extLst>
                        <a:ext uri="{FF2B5EF4-FFF2-40B4-BE49-F238E27FC236}">
                          <a16:creationId xmlns:a16="http://schemas.microsoft.com/office/drawing/2014/main" id="{67CBB0A2-14B1-0302-E081-C6ADAA553DB4}"/>
                        </a:ext>
                      </a:extLst>
                    </p:cNvPr>
                    <p:cNvGrpSpPr/>
                    <p:nvPr/>
                  </p:nvGrpSpPr>
                  <p:grpSpPr>
                    <a:xfrm>
                      <a:off x="616325" y="1411974"/>
                      <a:ext cx="10292052" cy="2664143"/>
                      <a:chOff x="172972" y="5038522"/>
                      <a:chExt cx="8528011" cy="1996474"/>
                    </a:xfrm>
                  </p:grpSpPr>
                  <p:grpSp>
                    <p:nvGrpSpPr>
                      <p:cNvPr id="41" name="グループ化 40">
                        <a:extLst>
                          <a:ext uri="{FF2B5EF4-FFF2-40B4-BE49-F238E27FC236}">
                            <a16:creationId xmlns:a16="http://schemas.microsoft.com/office/drawing/2014/main" id="{8F900FD4-1F02-2C91-1C04-B1BA3EB9BAB9}"/>
                          </a:ext>
                        </a:extLst>
                      </p:cNvPr>
                      <p:cNvGrpSpPr/>
                      <p:nvPr/>
                    </p:nvGrpSpPr>
                    <p:grpSpPr>
                      <a:xfrm>
                        <a:off x="1518607" y="5653892"/>
                        <a:ext cx="6327189" cy="967655"/>
                        <a:chOff x="2651770" y="4873204"/>
                        <a:chExt cx="9969261" cy="1430641"/>
                      </a:xfrm>
                    </p:grpSpPr>
                    <p:pic>
                      <p:nvPicPr>
                        <p:cNvPr id="49" name="Picture 2">
                          <a:extLst>
                            <a:ext uri="{FF2B5EF4-FFF2-40B4-BE49-F238E27FC236}">
                              <a16:creationId xmlns:a16="http://schemas.microsoft.com/office/drawing/2014/main" id="{F265D5E2-57AF-9465-ABAF-8B4A9AFE2E8B}"/>
                            </a:ext>
                          </a:extLst>
                        </p:cNvPr>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12303246" y="4970290"/>
                          <a:ext cx="317785" cy="1333555"/>
                        </a:xfrm>
                        <a:prstGeom prst="rect">
                          <a:avLst/>
                        </a:prstGeom>
                        <a:noFill/>
                        <a:extLst>
                          <a:ext uri="{909E8E84-426E-40DD-AFC4-6F175D3DCCD1}">
                            <a14:hiddenFill xmlns:a14="http://schemas.microsoft.com/office/drawing/2010/main">
                              <a:solidFill>
                                <a:srgbClr val="FFFFFF"/>
                              </a:solidFill>
                            </a14:hiddenFill>
                          </a:ext>
                        </a:extLst>
                      </p:spPr>
                    </p:pic>
                    <p:grpSp>
                      <p:nvGrpSpPr>
                        <p:cNvPr id="45" name="グループ化 44">
                          <a:extLst>
                            <a:ext uri="{FF2B5EF4-FFF2-40B4-BE49-F238E27FC236}">
                              <a16:creationId xmlns:a16="http://schemas.microsoft.com/office/drawing/2014/main" id="{7D6298BE-73E5-A123-951B-8141A618D0C4}"/>
                            </a:ext>
                          </a:extLst>
                        </p:cNvPr>
                        <p:cNvGrpSpPr/>
                        <p:nvPr/>
                      </p:nvGrpSpPr>
                      <p:grpSpPr>
                        <a:xfrm>
                          <a:off x="2651770" y="4873204"/>
                          <a:ext cx="1508917" cy="1064381"/>
                          <a:chOff x="3185966" y="4787766"/>
                          <a:chExt cx="1508917" cy="1064381"/>
                        </a:xfrm>
                      </p:grpSpPr>
                      <p:sp>
                        <p:nvSpPr>
                          <p:cNvPr id="47" name="矢印: 右 18">
                            <a:extLst>
                              <a:ext uri="{FF2B5EF4-FFF2-40B4-BE49-F238E27FC236}">
                                <a16:creationId xmlns:a16="http://schemas.microsoft.com/office/drawing/2014/main" id="{BCDFDA1A-E3FC-D1AA-ED53-959CFE2F91F0}"/>
                              </a:ext>
                            </a:extLst>
                          </p:cNvPr>
                          <p:cNvSpPr/>
                          <p:nvPr/>
                        </p:nvSpPr>
                        <p:spPr>
                          <a:xfrm>
                            <a:off x="3552882" y="4787766"/>
                            <a:ext cx="794455" cy="621711"/>
                          </a:xfrm>
                          <a:prstGeom prst="rightArrow">
                            <a:avLst>
                              <a:gd name="adj1" fmla="val 57507"/>
                              <a:gd name="adj2" fmla="val 58432"/>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013"/>
                          </a:p>
                        </p:txBody>
                      </p:sp>
                      <p:sp>
                        <p:nvSpPr>
                          <p:cNvPr id="48" name="テキスト ボックス 47">
                            <a:extLst>
                              <a:ext uri="{FF2B5EF4-FFF2-40B4-BE49-F238E27FC236}">
                                <a16:creationId xmlns:a16="http://schemas.microsoft.com/office/drawing/2014/main" id="{0C4A3845-B8AF-73DF-D1C7-1C2683EB6F29}"/>
                              </a:ext>
                            </a:extLst>
                          </p:cNvPr>
                          <p:cNvSpPr txBox="1"/>
                          <p:nvPr/>
                        </p:nvSpPr>
                        <p:spPr>
                          <a:xfrm>
                            <a:off x="3185966" y="5442949"/>
                            <a:ext cx="1508917" cy="409198"/>
                          </a:xfrm>
                          <a:prstGeom prst="rect">
                            <a:avLst/>
                          </a:prstGeom>
                          <a:noFill/>
                        </p:spPr>
                        <p:txBody>
                          <a:bodyPr wrap="square" rtlCol="0">
                            <a:spAutoFit/>
                          </a:bodyPr>
                          <a:lstStyle/>
                          <a:p>
                            <a:r>
                              <a:rPr lang="ja-JP" altLang="en-US" sz="1200" b="1">
                                <a:latin typeface="Hiragino Maru Gothic ProN W4" panose="020F0400000000000000" pitchFamily="34" charset="-128"/>
                                <a:ea typeface="Hiragino Maru Gothic ProN W4" panose="020F0400000000000000" pitchFamily="34" charset="-128"/>
                              </a:rPr>
                              <a:t>減圧濃縮</a:t>
                            </a:r>
                            <a:endParaRPr lang="en-US" altLang="ja-JP" sz="1200" b="1" dirty="0">
                              <a:latin typeface="Hiragino Maru Gothic ProN W4" panose="020F0400000000000000" pitchFamily="34" charset="-128"/>
                              <a:ea typeface="Hiragino Maru Gothic ProN W4" panose="020F0400000000000000" pitchFamily="34" charset="-128"/>
                            </a:endParaRPr>
                          </a:p>
                        </p:txBody>
                      </p:sp>
                    </p:grpSp>
                    <p:sp>
                      <p:nvSpPr>
                        <p:cNvPr id="46" name="矢印: 右 16">
                          <a:extLst>
                            <a:ext uri="{FF2B5EF4-FFF2-40B4-BE49-F238E27FC236}">
                              <a16:creationId xmlns:a16="http://schemas.microsoft.com/office/drawing/2014/main" id="{B1A1BBA9-866B-B7CC-BD57-E3D187197335}"/>
                            </a:ext>
                          </a:extLst>
                        </p:cNvPr>
                        <p:cNvSpPr/>
                        <p:nvPr/>
                      </p:nvSpPr>
                      <p:spPr>
                        <a:xfrm>
                          <a:off x="6561686" y="4906676"/>
                          <a:ext cx="945268" cy="621710"/>
                        </a:xfrm>
                        <a:prstGeom prst="rightArrow">
                          <a:avLst>
                            <a:gd name="adj1" fmla="val 57507"/>
                            <a:gd name="adj2" fmla="val 58432"/>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013"/>
                        </a:p>
                      </p:txBody>
                    </p:sp>
                  </p:grpSp>
                  <p:sp>
                    <p:nvSpPr>
                      <p:cNvPr id="42" name="矢印: 右 6">
                        <a:extLst>
                          <a:ext uri="{FF2B5EF4-FFF2-40B4-BE49-F238E27FC236}">
                            <a16:creationId xmlns:a16="http://schemas.microsoft.com/office/drawing/2014/main" id="{CDD9E56C-1860-B272-77A3-27ED02B633A2}"/>
                          </a:ext>
                        </a:extLst>
                      </p:cNvPr>
                      <p:cNvSpPr/>
                      <p:nvPr/>
                    </p:nvSpPr>
                    <p:spPr>
                      <a:xfrm>
                        <a:off x="6601131" y="5699826"/>
                        <a:ext cx="562209" cy="420510"/>
                      </a:xfrm>
                      <a:prstGeom prst="rightArrow">
                        <a:avLst>
                          <a:gd name="adj1" fmla="val 57507"/>
                          <a:gd name="adj2" fmla="val 58432"/>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013"/>
                      </a:p>
                    </p:txBody>
                  </p:sp>
                  <p:sp>
                    <p:nvSpPr>
                      <p:cNvPr id="43" name="四角形: 角を丸くする 9">
                        <a:extLst>
                          <a:ext uri="{FF2B5EF4-FFF2-40B4-BE49-F238E27FC236}">
                            <a16:creationId xmlns:a16="http://schemas.microsoft.com/office/drawing/2014/main" id="{32D05C13-3B69-BE50-F650-958FDA4CA074}"/>
                          </a:ext>
                        </a:extLst>
                      </p:cNvPr>
                      <p:cNvSpPr/>
                      <p:nvPr/>
                    </p:nvSpPr>
                    <p:spPr>
                      <a:xfrm>
                        <a:off x="172972" y="5038522"/>
                        <a:ext cx="8528011" cy="1996474"/>
                      </a:xfrm>
                      <a:prstGeom prst="roundRect">
                        <a:avLst>
                          <a:gd name="adj" fmla="val 5160"/>
                        </a:avLst>
                      </a:prstGeom>
                      <a:no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sp>
                  <p:nvSpPr>
                    <p:cNvPr id="17" name="テキスト ボックス 16">
                      <a:extLst>
                        <a:ext uri="{FF2B5EF4-FFF2-40B4-BE49-F238E27FC236}">
                          <a16:creationId xmlns:a16="http://schemas.microsoft.com/office/drawing/2014/main" id="{31AA95BB-8CA4-C3E3-4AC1-A0CBE0943098}"/>
                        </a:ext>
                      </a:extLst>
                    </p:cNvPr>
                    <p:cNvSpPr txBox="1"/>
                    <p:nvPr/>
                  </p:nvSpPr>
                  <p:spPr>
                    <a:xfrm>
                      <a:off x="616325" y="3582345"/>
                      <a:ext cx="2234504" cy="369332"/>
                    </a:xfrm>
                    <a:prstGeom prst="rect">
                      <a:avLst/>
                    </a:prstGeom>
                    <a:noFill/>
                  </p:spPr>
                  <p:txBody>
                    <a:bodyPr wrap="square" rtlCol="0">
                      <a:spAutoFit/>
                    </a:bodyPr>
                    <a:lstStyle/>
                    <a:p>
                      <a:r>
                        <a:rPr lang="en-US" altLang="ja-JP" sz="1200" b="1" dirty="0">
                          <a:latin typeface="Hiragino Maru Gothic ProN W4" panose="020F0400000000000000" pitchFamily="34" charset="-128"/>
                          <a:ea typeface="Hiragino Maru Gothic ProN W4" panose="020F0400000000000000" pitchFamily="34" charset="-128"/>
                        </a:rPr>
                        <a:t>Ni</a:t>
                      </a:r>
                      <a:r>
                        <a:rPr lang="ja-JP" altLang="en-US" sz="1200" b="1">
                          <a:latin typeface="Hiragino Maru Gothic ProN W4" panose="020F0400000000000000" pitchFamily="34" charset="-128"/>
                          <a:ea typeface="Hiragino Maru Gothic ProN W4" panose="020F0400000000000000" pitchFamily="34" charset="-128"/>
                        </a:rPr>
                        <a:t>ナノシート分散液</a:t>
                      </a:r>
                      <a:endParaRPr lang="en-US" altLang="ja-JP" sz="1200" b="1" dirty="0">
                        <a:latin typeface="Hiragino Maru Gothic ProN W4" panose="020F0400000000000000" pitchFamily="34" charset="-128"/>
                        <a:ea typeface="Hiragino Maru Gothic ProN W4" panose="020F0400000000000000" pitchFamily="34" charset="-128"/>
                      </a:endParaRPr>
                    </a:p>
                  </p:txBody>
                </p:sp>
                <p:grpSp>
                  <p:nvGrpSpPr>
                    <p:cNvPr id="18" name="グループ化 17">
                      <a:extLst>
                        <a:ext uri="{FF2B5EF4-FFF2-40B4-BE49-F238E27FC236}">
                          <a16:creationId xmlns:a16="http://schemas.microsoft.com/office/drawing/2014/main" id="{CDC3C87B-8922-F78B-EA25-ABC1CFC66796}"/>
                        </a:ext>
                      </a:extLst>
                    </p:cNvPr>
                    <p:cNvGrpSpPr/>
                    <p:nvPr/>
                  </p:nvGrpSpPr>
                  <p:grpSpPr>
                    <a:xfrm>
                      <a:off x="970221" y="1979186"/>
                      <a:ext cx="914400" cy="1358128"/>
                      <a:chOff x="970221" y="4950308"/>
                      <a:chExt cx="914400" cy="1358128"/>
                    </a:xfrm>
                  </p:grpSpPr>
                  <p:grpSp>
                    <p:nvGrpSpPr>
                      <p:cNvPr id="33" name="グループ化 32">
                        <a:extLst>
                          <a:ext uri="{FF2B5EF4-FFF2-40B4-BE49-F238E27FC236}">
                            <a16:creationId xmlns:a16="http://schemas.microsoft.com/office/drawing/2014/main" id="{FC078364-0FB1-C256-7FF2-5181EBA812AB}"/>
                          </a:ext>
                        </a:extLst>
                      </p:cNvPr>
                      <p:cNvGrpSpPr/>
                      <p:nvPr/>
                    </p:nvGrpSpPr>
                    <p:grpSpPr>
                      <a:xfrm>
                        <a:off x="970221" y="4950308"/>
                        <a:ext cx="914400" cy="1358128"/>
                        <a:chOff x="970221" y="4950308"/>
                        <a:chExt cx="914400" cy="1358128"/>
                      </a:xfrm>
                    </p:grpSpPr>
                    <p:grpSp>
                      <p:nvGrpSpPr>
                        <p:cNvPr id="37" name="グループ化 36">
                          <a:extLst>
                            <a:ext uri="{FF2B5EF4-FFF2-40B4-BE49-F238E27FC236}">
                              <a16:creationId xmlns:a16="http://schemas.microsoft.com/office/drawing/2014/main" id="{0362DA40-88FF-C3E7-02E7-2676616FC472}"/>
                            </a:ext>
                          </a:extLst>
                        </p:cNvPr>
                        <p:cNvGrpSpPr/>
                        <p:nvPr/>
                      </p:nvGrpSpPr>
                      <p:grpSpPr>
                        <a:xfrm>
                          <a:off x="970221" y="4950308"/>
                          <a:ext cx="914400" cy="1358128"/>
                          <a:chOff x="1194416" y="5220700"/>
                          <a:chExt cx="914400" cy="1358128"/>
                        </a:xfrm>
                      </p:grpSpPr>
                      <p:sp>
                        <p:nvSpPr>
                          <p:cNvPr id="39" name="涙形 38">
                            <a:extLst>
                              <a:ext uri="{FF2B5EF4-FFF2-40B4-BE49-F238E27FC236}">
                                <a16:creationId xmlns:a16="http://schemas.microsoft.com/office/drawing/2014/main" id="{F8472913-AD12-8B4E-2241-F8F630433398}"/>
                              </a:ext>
                            </a:extLst>
                          </p:cNvPr>
                          <p:cNvSpPr/>
                          <p:nvPr/>
                        </p:nvSpPr>
                        <p:spPr>
                          <a:xfrm rot="18894083">
                            <a:off x="1194416" y="5664428"/>
                            <a:ext cx="914400" cy="914400"/>
                          </a:xfrm>
                          <a:prstGeom prst="teardrop">
                            <a:avLst>
                              <a:gd name="adj" fmla="val 12260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40" name="正方形/長方形 39">
                            <a:extLst>
                              <a:ext uri="{FF2B5EF4-FFF2-40B4-BE49-F238E27FC236}">
                                <a16:creationId xmlns:a16="http://schemas.microsoft.com/office/drawing/2014/main" id="{32B089E4-2B2E-5ECE-ED98-F70565915601}"/>
                              </a:ext>
                            </a:extLst>
                          </p:cNvPr>
                          <p:cNvSpPr/>
                          <p:nvPr/>
                        </p:nvSpPr>
                        <p:spPr>
                          <a:xfrm>
                            <a:off x="1508586" y="5220700"/>
                            <a:ext cx="286060" cy="44773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sp>
                      <p:nvSpPr>
                        <p:cNvPr id="38" name="角丸四角形 37">
                          <a:extLst>
                            <a:ext uri="{FF2B5EF4-FFF2-40B4-BE49-F238E27FC236}">
                              <a16:creationId xmlns:a16="http://schemas.microsoft.com/office/drawing/2014/main" id="{191EBD42-9D01-C7FF-4A5F-15EBAFE25949}"/>
                            </a:ext>
                          </a:extLst>
                        </p:cNvPr>
                        <p:cNvSpPr/>
                        <p:nvPr/>
                      </p:nvSpPr>
                      <p:spPr>
                        <a:xfrm>
                          <a:off x="1283983" y="5322085"/>
                          <a:ext cx="286875" cy="99407"/>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grpSp>
                    <p:nvGrpSpPr>
                      <p:cNvPr id="34" name="グループ化 33">
                        <a:extLst>
                          <a:ext uri="{FF2B5EF4-FFF2-40B4-BE49-F238E27FC236}">
                            <a16:creationId xmlns:a16="http://schemas.microsoft.com/office/drawing/2014/main" id="{322D6C77-D9D9-DE20-E172-81899B78CA30}"/>
                          </a:ext>
                        </a:extLst>
                      </p:cNvPr>
                      <p:cNvGrpSpPr/>
                      <p:nvPr/>
                    </p:nvGrpSpPr>
                    <p:grpSpPr>
                      <a:xfrm>
                        <a:off x="978366" y="5829754"/>
                        <a:ext cx="898114" cy="91814"/>
                        <a:chOff x="978366" y="5829754"/>
                        <a:chExt cx="898114" cy="91814"/>
                      </a:xfrm>
                    </p:grpSpPr>
                    <p:sp>
                      <p:nvSpPr>
                        <p:cNvPr id="35" name="円/楕円 34">
                          <a:extLst>
                            <a:ext uri="{FF2B5EF4-FFF2-40B4-BE49-F238E27FC236}">
                              <a16:creationId xmlns:a16="http://schemas.microsoft.com/office/drawing/2014/main" id="{6FC64FCA-58CD-7247-C815-0A4A20E1B212}"/>
                            </a:ext>
                          </a:extLst>
                        </p:cNvPr>
                        <p:cNvSpPr/>
                        <p:nvPr/>
                      </p:nvSpPr>
                      <p:spPr>
                        <a:xfrm>
                          <a:off x="1018062" y="5847385"/>
                          <a:ext cx="822978" cy="74183"/>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36" name="円/楕円 35">
                          <a:extLst>
                            <a:ext uri="{FF2B5EF4-FFF2-40B4-BE49-F238E27FC236}">
                              <a16:creationId xmlns:a16="http://schemas.microsoft.com/office/drawing/2014/main" id="{051B39EE-09E9-B6F3-AE47-40DD26D1317A}"/>
                            </a:ext>
                          </a:extLst>
                        </p:cNvPr>
                        <p:cNvSpPr/>
                        <p:nvPr/>
                      </p:nvSpPr>
                      <p:spPr>
                        <a:xfrm>
                          <a:off x="978366" y="5829754"/>
                          <a:ext cx="898114" cy="57306"/>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grpSp>
                <p:sp>
                  <p:nvSpPr>
                    <p:cNvPr id="19" name="月 18">
                      <a:extLst>
                        <a:ext uri="{FF2B5EF4-FFF2-40B4-BE49-F238E27FC236}">
                          <a16:creationId xmlns:a16="http://schemas.microsoft.com/office/drawing/2014/main" id="{8F80E13B-7C30-875F-C2B4-E6933FC0A469}"/>
                        </a:ext>
                      </a:extLst>
                    </p:cNvPr>
                    <p:cNvSpPr/>
                    <p:nvPr/>
                  </p:nvSpPr>
                  <p:spPr>
                    <a:xfrm rot="16200000">
                      <a:off x="1205350" y="2660302"/>
                      <a:ext cx="447738" cy="901703"/>
                    </a:xfrm>
                    <a:prstGeom prst="moon">
                      <a:avLst>
                        <a:gd name="adj" fmla="val 87500"/>
                      </a:avLst>
                    </a:prstGeom>
                    <a:gradFill flip="none" rotWithShape="1">
                      <a:gsLst>
                        <a:gs pos="0">
                          <a:schemeClr val="accent6">
                            <a:lumMod val="60000"/>
                            <a:lumOff val="40000"/>
                            <a:shade val="30000"/>
                            <a:satMod val="115000"/>
                          </a:schemeClr>
                        </a:gs>
                        <a:gs pos="50000">
                          <a:schemeClr val="accent6">
                            <a:lumMod val="60000"/>
                            <a:lumOff val="40000"/>
                            <a:shade val="67500"/>
                            <a:satMod val="115000"/>
                          </a:schemeClr>
                        </a:gs>
                        <a:gs pos="100000">
                          <a:schemeClr val="accent6">
                            <a:lumMod val="60000"/>
                            <a:lumOff val="40000"/>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nvGrpSpPr>
                    <p:cNvPr id="20" name="グループ化 19">
                      <a:extLst>
                        <a:ext uri="{FF2B5EF4-FFF2-40B4-BE49-F238E27FC236}">
                          <a16:creationId xmlns:a16="http://schemas.microsoft.com/office/drawing/2014/main" id="{2CD7FBF4-9E01-74C4-ADBB-B6FFB0126377}"/>
                        </a:ext>
                      </a:extLst>
                    </p:cNvPr>
                    <p:cNvGrpSpPr/>
                    <p:nvPr/>
                  </p:nvGrpSpPr>
                  <p:grpSpPr>
                    <a:xfrm>
                      <a:off x="3628202" y="1976895"/>
                      <a:ext cx="914400" cy="1358128"/>
                      <a:chOff x="3234341" y="1979186"/>
                      <a:chExt cx="914400" cy="1358128"/>
                    </a:xfrm>
                  </p:grpSpPr>
                  <p:grpSp>
                    <p:nvGrpSpPr>
                      <p:cNvPr id="25" name="グループ化 24">
                        <a:extLst>
                          <a:ext uri="{FF2B5EF4-FFF2-40B4-BE49-F238E27FC236}">
                            <a16:creationId xmlns:a16="http://schemas.microsoft.com/office/drawing/2014/main" id="{EE8A783C-C1C6-E949-5332-ED3222F22E6A}"/>
                          </a:ext>
                        </a:extLst>
                      </p:cNvPr>
                      <p:cNvGrpSpPr/>
                      <p:nvPr/>
                    </p:nvGrpSpPr>
                    <p:grpSpPr>
                      <a:xfrm>
                        <a:off x="3234341" y="1979186"/>
                        <a:ext cx="914400" cy="1358128"/>
                        <a:chOff x="970221" y="4950308"/>
                        <a:chExt cx="914400" cy="1358128"/>
                      </a:xfrm>
                    </p:grpSpPr>
                    <p:grpSp>
                      <p:nvGrpSpPr>
                        <p:cNvPr id="29" name="グループ化 28">
                          <a:extLst>
                            <a:ext uri="{FF2B5EF4-FFF2-40B4-BE49-F238E27FC236}">
                              <a16:creationId xmlns:a16="http://schemas.microsoft.com/office/drawing/2014/main" id="{AF06BDC2-54AC-20A3-E875-7CE7F50896DC}"/>
                            </a:ext>
                          </a:extLst>
                        </p:cNvPr>
                        <p:cNvGrpSpPr/>
                        <p:nvPr/>
                      </p:nvGrpSpPr>
                      <p:grpSpPr>
                        <a:xfrm>
                          <a:off x="970221" y="4950308"/>
                          <a:ext cx="914400" cy="1358128"/>
                          <a:chOff x="1194416" y="5220700"/>
                          <a:chExt cx="914400" cy="1358128"/>
                        </a:xfrm>
                      </p:grpSpPr>
                      <p:sp>
                        <p:nvSpPr>
                          <p:cNvPr id="31" name="涙形 30">
                            <a:extLst>
                              <a:ext uri="{FF2B5EF4-FFF2-40B4-BE49-F238E27FC236}">
                                <a16:creationId xmlns:a16="http://schemas.microsoft.com/office/drawing/2014/main" id="{7A160066-298F-DB6C-3F21-1C9BBDAB7DDD}"/>
                              </a:ext>
                            </a:extLst>
                          </p:cNvPr>
                          <p:cNvSpPr/>
                          <p:nvPr/>
                        </p:nvSpPr>
                        <p:spPr>
                          <a:xfrm rot="18894083">
                            <a:off x="1194416" y="5664428"/>
                            <a:ext cx="914400" cy="914400"/>
                          </a:xfrm>
                          <a:prstGeom prst="teardrop">
                            <a:avLst>
                              <a:gd name="adj" fmla="val 12260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32" name="正方形/長方形 31">
                            <a:extLst>
                              <a:ext uri="{FF2B5EF4-FFF2-40B4-BE49-F238E27FC236}">
                                <a16:creationId xmlns:a16="http://schemas.microsoft.com/office/drawing/2014/main" id="{ED0FA180-8506-2438-261C-4ECCCB514063}"/>
                              </a:ext>
                            </a:extLst>
                          </p:cNvPr>
                          <p:cNvSpPr/>
                          <p:nvPr/>
                        </p:nvSpPr>
                        <p:spPr>
                          <a:xfrm>
                            <a:off x="1508586" y="5220700"/>
                            <a:ext cx="286060" cy="44773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sp>
                      <p:nvSpPr>
                        <p:cNvPr id="30" name="角丸四角形 29">
                          <a:extLst>
                            <a:ext uri="{FF2B5EF4-FFF2-40B4-BE49-F238E27FC236}">
                              <a16:creationId xmlns:a16="http://schemas.microsoft.com/office/drawing/2014/main" id="{6290E257-54C0-9593-8413-E56AC5DBF118}"/>
                            </a:ext>
                          </a:extLst>
                        </p:cNvPr>
                        <p:cNvSpPr/>
                        <p:nvPr/>
                      </p:nvSpPr>
                      <p:spPr>
                        <a:xfrm>
                          <a:off x="1283983" y="5322085"/>
                          <a:ext cx="286875" cy="99407"/>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sp>
                    <p:nvSpPr>
                      <p:cNvPr id="26" name="月 25">
                        <a:extLst>
                          <a:ext uri="{FF2B5EF4-FFF2-40B4-BE49-F238E27FC236}">
                            <a16:creationId xmlns:a16="http://schemas.microsoft.com/office/drawing/2014/main" id="{E234DF4E-A410-6609-B041-833141616C28}"/>
                          </a:ext>
                        </a:extLst>
                      </p:cNvPr>
                      <p:cNvSpPr/>
                      <p:nvPr/>
                    </p:nvSpPr>
                    <p:spPr>
                      <a:xfrm rot="16200000">
                        <a:off x="3644837" y="3072675"/>
                        <a:ext cx="88354" cy="436550"/>
                      </a:xfrm>
                      <a:prstGeom prst="moon">
                        <a:avLst>
                          <a:gd name="adj" fmla="val 87500"/>
                        </a:avLst>
                      </a:prstGeom>
                      <a:gradFill flip="none" rotWithShape="1">
                        <a:gsLst>
                          <a:gs pos="0">
                            <a:schemeClr val="accent6">
                              <a:lumMod val="60000"/>
                              <a:lumOff val="40000"/>
                              <a:shade val="30000"/>
                              <a:satMod val="115000"/>
                            </a:schemeClr>
                          </a:gs>
                          <a:gs pos="50000">
                            <a:schemeClr val="accent6">
                              <a:lumMod val="60000"/>
                              <a:lumOff val="40000"/>
                              <a:shade val="67500"/>
                              <a:satMod val="115000"/>
                            </a:schemeClr>
                          </a:gs>
                          <a:gs pos="100000">
                            <a:schemeClr val="accent6">
                              <a:lumMod val="60000"/>
                              <a:lumOff val="40000"/>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27" name="円/楕円 26">
                        <a:extLst>
                          <a:ext uri="{FF2B5EF4-FFF2-40B4-BE49-F238E27FC236}">
                            <a16:creationId xmlns:a16="http://schemas.microsoft.com/office/drawing/2014/main" id="{7A3B6185-D874-B045-554A-726B418889F0}"/>
                          </a:ext>
                        </a:extLst>
                      </p:cNvPr>
                      <p:cNvSpPr/>
                      <p:nvPr/>
                    </p:nvSpPr>
                    <p:spPr>
                      <a:xfrm>
                        <a:off x="3450646" y="3213400"/>
                        <a:ext cx="481787" cy="8115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28" name="月 27">
                        <a:extLst>
                          <a:ext uri="{FF2B5EF4-FFF2-40B4-BE49-F238E27FC236}">
                            <a16:creationId xmlns:a16="http://schemas.microsoft.com/office/drawing/2014/main" id="{E645D981-F124-F353-F2B7-3C6559C29509}"/>
                          </a:ext>
                        </a:extLst>
                      </p:cNvPr>
                      <p:cNvSpPr/>
                      <p:nvPr/>
                    </p:nvSpPr>
                    <p:spPr>
                      <a:xfrm rot="16200000">
                        <a:off x="3663040" y="3048359"/>
                        <a:ext cx="57944" cy="480847"/>
                      </a:xfrm>
                      <a:prstGeom prst="moon">
                        <a:avLst>
                          <a:gd name="adj" fmla="val 52950"/>
                        </a:avLst>
                      </a:prstGeom>
                      <a:gradFill flip="none" rotWithShape="1">
                        <a:gsLst>
                          <a:gs pos="0">
                            <a:schemeClr val="accent6">
                              <a:lumMod val="60000"/>
                              <a:lumOff val="40000"/>
                              <a:shade val="30000"/>
                              <a:satMod val="115000"/>
                            </a:schemeClr>
                          </a:gs>
                          <a:gs pos="50000">
                            <a:schemeClr val="accent6">
                              <a:lumMod val="60000"/>
                              <a:lumOff val="40000"/>
                              <a:shade val="67500"/>
                              <a:satMod val="115000"/>
                            </a:schemeClr>
                          </a:gs>
                          <a:gs pos="100000">
                            <a:schemeClr val="accent6">
                              <a:lumMod val="60000"/>
                              <a:lumOff val="40000"/>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pic>
                  <p:nvPicPr>
                    <p:cNvPr id="21" name="Picture 2">
                      <a:extLst>
                        <a:ext uri="{FF2B5EF4-FFF2-40B4-BE49-F238E27FC236}">
                          <a16:creationId xmlns:a16="http://schemas.microsoft.com/office/drawing/2014/main" id="{72DFFB8F-7B3D-6E06-99E3-23EEB9022B38}"/>
                        </a:ext>
                      </a:extLst>
                    </p:cNvPr>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7084454" y="2285467"/>
                      <a:ext cx="243408" cy="1203634"/>
                    </a:xfrm>
                    <a:prstGeom prst="rect">
                      <a:avLst/>
                    </a:prstGeom>
                    <a:noFill/>
                    <a:extLst>
                      <a:ext uri="{909E8E84-426E-40DD-AFC4-6F175D3DCCD1}">
                        <a14:hiddenFill xmlns:a14="http://schemas.microsoft.com/office/drawing/2010/main">
                          <a:solidFill>
                            <a:srgbClr val="FFFFFF"/>
                          </a:solidFill>
                        </a14:hiddenFill>
                      </a:ext>
                    </a:extLst>
                  </p:spPr>
                </p:pic>
                <p:sp>
                  <p:nvSpPr>
                    <p:cNvPr id="22" name="涙形 21">
                      <a:extLst>
                        <a:ext uri="{FF2B5EF4-FFF2-40B4-BE49-F238E27FC236}">
                          <a16:creationId xmlns:a16="http://schemas.microsoft.com/office/drawing/2014/main" id="{4F70D03B-7CB1-81DC-0B17-D9A8A9950DE8}"/>
                        </a:ext>
                      </a:extLst>
                    </p:cNvPr>
                    <p:cNvSpPr/>
                    <p:nvPr/>
                  </p:nvSpPr>
                  <p:spPr>
                    <a:xfrm rot="18864340">
                      <a:off x="7114809" y="2022588"/>
                      <a:ext cx="187373" cy="190792"/>
                    </a:xfrm>
                    <a:prstGeom prst="teardrop">
                      <a:avLst>
                        <a:gd name="adj" fmla="val 200000"/>
                      </a:avLst>
                    </a:prstGeom>
                    <a:solidFill>
                      <a:schemeClr val="accent5">
                        <a:lumMod val="60000"/>
                        <a:lumOff val="4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23" name="テキスト ボックス 22">
                      <a:extLst>
                        <a:ext uri="{FF2B5EF4-FFF2-40B4-BE49-F238E27FC236}">
                          <a16:creationId xmlns:a16="http://schemas.microsoft.com/office/drawing/2014/main" id="{625FC738-1DEA-AA3A-B7CD-5F6CA2D679F2}"/>
                        </a:ext>
                      </a:extLst>
                    </p:cNvPr>
                    <p:cNvSpPr txBox="1"/>
                    <p:nvPr/>
                  </p:nvSpPr>
                  <p:spPr>
                    <a:xfrm>
                      <a:off x="5902932" y="3661269"/>
                      <a:ext cx="2620960" cy="369332"/>
                    </a:xfrm>
                    <a:prstGeom prst="rect">
                      <a:avLst/>
                    </a:prstGeom>
                    <a:noFill/>
                  </p:spPr>
                  <p:txBody>
                    <a:bodyPr wrap="square" rtlCol="0">
                      <a:spAutoFit/>
                    </a:bodyPr>
                    <a:lstStyle/>
                    <a:p>
                      <a:pPr algn="ctr"/>
                      <a:r>
                        <a:rPr lang="ja-JP" altLang="en-US" sz="1200" b="1">
                          <a:latin typeface="Hiragino Maru Gothic ProN W4" panose="020F0400000000000000" pitchFamily="34" charset="-128"/>
                          <a:ea typeface="Hiragino Maru Gothic ProN W4" panose="020F0400000000000000" pitchFamily="34" charset="-128"/>
                        </a:rPr>
                        <a:t>グラッシーカーボン</a:t>
                      </a:r>
                      <a:endParaRPr lang="en-US" altLang="ja-JP" sz="1200" b="1" dirty="0">
                        <a:latin typeface="Hiragino Maru Gothic ProN W4" panose="020F0400000000000000" pitchFamily="34" charset="-128"/>
                        <a:ea typeface="Hiragino Maru Gothic ProN W4" panose="020F0400000000000000" pitchFamily="34" charset="-128"/>
                      </a:endParaRPr>
                    </a:p>
                  </p:txBody>
                </p:sp>
                <p:sp>
                  <p:nvSpPr>
                    <p:cNvPr id="24" name="テキスト ボックス 23">
                      <a:extLst>
                        <a:ext uri="{FF2B5EF4-FFF2-40B4-BE49-F238E27FC236}">
                          <a16:creationId xmlns:a16="http://schemas.microsoft.com/office/drawing/2014/main" id="{3BDF0517-A8A2-AE85-1239-BC4774386460}"/>
                        </a:ext>
                      </a:extLst>
                    </p:cNvPr>
                    <p:cNvSpPr txBox="1"/>
                    <p:nvPr/>
                  </p:nvSpPr>
                  <p:spPr>
                    <a:xfrm>
                      <a:off x="7959313" y="2903333"/>
                      <a:ext cx="1345127" cy="615553"/>
                    </a:xfrm>
                    <a:prstGeom prst="rect">
                      <a:avLst/>
                    </a:prstGeom>
                    <a:noFill/>
                  </p:spPr>
                  <p:txBody>
                    <a:bodyPr wrap="square" rtlCol="0">
                      <a:spAutoFit/>
                    </a:bodyPr>
                    <a:lstStyle/>
                    <a:p>
                      <a:pPr algn="ctr"/>
                      <a:r>
                        <a:rPr lang="ja-JP" altLang="en-US" sz="1200" b="1">
                          <a:latin typeface="Hiragino Maru Gothic ProN W4" panose="020F0400000000000000" pitchFamily="34" charset="-128"/>
                          <a:ea typeface="Hiragino Maru Gothic ProN W4" panose="020F0400000000000000" pitchFamily="34" charset="-128"/>
                        </a:rPr>
                        <a:t>滴下乾燥を</a:t>
                      </a:r>
                      <a:endParaRPr lang="en-US" altLang="ja-JP" sz="1200" b="1" dirty="0">
                        <a:latin typeface="Hiragino Maru Gothic ProN W4" panose="020F0400000000000000" pitchFamily="34" charset="-128"/>
                        <a:ea typeface="Hiragino Maru Gothic ProN W4" panose="020F0400000000000000" pitchFamily="34" charset="-128"/>
                      </a:endParaRPr>
                    </a:p>
                    <a:p>
                      <a:pPr algn="ctr"/>
                      <a:r>
                        <a:rPr lang="ja-JP" altLang="en-US" sz="1200" b="1">
                          <a:latin typeface="Hiragino Maru Gothic ProN W4" panose="020F0400000000000000" pitchFamily="34" charset="-128"/>
                          <a:ea typeface="Hiragino Maru Gothic ProN W4" panose="020F0400000000000000" pitchFamily="34" charset="-128"/>
                        </a:rPr>
                        <a:t>繰り返す</a:t>
                      </a:r>
                      <a:endParaRPr lang="en-US" altLang="ja-JP" sz="1200" b="1" dirty="0">
                        <a:latin typeface="Hiragino Maru Gothic ProN W4" panose="020F0400000000000000" pitchFamily="34" charset="-128"/>
                        <a:ea typeface="Hiragino Maru Gothic ProN W4" panose="020F0400000000000000" pitchFamily="34" charset="-128"/>
                      </a:endParaRPr>
                    </a:p>
                  </p:txBody>
                </p:sp>
              </p:grpSp>
              <p:sp>
                <p:nvSpPr>
                  <p:cNvPr id="15" name="角丸四角形 14">
                    <a:extLst>
                      <a:ext uri="{FF2B5EF4-FFF2-40B4-BE49-F238E27FC236}">
                        <a16:creationId xmlns:a16="http://schemas.microsoft.com/office/drawing/2014/main" id="{128AC160-50F8-0F28-E7CB-5078A8D96EE0}"/>
                      </a:ext>
                    </a:extLst>
                  </p:cNvPr>
                  <p:cNvSpPr/>
                  <p:nvPr/>
                </p:nvSpPr>
                <p:spPr>
                  <a:xfrm>
                    <a:off x="620516" y="1416822"/>
                    <a:ext cx="3591176" cy="473054"/>
                  </a:xfrm>
                  <a:prstGeom prst="roundRect">
                    <a:avLst>
                      <a:gd name="adj" fmla="val 25449"/>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a:solidFill>
                          <a:schemeClr val="tx1"/>
                        </a:solidFill>
                        <a:latin typeface="MS Gothic" panose="020B0609070205080204" pitchFamily="49" charset="-128"/>
                        <a:ea typeface="MS Gothic" panose="020B0609070205080204" pitchFamily="49" charset="-128"/>
                      </a:rPr>
                      <a:t>キャスト電極</a:t>
                    </a:r>
                    <a:endParaRPr lang="en-US" altLang="ja-JP" b="1" dirty="0">
                      <a:solidFill>
                        <a:schemeClr val="tx1"/>
                      </a:solidFill>
                      <a:latin typeface="MS Gothic" panose="020B0609070205080204" pitchFamily="49" charset="-128"/>
                      <a:ea typeface="MS Gothic" panose="020B0609070205080204" pitchFamily="49" charset="-128"/>
                    </a:endParaRPr>
                  </a:p>
                </p:txBody>
              </p:sp>
            </p:grpSp>
            <p:cxnSp>
              <p:nvCxnSpPr>
                <p:cNvPr id="12" name="直線矢印コネクタ 11">
                  <a:extLst>
                    <a:ext uri="{FF2B5EF4-FFF2-40B4-BE49-F238E27FC236}">
                      <a16:creationId xmlns:a16="http://schemas.microsoft.com/office/drawing/2014/main" id="{D6786485-989D-0631-4B79-1F5C81670E78}"/>
                    </a:ext>
                  </a:extLst>
                </p:cNvPr>
                <p:cNvCxnSpPr>
                  <a:cxnSpLocks/>
                </p:cNvCxnSpPr>
                <p:nvPr/>
              </p:nvCxnSpPr>
              <p:spPr>
                <a:xfrm flipV="1">
                  <a:off x="1171315" y="5750722"/>
                  <a:ext cx="286032" cy="489235"/>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grpSp>
        </p:grpSp>
      </p:grpSp>
      <p:pic>
        <p:nvPicPr>
          <p:cNvPr id="50" name="図 49" descr="歯ブラシを持っている手&#10;&#10;中程度の精度で自動的に生成された説明">
            <a:extLst>
              <a:ext uri="{FF2B5EF4-FFF2-40B4-BE49-F238E27FC236}">
                <a16:creationId xmlns:a16="http://schemas.microsoft.com/office/drawing/2014/main" id="{0E122F88-AF5B-0EE3-0188-29E4ADBD4864}"/>
              </a:ext>
            </a:extLst>
          </p:cNvPr>
          <p:cNvPicPr>
            <a:picLocks noChangeAspect="1"/>
          </p:cNvPicPr>
          <p:nvPr/>
        </p:nvPicPr>
        <p:blipFill>
          <a:blip r:embed="rId5"/>
          <a:stretch>
            <a:fillRect/>
          </a:stretch>
        </p:blipFill>
        <p:spPr>
          <a:xfrm>
            <a:off x="2639382" y="2443933"/>
            <a:ext cx="1880336" cy="1892519"/>
          </a:xfrm>
          <a:prstGeom prst="rect">
            <a:avLst/>
          </a:prstGeom>
        </p:spPr>
      </p:pic>
      <p:sp>
        <p:nvSpPr>
          <p:cNvPr id="52" name="テキスト ボックス 51">
            <a:extLst>
              <a:ext uri="{FF2B5EF4-FFF2-40B4-BE49-F238E27FC236}">
                <a16:creationId xmlns:a16="http://schemas.microsoft.com/office/drawing/2014/main" id="{AA6F4538-4D02-2DAD-4D78-1F7B473ABBA7}"/>
              </a:ext>
            </a:extLst>
          </p:cNvPr>
          <p:cNvSpPr txBox="1"/>
          <p:nvPr/>
        </p:nvSpPr>
        <p:spPr>
          <a:xfrm>
            <a:off x="47076" y="4049450"/>
            <a:ext cx="2785439" cy="300082"/>
          </a:xfrm>
          <a:prstGeom prst="rect">
            <a:avLst/>
          </a:prstGeom>
          <a:noFill/>
        </p:spPr>
        <p:txBody>
          <a:bodyPr wrap="square" rtlCol="0">
            <a:spAutoFit/>
          </a:bodyPr>
          <a:lstStyle/>
          <a:p>
            <a:pPr algn="ctr"/>
            <a:r>
              <a:rPr lang="ja-JP" altLang="en-US" sz="1350" b="1">
                <a:latin typeface="Hiragino Maru Gothic ProN W4" panose="020F0400000000000000" pitchFamily="34" charset="-128"/>
                <a:ea typeface="Hiragino Maru Gothic ProN W4" panose="020F0400000000000000" pitchFamily="34" charset="-128"/>
              </a:rPr>
              <a:t>グラッシーカーボン電極</a:t>
            </a:r>
            <a:endParaRPr lang="en-US" altLang="ja-JP" sz="1350" b="1" dirty="0">
              <a:latin typeface="Hiragino Maru Gothic ProN W4" panose="020F0400000000000000" pitchFamily="34" charset="-128"/>
              <a:ea typeface="Hiragino Maru Gothic ProN W4" panose="020F0400000000000000" pitchFamily="34" charset="-128"/>
            </a:endParaRPr>
          </a:p>
        </p:txBody>
      </p:sp>
      <p:sp>
        <p:nvSpPr>
          <p:cNvPr id="56" name="テキスト ボックス 55">
            <a:extLst>
              <a:ext uri="{FF2B5EF4-FFF2-40B4-BE49-F238E27FC236}">
                <a16:creationId xmlns:a16="http://schemas.microsoft.com/office/drawing/2014/main" id="{0CC07D3D-FBF5-2B09-F9DC-C7496BED0A63}"/>
              </a:ext>
            </a:extLst>
          </p:cNvPr>
          <p:cNvSpPr txBox="1"/>
          <p:nvPr/>
        </p:nvSpPr>
        <p:spPr>
          <a:xfrm>
            <a:off x="2620678" y="1922677"/>
            <a:ext cx="2069110" cy="276999"/>
          </a:xfrm>
          <a:prstGeom prst="rect">
            <a:avLst/>
          </a:prstGeom>
          <a:noFill/>
        </p:spPr>
        <p:txBody>
          <a:bodyPr wrap="square" rtlCol="0">
            <a:spAutoFit/>
          </a:bodyPr>
          <a:lstStyle/>
          <a:p>
            <a:r>
              <a:rPr lang="en-US" altLang="ja-JP" sz="1200" b="1" dirty="0">
                <a:latin typeface="Hiragino Maru Gothic ProN W4" panose="020F0400000000000000" pitchFamily="34" charset="-128"/>
                <a:ea typeface="Hiragino Maru Gothic ProN W4" panose="020F0400000000000000" pitchFamily="34" charset="-128"/>
              </a:rPr>
              <a:t>1-</a:t>
            </a:r>
            <a:r>
              <a:rPr lang="ja-JP" altLang="en-US" sz="1200" b="1">
                <a:latin typeface="Hiragino Maru Gothic ProN W4" panose="020F0400000000000000" pitchFamily="34" charset="-128"/>
                <a:ea typeface="Hiragino Maru Gothic ProN W4" panose="020F0400000000000000" pitchFamily="34" charset="-128"/>
              </a:rPr>
              <a:t>ブタノールを蒸発</a:t>
            </a:r>
            <a:endParaRPr lang="en-US" altLang="ja-JP" sz="1200" b="1" dirty="0">
              <a:latin typeface="Hiragino Maru Gothic ProN W4" panose="020F0400000000000000" pitchFamily="34" charset="-128"/>
              <a:ea typeface="Hiragino Maru Gothic ProN W4" panose="020F0400000000000000" pitchFamily="34" charset="-128"/>
            </a:endParaRPr>
          </a:p>
        </p:txBody>
      </p:sp>
      <p:grpSp>
        <p:nvGrpSpPr>
          <p:cNvPr id="51" name="グループ化 50">
            <a:extLst>
              <a:ext uri="{FF2B5EF4-FFF2-40B4-BE49-F238E27FC236}">
                <a16:creationId xmlns:a16="http://schemas.microsoft.com/office/drawing/2014/main" id="{42E2C72F-5F5D-3433-DACD-22AD42A26ABC}"/>
              </a:ext>
            </a:extLst>
          </p:cNvPr>
          <p:cNvGrpSpPr/>
          <p:nvPr/>
        </p:nvGrpSpPr>
        <p:grpSpPr>
          <a:xfrm>
            <a:off x="712480" y="4427077"/>
            <a:ext cx="7719039" cy="2254590"/>
            <a:chOff x="603525" y="1020666"/>
            <a:chExt cx="10292052" cy="3006120"/>
          </a:xfrm>
        </p:grpSpPr>
        <p:sp>
          <p:nvSpPr>
            <p:cNvPr id="53" name="角丸四角形 52">
              <a:extLst>
                <a:ext uri="{FF2B5EF4-FFF2-40B4-BE49-F238E27FC236}">
                  <a16:creationId xmlns:a16="http://schemas.microsoft.com/office/drawing/2014/main" id="{D8682A80-C619-0C07-B082-E8B27C5444B4}"/>
                </a:ext>
              </a:extLst>
            </p:cNvPr>
            <p:cNvSpPr/>
            <p:nvPr/>
          </p:nvSpPr>
          <p:spPr>
            <a:xfrm>
              <a:off x="7005790" y="1566660"/>
              <a:ext cx="45719" cy="312243"/>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nvGrpSpPr>
            <p:cNvPr id="54" name="グループ化 53">
              <a:extLst>
                <a:ext uri="{FF2B5EF4-FFF2-40B4-BE49-F238E27FC236}">
                  <a16:creationId xmlns:a16="http://schemas.microsoft.com/office/drawing/2014/main" id="{87F8655D-B1A5-3C7D-44D8-9C928D7FC05E}"/>
                </a:ext>
              </a:extLst>
            </p:cNvPr>
            <p:cNvGrpSpPr/>
            <p:nvPr/>
          </p:nvGrpSpPr>
          <p:grpSpPr>
            <a:xfrm>
              <a:off x="603525" y="1020666"/>
              <a:ext cx="10292052" cy="3006120"/>
              <a:chOff x="603525" y="1020666"/>
              <a:chExt cx="10292052" cy="3006120"/>
            </a:xfrm>
          </p:grpSpPr>
          <p:sp>
            <p:nvSpPr>
              <p:cNvPr id="55" name="角丸四角形 54">
                <a:extLst>
                  <a:ext uri="{FF2B5EF4-FFF2-40B4-BE49-F238E27FC236}">
                    <a16:creationId xmlns:a16="http://schemas.microsoft.com/office/drawing/2014/main" id="{F8D06C15-2D56-644C-54BA-B20146746ECF}"/>
                  </a:ext>
                </a:extLst>
              </p:cNvPr>
              <p:cNvSpPr/>
              <p:nvPr/>
            </p:nvSpPr>
            <p:spPr>
              <a:xfrm>
                <a:off x="9787247" y="3443543"/>
                <a:ext cx="45719" cy="312243"/>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nvGrpSpPr>
              <p:cNvPr id="57" name="グループ化 56">
                <a:extLst>
                  <a:ext uri="{FF2B5EF4-FFF2-40B4-BE49-F238E27FC236}">
                    <a16:creationId xmlns:a16="http://schemas.microsoft.com/office/drawing/2014/main" id="{3071F6E7-D1B3-D66A-D952-629F04D0DCE3}"/>
                  </a:ext>
                </a:extLst>
              </p:cNvPr>
              <p:cNvGrpSpPr/>
              <p:nvPr/>
            </p:nvGrpSpPr>
            <p:grpSpPr>
              <a:xfrm>
                <a:off x="603525" y="1020666"/>
                <a:ext cx="10292052" cy="3006120"/>
                <a:chOff x="615557" y="3691676"/>
                <a:chExt cx="10292052" cy="3006120"/>
              </a:xfrm>
            </p:grpSpPr>
            <p:grpSp>
              <p:nvGrpSpPr>
                <p:cNvPr id="58" name="グループ化 57">
                  <a:extLst>
                    <a:ext uri="{FF2B5EF4-FFF2-40B4-BE49-F238E27FC236}">
                      <a16:creationId xmlns:a16="http://schemas.microsoft.com/office/drawing/2014/main" id="{7572D788-9942-9194-1009-F4A80A3F9FC9}"/>
                    </a:ext>
                  </a:extLst>
                </p:cNvPr>
                <p:cNvGrpSpPr/>
                <p:nvPr/>
              </p:nvGrpSpPr>
              <p:grpSpPr>
                <a:xfrm>
                  <a:off x="615557" y="3691676"/>
                  <a:ext cx="10292052" cy="3006120"/>
                  <a:chOff x="616325" y="3885902"/>
                  <a:chExt cx="10292052" cy="3006120"/>
                </a:xfrm>
              </p:grpSpPr>
              <p:grpSp>
                <p:nvGrpSpPr>
                  <p:cNvPr id="60" name="グループ化 59">
                    <a:extLst>
                      <a:ext uri="{FF2B5EF4-FFF2-40B4-BE49-F238E27FC236}">
                        <a16:creationId xmlns:a16="http://schemas.microsoft.com/office/drawing/2014/main" id="{3A21F6FC-F0F0-E51F-2FC4-5CB2310C67B7}"/>
                      </a:ext>
                    </a:extLst>
                  </p:cNvPr>
                  <p:cNvGrpSpPr/>
                  <p:nvPr/>
                </p:nvGrpSpPr>
                <p:grpSpPr>
                  <a:xfrm>
                    <a:off x="616325" y="3885902"/>
                    <a:ext cx="10292052" cy="3006120"/>
                    <a:chOff x="172972" y="4665934"/>
                    <a:chExt cx="8528011" cy="2252748"/>
                  </a:xfrm>
                </p:grpSpPr>
                <p:grpSp>
                  <p:nvGrpSpPr>
                    <p:cNvPr id="1069" name="グループ化 1068">
                      <a:extLst>
                        <a:ext uri="{FF2B5EF4-FFF2-40B4-BE49-F238E27FC236}">
                          <a16:creationId xmlns:a16="http://schemas.microsoft.com/office/drawing/2014/main" id="{B85AA5A1-3FEC-D66C-0963-E50EBF63D6D5}"/>
                        </a:ext>
                      </a:extLst>
                    </p:cNvPr>
                    <p:cNvGrpSpPr/>
                    <p:nvPr/>
                  </p:nvGrpSpPr>
                  <p:grpSpPr>
                    <a:xfrm>
                      <a:off x="765372" y="5044016"/>
                      <a:ext cx="7131570" cy="1693714"/>
                      <a:chOff x="1464956" y="3971530"/>
                      <a:chExt cx="11236660" cy="2504094"/>
                    </a:xfrm>
                  </p:grpSpPr>
                  <p:grpSp>
                    <p:nvGrpSpPr>
                      <p:cNvPr id="1072" name="グループ化 1071">
                        <a:extLst>
                          <a:ext uri="{FF2B5EF4-FFF2-40B4-BE49-F238E27FC236}">
                            <a16:creationId xmlns:a16="http://schemas.microsoft.com/office/drawing/2014/main" id="{A81A738C-08FF-3E93-C616-0553474D6B7D}"/>
                          </a:ext>
                        </a:extLst>
                      </p:cNvPr>
                      <p:cNvGrpSpPr/>
                      <p:nvPr/>
                    </p:nvGrpSpPr>
                    <p:grpSpPr>
                      <a:xfrm>
                        <a:off x="8152942" y="4137742"/>
                        <a:ext cx="4548674" cy="2337882"/>
                        <a:chOff x="6057039" y="3864895"/>
                        <a:chExt cx="4548674" cy="2337882"/>
                      </a:xfrm>
                    </p:grpSpPr>
                    <p:sp>
                      <p:nvSpPr>
                        <p:cNvPr id="1078" name="正方形/長方形 1077">
                          <a:extLst>
                            <a:ext uri="{FF2B5EF4-FFF2-40B4-BE49-F238E27FC236}">
                              <a16:creationId xmlns:a16="http://schemas.microsoft.com/office/drawing/2014/main" id="{B5EFCA89-E68B-0823-2186-D6AEA3198613}"/>
                            </a:ext>
                          </a:extLst>
                        </p:cNvPr>
                        <p:cNvSpPr/>
                        <p:nvPr/>
                      </p:nvSpPr>
                      <p:spPr>
                        <a:xfrm rot="328481" flipH="1">
                          <a:off x="6057039" y="4974804"/>
                          <a:ext cx="1545459" cy="1227973"/>
                        </a:xfrm>
                        <a:prstGeom prst="rect">
                          <a:avLst/>
                        </a:prstGeom>
                        <a:ln>
                          <a:solidFill>
                            <a:schemeClr val="tx1"/>
                          </a:solidFill>
                        </a:ln>
                        <a:scene3d>
                          <a:camera prst="isometricOffAxis1Top"/>
                          <a:lightRig rig="threePt" dir="t"/>
                        </a:scene3d>
                      </p:spPr>
                      <p:style>
                        <a:lnRef idx="2">
                          <a:schemeClr val="accent1"/>
                        </a:lnRef>
                        <a:fillRef idx="1">
                          <a:schemeClr val="lt1"/>
                        </a:fillRef>
                        <a:effectRef idx="0">
                          <a:schemeClr val="accent1"/>
                        </a:effectRef>
                        <a:fontRef idx="minor">
                          <a:schemeClr val="dk1"/>
                        </a:fontRef>
                      </p:style>
                      <p:txBody>
                        <a:bodyPr rtlCol="0" anchor="ctr"/>
                        <a:lstStyle/>
                        <a:p>
                          <a:pPr algn="ctr"/>
                          <a:endParaRPr lang="ja-JP" altLang="en-US" sz="1013"/>
                        </a:p>
                      </p:txBody>
                    </p:sp>
                    <p:pic>
                      <p:nvPicPr>
                        <p:cNvPr id="1079" name="Picture 2">
                          <a:extLst>
                            <a:ext uri="{FF2B5EF4-FFF2-40B4-BE49-F238E27FC236}">
                              <a16:creationId xmlns:a16="http://schemas.microsoft.com/office/drawing/2014/main" id="{D50437B3-52F8-3554-7BC8-8B50D0B237C6}"/>
                            </a:ext>
                          </a:extLst>
                        </p:cNvPr>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rot="10800000">
                          <a:off x="6658052" y="3873838"/>
                          <a:ext cx="316142" cy="1326667"/>
                        </a:xfrm>
                        <a:prstGeom prst="rect">
                          <a:avLst/>
                        </a:prstGeom>
                        <a:noFill/>
                        <a:extLst>
                          <a:ext uri="{909E8E84-426E-40DD-AFC4-6F175D3DCCD1}">
                            <a14:hiddenFill xmlns:a14="http://schemas.microsoft.com/office/drawing/2010/main">
                              <a:solidFill>
                                <a:srgbClr val="FFFFFF"/>
                              </a:solidFill>
                            </a14:hiddenFill>
                          </a:ext>
                        </a:extLst>
                      </p:spPr>
                    </p:pic>
                    <p:sp>
                      <p:nvSpPr>
                        <p:cNvPr id="1080" name="二等辺三角形 22">
                          <a:extLst>
                            <a:ext uri="{FF2B5EF4-FFF2-40B4-BE49-F238E27FC236}">
                              <a16:creationId xmlns:a16="http://schemas.microsoft.com/office/drawing/2014/main" id="{EEA14B51-9276-DB5D-523C-968F83B409CA}"/>
                            </a:ext>
                          </a:extLst>
                        </p:cNvPr>
                        <p:cNvSpPr/>
                        <p:nvPr/>
                      </p:nvSpPr>
                      <p:spPr>
                        <a:xfrm>
                          <a:off x="6591274" y="5338432"/>
                          <a:ext cx="445786" cy="223147"/>
                        </a:xfrm>
                        <a:prstGeom prst="triangl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ja-JP" altLang="en-US" sz="1013"/>
                        </a:p>
                      </p:txBody>
                    </p:sp>
                    <p:sp>
                      <p:nvSpPr>
                        <p:cNvPr id="1081" name="テキスト ボックス 1080">
                          <a:extLst>
                            <a:ext uri="{FF2B5EF4-FFF2-40B4-BE49-F238E27FC236}">
                              <a16:creationId xmlns:a16="http://schemas.microsoft.com/office/drawing/2014/main" id="{9C2B3FE4-B2AA-F53E-B13F-EE9612DCF5CA}"/>
                            </a:ext>
                          </a:extLst>
                        </p:cNvPr>
                        <p:cNvSpPr txBox="1"/>
                        <p:nvPr/>
                      </p:nvSpPr>
                      <p:spPr>
                        <a:xfrm>
                          <a:off x="7385091" y="3864895"/>
                          <a:ext cx="1044736" cy="1840264"/>
                        </a:xfrm>
                        <a:prstGeom prst="rect">
                          <a:avLst/>
                        </a:prstGeom>
                        <a:noFill/>
                      </p:spPr>
                      <p:txBody>
                        <a:bodyPr vert="eaVert" wrap="square" rtlCol="0">
                          <a:spAutoFit/>
                        </a:bodyPr>
                        <a:lstStyle/>
                        <a:p>
                          <a:r>
                            <a:rPr lang="ja-JP" altLang="en-US" sz="1350" b="1"/>
                            <a:t>叩くようにして詰める</a:t>
                          </a:r>
                        </a:p>
                      </p:txBody>
                    </p:sp>
                    <p:sp>
                      <p:nvSpPr>
                        <p:cNvPr id="1082" name="矢印: 上下 24">
                          <a:extLst>
                            <a:ext uri="{FF2B5EF4-FFF2-40B4-BE49-F238E27FC236}">
                              <a16:creationId xmlns:a16="http://schemas.microsoft.com/office/drawing/2014/main" id="{11B334FA-3692-CBEF-5314-B8DE079D0E68}"/>
                            </a:ext>
                          </a:extLst>
                        </p:cNvPr>
                        <p:cNvSpPr/>
                        <p:nvPr/>
                      </p:nvSpPr>
                      <p:spPr>
                        <a:xfrm>
                          <a:off x="7100981" y="3873838"/>
                          <a:ext cx="299759" cy="1435729"/>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p:pic>
                      <p:nvPicPr>
                        <p:cNvPr id="1083" name="Picture 2">
                          <a:extLst>
                            <a:ext uri="{FF2B5EF4-FFF2-40B4-BE49-F238E27FC236}">
                              <a16:creationId xmlns:a16="http://schemas.microsoft.com/office/drawing/2014/main" id="{84B261B2-516C-D7AB-1284-ECA3346E9125}"/>
                            </a:ext>
                          </a:extLst>
                        </p:cNvPr>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10287929" y="4619432"/>
                          <a:ext cx="317784" cy="133355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073" name="グループ化 1072">
                        <a:extLst>
                          <a:ext uri="{FF2B5EF4-FFF2-40B4-BE49-F238E27FC236}">
                            <a16:creationId xmlns:a16="http://schemas.microsoft.com/office/drawing/2014/main" id="{40C9419B-DF2B-7930-B013-2F81E9C00473}"/>
                          </a:ext>
                        </a:extLst>
                      </p:cNvPr>
                      <p:cNvGrpSpPr/>
                      <p:nvPr/>
                    </p:nvGrpSpPr>
                    <p:grpSpPr>
                      <a:xfrm>
                        <a:off x="1464956" y="3971530"/>
                        <a:ext cx="2571874" cy="2197521"/>
                        <a:chOff x="1999152" y="3886092"/>
                        <a:chExt cx="2571874" cy="2197521"/>
                      </a:xfrm>
                    </p:grpSpPr>
                    <p:sp>
                      <p:nvSpPr>
                        <p:cNvPr id="1075" name="テキスト ボックス 1074">
                          <a:extLst>
                            <a:ext uri="{FF2B5EF4-FFF2-40B4-BE49-F238E27FC236}">
                              <a16:creationId xmlns:a16="http://schemas.microsoft.com/office/drawing/2014/main" id="{8B709300-7F4F-7462-6DD5-34BEB09E4BEC}"/>
                            </a:ext>
                          </a:extLst>
                        </p:cNvPr>
                        <p:cNvSpPr txBox="1"/>
                        <p:nvPr/>
                      </p:nvSpPr>
                      <p:spPr>
                        <a:xfrm>
                          <a:off x="1999152" y="3886092"/>
                          <a:ext cx="2571874" cy="375099"/>
                        </a:xfrm>
                        <a:prstGeom prst="rect">
                          <a:avLst/>
                        </a:prstGeom>
                        <a:noFill/>
                      </p:spPr>
                      <p:txBody>
                        <a:bodyPr wrap="square" rtlCol="0">
                          <a:spAutoFit/>
                        </a:bodyPr>
                        <a:lstStyle/>
                        <a:p>
                          <a:r>
                            <a:rPr lang="ja-JP" altLang="en-US" sz="1050" b="1">
                              <a:latin typeface="Hiragino Maru Gothic ProN W4" panose="020F0400000000000000" pitchFamily="34" charset="-128"/>
                              <a:ea typeface="Hiragino Maru Gothic ProN W4" panose="020F0400000000000000" pitchFamily="34" charset="-128"/>
                            </a:rPr>
                            <a:t>ケッチェンブラック</a:t>
                          </a:r>
                          <a:endParaRPr lang="en-US" altLang="ja-JP" sz="1050" b="1" dirty="0">
                            <a:latin typeface="Hiragino Maru Gothic ProN W4" panose="020F0400000000000000" pitchFamily="34" charset="-128"/>
                            <a:ea typeface="Hiragino Maru Gothic ProN W4" panose="020F0400000000000000" pitchFamily="34" charset="-128"/>
                          </a:endParaRPr>
                        </a:p>
                      </p:txBody>
                    </p:sp>
                    <p:sp>
                      <p:nvSpPr>
                        <p:cNvPr id="1076" name="矢印: 右 18">
                          <a:extLst>
                            <a:ext uri="{FF2B5EF4-FFF2-40B4-BE49-F238E27FC236}">
                              <a16:creationId xmlns:a16="http://schemas.microsoft.com/office/drawing/2014/main" id="{07B47EE9-5454-7C7A-A5EC-09B34B0104B7}"/>
                            </a:ext>
                          </a:extLst>
                        </p:cNvPr>
                        <p:cNvSpPr/>
                        <p:nvPr/>
                      </p:nvSpPr>
                      <p:spPr>
                        <a:xfrm>
                          <a:off x="3400622" y="4993425"/>
                          <a:ext cx="438151" cy="621711"/>
                        </a:xfrm>
                        <a:prstGeom prst="rightArrow">
                          <a:avLst>
                            <a:gd name="adj1" fmla="val 57507"/>
                            <a:gd name="adj2" fmla="val 58432"/>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013"/>
                        </a:p>
                      </p:txBody>
                    </p:sp>
                    <p:sp>
                      <p:nvSpPr>
                        <p:cNvPr id="1077" name="テキスト ボックス 1076">
                          <a:extLst>
                            <a:ext uri="{FF2B5EF4-FFF2-40B4-BE49-F238E27FC236}">
                              <a16:creationId xmlns:a16="http://schemas.microsoft.com/office/drawing/2014/main" id="{12E959F0-4E47-B5B3-AFB7-F6E36D96B78B}"/>
                            </a:ext>
                          </a:extLst>
                        </p:cNvPr>
                        <p:cNvSpPr txBox="1"/>
                        <p:nvPr/>
                      </p:nvSpPr>
                      <p:spPr>
                        <a:xfrm>
                          <a:off x="2925288" y="5674415"/>
                          <a:ext cx="1428398" cy="409198"/>
                        </a:xfrm>
                        <a:prstGeom prst="rect">
                          <a:avLst/>
                        </a:prstGeom>
                        <a:noFill/>
                      </p:spPr>
                      <p:txBody>
                        <a:bodyPr wrap="square" rtlCol="0">
                          <a:spAutoFit/>
                        </a:bodyPr>
                        <a:lstStyle/>
                        <a:p>
                          <a:r>
                            <a:rPr lang="ja-JP" altLang="en-US" sz="1200" b="1">
                              <a:latin typeface="Hiragino Maru Gothic ProN W4" panose="020F0400000000000000" pitchFamily="34" charset="-128"/>
                              <a:ea typeface="Hiragino Maru Gothic ProN W4" panose="020F0400000000000000" pitchFamily="34" charset="-128"/>
                            </a:rPr>
                            <a:t>減圧乾燥</a:t>
                          </a:r>
                          <a:endParaRPr lang="en-US" altLang="ja-JP" sz="1200" b="1" dirty="0">
                            <a:latin typeface="Hiragino Maru Gothic ProN W4" panose="020F0400000000000000" pitchFamily="34" charset="-128"/>
                            <a:ea typeface="Hiragino Maru Gothic ProN W4" panose="020F0400000000000000" pitchFamily="34" charset="-128"/>
                          </a:endParaRPr>
                        </a:p>
                      </p:txBody>
                    </p:sp>
                  </p:grpSp>
                  <p:sp>
                    <p:nvSpPr>
                      <p:cNvPr id="1074" name="矢印: 右 16">
                        <a:extLst>
                          <a:ext uri="{FF2B5EF4-FFF2-40B4-BE49-F238E27FC236}">
                            <a16:creationId xmlns:a16="http://schemas.microsoft.com/office/drawing/2014/main" id="{107920A4-BE74-1707-B32D-C81B6322B2FB}"/>
                          </a:ext>
                        </a:extLst>
                      </p:cNvPr>
                      <p:cNvSpPr/>
                      <p:nvPr/>
                    </p:nvSpPr>
                    <p:spPr>
                      <a:xfrm>
                        <a:off x="7528658" y="5078947"/>
                        <a:ext cx="438151" cy="621710"/>
                      </a:xfrm>
                      <a:prstGeom prst="rightArrow">
                        <a:avLst>
                          <a:gd name="adj1" fmla="val 57507"/>
                          <a:gd name="adj2" fmla="val 58432"/>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013"/>
                      </a:p>
                    </p:txBody>
                  </p:sp>
                </p:grpSp>
                <p:sp>
                  <p:nvSpPr>
                    <p:cNvPr id="1070" name="矢印: 右 6">
                      <a:extLst>
                        <a:ext uri="{FF2B5EF4-FFF2-40B4-BE49-F238E27FC236}">
                          <a16:creationId xmlns:a16="http://schemas.microsoft.com/office/drawing/2014/main" id="{D76294DD-E2CD-1301-6D64-5F4EB390E7DF}"/>
                        </a:ext>
                      </a:extLst>
                    </p:cNvPr>
                    <p:cNvSpPr/>
                    <p:nvPr/>
                  </p:nvSpPr>
                  <p:spPr>
                    <a:xfrm>
                      <a:off x="6668335" y="5664727"/>
                      <a:ext cx="278081" cy="420510"/>
                    </a:xfrm>
                    <a:prstGeom prst="rightArrow">
                      <a:avLst>
                        <a:gd name="adj1" fmla="val 57507"/>
                        <a:gd name="adj2" fmla="val 58432"/>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013"/>
                    </a:p>
                  </p:txBody>
                </p:sp>
                <p:sp>
                  <p:nvSpPr>
                    <p:cNvPr id="1071" name="四角形: 角を丸くする 9">
                      <a:extLst>
                        <a:ext uri="{FF2B5EF4-FFF2-40B4-BE49-F238E27FC236}">
                          <a16:creationId xmlns:a16="http://schemas.microsoft.com/office/drawing/2014/main" id="{2907F895-C650-DDB5-9591-B284DA750EBB}"/>
                        </a:ext>
                      </a:extLst>
                    </p:cNvPr>
                    <p:cNvSpPr/>
                    <p:nvPr/>
                  </p:nvSpPr>
                  <p:spPr>
                    <a:xfrm>
                      <a:off x="172972" y="4665934"/>
                      <a:ext cx="8528011" cy="2252748"/>
                    </a:xfrm>
                    <a:prstGeom prst="roundRect">
                      <a:avLst>
                        <a:gd name="adj" fmla="val 5160"/>
                      </a:avLst>
                    </a:prstGeom>
                    <a:no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sp>
                <p:nvSpPr>
                  <p:cNvPr id="61" name="テキスト ボックス 60">
                    <a:extLst>
                      <a:ext uri="{FF2B5EF4-FFF2-40B4-BE49-F238E27FC236}">
                        <a16:creationId xmlns:a16="http://schemas.microsoft.com/office/drawing/2014/main" id="{03C67A53-EFCC-AD74-E8BE-F0F962337A52}"/>
                      </a:ext>
                    </a:extLst>
                  </p:cNvPr>
                  <p:cNvSpPr txBox="1"/>
                  <p:nvPr/>
                </p:nvSpPr>
                <p:spPr>
                  <a:xfrm>
                    <a:off x="686542" y="6522689"/>
                    <a:ext cx="2181523" cy="369332"/>
                  </a:xfrm>
                  <a:prstGeom prst="rect">
                    <a:avLst/>
                  </a:prstGeom>
                  <a:noFill/>
                </p:spPr>
                <p:txBody>
                  <a:bodyPr wrap="square" rtlCol="0">
                    <a:spAutoFit/>
                  </a:bodyPr>
                  <a:lstStyle/>
                  <a:p>
                    <a:r>
                      <a:rPr lang="en-US" altLang="ja-JP" sz="1200" b="1" dirty="0">
                        <a:latin typeface="Hiragino Maru Gothic ProN W4" panose="020F0400000000000000" pitchFamily="34" charset="-128"/>
                        <a:ea typeface="Hiragino Maru Gothic ProN W4" panose="020F0400000000000000" pitchFamily="34" charset="-128"/>
                      </a:rPr>
                      <a:t>Ni</a:t>
                    </a:r>
                    <a:r>
                      <a:rPr lang="ja-JP" altLang="en-US" sz="1200" b="1">
                        <a:latin typeface="Hiragino Maru Gothic ProN W4" panose="020F0400000000000000" pitchFamily="34" charset="-128"/>
                        <a:ea typeface="Hiragino Maru Gothic ProN W4" panose="020F0400000000000000" pitchFamily="34" charset="-128"/>
                      </a:rPr>
                      <a:t>ナノシート分散液</a:t>
                    </a:r>
                    <a:endParaRPr lang="en-US" altLang="ja-JP" sz="1200" b="1" dirty="0">
                      <a:latin typeface="Hiragino Maru Gothic ProN W4" panose="020F0400000000000000" pitchFamily="34" charset="-128"/>
                      <a:ea typeface="Hiragino Maru Gothic ProN W4" panose="020F0400000000000000" pitchFamily="34" charset="-128"/>
                    </a:endParaRPr>
                  </a:p>
                </p:txBody>
              </p:sp>
              <p:cxnSp>
                <p:nvCxnSpPr>
                  <p:cNvPr id="62" name="直線矢印コネクタ 61">
                    <a:extLst>
                      <a:ext uri="{FF2B5EF4-FFF2-40B4-BE49-F238E27FC236}">
                        <a16:creationId xmlns:a16="http://schemas.microsoft.com/office/drawing/2014/main" id="{3BA8FA07-77E5-2CD3-669D-8AE9AC92B0F5}"/>
                      </a:ext>
                    </a:extLst>
                  </p:cNvPr>
                  <p:cNvCxnSpPr>
                    <a:cxnSpLocks/>
                  </p:cNvCxnSpPr>
                  <p:nvPr/>
                </p:nvCxnSpPr>
                <p:spPr>
                  <a:xfrm flipH="1">
                    <a:off x="1400830" y="4653226"/>
                    <a:ext cx="403080" cy="200504"/>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grpSp>
                <p:nvGrpSpPr>
                  <p:cNvPr id="63" name="グループ化 62">
                    <a:extLst>
                      <a:ext uri="{FF2B5EF4-FFF2-40B4-BE49-F238E27FC236}">
                        <a16:creationId xmlns:a16="http://schemas.microsoft.com/office/drawing/2014/main" id="{628B4A64-C619-D52D-4D54-AC717436D970}"/>
                      </a:ext>
                    </a:extLst>
                  </p:cNvPr>
                  <p:cNvGrpSpPr/>
                  <p:nvPr/>
                </p:nvGrpSpPr>
                <p:grpSpPr>
                  <a:xfrm>
                    <a:off x="3508793" y="5804984"/>
                    <a:ext cx="1006139" cy="554581"/>
                    <a:chOff x="3595015" y="5804944"/>
                    <a:chExt cx="1006139" cy="554581"/>
                  </a:xfrm>
                </p:grpSpPr>
                <p:grpSp>
                  <p:nvGrpSpPr>
                    <p:cNvPr id="1050" name="グループ化 1049">
                      <a:extLst>
                        <a:ext uri="{FF2B5EF4-FFF2-40B4-BE49-F238E27FC236}">
                          <a16:creationId xmlns:a16="http://schemas.microsoft.com/office/drawing/2014/main" id="{1DFC2514-F190-ADBE-7DA1-86AAD122A16B}"/>
                        </a:ext>
                      </a:extLst>
                    </p:cNvPr>
                    <p:cNvGrpSpPr/>
                    <p:nvPr/>
                  </p:nvGrpSpPr>
                  <p:grpSpPr>
                    <a:xfrm>
                      <a:off x="3604961" y="5804944"/>
                      <a:ext cx="986248" cy="166448"/>
                      <a:chOff x="3605499" y="5802603"/>
                      <a:chExt cx="986248" cy="166448"/>
                    </a:xfrm>
                  </p:grpSpPr>
                  <p:sp>
                    <p:nvSpPr>
                      <p:cNvPr id="1064" name="三角形 1063">
                        <a:extLst>
                          <a:ext uri="{FF2B5EF4-FFF2-40B4-BE49-F238E27FC236}">
                            <a16:creationId xmlns:a16="http://schemas.microsoft.com/office/drawing/2014/main" id="{E90BA9AB-C1FD-273B-6BB6-F02E7AF4890C}"/>
                          </a:ext>
                        </a:extLst>
                      </p:cNvPr>
                      <p:cNvSpPr/>
                      <p:nvPr/>
                    </p:nvSpPr>
                    <p:spPr>
                      <a:xfrm rot="16488000">
                        <a:off x="3592818" y="5876176"/>
                        <a:ext cx="102508" cy="77146"/>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065" name="三角形 1064">
                        <a:extLst>
                          <a:ext uri="{FF2B5EF4-FFF2-40B4-BE49-F238E27FC236}">
                            <a16:creationId xmlns:a16="http://schemas.microsoft.com/office/drawing/2014/main" id="{A622E168-3423-F713-4DCE-453BC3442BD9}"/>
                          </a:ext>
                        </a:extLst>
                      </p:cNvPr>
                      <p:cNvSpPr/>
                      <p:nvPr/>
                    </p:nvSpPr>
                    <p:spPr>
                      <a:xfrm rot="5112000" flipH="1">
                        <a:off x="4501920" y="5873557"/>
                        <a:ext cx="102508" cy="77146"/>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066" name="正方形/長方形 1065">
                        <a:extLst>
                          <a:ext uri="{FF2B5EF4-FFF2-40B4-BE49-F238E27FC236}">
                            <a16:creationId xmlns:a16="http://schemas.microsoft.com/office/drawing/2014/main" id="{ED2ED4D7-2C7B-1060-36A7-1D818D027F15}"/>
                          </a:ext>
                        </a:extLst>
                      </p:cNvPr>
                      <p:cNvSpPr/>
                      <p:nvPr/>
                    </p:nvSpPr>
                    <p:spPr>
                      <a:xfrm>
                        <a:off x="3662130" y="5876678"/>
                        <a:ext cx="861086" cy="9237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067" name="三角形 1066">
                        <a:extLst>
                          <a:ext uri="{FF2B5EF4-FFF2-40B4-BE49-F238E27FC236}">
                            <a16:creationId xmlns:a16="http://schemas.microsoft.com/office/drawing/2014/main" id="{538B2E9A-6C55-CDF4-0F29-4C9B4994E328}"/>
                          </a:ext>
                        </a:extLst>
                      </p:cNvPr>
                      <p:cNvSpPr/>
                      <p:nvPr/>
                    </p:nvSpPr>
                    <p:spPr>
                      <a:xfrm rot="827579">
                        <a:off x="3840889" y="5802603"/>
                        <a:ext cx="102508" cy="77146"/>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068" name="三角形 1067">
                        <a:extLst>
                          <a:ext uri="{FF2B5EF4-FFF2-40B4-BE49-F238E27FC236}">
                            <a16:creationId xmlns:a16="http://schemas.microsoft.com/office/drawing/2014/main" id="{F541B5BF-CC06-1FE8-4E4D-DC53350945A1}"/>
                          </a:ext>
                        </a:extLst>
                      </p:cNvPr>
                      <p:cNvSpPr/>
                      <p:nvPr/>
                    </p:nvSpPr>
                    <p:spPr>
                      <a:xfrm rot="21011915">
                        <a:off x="4247171" y="5802603"/>
                        <a:ext cx="102508" cy="77146"/>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grpSp>
                  <p:nvGrpSpPr>
                    <p:cNvPr id="1051" name="グループ化 1050">
                      <a:extLst>
                        <a:ext uri="{FF2B5EF4-FFF2-40B4-BE49-F238E27FC236}">
                          <a16:creationId xmlns:a16="http://schemas.microsoft.com/office/drawing/2014/main" id="{B58DBD57-14DE-7AEB-BE67-87FACFF0C5F3}"/>
                        </a:ext>
                      </a:extLst>
                    </p:cNvPr>
                    <p:cNvGrpSpPr/>
                    <p:nvPr/>
                  </p:nvGrpSpPr>
                  <p:grpSpPr>
                    <a:xfrm>
                      <a:off x="3595015" y="5804993"/>
                      <a:ext cx="1006139" cy="554532"/>
                      <a:chOff x="3595015" y="5804993"/>
                      <a:chExt cx="1006139" cy="554532"/>
                    </a:xfrm>
                  </p:grpSpPr>
                  <p:grpSp>
                    <p:nvGrpSpPr>
                      <p:cNvPr id="1052" name="グループ化 1051">
                        <a:extLst>
                          <a:ext uri="{FF2B5EF4-FFF2-40B4-BE49-F238E27FC236}">
                            <a16:creationId xmlns:a16="http://schemas.microsoft.com/office/drawing/2014/main" id="{C55AE1D0-960F-8BE1-6F30-C8A72B33C115}"/>
                          </a:ext>
                        </a:extLst>
                      </p:cNvPr>
                      <p:cNvGrpSpPr/>
                      <p:nvPr/>
                    </p:nvGrpSpPr>
                    <p:grpSpPr>
                      <a:xfrm>
                        <a:off x="3595015" y="5804993"/>
                        <a:ext cx="1006139" cy="554532"/>
                        <a:chOff x="3595015" y="5804993"/>
                        <a:chExt cx="1006139" cy="554532"/>
                      </a:xfrm>
                    </p:grpSpPr>
                    <p:sp>
                      <p:nvSpPr>
                        <p:cNvPr id="1054" name="台形 1053">
                          <a:extLst>
                            <a:ext uri="{FF2B5EF4-FFF2-40B4-BE49-F238E27FC236}">
                              <a16:creationId xmlns:a16="http://schemas.microsoft.com/office/drawing/2014/main" id="{F1ECCE38-2491-99F3-6229-A61F5C9BC979}"/>
                            </a:ext>
                          </a:extLst>
                        </p:cNvPr>
                        <p:cNvSpPr/>
                        <p:nvPr/>
                      </p:nvSpPr>
                      <p:spPr>
                        <a:xfrm flipV="1">
                          <a:off x="3803047" y="5961167"/>
                          <a:ext cx="596856" cy="369334"/>
                        </a:xfrm>
                        <a:prstGeom prst="trapezoid">
                          <a:avLst/>
                        </a:prstGeom>
                        <a:gradFill flip="none" rotWithShape="1">
                          <a:gsLst>
                            <a:gs pos="0">
                              <a:schemeClr val="bg1">
                                <a:lumMod val="75000"/>
                                <a:shade val="30000"/>
                                <a:satMod val="115000"/>
                              </a:schemeClr>
                            </a:gs>
                            <a:gs pos="50000">
                              <a:schemeClr val="bg1">
                                <a:lumMod val="75000"/>
                                <a:shade val="67500"/>
                                <a:satMod val="115000"/>
                              </a:schemeClr>
                            </a:gs>
                            <a:gs pos="100000">
                              <a:schemeClr val="bg1">
                                <a:lumMod val="75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nvGrpSpPr>
                        <p:cNvPr id="1055" name="グループ化 1054">
                          <a:extLst>
                            <a:ext uri="{FF2B5EF4-FFF2-40B4-BE49-F238E27FC236}">
                              <a16:creationId xmlns:a16="http://schemas.microsoft.com/office/drawing/2014/main" id="{C7DFD7ED-78D7-FFA4-3FAB-834F11A46DA9}"/>
                            </a:ext>
                          </a:extLst>
                        </p:cNvPr>
                        <p:cNvGrpSpPr/>
                        <p:nvPr/>
                      </p:nvGrpSpPr>
                      <p:grpSpPr>
                        <a:xfrm>
                          <a:off x="4346156" y="5881886"/>
                          <a:ext cx="217732" cy="474979"/>
                          <a:chOff x="4346156" y="5881886"/>
                          <a:chExt cx="217732" cy="474979"/>
                        </a:xfrm>
                      </p:grpSpPr>
                      <p:sp>
                        <p:nvSpPr>
                          <p:cNvPr id="1062" name="台形 1061">
                            <a:extLst>
                              <a:ext uri="{FF2B5EF4-FFF2-40B4-BE49-F238E27FC236}">
                                <a16:creationId xmlns:a16="http://schemas.microsoft.com/office/drawing/2014/main" id="{EA527078-887C-4EEB-0485-DD8AF16BD65B}"/>
                              </a:ext>
                            </a:extLst>
                          </p:cNvPr>
                          <p:cNvSpPr/>
                          <p:nvPr/>
                        </p:nvSpPr>
                        <p:spPr>
                          <a:xfrm rot="17028570" flipV="1">
                            <a:off x="4242993" y="6079608"/>
                            <a:ext cx="380420" cy="174094"/>
                          </a:xfrm>
                          <a:prstGeom prst="trapezoid">
                            <a:avLst>
                              <a:gd name="adj" fmla="val 65732"/>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063" name="台形 1062">
                            <a:extLst>
                              <a:ext uri="{FF2B5EF4-FFF2-40B4-BE49-F238E27FC236}">
                                <a16:creationId xmlns:a16="http://schemas.microsoft.com/office/drawing/2014/main" id="{ECA1BB1B-7C1B-5D26-38C0-1B47926AFDBB}"/>
                              </a:ext>
                            </a:extLst>
                          </p:cNvPr>
                          <p:cNvSpPr/>
                          <p:nvPr/>
                        </p:nvSpPr>
                        <p:spPr>
                          <a:xfrm rot="6336241" flipV="1">
                            <a:off x="4354748" y="5917934"/>
                            <a:ext cx="245187" cy="173092"/>
                          </a:xfrm>
                          <a:prstGeom prst="trapezoid">
                            <a:avLst>
                              <a:gd name="adj" fmla="val 59326"/>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grpSp>
                      <p:nvGrpSpPr>
                        <p:cNvPr id="1056" name="グループ化 1055">
                          <a:extLst>
                            <a:ext uri="{FF2B5EF4-FFF2-40B4-BE49-F238E27FC236}">
                              <a16:creationId xmlns:a16="http://schemas.microsoft.com/office/drawing/2014/main" id="{2AFB6426-346A-DC1D-20C6-12D0F6CD204E}"/>
                            </a:ext>
                          </a:extLst>
                        </p:cNvPr>
                        <p:cNvGrpSpPr/>
                        <p:nvPr/>
                      </p:nvGrpSpPr>
                      <p:grpSpPr>
                        <a:xfrm flipH="1">
                          <a:off x="3635970" y="5884546"/>
                          <a:ext cx="220633" cy="474979"/>
                          <a:chOff x="4346156" y="5881886"/>
                          <a:chExt cx="217732" cy="474979"/>
                        </a:xfrm>
                      </p:grpSpPr>
                      <p:sp>
                        <p:nvSpPr>
                          <p:cNvPr id="1060" name="台形 1059">
                            <a:extLst>
                              <a:ext uri="{FF2B5EF4-FFF2-40B4-BE49-F238E27FC236}">
                                <a16:creationId xmlns:a16="http://schemas.microsoft.com/office/drawing/2014/main" id="{AF6AD6EE-DE31-D779-1093-0A2743AD504B}"/>
                              </a:ext>
                            </a:extLst>
                          </p:cNvPr>
                          <p:cNvSpPr/>
                          <p:nvPr/>
                        </p:nvSpPr>
                        <p:spPr>
                          <a:xfrm rot="17028570" flipV="1">
                            <a:off x="4242993" y="6079608"/>
                            <a:ext cx="380420" cy="174094"/>
                          </a:xfrm>
                          <a:prstGeom prst="trapezoid">
                            <a:avLst>
                              <a:gd name="adj" fmla="val 65732"/>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061" name="台形 1060">
                            <a:extLst>
                              <a:ext uri="{FF2B5EF4-FFF2-40B4-BE49-F238E27FC236}">
                                <a16:creationId xmlns:a16="http://schemas.microsoft.com/office/drawing/2014/main" id="{5E09CF83-5225-9723-D68D-F72AE6CB9860}"/>
                              </a:ext>
                            </a:extLst>
                          </p:cNvPr>
                          <p:cNvSpPr/>
                          <p:nvPr/>
                        </p:nvSpPr>
                        <p:spPr>
                          <a:xfrm rot="6336241" flipV="1">
                            <a:off x="4354748" y="5917934"/>
                            <a:ext cx="245187" cy="173092"/>
                          </a:xfrm>
                          <a:prstGeom prst="trapezoid">
                            <a:avLst>
                              <a:gd name="adj" fmla="val 59326"/>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sp>
                      <p:nvSpPr>
                        <p:cNvPr id="1057" name="平行四辺形 1056">
                          <a:extLst>
                            <a:ext uri="{FF2B5EF4-FFF2-40B4-BE49-F238E27FC236}">
                              <a16:creationId xmlns:a16="http://schemas.microsoft.com/office/drawing/2014/main" id="{972354D4-DD9A-5500-5540-CE8CACADED3A}"/>
                            </a:ext>
                          </a:extLst>
                        </p:cNvPr>
                        <p:cNvSpPr/>
                        <p:nvPr/>
                      </p:nvSpPr>
                      <p:spPr>
                        <a:xfrm rot="20897915">
                          <a:off x="3595015" y="5834451"/>
                          <a:ext cx="319857" cy="45719"/>
                        </a:xfrm>
                        <a:prstGeom prst="parallelogram">
                          <a:avLst>
                            <a:gd name="adj" fmla="val 152396"/>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058" name="平行四辺形 1057">
                          <a:extLst>
                            <a:ext uri="{FF2B5EF4-FFF2-40B4-BE49-F238E27FC236}">
                              <a16:creationId xmlns:a16="http://schemas.microsoft.com/office/drawing/2014/main" id="{2366E124-C387-9439-EC08-4281052B5691}"/>
                            </a:ext>
                          </a:extLst>
                        </p:cNvPr>
                        <p:cNvSpPr/>
                        <p:nvPr/>
                      </p:nvSpPr>
                      <p:spPr>
                        <a:xfrm rot="702085" flipH="1">
                          <a:off x="4281297" y="5834450"/>
                          <a:ext cx="319857" cy="45719"/>
                        </a:xfrm>
                        <a:prstGeom prst="parallelogram">
                          <a:avLst>
                            <a:gd name="adj" fmla="val 152396"/>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059" name="正方形/長方形 1058">
                          <a:extLst>
                            <a:ext uri="{FF2B5EF4-FFF2-40B4-BE49-F238E27FC236}">
                              <a16:creationId xmlns:a16="http://schemas.microsoft.com/office/drawing/2014/main" id="{EFEF3DFD-69FC-2112-BE84-E7222EF62A01}"/>
                            </a:ext>
                          </a:extLst>
                        </p:cNvPr>
                        <p:cNvSpPr/>
                        <p:nvPr/>
                      </p:nvSpPr>
                      <p:spPr>
                        <a:xfrm>
                          <a:off x="3902116" y="5804993"/>
                          <a:ext cx="388434" cy="11453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sp>
                    <p:nvSpPr>
                      <p:cNvPr id="1053" name="円/楕円 1052">
                        <a:extLst>
                          <a:ext uri="{FF2B5EF4-FFF2-40B4-BE49-F238E27FC236}">
                            <a16:creationId xmlns:a16="http://schemas.microsoft.com/office/drawing/2014/main" id="{91E881E3-F8C7-9E5D-C419-4306A0699FFB}"/>
                          </a:ext>
                        </a:extLst>
                      </p:cNvPr>
                      <p:cNvSpPr/>
                      <p:nvPr/>
                    </p:nvSpPr>
                    <p:spPr>
                      <a:xfrm>
                        <a:off x="3748845" y="5821858"/>
                        <a:ext cx="717556" cy="109641"/>
                      </a:xfrm>
                      <a:prstGeom prst="ellipse">
                        <a:avLst/>
                      </a:prstGeom>
                      <a:gradFill flip="none" rotWithShape="1">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lin ang="16200000" scaled="1"/>
                        <a:tileRect/>
                      </a:gra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grpSp>
              <p:grpSp>
                <p:nvGrpSpPr>
                  <p:cNvPr id="1024" name="グループ化 1023">
                    <a:extLst>
                      <a:ext uri="{FF2B5EF4-FFF2-40B4-BE49-F238E27FC236}">
                        <a16:creationId xmlns:a16="http://schemas.microsoft.com/office/drawing/2014/main" id="{701CF24A-25F0-4A12-CB3E-E2AB181B918C}"/>
                      </a:ext>
                    </a:extLst>
                  </p:cNvPr>
                  <p:cNvGrpSpPr/>
                  <p:nvPr/>
                </p:nvGrpSpPr>
                <p:grpSpPr>
                  <a:xfrm>
                    <a:off x="970221" y="4950308"/>
                    <a:ext cx="914400" cy="1358128"/>
                    <a:chOff x="970221" y="4950308"/>
                    <a:chExt cx="914400" cy="1358128"/>
                  </a:xfrm>
                </p:grpSpPr>
                <p:grpSp>
                  <p:nvGrpSpPr>
                    <p:cNvPr id="1042" name="グループ化 1041">
                      <a:extLst>
                        <a:ext uri="{FF2B5EF4-FFF2-40B4-BE49-F238E27FC236}">
                          <a16:creationId xmlns:a16="http://schemas.microsoft.com/office/drawing/2014/main" id="{DE525C30-941E-2DF1-95BA-77F1C572D3ED}"/>
                        </a:ext>
                      </a:extLst>
                    </p:cNvPr>
                    <p:cNvGrpSpPr/>
                    <p:nvPr/>
                  </p:nvGrpSpPr>
                  <p:grpSpPr>
                    <a:xfrm>
                      <a:off x="970221" y="4950308"/>
                      <a:ext cx="914400" cy="1358128"/>
                      <a:chOff x="970221" y="4950308"/>
                      <a:chExt cx="914400" cy="1358128"/>
                    </a:xfrm>
                  </p:grpSpPr>
                  <p:grpSp>
                    <p:nvGrpSpPr>
                      <p:cNvPr id="1046" name="グループ化 1045">
                        <a:extLst>
                          <a:ext uri="{FF2B5EF4-FFF2-40B4-BE49-F238E27FC236}">
                            <a16:creationId xmlns:a16="http://schemas.microsoft.com/office/drawing/2014/main" id="{7CDC0019-B1CA-0E6E-B700-A8DCEB61E47D}"/>
                          </a:ext>
                        </a:extLst>
                      </p:cNvPr>
                      <p:cNvGrpSpPr/>
                      <p:nvPr/>
                    </p:nvGrpSpPr>
                    <p:grpSpPr>
                      <a:xfrm>
                        <a:off x="970221" y="4950308"/>
                        <a:ext cx="914400" cy="1358128"/>
                        <a:chOff x="1194416" y="5220700"/>
                        <a:chExt cx="914400" cy="1358128"/>
                      </a:xfrm>
                    </p:grpSpPr>
                    <p:sp>
                      <p:nvSpPr>
                        <p:cNvPr id="1048" name="涙形 1047">
                          <a:extLst>
                            <a:ext uri="{FF2B5EF4-FFF2-40B4-BE49-F238E27FC236}">
                              <a16:creationId xmlns:a16="http://schemas.microsoft.com/office/drawing/2014/main" id="{E4B36624-7DCB-E3B5-8455-0E49E19CF98D}"/>
                            </a:ext>
                          </a:extLst>
                        </p:cNvPr>
                        <p:cNvSpPr/>
                        <p:nvPr/>
                      </p:nvSpPr>
                      <p:spPr>
                        <a:xfrm rot="18894083">
                          <a:off x="1194416" y="5664428"/>
                          <a:ext cx="914400" cy="914400"/>
                        </a:xfrm>
                        <a:prstGeom prst="teardrop">
                          <a:avLst>
                            <a:gd name="adj" fmla="val 12260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049" name="正方形/長方形 1048">
                          <a:extLst>
                            <a:ext uri="{FF2B5EF4-FFF2-40B4-BE49-F238E27FC236}">
                              <a16:creationId xmlns:a16="http://schemas.microsoft.com/office/drawing/2014/main" id="{09E8B51E-7B35-3940-5542-29CE036E7465}"/>
                            </a:ext>
                          </a:extLst>
                        </p:cNvPr>
                        <p:cNvSpPr/>
                        <p:nvPr/>
                      </p:nvSpPr>
                      <p:spPr>
                        <a:xfrm>
                          <a:off x="1508586" y="5220700"/>
                          <a:ext cx="286060" cy="44773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sp>
                    <p:nvSpPr>
                      <p:cNvPr id="1047" name="角丸四角形 1046">
                        <a:extLst>
                          <a:ext uri="{FF2B5EF4-FFF2-40B4-BE49-F238E27FC236}">
                            <a16:creationId xmlns:a16="http://schemas.microsoft.com/office/drawing/2014/main" id="{1F978A0C-ACE9-894D-D89B-F16B829D240E}"/>
                          </a:ext>
                        </a:extLst>
                      </p:cNvPr>
                      <p:cNvSpPr/>
                      <p:nvPr/>
                    </p:nvSpPr>
                    <p:spPr>
                      <a:xfrm>
                        <a:off x="1283983" y="5322085"/>
                        <a:ext cx="286875" cy="99407"/>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grpSp>
                  <p:nvGrpSpPr>
                    <p:cNvPr id="1043" name="グループ化 1042">
                      <a:extLst>
                        <a:ext uri="{FF2B5EF4-FFF2-40B4-BE49-F238E27FC236}">
                          <a16:creationId xmlns:a16="http://schemas.microsoft.com/office/drawing/2014/main" id="{77EAB922-4BDE-44CC-03E9-ECB6A85F5D3C}"/>
                        </a:ext>
                      </a:extLst>
                    </p:cNvPr>
                    <p:cNvGrpSpPr/>
                    <p:nvPr/>
                  </p:nvGrpSpPr>
                  <p:grpSpPr>
                    <a:xfrm>
                      <a:off x="978366" y="5829754"/>
                      <a:ext cx="898114" cy="91814"/>
                      <a:chOff x="978366" y="5829754"/>
                      <a:chExt cx="898114" cy="91814"/>
                    </a:xfrm>
                  </p:grpSpPr>
                  <p:sp>
                    <p:nvSpPr>
                      <p:cNvPr id="1044" name="円/楕円 1043">
                        <a:extLst>
                          <a:ext uri="{FF2B5EF4-FFF2-40B4-BE49-F238E27FC236}">
                            <a16:creationId xmlns:a16="http://schemas.microsoft.com/office/drawing/2014/main" id="{75AFB72D-BC10-F1DF-4289-669BC60909CF}"/>
                          </a:ext>
                        </a:extLst>
                      </p:cNvPr>
                      <p:cNvSpPr/>
                      <p:nvPr/>
                    </p:nvSpPr>
                    <p:spPr>
                      <a:xfrm>
                        <a:off x="1018062" y="5847385"/>
                        <a:ext cx="822978" cy="74183"/>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045" name="円/楕円 1044">
                        <a:extLst>
                          <a:ext uri="{FF2B5EF4-FFF2-40B4-BE49-F238E27FC236}">
                            <a16:creationId xmlns:a16="http://schemas.microsoft.com/office/drawing/2014/main" id="{6A97191F-9F2D-2E02-991C-E85960DA2020}"/>
                          </a:ext>
                        </a:extLst>
                      </p:cNvPr>
                      <p:cNvSpPr/>
                      <p:nvPr/>
                    </p:nvSpPr>
                    <p:spPr>
                      <a:xfrm>
                        <a:off x="978366" y="5829754"/>
                        <a:ext cx="898114" cy="57306"/>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grpSp>
              <p:sp>
                <p:nvSpPr>
                  <p:cNvPr id="1025" name="月 1024">
                    <a:extLst>
                      <a:ext uri="{FF2B5EF4-FFF2-40B4-BE49-F238E27FC236}">
                        <a16:creationId xmlns:a16="http://schemas.microsoft.com/office/drawing/2014/main" id="{CD73E88C-6331-AE9D-5EF6-311608036541}"/>
                      </a:ext>
                    </a:extLst>
                  </p:cNvPr>
                  <p:cNvSpPr/>
                  <p:nvPr/>
                </p:nvSpPr>
                <p:spPr>
                  <a:xfrm rot="16200000">
                    <a:off x="1205350" y="5631424"/>
                    <a:ext cx="447738" cy="901703"/>
                  </a:xfrm>
                  <a:prstGeom prst="moon">
                    <a:avLst>
                      <a:gd name="adj" fmla="val 87500"/>
                    </a:avLst>
                  </a:prstGeom>
                  <a:gradFill flip="none" rotWithShape="1">
                    <a:gsLst>
                      <a:gs pos="0">
                        <a:schemeClr val="accent6">
                          <a:lumMod val="60000"/>
                          <a:lumOff val="40000"/>
                          <a:shade val="30000"/>
                          <a:satMod val="115000"/>
                        </a:schemeClr>
                      </a:gs>
                      <a:gs pos="50000">
                        <a:schemeClr val="accent6">
                          <a:lumMod val="60000"/>
                          <a:lumOff val="40000"/>
                          <a:shade val="67500"/>
                          <a:satMod val="115000"/>
                        </a:schemeClr>
                      </a:gs>
                      <a:gs pos="100000">
                        <a:schemeClr val="accent6">
                          <a:lumMod val="60000"/>
                          <a:lumOff val="40000"/>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cxnSp>
                <p:nvCxnSpPr>
                  <p:cNvPr id="1027" name="直線矢印コネクタ 1026">
                    <a:extLst>
                      <a:ext uri="{FF2B5EF4-FFF2-40B4-BE49-F238E27FC236}">
                        <a16:creationId xmlns:a16="http://schemas.microsoft.com/office/drawing/2014/main" id="{F9A701CC-B526-FD93-2B48-CFA3FCD54764}"/>
                      </a:ext>
                    </a:extLst>
                  </p:cNvPr>
                  <p:cNvCxnSpPr>
                    <a:cxnSpLocks/>
                  </p:cNvCxnSpPr>
                  <p:nvPr/>
                </p:nvCxnSpPr>
                <p:spPr>
                  <a:xfrm flipV="1">
                    <a:off x="1307250" y="6157893"/>
                    <a:ext cx="89796" cy="382917"/>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grpSp>
                <p:nvGrpSpPr>
                  <p:cNvPr id="1028" name="グループ化 1027">
                    <a:extLst>
                      <a:ext uri="{FF2B5EF4-FFF2-40B4-BE49-F238E27FC236}">
                        <a16:creationId xmlns:a16="http://schemas.microsoft.com/office/drawing/2014/main" id="{C08CDB20-E6B5-02A9-7732-79253D955D83}"/>
                      </a:ext>
                    </a:extLst>
                  </p:cNvPr>
                  <p:cNvGrpSpPr/>
                  <p:nvPr/>
                </p:nvGrpSpPr>
                <p:grpSpPr>
                  <a:xfrm>
                    <a:off x="686396" y="4515976"/>
                    <a:ext cx="701270" cy="437686"/>
                    <a:chOff x="671398" y="4725466"/>
                    <a:chExt cx="701270" cy="437686"/>
                  </a:xfrm>
                </p:grpSpPr>
                <p:sp>
                  <p:nvSpPr>
                    <p:cNvPr id="1035" name="正方形/長方形 1034">
                      <a:extLst>
                        <a:ext uri="{FF2B5EF4-FFF2-40B4-BE49-F238E27FC236}">
                          <a16:creationId xmlns:a16="http://schemas.microsoft.com/office/drawing/2014/main" id="{FBBB8DEE-4ED7-8893-B226-1DA51803922B}"/>
                        </a:ext>
                      </a:extLst>
                    </p:cNvPr>
                    <p:cNvSpPr/>
                    <p:nvPr/>
                  </p:nvSpPr>
                  <p:spPr>
                    <a:xfrm rot="1834111">
                      <a:off x="760495" y="4725466"/>
                      <a:ext cx="596900" cy="260064"/>
                    </a:xfrm>
                    <a:prstGeom prst="rect">
                      <a:avLst/>
                    </a:prstGeom>
                    <a:gradFill flip="none" rotWithShape="1">
                      <a:gsLst>
                        <a:gs pos="0">
                          <a:schemeClr val="bg1">
                            <a:lumMod val="75000"/>
                            <a:shade val="30000"/>
                            <a:satMod val="115000"/>
                          </a:schemeClr>
                        </a:gs>
                        <a:gs pos="50000">
                          <a:schemeClr val="bg1">
                            <a:lumMod val="75000"/>
                            <a:shade val="67500"/>
                            <a:satMod val="115000"/>
                          </a:schemeClr>
                        </a:gs>
                        <a:gs pos="100000">
                          <a:schemeClr val="bg1">
                            <a:lumMod val="75000"/>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036" name="円/楕円 1035">
                      <a:extLst>
                        <a:ext uri="{FF2B5EF4-FFF2-40B4-BE49-F238E27FC236}">
                          <a16:creationId xmlns:a16="http://schemas.microsoft.com/office/drawing/2014/main" id="{E93BB281-5C56-F85E-B064-BC796033B3C1}"/>
                        </a:ext>
                      </a:extLst>
                    </p:cNvPr>
                    <p:cNvSpPr/>
                    <p:nvPr/>
                  </p:nvSpPr>
                  <p:spPr>
                    <a:xfrm>
                      <a:off x="1246533" y="5063219"/>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037" name="台形 1036">
                      <a:extLst>
                        <a:ext uri="{FF2B5EF4-FFF2-40B4-BE49-F238E27FC236}">
                          <a16:creationId xmlns:a16="http://schemas.microsoft.com/office/drawing/2014/main" id="{D17DAB39-4AE9-7D45-333D-84D39BCCA374}"/>
                        </a:ext>
                      </a:extLst>
                    </p:cNvPr>
                    <p:cNvSpPr/>
                    <p:nvPr/>
                  </p:nvSpPr>
                  <p:spPr>
                    <a:xfrm rot="12353230">
                      <a:off x="671398" y="4835519"/>
                      <a:ext cx="681416" cy="155934"/>
                    </a:xfrm>
                    <a:prstGeom prst="trapezoid">
                      <a:avLst/>
                    </a:prstGeom>
                    <a:gradFill flip="none" rotWithShape="1">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038" name="円/楕円 1037">
                      <a:extLst>
                        <a:ext uri="{FF2B5EF4-FFF2-40B4-BE49-F238E27FC236}">
                          <a16:creationId xmlns:a16="http://schemas.microsoft.com/office/drawing/2014/main" id="{CD5B08BA-F353-A347-F156-676A8E77658B}"/>
                        </a:ext>
                      </a:extLst>
                    </p:cNvPr>
                    <p:cNvSpPr/>
                    <p:nvPr/>
                  </p:nvSpPr>
                  <p:spPr>
                    <a:xfrm>
                      <a:off x="1292252" y="5084032"/>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039" name="円/楕円 1038">
                      <a:extLst>
                        <a:ext uri="{FF2B5EF4-FFF2-40B4-BE49-F238E27FC236}">
                          <a16:creationId xmlns:a16="http://schemas.microsoft.com/office/drawing/2014/main" id="{D81BB00D-879B-0F2E-45D2-B92C8504F15F}"/>
                        </a:ext>
                      </a:extLst>
                    </p:cNvPr>
                    <p:cNvSpPr/>
                    <p:nvPr/>
                  </p:nvSpPr>
                  <p:spPr>
                    <a:xfrm>
                      <a:off x="1301316" y="5050633"/>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040" name="円/楕円 1039">
                      <a:extLst>
                        <a:ext uri="{FF2B5EF4-FFF2-40B4-BE49-F238E27FC236}">
                          <a16:creationId xmlns:a16="http://schemas.microsoft.com/office/drawing/2014/main" id="{AAF3F4F9-E8CD-66F8-C8EC-78C1442E34CB}"/>
                        </a:ext>
                      </a:extLst>
                    </p:cNvPr>
                    <p:cNvSpPr/>
                    <p:nvPr/>
                  </p:nvSpPr>
                  <p:spPr>
                    <a:xfrm>
                      <a:off x="1271935" y="5098108"/>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041" name="円/楕円 1040">
                      <a:extLst>
                        <a:ext uri="{FF2B5EF4-FFF2-40B4-BE49-F238E27FC236}">
                          <a16:creationId xmlns:a16="http://schemas.microsoft.com/office/drawing/2014/main" id="{AD6F21D1-112C-66F4-9E27-B5F44146EF22}"/>
                        </a:ext>
                      </a:extLst>
                    </p:cNvPr>
                    <p:cNvSpPr/>
                    <p:nvPr/>
                  </p:nvSpPr>
                  <p:spPr>
                    <a:xfrm>
                      <a:off x="1326949" y="5117433"/>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sp>
                <p:nvSpPr>
                  <p:cNvPr id="1029" name="涙形 1028">
                    <a:extLst>
                      <a:ext uri="{FF2B5EF4-FFF2-40B4-BE49-F238E27FC236}">
                        <a16:creationId xmlns:a16="http://schemas.microsoft.com/office/drawing/2014/main" id="{AB93D7F0-6A3D-BFC9-FBE5-9D0C9F05EC19}"/>
                      </a:ext>
                    </a:extLst>
                  </p:cNvPr>
                  <p:cNvSpPr/>
                  <p:nvPr/>
                </p:nvSpPr>
                <p:spPr>
                  <a:xfrm rot="18864340">
                    <a:off x="3790028" y="5549063"/>
                    <a:ext cx="154713" cy="168935"/>
                  </a:xfrm>
                  <a:prstGeom prst="teardrop">
                    <a:avLst>
                      <a:gd name="adj" fmla="val 200000"/>
                    </a:avLst>
                  </a:prstGeom>
                  <a:solidFill>
                    <a:schemeClr val="accent5">
                      <a:lumMod val="60000"/>
                      <a:lumOff val="4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030" name="テキスト ボックス 1029">
                    <a:extLst>
                      <a:ext uri="{FF2B5EF4-FFF2-40B4-BE49-F238E27FC236}">
                        <a16:creationId xmlns:a16="http://schemas.microsoft.com/office/drawing/2014/main" id="{21D615B2-3595-E551-77D2-448113451427}"/>
                      </a:ext>
                    </a:extLst>
                  </p:cNvPr>
                  <p:cNvSpPr txBox="1"/>
                  <p:nvPr/>
                </p:nvSpPr>
                <p:spPr>
                  <a:xfrm>
                    <a:off x="4649786" y="4291522"/>
                    <a:ext cx="1532900" cy="984885"/>
                  </a:xfrm>
                  <a:prstGeom prst="rect">
                    <a:avLst/>
                  </a:prstGeom>
                  <a:noFill/>
                </p:spPr>
                <p:txBody>
                  <a:bodyPr wrap="none" rtlCol="0">
                    <a:spAutoFit/>
                  </a:bodyPr>
                  <a:lstStyle/>
                  <a:p>
                    <a:pPr algn="ctr"/>
                    <a:r>
                      <a:rPr lang="ja-JP" altLang="en-US" sz="1050" b="1">
                        <a:latin typeface="Hiragino Maru Gothic ProN W4" panose="020F0400000000000000" pitchFamily="34" charset="-128"/>
                        <a:ea typeface="Hiragino Maru Gothic ProN W4" panose="020F0400000000000000" pitchFamily="34" charset="-128"/>
                      </a:rPr>
                      <a:t>ナフィオン</a:t>
                    </a:r>
                    <a:endParaRPr lang="en-US" altLang="ja-JP" sz="1050" b="1" dirty="0">
                      <a:latin typeface="Hiragino Maru Gothic ProN W4" panose="020F0400000000000000" pitchFamily="34" charset="-128"/>
                      <a:ea typeface="Hiragino Maru Gothic ProN W4" panose="020F0400000000000000" pitchFamily="34" charset="-128"/>
                    </a:endParaRPr>
                  </a:p>
                  <a:p>
                    <a:pPr algn="ctr"/>
                    <a:r>
                      <a:rPr lang="en-US" altLang="ja-JP" sz="1050" b="1" dirty="0">
                        <a:latin typeface="Hiragino Maru Gothic ProN W4" panose="020F0400000000000000" pitchFamily="34" charset="-128"/>
                        <a:ea typeface="Hiragino Maru Gothic ProN W4" panose="020F0400000000000000" pitchFamily="34" charset="-128"/>
                      </a:rPr>
                      <a:t>Or</a:t>
                    </a:r>
                  </a:p>
                  <a:p>
                    <a:pPr algn="ctr"/>
                    <a:r>
                      <a:rPr lang="ja-JP" altLang="en-US" sz="1050" b="1">
                        <a:latin typeface="Hiragino Maru Gothic ProN W4" panose="020F0400000000000000" pitchFamily="34" charset="-128"/>
                        <a:ea typeface="Hiragino Maru Gothic ProN W4" panose="020F0400000000000000" pitchFamily="34" charset="-128"/>
                      </a:rPr>
                      <a:t>セルロース</a:t>
                    </a:r>
                    <a:endParaRPr lang="en-US" altLang="ja-JP" sz="1050" b="1" dirty="0">
                      <a:latin typeface="Hiragino Maru Gothic ProN W4" panose="020F0400000000000000" pitchFamily="34" charset="-128"/>
                      <a:ea typeface="Hiragino Maru Gothic ProN W4" panose="020F0400000000000000" pitchFamily="34" charset="-128"/>
                    </a:endParaRPr>
                  </a:p>
                  <a:p>
                    <a:pPr algn="ctr"/>
                    <a:r>
                      <a:rPr lang="ja-JP" altLang="en-US" sz="1050" b="1">
                        <a:latin typeface="Hiragino Maru Gothic ProN W4" panose="020F0400000000000000" pitchFamily="34" charset="-128"/>
                        <a:ea typeface="Hiragino Maru Gothic ProN W4" panose="020F0400000000000000" pitchFamily="34" charset="-128"/>
                      </a:rPr>
                      <a:t>ナノファイバー</a:t>
                    </a:r>
                  </a:p>
                </p:txBody>
              </p:sp>
              <p:sp>
                <p:nvSpPr>
                  <p:cNvPr id="1031" name="角丸四角形 1030">
                    <a:extLst>
                      <a:ext uri="{FF2B5EF4-FFF2-40B4-BE49-F238E27FC236}">
                        <a16:creationId xmlns:a16="http://schemas.microsoft.com/office/drawing/2014/main" id="{5B549E35-0AF7-1E6A-D228-1D21461DC013}"/>
                      </a:ext>
                    </a:extLst>
                  </p:cNvPr>
                  <p:cNvSpPr/>
                  <p:nvPr/>
                </p:nvSpPr>
                <p:spPr>
                  <a:xfrm rot="1934343">
                    <a:off x="4348764" y="5316594"/>
                    <a:ext cx="103643" cy="429856"/>
                  </a:xfrm>
                  <a:prstGeom prst="roundRect">
                    <a:avLst/>
                  </a:prstGeom>
                  <a:solidFill>
                    <a:schemeClr val="bg2">
                      <a:lumMod val="75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032" name="円/楕円 1031">
                    <a:extLst>
                      <a:ext uri="{FF2B5EF4-FFF2-40B4-BE49-F238E27FC236}">
                        <a16:creationId xmlns:a16="http://schemas.microsoft.com/office/drawing/2014/main" id="{B3F6AFD9-0F49-78D6-BBF6-CB89908D9978}"/>
                      </a:ext>
                    </a:extLst>
                  </p:cNvPr>
                  <p:cNvSpPr/>
                  <p:nvPr/>
                </p:nvSpPr>
                <p:spPr>
                  <a:xfrm rot="1698171">
                    <a:off x="4236090" y="5687516"/>
                    <a:ext cx="95950" cy="53248"/>
                  </a:xfrm>
                  <a:prstGeom prst="ellipse">
                    <a:avLst/>
                  </a:prstGeom>
                  <a:solidFill>
                    <a:schemeClr val="bg2">
                      <a:lumMod val="75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033" name="テキスト ボックス 1032">
                    <a:extLst>
                      <a:ext uri="{FF2B5EF4-FFF2-40B4-BE49-F238E27FC236}">
                        <a16:creationId xmlns:a16="http://schemas.microsoft.com/office/drawing/2014/main" id="{84E8A57C-0807-2E00-29DA-5F47B4CF226F}"/>
                      </a:ext>
                    </a:extLst>
                  </p:cNvPr>
                  <p:cNvSpPr txBox="1"/>
                  <p:nvPr/>
                </p:nvSpPr>
                <p:spPr>
                  <a:xfrm>
                    <a:off x="6138361" y="6390211"/>
                    <a:ext cx="1989723" cy="369332"/>
                  </a:xfrm>
                  <a:prstGeom prst="rect">
                    <a:avLst/>
                  </a:prstGeom>
                  <a:noFill/>
                </p:spPr>
                <p:txBody>
                  <a:bodyPr wrap="square" rtlCol="0">
                    <a:spAutoFit/>
                  </a:bodyPr>
                  <a:lstStyle/>
                  <a:p>
                    <a:pPr algn="ctr"/>
                    <a:r>
                      <a:rPr lang="ja-JP" altLang="en-US" sz="1200" b="1">
                        <a:latin typeface="Hiragino Maru Gothic ProN W4" panose="020F0400000000000000" pitchFamily="34" charset="-128"/>
                        <a:ea typeface="Hiragino Maru Gothic ProN W4" panose="020F0400000000000000" pitchFamily="34" charset="-128"/>
                      </a:rPr>
                      <a:t>カーボンペースト</a:t>
                    </a:r>
                    <a:endParaRPr lang="en-US" altLang="ja-JP" sz="1200" b="1" dirty="0">
                      <a:latin typeface="Hiragino Maru Gothic ProN W4" panose="020F0400000000000000" pitchFamily="34" charset="-128"/>
                      <a:ea typeface="Hiragino Maru Gothic ProN W4" panose="020F0400000000000000" pitchFamily="34" charset="-128"/>
                    </a:endParaRPr>
                  </a:p>
                </p:txBody>
              </p:sp>
              <p:sp>
                <p:nvSpPr>
                  <p:cNvPr id="1034" name="角丸四角形 1033">
                    <a:extLst>
                      <a:ext uri="{FF2B5EF4-FFF2-40B4-BE49-F238E27FC236}">
                        <a16:creationId xmlns:a16="http://schemas.microsoft.com/office/drawing/2014/main" id="{CC7CB47B-D412-5604-DAFF-3515CD93CAE8}"/>
                      </a:ext>
                    </a:extLst>
                  </p:cNvPr>
                  <p:cNvSpPr/>
                  <p:nvPr/>
                </p:nvSpPr>
                <p:spPr>
                  <a:xfrm>
                    <a:off x="616325" y="3887973"/>
                    <a:ext cx="3594584" cy="473054"/>
                  </a:xfrm>
                  <a:prstGeom prst="roundRect">
                    <a:avLst>
                      <a:gd name="adj" fmla="val 33977"/>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a:solidFill>
                          <a:schemeClr val="tx1"/>
                        </a:solidFill>
                        <a:latin typeface="MS Gothic" panose="020B0609070205080204" pitchFamily="49" charset="-128"/>
                        <a:ea typeface="MS Gothic" panose="020B0609070205080204" pitchFamily="49" charset="-128"/>
                      </a:rPr>
                      <a:t>カーボンペースト電極</a:t>
                    </a:r>
                    <a:endParaRPr lang="en-US" altLang="ja-JP" b="1" dirty="0">
                      <a:solidFill>
                        <a:schemeClr val="tx1"/>
                      </a:solidFill>
                      <a:latin typeface="MS Gothic" panose="020B0609070205080204" pitchFamily="49" charset="-128"/>
                      <a:ea typeface="MS Gothic" panose="020B0609070205080204" pitchFamily="49" charset="-128"/>
                    </a:endParaRPr>
                  </a:p>
                </p:txBody>
              </p:sp>
            </p:grpSp>
            <p:sp>
              <p:nvSpPr>
                <p:cNvPr id="59" name="円/楕円 58">
                  <a:extLst>
                    <a:ext uri="{FF2B5EF4-FFF2-40B4-BE49-F238E27FC236}">
                      <a16:creationId xmlns:a16="http://schemas.microsoft.com/office/drawing/2014/main" id="{C7ECAB24-D9C8-29B6-C9A8-858C562E698D}"/>
                    </a:ext>
                  </a:extLst>
                </p:cNvPr>
                <p:cNvSpPr/>
                <p:nvPr/>
              </p:nvSpPr>
              <p:spPr>
                <a:xfrm>
                  <a:off x="1283622" y="4731211"/>
                  <a:ext cx="286060" cy="4571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grpSp>
      </p:grpSp>
      <p:sp>
        <p:nvSpPr>
          <p:cNvPr id="1086" name="テキスト ボックス 1085">
            <a:extLst>
              <a:ext uri="{FF2B5EF4-FFF2-40B4-BE49-F238E27FC236}">
                <a16:creationId xmlns:a16="http://schemas.microsoft.com/office/drawing/2014/main" id="{327878F3-0A50-97D9-4255-D82C739B4A63}"/>
              </a:ext>
            </a:extLst>
          </p:cNvPr>
          <p:cNvSpPr txBox="1"/>
          <p:nvPr/>
        </p:nvSpPr>
        <p:spPr>
          <a:xfrm>
            <a:off x="2700499" y="5053965"/>
            <a:ext cx="1050288" cy="300082"/>
          </a:xfrm>
          <a:prstGeom prst="rect">
            <a:avLst/>
          </a:prstGeom>
          <a:noFill/>
        </p:spPr>
        <p:txBody>
          <a:bodyPr wrap="none" rtlCol="0">
            <a:spAutoFit/>
          </a:bodyPr>
          <a:lstStyle/>
          <a:p>
            <a:r>
              <a:rPr lang="ja-JP" altLang="en-US" sz="1350">
                <a:latin typeface="Hiragino Maru Gothic Pro W4" panose="020F0400000000000000" pitchFamily="34" charset="-128"/>
                <a:ea typeface="Hiragino Maru Gothic Pro W4" panose="020F0400000000000000" pitchFamily="34" charset="-128"/>
              </a:rPr>
              <a:t>バインダー</a:t>
            </a:r>
          </a:p>
        </p:txBody>
      </p:sp>
      <p:grpSp>
        <p:nvGrpSpPr>
          <p:cNvPr id="1087" name="グループ化 1086">
            <a:extLst>
              <a:ext uri="{FF2B5EF4-FFF2-40B4-BE49-F238E27FC236}">
                <a16:creationId xmlns:a16="http://schemas.microsoft.com/office/drawing/2014/main" id="{20ABF8E2-22AB-765A-CF30-EB89F3628B10}"/>
              </a:ext>
            </a:extLst>
          </p:cNvPr>
          <p:cNvGrpSpPr/>
          <p:nvPr/>
        </p:nvGrpSpPr>
        <p:grpSpPr>
          <a:xfrm>
            <a:off x="2691066" y="5053601"/>
            <a:ext cx="1025170" cy="448274"/>
            <a:chOff x="4084390" y="1101584"/>
            <a:chExt cx="1366893" cy="597699"/>
          </a:xfrm>
        </p:grpSpPr>
        <p:sp>
          <p:nvSpPr>
            <p:cNvPr id="1088" name="角丸四角形吹き出し 1087">
              <a:extLst>
                <a:ext uri="{FF2B5EF4-FFF2-40B4-BE49-F238E27FC236}">
                  <a16:creationId xmlns:a16="http://schemas.microsoft.com/office/drawing/2014/main" id="{E1DAC370-16AF-FF89-0609-F7D2247FAD5E}"/>
                </a:ext>
              </a:extLst>
            </p:cNvPr>
            <p:cNvSpPr/>
            <p:nvPr/>
          </p:nvSpPr>
          <p:spPr>
            <a:xfrm>
              <a:off x="4084390" y="1101584"/>
              <a:ext cx="1366893" cy="382708"/>
            </a:xfrm>
            <a:prstGeom prst="wedgeRoundRectCallout">
              <a:avLst>
                <a:gd name="adj1" fmla="val -8167"/>
                <a:gd name="adj2" fmla="val 21236"/>
                <a:gd name="adj3" fmla="val 16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089" name="三角形 1088">
              <a:extLst>
                <a:ext uri="{FF2B5EF4-FFF2-40B4-BE49-F238E27FC236}">
                  <a16:creationId xmlns:a16="http://schemas.microsoft.com/office/drawing/2014/main" id="{F8433206-9AE2-6EF0-AF8F-63B216C1C580}"/>
                </a:ext>
              </a:extLst>
            </p:cNvPr>
            <p:cNvSpPr/>
            <p:nvPr/>
          </p:nvSpPr>
          <p:spPr>
            <a:xfrm rot="10800000">
              <a:off x="4550563" y="1493455"/>
              <a:ext cx="316975" cy="205828"/>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090" name="台形 1089">
              <a:extLst>
                <a:ext uri="{FF2B5EF4-FFF2-40B4-BE49-F238E27FC236}">
                  <a16:creationId xmlns:a16="http://schemas.microsoft.com/office/drawing/2014/main" id="{9C326545-5B09-7473-8309-45421B5083AB}"/>
                </a:ext>
              </a:extLst>
            </p:cNvPr>
            <p:cNvSpPr/>
            <p:nvPr/>
          </p:nvSpPr>
          <p:spPr>
            <a:xfrm rot="10800000">
              <a:off x="4529050" y="1450098"/>
              <a:ext cx="360000" cy="91327"/>
            </a:xfrm>
            <a:prstGeom prst="trapezoid">
              <a:avLst>
                <a:gd name="adj" fmla="val 82558"/>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sp>
        <p:nvSpPr>
          <p:cNvPr id="1091" name="左中かっこ 1090">
            <a:extLst>
              <a:ext uri="{FF2B5EF4-FFF2-40B4-BE49-F238E27FC236}">
                <a16:creationId xmlns:a16="http://schemas.microsoft.com/office/drawing/2014/main" id="{62A5B7DB-791F-C5AC-3EE5-4D6020186CBC}"/>
              </a:ext>
            </a:extLst>
          </p:cNvPr>
          <p:cNvSpPr/>
          <p:nvPr/>
        </p:nvSpPr>
        <p:spPr>
          <a:xfrm>
            <a:off x="3699179" y="4665793"/>
            <a:ext cx="215029" cy="88879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ja-JP" altLang="en-US" sz="1350"/>
          </a:p>
        </p:txBody>
      </p:sp>
      <p:pic>
        <p:nvPicPr>
          <p:cNvPr id="1092" name="Picture 2" descr="カーボンペースト電極">
            <a:extLst>
              <a:ext uri="{FF2B5EF4-FFF2-40B4-BE49-F238E27FC236}">
                <a16:creationId xmlns:a16="http://schemas.microsoft.com/office/drawing/2014/main" id="{39B43507-3817-D960-B09A-B23589201A71}"/>
              </a:ext>
            </a:extLst>
          </p:cNvPr>
          <p:cNvPicPr>
            <a:picLocks noChangeAspect="1" noChangeArrowheads="1"/>
          </p:cNvPicPr>
          <p:nvPr/>
        </p:nvPicPr>
        <p:blipFill>
          <a:blip r:embed="rId6">
            <a:extLst>
              <a:ext uri="{28A0092B-C50C-407E-A947-70E740481C1C}">
                <a14:useLocalDpi xmlns:a14="http://schemas.microsoft.com/office/drawing/2010/main"/>
              </a:ext>
            </a:extLst>
          </a:blip>
          <a:srcRect/>
          <a:stretch>
            <a:fillRect/>
          </a:stretch>
        </p:blipFill>
        <p:spPr bwMode="auto">
          <a:xfrm>
            <a:off x="5053068" y="2875985"/>
            <a:ext cx="2636338" cy="1318169"/>
          </a:xfrm>
          <a:prstGeom prst="rect">
            <a:avLst/>
          </a:prstGeom>
          <a:noFill/>
          <a:extLst>
            <a:ext uri="{909E8E84-426E-40DD-AFC4-6F175D3DCCD1}">
              <a14:hiddenFill xmlns:a14="http://schemas.microsoft.com/office/drawing/2010/main">
                <a:solidFill>
                  <a:srgbClr val="FFFFFF"/>
                </a:solidFill>
              </a14:hiddenFill>
            </a:ext>
          </a:extLst>
        </p:spPr>
      </p:pic>
      <p:pic>
        <p:nvPicPr>
          <p:cNvPr id="1093" name="図 1092" descr="屋内, カップ, 食品, 小さい が含まれている画像&#10;&#10;自動的に生成された説明">
            <a:extLst>
              <a:ext uri="{FF2B5EF4-FFF2-40B4-BE49-F238E27FC236}">
                <a16:creationId xmlns:a16="http://schemas.microsoft.com/office/drawing/2014/main" id="{9FD1A1BA-E8E4-44AD-7955-80E2D162E22D}"/>
              </a:ext>
            </a:extLst>
          </p:cNvPr>
          <p:cNvPicPr>
            <a:picLocks noChangeAspect="1"/>
          </p:cNvPicPr>
          <p:nvPr/>
        </p:nvPicPr>
        <p:blipFill>
          <a:blip r:embed="rId7"/>
          <a:stretch>
            <a:fillRect/>
          </a:stretch>
        </p:blipFill>
        <p:spPr>
          <a:xfrm>
            <a:off x="7487579" y="2462658"/>
            <a:ext cx="1109747" cy="1651259"/>
          </a:xfrm>
          <a:prstGeom prst="rect">
            <a:avLst/>
          </a:prstGeom>
        </p:spPr>
      </p:pic>
      <p:sp>
        <p:nvSpPr>
          <p:cNvPr id="1094" name="テキスト ボックス 1093">
            <a:extLst>
              <a:ext uri="{FF2B5EF4-FFF2-40B4-BE49-F238E27FC236}">
                <a16:creationId xmlns:a16="http://schemas.microsoft.com/office/drawing/2014/main" id="{52FF9FD3-D413-319B-052E-8188D2182531}"/>
              </a:ext>
            </a:extLst>
          </p:cNvPr>
          <p:cNvSpPr txBox="1"/>
          <p:nvPr/>
        </p:nvSpPr>
        <p:spPr>
          <a:xfrm>
            <a:off x="4519718" y="4080936"/>
            <a:ext cx="2785439" cy="300082"/>
          </a:xfrm>
          <a:prstGeom prst="rect">
            <a:avLst/>
          </a:prstGeom>
          <a:noFill/>
        </p:spPr>
        <p:txBody>
          <a:bodyPr wrap="square" rtlCol="0">
            <a:spAutoFit/>
          </a:bodyPr>
          <a:lstStyle/>
          <a:p>
            <a:pPr algn="ctr"/>
            <a:r>
              <a:rPr lang="ja-JP" altLang="en-US" sz="1350" b="1">
                <a:latin typeface="Hiragino Maru Gothic ProN W4" panose="020F0400000000000000" pitchFamily="34" charset="-128"/>
                <a:ea typeface="Hiragino Maru Gothic ProN W4" panose="020F0400000000000000" pitchFamily="34" charset="-128"/>
              </a:rPr>
              <a:t>カーボンペースト電極</a:t>
            </a:r>
            <a:endParaRPr lang="en-US" altLang="ja-JP" sz="1350" b="1" dirty="0">
              <a:latin typeface="Hiragino Maru Gothic ProN W4" panose="020F0400000000000000" pitchFamily="34" charset="-128"/>
              <a:ea typeface="Hiragino Maru Gothic ProN W4" panose="020F0400000000000000" pitchFamily="34" charset="-128"/>
            </a:endParaRPr>
          </a:p>
        </p:txBody>
      </p:sp>
      <p:sp>
        <p:nvSpPr>
          <p:cNvPr id="1095" name="テキスト ボックス 1094">
            <a:extLst>
              <a:ext uri="{FF2B5EF4-FFF2-40B4-BE49-F238E27FC236}">
                <a16:creationId xmlns:a16="http://schemas.microsoft.com/office/drawing/2014/main" id="{07838A62-3264-8D0C-C9F5-545EE477CF95}"/>
              </a:ext>
            </a:extLst>
          </p:cNvPr>
          <p:cNvSpPr txBox="1"/>
          <p:nvPr/>
        </p:nvSpPr>
        <p:spPr>
          <a:xfrm>
            <a:off x="5660295" y="2492868"/>
            <a:ext cx="1598289" cy="507831"/>
          </a:xfrm>
          <a:prstGeom prst="rect">
            <a:avLst/>
          </a:prstGeom>
          <a:noFill/>
        </p:spPr>
        <p:txBody>
          <a:bodyPr wrap="square" rtlCol="0">
            <a:spAutoFit/>
          </a:bodyPr>
          <a:lstStyle/>
          <a:p>
            <a:pPr algn="ctr"/>
            <a:r>
              <a:rPr lang="ja-JP" altLang="en-US" sz="1350" b="1">
                <a:latin typeface="Hiragino Maru Gothic ProN W4" panose="020F0400000000000000" pitchFamily="34" charset="-128"/>
                <a:ea typeface="Hiragino Maru Gothic ProN W4" panose="020F0400000000000000" pitchFamily="34" charset="-128"/>
              </a:rPr>
              <a:t>孔径</a:t>
            </a:r>
            <a:r>
              <a:rPr lang="en-US" altLang="ja-JP" sz="1350" b="1" dirty="0">
                <a:latin typeface="Hiragino Maru Gothic ProN W4" panose="020F0400000000000000" pitchFamily="34" charset="-128"/>
                <a:ea typeface="Hiragino Maru Gothic ProN W4" panose="020F0400000000000000" pitchFamily="34" charset="-128"/>
              </a:rPr>
              <a:t> 1.6 mm</a:t>
            </a:r>
            <a:r>
              <a:rPr lang="ja-JP" altLang="en-US" sz="1350" b="1">
                <a:latin typeface="Hiragino Maru Gothic ProN W4" panose="020F0400000000000000" pitchFamily="34" charset="-128"/>
                <a:ea typeface="Hiragino Maru Gothic ProN W4" panose="020F0400000000000000" pitchFamily="34" charset="-128"/>
              </a:rPr>
              <a:t>の</a:t>
            </a:r>
            <a:endParaRPr lang="en-US" altLang="ja-JP" sz="1350" b="1" dirty="0">
              <a:latin typeface="Hiragino Maru Gothic ProN W4" panose="020F0400000000000000" pitchFamily="34" charset="-128"/>
              <a:ea typeface="Hiragino Maru Gothic ProN W4" panose="020F0400000000000000" pitchFamily="34" charset="-128"/>
            </a:endParaRPr>
          </a:p>
          <a:p>
            <a:pPr algn="ctr"/>
            <a:r>
              <a:rPr lang="ja-JP" altLang="en-US" sz="1350" b="1">
                <a:latin typeface="Hiragino Maru Gothic ProN W4" panose="020F0400000000000000" pitchFamily="34" charset="-128"/>
                <a:ea typeface="Hiragino Maru Gothic ProN W4" panose="020F0400000000000000" pitchFamily="34" charset="-128"/>
              </a:rPr>
              <a:t>穴が空いている</a:t>
            </a:r>
            <a:endParaRPr lang="en-US" altLang="ja-JP" sz="1350" b="1" dirty="0">
              <a:latin typeface="Hiragino Maru Gothic ProN W4" panose="020F0400000000000000" pitchFamily="34" charset="-128"/>
              <a:ea typeface="Hiragino Maru Gothic ProN W4" panose="020F0400000000000000" pitchFamily="34" charset="-128"/>
            </a:endParaRPr>
          </a:p>
        </p:txBody>
      </p:sp>
      <p:sp>
        <p:nvSpPr>
          <p:cNvPr id="1096" name="右矢印 1095">
            <a:extLst>
              <a:ext uri="{FF2B5EF4-FFF2-40B4-BE49-F238E27FC236}">
                <a16:creationId xmlns:a16="http://schemas.microsoft.com/office/drawing/2014/main" id="{FBA3E445-AE95-CCA4-0508-CF1278872AFF}"/>
              </a:ext>
            </a:extLst>
          </p:cNvPr>
          <p:cNvSpPr/>
          <p:nvPr/>
        </p:nvSpPr>
        <p:spPr>
          <a:xfrm rot="172759">
            <a:off x="7158734" y="2685142"/>
            <a:ext cx="672537" cy="225135"/>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cxnSp>
        <p:nvCxnSpPr>
          <p:cNvPr id="1098" name="直線コネクタ 1097">
            <a:extLst>
              <a:ext uri="{FF2B5EF4-FFF2-40B4-BE49-F238E27FC236}">
                <a16:creationId xmlns:a16="http://schemas.microsoft.com/office/drawing/2014/main" id="{53E239DD-F40D-2494-94F5-ED3C526B5568}"/>
              </a:ext>
            </a:extLst>
          </p:cNvPr>
          <p:cNvCxnSpPr/>
          <p:nvPr/>
        </p:nvCxnSpPr>
        <p:spPr>
          <a:xfrm>
            <a:off x="4732068" y="2443933"/>
            <a:ext cx="0" cy="1787044"/>
          </a:xfrm>
          <a:prstGeom prst="line">
            <a:avLst/>
          </a:prstGeom>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37075047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正方形/長方形 37">
            <a:extLst>
              <a:ext uri="{FF2B5EF4-FFF2-40B4-BE49-F238E27FC236}">
                <a16:creationId xmlns:a16="http://schemas.microsoft.com/office/drawing/2014/main" id="{30B437A6-6F84-32D8-4DD5-17EA109679E8}"/>
              </a:ext>
            </a:extLst>
          </p:cNvPr>
          <p:cNvSpPr/>
          <p:nvPr/>
        </p:nvSpPr>
        <p:spPr>
          <a:xfrm>
            <a:off x="1857133" y="4094346"/>
            <a:ext cx="1080655" cy="86612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3" name="スライド番号プレースホルダー 2">
            <a:extLst>
              <a:ext uri="{FF2B5EF4-FFF2-40B4-BE49-F238E27FC236}">
                <a16:creationId xmlns:a16="http://schemas.microsoft.com/office/drawing/2014/main" id="{6868CD18-EF89-8E49-BA6F-FBEFB34F25BA}"/>
              </a:ext>
            </a:extLst>
          </p:cNvPr>
          <p:cNvSpPr>
            <a:spLocks noGrp="1"/>
          </p:cNvSpPr>
          <p:nvPr>
            <p:ph type="sldNum" sz="quarter" idx="12"/>
          </p:nvPr>
        </p:nvSpPr>
        <p:spPr/>
        <p:txBody>
          <a:bodyPr/>
          <a:lstStyle/>
          <a:p>
            <a:fld id="{1861F7C4-1F0D-F249-A3A3-E04DAD9D7D2E}" type="slidenum">
              <a:rPr kumimoji="1" lang="ja-JP" altLang="en-US" smtClean="0"/>
              <a:t>6</a:t>
            </a:fld>
            <a:endParaRPr kumimoji="1" lang="ja-JP" altLang="en-US"/>
          </a:p>
        </p:txBody>
      </p:sp>
      <p:grpSp>
        <p:nvGrpSpPr>
          <p:cNvPr id="5" name="グループ化 4">
            <a:extLst>
              <a:ext uri="{FF2B5EF4-FFF2-40B4-BE49-F238E27FC236}">
                <a16:creationId xmlns:a16="http://schemas.microsoft.com/office/drawing/2014/main" id="{F44EDBDB-E149-FF64-4750-C89614D0EFC6}"/>
              </a:ext>
            </a:extLst>
          </p:cNvPr>
          <p:cNvGrpSpPr/>
          <p:nvPr/>
        </p:nvGrpSpPr>
        <p:grpSpPr>
          <a:xfrm>
            <a:off x="528418" y="2119394"/>
            <a:ext cx="3209016" cy="2870604"/>
            <a:chOff x="2541523" y="1456564"/>
            <a:chExt cx="4278689" cy="3827472"/>
          </a:xfrm>
        </p:grpSpPr>
        <p:grpSp>
          <p:nvGrpSpPr>
            <p:cNvPr id="6" name="グループ化 5">
              <a:extLst>
                <a:ext uri="{FF2B5EF4-FFF2-40B4-BE49-F238E27FC236}">
                  <a16:creationId xmlns:a16="http://schemas.microsoft.com/office/drawing/2014/main" id="{7378E1BC-A9CF-C91C-E3E3-34E82752FC6A}"/>
                </a:ext>
              </a:extLst>
            </p:cNvPr>
            <p:cNvGrpSpPr/>
            <p:nvPr/>
          </p:nvGrpSpPr>
          <p:grpSpPr>
            <a:xfrm>
              <a:off x="2541523" y="1456564"/>
              <a:ext cx="4278689" cy="3827472"/>
              <a:chOff x="2653958" y="-18956"/>
              <a:chExt cx="4276573" cy="4011162"/>
            </a:xfrm>
          </p:grpSpPr>
          <p:grpSp>
            <p:nvGrpSpPr>
              <p:cNvPr id="23" name="グループ化 22">
                <a:extLst>
                  <a:ext uri="{FF2B5EF4-FFF2-40B4-BE49-F238E27FC236}">
                    <a16:creationId xmlns:a16="http://schemas.microsoft.com/office/drawing/2014/main" id="{0681BA08-4951-376B-DD36-51C29701E203}"/>
                  </a:ext>
                </a:extLst>
              </p:cNvPr>
              <p:cNvGrpSpPr/>
              <p:nvPr/>
            </p:nvGrpSpPr>
            <p:grpSpPr>
              <a:xfrm>
                <a:off x="4424699" y="1467874"/>
                <a:ext cx="1440160" cy="2483075"/>
                <a:chOff x="3275856" y="3826245"/>
                <a:chExt cx="1440160" cy="2483075"/>
              </a:xfrm>
            </p:grpSpPr>
            <p:cxnSp>
              <p:nvCxnSpPr>
                <p:cNvPr id="29" name="直線コネクタ 28">
                  <a:extLst>
                    <a:ext uri="{FF2B5EF4-FFF2-40B4-BE49-F238E27FC236}">
                      <a16:creationId xmlns:a16="http://schemas.microsoft.com/office/drawing/2014/main" id="{E2C8EE9D-71BC-639F-1E33-6DC42176385D}"/>
                    </a:ext>
                  </a:extLst>
                </p:cNvPr>
                <p:cNvCxnSpPr>
                  <a:cxnSpLocks/>
                  <a:stCxn id="21" idx="0"/>
                </p:cNvCxnSpPr>
                <p:nvPr/>
              </p:nvCxnSpPr>
              <p:spPr>
                <a:xfrm flipV="1">
                  <a:off x="4030483" y="3847853"/>
                  <a:ext cx="1457" cy="1508721"/>
                </a:xfrm>
                <a:prstGeom prst="line">
                  <a:avLst/>
                </a:prstGeom>
                <a:ln w="412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30" name="グループ化 29">
                  <a:extLst>
                    <a:ext uri="{FF2B5EF4-FFF2-40B4-BE49-F238E27FC236}">
                      <a16:creationId xmlns:a16="http://schemas.microsoft.com/office/drawing/2014/main" id="{322BE3C3-8FF3-7F3E-54ED-937FC2EF332B}"/>
                    </a:ext>
                  </a:extLst>
                </p:cNvPr>
                <p:cNvGrpSpPr/>
                <p:nvPr/>
              </p:nvGrpSpPr>
              <p:grpSpPr>
                <a:xfrm>
                  <a:off x="3275856" y="3826245"/>
                  <a:ext cx="1440160" cy="2483075"/>
                  <a:chOff x="2915816" y="3850696"/>
                  <a:chExt cx="1440160" cy="2483075"/>
                </a:xfrm>
              </p:grpSpPr>
              <p:cxnSp>
                <p:nvCxnSpPr>
                  <p:cNvPr id="31" name="直線コネクタ 30">
                    <a:extLst>
                      <a:ext uri="{FF2B5EF4-FFF2-40B4-BE49-F238E27FC236}">
                        <a16:creationId xmlns:a16="http://schemas.microsoft.com/office/drawing/2014/main" id="{91A98A31-1D60-3EC7-8BD3-81C6EFBEBA97}"/>
                      </a:ext>
                    </a:extLst>
                  </p:cNvPr>
                  <p:cNvCxnSpPr>
                    <a:cxnSpLocks/>
                  </p:cNvCxnSpPr>
                  <p:nvPr/>
                </p:nvCxnSpPr>
                <p:spPr>
                  <a:xfrm flipV="1">
                    <a:off x="4103439" y="3861048"/>
                    <a:ext cx="2" cy="551613"/>
                  </a:xfrm>
                  <a:prstGeom prst="line">
                    <a:avLst/>
                  </a:prstGeom>
                  <a:ln w="412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891644C2-6605-CB88-74BA-6E763DBA33C9}"/>
                      </a:ext>
                    </a:extLst>
                  </p:cNvPr>
                  <p:cNvCxnSpPr>
                    <a:cxnSpLocks/>
                  </p:cNvCxnSpPr>
                  <p:nvPr/>
                </p:nvCxnSpPr>
                <p:spPr>
                  <a:xfrm flipH="1" flipV="1">
                    <a:off x="3246689" y="3850696"/>
                    <a:ext cx="1456" cy="559187"/>
                  </a:xfrm>
                  <a:prstGeom prst="line">
                    <a:avLst/>
                  </a:prstGeom>
                  <a:ln w="412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33" name="正方形/長方形 32">
                    <a:extLst>
                      <a:ext uri="{FF2B5EF4-FFF2-40B4-BE49-F238E27FC236}">
                        <a16:creationId xmlns:a16="http://schemas.microsoft.com/office/drawing/2014/main" id="{93F4BF75-66A7-2EC4-0961-31E16EFBE757}"/>
                      </a:ext>
                    </a:extLst>
                  </p:cNvPr>
                  <p:cNvSpPr/>
                  <p:nvPr/>
                </p:nvSpPr>
                <p:spPr>
                  <a:xfrm>
                    <a:off x="2915816" y="4941168"/>
                    <a:ext cx="1440160" cy="139260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34" name="正方形/長方形 33">
                    <a:extLst>
                      <a:ext uri="{FF2B5EF4-FFF2-40B4-BE49-F238E27FC236}">
                        <a16:creationId xmlns:a16="http://schemas.microsoft.com/office/drawing/2014/main" id="{59AB5A70-3E63-E383-2D4A-B1BE78C6EAC3}"/>
                      </a:ext>
                    </a:extLst>
                  </p:cNvPr>
                  <p:cNvSpPr/>
                  <p:nvPr/>
                </p:nvSpPr>
                <p:spPr>
                  <a:xfrm>
                    <a:off x="3995936" y="4221088"/>
                    <a:ext cx="216024" cy="1536697"/>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35" name="正方形/長方形 34">
                    <a:extLst>
                      <a:ext uri="{FF2B5EF4-FFF2-40B4-BE49-F238E27FC236}">
                        <a16:creationId xmlns:a16="http://schemas.microsoft.com/office/drawing/2014/main" id="{4BCF4FD6-91E4-9F81-5749-C0DB89EF0B8D}"/>
                      </a:ext>
                    </a:extLst>
                  </p:cNvPr>
                  <p:cNvSpPr/>
                  <p:nvPr/>
                </p:nvSpPr>
                <p:spPr>
                  <a:xfrm>
                    <a:off x="3131840" y="4221088"/>
                    <a:ext cx="214568" cy="1536697"/>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36" name="正方形/長方形 35">
                    <a:extLst>
                      <a:ext uri="{FF2B5EF4-FFF2-40B4-BE49-F238E27FC236}">
                        <a16:creationId xmlns:a16="http://schemas.microsoft.com/office/drawing/2014/main" id="{DBA2FC23-630C-EE41-32FA-26B2DC5AA038}"/>
                      </a:ext>
                    </a:extLst>
                  </p:cNvPr>
                  <p:cNvSpPr/>
                  <p:nvPr/>
                </p:nvSpPr>
                <p:spPr>
                  <a:xfrm>
                    <a:off x="2915816" y="4653136"/>
                    <a:ext cx="1440160"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grpSp>
          <p:sp>
            <p:nvSpPr>
              <p:cNvPr id="24" name="角丸四角形 23">
                <a:extLst>
                  <a:ext uri="{FF2B5EF4-FFF2-40B4-BE49-F238E27FC236}">
                    <a16:creationId xmlns:a16="http://schemas.microsoft.com/office/drawing/2014/main" id="{53D86713-E020-8DF3-BC51-38BA4A3734A0}"/>
                  </a:ext>
                </a:extLst>
              </p:cNvPr>
              <p:cNvSpPr/>
              <p:nvPr/>
            </p:nvSpPr>
            <p:spPr>
              <a:xfrm>
                <a:off x="2653958" y="877711"/>
                <a:ext cx="2093828" cy="89663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600">
                    <a:latin typeface="Hiragino Maru Gothic ProN W4" panose="020F0400000000000000" pitchFamily="34" charset="-128"/>
                    <a:ea typeface="Hiragino Maru Gothic ProN W4" panose="020F0400000000000000" pitchFamily="34" charset="-128"/>
                  </a:rPr>
                  <a:t>参照極</a:t>
                </a:r>
                <a:endParaRPr lang="en-US" altLang="ja-JP" sz="1600" dirty="0">
                  <a:latin typeface="Hiragino Maru Gothic ProN W4" panose="020F0400000000000000" pitchFamily="34" charset="-128"/>
                  <a:ea typeface="Hiragino Maru Gothic ProN W4" panose="020F0400000000000000" pitchFamily="34" charset="-128"/>
                </a:endParaRPr>
              </a:p>
              <a:p>
                <a:pPr algn="ctr"/>
                <a:r>
                  <a:rPr lang="en-US" altLang="ja-JP" sz="1600" dirty="0">
                    <a:latin typeface="Times New Roman" panose="02020603050405020304" pitchFamily="18" charset="0"/>
                    <a:ea typeface="Hiragino Maru Gothic ProN W4" panose="020F0400000000000000" pitchFamily="34" charset="-128"/>
                    <a:cs typeface="Times New Roman" panose="02020603050405020304" pitchFamily="18" charset="0"/>
                  </a:rPr>
                  <a:t>Ag/AgCl </a:t>
                </a:r>
                <a:r>
                  <a:rPr lang="ja-JP" altLang="en-US" sz="1600">
                    <a:latin typeface="Hiragino Maru Gothic ProN W4" panose="020F0400000000000000" pitchFamily="34" charset="-128"/>
                    <a:ea typeface="Hiragino Maru Gothic ProN W4" panose="020F0400000000000000" pitchFamily="34" charset="-128"/>
                  </a:rPr>
                  <a:t>電極</a:t>
                </a:r>
                <a:endParaRPr lang="ja-JP" altLang="en-US" sz="1600" dirty="0">
                  <a:latin typeface="Hiragino Maru Gothic ProN W4" panose="020F0400000000000000" pitchFamily="34" charset="-128"/>
                  <a:ea typeface="Hiragino Maru Gothic ProN W4" panose="020F0400000000000000" pitchFamily="34" charset="-128"/>
                </a:endParaRPr>
              </a:p>
            </p:txBody>
          </p:sp>
          <p:sp>
            <p:nvSpPr>
              <p:cNvPr id="25" name="角丸四角形 24">
                <a:extLst>
                  <a:ext uri="{FF2B5EF4-FFF2-40B4-BE49-F238E27FC236}">
                    <a16:creationId xmlns:a16="http://schemas.microsoft.com/office/drawing/2014/main" id="{8B6549BC-75E0-48F0-D61C-6AF1E0B9D87C}"/>
                  </a:ext>
                </a:extLst>
              </p:cNvPr>
              <p:cNvSpPr/>
              <p:nvPr/>
            </p:nvSpPr>
            <p:spPr>
              <a:xfrm>
                <a:off x="4573812" y="-18956"/>
                <a:ext cx="1438703" cy="81093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600">
                    <a:latin typeface="Hiragino Maru Gothic ProN W4" panose="020F0400000000000000" pitchFamily="34" charset="-128"/>
                    <a:ea typeface="Hiragino Maru Gothic ProN W4" panose="020F0400000000000000" pitchFamily="34" charset="-128"/>
                  </a:rPr>
                  <a:t>対極</a:t>
                </a:r>
                <a:endParaRPr lang="en-US" altLang="ja-JP" sz="1600" dirty="0">
                  <a:latin typeface="Hiragino Maru Gothic ProN W4" panose="020F0400000000000000" pitchFamily="34" charset="-128"/>
                  <a:ea typeface="Hiragino Maru Gothic ProN W4" panose="020F0400000000000000" pitchFamily="34" charset="-128"/>
                </a:endParaRPr>
              </a:p>
              <a:p>
                <a:pPr algn="ctr"/>
                <a:r>
                  <a:rPr lang="ja-JP" altLang="en-US" sz="1600">
                    <a:latin typeface="Hiragino Maru Gothic ProN W4" panose="020F0400000000000000" pitchFamily="34" charset="-128"/>
                    <a:ea typeface="Hiragino Maru Gothic ProN W4" panose="020F0400000000000000" pitchFamily="34" charset="-128"/>
                  </a:rPr>
                  <a:t>白金</a:t>
                </a:r>
                <a:r>
                  <a:rPr lang="ja-JP" altLang="en-US" sz="1600" dirty="0">
                    <a:latin typeface="Hiragino Maru Gothic ProN W4" panose="020F0400000000000000" pitchFamily="34" charset="-128"/>
                    <a:ea typeface="Hiragino Maru Gothic ProN W4" panose="020F0400000000000000" pitchFamily="34" charset="-128"/>
                  </a:rPr>
                  <a:t>線　</a:t>
                </a:r>
              </a:p>
            </p:txBody>
          </p:sp>
          <p:cxnSp>
            <p:nvCxnSpPr>
              <p:cNvPr id="26" name="直線矢印コネクタ 25">
                <a:extLst>
                  <a:ext uri="{FF2B5EF4-FFF2-40B4-BE49-F238E27FC236}">
                    <a16:creationId xmlns:a16="http://schemas.microsoft.com/office/drawing/2014/main" id="{690B60FC-7772-D728-9F0E-2C880336DD4A}"/>
                  </a:ext>
                </a:extLst>
              </p:cNvPr>
              <p:cNvCxnSpPr>
                <a:cxnSpLocks/>
              </p:cNvCxnSpPr>
              <p:nvPr/>
            </p:nvCxnSpPr>
            <p:spPr>
              <a:xfrm>
                <a:off x="5180783" y="791976"/>
                <a:ext cx="0" cy="511996"/>
              </a:xfrm>
              <a:prstGeom prst="straightConnector1">
                <a:avLst/>
              </a:prstGeom>
              <a:ln w="444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7" name="角丸四角形 26">
                <a:extLst>
                  <a:ext uri="{FF2B5EF4-FFF2-40B4-BE49-F238E27FC236}">
                    <a16:creationId xmlns:a16="http://schemas.microsoft.com/office/drawing/2014/main" id="{873C0F95-00AA-357D-3EE4-1DDB37DABE70}"/>
                  </a:ext>
                </a:extLst>
              </p:cNvPr>
              <p:cNvSpPr/>
              <p:nvPr/>
            </p:nvSpPr>
            <p:spPr>
              <a:xfrm>
                <a:off x="5719827" y="1182393"/>
                <a:ext cx="1210704" cy="56507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600" dirty="0">
                    <a:latin typeface="Hiragino Maru Gothic ProN W4" panose="020F0400000000000000" pitchFamily="34" charset="-128"/>
                    <a:ea typeface="Hiragino Maru Gothic ProN W4" panose="020F0400000000000000" pitchFamily="34" charset="-128"/>
                  </a:rPr>
                  <a:t>作用極</a:t>
                </a:r>
              </a:p>
            </p:txBody>
          </p:sp>
          <p:sp>
            <p:nvSpPr>
              <p:cNvPr id="28" name="角丸四角形 27">
                <a:extLst>
                  <a:ext uri="{FF2B5EF4-FFF2-40B4-BE49-F238E27FC236}">
                    <a16:creationId xmlns:a16="http://schemas.microsoft.com/office/drawing/2014/main" id="{88850E1F-39A4-FBCB-D166-F50B27948290}"/>
                  </a:ext>
                </a:extLst>
              </p:cNvPr>
              <p:cNvSpPr/>
              <p:nvPr/>
            </p:nvSpPr>
            <p:spPr>
              <a:xfrm>
                <a:off x="4534853" y="3443875"/>
                <a:ext cx="1252902" cy="54833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a:solidFill>
                      <a:schemeClr val="tx1"/>
                    </a:solidFill>
                    <a:latin typeface="Times New Roman" pitchFamily="18" charset="0"/>
                    <a:cs typeface="Times New Roman" pitchFamily="18" charset="0"/>
                  </a:rPr>
                  <a:t>電解液</a:t>
                </a:r>
                <a:endParaRPr lang="ja-JP" altLang="en-US" sz="1600" dirty="0">
                  <a:solidFill>
                    <a:schemeClr val="tx1"/>
                  </a:solidFill>
                  <a:latin typeface="Times New Roman" pitchFamily="18" charset="0"/>
                  <a:cs typeface="Times New Roman" pitchFamily="18" charset="0"/>
                </a:endParaRPr>
              </a:p>
            </p:txBody>
          </p:sp>
        </p:grpSp>
        <p:grpSp>
          <p:nvGrpSpPr>
            <p:cNvPr id="7" name="グループ化 6">
              <a:extLst>
                <a:ext uri="{FF2B5EF4-FFF2-40B4-BE49-F238E27FC236}">
                  <a16:creationId xmlns:a16="http://schemas.microsoft.com/office/drawing/2014/main" id="{99D86EE5-FDC0-5EBB-B896-87EAA09E8270}"/>
                </a:ext>
              </a:extLst>
            </p:cNvPr>
            <p:cNvGrpSpPr>
              <a:grpSpLocks noChangeAspect="1"/>
            </p:cNvGrpSpPr>
            <p:nvPr/>
          </p:nvGrpSpPr>
          <p:grpSpPr>
            <a:xfrm>
              <a:off x="4944384" y="4205491"/>
              <a:ext cx="245260" cy="246984"/>
              <a:chOff x="1311442" y="1981157"/>
              <a:chExt cx="385006" cy="387713"/>
            </a:xfrm>
          </p:grpSpPr>
          <p:grpSp>
            <p:nvGrpSpPr>
              <p:cNvPr id="8" name="グループ化 7">
                <a:extLst>
                  <a:ext uri="{FF2B5EF4-FFF2-40B4-BE49-F238E27FC236}">
                    <a16:creationId xmlns:a16="http://schemas.microsoft.com/office/drawing/2014/main" id="{339DC060-F218-F79B-2442-7F3CEF957754}"/>
                  </a:ext>
                </a:extLst>
              </p:cNvPr>
              <p:cNvGrpSpPr/>
              <p:nvPr/>
            </p:nvGrpSpPr>
            <p:grpSpPr>
              <a:xfrm>
                <a:off x="1311442" y="1981157"/>
                <a:ext cx="385006" cy="276149"/>
                <a:chOff x="1311442" y="1981157"/>
                <a:chExt cx="385006" cy="276149"/>
              </a:xfrm>
            </p:grpSpPr>
            <p:sp>
              <p:nvSpPr>
                <p:cNvPr id="14" name="円/楕円 13">
                  <a:extLst>
                    <a:ext uri="{FF2B5EF4-FFF2-40B4-BE49-F238E27FC236}">
                      <a16:creationId xmlns:a16="http://schemas.microsoft.com/office/drawing/2014/main" id="{C5A66F46-0273-C6D6-8885-7B65D676B9AC}"/>
                    </a:ext>
                  </a:extLst>
                </p:cNvPr>
                <p:cNvSpPr/>
                <p:nvPr/>
              </p:nvSpPr>
              <p:spPr>
                <a:xfrm>
                  <a:off x="1311442" y="2155545"/>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nvGrpSpPr>
                <p:cNvPr id="15" name="グループ化 14">
                  <a:extLst>
                    <a:ext uri="{FF2B5EF4-FFF2-40B4-BE49-F238E27FC236}">
                      <a16:creationId xmlns:a16="http://schemas.microsoft.com/office/drawing/2014/main" id="{D896CFD2-A4C4-F50B-5605-4E64B8AFDD3D}"/>
                    </a:ext>
                  </a:extLst>
                </p:cNvPr>
                <p:cNvGrpSpPr/>
                <p:nvPr/>
              </p:nvGrpSpPr>
              <p:grpSpPr>
                <a:xfrm>
                  <a:off x="1311442" y="1981157"/>
                  <a:ext cx="385006" cy="276149"/>
                  <a:chOff x="1311442" y="1981157"/>
                  <a:chExt cx="385006" cy="276149"/>
                </a:xfrm>
              </p:grpSpPr>
              <p:sp>
                <p:nvSpPr>
                  <p:cNvPr id="16" name="円/楕円 15">
                    <a:extLst>
                      <a:ext uri="{FF2B5EF4-FFF2-40B4-BE49-F238E27FC236}">
                        <a16:creationId xmlns:a16="http://schemas.microsoft.com/office/drawing/2014/main" id="{C9DA1348-52CE-B240-5BCB-A3828D6747CB}"/>
                      </a:ext>
                    </a:extLst>
                  </p:cNvPr>
                  <p:cNvSpPr/>
                  <p:nvPr/>
                </p:nvSpPr>
                <p:spPr>
                  <a:xfrm>
                    <a:off x="1311442" y="2048997"/>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nvGrpSpPr>
                  <p:cNvPr id="17" name="グループ化 16">
                    <a:extLst>
                      <a:ext uri="{FF2B5EF4-FFF2-40B4-BE49-F238E27FC236}">
                        <a16:creationId xmlns:a16="http://schemas.microsoft.com/office/drawing/2014/main" id="{A50AEDBB-9519-2CF9-70AF-E490BEB712B3}"/>
                      </a:ext>
                    </a:extLst>
                  </p:cNvPr>
                  <p:cNvGrpSpPr/>
                  <p:nvPr/>
                </p:nvGrpSpPr>
                <p:grpSpPr>
                  <a:xfrm>
                    <a:off x="1311442" y="1981157"/>
                    <a:ext cx="385006" cy="276149"/>
                    <a:chOff x="1311442" y="1981157"/>
                    <a:chExt cx="385006" cy="276149"/>
                  </a:xfrm>
                </p:grpSpPr>
                <p:sp>
                  <p:nvSpPr>
                    <p:cNvPr id="18" name="円/楕円 17">
                      <a:extLst>
                        <a:ext uri="{FF2B5EF4-FFF2-40B4-BE49-F238E27FC236}">
                          <a16:creationId xmlns:a16="http://schemas.microsoft.com/office/drawing/2014/main" id="{1906BBE8-91B6-8C6D-1220-8B89C2D0F77F}"/>
                        </a:ext>
                      </a:extLst>
                    </p:cNvPr>
                    <p:cNvSpPr/>
                    <p:nvPr/>
                  </p:nvSpPr>
                  <p:spPr>
                    <a:xfrm>
                      <a:off x="1311442" y="1981157"/>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9" name="円/楕円 18">
                      <a:extLst>
                        <a:ext uri="{FF2B5EF4-FFF2-40B4-BE49-F238E27FC236}">
                          <a16:creationId xmlns:a16="http://schemas.microsoft.com/office/drawing/2014/main" id="{21010F70-19EE-7B4B-9EEC-9547960A3D41}"/>
                        </a:ext>
                      </a:extLst>
                    </p:cNvPr>
                    <p:cNvSpPr/>
                    <p:nvPr/>
                  </p:nvSpPr>
                  <p:spPr>
                    <a:xfrm>
                      <a:off x="1311442" y="2015077"/>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20" name="円/楕円 19">
                      <a:extLst>
                        <a:ext uri="{FF2B5EF4-FFF2-40B4-BE49-F238E27FC236}">
                          <a16:creationId xmlns:a16="http://schemas.microsoft.com/office/drawing/2014/main" id="{685E4846-EA1E-59E7-2022-17641AFFA943}"/>
                        </a:ext>
                      </a:extLst>
                    </p:cNvPr>
                    <p:cNvSpPr/>
                    <p:nvPr/>
                  </p:nvSpPr>
                  <p:spPr>
                    <a:xfrm>
                      <a:off x="1311442" y="2082917"/>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21" name="円/楕円 20">
                      <a:extLst>
                        <a:ext uri="{FF2B5EF4-FFF2-40B4-BE49-F238E27FC236}">
                          <a16:creationId xmlns:a16="http://schemas.microsoft.com/office/drawing/2014/main" id="{CAF1F422-22AB-8B4D-C958-87775D002EAC}"/>
                        </a:ext>
                      </a:extLst>
                    </p:cNvPr>
                    <p:cNvSpPr/>
                    <p:nvPr/>
                  </p:nvSpPr>
                  <p:spPr>
                    <a:xfrm>
                      <a:off x="1311442" y="2116837"/>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22" name="円/楕円 21">
                      <a:extLst>
                        <a:ext uri="{FF2B5EF4-FFF2-40B4-BE49-F238E27FC236}">
                          <a16:creationId xmlns:a16="http://schemas.microsoft.com/office/drawing/2014/main" id="{96F74D00-DB28-2122-6FC2-36E336A8BD0E}"/>
                        </a:ext>
                      </a:extLst>
                    </p:cNvPr>
                    <p:cNvSpPr/>
                    <p:nvPr/>
                  </p:nvSpPr>
                  <p:spPr>
                    <a:xfrm>
                      <a:off x="1311442" y="2189465"/>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grpSp>
          </p:grpSp>
          <p:grpSp>
            <p:nvGrpSpPr>
              <p:cNvPr id="9" name="グループ化 8">
                <a:extLst>
                  <a:ext uri="{FF2B5EF4-FFF2-40B4-BE49-F238E27FC236}">
                    <a16:creationId xmlns:a16="http://schemas.microsoft.com/office/drawing/2014/main" id="{5E6F9BCB-20AE-3EFD-037C-6E7461C660D6}"/>
                  </a:ext>
                </a:extLst>
              </p:cNvPr>
              <p:cNvGrpSpPr/>
              <p:nvPr/>
            </p:nvGrpSpPr>
            <p:grpSpPr>
              <a:xfrm>
                <a:off x="1311442" y="2223385"/>
                <a:ext cx="385006" cy="145485"/>
                <a:chOff x="1311442" y="2223385"/>
                <a:chExt cx="385006" cy="145485"/>
              </a:xfrm>
            </p:grpSpPr>
            <p:sp>
              <p:nvSpPr>
                <p:cNvPr id="10" name="円/楕円 9">
                  <a:extLst>
                    <a:ext uri="{FF2B5EF4-FFF2-40B4-BE49-F238E27FC236}">
                      <a16:creationId xmlns:a16="http://schemas.microsoft.com/office/drawing/2014/main" id="{84CF7F0C-88AB-D728-437B-5239CB58AF10}"/>
                    </a:ext>
                  </a:extLst>
                </p:cNvPr>
                <p:cNvSpPr/>
                <p:nvPr/>
              </p:nvSpPr>
              <p:spPr>
                <a:xfrm>
                  <a:off x="1311442" y="2223385"/>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nvGrpSpPr>
                <p:cNvPr id="11" name="グループ化 10">
                  <a:extLst>
                    <a:ext uri="{FF2B5EF4-FFF2-40B4-BE49-F238E27FC236}">
                      <a16:creationId xmlns:a16="http://schemas.microsoft.com/office/drawing/2014/main" id="{D91BF149-FA43-7149-2FE7-AF728192F463}"/>
                    </a:ext>
                  </a:extLst>
                </p:cNvPr>
                <p:cNvGrpSpPr/>
                <p:nvPr/>
              </p:nvGrpSpPr>
              <p:grpSpPr>
                <a:xfrm>
                  <a:off x="1311442" y="2267109"/>
                  <a:ext cx="385006" cy="101761"/>
                  <a:chOff x="1311442" y="2267109"/>
                  <a:chExt cx="385006" cy="101761"/>
                </a:xfrm>
              </p:grpSpPr>
              <p:sp>
                <p:nvSpPr>
                  <p:cNvPr id="12" name="円/楕円 11">
                    <a:extLst>
                      <a:ext uri="{FF2B5EF4-FFF2-40B4-BE49-F238E27FC236}">
                        <a16:creationId xmlns:a16="http://schemas.microsoft.com/office/drawing/2014/main" id="{7DD008D4-6D0E-2E61-9A4E-E41F70915114}"/>
                      </a:ext>
                    </a:extLst>
                  </p:cNvPr>
                  <p:cNvSpPr/>
                  <p:nvPr/>
                </p:nvSpPr>
                <p:spPr>
                  <a:xfrm>
                    <a:off x="1311442" y="2267109"/>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3" name="円/楕円 12">
                    <a:extLst>
                      <a:ext uri="{FF2B5EF4-FFF2-40B4-BE49-F238E27FC236}">
                        <a16:creationId xmlns:a16="http://schemas.microsoft.com/office/drawing/2014/main" id="{3E646FE6-F1F2-65D3-C741-CC7E43CC71F2}"/>
                      </a:ext>
                    </a:extLst>
                  </p:cNvPr>
                  <p:cNvSpPr/>
                  <p:nvPr/>
                </p:nvSpPr>
                <p:spPr>
                  <a:xfrm>
                    <a:off x="1311442" y="2301029"/>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grpSp>
        </p:grpSp>
      </p:grpSp>
      <p:sp>
        <p:nvSpPr>
          <p:cNvPr id="37" name="テキスト ボックス 36">
            <a:extLst>
              <a:ext uri="{FF2B5EF4-FFF2-40B4-BE49-F238E27FC236}">
                <a16:creationId xmlns:a16="http://schemas.microsoft.com/office/drawing/2014/main" id="{1F2281A9-52FD-31D6-02C2-CAD94FC4262D}"/>
              </a:ext>
            </a:extLst>
          </p:cNvPr>
          <p:cNvSpPr txBox="1"/>
          <p:nvPr/>
        </p:nvSpPr>
        <p:spPr>
          <a:xfrm>
            <a:off x="-411689" y="107415"/>
            <a:ext cx="2834224" cy="415498"/>
          </a:xfrm>
          <a:prstGeom prst="rect">
            <a:avLst/>
          </a:prstGeom>
          <a:noFill/>
        </p:spPr>
        <p:txBody>
          <a:bodyPr wrap="square" rtlCol="0">
            <a:spAutoFit/>
          </a:bodyPr>
          <a:lstStyle/>
          <a:p>
            <a:pPr algn="ctr"/>
            <a:r>
              <a:rPr lang="ja-JP" altLang="en-US" sz="2100">
                <a:latin typeface="MS Gothic" panose="020B0609070205080204" pitchFamily="49" charset="-128"/>
                <a:ea typeface="MS Gothic" panose="020B0609070205080204" pitchFamily="49" charset="-128"/>
              </a:rPr>
              <a:t>電気化学測定</a:t>
            </a:r>
            <a:endParaRPr lang="en-US" altLang="ja-JP" sz="2100" dirty="0">
              <a:latin typeface="MS Gothic" panose="020B0609070205080204" pitchFamily="49" charset="-128"/>
              <a:ea typeface="MS Gothic" panose="020B0609070205080204" pitchFamily="49" charset="-128"/>
            </a:endParaRPr>
          </a:p>
        </p:txBody>
      </p:sp>
      <p:sp>
        <p:nvSpPr>
          <p:cNvPr id="39" name="テキスト ボックス 38">
            <a:extLst>
              <a:ext uri="{FF2B5EF4-FFF2-40B4-BE49-F238E27FC236}">
                <a16:creationId xmlns:a16="http://schemas.microsoft.com/office/drawing/2014/main" id="{BCD7FE5A-34E5-84A5-6984-341550F02DF5}"/>
              </a:ext>
            </a:extLst>
          </p:cNvPr>
          <p:cNvSpPr txBox="1"/>
          <p:nvPr/>
        </p:nvSpPr>
        <p:spPr>
          <a:xfrm>
            <a:off x="5027453" y="2554897"/>
            <a:ext cx="2869696" cy="2031325"/>
          </a:xfrm>
          <a:prstGeom prst="rect">
            <a:avLst/>
          </a:prstGeom>
          <a:noFill/>
        </p:spPr>
        <p:txBody>
          <a:bodyPr wrap="none" rtlCol="0">
            <a:spAutoFit/>
          </a:bodyPr>
          <a:lstStyle/>
          <a:p>
            <a:r>
              <a:rPr lang="ja-JP" altLang="en-US">
                <a:latin typeface="Times New Roman" panose="02020603050405020304" pitchFamily="18" charset="0"/>
                <a:cs typeface="Times New Roman" panose="02020603050405020304" pitchFamily="18" charset="0"/>
              </a:rPr>
              <a:t>作用極：作製した電極</a:t>
            </a:r>
            <a:endParaRPr lang="en-US" altLang="ja-JP" dirty="0">
              <a:latin typeface="Times New Roman" panose="02020603050405020304" pitchFamily="18" charset="0"/>
              <a:cs typeface="Times New Roman" panose="02020603050405020304" pitchFamily="18" charset="0"/>
            </a:endParaRPr>
          </a:p>
          <a:p>
            <a:endParaRPr lang="en-US" altLang="ja-JP" dirty="0">
              <a:latin typeface="Times New Roman" panose="02020603050405020304" pitchFamily="18" charset="0"/>
              <a:cs typeface="Times New Roman" panose="02020603050405020304" pitchFamily="18" charset="0"/>
            </a:endParaRPr>
          </a:p>
          <a:p>
            <a:r>
              <a:rPr lang="ja-JP" altLang="en-US">
                <a:latin typeface="Times New Roman" panose="02020603050405020304" pitchFamily="18" charset="0"/>
                <a:cs typeface="Times New Roman" panose="02020603050405020304" pitchFamily="18" charset="0"/>
              </a:rPr>
              <a:t>対極：白金線</a:t>
            </a:r>
            <a:endParaRPr lang="en-US" altLang="ja-JP" dirty="0">
              <a:latin typeface="Times New Roman" panose="02020603050405020304" pitchFamily="18" charset="0"/>
              <a:cs typeface="Times New Roman" panose="02020603050405020304" pitchFamily="18" charset="0"/>
            </a:endParaRPr>
          </a:p>
          <a:p>
            <a:endParaRPr lang="en-US" altLang="ja-JP" dirty="0">
              <a:latin typeface="Times New Roman" panose="02020603050405020304" pitchFamily="18" charset="0"/>
              <a:cs typeface="Times New Roman" panose="02020603050405020304" pitchFamily="18" charset="0"/>
            </a:endParaRPr>
          </a:p>
          <a:p>
            <a:r>
              <a:rPr lang="ja-JP" altLang="en-US">
                <a:latin typeface="Times New Roman" panose="02020603050405020304" pitchFamily="18" charset="0"/>
                <a:cs typeface="Times New Roman" panose="02020603050405020304" pitchFamily="18" charset="0"/>
              </a:rPr>
              <a:t>参照極：</a:t>
            </a:r>
            <a:r>
              <a:rPr lang="en-US" altLang="ja-JP" dirty="0">
                <a:latin typeface="Times New Roman" panose="02020603050405020304" pitchFamily="18" charset="0"/>
                <a:cs typeface="Times New Roman" panose="02020603050405020304" pitchFamily="18" charset="0"/>
              </a:rPr>
              <a:t>Ag/AgCl</a:t>
            </a:r>
            <a:r>
              <a:rPr lang="ja-JP" altLang="en-US">
                <a:latin typeface="Times New Roman" panose="02020603050405020304" pitchFamily="18" charset="0"/>
                <a:cs typeface="Times New Roman" panose="02020603050405020304" pitchFamily="18" charset="0"/>
              </a:rPr>
              <a:t>電極</a:t>
            </a:r>
            <a:endParaRPr lang="en-US" altLang="ja-JP" dirty="0">
              <a:latin typeface="Times New Roman" panose="02020603050405020304" pitchFamily="18" charset="0"/>
              <a:cs typeface="Times New Roman" panose="02020603050405020304" pitchFamily="18" charset="0"/>
            </a:endParaRPr>
          </a:p>
          <a:p>
            <a:endParaRPr lang="en-US" altLang="ja-JP" dirty="0">
              <a:latin typeface="Times New Roman" panose="02020603050405020304" pitchFamily="18" charset="0"/>
              <a:cs typeface="Times New Roman" panose="02020603050405020304" pitchFamily="18" charset="0"/>
            </a:endParaRPr>
          </a:p>
          <a:p>
            <a:r>
              <a:rPr lang="ja-JP" altLang="en-US">
                <a:latin typeface="Times New Roman" panose="02020603050405020304" pitchFamily="18" charset="0"/>
                <a:cs typeface="Times New Roman" panose="02020603050405020304" pitchFamily="18" charset="0"/>
              </a:rPr>
              <a:t>電解液：</a:t>
            </a:r>
            <a:r>
              <a:rPr lang="en-US" altLang="ja-JP" dirty="0">
                <a:latin typeface="Times New Roman" panose="02020603050405020304" pitchFamily="18" charset="0"/>
                <a:cs typeface="Times New Roman" panose="02020603050405020304" pitchFamily="18" charset="0"/>
              </a:rPr>
              <a:t>0.1 M NaOH</a:t>
            </a:r>
            <a:r>
              <a:rPr lang="ja-JP" altLang="en-US">
                <a:latin typeface="Times New Roman" panose="02020603050405020304" pitchFamily="18" charset="0"/>
                <a:cs typeface="Times New Roman" panose="02020603050405020304" pitchFamily="18" charset="0"/>
              </a:rPr>
              <a:t>溶液</a:t>
            </a:r>
          </a:p>
        </p:txBody>
      </p:sp>
      <p:sp>
        <p:nvSpPr>
          <p:cNvPr id="41" name="角丸四角形 40">
            <a:extLst>
              <a:ext uri="{FF2B5EF4-FFF2-40B4-BE49-F238E27FC236}">
                <a16:creationId xmlns:a16="http://schemas.microsoft.com/office/drawing/2014/main" id="{ACEC4D41-915A-3679-1CCE-9E95585E7C7F}"/>
              </a:ext>
            </a:extLst>
          </p:cNvPr>
          <p:cNvSpPr/>
          <p:nvPr/>
        </p:nvSpPr>
        <p:spPr>
          <a:xfrm>
            <a:off x="367412" y="1897529"/>
            <a:ext cx="8409177" cy="3673942"/>
          </a:xfrm>
          <a:prstGeom prst="roundRect">
            <a:avLst>
              <a:gd name="adj" fmla="val 555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42" name="角丸四角形 41">
            <a:extLst>
              <a:ext uri="{FF2B5EF4-FFF2-40B4-BE49-F238E27FC236}">
                <a16:creationId xmlns:a16="http://schemas.microsoft.com/office/drawing/2014/main" id="{6F81BB9A-FADB-3FC2-FEA3-1A2796225AA4}"/>
              </a:ext>
            </a:extLst>
          </p:cNvPr>
          <p:cNvSpPr/>
          <p:nvPr/>
        </p:nvSpPr>
        <p:spPr>
          <a:xfrm>
            <a:off x="3232054" y="1733177"/>
            <a:ext cx="2852341" cy="471431"/>
          </a:xfrm>
          <a:prstGeom prst="roundRect">
            <a:avLst>
              <a:gd name="adj" fmla="val 555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a:solidFill>
                  <a:schemeClr val="tx1"/>
                </a:solidFill>
                <a:latin typeface="MS Gothic" panose="020B0609070205080204" pitchFamily="49" charset="-128"/>
                <a:ea typeface="MS Gothic" panose="020B0609070205080204" pitchFamily="49" charset="-128"/>
              </a:rPr>
              <a:t>三電極法</a:t>
            </a:r>
            <a:endParaRPr lang="en-US" altLang="ja-JP" sz="2400" b="1" dirty="0">
              <a:solidFill>
                <a:schemeClr val="tx1"/>
              </a:solidFill>
              <a:latin typeface="MS Gothic" panose="020B0609070205080204" pitchFamily="49" charset="-128"/>
              <a:ea typeface="MS Gothic" panose="020B0609070205080204" pitchFamily="49" charset="-128"/>
            </a:endParaRPr>
          </a:p>
        </p:txBody>
      </p:sp>
      <p:cxnSp>
        <p:nvCxnSpPr>
          <p:cNvPr id="43" name="直線コネクタ 42">
            <a:extLst>
              <a:ext uri="{FF2B5EF4-FFF2-40B4-BE49-F238E27FC236}">
                <a16:creationId xmlns:a16="http://schemas.microsoft.com/office/drawing/2014/main" id="{3FEE9857-8524-5F22-6100-1FACB84330D0}"/>
              </a:ext>
            </a:extLst>
          </p:cNvPr>
          <p:cNvCxnSpPr/>
          <p:nvPr/>
        </p:nvCxnSpPr>
        <p:spPr>
          <a:xfrm>
            <a:off x="4572000" y="2387112"/>
            <a:ext cx="0" cy="2943665"/>
          </a:xfrm>
          <a:prstGeom prst="line">
            <a:avLst/>
          </a:prstGeom>
        </p:spPr>
        <p:style>
          <a:lnRef idx="1">
            <a:schemeClr val="accent3"/>
          </a:lnRef>
          <a:fillRef idx="0">
            <a:schemeClr val="accent3"/>
          </a:fillRef>
          <a:effectRef idx="0">
            <a:schemeClr val="accent3"/>
          </a:effectRef>
          <a:fontRef idx="minor">
            <a:schemeClr val="tx1"/>
          </a:fontRef>
        </p:style>
      </p:cxnSp>
      <p:grpSp>
        <p:nvGrpSpPr>
          <p:cNvPr id="46" name="グループ化 45">
            <a:extLst>
              <a:ext uri="{FF2B5EF4-FFF2-40B4-BE49-F238E27FC236}">
                <a16:creationId xmlns:a16="http://schemas.microsoft.com/office/drawing/2014/main" id="{0CD092D5-AAEE-65B1-8368-FA47542A6CD7}"/>
              </a:ext>
            </a:extLst>
          </p:cNvPr>
          <p:cNvGrpSpPr/>
          <p:nvPr/>
        </p:nvGrpSpPr>
        <p:grpSpPr>
          <a:xfrm>
            <a:off x="2471058" y="5753975"/>
            <a:ext cx="4105195" cy="896140"/>
            <a:chOff x="1490387" y="5733309"/>
            <a:chExt cx="4105195" cy="896140"/>
          </a:xfrm>
        </p:grpSpPr>
        <p:sp>
          <p:nvSpPr>
            <p:cNvPr id="4" name="テキスト ボックス 3">
              <a:extLst>
                <a:ext uri="{FF2B5EF4-FFF2-40B4-BE49-F238E27FC236}">
                  <a16:creationId xmlns:a16="http://schemas.microsoft.com/office/drawing/2014/main" id="{BF5C3C3E-E4D2-588D-DFE3-0F6692A63511}"/>
                </a:ext>
              </a:extLst>
            </p:cNvPr>
            <p:cNvSpPr txBox="1"/>
            <p:nvPr/>
          </p:nvSpPr>
          <p:spPr>
            <a:xfrm>
              <a:off x="1985252" y="5858213"/>
              <a:ext cx="3185487" cy="646331"/>
            </a:xfrm>
            <a:prstGeom prst="rect">
              <a:avLst/>
            </a:prstGeom>
            <a:noFill/>
          </p:spPr>
          <p:txBody>
            <a:bodyPr wrap="none" rtlCol="0">
              <a:spAutoFit/>
            </a:bodyPr>
            <a:lstStyle/>
            <a:p>
              <a:r>
                <a:rPr lang="ja-JP" altLang="en-US">
                  <a:latin typeface="Times New Roman" panose="02020603050405020304" pitchFamily="18" charset="0"/>
                  <a:ea typeface="MS Mincho" panose="02020609040205080304" pitchFamily="49" charset="-128"/>
                  <a:cs typeface="Times New Roman" panose="02020603050405020304" pitchFamily="18" charset="0"/>
                </a:rPr>
                <a:t>測定毎に電極やセルを洗浄し</a:t>
              </a:r>
              <a:endParaRPr lang="en-US" altLang="ja-JP" dirty="0">
                <a:latin typeface="Times New Roman" panose="02020603050405020304" pitchFamily="18" charset="0"/>
                <a:ea typeface="MS Mincho" panose="02020609040205080304" pitchFamily="49" charset="-128"/>
                <a:cs typeface="Times New Roman" panose="02020603050405020304" pitchFamily="18" charset="0"/>
              </a:endParaRPr>
            </a:p>
            <a:p>
              <a:r>
                <a:rPr lang="ja-JP" altLang="en-US">
                  <a:latin typeface="Times New Roman" panose="02020603050405020304" pitchFamily="18" charset="0"/>
                  <a:ea typeface="MS Mincho" panose="02020609040205080304" pitchFamily="49" charset="-128"/>
                  <a:cs typeface="Times New Roman" panose="02020603050405020304" pitchFamily="18" charset="0"/>
                </a:rPr>
                <a:t>新しく電解液で測定を実施</a:t>
              </a:r>
              <a:endParaRPr lang="en-US" altLang="ja-JP" dirty="0">
                <a:latin typeface="Times New Roman" panose="02020603050405020304" pitchFamily="18" charset="0"/>
                <a:ea typeface="MS Mincho" panose="02020609040205080304" pitchFamily="49" charset="-128"/>
                <a:cs typeface="Times New Roman" panose="02020603050405020304" pitchFamily="18" charset="0"/>
              </a:endParaRPr>
            </a:p>
          </p:txBody>
        </p:sp>
        <p:sp>
          <p:nvSpPr>
            <p:cNvPr id="40" name="角丸四角形 39">
              <a:extLst>
                <a:ext uri="{FF2B5EF4-FFF2-40B4-BE49-F238E27FC236}">
                  <a16:creationId xmlns:a16="http://schemas.microsoft.com/office/drawing/2014/main" id="{32B1783B-268D-92C2-ECEC-1C22E75A0BB2}"/>
                </a:ext>
              </a:extLst>
            </p:cNvPr>
            <p:cNvSpPr/>
            <p:nvPr/>
          </p:nvSpPr>
          <p:spPr>
            <a:xfrm>
              <a:off x="1490387" y="5733309"/>
              <a:ext cx="4105195" cy="89614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spTree>
    <p:extLst>
      <p:ext uri="{BB962C8B-B14F-4D97-AF65-F5344CB8AC3E}">
        <p14:creationId xmlns:p14="http://schemas.microsoft.com/office/powerpoint/2010/main" val="31045042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グループ化 25">
            <a:extLst>
              <a:ext uri="{FF2B5EF4-FFF2-40B4-BE49-F238E27FC236}">
                <a16:creationId xmlns:a16="http://schemas.microsoft.com/office/drawing/2014/main" id="{78EE6317-FE27-9FDA-E58E-6BE843D97910}"/>
              </a:ext>
            </a:extLst>
          </p:cNvPr>
          <p:cNvGrpSpPr/>
          <p:nvPr/>
        </p:nvGrpSpPr>
        <p:grpSpPr>
          <a:xfrm>
            <a:off x="1" y="1465917"/>
            <a:ext cx="6320351" cy="4392521"/>
            <a:chOff x="0" y="811555"/>
            <a:chExt cx="8427135" cy="5856695"/>
          </a:xfrm>
        </p:grpSpPr>
        <p:pic>
          <p:nvPicPr>
            <p:cNvPr id="15" name="図 14">
              <a:extLst>
                <a:ext uri="{FF2B5EF4-FFF2-40B4-BE49-F238E27FC236}">
                  <a16:creationId xmlns:a16="http://schemas.microsoft.com/office/drawing/2014/main" id="{3F62C21F-A0BF-7B17-1BC7-9B3159F02B11}"/>
                </a:ext>
              </a:extLst>
            </p:cNvPr>
            <p:cNvPicPr>
              <a:picLocks noChangeAspect="1"/>
            </p:cNvPicPr>
            <p:nvPr/>
          </p:nvPicPr>
          <p:blipFill>
            <a:blip r:embed="rId3"/>
            <a:stretch>
              <a:fillRect/>
            </a:stretch>
          </p:blipFill>
          <p:spPr>
            <a:xfrm>
              <a:off x="0" y="811555"/>
              <a:ext cx="8427135" cy="5856695"/>
            </a:xfrm>
            <a:prstGeom prst="rect">
              <a:avLst/>
            </a:prstGeom>
          </p:spPr>
        </p:pic>
        <p:sp>
          <p:nvSpPr>
            <p:cNvPr id="25" name="正方形/長方形 24">
              <a:extLst>
                <a:ext uri="{FF2B5EF4-FFF2-40B4-BE49-F238E27FC236}">
                  <a16:creationId xmlns:a16="http://schemas.microsoft.com/office/drawing/2014/main" id="{6C41B00A-4736-2F8C-9803-EA6D311130A3}"/>
                </a:ext>
              </a:extLst>
            </p:cNvPr>
            <p:cNvSpPr/>
            <p:nvPr/>
          </p:nvSpPr>
          <p:spPr>
            <a:xfrm>
              <a:off x="1603717" y="1584933"/>
              <a:ext cx="3052689" cy="12298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sp>
        <p:nvSpPr>
          <p:cNvPr id="3" name="スライド番号プレースホルダー 2">
            <a:extLst>
              <a:ext uri="{FF2B5EF4-FFF2-40B4-BE49-F238E27FC236}">
                <a16:creationId xmlns:a16="http://schemas.microsoft.com/office/drawing/2014/main" id="{FAFB5145-68CF-074C-899D-D300617C91E4}"/>
              </a:ext>
            </a:extLst>
          </p:cNvPr>
          <p:cNvSpPr>
            <a:spLocks noGrp="1"/>
          </p:cNvSpPr>
          <p:nvPr>
            <p:ph type="sldNum" sz="quarter" idx="12"/>
          </p:nvPr>
        </p:nvSpPr>
        <p:spPr/>
        <p:txBody>
          <a:bodyPr/>
          <a:lstStyle/>
          <a:p>
            <a:fld id="{1861F7C4-1F0D-F249-A3A3-E04DAD9D7D2E}" type="slidenum">
              <a:rPr kumimoji="1" lang="ja-JP" altLang="en-US" smtClean="0"/>
              <a:t>7</a:t>
            </a:fld>
            <a:endParaRPr kumimoji="1" lang="ja-JP" altLang="en-US"/>
          </a:p>
        </p:txBody>
      </p:sp>
      <p:sp>
        <p:nvSpPr>
          <p:cNvPr id="10" name="テキスト ボックス 9">
            <a:extLst>
              <a:ext uri="{FF2B5EF4-FFF2-40B4-BE49-F238E27FC236}">
                <a16:creationId xmlns:a16="http://schemas.microsoft.com/office/drawing/2014/main" id="{735CFA63-245E-3F68-5A87-A8F4689CAE24}"/>
              </a:ext>
            </a:extLst>
          </p:cNvPr>
          <p:cNvSpPr txBox="1"/>
          <p:nvPr/>
        </p:nvSpPr>
        <p:spPr>
          <a:xfrm>
            <a:off x="988405" y="422655"/>
            <a:ext cx="7571303" cy="461665"/>
          </a:xfrm>
          <a:prstGeom prst="rect">
            <a:avLst/>
          </a:prstGeom>
          <a:noFill/>
        </p:spPr>
        <p:txBody>
          <a:bodyPr wrap="none" rtlCol="0">
            <a:spAutoFit/>
          </a:bodyPr>
          <a:lstStyle/>
          <a:p>
            <a:r>
              <a:rPr lang="ja-JP" altLang="en-US" sz="2400">
                <a:latin typeface="HGSSoeiKakugothicUB" panose="020B0900000000000000" pitchFamily="34" charset="-128"/>
                <a:ea typeface="HGSSoeiKakugothicUB" panose="020B0900000000000000" pitchFamily="34" charset="-128"/>
              </a:rPr>
              <a:t>キャスト電極によるサイクリックボルタンメトリ測定</a:t>
            </a:r>
          </a:p>
        </p:txBody>
      </p:sp>
      <p:sp>
        <p:nvSpPr>
          <p:cNvPr id="7" name="右矢印 6">
            <a:extLst>
              <a:ext uri="{FF2B5EF4-FFF2-40B4-BE49-F238E27FC236}">
                <a16:creationId xmlns:a16="http://schemas.microsoft.com/office/drawing/2014/main" id="{1963BC6F-B3AC-D986-DA72-7B1946CB50CC}"/>
              </a:ext>
            </a:extLst>
          </p:cNvPr>
          <p:cNvSpPr/>
          <p:nvPr/>
        </p:nvSpPr>
        <p:spPr>
          <a:xfrm rot="16200000">
            <a:off x="3392655" y="2804756"/>
            <a:ext cx="1588473" cy="321027"/>
          </a:xfrm>
          <a:prstGeom prst="rightArrow">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1" name="テキスト ボックス 10">
            <a:extLst>
              <a:ext uri="{FF2B5EF4-FFF2-40B4-BE49-F238E27FC236}">
                <a16:creationId xmlns:a16="http://schemas.microsoft.com/office/drawing/2014/main" id="{4A45B9AC-D18A-A6EC-85CF-AB8534CE5351}"/>
              </a:ext>
            </a:extLst>
          </p:cNvPr>
          <p:cNvSpPr txBox="1"/>
          <p:nvPr/>
        </p:nvSpPr>
        <p:spPr>
          <a:xfrm>
            <a:off x="1097282" y="2968341"/>
            <a:ext cx="2954655" cy="646331"/>
          </a:xfrm>
          <a:prstGeom prst="rect">
            <a:avLst/>
          </a:prstGeom>
          <a:noFill/>
        </p:spPr>
        <p:txBody>
          <a:bodyPr wrap="none" rtlCol="0">
            <a:spAutoFit/>
          </a:bodyPr>
          <a:lstStyle/>
          <a:p>
            <a:pPr algn="ctr"/>
            <a:r>
              <a:rPr lang="ja-JP" altLang="en-US">
                <a:latin typeface="Hiragino Maru Gothic ProN W4" panose="020F0400000000000000" pitchFamily="34" charset="-128"/>
                <a:ea typeface="Hiragino Maru Gothic ProN W4" panose="020F0400000000000000" pitchFamily="34" charset="-128"/>
              </a:rPr>
              <a:t>グルコース濃度が増えると</a:t>
            </a:r>
            <a:endParaRPr lang="en-US" altLang="ja-JP" dirty="0">
              <a:latin typeface="Hiragino Maru Gothic ProN W4" panose="020F0400000000000000" pitchFamily="34" charset="-128"/>
              <a:ea typeface="Hiragino Maru Gothic ProN W4" panose="020F0400000000000000" pitchFamily="34" charset="-128"/>
            </a:endParaRPr>
          </a:p>
          <a:p>
            <a:pPr algn="ctr"/>
            <a:r>
              <a:rPr lang="ja-JP" altLang="en-US">
                <a:latin typeface="Hiragino Maru Gothic ProN W4" panose="020F0400000000000000" pitchFamily="34" charset="-128"/>
                <a:ea typeface="Hiragino Maru Gothic ProN W4" panose="020F0400000000000000" pitchFamily="34" charset="-128"/>
              </a:rPr>
              <a:t>電流量も増加</a:t>
            </a:r>
            <a:endParaRPr lang="en-US" altLang="ja-JP" dirty="0">
              <a:latin typeface="Hiragino Maru Gothic ProN W4" panose="020F0400000000000000" pitchFamily="34" charset="-128"/>
              <a:ea typeface="Hiragino Maru Gothic ProN W4" panose="020F0400000000000000" pitchFamily="34" charset="-128"/>
            </a:endParaRPr>
          </a:p>
        </p:txBody>
      </p:sp>
      <p:sp>
        <p:nvSpPr>
          <p:cNvPr id="14" name="テキスト ボックス 13">
            <a:extLst>
              <a:ext uri="{FF2B5EF4-FFF2-40B4-BE49-F238E27FC236}">
                <a16:creationId xmlns:a16="http://schemas.microsoft.com/office/drawing/2014/main" id="{F0FAFEB7-0377-643C-D476-691A3F08A097}"/>
              </a:ext>
            </a:extLst>
          </p:cNvPr>
          <p:cNvSpPr txBox="1"/>
          <p:nvPr/>
        </p:nvSpPr>
        <p:spPr>
          <a:xfrm>
            <a:off x="4572000" y="1880555"/>
            <a:ext cx="1642778" cy="307777"/>
          </a:xfrm>
          <a:prstGeom prst="rect">
            <a:avLst/>
          </a:prstGeom>
          <a:noFill/>
          <a:ln>
            <a:noFill/>
          </a:ln>
        </p:spPr>
        <p:txBody>
          <a:bodyPr wrap="square" rtlCol="0">
            <a:spAutoFit/>
          </a:bodyPr>
          <a:lstStyle/>
          <a:p>
            <a:r>
              <a:rPr lang="ja-JP" altLang="en-US" sz="1400">
                <a:latin typeface="Hiragino Maru Gothic ProN W4" panose="020F0400000000000000" pitchFamily="34" charset="-128"/>
                <a:ea typeface="Hiragino Maru Gothic ProN W4" panose="020F0400000000000000" pitchFamily="34" charset="-128"/>
              </a:rPr>
              <a:t>グルコース滴下量</a:t>
            </a:r>
          </a:p>
        </p:txBody>
      </p:sp>
      <p:sp>
        <p:nvSpPr>
          <p:cNvPr id="16" name="テキスト ボックス 15">
            <a:extLst>
              <a:ext uri="{FF2B5EF4-FFF2-40B4-BE49-F238E27FC236}">
                <a16:creationId xmlns:a16="http://schemas.microsoft.com/office/drawing/2014/main" id="{B8848C7A-36B9-0324-2220-FD01E4C2C249}"/>
              </a:ext>
            </a:extLst>
          </p:cNvPr>
          <p:cNvSpPr txBox="1"/>
          <p:nvPr/>
        </p:nvSpPr>
        <p:spPr>
          <a:xfrm>
            <a:off x="6241221" y="2750805"/>
            <a:ext cx="2877711" cy="2000548"/>
          </a:xfrm>
          <a:prstGeom prst="rect">
            <a:avLst/>
          </a:prstGeom>
          <a:noFill/>
        </p:spPr>
        <p:txBody>
          <a:bodyPr wrap="none" rtlCol="0">
            <a:spAutoFit/>
          </a:bodyPr>
          <a:lstStyle/>
          <a:p>
            <a:pPr algn="ctr"/>
            <a:r>
              <a:rPr lang="en-US" altLang="ja-JP" sz="2000" dirty="0">
                <a:solidFill>
                  <a:srgbClr val="000000"/>
                </a:solidFill>
                <a:latin typeface="Times New Roman" panose="02020603050405020304" pitchFamily="18" charset="0"/>
                <a:ea typeface="Hiragino Maru Gothic ProN W4" panose="020F0400000000000000" pitchFamily="34" charset="-128"/>
                <a:cs typeface="Times New Roman" panose="02020603050405020304" pitchFamily="18" charset="0"/>
              </a:rPr>
              <a:t>0.5-0.7 V vs Ag/AgCl </a:t>
            </a:r>
          </a:p>
          <a:p>
            <a:r>
              <a:rPr lang="ja-JP" altLang="en-US" sz="1400">
                <a:solidFill>
                  <a:srgbClr val="000000"/>
                </a:solidFill>
                <a:latin typeface="Times New Roman" panose="02020603050405020304" pitchFamily="18" charset="0"/>
                <a:ea typeface="Hiragino Maru Gothic ProN W4" panose="020F0400000000000000" pitchFamily="34" charset="-128"/>
                <a:cs typeface="Times New Roman" panose="02020603050405020304" pitchFamily="18" charset="0"/>
              </a:rPr>
              <a:t>付近に電流量の増加</a:t>
            </a:r>
            <a:r>
              <a:rPr lang="ja-JP" altLang="ja-JP" sz="1400">
                <a:solidFill>
                  <a:srgbClr val="000000"/>
                </a:solidFill>
                <a:latin typeface="Times New Roman" panose="02020603050405020304" pitchFamily="18" charset="0"/>
                <a:ea typeface="Hiragino Maru Gothic ProN W4" panose="020F0400000000000000" pitchFamily="34" charset="-128"/>
                <a:cs typeface="Times New Roman" panose="02020603050405020304" pitchFamily="18" charset="0"/>
              </a:rPr>
              <a:t>が</a:t>
            </a:r>
            <a:r>
              <a:rPr lang="ja-JP" altLang="en-US" sz="1400">
                <a:solidFill>
                  <a:srgbClr val="000000"/>
                </a:solidFill>
                <a:latin typeface="Times New Roman" panose="02020603050405020304" pitchFamily="18" charset="0"/>
                <a:ea typeface="Hiragino Maru Gothic ProN W4" panose="020F0400000000000000" pitchFamily="34" charset="-128"/>
                <a:cs typeface="Times New Roman" panose="02020603050405020304" pitchFamily="18" charset="0"/>
              </a:rPr>
              <a:t>見られた</a:t>
            </a:r>
            <a:endParaRPr lang="en-US" altLang="ja-JP" sz="1400" dirty="0">
              <a:solidFill>
                <a:srgbClr val="000000"/>
              </a:solidFill>
              <a:latin typeface="Times New Roman" panose="02020603050405020304" pitchFamily="18" charset="0"/>
              <a:ea typeface="Hiragino Maru Gothic ProN W4" panose="020F0400000000000000" pitchFamily="34" charset="-128"/>
              <a:cs typeface="Times New Roman" panose="02020603050405020304" pitchFamily="18" charset="0"/>
            </a:endParaRPr>
          </a:p>
          <a:p>
            <a:endParaRPr lang="en-US" altLang="ja-JP" sz="1400" dirty="0">
              <a:solidFill>
                <a:srgbClr val="000000"/>
              </a:solidFill>
              <a:latin typeface="Times New Roman" panose="02020603050405020304" pitchFamily="18" charset="0"/>
              <a:ea typeface="Hiragino Maru Gothic ProN W4" panose="020F0400000000000000" pitchFamily="34" charset="-128"/>
              <a:cs typeface="Times New Roman" panose="02020603050405020304" pitchFamily="18" charset="0"/>
            </a:endParaRPr>
          </a:p>
          <a:p>
            <a:endParaRPr lang="en-US" altLang="ja-JP" sz="1400" dirty="0">
              <a:solidFill>
                <a:srgbClr val="000000"/>
              </a:solidFill>
              <a:latin typeface="Times New Roman" panose="02020603050405020304" pitchFamily="18" charset="0"/>
              <a:ea typeface="Hiragino Maru Gothic ProN W4" panose="020F0400000000000000" pitchFamily="34" charset="-128"/>
              <a:cs typeface="Times New Roman" panose="02020603050405020304" pitchFamily="18" charset="0"/>
            </a:endParaRPr>
          </a:p>
          <a:p>
            <a:endParaRPr lang="en-US" altLang="ja-JP" sz="1400" dirty="0">
              <a:solidFill>
                <a:srgbClr val="000000"/>
              </a:solidFill>
              <a:latin typeface="Times New Roman" panose="02020603050405020304" pitchFamily="18" charset="0"/>
              <a:ea typeface="Hiragino Maru Gothic ProN W4" panose="020F0400000000000000" pitchFamily="34" charset="-128"/>
              <a:cs typeface="Times New Roman" panose="02020603050405020304" pitchFamily="18" charset="0"/>
            </a:endParaRPr>
          </a:p>
          <a:p>
            <a:r>
              <a:rPr lang="ja-JP" altLang="en-US" sz="1400">
                <a:solidFill>
                  <a:srgbClr val="000000"/>
                </a:solidFill>
                <a:latin typeface="Times New Roman" panose="02020603050405020304" pitchFamily="18" charset="0"/>
                <a:ea typeface="Hiragino Maru Gothic ProN W4" panose="020F0400000000000000" pitchFamily="34" charset="-128"/>
                <a:cs typeface="Times New Roman" panose="02020603050405020304" pitchFamily="18" charset="0"/>
              </a:rPr>
              <a:t>濃度に対する電流密度の測定では</a:t>
            </a:r>
            <a:endParaRPr lang="en-US" altLang="ja-JP" sz="1400" dirty="0">
              <a:solidFill>
                <a:srgbClr val="000000"/>
              </a:solidFill>
              <a:latin typeface="Times New Roman" panose="02020603050405020304" pitchFamily="18" charset="0"/>
              <a:ea typeface="Hiragino Maru Gothic ProN W4" panose="020F0400000000000000" pitchFamily="34" charset="-128"/>
              <a:cs typeface="Times New Roman" panose="02020603050405020304" pitchFamily="18" charset="0"/>
            </a:endParaRPr>
          </a:p>
          <a:p>
            <a:pPr algn="ctr"/>
            <a:r>
              <a:rPr lang="en-US" altLang="ja-JP" sz="2000" dirty="0">
                <a:solidFill>
                  <a:srgbClr val="FF0000"/>
                </a:solidFill>
                <a:latin typeface="Times New Roman" panose="02020603050405020304" pitchFamily="18" charset="0"/>
                <a:ea typeface="Hiragino Maru Gothic ProN W4" panose="020F0400000000000000" pitchFamily="34" charset="-128"/>
                <a:cs typeface="Times New Roman" panose="02020603050405020304" pitchFamily="18" charset="0"/>
              </a:rPr>
              <a:t>0.6</a:t>
            </a:r>
            <a:r>
              <a:rPr lang="en-US" altLang="ja-JP" sz="2000" dirty="0">
                <a:latin typeface="Times New Roman" panose="02020603050405020304" pitchFamily="18" charset="0"/>
                <a:ea typeface="Hiragino Maru Gothic ProN W4" panose="020F0400000000000000" pitchFamily="34" charset="-128"/>
                <a:cs typeface="Times New Roman" panose="02020603050405020304" pitchFamily="18" charset="0"/>
              </a:rPr>
              <a:t> V vs Ag/AgCl</a:t>
            </a:r>
            <a:endParaRPr lang="en-US" altLang="ja-JP" sz="2000" dirty="0">
              <a:solidFill>
                <a:srgbClr val="000000"/>
              </a:solidFill>
              <a:latin typeface="Times New Roman" panose="02020603050405020304" pitchFamily="18" charset="0"/>
              <a:ea typeface="Hiragino Maru Gothic ProN W4" panose="020F0400000000000000" pitchFamily="34" charset="-128"/>
              <a:cs typeface="Times New Roman" panose="02020603050405020304" pitchFamily="18" charset="0"/>
            </a:endParaRPr>
          </a:p>
          <a:p>
            <a:r>
              <a:rPr lang="ja-JP" altLang="en-US" sz="1400">
                <a:solidFill>
                  <a:srgbClr val="000000"/>
                </a:solidFill>
                <a:latin typeface="Times New Roman" panose="02020603050405020304" pitchFamily="18" charset="0"/>
                <a:ea typeface="Hiragino Maru Gothic ProN W4" panose="020F0400000000000000" pitchFamily="34" charset="-128"/>
                <a:cs typeface="Times New Roman" panose="02020603050405020304" pitchFamily="18" charset="0"/>
              </a:rPr>
              <a:t>に印加電圧を設定</a:t>
            </a:r>
            <a:endParaRPr lang="en-US" altLang="ja-JP" sz="1400" dirty="0">
              <a:solidFill>
                <a:srgbClr val="000000"/>
              </a:solidFill>
              <a:latin typeface="Times New Roman" panose="02020603050405020304" pitchFamily="18" charset="0"/>
              <a:ea typeface="Hiragino Maru Gothic ProN W4" panose="020F0400000000000000" pitchFamily="34" charset="-128"/>
              <a:cs typeface="Times New Roman" panose="02020603050405020304" pitchFamily="18" charset="0"/>
            </a:endParaRPr>
          </a:p>
        </p:txBody>
      </p:sp>
      <p:sp>
        <p:nvSpPr>
          <p:cNvPr id="18" name="テキスト ボックス 17">
            <a:extLst>
              <a:ext uri="{FF2B5EF4-FFF2-40B4-BE49-F238E27FC236}">
                <a16:creationId xmlns:a16="http://schemas.microsoft.com/office/drawing/2014/main" id="{5B2B4F6C-548C-F5B5-15AE-7F6912589713}"/>
              </a:ext>
            </a:extLst>
          </p:cNvPr>
          <p:cNvSpPr txBox="1"/>
          <p:nvPr/>
        </p:nvSpPr>
        <p:spPr>
          <a:xfrm>
            <a:off x="5541310" y="3877888"/>
            <a:ext cx="524503" cy="307777"/>
          </a:xfrm>
          <a:prstGeom prst="rect">
            <a:avLst/>
          </a:prstGeom>
          <a:noFill/>
        </p:spPr>
        <p:txBody>
          <a:bodyPr wrap="none" rtlCol="0">
            <a:spAutoFit/>
          </a:bodyPr>
          <a:lstStyle/>
          <a:p>
            <a:r>
              <a:rPr lang="en-US" altLang="ja-JP" sz="1400" dirty="0">
                <a:solidFill>
                  <a:srgbClr val="00B050"/>
                </a:solidFill>
                <a:latin typeface="Times New Roman" panose="02020603050405020304" pitchFamily="18" charset="0"/>
                <a:cs typeface="Times New Roman" panose="02020603050405020304" pitchFamily="18" charset="0"/>
              </a:rPr>
              <a:t>0 μL</a:t>
            </a:r>
            <a:endParaRPr lang="ja-JP" altLang="en-US" sz="1400">
              <a:solidFill>
                <a:srgbClr val="00B050"/>
              </a:solidFill>
              <a:latin typeface="Times New Roman" panose="02020603050405020304" pitchFamily="18" charset="0"/>
              <a:cs typeface="Times New Roman" panose="02020603050405020304" pitchFamily="18" charset="0"/>
            </a:endParaRPr>
          </a:p>
        </p:txBody>
      </p:sp>
      <p:sp>
        <p:nvSpPr>
          <p:cNvPr id="19" name="テキスト ボックス 18">
            <a:extLst>
              <a:ext uri="{FF2B5EF4-FFF2-40B4-BE49-F238E27FC236}">
                <a16:creationId xmlns:a16="http://schemas.microsoft.com/office/drawing/2014/main" id="{061520AF-3DB4-A754-4C7C-DAB78B48F63E}"/>
              </a:ext>
            </a:extLst>
          </p:cNvPr>
          <p:cNvSpPr txBox="1"/>
          <p:nvPr/>
        </p:nvSpPr>
        <p:spPr>
          <a:xfrm>
            <a:off x="5454748" y="3451729"/>
            <a:ext cx="704039" cy="307777"/>
          </a:xfrm>
          <a:prstGeom prst="rect">
            <a:avLst/>
          </a:prstGeom>
          <a:noFill/>
        </p:spPr>
        <p:txBody>
          <a:bodyPr wrap="none" rtlCol="0">
            <a:spAutoFit/>
          </a:bodyPr>
          <a:lstStyle/>
          <a:p>
            <a:r>
              <a:rPr lang="en-US" altLang="ja-JP" sz="1400" dirty="0">
                <a:solidFill>
                  <a:schemeClr val="accent4">
                    <a:lumMod val="75000"/>
                  </a:schemeClr>
                </a:solidFill>
                <a:latin typeface="Times New Roman" panose="02020603050405020304" pitchFamily="18" charset="0"/>
                <a:cs typeface="Times New Roman" panose="02020603050405020304" pitchFamily="18" charset="0"/>
              </a:rPr>
              <a:t>250 μL</a:t>
            </a:r>
            <a:endParaRPr lang="ja-JP" altLang="en-US" sz="1400">
              <a:solidFill>
                <a:schemeClr val="accent4">
                  <a:lumMod val="75000"/>
                </a:schemeClr>
              </a:solidFill>
              <a:latin typeface="Times New Roman" panose="02020603050405020304" pitchFamily="18" charset="0"/>
              <a:cs typeface="Times New Roman" panose="02020603050405020304" pitchFamily="18" charset="0"/>
            </a:endParaRPr>
          </a:p>
        </p:txBody>
      </p:sp>
      <p:sp>
        <p:nvSpPr>
          <p:cNvPr id="20" name="テキスト ボックス 19">
            <a:extLst>
              <a:ext uri="{FF2B5EF4-FFF2-40B4-BE49-F238E27FC236}">
                <a16:creationId xmlns:a16="http://schemas.microsoft.com/office/drawing/2014/main" id="{E852C839-FC10-65FE-5A7E-BEB7D7B9510A}"/>
              </a:ext>
            </a:extLst>
          </p:cNvPr>
          <p:cNvSpPr txBox="1"/>
          <p:nvPr/>
        </p:nvSpPr>
        <p:spPr>
          <a:xfrm>
            <a:off x="5454748" y="2968341"/>
            <a:ext cx="704039" cy="307777"/>
          </a:xfrm>
          <a:prstGeom prst="rect">
            <a:avLst/>
          </a:prstGeom>
          <a:noFill/>
        </p:spPr>
        <p:txBody>
          <a:bodyPr wrap="none" rtlCol="0">
            <a:spAutoFit/>
          </a:bodyPr>
          <a:lstStyle/>
          <a:p>
            <a:r>
              <a:rPr lang="en-US" altLang="ja-JP" sz="1400" dirty="0">
                <a:solidFill>
                  <a:schemeClr val="accent5"/>
                </a:solidFill>
                <a:latin typeface="Times New Roman" panose="02020603050405020304" pitchFamily="18" charset="0"/>
                <a:cs typeface="Times New Roman" panose="02020603050405020304" pitchFamily="18" charset="0"/>
              </a:rPr>
              <a:t>400 μL</a:t>
            </a:r>
            <a:endParaRPr lang="ja-JP" altLang="en-US" sz="1400">
              <a:solidFill>
                <a:schemeClr val="accent5"/>
              </a:solidFill>
              <a:latin typeface="Times New Roman" panose="02020603050405020304" pitchFamily="18" charset="0"/>
              <a:cs typeface="Times New Roman" panose="02020603050405020304" pitchFamily="18" charset="0"/>
            </a:endParaRPr>
          </a:p>
        </p:txBody>
      </p:sp>
      <p:sp>
        <p:nvSpPr>
          <p:cNvPr id="21" name="テキスト ボックス 20">
            <a:extLst>
              <a:ext uri="{FF2B5EF4-FFF2-40B4-BE49-F238E27FC236}">
                <a16:creationId xmlns:a16="http://schemas.microsoft.com/office/drawing/2014/main" id="{B92E60D1-5C9C-A4D9-1E6E-D6307CC68D42}"/>
              </a:ext>
            </a:extLst>
          </p:cNvPr>
          <p:cNvSpPr txBox="1"/>
          <p:nvPr/>
        </p:nvSpPr>
        <p:spPr>
          <a:xfrm>
            <a:off x="5454748" y="2484953"/>
            <a:ext cx="704039" cy="307777"/>
          </a:xfrm>
          <a:prstGeom prst="rect">
            <a:avLst/>
          </a:prstGeom>
          <a:noFill/>
        </p:spPr>
        <p:txBody>
          <a:bodyPr wrap="none" rtlCol="0">
            <a:spAutoFit/>
          </a:bodyPr>
          <a:lstStyle/>
          <a:p>
            <a:r>
              <a:rPr lang="en-US" altLang="ja-JP" sz="1400" dirty="0">
                <a:solidFill>
                  <a:srgbClr val="FF0000"/>
                </a:solidFill>
                <a:latin typeface="Times New Roman" panose="02020603050405020304" pitchFamily="18" charset="0"/>
                <a:cs typeface="Times New Roman" panose="02020603050405020304" pitchFamily="18" charset="0"/>
              </a:rPr>
              <a:t>600 μL</a:t>
            </a:r>
            <a:endParaRPr lang="ja-JP" altLang="en-US" sz="1400">
              <a:solidFill>
                <a:srgbClr val="FF0000"/>
              </a:solidFill>
              <a:latin typeface="Times New Roman" panose="02020603050405020304" pitchFamily="18" charset="0"/>
              <a:cs typeface="Times New Roman" panose="02020603050405020304" pitchFamily="18" charset="0"/>
            </a:endParaRPr>
          </a:p>
        </p:txBody>
      </p:sp>
      <p:sp>
        <p:nvSpPr>
          <p:cNvPr id="22" name="テキスト ボックス 21">
            <a:extLst>
              <a:ext uri="{FF2B5EF4-FFF2-40B4-BE49-F238E27FC236}">
                <a16:creationId xmlns:a16="http://schemas.microsoft.com/office/drawing/2014/main" id="{D0E4C118-98FA-16FE-AC22-08CB4D34C0CA}"/>
              </a:ext>
            </a:extLst>
          </p:cNvPr>
          <p:cNvSpPr txBox="1"/>
          <p:nvPr/>
        </p:nvSpPr>
        <p:spPr>
          <a:xfrm>
            <a:off x="5454748" y="2175739"/>
            <a:ext cx="704039" cy="307777"/>
          </a:xfrm>
          <a:prstGeom prst="rect">
            <a:avLst/>
          </a:prstGeom>
          <a:noFill/>
        </p:spPr>
        <p:txBody>
          <a:bodyPr wrap="none" rtlCol="0">
            <a:spAutoFit/>
          </a:bodyPr>
          <a:lstStyle/>
          <a:p>
            <a:r>
              <a:rPr lang="en-US" altLang="ja-JP" sz="1400" dirty="0">
                <a:latin typeface="Times New Roman" panose="02020603050405020304" pitchFamily="18" charset="0"/>
                <a:cs typeface="Times New Roman" panose="02020603050405020304" pitchFamily="18" charset="0"/>
              </a:rPr>
              <a:t>800 μL</a:t>
            </a:r>
            <a:endParaRPr lang="ja-JP" altLang="en-US" sz="1400">
              <a:latin typeface="Times New Roman" panose="02020603050405020304" pitchFamily="18" charset="0"/>
              <a:cs typeface="Times New Roman" panose="02020603050405020304" pitchFamily="18" charset="0"/>
            </a:endParaRPr>
          </a:p>
        </p:txBody>
      </p:sp>
      <p:sp>
        <p:nvSpPr>
          <p:cNvPr id="5" name="テキスト ボックス 4">
            <a:extLst>
              <a:ext uri="{FF2B5EF4-FFF2-40B4-BE49-F238E27FC236}">
                <a16:creationId xmlns:a16="http://schemas.microsoft.com/office/drawing/2014/main" id="{1F00F0F7-5ECD-28DB-6A1B-47E3772030E5}"/>
              </a:ext>
            </a:extLst>
          </p:cNvPr>
          <p:cNvSpPr txBox="1"/>
          <p:nvPr/>
        </p:nvSpPr>
        <p:spPr>
          <a:xfrm>
            <a:off x="1171021" y="1880555"/>
            <a:ext cx="2807179" cy="338554"/>
          </a:xfrm>
          <a:prstGeom prst="rect">
            <a:avLst/>
          </a:prstGeom>
          <a:noFill/>
        </p:spPr>
        <p:txBody>
          <a:bodyPr wrap="none" rtlCol="0">
            <a:spAutoFit/>
          </a:bodyPr>
          <a:lstStyle/>
          <a:p>
            <a:r>
              <a:rPr lang="ja-JP" altLang="en-US" sz="1600">
                <a:latin typeface="Hiragino Maru Gothic Pro W4" panose="020F0400000000000000" pitchFamily="34" charset="-128"/>
                <a:ea typeface="Hiragino Maru Gothic Pro W4" panose="020F0400000000000000" pitchFamily="34" charset="-128"/>
              </a:rPr>
              <a:t>スキャンレート</a:t>
            </a:r>
            <a:r>
              <a:rPr lang="en-US" altLang="ja-JP" sz="1600" dirty="0">
                <a:latin typeface="Hiragino Maru Gothic Pro W4" panose="020F0400000000000000" pitchFamily="34" charset="-128"/>
                <a:ea typeface="Hiragino Maru Gothic Pro W4" panose="020F0400000000000000" pitchFamily="34" charset="-128"/>
              </a:rPr>
              <a:t> 0.02 V/sec</a:t>
            </a:r>
            <a:endParaRPr lang="ja-JP" altLang="en-US" sz="1600">
              <a:latin typeface="Hiragino Maru Gothic Pro W4" panose="020F0400000000000000" pitchFamily="34" charset="-128"/>
              <a:ea typeface="Hiragino Maru Gothic Pro W4" panose="020F0400000000000000" pitchFamily="34" charset="-128"/>
            </a:endParaRPr>
          </a:p>
        </p:txBody>
      </p:sp>
    </p:spTree>
    <p:extLst>
      <p:ext uri="{BB962C8B-B14F-4D97-AF65-F5344CB8AC3E}">
        <p14:creationId xmlns:p14="http://schemas.microsoft.com/office/powerpoint/2010/main" val="37110802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図 9">
            <a:extLst>
              <a:ext uri="{FF2B5EF4-FFF2-40B4-BE49-F238E27FC236}">
                <a16:creationId xmlns:a16="http://schemas.microsoft.com/office/drawing/2014/main" id="{872A5EE4-7A36-3637-1805-AC3B0AF8BD36}"/>
              </a:ext>
            </a:extLst>
          </p:cNvPr>
          <p:cNvPicPr>
            <a:picLocks noChangeAspect="1"/>
          </p:cNvPicPr>
          <p:nvPr/>
        </p:nvPicPr>
        <p:blipFill>
          <a:blip r:embed="rId3"/>
          <a:stretch>
            <a:fillRect/>
          </a:stretch>
        </p:blipFill>
        <p:spPr>
          <a:xfrm>
            <a:off x="361358" y="557958"/>
            <a:ext cx="7588258" cy="4793127"/>
          </a:xfrm>
          <a:prstGeom prst="rect">
            <a:avLst/>
          </a:prstGeom>
        </p:spPr>
      </p:pic>
      <p:sp>
        <p:nvSpPr>
          <p:cNvPr id="3" name="スライド番号プレースホルダー 2">
            <a:extLst>
              <a:ext uri="{FF2B5EF4-FFF2-40B4-BE49-F238E27FC236}">
                <a16:creationId xmlns:a16="http://schemas.microsoft.com/office/drawing/2014/main" id="{FAFB5145-68CF-074C-899D-D300617C91E4}"/>
              </a:ext>
            </a:extLst>
          </p:cNvPr>
          <p:cNvSpPr>
            <a:spLocks noGrp="1"/>
          </p:cNvSpPr>
          <p:nvPr>
            <p:ph type="sldNum" sz="quarter" idx="12"/>
          </p:nvPr>
        </p:nvSpPr>
        <p:spPr/>
        <p:txBody>
          <a:bodyPr/>
          <a:lstStyle/>
          <a:p>
            <a:fld id="{1861F7C4-1F0D-F249-A3A3-E04DAD9D7D2E}" type="slidenum">
              <a:rPr kumimoji="1" lang="ja-JP" altLang="en-US" smtClean="0"/>
              <a:t>8</a:t>
            </a:fld>
            <a:endParaRPr kumimoji="1" lang="ja-JP" altLang="en-US"/>
          </a:p>
        </p:txBody>
      </p:sp>
      <p:sp>
        <p:nvSpPr>
          <p:cNvPr id="7" name="テキスト ボックス 6">
            <a:extLst>
              <a:ext uri="{FF2B5EF4-FFF2-40B4-BE49-F238E27FC236}">
                <a16:creationId xmlns:a16="http://schemas.microsoft.com/office/drawing/2014/main" id="{8E8C2788-5459-FA51-F7ED-F83A872A050A}"/>
              </a:ext>
            </a:extLst>
          </p:cNvPr>
          <p:cNvSpPr txBox="1"/>
          <p:nvPr/>
        </p:nvSpPr>
        <p:spPr>
          <a:xfrm>
            <a:off x="33814" y="96294"/>
            <a:ext cx="9110186" cy="461665"/>
          </a:xfrm>
          <a:prstGeom prst="rect">
            <a:avLst/>
          </a:prstGeom>
          <a:noFill/>
        </p:spPr>
        <p:txBody>
          <a:bodyPr wrap="none" rtlCol="0">
            <a:spAutoFit/>
          </a:bodyPr>
          <a:lstStyle/>
          <a:p>
            <a:r>
              <a:rPr lang="ja-JP" altLang="en-US" sz="2400">
                <a:latin typeface="HGSSoeiKakugothicUB" panose="020B0900000000000000" pitchFamily="34" charset="-128"/>
                <a:ea typeface="HGSSoeiKakugothicUB" panose="020B0900000000000000" pitchFamily="34" charset="-128"/>
              </a:rPr>
              <a:t>カーボンペースト電極のグルコース濃度に対する電流密度の測定</a:t>
            </a:r>
          </a:p>
        </p:txBody>
      </p:sp>
      <p:sp>
        <p:nvSpPr>
          <p:cNvPr id="8" name="テキスト ボックス 7">
            <a:extLst>
              <a:ext uri="{FF2B5EF4-FFF2-40B4-BE49-F238E27FC236}">
                <a16:creationId xmlns:a16="http://schemas.microsoft.com/office/drawing/2014/main" id="{7D305A6E-FCED-BC1B-A28F-59CF343A9A54}"/>
              </a:ext>
            </a:extLst>
          </p:cNvPr>
          <p:cNvSpPr txBox="1"/>
          <p:nvPr/>
        </p:nvSpPr>
        <p:spPr>
          <a:xfrm>
            <a:off x="628650" y="5798215"/>
            <a:ext cx="2954655" cy="646331"/>
          </a:xfrm>
          <a:prstGeom prst="rect">
            <a:avLst/>
          </a:prstGeom>
          <a:noFill/>
        </p:spPr>
        <p:txBody>
          <a:bodyPr wrap="none" rtlCol="0">
            <a:spAutoFit/>
          </a:bodyPr>
          <a:lstStyle/>
          <a:p>
            <a:r>
              <a:rPr lang="ja-JP" altLang="en-US">
                <a:latin typeface="Times New Roman" panose="02020603050405020304" pitchFamily="18" charset="0"/>
                <a:ea typeface="MS Mincho" panose="02020609040205080304" pitchFamily="49" charset="-128"/>
                <a:cs typeface="Times New Roman" panose="02020603050405020304" pitchFamily="18" charset="0"/>
              </a:rPr>
              <a:t>バインダー：</a:t>
            </a:r>
            <a:endParaRPr lang="en-US" altLang="ja-JP" dirty="0">
              <a:latin typeface="Times New Roman" panose="02020603050405020304" pitchFamily="18" charset="0"/>
              <a:ea typeface="MS Mincho" panose="02020609040205080304" pitchFamily="49" charset="-128"/>
              <a:cs typeface="Times New Roman" panose="02020603050405020304" pitchFamily="18" charset="0"/>
            </a:endParaRPr>
          </a:p>
          <a:p>
            <a:r>
              <a:rPr lang="ja-JP" altLang="en-US">
                <a:latin typeface="HGSSoeiKakugothicUB" panose="020B0900000000000000" pitchFamily="34" charset="-128"/>
                <a:ea typeface="HGSSoeiKakugothicUB" panose="020B0900000000000000" pitchFamily="34" charset="-128"/>
                <a:cs typeface="Times New Roman" panose="02020603050405020304" pitchFamily="18" charset="0"/>
              </a:rPr>
              <a:t>セルロースナノファイバー</a:t>
            </a:r>
            <a:endParaRPr lang="en-US" altLang="ja-JP" dirty="0">
              <a:latin typeface="HGSSoeiKakugothicUB" panose="020B0900000000000000" pitchFamily="34" charset="-128"/>
              <a:ea typeface="HGSSoeiKakugothicUB" panose="020B0900000000000000" pitchFamily="34" charset="-128"/>
              <a:cs typeface="Times New Roman" panose="02020603050405020304" pitchFamily="18" charset="0"/>
            </a:endParaRPr>
          </a:p>
        </p:txBody>
      </p:sp>
      <p:sp>
        <p:nvSpPr>
          <p:cNvPr id="11" name="テキスト ボックス 10">
            <a:extLst>
              <a:ext uri="{FF2B5EF4-FFF2-40B4-BE49-F238E27FC236}">
                <a16:creationId xmlns:a16="http://schemas.microsoft.com/office/drawing/2014/main" id="{3452217F-F4EC-1565-B310-73F236118C3E}"/>
              </a:ext>
            </a:extLst>
          </p:cNvPr>
          <p:cNvSpPr txBox="1"/>
          <p:nvPr/>
        </p:nvSpPr>
        <p:spPr>
          <a:xfrm>
            <a:off x="4155487" y="5892582"/>
            <a:ext cx="4236579" cy="646331"/>
          </a:xfrm>
          <a:prstGeom prst="rect">
            <a:avLst/>
          </a:prstGeom>
          <a:noFill/>
        </p:spPr>
        <p:txBody>
          <a:bodyPr wrap="square" rtlCol="0">
            <a:spAutoFit/>
          </a:bodyPr>
          <a:lstStyle/>
          <a:p>
            <a:r>
              <a:rPr lang="ja-JP" altLang="en-US">
                <a:latin typeface="Times New Roman" panose="02020603050405020304" pitchFamily="18" charset="0"/>
                <a:ea typeface="MS Mincho" panose="02020609040205080304" pitchFamily="49" charset="-128"/>
                <a:cs typeface="Times New Roman" panose="02020603050405020304" pitchFamily="18" charset="0"/>
              </a:rPr>
              <a:t>同じ量、同じ手法で電極を</a:t>
            </a:r>
            <a:endParaRPr lang="en-US" altLang="ja-JP" dirty="0">
              <a:latin typeface="Times New Roman" panose="02020603050405020304" pitchFamily="18" charset="0"/>
              <a:ea typeface="MS Mincho" panose="02020609040205080304" pitchFamily="49" charset="-128"/>
              <a:cs typeface="Times New Roman" panose="02020603050405020304" pitchFamily="18" charset="0"/>
            </a:endParaRPr>
          </a:p>
          <a:p>
            <a:r>
              <a:rPr lang="ja-JP" altLang="en-US">
                <a:latin typeface="Times New Roman" panose="02020603050405020304" pitchFamily="18" charset="0"/>
                <a:ea typeface="MS Mincho" panose="02020609040205080304" pitchFamily="49" charset="-128"/>
                <a:cs typeface="Times New Roman" panose="02020603050405020304" pitchFamily="18" charset="0"/>
              </a:rPr>
              <a:t>作製したが再現性に乏しかった。</a:t>
            </a:r>
            <a:endParaRPr lang="en-US" altLang="ja-JP" dirty="0">
              <a:latin typeface="Times New Roman" panose="02020603050405020304" pitchFamily="18" charset="0"/>
              <a:ea typeface="MS Mincho" panose="02020609040205080304" pitchFamily="49" charset="-128"/>
              <a:cs typeface="Times New Roman" panose="02020603050405020304" pitchFamily="18" charset="0"/>
            </a:endParaRPr>
          </a:p>
        </p:txBody>
      </p:sp>
      <p:sp>
        <p:nvSpPr>
          <p:cNvPr id="14" name="テキスト ボックス 13">
            <a:extLst>
              <a:ext uri="{FF2B5EF4-FFF2-40B4-BE49-F238E27FC236}">
                <a16:creationId xmlns:a16="http://schemas.microsoft.com/office/drawing/2014/main" id="{88438378-A693-C7FD-E485-2D4D30B3D4D8}"/>
              </a:ext>
            </a:extLst>
          </p:cNvPr>
          <p:cNvSpPr txBox="1"/>
          <p:nvPr/>
        </p:nvSpPr>
        <p:spPr>
          <a:xfrm>
            <a:off x="2834986" y="3668727"/>
            <a:ext cx="3474028" cy="369332"/>
          </a:xfrm>
          <a:prstGeom prst="rect">
            <a:avLst/>
          </a:prstGeom>
          <a:noFill/>
        </p:spPr>
        <p:txBody>
          <a:bodyPr wrap="none" rtlCol="0">
            <a:spAutoFit/>
          </a:bodyPr>
          <a:lstStyle/>
          <a:p>
            <a:r>
              <a:rPr kumimoji="1" lang="ja-JP" altLang="en-US">
                <a:latin typeface="Times New Roman" panose="02020603050405020304" pitchFamily="18" charset="0"/>
                <a:ea typeface="Hiragino Maru Gothic ProN W4" panose="020F0400000000000000" pitchFamily="34" charset="-128"/>
                <a:cs typeface="Times New Roman" panose="02020603050405020304" pitchFamily="18" charset="0"/>
              </a:rPr>
              <a:t>セルロースナノファイバー</a:t>
            </a:r>
            <a:r>
              <a:rPr kumimoji="1" lang="en-US" altLang="ja-JP" dirty="0">
                <a:latin typeface="Times New Roman" panose="02020603050405020304" pitchFamily="18" charset="0"/>
                <a:ea typeface="Hiragino Maru Gothic ProN W4" panose="020F0400000000000000" pitchFamily="34" charset="-128"/>
                <a:cs typeface="Times New Roman" panose="02020603050405020304" pitchFamily="18" charset="0"/>
              </a:rPr>
              <a:t> 0.2 g</a:t>
            </a:r>
            <a:endParaRPr kumimoji="1" lang="ja-JP" altLang="en-US">
              <a:latin typeface="Times New Roman" panose="02020603050405020304" pitchFamily="18" charset="0"/>
              <a:ea typeface="Hiragino Maru Gothic ProN W4" panose="020F0400000000000000" pitchFamily="34" charset="-128"/>
              <a:cs typeface="Times New Roman" panose="02020603050405020304" pitchFamily="18" charset="0"/>
            </a:endParaRPr>
          </a:p>
        </p:txBody>
      </p:sp>
      <p:sp>
        <p:nvSpPr>
          <p:cNvPr id="18" name="上矢印 17">
            <a:extLst>
              <a:ext uri="{FF2B5EF4-FFF2-40B4-BE49-F238E27FC236}">
                <a16:creationId xmlns:a16="http://schemas.microsoft.com/office/drawing/2014/main" id="{00458BEC-FA85-F820-73C4-5C0F87969F49}"/>
              </a:ext>
            </a:extLst>
          </p:cNvPr>
          <p:cNvSpPr/>
          <p:nvPr/>
        </p:nvSpPr>
        <p:spPr>
          <a:xfrm rot="1017431">
            <a:off x="3811263" y="3283952"/>
            <a:ext cx="102301" cy="413860"/>
          </a:xfrm>
          <a:prstGeom prst="upArrow">
            <a:avLst>
              <a:gd name="adj1" fmla="val 50000"/>
              <a:gd name="adj2" fmla="val 111376"/>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上矢印 18">
            <a:extLst>
              <a:ext uri="{FF2B5EF4-FFF2-40B4-BE49-F238E27FC236}">
                <a16:creationId xmlns:a16="http://schemas.microsoft.com/office/drawing/2014/main" id="{5234A176-92CB-44F2-6049-91E6709BCE50}"/>
              </a:ext>
            </a:extLst>
          </p:cNvPr>
          <p:cNvSpPr/>
          <p:nvPr/>
        </p:nvSpPr>
        <p:spPr>
          <a:xfrm>
            <a:off x="3535595" y="3424650"/>
            <a:ext cx="126259" cy="266485"/>
          </a:xfrm>
          <a:prstGeom prst="upArrow">
            <a:avLst>
              <a:gd name="adj1" fmla="val 50000"/>
              <a:gd name="adj2" fmla="val 75127"/>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上矢印 19">
            <a:extLst>
              <a:ext uri="{FF2B5EF4-FFF2-40B4-BE49-F238E27FC236}">
                <a16:creationId xmlns:a16="http://schemas.microsoft.com/office/drawing/2014/main" id="{128F5FAF-62FE-AF75-28FC-18FC686F5C7B}"/>
              </a:ext>
            </a:extLst>
          </p:cNvPr>
          <p:cNvSpPr/>
          <p:nvPr/>
        </p:nvSpPr>
        <p:spPr>
          <a:xfrm rot="12266043">
            <a:off x="3461791" y="3959372"/>
            <a:ext cx="128229" cy="375090"/>
          </a:xfrm>
          <a:prstGeom prst="upArrow">
            <a:avLst>
              <a:gd name="adj1" fmla="val 50000"/>
              <a:gd name="adj2" fmla="val 103191"/>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上矢印 20">
            <a:extLst>
              <a:ext uri="{FF2B5EF4-FFF2-40B4-BE49-F238E27FC236}">
                <a16:creationId xmlns:a16="http://schemas.microsoft.com/office/drawing/2014/main" id="{52C99675-8D6A-10C4-700E-34D4B2A43A19}"/>
              </a:ext>
            </a:extLst>
          </p:cNvPr>
          <p:cNvSpPr/>
          <p:nvPr/>
        </p:nvSpPr>
        <p:spPr>
          <a:xfrm rot="10800000">
            <a:off x="3661855" y="3992136"/>
            <a:ext cx="128229" cy="289999"/>
          </a:xfrm>
          <a:prstGeom prst="upArrow">
            <a:avLst>
              <a:gd name="adj1" fmla="val 50000"/>
              <a:gd name="adj2" fmla="val 92646"/>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3342964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1EC1AC56-9F68-B9FF-560E-423E03407BC9}"/>
              </a:ext>
            </a:extLst>
          </p:cNvPr>
          <p:cNvPicPr>
            <a:picLocks noChangeAspect="1"/>
          </p:cNvPicPr>
          <p:nvPr/>
        </p:nvPicPr>
        <p:blipFill>
          <a:blip r:embed="rId3"/>
          <a:stretch>
            <a:fillRect/>
          </a:stretch>
        </p:blipFill>
        <p:spPr>
          <a:xfrm>
            <a:off x="362567" y="557959"/>
            <a:ext cx="7585839" cy="4791600"/>
          </a:xfrm>
          <a:prstGeom prst="rect">
            <a:avLst/>
          </a:prstGeom>
        </p:spPr>
      </p:pic>
      <p:sp>
        <p:nvSpPr>
          <p:cNvPr id="3" name="スライド番号プレースホルダー 2">
            <a:extLst>
              <a:ext uri="{FF2B5EF4-FFF2-40B4-BE49-F238E27FC236}">
                <a16:creationId xmlns:a16="http://schemas.microsoft.com/office/drawing/2014/main" id="{FAFB5145-68CF-074C-899D-D300617C91E4}"/>
              </a:ext>
            </a:extLst>
          </p:cNvPr>
          <p:cNvSpPr>
            <a:spLocks noGrp="1"/>
          </p:cNvSpPr>
          <p:nvPr>
            <p:ph type="sldNum" sz="quarter" idx="12"/>
          </p:nvPr>
        </p:nvSpPr>
        <p:spPr/>
        <p:txBody>
          <a:bodyPr/>
          <a:lstStyle/>
          <a:p>
            <a:fld id="{1861F7C4-1F0D-F249-A3A3-E04DAD9D7D2E}" type="slidenum">
              <a:rPr kumimoji="1" lang="ja-JP" altLang="en-US" smtClean="0"/>
              <a:t>9</a:t>
            </a:fld>
            <a:endParaRPr kumimoji="1" lang="ja-JP" altLang="en-US"/>
          </a:p>
        </p:txBody>
      </p:sp>
      <p:sp>
        <p:nvSpPr>
          <p:cNvPr id="7" name="テキスト ボックス 6">
            <a:extLst>
              <a:ext uri="{FF2B5EF4-FFF2-40B4-BE49-F238E27FC236}">
                <a16:creationId xmlns:a16="http://schemas.microsoft.com/office/drawing/2014/main" id="{8E8C2788-5459-FA51-F7ED-F83A872A050A}"/>
              </a:ext>
            </a:extLst>
          </p:cNvPr>
          <p:cNvSpPr txBox="1"/>
          <p:nvPr/>
        </p:nvSpPr>
        <p:spPr>
          <a:xfrm>
            <a:off x="33814" y="96294"/>
            <a:ext cx="9110186" cy="461665"/>
          </a:xfrm>
          <a:prstGeom prst="rect">
            <a:avLst/>
          </a:prstGeom>
          <a:noFill/>
        </p:spPr>
        <p:txBody>
          <a:bodyPr wrap="none" rtlCol="0">
            <a:spAutoFit/>
          </a:bodyPr>
          <a:lstStyle/>
          <a:p>
            <a:r>
              <a:rPr lang="ja-JP" altLang="en-US" sz="2400">
                <a:latin typeface="HGSSoeiKakugothicUB" panose="020B0900000000000000" pitchFamily="34" charset="-128"/>
                <a:ea typeface="HGSSoeiKakugothicUB" panose="020B0900000000000000" pitchFamily="34" charset="-128"/>
              </a:rPr>
              <a:t>カーボンペースト電極のグルコース濃度に対する電流密度の測定</a:t>
            </a:r>
          </a:p>
        </p:txBody>
      </p:sp>
      <p:sp>
        <p:nvSpPr>
          <p:cNvPr id="4" name="テキスト ボックス 3">
            <a:extLst>
              <a:ext uri="{FF2B5EF4-FFF2-40B4-BE49-F238E27FC236}">
                <a16:creationId xmlns:a16="http://schemas.microsoft.com/office/drawing/2014/main" id="{99B685D9-4971-04CD-7626-7FEA4ABA83F3}"/>
              </a:ext>
            </a:extLst>
          </p:cNvPr>
          <p:cNvSpPr txBox="1"/>
          <p:nvPr/>
        </p:nvSpPr>
        <p:spPr>
          <a:xfrm>
            <a:off x="3560251" y="743916"/>
            <a:ext cx="1891865" cy="369332"/>
          </a:xfrm>
          <a:prstGeom prst="rect">
            <a:avLst/>
          </a:prstGeom>
          <a:noFill/>
        </p:spPr>
        <p:txBody>
          <a:bodyPr wrap="none" rtlCol="0">
            <a:spAutoFit/>
          </a:bodyPr>
          <a:lstStyle/>
          <a:p>
            <a:r>
              <a:rPr lang="ja-JP" altLang="en-US">
                <a:solidFill>
                  <a:schemeClr val="accent2">
                    <a:lumMod val="75000"/>
                  </a:schemeClr>
                </a:solidFill>
                <a:latin typeface="Times New Roman" panose="02020603050405020304" pitchFamily="18" charset="0"/>
                <a:ea typeface="Hiragino Maru Gothic Pro W4" panose="020F0400000000000000" pitchFamily="34" charset="-128"/>
                <a:cs typeface="Times New Roman" panose="02020603050405020304" pitchFamily="18" charset="0"/>
              </a:rPr>
              <a:t>ナフィオン</a:t>
            </a:r>
            <a:r>
              <a:rPr lang="en-US" altLang="ja-JP" dirty="0">
                <a:solidFill>
                  <a:schemeClr val="accent2">
                    <a:lumMod val="75000"/>
                  </a:schemeClr>
                </a:solidFill>
                <a:latin typeface="Times New Roman" panose="02020603050405020304" pitchFamily="18" charset="0"/>
                <a:ea typeface="Hiragino Maru Gothic Pro W4" panose="020F0400000000000000" pitchFamily="34" charset="-128"/>
                <a:cs typeface="Times New Roman" panose="02020603050405020304" pitchFamily="18" charset="0"/>
              </a:rPr>
              <a:t>10 μL</a:t>
            </a:r>
            <a:endParaRPr lang="ja-JP" altLang="en-US">
              <a:solidFill>
                <a:schemeClr val="accent2">
                  <a:lumMod val="75000"/>
                </a:schemeClr>
              </a:solidFill>
              <a:latin typeface="Times New Roman" panose="02020603050405020304" pitchFamily="18" charset="0"/>
              <a:ea typeface="Hiragino Maru Gothic Pro W4" panose="020F0400000000000000" pitchFamily="34" charset="-128"/>
              <a:cs typeface="Times New Roman" panose="02020603050405020304" pitchFamily="18" charset="0"/>
            </a:endParaRPr>
          </a:p>
        </p:txBody>
      </p:sp>
      <p:sp>
        <p:nvSpPr>
          <p:cNvPr id="5" name="テキスト ボックス 4">
            <a:extLst>
              <a:ext uri="{FF2B5EF4-FFF2-40B4-BE49-F238E27FC236}">
                <a16:creationId xmlns:a16="http://schemas.microsoft.com/office/drawing/2014/main" id="{7F11422C-4B16-4431-CA25-342ED72A7125}"/>
              </a:ext>
            </a:extLst>
          </p:cNvPr>
          <p:cNvSpPr txBox="1"/>
          <p:nvPr/>
        </p:nvSpPr>
        <p:spPr>
          <a:xfrm>
            <a:off x="6868659" y="948036"/>
            <a:ext cx="737702" cy="369332"/>
          </a:xfrm>
          <a:prstGeom prst="rect">
            <a:avLst/>
          </a:prstGeom>
          <a:noFill/>
        </p:spPr>
        <p:txBody>
          <a:bodyPr wrap="none" rtlCol="0">
            <a:spAutoFit/>
          </a:bodyPr>
          <a:lstStyle/>
          <a:p>
            <a:r>
              <a:rPr lang="en-US" altLang="ja-JP" dirty="0">
                <a:solidFill>
                  <a:srgbClr val="00B050"/>
                </a:solidFill>
                <a:latin typeface="Times New Roman" panose="02020603050405020304" pitchFamily="18" charset="0"/>
                <a:ea typeface="Hiragino Maru Gothic Pro W4" panose="020F0400000000000000" pitchFamily="34" charset="-128"/>
                <a:cs typeface="Times New Roman" panose="02020603050405020304" pitchFamily="18" charset="0"/>
              </a:rPr>
              <a:t>10 μL</a:t>
            </a:r>
            <a:endParaRPr lang="ja-JP" altLang="en-US">
              <a:solidFill>
                <a:srgbClr val="00B050"/>
              </a:solidFill>
              <a:latin typeface="Times New Roman" panose="02020603050405020304" pitchFamily="18" charset="0"/>
              <a:ea typeface="Hiragino Maru Gothic Pro W4" panose="020F0400000000000000" pitchFamily="34" charset="-128"/>
              <a:cs typeface="Times New Roman" panose="02020603050405020304" pitchFamily="18" charset="0"/>
            </a:endParaRPr>
          </a:p>
        </p:txBody>
      </p:sp>
      <p:sp>
        <p:nvSpPr>
          <p:cNvPr id="6" name="テキスト ボックス 5">
            <a:extLst>
              <a:ext uri="{FF2B5EF4-FFF2-40B4-BE49-F238E27FC236}">
                <a16:creationId xmlns:a16="http://schemas.microsoft.com/office/drawing/2014/main" id="{0A5AE579-E1F8-32BC-DEB6-F9530CECBA25}"/>
              </a:ext>
            </a:extLst>
          </p:cNvPr>
          <p:cNvSpPr txBox="1"/>
          <p:nvPr/>
        </p:nvSpPr>
        <p:spPr>
          <a:xfrm>
            <a:off x="5577952" y="1640789"/>
            <a:ext cx="737702" cy="369332"/>
          </a:xfrm>
          <a:prstGeom prst="rect">
            <a:avLst/>
          </a:prstGeom>
          <a:noFill/>
        </p:spPr>
        <p:txBody>
          <a:bodyPr wrap="none" rtlCol="0">
            <a:spAutoFit/>
          </a:bodyPr>
          <a:lstStyle/>
          <a:p>
            <a:r>
              <a:rPr lang="en-US" altLang="ja-JP" dirty="0">
                <a:solidFill>
                  <a:srgbClr val="FF0000"/>
                </a:solidFill>
                <a:latin typeface="Times New Roman" panose="02020603050405020304" pitchFamily="18" charset="0"/>
                <a:ea typeface="Hiragino Maru Gothic Pro W4" panose="020F0400000000000000" pitchFamily="34" charset="-128"/>
                <a:cs typeface="Times New Roman" panose="02020603050405020304" pitchFamily="18" charset="0"/>
              </a:rPr>
              <a:t>15 μL</a:t>
            </a:r>
            <a:endParaRPr lang="ja-JP" altLang="en-US">
              <a:solidFill>
                <a:srgbClr val="FF0000"/>
              </a:solidFill>
              <a:latin typeface="Times New Roman" panose="02020603050405020304" pitchFamily="18" charset="0"/>
              <a:ea typeface="Hiragino Maru Gothic Pro W4" panose="020F0400000000000000" pitchFamily="34" charset="-128"/>
              <a:cs typeface="Times New Roman" panose="02020603050405020304" pitchFamily="18" charset="0"/>
            </a:endParaRPr>
          </a:p>
        </p:txBody>
      </p:sp>
      <p:sp>
        <p:nvSpPr>
          <p:cNvPr id="9" name="テキスト ボックス 8">
            <a:extLst>
              <a:ext uri="{FF2B5EF4-FFF2-40B4-BE49-F238E27FC236}">
                <a16:creationId xmlns:a16="http://schemas.microsoft.com/office/drawing/2014/main" id="{0E508DF5-8347-CDF1-D953-51A3B95CBA2E}"/>
              </a:ext>
            </a:extLst>
          </p:cNvPr>
          <p:cNvSpPr txBox="1"/>
          <p:nvPr/>
        </p:nvSpPr>
        <p:spPr>
          <a:xfrm>
            <a:off x="5635660" y="1937483"/>
            <a:ext cx="622286" cy="369332"/>
          </a:xfrm>
          <a:prstGeom prst="rect">
            <a:avLst/>
          </a:prstGeom>
          <a:noFill/>
        </p:spPr>
        <p:txBody>
          <a:bodyPr wrap="none" rtlCol="0">
            <a:spAutoFit/>
          </a:bodyPr>
          <a:lstStyle/>
          <a:p>
            <a:r>
              <a:rPr lang="en-US" altLang="ja-JP" dirty="0">
                <a:solidFill>
                  <a:schemeClr val="accent1"/>
                </a:solidFill>
                <a:latin typeface="Times New Roman" panose="02020603050405020304" pitchFamily="18" charset="0"/>
                <a:ea typeface="Hiragino Maru Gothic Pro W4" panose="020F0400000000000000" pitchFamily="34" charset="-128"/>
                <a:cs typeface="Times New Roman" panose="02020603050405020304" pitchFamily="18" charset="0"/>
              </a:rPr>
              <a:t>5 μL</a:t>
            </a:r>
            <a:endParaRPr lang="ja-JP" altLang="en-US">
              <a:solidFill>
                <a:schemeClr val="accent1"/>
              </a:solidFill>
              <a:latin typeface="Times New Roman" panose="02020603050405020304" pitchFamily="18" charset="0"/>
              <a:ea typeface="Hiragino Maru Gothic Pro W4" panose="020F0400000000000000" pitchFamily="34" charset="-128"/>
              <a:cs typeface="Times New Roman" panose="02020603050405020304" pitchFamily="18" charset="0"/>
            </a:endParaRPr>
          </a:p>
        </p:txBody>
      </p:sp>
      <p:sp>
        <p:nvSpPr>
          <p:cNvPr id="12" name="テキスト ボックス 11">
            <a:extLst>
              <a:ext uri="{FF2B5EF4-FFF2-40B4-BE49-F238E27FC236}">
                <a16:creationId xmlns:a16="http://schemas.microsoft.com/office/drawing/2014/main" id="{2EBB94F3-6B85-6D6E-0F52-69CEACD65E82}"/>
              </a:ext>
            </a:extLst>
          </p:cNvPr>
          <p:cNvSpPr txBox="1"/>
          <p:nvPr/>
        </p:nvSpPr>
        <p:spPr>
          <a:xfrm>
            <a:off x="628650" y="5792455"/>
            <a:ext cx="1569660" cy="646331"/>
          </a:xfrm>
          <a:prstGeom prst="rect">
            <a:avLst/>
          </a:prstGeom>
          <a:noFill/>
        </p:spPr>
        <p:txBody>
          <a:bodyPr wrap="none" rtlCol="0">
            <a:spAutoFit/>
          </a:bodyPr>
          <a:lstStyle/>
          <a:p>
            <a:r>
              <a:rPr lang="ja-JP" altLang="en-US">
                <a:latin typeface="Times New Roman" panose="02020603050405020304" pitchFamily="18" charset="0"/>
                <a:ea typeface="MS Mincho" panose="02020609040205080304" pitchFamily="49" charset="-128"/>
                <a:cs typeface="Times New Roman" panose="02020603050405020304" pitchFamily="18" charset="0"/>
              </a:rPr>
              <a:t>バインダー：</a:t>
            </a:r>
            <a:endParaRPr lang="en-US" altLang="ja-JP" dirty="0">
              <a:latin typeface="Times New Roman" panose="02020603050405020304" pitchFamily="18" charset="0"/>
              <a:ea typeface="MS Mincho" panose="02020609040205080304" pitchFamily="49" charset="-128"/>
              <a:cs typeface="Times New Roman" panose="02020603050405020304" pitchFamily="18" charset="0"/>
            </a:endParaRPr>
          </a:p>
          <a:p>
            <a:r>
              <a:rPr lang="ja-JP" altLang="en-US">
                <a:latin typeface="HGSSoeiKakugothicUB" panose="020B0900000000000000" pitchFamily="34" charset="-128"/>
                <a:ea typeface="HGSSoeiKakugothicUB" panose="020B0900000000000000" pitchFamily="34" charset="-128"/>
                <a:cs typeface="Times New Roman" panose="02020603050405020304" pitchFamily="18" charset="0"/>
              </a:rPr>
              <a:t>ナフィオン</a:t>
            </a:r>
            <a:endParaRPr lang="en-US" altLang="ja-JP" dirty="0">
              <a:latin typeface="HGSSoeiKakugothicUB" panose="020B0900000000000000" pitchFamily="34" charset="-128"/>
              <a:ea typeface="HGSSoeiKakugothicUB" panose="020B0900000000000000" pitchFamily="34" charset="-128"/>
              <a:cs typeface="Times New Roman" panose="02020603050405020304" pitchFamily="18" charset="0"/>
            </a:endParaRPr>
          </a:p>
        </p:txBody>
      </p:sp>
      <p:sp>
        <p:nvSpPr>
          <p:cNvPr id="15" name="テキスト ボックス 14">
            <a:extLst>
              <a:ext uri="{FF2B5EF4-FFF2-40B4-BE49-F238E27FC236}">
                <a16:creationId xmlns:a16="http://schemas.microsoft.com/office/drawing/2014/main" id="{4837550F-5F99-B697-1C03-05F87AB1DE74}"/>
              </a:ext>
            </a:extLst>
          </p:cNvPr>
          <p:cNvSpPr txBox="1"/>
          <p:nvPr/>
        </p:nvSpPr>
        <p:spPr>
          <a:xfrm>
            <a:off x="2686051" y="5515455"/>
            <a:ext cx="2209259" cy="1200329"/>
          </a:xfrm>
          <a:prstGeom prst="rect">
            <a:avLst/>
          </a:prstGeom>
          <a:noFill/>
        </p:spPr>
        <p:txBody>
          <a:bodyPr wrap="none" rtlCol="0">
            <a:spAutoFit/>
          </a:bodyPr>
          <a:lstStyle/>
          <a:p>
            <a:pPr marL="342900" indent="-342900">
              <a:buFont typeface="+mj-lt"/>
              <a:buAutoNum type="arabicPeriod"/>
            </a:pPr>
            <a:r>
              <a:rPr lang="ja-JP" altLang="en-US" sz="1800">
                <a:latin typeface="Times New Roman" panose="02020603050405020304" pitchFamily="18" charset="0"/>
                <a:ea typeface="MS Mincho" panose="02020609040205080304" pitchFamily="49" charset="-128"/>
                <a:cs typeface="Times New Roman" panose="02020603050405020304" pitchFamily="18" charset="0"/>
              </a:rPr>
              <a:t>ナフィオン</a:t>
            </a:r>
            <a:r>
              <a:rPr lang="en-US" altLang="ja-JP" sz="1800" dirty="0">
                <a:latin typeface="Times New Roman" panose="02020603050405020304" pitchFamily="18" charset="0"/>
                <a:ea typeface="MS Mincho" panose="02020609040205080304" pitchFamily="49" charset="-128"/>
                <a:cs typeface="Times New Roman" panose="02020603050405020304" pitchFamily="18" charset="0"/>
              </a:rPr>
              <a:t> 5 μL</a:t>
            </a:r>
          </a:p>
          <a:p>
            <a:pPr marL="257175" indent="-257175">
              <a:buFont typeface="+mj-lt"/>
              <a:buAutoNum type="arabicPeriod"/>
            </a:pPr>
            <a:r>
              <a:rPr lang="ja-JP" altLang="en-US" sz="1800">
                <a:latin typeface="Times New Roman" panose="02020603050405020304" pitchFamily="18" charset="0"/>
                <a:ea typeface="MS Mincho" panose="02020609040205080304" pitchFamily="49" charset="-128"/>
                <a:cs typeface="Times New Roman" panose="02020603050405020304" pitchFamily="18" charset="0"/>
              </a:rPr>
              <a:t>ナフィオン</a:t>
            </a:r>
            <a:r>
              <a:rPr lang="en-US" altLang="ja-JP" sz="1800" dirty="0">
                <a:latin typeface="Times New Roman" panose="02020603050405020304" pitchFamily="18" charset="0"/>
                <a:ea typeface="MS Mincho" panose="02020609040205080304" pitchFamily="49" charset="-128"/>
                <a:cs typeface="Times New Roman" panose="02020603050405020304" pitchFamily="18" charset="0"/>
              </a:rPr>
              <a:t> 10 μL</a:t>
            </a:r>
          </a:p>
          <a:p>
            <a:pPr marL="257175" indent="-257175">
              <a:buFont typeface="+mj-lt"/>
              <a:buAutoNum type="arabicPeriod"/>
            </a:pPr>
            <a:r>
              <a:rPr lang="ja-JP" altLang="en-US" sz="1800">
                <a:latin typeface="Times New Roman" panose="02020603050405020304" pitchFamily="18" charset="0"/>
                <a:ea typeface="MS Mincho" panose="02020609040205080304" pitchFamily="49" charset="-128"/>
                <a:cs typeface="Times New Roman" panose="02020603050405020304" pitchFamily="18" charset="0"/>
              </a:rPr>
              <a:t>ナフィオン</a:t>
            </a:r>
            <a:r>
              <a:rPr lang="en-US" altLang="ja-JP" sz="1800" dirty="0">
                <a:latin typeface="Times New Roman" panose="02020603050405020304" pitchFamily="18" charset="0"/>
                <a:ea typeface="MS Mincho" panose="02020609040205080304" pitchFamily="49" charset="-128"/>
                <a:cs typeface="Times New Roman" panose="02020603050405020304" pitchFamily="18" charset="0"/>
              </a:rPr>
              <a:t> 10 μL</a:t>
            </a:r>
          </a:p>
          <a:p>
            <a:pPr marL="257175" indent="-257175">
              <a:buFont typeface="+mj-lt"/>
              <a:buAutoNum type="arabicPeriod"/>
            </a:pPr>
            <a:r>
              <a:rPr lang="ja-JP" altLang="en-US" sz="1800">
                <a:latin typeface="Times New Roman" panose="02020603050405020304" pitchFamily="18" charset="0"/>
                <a:ea typeface="MS Mincho" panose="02020609040205080304" pitchFamily="49" charset="-128"/>
                <a:cs typeface="Times New Roman" panose="02020603050405020304" pitchFamily="18" charset="0"/>
              </a:rPr>
              <a:t>ナフィオン</a:t>
            </a:r>
            <a:r>
              <a:rPr lang="en-US" altLang="ja-JP" sz="1800" dirty="0">
                <a:latin typeface="Times New Roman" panose="02020603050405020304" pitchFamily="18" charset="0"/>
                <a:ea typeface="MS Mincho" panose="02020609040205080304" pitchFamily="49" charset="-128"/>
                <a:cs typeface="Times New Roman" panose="02020603050405020304" pitchFamily="18" charset="0"/>
              </a:rPr>
              <a:t> 15 μL</a:t>
            </a:r>
          </a:p>
        </p:txBody>
      </p:sp>
      <p:sp>
        <p:nvSpPr>
          <p:cNvPr id="16" name="テキスト ボックス 15">
            <a:extLst>
              <a:ext uri="{FF2B5EF4-FFF2-40B4-BE49-F238E27FC236}">
                <a16:creationId xmlns:a16="http://schemas.microsoft.com/office/drawing/2014/main" id="{F68CE94E-CF08-F936-4F06-717C3133CDFE}"/>
              </a:ext>
            </a:extLst>
          </p:cNvPr>
          <p:cNvSpPr txBox="1"/>
          <p:nvPr/>
        </p:nvSpPr>
        <p:spPr>
          <a:xfrm>
            <a:off x="4895310" y="5930709"/>
            <a:ext cx="1917513" cy="369332"/>
          </a:xfrm>
          <a:prstGeom prst="rect">
            <a:avLst/>
          </a:prstGeom>
          <a:noFill/>
        </p:spPr>
        <p:txBody>
          <a:bodyPr wrap="none" rtlCol="0">
            <a:spAutoFit/>
          </a:bodyPr>
          <a:lstStyle/>
          <a:p>
            <a:r>
              <a:rPr kumimoji="1" lang="ja-JP" altLang="en-US">
                <a:latin typeface="Times New Roman" panose="02020603050405020304" pitchFamily="18" charset="0"/>
                <a:ea typeface="MS Mincho" panose="02020609040205080304" pitchFamily="49" charset="-128"/>
                <a:cs typeface="Times New Roman" panose="02020603050405020304" pitchFamily="18" charset="0"/>
              </a:rPr>
              <a:t>の</a:t>
            </a:r>
            <a:r>
              <a:rPr kumimoji="1" lang="en-US" altLang="ja-JP" dirty="0">
                <a:latin typeface="Times New Roman" panose="02020603050405020304" pitchFamily="18" charset="0"/>
                <a:ea typeface="MS Mincho" panose="02020609040205080304" pitchFamily="49" charset="-128"/>
                <a:cs typeface="Times New Roman" panose="02020603050405020304" pitchFamily="18" charset="0"/>
              </a:rPr>
              <a:t>4</a:t>
            </a:r>
            <a:r>
              <a:rPr kumimoji="1" lang="ja-JP" altLang="en-US">
                <a:latin typeface="Times New Roman" panose="02020603050405020304" pitchFamily="18" charset="0"/>
                <a:ea typeface="MS Mincho" panose="02020609040205080304" pitchFamily="49" charset="-128"/>
                <a:cs typeface="Times New Roman" panose="02020603050405020304" pitchFamily="18" charset="0"/>
              </a:rPr>
              <a:t>つ電極を作製</a:t>
            </a:r>
          </a:p>
        </p:txBody>
      </p:sp>
      <p:sp>
        <p:nvSpPr>
          <p:cNvPr id="18" name="テキスト ボックス 17">
            <a:extLst>
              <a:ext uri="{FF2B5EF4-FFF2-40B4-BE49-F238E27FC236}">
                <a16:creationId xmlns:a16="http://schemas.microsoft.com/office/drawing/2014/main" id="{84C7B5D6-3B16-8D79-83F3-7B74B7194AB5}"/>
              </a:ext>
            </a:extLst>
          </p:cNvPr>
          <p:cNvSpPr txBox="1"/>
          <p:nvPr/>
        </p:nvSpPr>
        <p:spPr>
          <a:xfrm>
            <a:off x="2834986" y="3668727"/>
            <a:ext cx="3474028" cy="369332"/>
          </a:xfrm>
          <a:prstGeom prst="rect">
            <a:avLst/>
          </a:prstGeom>
          <a:noFill/>
        </p:spPr>
        <p:txBody>
          <a:bodyPr wrap="none" rtlCol="0">
            <a:spAutoFit/>
          </a:bodyPr>
          <a:lstStyle/>
          <a:p>
            <a:r>
              <a:rPr kumimoji="1" lang="ja-JP" altLang="en-US">
                <a:latin typeface="Times New Roman" panose="02020603050405020304" pitchFamily="18" charset="0"/>
                <a:ea typeface="Hiragino Maru Gothic ProN W4" panose="020F0400000000000000" pitchFamily="34" charset="-128"/>
                <a:cs typeface="Times New Roman" panose="02020603050405020304" pitchFamily="18" charset="0"/>
              </a:rPr>
              <a:t>セルロースナノファイバー</a:t>
            </a:r>
            <a:r>
              <a:rPr kumimoji="1" lang="en-US" altLang="ja-JP" dirty="0">
                <a:latin typeface="Times New Roman" panose="02020603050405020304" pitchFamily="18" charset="0"/>
                <a:ea typeface="Hiragino Maru Gothic ProN W4" panose="020F0400000000000000" pitchFamily="34" charset="-128"/>
                <a:cs typeface="Times New Roman" panose="02020603050405020304" pitchFamily="18" charset="0"/>
              </a:rPr>
              <a:t> 0.2 g</a:t>
            </a:r>
            <a:endParaRPr kumimoji="1" lang="ja-JP" altLang="en-US">
              <a:latin typeface="Times New Roman" panose="02020603050405020304" pitchFamily="18" charset="0"/>
              <a:ea typeface="Hiragino Maru Gothic ProN W4" panose="020F0400000000000000" pitchFamily="34" charset="-128"/>
              <a:cs typeface="Times New Roman" panose="02020603050405020304" pitchFamily="18" charset="0"/>
            </a:endParaRPr>
          </a:p>
        </p:txBody>
      </p:sp>
      <p:sp>
        <p:nvSpPr>
          <p:cNvPr id="19" name="上矢印 18">
            <a:extLst>
              <a:ext uri="{FF2B5EF4-FFF2-40B4-BE49-F238E27FC236}">
                <a16:creationId xmlns:a16="http://schemas.microsoft.com/office/drawing/2014/main" id="{E2C36D59-A1B2-8AD6-C3EA-48C433BA1141}"/>
              </a:ext>
            </a:extLst>
          </p:cNvPr>
          <p:cNvSpPr/>
          <p:nvPr/>
        </p:nvSpPr>
        <p:spPr>
          <a:xfrm rot="1017431">
            <a:off x="3811263" y="3283952"/>
            <a:ext cx="102301" cy="413860"/>
          </a:xfrm>
          <a:prstGeom prst="upArrow">
            <a:avLst>
              <a:gd name="adj1" fmla="val 50000"/>
              <a:gd name="adj2" fmla="val 111376"/>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上矢印 19">
            <a:extLst>
              <a:ext uri="{FF2B5EF4-FFF2-40B4-BE49-F238E27FC236}">
                <a16:creationId xmlns:a16="http://schemas.microsoft.com/office/drawing/2014/main" id="{2DF683A9-45EF-F1B3-46C7-2245FBAE971A}"/>
              </a:ext>
            </a:extLst>
          </p:cNvPr>
          <p:cNvSpPr/>
          <p:nvPr/>
        </p:nvSpPr>
        <p:spPr>
          <a:xfrm>
            <a:off x="3535595" y="3424650"/>
            <a:ext cx="126259" cy="266485"/>
          </a:xfrm>
          <a:prstGeom prst="upArrow">
            <a:avLst>
              <a:gd name="adj1" fmla="val 50000"/>
              <a:gd name="adj2" fmla="val 75127"/>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上矢印 20">
            <a:extLst>
              <a:ext uri="{FF2B5EF4-FFF2-40B4-BE49-F238E27FC236}">
                <a16:creationId xmlns:a16="http://schemas.microsoft.com/office/drawing/2014/main" id="{6E0CE503-13BE-09AF-088E-599B5DC01819}"/>
              </a:ext>
            </a:extLst>
          </p:cNvPr>
          <p:cNvSpPr/>
          <p:nvPr/>
        </p:nvSpPr>
        <p:spPr>
          <a:xfrm rot="12266043">
            <a:off x="3461791" y="3959372"/>
            <a:ext cx="128229" cy="375090"/>
          </a:xfrm>
          <a:prstGeom prst="upArrow">
            <a:avLst>
              <a:gd name="adj1" fmla="val 50000"/>
              <a:gd name="adj2" fmla="val 103191"/>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上矢印 21">
            <a:extLst>
              <a:ext uri="{FF2B5EF4-FFF2-40B4-BE49-F238E27FC236}">
                <a16:creationId xmlns:a16="http://schemas.microsoft.com/office/drawing/2014/main" id="{8231FECF-A812-4C54-CBDE-ADCD8A54E8C6}"/>
              </a:ext>
            </a:extLst>
          </p:cNvPr>
          <p:cNvSpPr/>
          <p:nvPr/>
        </p:nvSpPr>
        <p:spPr>
          <a:xfrm rot="10800000">
            <a:off x="3661855" y="3992136"/>
            <a:ext cx="128229" cy="289999"/>
          </a:xfrm>
          <a:prstGeom prst="upArrow">
            <a:avLst>
              <a:gd name="adj1" fmla="val 50000"/>
              <a:gd name="adj2" fmla="val 92646"/>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477569526"/>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2990</TotalTime>
  <Words>3054</Words>
  <Application>Microsoft Macintosh PowerPoint</Application>
  <PresentationFormat>画面に合わせる (4:3)</PresentationFormat>
  <Paragraphs>399</Paragraphs>
  <Slides>23</Slides>
  <Notes>23</Notes>
  <HiddenSlides>0</HiddenSlides>
  <MMClips>0</MMClips>
  <ScaleCrop>false</ScaleCrop>
  <HeadingPairs>
    <vt:vector size="8" baseType="variant">
      <vt:variant>
        <vt:lpstr>使用されているフォント</vt:lpstr>
      </vt:variant>
      <vt:variant>
        <vt:i4>14</vt:i4>
      </vt:variant>
      <vt:variant>
        <vt:lpstr>テーマ</vt:lpstr>
      </vt:variant>
      <vt:variant>
        <vt:i4>1</vt:i4>
      </vt:variant>
      <vt:variant>
        <vt:lpstr>埋め込まれた OLE サーバー</vt:lpstr>
      </vt:variant>
      <vt:variant>
        <vt:i4>1</vt:i4>
      </vt:variant>
      <vt:variant>
        <vt:lpstr>スライド タイトル</vt:lpstr>
      </vt:variant>
      <vt:variant>
        <vt:i4>23</vt:i4>
      </vt:variant>
    </vt:vector>
  </HeadingPairs>
  <TitlesOfParts>
    <vt:vector size="39" baseType="lpstr">
      <vt:lpstr>HGPSoeiKakugothicUB</vt:lpstr>
      <vt:lpstr>HGSSoeiKakugothicUB</vt:lpstr>
      <vt:lpstr>Hiragino Maru Gothic Pro W4</vt:lpstr>
      <vt:lpstr>Hiragino Maru Gothic ProN W4</vt:lpstr>
      <vt:lpstr>MS Gothic</vt:lpstr>
      <vt:lpstr>MS Mincho</vt:lpstr>
      <vt:lpstr>游ゴシック</vt:lpstr>
      <vt:lpstr>Yu Mincho</vt:lpstr>
      <vt:lpstr>Yu Mincho</vt:lpstr>
      <vt:lpstr>Arial</vt:lpstr>
      <vt:lpstr>Calibri</vt:lpstr>
      <vt:lpstr>Calibri Light</vt:lpstr>
      <vt:lpstr>Cambria Math</vt:lpstr>
      <vt:lpstr>Times New Roman</vt:lpstr>
      <vt:lpstr>Office テーマ</vt:lpstr>
      <vt:lpstr>CS ChemDraw Drawing</vt:lpstr>
      <vt:lpstr>ニッケル水酸化物ナノシート 固定電極によるグルコース酸化の検討 </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Introduction</vt:lpstr>
      <vt:lpstr>Result</vt:lpstr>
      <vt:lpstr>Result</vt:lpstr>
      <vt:lpstr>Result</vt:lpstr>
      <vt:lpstr>Experimental</vt:lpstr>
      <vt:lpstr>PowerPoint プレゼンテーション</vt:lpstr>
      <vt:lpstr>Result</vt:lpstr>
      <vt:lpstr>Result</vt:lpstr>
      <vt:lpstr>PowerPoint プレゼンテーション</vt:lpstr>
      <vt:lpstr>PowerPoint プレゼンテーション</vt:lpstr>
      <vt:lpstr>Experimental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Chemical deposition and exfoliation from liquid crystal template: Nickel/nickel (II) hydroxide nanoflakes electrocatalyst for a non-enzymatic glucose oxidation reaction </dc:title>
  <dc:creator>松山 ファミリー</dc:creator>
  <cp:lastModifiedBy>松山 ファミリー</cp:lastModifiedBy>
  <cp:revision>4</cp:revision>
  <cp:lastPrinted>2023-02-15T12:14:39Z</cp:lastPrinted>
  <dcterms:created xsi:type="dcterms:W3CDTF">2022-04-18T04:43:07Z</dcterms:created>
  <dcterms:modified xsi:type="dcterms:W3CDTF">2023-02-17T04:10:23Z</dcterms:modified>
</cp:coreProperties>
</file>