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331" r:id="rId3"/>
    <p:sldId id="358" r:id="rId4"/>
    <p:sldId id="365" r:id="rId5"/>
    <p:sldId id="366" r:id="rId6"/>
    <p:sldId id="364" r:id="rId7"/>
    <p:sldId id="345" r:id="rId8"/>
    <p:sldId id="346" r:id="rId9"/>
    <p:sldId id="374" r:id="rId10"/>
    <p:sldId id="368" r:id="rId11"/>
    <p:sldId id="357" r:id="rId12"/>
    <p:sldId id="363" r:id="rId13"/>
    <p:sldId id="305" r:id="rId14"/>
    <p:sldId id="351" r:id="rId15"/>
    <p:sldId id="353" r:id="rId16"/>
    <p:sldId id="356" r:id="rId17"/>
    <p:sldId id="318" r:id="rId18"/>
    <p:sldId id="314" r:id="rId19"/>
    <p:sldId id="362" r:id="rId20"/>
    <p:sldId id="367" r:id="rId21"/>
    <p:sldId id="360" r:id="rId22"/>
    <p:sldId id="371" r:id="rId23"/>
    <p:sldId id="37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5"/>
    <p:restoredTop sz="71742"/>
  </p:normalViewPr>
  <p:slideViewPr>
    <p:cSldViewPr snapToGrid="0">
      <p:cViewPr varScale="1">
        <p:scale>
          <a:sx n="89" d="100"/>
          <a:sy n="89" d="100"/>
        </p:scale>
        <p:origin x="2088" y="16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endParaRPr kumimoji="1" lang="en-US" altLang="ja-JP" dirty="0"/>
          </a:p>
          <a:p>
            <a:r>
              <a:rPr kumimoji="1" lang="ja-JP" altLang="en-US"/>
              <a:t>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この図の直線の傾きは、電極の感度を表しています。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つの黒色と青色の直線は繰り返し測定の</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回目で、赤色の繰り返し測定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回目に比べて、感度が良好な結果となりました。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回目からは感度の低下が見られましたが、これは電極表面のナノシートが劣化により剥がれ落ちた可能性や</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電極表面にグルコースとの反応を阻害する物質、例えばグルコースを酸化した後のグルコン酸などが付着することによって、</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グルコースとナノシートとの接地面積が減少した可能性などが考えられます。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セルロースナノファイバーやナフィオンをバインダーとしてニッケル水酸化物ナノシートを用いた電極はグルコースを添加した際に電流量の増加が見られ、グルコース酸化による電流が確認されました。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セルロースナノファイバーより線形範囲と感度が良好であることが判明しました。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dirty="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をバインダーとして用いた電極が、本研究内では最も感度と線形範囲が良好でした。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複数回の測定での安定性は課題ですが、本研究によりニッケル水酸化物ナノシート固定電極によるグルコース酸化が可能であることが示されました。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13</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19</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本研究室では、銅、ニッケル、コバルト水酸化物を</a:t>
            </a:r>
            <a:r>
              <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ブタノール中で単層剥離することでナノシートを得ることについて報告しており、</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銅水酸化物ナノシートではグルコース酸化が可能であることも報告しています。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ニッケル水酸化物ナノシートにおけるグルコース酸化についての研究は行われておらず、ニッケル水酸化物の他のナノ構造についてはいくつかグルコース酸化の報告がされていました。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そのため、本研究ではニッケル水酸化物ナノシート固定電極を作製し、電気化学的なグルコース酸化の検討を行いました。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21</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23</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実験手順です。まず、ニッケル層状水酸化物を合成しました。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酢酸イオンをドデシルベンゼンスルホン酸イオンに交換し、層間を拡大しました。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と約</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20Å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の層間の拡大が確認でき、</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ドデシルベンゼンスルホン酸ナトリウムの長さが約</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程度であるため、イオン交換が達成できたとわかりました。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ブタノール中で超音波分散させ単層剥離し、ニッケルナノシート分散液を作成しました。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ブタノール中に分散していることが確認できました。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この分散液を用いて、電気化学測定に用いる電極を作製しました。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電極の作製です。</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キャスト電極では、ニッケルナノシート分散液を減圧濃縮させ</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ブタノールを蒸発させました。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この濃縮液をグラッシーカーボン電極にピペットで滴下を行い、滴下乾燥を繰り返し、キャスト電極を作りました。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乳鉢にナフィオンまたはセルロースナノファイバーのバインダーと、減圧乾燥させた粉末を入念に混ぜ合わせました。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混ぜ合わせた粉末をカーボンペースト電極を叩くようにして詰め、作製を行いました。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水酸化ナトリウム電解液中で行い、</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作用極は作製した電極</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対極は白金線</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参照極は</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Ag/AgCl</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電極を用い</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測定ごとに、電極やセルを洗浄し新しい電解液で測定を実施しました。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ニッケル水酸化物ナノシートのキャスト電極を使ってグルコース酸化についてサイクリックボルタンメトリでグルコース酸化を調べました。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グルコースを入れていない時</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の時は電流量の増加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この結果をもとに、濃度に対する電流密度の測定では、</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に印加電圧を設定し、測定を行いました。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グルコース濃度に対する電流密度の測定では、カーボンペースト電極を用いました。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0.2g </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使用し、同じ手法で作製を行いました。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次にナフィオンをバインダーとして用いたカーボンペースト電極では、バインダーの使用量を変化させナフィオン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本、</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の</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つ電極を作製し、測定しました。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セルロースナノファイバーに比べて濃度に対する電流量増加が大きく電流密度が低い電流はありませんでした。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ナフィオンの電極の中でも</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の電極は</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や</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に比べて感度、線形範囲ともに良好だった為、ナフィオン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での繰り返し測定を実施しました。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emf"/><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oleObject" Target="../embeddings/oleObject2.bin"/><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3.emf"/><Relationship Id="rId7"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4.png"/><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10.png"/><Relationship Id="rId5" Type="http://schemas.openxmlformats.org/officeDocument/2006/relationships/image" Target="../media/image1.emf"/><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a:t>
            </a:r>
            <a:r>
              <a:rPr lang="en-US" altLang="ja-JP" sz="2400" b="1" dirty="0">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dirty="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電極表面のナノシートの劣化</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Tree>
    <p:extLst>
      <p:ext uri="{BB962C8B-B14F-4D97-AF65-F5344CB8AC3E}">
        <p14:creationId xmlns:p14="http://schemas.microsoft.com/office/powerpoint/2010/main" val="68747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801314"/>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が、ナフィオンをバインダーとして用いた電極では、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セルロースナノファイバーより線形範囲と感度が良好であることが判明した。</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と線形範囲が良好であった。複数回の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13</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03" b="-1851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19</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dirty="0">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639076" y="703211"/>
            <a:ext cx="3185487"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層状化合物を剥離することで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5942156">
            <a:off x="5175433" y="1551159"/>
            <a:ext cx="206700" cy="69871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5634903" y="1668972"/>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Cu(OH)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Ni(OH)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Co(OH)</a:t>
            </a:r>
            <a:r>
              <a:rPr kumimoji="1" lang="en-US" altLang="ja-JP" sz="1400" baseline="-25000" dirty="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grpSp>
        <p:nvGrpSpPr>
          <p:cNvPr id="33" name="グループ化 32">
            <a:extLst>
              <a:ext uri="{FF2B5EF4-FFF2-40B4-BE49-F238E27FC236}">
                <a16:creationId xmlns:a16="http://schemas.microsoft.com/office/drawing/2014/main" id="{BCDDBFE8-D1BC-1AC5-3877-98CF6359904B}"/>
              </a:ext>
            </a:extLst>
          </p:cNvPr>
          <p:cNvGrpSpPr/>
          <p:nvPr/>
        </p:nvGrpSpPr>
        <p:grpSpPr>
          <a:xfrm>
            <a:off x="73152" y="2203036"/>
            <a:ext cx="3786098" cy="2730079"/>
            <a:chOff x="409985" y="2227285"/>
            <a:chExt cx="2734515" cy="2546303"/>
          </a:xfrm>
        </p:grpSpPr>
        <p:sp>
          <p:nvSpPr>
            <p:cNvPr id="32" name="角丸四角形 31">
              <a:extLst>
                <a:ext uri="{FF2B5EF4-FFF2-40B4-BE49-F238E27FC236}">
                  <a16:creationId xmlns:a16="http://schemas.microsoft.com/office/drawing/2014/main" id="{92402606-F973-D3EC-DBF7-0D3E3C708713}"/>
                </a:ext>
              </a:extLst>
            </p:cNvPr>
            <p:cNvSpPr/>
            <p:nvPr/>
          </p:nvSpPr>
          <p:spPr>
            <a:xfrm>
              <a:off x="409985" y="2381362"/>
              <a:ext cx="2734515" cy="2392226"/>
            </a:xfrm>
            <a:prstGeom prst="roundRect">
              <a:avLst>
                <a:gd name="adj" fmla="val 609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ADCB1D-F234-EA42-2790-C72BD1B0C12B}"/>
                </a:ext>
              </a:extLst>
            </p:cNvPr>
            <p:cNvSpPr txBox="1"/>
            <p:nvPr/>
          </p:nvSpPr>
          <p:spPr>
            <a:xfrm>
              <a:off x="852646" y="2227285"/>
              <a:ext cx="1849192" cy="344470"/>
            </a:xfrm>
            <a:prstGeom prst="rect">
              <a:avLst/>
            </a:prstGeom>
            <a:solidFill>
              <a:schemeClr val="bg1"/>
            </a:solidFill>
          </p:spPr>
          <p:txBody>
            <a:bodyPr wrap="none" rtlCol="0">
              <a:spAutoFit/>
            </a:bodyPr>
            <a:lstStyle/>
            <a:p>
              <a:pPr algn="ctr"/>
              <a:r>
                <a:rPr kumimoji="1" lang="ja-JP" altLang="en-US">
                  <a:latin typeface="Meiryo" panose="020B0604030504040204" pitchFamily="34" charset="-128"/>
                  <a:ea typeface="Meiryo" panose="020B0604030504040204" pitchFamily="34" charset="-128"/>
                </a:rPr>
                <a:t>銅水酸化物ナノシート</a:t>
              </a:r>
              <a:endParaRPr kumimoji="1" lang="en-US" altLang="ja-JP" baseline="30000" dirty="0">
                <a:latin typeface="Meiryo" panose="020B0604030504040204" pitchFamily="34" charset="-128"/>
                <a:ea typeface="Meiryo" panose="020B0604030504040204" pitchFamily="34" charset="-128"/>
              </a:endParaRPr>
            </a:p>
          </p:txBody>
        </p:sp>
      </p:grpSp>
      <p:pic>
        <p:nvPicPr>
          <p:cNvPr id="34" name="図 33">
            <a:extLst>
              <a:ext uri="{FF2B5EF4-FFF2-40B4-BE49-F238E27FC236}">
                <a16:creationId xmlns:a16="http://schemas.microsoft.com/office/drawing/2014/main" id="{228A325B-4E93-2721-AB05-EBDC89FA9793}"/>
              </a:ext>
            </a:extLst>
          </p:cNvPr>
          <p:cNvPicPr>
            <a:picLocks noChangeAspect="1"/>
          </p:cNvPicPr>
          <p:nvPr/>
        </p:nvPicPr>
        <p:blipFill>
          <a:blip r:embed="rId4"/>
          <a:stretch>
            <a:fillRect/>
          </a:stretch>
        </p:blipFill>
        <p:spPr>
          <a:xfrm>
            <a:off x="165906" y="2425816"/>
            <a:ext cx="3545742" cy="2312643"/>
          </a:xfrm>
          <a:prstGeom prst="rect">
            <a:avLst/>
          </a:prstGeom>
        </p:spPr>
      </p:pic>
      <p:sp>
        <p:nvSpPr>
          <p:cNvPr id="35" name="テキスト ボックス 34">
            <a:extLst>
              <a:ext uri="{FF2B5EF4-FFF2-40B4-BE49-F238E27FC236}">
                <a16:creationId xmlns:a16="http://schemas.microsoft.com/office/drawing/2014/main" id="{7CAB86DF-7542-36E2-08E6-9DD097F299A9}"/>
              </a:ext>
            </a:extLst>
          </p:cNvPr>
          <p:cNvSpPr txBox="1"/>
          <p:nvPr/>
        </p:nvSpPr>
        <p:spPr>
          <a:xfrm>
            <a:off x="1056965" y="4665237"/>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dirty="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pic>
        <p:nvPicPr>
          <p:cNvPr id="14" name="図 13">
            <a:extLst>
              <a:ext uri="{FF2B5EF4-FFF2-40B4-BE49-F238E27FC236}">
                <a16:creationId xmlns:a16="http://schemas.microsoft.com/office/drawing/2014/main" id="{77A4AF7F-782D-75C9-41CC-5ED25F11FF56}"/>
              </a:ext>
            </a:extLst>
          </p:cNvPr>
          <p:cNvPicPr>
            <a:picLocks noChangeAspect="1"/>
          </p:cNvPicPr>
          <p:nvPr/>
        </p:nvPicPr>
        <p:blipFill>
          <a:blip r:embed="rId5"/>
          <a:stretch>
            <a:fillRect/>
          </a:stretch>
        </p:blipFill>
        <p:spPr>
          <a:xfrm>
            <a:off x="3967221" y="2596521"/>
            <a:ext cx="4981457" cy="2052964"/>
          </a:xfrm>
          <a:prstGeom prst="rect">
            <a:avLst/>
          </a:prstGeom>
        </p:spPr>
      </p:pic>
      <p:sp>
        <p:nvSpPr>
          <p:cNvPr id="15" name="テキスト ボックス 14">
            <a:extLst>
              <a:ext uri="{FF2B5EF4-FFF2-40B4-BE49-F238E27FC236}">
                <a16:creationId xmlns:a16="http://schemas.microsoft.com/office/drawing/2014/main" id="{ADC33E5D-0996-0954-390F-EF0776725B39}"/>
              </a:ext>
            </a:extLst>
          </p:cNvPr>
          <p:cNvSpPr txBox="1"/>
          <p:nvPr/>
        </p:nvSpPr>
        <p:spPr>
          <a:xfrm>
            <a:off x="3804402" y="4689077"/>
            <a:ext cx="5589992" cy="369332"/>
          </a:xfrm>
          <a:prstGeom prst="rect">
            <a:avLst/>
          </a:prstGeom>
          <a:noFill/>
        </p:spPr>
        <p:txBody>
          <a:bodyPr wrap="none" rtlCol="0">
            <a:spAutoFit/>
          </a:bodyPr>
          <a:lstStyle/>
          <a:p>
            <a:r>
              <a:rPr kumimoji="1" lang="en-US" altLang="ja-JP" dirty="0">
                <a:latin typeface="Hiragino Maru Gothic ProN W4" panose="020F0400000000000000" pitchFamily="34" charset="-128"/>
                <a:ea typeface="Hiragino Maru Gothic ProN W4" panose="020F0400000000000000" pitchFamily="34" charset="-128"/>
              </a:rPr>
              <a:t>Ni(OH)</a:t>
            </a:r>
            <a:r>
              <a:rPr kumimoji="1" lang="en-US" altLang="ja-JP" baseline="-25000" dirty="0">
                <a:latin typeface="Hiragino Maru Gothic ProN W4" panose="020F0400000000000000" pitchFamily="34" charset="-128"/>
                <a:ea typeface="Hiragino Maru Gothic ProN W4" panose="020F0400000000000000" pitchFamily="34" charset="-128"/>
              </a:rPr>
              <a:t>2</a:t>
            </a:r>
            <a:r>
              <a:rPr kumimoji="1" lang="ja-JP" altLang="en-US">
                <a:latin typeface="Hiragino Maru Gothic ProN W4" panose="020F0400000000000000" pitchFamily="34" charset="-128"/>
                <a:ea typeface="Hiragino Maru Gothic ProN W4" panose="020F0400000000000000" pitchFamily="34" charset="-128"/>
              </a:rPr>
              <a:t>ナノ構造を用いたグルコース酸化の比較</a:t>
            </a:r>
            <a:r>
              <a:rPr kumimoji="1" lang="en-US" altLang="ja-JP" baseline="30000" dirty="0">
                <a:latin typeface="Hiragino Maru Gothic ProN W4" panose="020F0400000000000000" pitchFamily="34" charset="-128"/>
                <a:ea typeface="Hiragino Maru Gothic ProN W4" panose="020F0400000000000000" pitchFamily="34" charset="-128"/>
              </a:rPr>
              <a:t>[3]</a:t>
            </a:r>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371294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975377"/>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08824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280565"/>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543096"/>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534243"/>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241449"/>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116854"/>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3"/>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4"/>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2007340" y="5245841"/>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297784" y="5000006"/>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5"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5"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extLst>
                <p:ext uri="{D42A27DB-BD31-4B8C-83A1-F6EECF244321}">
                  <p14:modId xmlns:p14="http://schemas.microsoft.com/office/powerpoint/2010/main" val="3336091348"/>
                </p:ext>
              </p:extLst>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6" imgW="604440" imgH="472320" progId="">
                    <p:embed/>
                  </p:oleObj>
                </mc:Choice>
                <mc:Fallback>
                  <p:oleObj name="CS ChemDraw Drawing" r:id="rId6"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3863814" y="4898445"/>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5"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5"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8"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8"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6" name="グループ化 25">
            <a:extLst>
              <a:ext uri="{FF2B5EF4-FFF2-40B4-BE49-F238E27FC236}">
                <a16:creationId xmlns:a16="http://schemas.microsoft.com/office/drawing/2014/main" id="{6EB78E4E-6147-3B48-BFF4-B2C7738C7495}"/>
              </a:ext>
            </a:extLst>
          </p:cNvPr>
          <p:cNvGrpSpPr/>
          <p:nvPr/>
        </p:nvGrpSpPr>
        <p:grpSpPr>
          <a:xfrm>
            <a:off x="5659065" y="5051157"/>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9"/>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1523639" y="5693991"/>
            <a:ext cx="2143447" cy="161147"/>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10"/>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11"/>
          <a:stretch>
            <a:fillRect/>
          </a:stretch>
        </p:blipFill>
        <p:spPr>
          <a:xfrm>
            <a:off x="2238780" y="1714359"/>
            <a:ext cx="2095500" cy="698500"/>
          </a:xfrm>
          <a:prstGeom prst="rect">
            <a:avLst/>
          </a:prstGeom>
        </p:spPr>
      </p:pic>
    </p:spTree>
    <p:extLst>
      <p:ext uri="{BB962C8B-B14F-4D97-AF65-F5344CB8AC3E}">
        <p14:creationId xmlns:p14="http://schemas.microsoft.com/office/powerpoint/2010/main" val="19409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dirty="0"/>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dirty="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3000012" y="3412893"/>
            <a:ext cx="3143975" cy="1095519"/>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581858" y="3318009"/>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4C848A20-131F-1AD4-F017-9CD284AAEA52}"/>
              </a:ext>
            </a:extLst>
          </p:cNvPr>
          <p:cNvPicPr>
            <a:picLocks noChangeAspect="1"/>
          </p:cNvPicPr>
          <p:nvPr/>
        </p:nvPicPr>
        <p:blipFill>
          <a:blip r:embed="rId3"/>
          <a:stretch>
            <a:fillRect/>
          </a:stretch>
        </p:blipFill>
        <p:spPr>
          <a:xfrm>
            <a:off x="5295471" y="2349279"/>
            <a:ext cx="2057400" cy="3517588"/>
          </a:xfrm>
          <a:prstGeom prst="rect">
            <a:avLst/>
          </a:prstGeom>
        </p:spPr>
      </p:pic>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5"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5"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4215" y="3129482"/>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608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75057" y="4108073"/>
            <a:ext cx="832390" cy="2834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4918739" y="6075148"/>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cxnSp>
        <p:nvCxnSpPr>
          <p:cNvPr id="45" name="直線矢印コネクタ 44">
            <a:extLst>
              <a:ext uri="{FF2B5EF4-FFF2-40B4-BE49-F238E27FC236}">
                <a16:creationId xmlns:a16="http://schemas.microsoft.com/office/drawing/2014/main" id="{2112816B-83A3-A40D-B468-ABA2560BA672}"/>
              </a:ext>
            </a:extLst>
          </p:cNvPr>
          <p:cNvCxnSpPr>
            <a:cxnSpLocks/>
          </p:cNvCxnSpPr>
          <p:nvPr/>
        </p:nvCxnSpPr>
        <p:spPr>
          <a:xfrm flipV="1">
            <a:off x="5697651" y="4870063"/>
            <a:ext cx="255888" cy="118978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52871" y="3796325"/>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380603" y="4104102"/>
            <a:ext cx="687951" cy="5958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649786" y="4291522"/>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699179" y="4665793"/>
            <a:ext cx="215029"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grpSp>
        <p:nvGrpSpPr>
          <p:cNvPr id="46" name="グループ化 45">
            <a:extLst>
              <a:ext uri="{FF2B5EF4-FFF2-40B4-BE49-F238E27FC236}">
                <a16:creationId xmlns:a16="http://schemas.microsoft.com/office/drawing/2014/main" id="{0CD092D5-AAEE-65B1-8368-FA47542A6CD7}"/>
              </a:ext>
            </a:extLst>
          </p:cNvPr>
          <p:cNvGrpSpPr/>
          <p:nvPr/>
        </p:nvGrpSpPr>
        <p:grpSpPr>
          <a:xfrm>
            <a:off x="2471058" y="5753975"/>
            <a:ext cx="4105195" cy="896140"/>
            <a:chOff x="1490387" y="5733309"/>
            <a:chExt cx="4105195" cy="896140"/>
          </a:xfrm>
        </p:grpSpPr>
        <p:sp>
          <p:nvSpPr>
            <p:cNvPr id="4" name="テキスト ボックス 3">
              <a:extLst>
                <a:ext uri="{FF2B5EF4-FFF2-40B4-BE49-F238E27FC236}">
                  <a16:creationId xmlns:a16="http://schemas.microsoft.com/office/drawing/2014/main" id="{BF5C3C3E-E4D2-588D-DFE3-0F6692A63511}"/>
                </a:ext>
              </a:extLst>
            </p:cNvPr>
            <p:cNvSpPr txBox="1"/>
            <p:nvPr/>
          </p:nvSpPr>
          <p:spPr>
            <a:xfrm>
              <a:off x="1985252" y="5858213"/>
              <a:ext cx="3185487"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測定毎に電極やセルを洗浄し</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新しい電解液で測定を実施</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0" name="角丸四角形 39">
              <a:extLst>
                <a:ext uri="{FF2B5EF4-FFF2-40B4-BE49-F238E27FC236}">
                  <a16:creationId xmlns:a16="http://schemas.microsoft.com/office/drawing/2014/main" id="{32B1783B-268D-92C2-ECEC-1C22E75A0BB2}"/>
                </a:ext>
              </a:extLst>
            </p:cNvPr>
            <p:cNvSpPr/>
            <p:nvPr/>
          </p:nvSpPr>
          <p:spPr>
            <a:xfrm>
              <a:off x="1490387" y="5733309"/>
              <a:ext cx="4105195" cy="8961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88405" y="422655"/>
            <a:ext cx="7571303"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241221" y="2750805"/>
            <a:ext cx="2877711" cy="2000548"/>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濃度に対する電流密度の測定では</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1018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カーボンペースト電極のグルコース濃度に対する電流密度の測定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8438378-A693-C7FD-E485-2D4D30B3D4D8}"/>
              </a:ext>
            </a:extLst>
          </p:cNvPr>
          <p:cNvSpPr txBox="1"/>
          <p:nvPr/>
        </p:nvSpPr>
        <p:spPr>
          <a:xfrm>
            <a:off x="2834986" y="3668727"/>
            <a:ext cx="3474028" cy="369332"/>
          </a:xfrm>
          <a:prstGeom prst="rect">
            <a:avLst/>
          </a:prstGeom>
          <a:noFill/>
        </p:spPr>
        <p:txBody>
          <a:bodyPr wrap="none" rtlCol="0">
            <a:spAutoFit/>
          </a:bodyPr>
          <a:lstStyle/>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セルロースナノファイバー</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 0.2 g</a:t>
            </a:r>
            <a:endPar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上矢印 17">
            <a:extLst>
              <a:ext uri="{FF2B5EF4-FFF2-40B4-BE49-F238E27FC236}">
                <a16:creationId xmlns:a16="http://schemas.microsoft.com/office/drawing/2014/main" id="{00458BEC-FA85-F820-73C4-5C0F87969F49}"/>
              </a:ext>
            </a:extLst>
          </p:cNvPr>
          <p:cNvSpPr/>
          <p:nvPr/>
        </p:nvSpPr>
        <p:spPr>
          <a:xfrm rot="1017431">
            <a:off x="3811263" y="3283952"/>
            <a:ext cx="102301" cy="413860"/>
          </a:xfrm>
          <a:prstGeom prst="upArrow">
            <a:avLst>
              <a:gd name="adj1" fmla="val 50000"/>
              <a:gd name="adj2" fmla="val 111376"/>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上矢印 18">
            <a:extLst>
              <a:ext uri="{FF2B5EF4-FFF2-40B4-BE49-F238E27FC236}">
                <a16:creationId xmlns:a16="http://schemas.microsoft.com/office/drawing/2014/main" id="{5234A176-92CB-44F2-6049-91E6709BCE50}"/>
              </a:ext>
            </a:extLst>
          </p:cNvPr>
          <p:cNvSpPr/>
          <p:nvPr/>
        </p:nvSpPr>
        <p:spPr>
          <a:xfrm>
            <a:off x="3535595" y="3424650"/>
            <a:ext cx="126259" cy="266485"/>
          </a:xfrm>
          <a:prstGeom prst="upArrow">
            <a:avLst>
              <a:gd name="adj1" fmla="val 50000"/>
              <a:gd name="adj2" fmla="val 7512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上矢印 19">
            <a:extLst>
              <a:ext uri="{FF2B5EF4-FFF2-40B4-BE49-F238E27FC236}">
                <a16:creationId xmlns:a16="http://schemas.microsoft.com/office/drawing/2014/main" id="{128F5FAF-62FE-AF75-28FC-18FC686F5C7B}"/>
              </a:ext>
            </a:extLst>
          </p:cNvPr>
          <p:cNvSpPr/>
          <p:nvPr/>
        </p:nvSpPr>
        <p:spPr>
          <a:xfrm rot="12266043">
            <a:off x="3461791" y="3959372"/>
            <a:ext cx="128229" cy="375090"/>
          </a:xfrm>
          <a:prstGeom prst="upArrow">
            <a:avLst>
              <a:gd name="adj1" fmla="val 50000"/>
              <a:gd name="adj2" fmla="val 103191"/>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上矢印 20">
            <a:extLst>
              <a:ext uri="{FF2B5EF4-FFF2-40B4-BE49-F238E27FC236}">
                <a16:creationId xmlns:a16="http://schemas.microsoft.com/office/drawing/2014/main" id="{52C99675-8D6A-10C4-700E-34D4B2A43A19}"/>
              </a:ext>
            </a:extLst>
          </p:cNvPr>
          <p:cNvSpPr/>
          <p:nvPr/>
        </p:nvSpPr>
        <p:spPr>
          <a:xfrm rot="10800000">
            <a:off x="3661855" y="3992136"/>
            <a:ext cx="128229" cy="289999"/>
          </a:xfrm>
          <a:prstGeom prst="upArrow">
            <a:avLst>
              <a:gd name="adj1" fmla="val 50000"/>
              <a:gd name="adj2" fmla="val 9264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1018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カーボンペースト電極のグルコース濃度に対する電流密度の測定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
        <p:nvSpPr>
          <p:cNvPr id="18" name="テキスト ボックス 17">
            <a:extLst>
              <a:ext uri="{FF2B5EF4-FFF2-40B4-BE49-F238E27FC236}">
                <a16:creationId xmlns:a16="http://schemas.microsoft.com/office/drawing/2014/main" id="{84C7B5D6-3B16-8D79-83F3-7B74B7194AB5}"/>
              </a:ext>
            </a:extLst>
          </p:cNvPr>
          <p:cNvSpPr txBox="1"/>
          <p:nvPr/>
        </p:nvSpPr>
        <p:spPr>
          <a:xfrm>
            <a:off x="2834986" y="3668727"/>
            <a:ext cx="3474028" cy="369332"/>
          </a:xfrm>
          <a:prstGeom prst="rect">
            <a:avLst/>
          </a:prstGeom>
          <a:noFill/>
        </p:spPr>
        <p:txBody>
          <a:bodyPr wrap="none" rtlCol="0">
            <a:spAutoFit/>
          </a:bodyPr>
          <a:lstStyle/>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セルロースナノファイバー</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 0.2 g</a:t>
            </a:r>
            <a:endPar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9" name="上矢印 18">
            <a:extLst>
              <a:ext uri="{FF2B5EF4-FFF2-40B4-BE49-F238E27FC236}">
                <a16:creationId xmlns:a16="http://schemas.microsoft.com/office/drawing/2014/main" id="{E2C36D59-A1B2-8AD6-C3EA-48C433BA1141}"/>
              </a:ext>
            </a:extLst>
          </p:cNvPr>
          <p:cNvSpPr/>
          <p:nvPr/>
        </p:nvSpPr>
        <p:spPr>
          <a:xfrm rot="1017431">
            <a:off x="3811263" y="3283952"/>
            <a:ext cx="102301" cy="413860"/>
          </a:xfrm>
          <a:prstGeom prst="upArrow">
            <a:avLst>
              <a:gd name="adj1" fmla="val 50000"/>
              <a:gd name="adj2" fmla="val 111376"/>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上矢印 19">
            <a:extLst>
              <a:ext uri="{FF2B5EF4-FFF2-40B4-BE49-F238E27FC236}">
                <a16:creationId xmlns:a16="http://schemas.microsoft.com/office/drawing/2014/main" id="{2DF683A9-45EF-F1B3-46C7-2245FBAE971A}"/>
              </a:ext>
            </a:extLst>
          </p:cNvPr>
          <p:cNvSpPr/>
          <p:nvPr/>
        </p:nvSpPr>
        <p:spPr>
          <a:xfrm>
            <a:off x="3535595" y="3424650"/>
            <a:ext cx="126259" cy="266485"/>
          </a:xfrm>
          <a:prstGeom prst="upArrow">
            <a:avLst>
              <a:gd name="adj1" fmla="val 50000"/>
              <a:gd name="adj2" fmla="val 75127"/>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上矢印 20">
            <a:extLst>
              <a:ext uri="{FF2B5EF4-FFF2-40B4-BE49-F238E27FC236}">
                <a16:creationId xmlns:a16="http://schemas.microsoft.com/office/drawing/2014/main" id="{6E0CE503-13BE-09AF-088E-599B5DC01819}"/>
              </a:ext>
            </a:extLst>
          </p:cNvPr>
          <p:cNvSpPr/>
          <p:nvPr/>
        </p:nvSpPr>
        <p:spPr>
          <a:xfrm rot="12266043">
            <a:off x="3461791" y="3959372"/>
            <a:ext cx="128229" cy="375090"/>
          </a:xfrm>
          <a:prstGeom prst="upArrow">
            <a:avLst>
              <a:gd name="adj1" fmla="val 50000"/>
              <a:gd name="adj2" fmla="val 103191"/>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矢印 21">
            <a:extLst>
              <a:ext uri="{FF2B5EF4-FFF2-40B4-BE49-F238E27FC236}">
                <a16:creationId xmlns:a16="http://schemas.microsoft.com/office/drawing/2014/main" id="{8231FECF-A812-4C54-CBDE-ADCD8A54E8C6}"/>
              </a:ext>
            </a:extLst>
          </p:cNvPr>
          <p:cNvSpPr/>
          <p:nvPr/>
        </p:nvSpPr>
        <p:spPr>
          <a:xfrm rot="10800000">
            <a:off x="3661855" y="3992136"/>
            <a:ext cx="128229" cy="289999"/>
          </a:xfrm>
          <a:prstGeom prst="upArrow">
            <a:avLst>
              <a:gd name="adj1" fmla="val 50000"/>
              <a:gd name="adj2" fmla="val 9264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3208</TotalTime>
  <Words>3560</Words>
  <Application>Microsoft Macintosh PowerPoint</Application>
  <PresentationFormat>画面に合わせる (4:3)</PresentationFormat>
  <Paragraphs>426</Paragraphs>
  <Slides>23</Slides>
  <Notes>23</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23</vt:i4>
      </vt:variant>
    </vt:vector>
  </HeadingPairs>
  <TitlesOfParts>
    <vt:vector size="40" baseType="lpstr">
      <vt:lpstr>HGPSoeiKakugothicUB</vt:lpstr>
      <vt:lpstr>HGSSoeiKakugothicUB</vt:lpstr>
      <vt:lpstr>Hiragino Maru Gothic Pro W4</vt:lpstr>
      <vt:lpstr>Hiragino Maru Gothic ProN W4</vt:lpstr>
      <vt:lpstr>MS Gothic</vt:lpstr>
      <vt:lpstr>MS Mincho</vt:lpstr>
      <vt:lpstr>Meiryo</vt:lpstr>
      <vt:lpstr>游ゴシック</vt:lpstr>
      <vt:lpstr>游明朝</vt:lpstr>
      <vt:lpstr>游明朝</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5</cp:revision>
  <cp:lastPrinted>2023-02-17T08:01:09Z</cp:lastPrinted>
  <dcterms:created xsi:type="dcterms:W3CDTF">2022-04-18T04:43:07Z</dcterms:created>
  <dcterms:modified xsi:type="dcterms:W3CDTF">2023-02-17T09:37:51Z</dcterms:modified>
</cp:coreProperties>
</file>