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331" r:id="rId3"/>
    <p:sldId id="376" r:id="rId4"/>
    <p:sldId id="365" r:id="rId5"/>
    <p:sldId id="366" r:id="rId6"/>
    <p:sldId id="364" r:id="rId7"/>
    <p:sldId id="345" r:id="rId8"/>
    <p:sldId id="346" r:id="rId9"/>
    <p:sldId id="374" r:id="rId10"/>
    <p:sldId id="375" r:id="rId11"/>
    <p:sldId id="368" r:id="rId12"/>
    <p:sldId id="357" r:id="rId13"/>
    <p:sldId id="363" r:id="rId14"/>
    <p:sldId id="305" r:id="rId15"/>
    <p:sldId id="351" r:id="rId16"/>
    <p:sldId id="353" r:id="rId17"/>
    <p:sldId id="356" r:id="rId18"/>
    <p:sldId id="318" r:id="rId19"/>
    <p:sldId id="314" r:id="rId20"/>
    <p:sldId id="362" r:id="rId21"/>
    <p:sldId id="367" r:id="rId22"/>
    <p:sldId id="360" r:id="rId23"/>
    <p:sldId id="371" r:id="rId24"/>
    <p:sldId id="37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4FF3-5504-8B4D-B5BF-1CC760F89A2B}" v="16" dt="2023-02-17T14:55:42.902"/>
    <p1510:client id="{719BD9EA-3BA9-564D-AA26-5BBF6AD9D466}" v="69" dt="2023-02-17T12:52:46.366"/>
    <p1510:client id="{8E95786B-EB47-214E-8054-B894BBD4E56A}" v="20" dt="2023-02-17T09:03:30.291"/>
    <p1510:client id="{A9446C5A-C51B-544D-A5B5-FE8E56D2ADF1}" v="38" dt="2023-02-17T14:36:46.40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46"/>
    <p:restoredTop sz="83034"/>
  </p:normalViewPr>
  <p:slideViewPr>
    <p:cSldViewPr snapToGrid="0">
      <p:cViewPr varScale="1">
        <p:scale>
          <a:sx n="127" d="100"/>
          <a:sy n="127" d="100"/>
        </p:scale>
        <p:origin x="192" y="2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山 ファミリー" userId="9fadbf8cd42e59b5" providerId="LiveId" clId="{A9446C5A-C51B-544D-A5B5-FE8E56D2ADF1}"/>
    <pc:docChg chg="modSld">
      <pc:chgData name="松山 ファミリー" userId="9fadbf8cd42e59b5" providerId="LiveId" clId="{A9446C5A-C51B-544D-A5B5-FE8E56D2ADF1}" dt="2023-02-17T14:36:46.405" v="38" actId="20577"/>
      <pc:docMkLst>
        <pc:docMk/>
      </pc:docMkLst>
      <pc:sldChg chg="addSp delSp modSp mod">
        <pc:chgData name="松山 ファミリー" userId="9fadbf8cd42e59b5" providerId="LiveId" clId="{A9446C5A-C51B-544D-A5B5-FE8E56D2ADF1}" dt="2023-02-17T14:27:22.135" v="20"/>
        <pc:sldMkLst>
          <pc:docMk/>
          <pc:sldMk cId="3223597582" sldId="357"/>
        </pc:sldMkLst>
        <pc:spChg chg="add del mod">
          <ac:chgData name="松山 ファミリー" userId="9fadbf8cd42e59b5" providerId="LiveId" clId="{A9446C5A-C51B-544D-A5B5-FE8E56D2ADF1}" dt="2023-02-17T14:27:22.135" v="20"/>
          <ac:spMkLst>
            <pc:docMk/>
            <pc:sldMk cId="3223597582" sldId="357"/>
            <ac:spMk id="2" creationId="{8E40A3BC-5C62-180A-BA4E-FFD4DB4DF9B7}"/>
          </ac:spMkLst>
        </pc:spChg>
      </pc:sldChg>
      <pc:sldChg chg="modNotesTx">
        <pc:chgData name="松山 ファミリー" userId="9fadbf8cd42e59b5" providerId="LiveId" clId="{A9446C5A-C51B-544D-A5B5-FE8E56D2ADF1}" dt="2023-02-17T14:36:46.405" v="38" actId="20577"/>
        <pc:sldMkLst>
          <pc:docMk/>
          <pc:sldMk cId="3707504778" sldId="3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2023/2/17</a:t>
            </a:fld>
            <a:endParaRPr kumimoji="1" lang="ja-JP" altLang="en-US"/>
          </a:p>
        </p:txBody>
      </p:sp>
      <p:sp>
        <p:nvSpPr>
          <p:cNvPr id="4" name="スライド イメージ プレースホルダー 3"/>
          <p:cNvSpPr>
            <a:spLocks noGrp="1" noRot="1" noChangeAspect="1"/>
          </p:cNvSpPr>
          <p:nvPr>
            <p:ph type="sldImg" idx="2"/>
          </p:nvPr>
        </p:nvSpPr>
        <p:spPr>
          <a:xfrm>
            <a:off x="1371600" y="458788"/>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dirty="0"/>
          </a:p>
          <a:p>
            <a:r>
              <a:rPr kumimoji="1" lang="ja-JP" altLang="en-US"/>
              <a:t>について松山晃大が発表させていただきます。よろしくお願いします。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ナフィオンでは</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と量を変化させて電極を作成していました。その中でも、ナフィオン</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が電流密度が高かったため、</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で繰り返し測定を行いました。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329713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先ほどのナフィオン</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を使ったカーボンペースト電極で</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回の繰り返し測定を行いました。感度を比べてみると、</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回目と</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回目は、</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回目に比べて、良好な結果となりました。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繰り返し測定</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からは感度の低下が見られましたが、これは電極表面のナノシートが一部剥がれ落ちた可能性や、電極表面に電極反応で生成するグルコン酸などが付着し、グルコースとの反応を阻害している可能性などが考えられます。</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190719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結言です。セルロースナノファイバーやナフィオンをバインダーとしてニッケル水酸化物ナノシートを用いた電極はグルコースを添加した際に電流量の増加が見られ、グルコース酸化による電流が確認され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セルロースナノファイバーをバインダーとして用いた電極では作る度に得れる電流量に変化があり、再現性を得ることが難しかったですが、ナフィオンをバインダーとして用いた電極では、セルロースナノファイバーより感度が良好であることが判明しました。</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10 </a:t>
            </a:r>
            <a:r>
              <a:rPr kumimoji="1" lang="el-GR" altLang="ja-JP" sz="1600" dirty="0">
                <a:latin typeface="MS Mincho" panose="02020609040205080304" pitchFamily="49" charset="-128"/>
                <a:ea typeface="MS Mincho" panose="02020609040205080304" pitchFamily="49" charset="-128"/>
                <a:cs typeface="Times New Roman" panose="02020603050405020304" pitchFamily="18" charset="0"/>
              </a:rPr>
              <a:t>μ</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バインダーとして用いた電極が、本研究内では最も感度が良好でした。複数回測定での安定性は課題ですが、本研究によりニッケル水酸化物ナノシート固定電極によるグルコース酸化が可能であることが示され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以上で発表を終わります。ありがとうございました。</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左から右</a:t>
            </a:r>
            <a:endParaRPr kumimoji="1" lang="en-US" altLang="ja-JP" dirty="0"/>
          </a:p>
          <a:p>
            <a:r>
              <a:rPr kumimoji="1" lang="ja-JP" altLang="en-US"/>
              <a:t>上から下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期待されていない</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銅で反応が見られている</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その中でも、ナノ構造を持たせたニッケル化合物では、グルコースを参加するいくつかの例が報告されており、高い触媒活性を有することが知られています。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14</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セルロースナノファイバーをバインダーとして同じ量</a:t>
            </a:r>
            <a:r>
              <a:rPr lang="en-US" altLang="ja-JP" sz="1600" kern="100" dirty="0">
                <a:solidFill>
                  <a:srgbClr val="000000"/>
                </a:solidFill>
                <a:effectLst/>
                <a:latin typeface="Times New Roman" panose="02020603050405020304" pitchFamily="18" charset="0"/>
                <a:cs typeface="Times New Roman" panose="02020603050405020304" pitchFamily="18" charset="0"/>
              </a:rPr>
              <a:t>(0.2 g)</a:t>
            </a:r>
            <a:r>
              <a:rPr lang="ja-JP" altLang="en-US" sz="1600" kern="100">
                <a:solidFill>
                  <a:srgbClr val="000000"/>
                </a:solidFill>
                <a:effectLst/>
                <a:latin typeface="Times New Roman" panose="02020603050405020304" pitchFamily="18" charset="0"/>
                <a:cs typeface="Times New Roman" panose="02020603050405020304" pitchFamily="18" charset="0"/>
              </a:rPr>
              <a:t>、同じ手法でカーボンペースト電極を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二本は高い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二本は低い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再現性が</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スライド</a:t>
            </a:r>
            <a:r>
              <a:rPr lang="en-US" altLang="ja-JP" sz="1600" kern="100" dirty="0">
                <a:effectLst/>
                <a:latin typeface="Times New Roman" panose="02020603050405020304" pitchFamily="18" charset="0"/>
                <a:cs typeface="Times New Roman" panose="02020603050405020304" pitchFamily="18" charset="0"/>
              </a:rPr>
              <a:t>1</a:t>
            </a:r>
            <a:r>
              <a:rPr lang="ja-JP" altLang="en-US" sz="1600" kern="100">
                <a:effectLst/>
                <a:latin typeface="Times New Roman" panose="02020603050405020304" pitchFamily="18" charset="0"/>
                <a:cs typeface="Times New Roman" panose="02020603050405020304" pitchFamily="18" charset="0"/>
              </a:rPr>
              <a:t>枚にセルとナフィの図</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では電流密度が</a:t>
            </a:r>
            <a:r>
              <a:rPr lang="en-US" altLang="ja-JP" sz="1600" kern="100" dirty="0">
                <a:effectLst/>
                <a:latin typeface="Times New Roman" panose="02020603050405020304" pitchFamily="18" charset="0"/>
                <a:cs typeface="Times New Roman" panose="02020603050405020304" pitchFamily="18" charset="0"/>
              </a:rPr>
              <a:t>10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2</a:t>
            </a:r>
            <a:r>
              <a:rPr lang="ja-JP" altLang="en-US" sz="1600" kern="100">
                <a:effectLst/>
                <a:latin typeface="Times New Roman" panose="02020603050405020304" pitchFamily="18" charset="0"/>
                <a:cs typeface="Times New Roman" panose="02020603050405020304" pitchFamily="18" charset="0"/>
              </a:rPr>
              <a:t>と電極</a:t>
            </a:r>
            <a:r>
              <a:rPr lang="en-US" altLang="ja-JP" sz="1600" kern="100" dirty="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では電極は</a:t>
            </a:r>
            <a:r>
              <a:rPr lang="en-US" altLang="ja-JP" sz="1600" kern="100" dirty="0">
                <a:effectLst/>
                <a:latin typeface="Times New Roman" panose="02020603050405020304" pitchFamily="18" charset="0"/>
                <a:cs typeface="Times New Roman" panose="02020603050405020304" pitchFamily="18" charset="0"/>
              </a:rPr>
              <a:t>0.5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程度を示すなど、再現性に乏しかった。セルロースナノファイバーの絶縁体による効果が電流密度の低下に関係していると考えている。</a:t>
            </a:r>
            <a:r>
              <a:rPr lang="ja-JP" altLang="en-US" sz="1600" kern="100">
                <a:effectLst/>
                <a:latin typeface="Times New Roman" panose="02020603050405020304" pitchFamily="18" charset="0"/>
                <a:cs typeface="Times New Roman" panose="02020603050405020304" pitchFamily="18" charset="0"/>
              </a:rPr>
              <a:t>また、</a:t>
            </a:r>
            <a:r>
              <a:rPr lang="ja-JP" altLang="ja-JP" sz="1600" kern="100">
                <a:effectLst/>
                <a:latin typeface="Times New Roman" panose="02020603050405020304" pitchFamily="18" charset="0"/>
                <a:cs typeface="Times New Roman" panose="02020603050405020304" pitchFamily="18" charset="0"/>
              </a:rPr>
              <a:t>セルロースナノファイバーに含まれる水分が、電極作製後に蒸発し空気の隙間ができることにより、グルコースとの接地表面積が電極ごとに変化することが考えられる。</a:t>
            </a:r>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a:effectLst/>
                <a:latin typeface="Times New Roman" panose="02020603050405020304" pitchFamily="18" charset="0"/>
                <a:cs typeface="Times New Roman" panose="02020603050405020304" pitchFamily="18" charset="0"/>
              </a:rPr>
              <a:t>写真</a:t>
            </a:r>
            <a:r>
              <a:rPr kumimoji="1" lang="en-US" altLang="ja-JP" sz="1600" dirty="0">
                <a:effectLst/>
                <a:latin typeface="Times New Roman" panose="02020603050405020304" pitchFamily="18" charset="0"/>
                <a:cs typeface="Times New Roman" panose="02020603050405020304" pitchFamily="18" charset="0"/>
              </a:rPr>
              <a:t>[https://</a:t>
            </a:r>
            <a:r>
              <a:rPr kumimoji="1" lang="en-US" altLang="ja-JP" sz="1600" dirty="0" err="1">
                <a:effectLst/>
                <a:latin typeface="Times New Roman" panose="02020603050405020304" pitchFamily="18" charset="0"/>
                <a:cs typeface="Times New Roman" panose="02020603050405020304" pitchFamily="18" charset="0"/>
              </a:rPr>
              <a:t>www.e-education.psu.edu</a:t>
            </a:r>
            <a:r>
              <a:rPr kumimoji="1" lang="en-US" altLang="ja-JP" sz="1600" dirty="0">
                <a:effectLst/>
                <a:latin typeface="Times New Roman" panose="02020603050405020304" pitchFamily="18" charset="0"/>
                <a:cs typeface="Times New Roman" panose="02020603050405020304" pitchFamily="18" charset="0"/>
              </a:rPr>
              <a:t>/egee439/node/669]</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15</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dirty="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dirty="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dirty="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16</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17</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18</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本研究室では、銅、ニッケル、コバルトの水酸化物を</a:t>
            </a:r>
            <a:r>
              <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1-</a:t>
            </a:r>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ブタノール中で単層剥離することによりナノシートが生成したことを報告しています。</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また、銅水酸化物ナノシートではグルコースの酸化が確認されています。一方のニッケル水酸化物ナノ構造ではナノフレーク構造やナノチェーン構造などグルコースの酸化についていくつかの例が報告されています。</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このことから、ニッケル水酸化ナノシートでもグルコースの酸化が可能であると考え、本研究ではニッケル水酸化物ナノシート固定電極を作製し、電気化学的なグルコース酸化の検討を行いました。</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ナフィオンをバインダーとしてそれぞれ</a:t>
            </a:r>
            <a:r>
              <a:rPr lang="en-US" altLang="ja-JP" sz="1600" kern="100" dirty="0">
                <a:solidFill>
                  <a:srgbClr val="000000"/>
                </a:solidFill>
                <a:effectLst/>
                <a:latin typeface="Times New Roman" panose="02020603050405020304" pitchFamily="18" charset="0"/>
                <a:cs typeface="Times New Roman" panose="02020603050405020304" pitchFamily="18" charset="0"/>
              </a:rPr>
              <a:t>5μL, μL,</a:t>
            </a:r>
            <a:r>
              <a:rPr lang="ja-JP" altLang="en-US" sz="1600" kern="100">
                <a:solidFill>
                  <a:srgbClr val="000000"/>
                </a:solidFill>
                <a:effectLst/>
                <a:latin typeface="Times New Roman" panose="02020603050405020304" pitchFamily="18" charset="0"/>
                <a:cs typeface="Times New Roman" panose="02020603050405020304" pitchFamily="18" charset="0"/>
              </a:rPr>
              <a:t>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kern="100" dirty="0">
                <a:solidFill>
                  <a:srgbClr val="000000"/>
                </a:solidFill>
                <a:effectLst/>
                <a:latin typeface="Times New Roman" panose="02020603050405020304" pitchFamily="18" charset="0"/>
                <a:cs typeface="Times New Roman" panose="02020603050405020304" pitchFamily="18" charset="0"/>
              </a:rPr>
              <a:t>(</a:t>
            </a:r>
            <a:r>
              <a:rPr lang="ja-JP" altLang="en-US" sz="1600" kern="100">
                <a:solidFill>
                  <a:srgbClr val="000000"/>
                </a:solidFill>
                <a:effectLst/>
                <a:latin typeface="Times New Roman" panose="02020603050405020304" pitchFamily="18" charset="0"/>
                <a:cs typeface="Times New Roman" panose="02020603050405020304" pitchFamily="18" charset="0"/>
              </a:rPr>
              <a:t>量はおいとく</a:t>
            </a:r>
            <a:r>
              <a:rPr lang="en-US" altLang="ja-JP" sz="1600" kern="100" dirty="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高い時と低い時がセルロースに比べると</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dirty="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dirty="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写真</a:t>
            </a:r>
            <a:r>
              <a:rPr kumimoji="1" lang="en-US" altLang="ja-JP" sz="1600" dirty="0">
                <a:latin typeface="Times New Roman" panose="02020603050405020304" pitchFamily="18" charset="0"/>
                <a:cs typeface="Times New Roman" panose="02020603050405020304" pitchFamily="18" charset="0"/>
              </a:rPr>
              <a:t>[https://</a:t>
            </a:r>
            <a:r>
              <a:rPr kumimoji="1" lang="en-US" altLang="ja-JP" sz="1600" dirty="0" err="1">
                <a:latin typeface="Times New Roman" panose="02020603050405020304" pitchFamily="18" charset="0"/>
                <a:cs typeface="Times New Roman" panose="02020603050405020304" pitchFamily="18" charset="0"/>
              </a:rPr>
              <a:t>www.sigmaaldrich.com</a:t>
            </a:r>
            <a:r>
              <a:rPr kumimoji="1" lang="en-US" altLang="ja-JP" sz="1600" dirty="0">
                <a:latin typeface="Times New Roman" panose="02020603050405020304" pitchFamily="18" charset="0"/>
                <a:cs typeface="Times New Roman" panose="02020603050405020304" pitchFamily="18" charset="0"/>
              </a:rPr>
              <a:t>/JP/ja/product/</a:t>
            </a:r>
            <a:r>
              <a:rPr kumimoji="1" lang="en-US" altLang="ja-JP" sz="1600" dirty="0" err="1">
                <a:latin typeface="Times New Roman" panose="02020603050405020304" pitchFamily="18" charset="0"/>
                <a:cs typeface="Times New Roman" panose="02020603050405020304" pitchFamily="18" charset="0"/>
              </a:rPr>
              <a:t>aldrich</a:t>
            </a:r>
            <a:r>
              <a:rPr kumimoji="1" lang="en-US" altLang="ja-JP" sz="1600" dirty="0">
                <a:latin typeface="Times New Roman" panose="02020603050405020304" pitchFamily="18" charset="0"/>
                <a:cs typeface="Times New Roman" panose="02020603050405020304" pitchFamily="18" charset="0"/>
              </a:rPr>
              <a:t>/292567]</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20</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dirty="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21</a:t>
            </a:fld>
            <a:endParaRPr kumimoji="1" lang="ja-JP" altLang="en-US"/>
          </a:p>
        </p:txBody>
      </p:sp>
    </p:spTree>
    <p:extLst>
      <p:ext uri="{BB962C8B-B14F-4D97-AF65-F5344CB8AC3E}">
        <p14:creationId xmlns:p14="http://schemas.microsoft.com/office/powerpoint/2010/main" val="1352428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dirty="0"/>
              <a:t>これが、ドデシルベンゼンスルホン酸ナトリウムで、このドデシルベンゼンスルホン酸基を以降</a:t>
            </a:r>
            <a:r>
              <a:rPr kumimoji="1" lang="en-US" altLang="ja-JP" sz="1050" b="0" dirty="0"/>
              <a:t>DBS</a:t>
            </a:r>
            <a:r>
              <a:rPr kumimoji="1" lang="ja-JP" altLang="en-US" sz="1050" b="0" dirty="0"/>
              <a:t>と略します。</a:t>
            </a:r>
            <a:endParaRPr kumimoji="1" lang="en-US" altLang="ja-JP" sz="105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指数と講師</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22</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結果から、イオン交換前の層状塩基性酢酸ニッケルの層間が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23</a:t>
            </a:fld>
            <a:endParaRPr kumimoji="1" lang="ja-JP" altLang="en-US"/>
          </a:p>
        </p:txBody>
      </p:sp>
    </p:spTree>
    <p:extLst>
      <p:ext uri="{BB962C8B-B14F-4D97-AF65-F5344CB8AC3E}">
        <p14:creationId xmlns:p14="http://schemas.microsoft.com/office/powerpoint/2010/main" val="2000565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24</a:t>
            </a:fld>
            <a:endParaRPr kumimoji="1" lang="ja-JP" altLang="en-US"/>
          </a:p>
        </p:txBody>
      </p:sp>
    </p:spTree>
    <p:extLst>
      <p:ext uri="{BB962C8B-B14F-4D97-AF65-F5344CB8AC3E}">
        <p14:creationId xmlns:p14="http://schemas.microsoft.com/office/powerpoint/2010/main" val="72527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実験手順です。まず、ニッケル水酸化物ナノシートの前駆体であるニッケル層状水酸化物を合成しました。酢酸ニッケル四水和物にエタノール</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水で加熱還流を行い、層状塩基性酢酸ニッケルを合成しました。</a:t>
            </a:r>
            <a:r>
              <a:rPr kumimoji="1" lang="ja-JP" altLang="en-US" sz="1600" b="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これに、ドデシルベンゼンスルホン酸ナトリウム水溶液中で、</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酢酸イオンをドデシルベンゼンスルホン酸イオンに交換させることにより層間を拡大しました。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XRD</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の結果から、層状塩基性酢酸ニッケルでは層間が</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10.92Å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、イオン交換後は</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29.8Å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であることがわかり、ドデシルベンゼンスルホン酸イオンのサイズ分を拡大できたと判断しました。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37164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次に、イオン交換後のニッケル層状水酸化物を</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ブタノール中で超音波分散による単層剥離し、ニッケルナノシート分散液を作成しました。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作成後の分散液にレーザーポインターを当てるとチンダル現象がみられ、ナノシートが</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ブタノール中に分散していると判断しました。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この分散液を使って、電気化学測定に用いる電極を作製しました。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333903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電極の作製についてです。キャスト電極では、ニッケルナノシート分散液を減圧濃縮させた。この濃縮液をグラッシーカーボン電極にピペットを用いて滴下乾燥を繰り返しました。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カーボンペースト電極では、先ほど得たニッケルナノシート分散液にケッチェンブラックを混ぜ、減圧乾燥を行いました。乳鉢にバインダーとしてナフィオンまたはセルロースナノファイバーを入れて、減圧乾燥させた粉末を入念に混ぜ合わせました。混ぜ合わせた粉末をカーボンペースト用電極の穴に入る様に叩きながら詰め、作製を行い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150057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電気化学測定は三電極法を使用しました。</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作用極は作製した電極、対極は白金線、参照極は銀</a:t>
            </a:r>
            <a:r>
              <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rPr>
              <a:t>/</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塩化銀電極を用いて</a:t>
            </a:r>
            <a:r>
              <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rPr>
              <a:t>0.1 M</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水酸化ナトリウム電解液中で測定を行いました。</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49437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キャスト電極によるサイクリックボルタンメトリ測定を行い、ニッケル水酸化物ナノシートによるグルコース酸化を調べました。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グルコース添加前</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は電流量の増加</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は現れませんでした</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が、グルコース量を増やすにつれて</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0.5-0.7 V vs Ag/AgCl</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付近に電流量の増加が見られました。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この結果をもとに、</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0.6 V vs Ag/AgC</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ｌ</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 </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の低電位をかけて濃度に対する電流密度の測定を行いました。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グルコース濃度に対する電流密度をカーボンペースト電極を用いて測定しました。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ここにプロットされている</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4</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つの電極は全てバインダーとしてセルロースナノファイバーを使用し、同じ量、同じ手法で作製を行いました。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しかし、上</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つのオレンジと緑の電極、下</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つの赤と青の電極のように、同じ電流密度を得ることが難しく、再現性に乏しい状況でした。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次にナフィオンをバインダーとして用いたカーボンペースト電極で測定を行いました。</a:t>
            </a:r>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ナフィオンとセルロースナノファイバーを比べると、電流密度と傾きはどちらもナフィオンが高い結果となりました。またセルロースナノファイバーに見られた、電流密度のバラツキは見られませんでした。</a:t>
            </a:r>
            <a:endParaRPr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r>
              <a:rPr lang="ja-JP" altLang="en-US" sz="1600">
                <a:latin typeface="MS Mincho" panose="02020609040205080304" pitchFamily="49" charset="-128"/>
                <a:ea typeface="MS Mincho" panose="02020609040205080304" pitchFamily="49" charset="-128"/>
                <a:cs typeface="Times New Roman" panose="02020603050405020304" pitchFamily="18" charset="0"/>
              </a:rPr>
              <a:t>今回の実験データからではセルロースナノファイバーよりナフィオンがカーボンペースト電極に適していると思われます。</a:t>
            </a:r>
            <a:endParaRPr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226939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11D51E9-B137-174D-A0AF-E756F784B769}"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3796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F7427E-7D2E-9346-8343-AC9FA06B68C6}"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2835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C84F26-3E44-9A4E-909D-09D472272EC3}"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73552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145F32-114B-C948-9512-E99957BABB99}"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4727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BA07474-75FC-2E40-83E7-3BB1AA4AB08F}"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8560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215ACD-28AB-C445-8A5D-FCFB174FEBC5}" type="datetime1">
              <a:rPr kumimoji="1" lang="ja-JP" altLang="en-US" smtClean="0"/>
              <a:t>2023/2/17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4109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FF64314-6BEB-C445-8B31-23E74EA5A9F6}" type="datetime1">
              <a:rPr kumimoji="1" lang="ja-JP" altLang="en-US" smtClean="0"/>
              <a:t>2023/2/17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0924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57B305C-088B-F341-84EA-EA9EA48DEE3B}" type="datetime1">
              <a:rPr kumimoji="1" lang="ja-JP" altLang="en-US" smtClean="0"/>
              <a:t>2023/2/17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88101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006E3-8C53-9D41-85CD-C7158D669EC6}" type="datetime1">
              <a:rPr kumimoji="1" lang="ja-JP" altLang="en-US" smtClean="0"/>
              <a:t>2023/2/17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1730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508EFED-559E-AE43-B147-3C913BE7BD3D}" type="datetime1">
              <a:rPr kumimoji="1" lang="ja-JP" altLang="en-US" smtClean="0"/>
              <a:t>2023/2/17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6734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7E53E1-3F3F-FE4C-B9D1-9723F3FB56EF}" type="datetime1">
              <a:rPr kumimoji="1" lang="ja-JP" altLang="en-US" smtClean="0"/>
              <a:t>2023/2/17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853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55471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emf"/><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oleObject" Target="../embeddings/oleObject2.bin"/><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3.emf"/><Relationship Id="rId7"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1.emf"/><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9.emf"/><Relationship Id="rId5" Type="http://schemas.openxmlformats.org/officeDocument/2006/relationships/image" Target="../media/image5.png"/><Relationship Id="rId10" Type="http://schemas.openxmlformats.org/officeDocument/2006/relationships/image" Target="../media/image8.emf"/><Relationship Id="rId4" Type="http://schemas.openxmlformats.org/officeDocument/2006/relationships/image" Target="../media/image4.png"/><Relationship Id="rId9"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523045" y="1805990"/>
            <a:ext cx="8097907" cy="1790700"/>
          </a:xfrm>
        </p:spPr>
        <p:txBody>
          <a:bodyPr anchor="ctr">
            <a:normAutofit/>
          </a:bodyPr>
          <a:lstStyle/>
          <a:p>
            <a:r>
              <a:rPr lang="ja-JP" altLang="ja-JP" sz="3600" kern="100">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3600" kern="100" dirty="0">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3600" kern="100">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3600">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3600">
                <a:latin typeface="HGSSoeiKakugothicUB" panose="020B0900000000000000" pitchFamily="34" charset="-128"/>
                <a:ea typeface="HGSSoeiKakugothicUB" panose="020B0900000000000000" pitchFamily="34" charset="-128"/>
              </a:rPr>
              <a:t> </a:t>
            </a:r>
            <a:endParaRPr lang="ja-JP" altLang="en-US" sz="3600">
              <a:latin typeface="HGSSoeiKakugothicUB" panose="020B0900000000000000" pitchFamily="34" charset="-128"/>
              <a:ea typeface="HGSSoeiKakugothicUB" panose="020B0900000000000000" pitchFamily="34" charset="-128"/>
            </a:endParaRPr>
          </a:p>
        </p:txBody>
      </p:sp>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594261" y="4265026"/>
            <a:ext cx="5955476" cy="1785104"/>
          </a:xfrm>
          <a:prstGeom prst="rect">
            <a:avLst/>
          </a:prstGeom>
          <a:noFill/>
        </p:spPr>
        <p:txBody>
          <a:bodyPr wrap="none" rtlCol="0">
            <a:spAutoFit/>
          </a:bodyPr>
          <a:lstStyle/>
          <a:p>
            <a:pPr algn="ctr"/>
            <a:r>
              <a:rPr lang="ja-JP" altLang="en-US">
                <a:latin typeface="MS Gothic" panose="020B0609070205080204" pitchFamily="49" charset="-128"/>
                <a:ea typeface="MS Gothic" panose="020B0609070205080204" pitchFamily="49" charset="-128"/>
              </a:rPr>
              <a:t>令和</a:t>
            </a:r>
            <a:r>
              <a:rPr lang="en-US" altLang="ja-JP" dirty="0">
                <a:latin typeface="MS Gothic" panose="020B0609070205080204" pitchFamily="49" charset="-128"/>
                <a:ea typeface="MS Gothic" panose="020B0609070205080204" pitchFamily="49" charset="-128"/>
              </a:rPr>
              <a:t>4</a:t>
            </a:r>
            <a:r>
              <a:rPr lang="ja-JP" altLang="en-US">
                <a:latin typeface="MS Gothic" panose="020B0609070205080204" pitchFamily="49" charset="-128"/>
                <a:ea typeface="MS Gothic" panose="020B0609070205080204" pitchFamily="49" charset="-128"/>
              </a:rPr>
              <a:t>年度</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徳島大学理工学部</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理工学科　応用化学システムコース　物質機能化学講座</a:t>
            </a:r>
            <a:endParaRPr lang="en-US" altLang="ja-JP" dirty="0">
              <a:latin typeface="MS Gothic" panose="020B0609070205080204" pitchFamily="49" charset="-128"/>
              <a:ea typeface="MS Gothic" panose="020B0609070205080204" pitchFamily="49" charset="-128"/>
            </a:endParaRPr>
          </a:p>
          <a:p>
            <a:pPr algn="ctr"/>
            <a:endParaRPr lang="en-US" altLang="ja-JP" sz="2400" dirty="0">
              <a:latin typeface="MS Gothic" panose="020B0609070205080204" pitchFamily="49" charset="-128"/>
              <a:ea typeface="MS Gothic" panose="020B0609070205080204" pitchFamily="49" charset="-128"/>
            </a:endParaRPr>
          </a:p>
          <a:p>
            <a:pPr algn="ctr"/>
            <a:r>
              <a:rPr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170763" y="89555"/>
            <a:ext cx="1146468" cy="553998"/>
          </a:xfrm>
          <a:prstGeom prst="rect">
            <a:avLst/>
          </a:prstGeom>
          <a:noFill/>
        </p:spPr>
        <p:txBody>
          <a:bodyPr wrap="none" rtlCol="0">
            <a:spAutoFit/>
          </a:bodyPr>
          <a:lstStyle/>
          <a:p>
            <a:r>
              <a:rPr lang="en-US" altLang="ja-JP" sz="3000" dirty="0">
                <a:latin typeface="HGSSoeiKakugothicUB" panose="020B0900000000000000" pitchFamily="34" charset="-128"/>
                <a:ea typeface="HGSSoeiKakugothicUB" panose="020B0900000000000000" pitchFamily="34" charset="-128"/>
              </a:rPr>
              <a:t>B-22</a:t>
            </a:r>
            <a:endParaRPr lang="ja-JP" altLang="en-US" sz="3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4" name="テキスト ボックス 3">
            <a:extLst>
              <a:ext uri="{FF2B5EF4-FFF2-40B4-BE49-F238E27FC236}">
                <a16:creationId xmlns:a16="http://schemas.microsoft.com/office/drawing/2014/main" id="{99B685D9-4971-04CD-7626-7FEA4ABA83F3}"/>
              </a:ext>
            </a:extLst>
          </p:cNvPr>
          <p:cNvSpPr txBox="1"/>
          <p:nvPr/>
        </p:nvSpPr>
        <p:spPr>
          <a:xfrm>
            <a:off x="3560251" y="743916"/>
            <a:ext cx="1891865" cy="369332"/>
          </a:xfrm>
          <a:prstGeom prst="rect">
            <a:avLst/>
          </a:prstGeom>
          <a:noFill/>
        </p:spPr>
        <p:txBody>
          <a:bodyPr wrap="none" rtlCol="0">
            <a:spAutoFit/>
          </a:bodyPr>
          <a:lstStyle/>
          <a:p>
            <a:r>
              <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r>
              <a:rPr lang="en-US" altLang="ja-JP" dirty="0">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7F11422C-4B16-4431-CA25-342ED72A7125}"/>
              </a:ext>
            </a:extLst>
          </p:cNvPr>
          <p:cNvSpPr txBox="1"/>
          <p:nvPr/>
        </p:nvSpPr>
        <p:spPr>
          <a:xfrm>
            <a:off x="6868659" y="948036"/>
            <a:ext cx="737702" cy="369332"/>
          </a:xfrm>
          <a:prstGeom prst="rect">
            <a:avLst/>
          </a:prstGeom>
          <a:noFill/>
        </p:spPr>
        <p:txBody>
          <a:bodyPr wrap="none" rtlCol="0">
            <a:spAutoFit/>
          </a:bodyPr>
          <a:lstStyle/>
          <a:p>
            <a:r>
              <a:rPr lang="en-US" altLang="ja-JP" dirty="0">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A5AE579-E1F8-32BC-DEB6-F9530CECBA25}"/>
              </a:ext>
            </a:extLst>
          </p:cNvPr>
          <p:cNvSpPr txBox="1"/>
          <p:nvPr/>
        </p:nvSpPr>
        <p:spPr>
          <a:xfrm>
            <a:off x="5577952" y="1640789"/>
            <a:ext cx="737702" cy="369332"/>
          </a:xfrm>
          <a:prstGeom prst="rect">
            <a:avLst/>
          </a:prstGeom>
          <a:noFill/>
        </p:spPr>
        <p:txBody>
          <a:bodyPr wrap="none" rtlCol="0">
            <a:spAutoFit/>
          </a:bodyPr>
          <a:lstStyle/>
          <a:p>
            <a:r>
              <a:rPr lang="en-US" altLang="ja-JP"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15 μL</a:t>
            </a:r>
            <a:endParaRPr lang="ja-JP" altLang="en-US">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0E508DF5-8347-CDF1-D953-51A3B95CBA2E}"/>
              </a:ext>
            </a:extLst>
          </p:cNvPr>
          <p:cNvSpPr txBox="1"/>
          <p:nvPr/>
        </p:nvSpPr>
        <p:spPr>
          <a:xfrm>
            <a:off x="5635660" y="1937483"/>
            <a:ext cx="622286" cy="369332"/>
          </a:xfrm>
          <a:prstGeom prst="rect">
            <a:avLst/>
          </a:prstGeom>
          <a:noFill/>
        </p:spPr>
        <p:txBody>
          <a:bodyPr wrap="none" rtlCol="0">
            <a:spAutoFit/>
          </a:bodyPr>
          <a:lstStyle/>
          <a:p>
            <a:r>
              <a:rPr lang="en-US" altLang="ja-JP" dirty="0">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rPr>
              <a:t>5 μL</a:t>
            </a:r>
            <a:endParaRPr lang="ja-JP" altLang="en-US">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4837550F-5F99-B697-1C03-05F87AB1DE74}"/>
              </a:ext>
            </a:extLst>
          </p:cNvPr>
          <p:cNvSpPr txBox="1"/>
          <p:nvPr/>
        </p:nvSpPr>
        <p:spPr>
          <a:xfrm>
            <a:off x="2686051" y="5515455"/>
            <a:ext cx="2209259" cy="1200329"/>
          </a:xfrm>
          <a:prstGeom prst="rect">
            <a:avLst/>
          </a:prstGeom>
          <a:noFill/>
        </p:spPr>
        <p:txBody>
          <a:bodyPr wrap="none" rtlCol="0">
            <a:spAutoFit/>
          </a:bodyPr>
          <a:lstStyle/>
          <a:p>
            <a:pPr marL="342900" indent="-342900">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5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15 μL</a:t>
            </a:r>
          </a:p>
        </p:txBody>
      </p:sp>
      <p:sp>
        <p:nvSpPr>
          <p:cNvPr id="16" name="テキスト ボックス 15">
            <a:extLst>
              <a:ext uri="{FF2B5EF4-FFF2-40B4-BE49-F238E27FC236}">
                <a16:creationId xmlns:a16="http://schemas.microsoft.com/office/drawing/2014/main" id="{F68CE94E-CF08-F936-4F06-717C3133CDFE}"/>
              </a:ext>
            </a:extLst>
          </p:cNvPr>
          <p:cNvSpPr txBox="1"/>
          <p:nvPr/>
        </p:nvSpPr>
        <p:spPr>
          <a:xfrm>
            <a:off x="4895310" y="5930709"/>
            <a:ext cx="1917513" cy="369332"/>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の</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4</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つ電極を作製</a:t>
            </a:r>
          </a:p>
        </p:txBody>
      </p:sp>
    </p:spTree>
    <p:extLst>
      <p:ext uri="{BB962C8B-B14F-4D97-AF65-F5344CB8AC3E}">
        <p14:creationId xmlns:p14="http://schemas.microsoft.com/office/powerpoint/2010/main" val="270653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2153C1-F4FE-2979-08EB-659A18FB25C2}"/>
              </a:ext>
            </a:extLst>
          </p:cNvPr>
          <p:cNvPicPr>
            <a:picLocks noChangeAspect="1"/>
          </p:cNvPicPr>
          <p:nvPr/>
        </p:nvPicPr>
        <p:blipFill>
          <a:blip r:embed="rId3"/>
          <a:stretch>
            <a:fillRect/>
          </a:stretch>
        </p:blipFill>
        <p:spPr>
          <a:xfrm>
            <a:off x="281860" y="558335"/>
            <a:ext cx="7929071" cy="4722835"/>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CD6CDEE2-257F-6E7A-8F40-6DD6C021E8BB}"/>
              </a:ext>
            </a:extLst>
          </p:cNvPr>
          <p:cNvSpPr txBox="1"/>
          <p:nvPr/>
        </p:nvSpPr>
        <p:spPr>
          <a:xfrm>
            <a:off x="6457950" y="1580892"/>
            <a:ext cx="797013" cy="369332"/>
          </a:xfrm>
          <a:prstGeom prst="rect">
            <a:avLst/>
          </a:prstGeom>
          <a:noFill/>
        </p:spPr>
        <p:txBody>
          <a:bodyPr wrap="none" rtlCol="0">
            <a:spAutoFit/>
          </a:bodyPr>
          <a:lstStyle/>
          <a:p>
            <a:r>
              <a:rPr lang="en-US" altLang="ja-JP" dirty="0">
                <a:latin typeface="Hiragino Maru Gothic ProN W4" panose="020F0400000000000000" pitchFamily="34" charset="-128"/>
                <a:ea typeface="Hiragino Maru Gothic ProN W4" panose="020F0400000000000000" pitchFamily="34" charset="-128"/>
              </a:rPr>
              <a:t>1</a:t>
            </a:r>
            <a:r>
              <a:rPr lang="ja-JP" altLang="en-US">
                <a:latin typeface="Hiragino Maru Gothic ProN W4" panose="020F0400000000000000" pitchFamily="34" charset="-128"/>
                <a:ea typeface="Hiragino Maru Gothic ProN W4" panose="020F0400000000000000" pitchFamily="34" charset="-128"/>
              </a:rPr>
              <a:t>回目</a:t>
            </a: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9625" y="95627"/>
            <a:ext cx="668644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ナフィオン</a:t>
            </a:r>
            <a:r>
              <a:rPr lang="en-US" altLang="ja-JP" sz="2400" dirty="0">
                <a:latin typeface="HGSSoeiKakugothicUB" panose="020B0900000000000000" pitchFamily="34" charset="-128"/>
                <a:ea typeface="HGSSoeiKakugothicUB" panose="020B0900000000000000" pitchFamily="34" charset="-128"/>
              </a:rPr>
              <a:t>10 </a:t>
            </a:r>
            <a:r>
              <a:rPr lang="en-US" altLang="ja-JP" sz="2400" b="1" dirty="0">
                <a:latin typeface="Times New Roman" panose="02020603050405020304" pitchFamily="18" charset="0"/>
                <a:ea typeface="HGSSoeiKakugothicUB" panose="020B0900000000000000" pitchFamily="34" charset="-128"/>
                <a:cs typeface="Times New Roman" panose="02020603050405020304" pitchFamily="18" charset="0"/>
              </a:rPr>
              <a:t>μ</a:t>
            </a:r>
            <a:r>
              <a:rPr lang="en-US" altLang="ja-JP" sz="2400" dirty="0">
                <a:latin typeface="HGSSoeiKakugothicUB" panose="020B0900000000000000" pitchFamily="34" charset="-128"/>
                <a:ea typeface="HGSSoeiKakugothicUB" panose="020B0900000000000000" pitchFamily="34" charset="-128"/>
              </a:rPr>
              <a:t>L</a:t>
            </a:r>
            <a:r>
              <a:rPr lang="ja-JP" altLang="en-US" sz="2400">
                <a:latin typeface="HGSSoeiKakugothicUB" panose="020B0900000000000000" pitchFamily="34" charset="-128"/>
                <a:ea typeface="HGSSoeiKakugothicUB" panose="020B0900000000000000" pitchFamily="34" charset="-128"/>
              </a:rPr>
              <a:t>修飾電極による繰り返し測定</a:t>
            </a:r>
          </a:p>
        </p:txBody>
      </p:sp>
      <p:sp>
        <p:nvSpPr>
          <p:cNvPr id="10" name="テキスト ボックス 9">
            <a:extLst>
              <a:ext uri="{FF2B5EF4-FFF2-40B4-BE49-F238E27FC236}">
                <a16:creationId xmlns:a16="http://schemas.microsoft.com/office/drawing/2014/main" id="{0F9EB1D8-F4FD-FD86-3A30-626CE4440287}"/>
              </a:ext>
            </a:extLst>
          </p:cNvPr>
          <p:cNvSpPr txBox="1"/>
          <p:nvPr/>
        </p:nvSpPr>
        <p:spPr>
          <a:xfrm>
            <a:off x="5025461" y="1347337"/>
            <a:ext cx="797013" cy="369332"/>
          </a:xfrm>
          <a:prstGeom prst="rect">
            <a:avLst/>
          </a:prstGeom>
          <a:noFill/>
        </p:spPr>
        <p:txBody>
          <a:bodyPr wrap="none" rtlCol="0">
            <a:spAutoFit/>
          </a:bodyPr>
          <a:lstStyle/>
          <a:p>
            <a:r>
              <a:rPr lang="en-US" altLang="ja-JP" dirty="0">
                <a:solidFill>
                  <a:schemeClr val="accent1"/>
                </a:solidFill>
                <a:latin typeface="Hiragino Maru Gothic ProN W4" panose="020F0400000000000000" pitchFamily="34" charset="-128"/>
                <a:ea typeface="Hiragino Maru Gothic ProN W4" panose="020F0400000000000000" pitchFamily="34" charset="-128"/>
              </a:rPr>
              <a:t>2</a:t>
            </a:r>
            <a:r>
              <a:rPr lang="ja-JP" altLang="en-US">
                <a:solidFill>
                  <a:schemeClr val="accent1"/>
                </a:solidFill>
                <a:latin typeface="Hiragino Maru Gothic ProN W4" panose="020F0400000000000000" pitchFamily="34" charset="-128"/>
                <a:ea typeface="Hiragino Maru Gothic ProN W4" panose="020F0400000000000000" pitchFamily="34" charset="-128"/>
              </a:rPr>
              <a:t>回目</a:t>
            </a:r>
          </a:p>
        </p:txBody>
      </p:sp>
      <p:sp>
        <p:nvSpPr>
          <p:cNvPr id="12" name="テキスト ボックス 11">
            <a:extLst>
              <a:ext uri="{FF2B5EF4-FFF2-40B4-BE49-F238E27FC236}">
                <a16:creationId xmlns:a16="http://schemas.microsoft.com/office/drawing/2014/main" id="{71D73477-F708-1A09-3460-FE622B44A6DB}"/>
              </a:ext>
            </a:extLst>
          </p:cNvPr>
          <p:cNvSpPr txBox="1"/>
          <p:nvPr/>
        </p:nvSpPr>
        <p:spPr>
          <a:xfrm>
            <a:off x="4460096" y="3244334"/>
            <a:ext cx="797013" cy="369332"/>
          </a:xfrm>
          <a:prstGeom prst="rect">
            <a:avLst/>
          </a:prstGeom>
          <a:noFill/>
        </p:spPr>
        <p:txBody>
          <a:bodyPr wrap="none" rtlCol="0">
            <a:spAutoFit/>
          </a:bodyPr>
          <a:lstStyle/>
          <a:p>
            <a:r>
              <a:rPr lang="en-US" altLang="ja-JP" dirty="0">
                <a:solidFill>
                  <a:srgbClr val="FF0000"/>
                </a:solidFill>
                <a:latin typeface="Hiragino Maru Gothic ProN W4" panose="020F0400000000000000" pitchFamily="34" charset="-128"/>
                <a:ea typeface="Hiragino Maru Gothic ProN W4" panose="020F0400000000000000" pitchFamily="34" charset="-128"/>
              </a:rPr>
              <a:t>3</a:t>
            </a:r>
            <a:r>
              <a:rPr lang="ja-JP" altLang="en-US">
                <a:solidFill>
                  <a:srgbClr val="FF0000"/>
                </a:solidFill>
                <a:latin typeface="Hiragino Maru Gothic ProN W4" panose="020F0400000000000000" pitchFamily="34" charset="-128"/>
                <a:ea typeface="Hiragino Maru Gothic ProN W4" panose="020F0400000000000000" pitchFamily="34" charset="-128"/>
              </a:rPr>
              <a:t>回目</a:t>
            </a:r>
          </a:p>
        </p:txBody>
      </p:sp>
      <p:sp>
        <p:nvSpPr>
          <p:cNvPr id="11" name="テキスト ボックス 10">
            <a:extLst>
              <a:ext uri="{FF2B5EF4-FFF2-40B4-BE49-F238E27FC236}">
                <a16:creationId xmlns:a16="http://schemas.microsoft.com/office/drawing/2014/main" id="{530A75F5-2DCF-EDCF-C910-96B161C40987}"/>
              </a:ext>
            </a:extLst>
          </p:cNvPr>
          <p:cNvSpPr txBox="1"/>
          <p:nvPr/>
        </p:nvSpPr>
        <p:spPr>
          <a:xfrm>
            <a:off x="1037408" y="5495169"/>
            <a:ext cx="6845376" cy="1015663"/>
          </a:xfrm>
          <a:prstGeom prst="rect">
            <a:avLst/>
          </a:prstGeom>
          <a:noFill/>
        </p:spPr>
        <p:txBody>
          <a:bodyPr wrap="square" rtlCol="0">
            <a:spAutoFit/>
          </a:bodyPr>
          <a:lstStyle/>
          <a:p>
            <a:pPr algn="ctr"/>
            <a:r>
              <a:rPr lang="ja-JP" altLang="en-US" sz="2000">
                <a:latin typeface="Times New Roman" panose="02020603050405020304" pitchFamily="18" charset="0"/>
                <a:ea typeface="MS Mincho" panose="02020609040205080304" pitchFamily="49" charset="-128"/>
                <a:cs typeface="Times New Roman" panose="02020603050405020304" pitchFamily="18" charset="0"/>
              </a:rPr>
              <a:t>感度低下の原因の可能性</a:t>
            </a:r>
            <a:endParaRPr lang="en-US" altLang="ja-JP"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電極表面のナノシートが一部剥がれ落ちた</a:t>
            </a:r>
            <a:endParaRPr lang="en-US" altLang="ja-JP"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電極表面にグルコースとの反応を阻害する物質の付着</a:t>
            </a:r>
          </a:p>
        </p:txBody>
      </p:sp>
    </p:spTree>
    <p:extLst>
      <p:ext uri="{BB962C8B-B14F-4D97-AF65-F5344CB8AC3E}">
        <p14:creationId xmlns:p14="http://schemas.microsoft.com/office/powerpoint/2010/main" val="68747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440919" y="1305341"/>
            <a:ext cx="8262162" cy="4524315"/>
          </a:xfrm>
          <a:prstGeom prst="rect">
            <a:avLst/>
          </a:prstGeom>
          <a:noFill/>
        </p:spPr>
        <p:txBody>
          <a:bodyPr wrap="square" rtlCol="0">
            <a:spAutoFit/>
          </a:bodyPr>
          <a:lstStyle/>
          <a:p>
            <a:pPr marL="342900" indent="-342900" algn="just">
              <a:buFont typeface="+mj-lt"/>
              <a:buAutoNum type="arabicPeriod"/>
            </a:pP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やナフィオン</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をバインダーとして</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ニッケル水酸化物ナノシートを用いた電極はグルコースを添加した際に電流量の増加が見られ、グルコース酸化による電流が確認された。</a:t>
            </a: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今回の実験データでは、セルロースナノファイバーをバインダーとして用いた電極では作る度に得れる電流量に変化があり、</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再現性を得ることが難しかった</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。ナフィオンをバインダーとして用いた電極では、</a:t>
            </a:r>
            <a:r>
              <a:rPr lang="ja-JP" altLang="ja-JP">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セルロースナノファイバーより感度が</a:t>
            </a:r>
            <a:r>
              <a:rPr lang="ja-JP" altLang="en-US">
                <a:latin typeface="Times New Roman" panose="02020603050405020304" pitchFamily="18" charset="0"/>
                <a:ea typeface="ＭＳ 明朝" panose="02020609040205080304" pitchFamily="49" charset="-128"/>
                <a:cs typeface="Times New Roman" panose="02020603050405020304" pitchFamily="18" charset="0"/>
              </a:rPr>
              <a:t>高かった</a:t>
            </a:r>
            <a:r>
              <a:rPr lang="ja-JP" altLang="ja-JP">
                <a:latin typeface="Times New Roman" panose="02020603050405020304" pitchFamily="18" charset="0"/>
                <a:ea typeface="ＭＳ 明朝" panose="02020609040205080304" pitchFamily="49" charset="-128"/>
                <a:cs typeface="Times New Roman" panose="02020603050405020304" pitchFamily="18" charset="0"/>
              </a:rPr>
              <a:t>。</a:t>
            </a: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a:latin typeface="Times New Roman" panose="02020603050405020304" pitchFamily="18" charset="0"/>
                <a:ea typeface="ＭＳ 明朝" panose="02020609040205080304" pitchFamily="49" charset="-128"/>
                <a:cs typeface="Times New Roman" panose="02020603050405020304" pitchFamily="18" charset="0"/>
              </a:rPr>
              <a:t>ナフィオン</a:t>
            </a:r>
            <a:r>
              <a:rPr lang="en-US" altLang="ja-JP" dirty="0">
                <a:latin typeface="Times New Roman" panose="02020603050405020304" pitchFamily="18" charset="0"/>
                <a:ea typeface="ＭＳ 明朝" panose="02020609040205080304" pitchFamily="49" charset="-128"/>
                <a:cs typeface="Times New Roman" panose="02020603050405020304" pitchFamily="18" charset="0"/>
              </a:rPr>
              <a:t>10 μL</a:t>
            </a:r>
            <a:r>
              <a:rPr lang="ja-JP" altLang="en-US">
                <a:latin typeface="Times New Roman" panose="02020603050405020304" pitchFamily="18" charset="0"/>
                <a:ea typeface="ＭＳ 明朝" panose="02020609040205080304" pitchFamily="49" charset="-128"/>
                <a:cs typeface="Times New Roman" panose="02020603050405020304" pitchFamily="18" charset="0"/>
              </a:rPr>
              <a:t>をバインダーとして用いた電極が、本研究内では最も感度が良好であった。複数回測定での安定性は課題であるがニッケル水酸化物ナノシート固定電極によるグルコース酸化が可能であることが示された</a:t>
            </a:r>
          </a:p>
        </p:txBody>
      </p:sp>
      <p:sp>
        <p:nvSpPr>
          <p:cNvPr id="8" name="テキスト ボックス 7">
            <a:extLst>
              <a:ext uri="{FF2B5EF4-FFF2-40B4-BE49-F238E27FC236}">
                <a16:creationId xmlns:a16="http://schemas.microsoft.com/office/drawing/2014/main" id="{AA95DB64-C0F3-7DBA-529A-0A51C245B477}"/>
              </a:ext>
            </a:extLst>
          </p:cNvPr>
          <p:cNvSpPr txBox="1"/>
          <p:nvPr/>
        </p:nvSpPr>
        <p:spPr>
          <a:xfrm>
            <a:off x="33814" y="96294"/>
            <a:ext cx="800219"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結言</a:t>
            </a:r>
          </a:p>
        </p:txBody>
      </p:sp>
    </p:spTree>
    <p:extLst>
      <p:ext uri="{BB962C8B-B14F-4D97-AF65-F5344CB8AC3E}">
        <p14:creationId xmlns:p14="http://schemas.microsoft.com/office/powerpoint/2010/main" val="322359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14</a:t>
            </a:fld>
            <a:endParaRPr kumimoji="1" lang="ja-JP" altLang="en-US"/>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664984" y="2089598"/>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baseline="30000" dirty="0">
                <a:latin typeface="MS Gothic" panose="020B0609070205080204" pitchFamily="49" charset="-128"/>
                <a:ea typeface="MS Gothic" panose="020B0609070205080204" pitchFamily="49" charset="-128"/>
              </a:rPr>
              <a:t>[1] </a:t>
            </a:r>
            <a:r>
              <a:rPr lang="ja-JP" altLang="en-US">
                <a:latin typeface="MS Gothic" panose="020B0609070205080204" pitchFamily="49" charset="-128"/>
                <a:ea typeface="MS Gothic" panose="020B0609070205080204" pitchFamily="49" charset="-128"/>
              </a:rPr>
              <a:t>。</a:t>
            </a:r>
            <a:endParaRPr lang="en-US" altLang="ja-JP" dirty="0">
              <a:latin typeface="MS Gothic" panose="020B0609070205080204" pitchFamily="49" charset="-128"/>
              <a:ea typeface="MS Gothic" panose="020B0609070205080204" pitchFamily="49" charset="-128"/>
            </a:endParaRPr>
          </a:p>
          <a:p>
            <a:r>
              <a:rPr lang="ja-JP" altLang="en-US">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lang="en-US" altLang="ja-JP" baseline="30000" dirty="0">
              <a:latin typeface="MS Gothic" panose="020B0609070205080204" pitchFamily="49" charset="-128"/>
              <a:ea typeface="MS Gothic" panose="020B0609070205080204" pitchFamily="49" charset="-128"/>
            </a:endParaRPr>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4572001" y="5552108"/>
            <a:ext cx="3945572" cy="507831"/>
          </a:xfrm>
          <a:prstGeom prst="rect">
            <a:avLst/>
          </a:prstGeom>
          <a:noFill/>
        </p:spPr>
        <p:txBody>
          <a:bodyPr wrap="square" rtlCol="0">
            <a:spAutoFit/>
          </a:bodyPr>
          <a:lstStyle/>
          <a:p>
            <a:r>
              <a:rPr lang="en-US" altLang="ja-JP" sz="900" dirty="0">
                <a:latin typeface="MS Gothic" panose="020B0609070205080204" pitchFamily="49" charset="-128"/>
                <a:ea typeface="MS Gothic" panose="020B0609070205080204" pitchFamily="49" charset="-128"/>
              </a:rPr>
              <a:t>[1] Feng Gao et al. </a:t>
            </a:r>
            <a:r>
              <a:rPr lang="en-US" altLang="ja-JP" sz="900" i="1" dirty="0">
                <a:latin typeface="MS Gothic" panose="020B0609070205080204" pitchFamily="49" charset="-128"/>
                <a:ea typeface="MS Gothic" panose="020B0609070205080204" pitchFamily="49" charset="-128"/>
              </a:rPr>
              <a:t>ACS Appl. Nano Mater.</a:t>
            </a:r>
            <a:r>
              <a:rPr lang="en-US" altLang="ja-JP" sz="900" b="1" dirty="0">
                <a:latin typeface="MS Gothic" panose="020B0609070205080204" pitchFamily="49" charset="-128"/>
                <a:ea typeface="MS Gothic" panose="020B0609070205080204" pitchFamily="49" charset="-128"/>
              </a:rPr>
              <a:t>2021</a:t>
            </a:r>
            <a:r>
              <a:rPr lang="en-US" altLang="ja-JP" sz="900" dirty="0">
                <a:latin typeface="MS Gothic" panose="020B0609070205080204" pitchFamily="49" charset="-128"/>
                <a:ea typeface="MS Gothic" panose="020B0609070205080204" pitchFamily="49" charset="-128"/>
              </a:rPr>
              <a:t>,4,8520−8529</a:t>
            </a:r>
          </a:p>
          <a:p>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900" i="1" cap="all"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a:t>
            </a:r>
            <a:r>
              <a:rPr lang="en-US" altLang="ja-JP" sz="900" i="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t>
            </a:r>
            <a:r>
              <a:rPr lang="en-US" altLang="ja-JP" sz="900" b="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2022</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900">
                <a:latin typeface="MS Gothic" panose="020B0609070205080204" pitchFamily="49" charset="-128"/>
                <a:ea typeface="MS Gothic" panose="020B0609070205080204" pitchFamily="49" charset="-128"/>
              </a:rPr>
              <a:t> </a:t>
            </a:r>
            <a:endParaRPr lang="ja-JP" altLang="en-US" sz="9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664984" y="3429001"/>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baseline="30000" dirty="0">
                <a:latin typeface="MS Gothic" panose="020B0609070205080204" pitchFamily="49" charset="-128"/>
                <a:ea typeface="MS Gothic" panose="020B0609070205080204" pitchFamily="49" charset="-128"/>
                <a:cs typeface="Times New Roman" panose="02020603050405020304" pitchFamily="18" charset="0"/>
              </a:rPr>
              <a:t>[2]</a:t>
            </a:r>
            <a:r>
              <a:rPr lang="ja-JP" altLang="en-US">
                <a:latin typeface="MS Gothic" panose="020B0609070205080204" pitchFamily="49" charset="-128"/>
                <a:ea typeface="MS Gothic" panose="020B0609070205080204" pitchFamily="49" charset="-128"/>
                <a:cs typeface="Times New Roman" panose="02020603050405020304" pitchFamily="18" charset="0"/>
              </a:rPr>
              <a:t>。</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585155" y="1595502"/>
            <a:ext cx="8211312" cy="1225396"/>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角丸四角形 11">
            <a:extLst>
              <a:ext uri="{FF2B5EF4-FFF2-40B4-BE49-F238E27FC236}">
                <a16:creationId xmlns:a16="http://schemas.microsoft.com/office/drawing/2014/main" id="{41D8B679-4D55-996D-F458-FF60FF9BB400}"/>
              </a:ext>
            </a:extLst>
          </p:cNvPr>
          <p:cNvSpPr/>
          <p:nvPr/>
        </p:nvSpPr>
        <p:spPr>
          <a:xfrm>
            <a:off x="585155" y="2961157"/>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角丸四角形 14">
            <a:extLst>
              <a:ext uri="{FF2B5EF4-FFF2-40B4-BE49-F238E27FC236}">
                <a16:creationId xmlns:a16="http://schemas.microsoft.com/office/drawing/2014/main" id="{23583552-637D-A527-8698-3D0BF40A92A6}"/>
              </a:ext>
            </a:extLst>
          </p:cNvPr>
          <p:cNvSpPr/>
          <p:nvPr/>
        </p:nvSpPr>
        <p:spPr>
          <a:xfrm>
            <a:off x="585153" y="1595502"/>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585153" y="2961157"/>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グルコース酸化に有用な触媒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664982" y="4794656"/>
            <a:ext cx="8051653" cy="646331"/>
          </a:xfrm>
          <a:prstGeom prst="rect">
            <a:avLst/>
          </a:prstGeom>
          <a:noFill/>
        </p:spPr>
        <p:txBody>
          <a:bodyPr wrap="square" rtlCol="0">
            <a:spAutoFit/>
          </a:bodyPr>
          <a:lstStyle/>
          <a:p>
            <a:r>
              <a:rPr lang="ja-JP" altLang="en-US">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dirty="0">
                <a:latin typeface="MS Gothic" panose="020B0609070205080204" pitchFamily="49" charset="-128"/>
                <a:ea typeface="MS Gothic" panose="020B0609070205080204" pitchFamily="49" charset="-128"/>
                <a:cs typeface="Times New Roman" panose="02020603050405020304" pitchFamily="18" charset="0"/>
              </a:rPr>
              <a:t>1-</a:t>
            </a:r>
            <a:r>
              <a:rPr lang="ja-JP" altLang="en-US">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585153" y="4326812"/>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角丸四角形 5">
            <a:extLst>
              <a:ext uri="{FF2B5EF4-FFF2-40B4-BE49-F238E27FC236}">
                <a16:creationId xmlns:a16="http://schemas.microsoft.com/office/drawing/2014/main" id="{02404B29-80A8-76D0-F6B0-3CE9F700422B}"/>
              </a:ext>
            </a:extLst>
          </p:cNvPr>
          <p:cNvSpPr/>
          <p:nvPr/>
        </p:nvSpPr>
        <p:spPr>
          <a:xfrm>
            <a:off x="585151" y="4326813"/>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09164929-54F1-5CD7-C35E-68981C920BEE}"/>
              </a:ext>
            </a:extLst>
          </p:cNvPr>
          <p:cNvPicPr>
            <a:picLocks noChangeAspect="1"/>
          </p:cNvPicPr>
          <p:nvPr/>
        </p:nvPicPr>
        <p:blipFill>
          <a:blip r:embed="rId3"/>
          <a:stretch>
            <a:fillRect/>
          </a:stretch>
        </p:blipFill>
        <p:spPr>
          <a:xfrm>
            <a:off x="0" y="1734196"/>
            <a:ext cx="4440420" cy="2897768"/>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15</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pic>
        <p:nvPicPr>
          <p:cNvPr id="4" name="図 3">
            <a:extLst>
              <a:ext uri="{FF2B5EF4-FFF2-40B4-BE49-F238E27FC236}">
                <a16:creationId xmlns:a16="http://schemas.microsoft.com/office/drawing/2014/main" id="{AB7E59F0-1E60-A448-E407-021665B90F44}"/>
              </a:ext>
            </a:extLst>
          </p:cNvPr>
          <p:cNvPicPr>
            <a:picLocks noChangeAspect="1"/>
          </p:cNvPicPr>
          <p:nvPr/>
        </p:nvPicPr>
        <p:blipFill>
          <a:blip r:embed="rId4"/>
          <a:stretch>
            <a:fillRect/>
          </a:stretch>
        </p:blipFill>
        <p:spPr>
          <a:xfrm>
            <a:off x="4440420" y="1734196"/>
            <a:ext cx="4715128" cy="2980679"/>
          </a:xfrm>
          <a:prstGeom prst="rect">
            <a:avLst/>
          </a:prstGeom>
        </p:spPr>
      </p:pic>
    </p:spTree>
    <p:extLst>
      <p:ext uri="{BB962C8B-B14F-4D97-AF65-F5344CB8AC3E}">
        <p14:creationId xmlns:p14="http://schemas.microsoft.com/office/powerpoint/2010/main" val="287591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16</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1238" y="1681588"/>
            <a:ext cx="3716507" cy="2884396"/>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35832" y="1771825"/>
            <a:ext cx="4044236" cy="2559543"/>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258979" y="4777978"/>
          <a:ext cx="6032157" cy="1081151"/>
        </p:xfrm>
        <a:graphic>
          <a:graphicData uri="http://schemas.openxmlformats.org/drawingml/2006/table">
            <a:tbl>
              <a:tblPr firstRow="1" firstCol="1" bandRow="1">
                <a:tableStyleId>{2D5ABB26-0587-4C30-8999-92F81FD0307C}</a:tableStyleId>
              </a:tblPr>
              <a:tblGrid>
                <a:gridCol w="1507684">
                  <a:extLst>
                    <a:ext uri="{9D8B030D-6E8A-4147-A177-3AD203B41FA5}">
                      <a16:colId xmlns:a16="http://schemas.microsoft.com/office/drawing/2014/main" val="505636779"/>
                    </a:ext>
                  </a:extLst>
                </a:gridCol>
                <a:gridCol w="1507684">
                  <a:extLst>
                    <a:ext uri="{9D8B030D-6E8A-4147-A177-3AD203B41FA5}">
                      <a16:colId xmlns:a16="http://schemas.microsoft.com/office/drawing/2014/main" val="2666141430"/>
                    </a:ext>
                  </a:extLst>
                </a:gridCol>
                <a:gridCol w="1563978">
                  <a:extLst>
                    <a:ext uri="{9D8B030D-6E8A-4147-A177-3AD203B41FA5}">
                      <a16:colId xmlns:a16="http://schemas.microsoft.com/office/drawing/2014/main" val="1521991285"/>
                    </a:ext>
                  </a:extLst>
                </a:gridCol>
                <a:gridCol w="1452812">
                  <a:extLst>
                    <a:ext uri="{9D8B030D-6E8A-4147-A177-3AD203B41FA5}">
                      <a16:colId xmlns:a16="http://schemas.microsoft.com/office/drawing/2014/main" val="196319817"/>
                    </a:ext>
                  </a:extLst>
                </a:gridCol>
              </a:tblGrid>
              <a:tr h="432461">
                <a:tc>
                  <a:txBody>
                    <a:bodyPr/>
                    <a:lstStyle/>
                    <a:p>
                      <a:pPr algn="ctr"/>
                      <a:r>
                        <a:rPr lang="ja-JP" alt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16230">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0~1.31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0.3052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0.9182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16230">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0.0307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0.9086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16230">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0.8424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5445" y="1833250"/>
            <a:ext cx="4016555" cy="2624450"/>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735602" y="1946916"/>
            <a:ext cx="4024979" cy="2397117"/>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1643063" y="4733021"/>
          <a:ext cx="5517807" cy="1026032"/>
        </p:xfrm>
        <a:graphic>
          <a:graphicData uri="http://schemas.openxmlformats.org/drawingml/2006/table">
            <a:tbl>
              <a:tblPr firstRow="1" firstCol="1" bandRow="1">
                <a:tableStyleId>{2D5ABB26-0587-4C30-8999-92F81FD0307C}</a:tableStyleId>
              </a:tblPr>
              <a:tblGrid>
                <a:gridCol w="1379127">
                  <a:extLst>
                    <a:ext uri="{9D8B030D-6E8A-4147-A177-3AD203B41FA5}">
                      <a16:colId xmlns:a16="http://schemas.microsoft.com/office/drawing/2014/main" val="3699164101"/>
                    </a:ext>
                  </a:extLst>
                </a:gridCol>
                <a:gridCol w="1379127">
                  <a:extLst>
                    <a:ext uri="{9D8B030D-6E8A-4147-A177-3AD203B41FA5}">
                      <a16:colId xmlns:a16="http://schemas.microsoft.com/office/drawing/2014/main" val="1530440604"/>
                    </a:ext>
                  </a:extLst>
                </a:gridCol>
                <a:gridCol w="1514285">
                  <a:extLst>
                    <a:ext uri="{9D8B030D-6E8A-4147-A177-3AD203B41FA5}">
                      <a16:colId xmlns:a16="http://schemas.microsoft.com/office/drawing/2014/main" val="3189532264"/>
                    </a:ext>
                  </a:extLst>
                </a:gridCol>
                <a:gridCol w="1245268">
                  <a:extLst>
                    <a:ext uri="{9D8B030D-6E8A-4147-A177-3AD203B41FA5}">
                      <a16:colId xmlns:a16="http://schemas.microsoft.com/office/drawing/2014/main" val="795361290"/>
                    </a:ext>
                  </a:extLst>
                </a:gridCol>
              </a:tblGrid>
              <a:tr h="365760">
                <a:tc>
                  <a:txBody>
                    <a:bodyPr/>
                    <a:lstStyle/>
                    <a:p>
                      <a:pPr algn="l"/>
                      <a:r>
                        <a:rPr lang="en-US" sz="1200" kern="100" dirty="0">
                          <a:effectLst/>
                        </a:rPr>
                        <a:t> </a:t>
                      </a:r>
                      <a:r>
                        <a:rPr 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20091">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0~6.73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2.2533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0.9853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20091">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0~3.46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3.4265</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0.9884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20091">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0~7.98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1.3460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0.9948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18</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62243" y="1765003"/>
            <a:ext cx="8219514" cy="2354491"/>
          </a:xfrm>
          <a:prstGeom prst="rect">
            <a:avLst/>
          </a:prstGeom>
          <a:noFill/>
        </p:spPr>
        <p:txBody>
          <a:bodyPr wrap="square" rtlCol="0">
            <a:spAutoFit/>
          </a:bodyPr>
          <a:lstStyle/>
          <a:p>
            <a:pPr marL="385763" indent="-385763">
              <a:buFont typeface="+mj-lt"/>
              <a:buAutoNum type="arabicPeriod"/>
            </a:pPr>
            <a:r>
              <a:rPr lang="ja-JP" altLang="en-US" sz="2100">
                <a:latin typeface="MS Gothic" panose="020B0609070205080204" pitchFamily="49" charset="-128"/>
                <a:ea typeface="MS Gothic" panose="020B0609070205080204" pitchFamily="49" charset="-128"/>
              </a:rPr>
              <a:t>酢酸ニッケルから塩基性酢酸ニッケル塩の合成</a:t>
            </a: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startAt="2"/>
            </a:pPr>
            <a:r>
              <a:rPr lang="ja-JP" altLang="en-US" sz="2100">
                <a:latin typeface="MS Gothic" panose="020B0609070205080204" pitchFamily="49" charset="-128"/>
                <a:ea typeface="MS Gothic" panose="020B0609070205080204" pitchFamily="49" charset="-128"/>
              </a:rPr>
              <a:t>塩基性酢酸ニッケル塩の層間隔をイオン交換により拡大</a:t>
            </a:r>
            <a:endParaRPr lang="en-US" altLang="ja-JP" sz="2100" dirty="0">
              <a:latin typeface="MS Gothic" panose="020B0609070205080204" pitchFamily="49" charset="-128"/>
              <a:ea typeface="MS Gothic" panose="020B0609070205080204" pitchFamily="49"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456027" y="2230039"/>
                <a:ext cx="6231947" cy="326693"/>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sz="1350">
                        <a:latin typeface="Cambria Math" panose="02040503050406030204" pitchFamily="18" charset="0"/>
                        <a:ea typeface="Cambria Math" panose="02040503050406030204" pitchFamily="18" charset="0"/>
                      </a:rPr>
                      <m:t>  </m:t>
                    </m:r>
                    <m:acc>
                      <m:accPr>
                        <m:chr m:val="⃗"/>
                        <m:ctrlPr>
                          <a:rPr lang="ja-JP" altLang="ja-JP" sz="1350" i="1">
                            <a:latin typeface="Cambria Math" panose="02040503050406030204" pitchFamily="18" charset="0"/>
                            <a:ea typeface="Cambria Math" panose="02040503050406030204" pitchFamily="18" charset="0"/>
                          </a:rPr>
                        </m:ctrlPr>
                      </m:accPr>
                      <m:e>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   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COOH</a:t>
                </a:r>
                <a:r>
                  <a:rPr lang="ja-JP" altLang="ja-JP" sz="1350">
                    <a:latin typeface="Yu Mincho" panose="02020400000000000000" pitchFamily="18" charset="-128"/>
                    <a:ea typeface="Yu Mincho" panose="02020400000000000000" pitchFamily="18" charset="-128"/>
                  </a:rPr>
                  <a:t> </a:t>
                </a:r>
                <a:endParaRPr lang="en-US" altLang="ja-JP" sz="1350" dirty="0">
                  <a:latin typeface="Yu Mincho" panose="02020400000000000000" pitchFamily="18" charset="-128"/>
                  <a:ea typeface="Yu Mincho" panose="02020400000000000000" pitchFamily="18" charset="-128"/>
                </a:endParaRPr>
              </a:p>
            </p:txBody>
          </p:sp>
        </mc:Choice>
        <mc:Fallback xmlns="">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456027" y="2230039"/>
                <a:ext cx="6231947" cy="326693"/>
              </a:xfrm>
              <a:prstGeom prst="rect">
                <a:avLst/>
              </a:prstGeom>
              <a:blipFill>
                <a:blip r:embed="rId3"/>
                <a:stretch>
                  <a:fillRect l="-294" b="-18868"/>
                </a:stretch>
              </a:blipFill>
            </p:spPr>
            <p:txBody>
              <a:bodyPr/>
              <a:lstStyle/>
              <a:p>
                <a:r>
                  <a:rPr 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126281" y="4140358"/>
            <a:ext cx="6728891" cy="1573493"/>
            <a:chOff x="1573896" y="3583392"/>
            <a:chExt cx="8971855" cy="2097990"/>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400109"/>
            </a:xfrm>
            <a:prstGeom prst="rect">
              <a:avLst/>
            </a:prstGeom>
            <a:noFill/>
          </p:spPr>
          <p:txBody>
            <a:bodyPr wrap="square" rtlCol="0">
              <a:spAutoFit/>
            </a:bodyPr>
            <a:lstStyle/>
            <a:p>
              <a:r>
                <a:rPr lang="en-US" altLang="ja-JP" sz="1350" kern="100" dirty="0">
                  <a:latin typeface="游明朝" panose="02020400000000000000" pitchFamily="18" charset="-128"/>
                  <a:ea typeface="游明朝" panose="02020400000000000000" pitchFamily="18" charset="-128"/>
                  <a:cs typeface="Arial" panose="020B0604020202020204" pitchFamily="34" charset="0"/>
                </a:rPr>
                <a:t>Ni(OH)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COO)</a:t>
              </a:r>
              <a:r>
                <a:rPr lang="ja-JP" altLang="ja-JP" sz="1350" kern="100">
                  <a:latin typeface="游明朝" panose="02020400000000000000" pitchFamily="18" charset="-128"/>
                  <a:ea typeface="游明朝" panose="02020400000000000000" pitchFamily="18" charset="-128"/>
                  <a:cs typeface="Arial" panose="020B0604020202020204" pitchFamily="34" charset="0"/>
                </a:rPr>
                <a:t>・</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2</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O</a:t>
              </a:r>
              <a:endParaRPr lang="ja-JP" altLang="en-US" sz="1350"/>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75951"/>
              <a:chOff x="1803223" y="4003450"/>
              <a:chExt cx="1316181" cy="1475951"/>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6" y="5187013"/>
                <a:ext cx="742593"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3〜4</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38554"/>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Acetate ion</a:t>
                </a:r>
                <a:endParaRPr lang="ja-JP" altLang="en-US" sz="105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cs typeface="Arial" panose="020B0604020202020204" pitchFamily="34" charset="0"/>
                </a:rPr>
                <a:t>Ni(OH)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11</a:t>
              </a:r>
              <a:r>
                <a:rPr lang="en-US" altLang="ja-JP" sz="1350" dirty="0">
                  <a:latin typeface="Yu Mincho" panose="02020400000000000000" pitchFamily="18" charset="-128"/>
                  <a:ea typeface="Yu Mincho" panose="02020400000000000000" pitchFamily="18" charset="-128"/>
                  <a:cs typeface="Arial" panose="020B0604020202020204" pitchFamily="34" charset="0"/>
                </a:rPr>
                <a:t>C</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6</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4</a:t>
              </a:r>
              <a:r>
                <a:rPr lang="en-US" altLang="ja-JP" sz="1350" dirty="0">
                  <a:latin typeface="Yu Mincho" panose="02020400000000000000" pitchFamily="18" charset="-128"/>
                  <a:ea typeface="Yu Mincho" panose="02020400000000000000" pitchFamily="18" charset="-128"/>
                  <a:cs typeface="Arial" panose="020B0604020202020204" pitchFamily="34" charset="0"/>
                </a:rPr>
                <a:t>SO</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ja-JP" altLang="ja-JP" sz="1350">
                  <a:latin typeface="Yu Mincho" panose="02020400000000000000" pitchFamily="18" charset="-128"/>
                  <a:ea typeface="Yu Mincho" panose="02020400000000000000" pitchFamily="18" charset="-128"/>
                  <a:cs typeface="Arial" panose="020B0604020202020204" pitchFamily="34" charset="0"/>
                </a:rPr>
                <a:t>・</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O</a:t>
              </a:r>
              <a:endParaRPr lang="ja-JP" altLang="en-US" sz="1350">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48419"/>
              <a:chOff x="7001928" y="3995176"/>
              <a:chExt cx="4192444" cy="1548419"/>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7"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DBS(Dodecylbenzene sulfonate)</a:t>
                </a:r>
                <a:endParaRPr lang="ja-JP" altLang="en-US" sz="105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3" y="5251207"/>
                <a:ext cx="887919"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22〜23</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53997"/>
            </a:xfrm>
            <a:prstGeom prst="rect">
              <a:avLst/>
            </a:prstGeom>
            <a:noFill/>
          </p:spPr>
          <p:txBody>
            <a:bodyPr wrap="square" rtlCol="0">
              <a:spAutoFit/>
            </a:bodyPr>
            <a:lstStyle/>
            <a:p>
              <a:pPr algn="ctr"/>
              <a:r>
                <a:rPr lang="en-US" altLang="ja-JP" sz="1050" dirty="0">
                  <a:latin typeface="Yu Mincho" panose="02020400000000000000" pitchFamily="18" charset="-128"/>
                  <a:ea typeface="Yu Mincho" panose="02020400000000000000" pitchFamily="18" charset="-128"/>
                </a:rPr>
                <a:t>NaDBS aq.</a:t>
              </a:r>
            </a:p>
            <a:p>
              <a:pPr algn="ctr"/>
              <a:r>
                <a:rPr lang="ja-JP" altLang="en-US" sz="1050">
                  <a:latin typeface="Yu Mincho" panose="02020400000000000000" pitchFamily="18" charset="-128"/>
                  <a:ea typeface="Yu Mincho" panose="02020400000000000000" pitchFamily="18" charset="-128"/>
                </a:rPr>
                <a:t>室温</a:t>
              </a:r>
              <a:r>
                <a:rPr lang="en-US" altLang="ja-JP" sz="1050" dirty="0">
                  <a:latin typeface="Yu Mincho" panose="02020400000000000000" pitchFamily="18" charset="-128"/>
                  <a:ea typeface="Yu Mincho" panose="02020400000000000000" pitchFamily="18" charset="-128"/>
                </a:rPr>
                <a:t>   1</a:t>
              </a:r>
              <a:r>
                <a:rPr lang="ja-JP" altLang="en-US" sz="105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22597" y="1314811"/>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サイクリックボルタンメトリー</a:t>
            </a:r>
            <a:r>
              <a:rPr lang="en-US" altLang="ja-JP" sz="2100" dirty="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785492" y="1888633"/>
            <a:ext cx="2863944" cy="2684366"/>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5293437" y="1916868"/>
            <a:ext cx="2863944" cy="3319017"/>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スターラーピース</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で撹拌</a:t>
              </a:r>
              <a:endParaRPr lang="ja-JP" altLang="en-US" sz="1350" dirty="0">
                <a:latin typeface="Hiragino Maru Gothic ProN W4" panose="020F0400000000000000" pitchFamily="34" charset="-128"/>
                <a:ea typeface="Hiragino Maru Gothic ProN W4" panose="020F0400000000000000" pitchFamily="34" charset="-128"/>
              </a:endParaRP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4781621" y="1088409"/>
            <a:ext cx="0" cy="4365334"/>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4781621" y="1330600"/>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クロノアンペロメトリ</a:t>
            </a:r>
            <a:endParaRPr lang="en-US" altLang="ja-JP" sz="2100" dirty="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1577307" y="5026985"/>
            <a:ext cx="1830950"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グルコース</a:t>
            </a:r>
            <a:r>
              <a:rPr lang="en-US" altLang="ja-JP" sz="1350" dirty="0">
                <a:latin typeface="Hiragino Maru Gothic ProN W4" panose="020F0400000000000000" pitchFamily="34" charset="-128"/>
                <a:ea typeface="Hiragino Maru Gothic ProN W4" panose="020F0400000000000000" pitchFamily="34" charset="-128"/>
              </a:rPr>
              <a:t>(0.7 mM)</a:t>
            </a:r>
            <a:endParaRPr lang="ja-JP" altLang="en-US" sz="1350">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6BBF5C46-C8DC-257F-76A2-37A8A2105C24}"/>
              </a:ext>
            </a:extLst>
          </p:cNvPr>
          <p:cNvGrpSpPr/>
          <p:nvPr/>
        </p:nvGrpSpPr>
        <p:grpSpPr>
          <a:xfrm>
            <a:off x="319437" y="5000552"/>
            <a:ext cx="8505126" cy="1355799"/>
            <a:chOff x="361950" y="3861547"/>
            <a:chExt cx="11340168" cy="1807732"/>
          </a:xfrm>
        </p:grpSpPr>
        <p:grpSp>
          <p:nvGrpSpPr>
            <p:cNvPr id="6" name="グループ化 5">
              <a:extLst>
                <a:ext uri="{FF2B5EF4-FFF2-40B4-BE49-F238E27FC236}">
                  <a16:creationId xmlns:a16="http://schemas.microsoft.com/office/drawing/2014/main" id="{6BC4D656-8376-20EF-88E5-A90F759F53FD}"/>
                </a:ext>
              </a:extLst>
            </p:cNvPr>
            <p:cNvGrpSpPr/>
            <p:nvPr/>
          </p:nvGrpSpPr>
          <p:grpSpPr>
            <a:xfrm>
              <a:off x="361950" y="3861547"/>
              <a:ext cx="11340168" cy="1807732"/>
              <a:chOff x="361950" y="3861547"/>
              <a:chExt cx="11340168" cy="1807732"/>
            </a:xfrm>
          </p:grpSpPr>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4179302"/>
                <a:ext cx="11212236" cy="1489977"/>
                <a:chOff x="489882" y="2393041"/>
                <a:chExt cx="11212236" cy="1693227"/>
              </a:xfrm>
            </p:grpSpPr>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1693227"/>
                </a:xfrm>
                <a:prstGeom prst="roundRect">
                  <a:avLst>
                    <a:gd name="adj" fmla="val 555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5" y="2639489"/>
                  <a:ext cx="10959352" cy="1399043"/>
                </a:xfrm>
                <a:prstGeom prst="rect">
                  <a:avLst/>
                </a:prstGeom>
                <a:noFill/>
              </p:spPr>
              <p:txBody>
                <a:bodyPr wrap="square" rtlCol="0">
                  <a:spAutoFit/>
                </a:bodyPr>
                <a:lstStyle/>
                <a:p>
                  <a:pPr algn="ctr"/>
                  <a:r>
                    <a:rPr lang="ja-JP" altLang="en-US" sz="2700" b="1">
                      <a:latin typeface="MS Gothic" panose="020B0609070205080204" pitchFamily="49" charset="-128"/>
                      <a:ea typeface="MS Gothic" panose="020B0609070205080204" pitchFamily="49" charset="-128"/>
                    </a:rPr>
                    <a:t>ニッケル水酸化物ナノシート固定電極を作製し</a:t>
                  </a:r>
                  <a:endParaRPr lang="en-US" altLang="ja-JP" sz="2700" b="1" dirty="0">
                    <a:latin typeface="MS Gothic" panose="020B0609070205080204" pitchFamily="49" charset="-128"/>
                    <a:ea typeface="MS Gothic" panose="020B0609070205080204" pitchFamily="49" charset="-128"/>
                  </a:endParaRPr>
                </a:p>
                <a:p>
                  <a:pPr algn="ctr"/>
                  <a:r>
                    <a:rPr lang="ja-JP" altLang="en-US" sz="2700" b="1">
                      <a:latin typeface="MS Gothic" panose="020B0609070205080204" pitchFamily="49" charset="-128"/>
                      <a:ea typeface="MS Gothic" panose="020B0609070205080204" pitchFamily="49" charset="-128"/>
                    </a:rPr>
                    <a:t>電気化学的なグルコース酸化を検討した</a:t>
                  </a:r>
                </a:p>
              </p:txBody>
            </p:sp>
          </p:grpSp>
          <p:sp>
            <p:nvSpPr>
              <p:cNvPr id="5" name="角丸四角形 4">
                <a:extLst>
                  <a:ext uri="{FF2B5EF4-FFF2-40B4-BE49-F238E27FC236}">
                    <a16:creationId xmlns:a16="http://schemas.microsoft.com/office/drawing/2014/main" id="{630309B4-B75A-3B34-50B4-7969E7725A64}"/>
                  </a:ext>
                </a:extLst>
              </p:cNvPr>
              <p:cNvSpPr/>
              <p:nvPr/>
            </p:nvSpPr>
            <p:spPr>
              <a:xfrm>
                <a:off x="361950" y="3861547"/>
                <a:ext cx="3773952" cy="6445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9" name="角丸四角形 8">
              <a:extLst>
                <a:ext uri="{FF2B5EF4-FFF2-40B4-BE49-F238E27FC236}">
                  <a16:creationId xmlns:a16="http://schemas.microsoft.com/office/drawing/2014/main" id="{4F3DF652-C4EF-96E3-D677-E63B54B1BB77}"/>
                </a:ext>
              </a:extLst>
            </p:cNvPr>
            <p:cNvSpPr/>
            <p:nvPr/>
          </p:nvSpPr>
          <p:spPr>
            <a:xfrm>
              <a:off x="616324" y="3868660"/>
              <a:ext cx="3378733" cy="588141"/>
            </a:xfrm>
            <a:prstGeom prst="roundRect">
              <a:avLst>
                <a:gd name="adj" fmla="val 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本研究</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grpSp>
        <p:nvGrpSpPr>
          <p:cNvPr id="16" name="Group 29">
            <a:extLst>
              <a:ext uri="{FF2B5EF4-FFF2-40B4-BE49-F238E27FC236}">
                <a16:creationId xmlns:a16="http://schemas.microsoft.com/office/drawing/2014/main" id="{85C5A8E2-EE4C-5FBD-05BE-C0F9BAFB87D1}"/>
              </a:ext>
            </a:extLst>
          </p:cNvPr>
          <p:cNvGrpSpPr>
            <a:grpSpLocks noChangeAspect="1"/>
          </p:cNvGrpSpPr>
          <p:nvPr/>
        </p:nvGrpSpPr>
        <p:grpSpPr bwMode="auto">
          <a:xfrm>
            <a:off x="585196" y="669678"/>
            <a:ext cx="1359694" cy="1535906"/>
            <a:chOff x="3805" y="2523"/>
            <a:chExt cx="1112" cy="1328"/>
          </a:xfrm>
        </p:grpSpPr>
        <p:pic>
          <p:nvPicPr>
            <p:cNvPr id="17" name="Picture 30">
              <a:extLst>
                <a:ext uri="{FF2B5EF4-FFF2-40B4-BE49-F238E27FC236}">
                  <a16:creationId xmlns:a16="http://schemas.microsoft.com/office/drawing/2014/main" id="{FD6E435F-CDB1-27F0-D74C-1FC5A02CEF86}"/>
                </a:ext>
              </a:extLst>
            </p:cNvPr>
            <p:cNvPicPr>
              <a:picLocks noChangeAspect="1" noChangeArrowheads="1"/>
            </p:cNvPicPr>
            <p:nvPr/>
          </p:nvPicPr>
          <p:blipFill>
            <a:blip r:embed="rId3" cstate="print"/>
            <a:srcRect/>
            <a:stretch>
              <a:fillRect/>
            </a:stretch>
          </p:blipFill>
          <p:spPr bwMode="auto">
            <a:xfrm>
              <a:off x="3810" y="3385"/>
              <a:ext cx="1102" cy="466"/>
            </a:xfrm>
            <a:prstGeom prst="rect">
              <a:avLst/>
            </a:prstGeom>
            <a:noFill/>
            <a:ln w="9525">
              <a:noFill/>
              <a:miter lim="800000"/>
              <a:headEnd/>
              <a:tailEnd/>
            </a:ln>
          </p:spPr>
        </p:pic>
        <p:pic>
          <p:nvPicPr>
            <p:cNvPr id="18" name="Picture 31">
              <a:extLst>
                <a:ext uri="{FF2B5EF4-FFF2-40B4-BE49-F238E27FC236}">
                  <a16:creationId xmlns:a16="http://schemas.microsoft.com/office/drawing/2014/main" id="{0F5D8CE5-B769-70DC-E45E-7834FF53EFE3}"/>
                </a:ext>
              </a:extLst>
            </p:cNvPr>
            <p:cNvPicPr>
              <a:picLocks noChangeAspect="1" noChangeArrowheads="1"/>
            </p:cNvPicPr>
            <p:nvPr/>
          </p:nvPicPr>
          <p:blipFill>
            <a:blip r:embed="rId3" cstate="print"/>
            <a:srcRect/>
            <a:stretch>
              <a:fillRect/>
            </a:stretch>
          </p:blipFill>
          <p:spPr bwMode="auto">
            <a:xfrm>
              <a:off x="3805" y="2523"/>
              <a:ext cx="1111" cy="466"/>
            </a:xfrm>
            <a:prstGeom prst="rect">
              <a:avLst/>
            </a:prstGeom>
            <a:noFill/>
            <a:ln w="9525">
              <a:noFill/>
              <a:miter lim="800000"/>
              <a:headEnd/>
              <a:tailEnd/>
            </a:ln>
          </p:spPr>
        </p:pic>
        <p:pic>
          <p:nvPicPr>
            <p:cNvPr id="19" name="Picture 32">
              <a:extLst>
                <a:ext uri="{FF2B5EF4-FFF2-40B4-BE49-F238E27FC236}">
                  <a16:creationId xmlns:a16="http://schemas.microsoft.com/office/drawing/2014/main" id="{BF764F60-61A1-93D5-98F5-81EBF2511DF9}"/>
                </a:ext>
              </a:extLst>
            </p:cNvPr>
            <p:cNvPicPr>
              <a:picLocks noChangeAspect="1" noChangeArrowheads="1"/>
            </p:cNvPicPr>
            <p:nvPr/>
          </p:nvPicPr>
          <p:blipFill>
            <a:blip r:embed="rId3" cstate="print"/>
            <a:srcRect/>
            <a:stretch>
              <a:fillRect/>
            </a:stretch>
          </p:blipFill>
          <p:spPr bwMode="auto">
            <a:xfrm>
              <a:off x="3806" y="2976"/>
              <a:ext cx="1111" cy="466"/>
            </a:xfrm>
            <a:prstGeom prst="rect">
              <a:avLst/>
            </a:prstGeom>
            <a:noFill/>
            <a:ln w="9525">
              <a:noFill/>
              <a:miter lim="800000"/>
              <a:headEnd/>
              <a:tailEnd/>
            </a:ln>
          </p:spPr>
        </p:pic>
      </p:grpSp>
      <p:sp>
        <p:nvSpPr>
          <p:cNvPr id="20" name="右矢印 19">
            <a:extLst>
              <a:ext uri="{FF2B5EF4-FFF2-40B4-BE49-F238E27FC236}">
                <a16:creationId xmlns:a16="http://schemas.microsoft.com/office/drawing/2014/main" id="{4D0FB500-9D87-ECF7-7930-A597E6CE232C}"/>
              </a:ext>
            </a:extLst>
          </p:cNvPr>
          <p:cNvSpPr/>
          <p:nvPr/>
        </p:nvSpPr>
        <p:spPr>
          <a:xfrm>
            <a:off x="2044426" y="1208633"/>
            <a:ext cx="1302303" cy="647517"/>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Meiryo" panose="020B0604030504040204" pitchFamily="34" charset="-128"/>
                <a:ea typeface="Meiryo" panose="020B0604030504040204" pitchFamily="34" charset="-128"/>
              </a:rPr>
              <a:t>単層剥離</a:t>
            </a:r>
          </a:p>
        </p:txBody>
      </p:sp>
      <p:grpSp>
        <p:nvGrpSpPr>
          <p:cNvPr id="21" name="グループ化 41">
            <a:extLst>
              <a:ext uri="{FF2B5EF4-FFF2-40B4-BE49-F238E27FC236}">
                <a16:creationId xmlns:a16="http://schemas.microsoft.com/office/drawing/2014/main" id="{555BE674-06E1-4643-1A8E-57B95D17570C}"/>
              </a:ext>
            </a:extLst>
          </p:cNvPr>
          <p:cNvGrpSpPr>
            <a:grpSpLocks noChangeAspect="1"/>
          </p:cNvGrpSpPr>
          <p:nvPr/>
        </p:nvGrpSpPr>
        <p:grpSpPr>
          <a:xfrm>
            <a:off x="3064325" y="615793"/>
            <a:ext cx="2078180" cy="1551446"/>
            <a:chOff x="5444987" y="2472530"/>
            <a:chExt cx="2444919" cy="1825229"/>
          </a:xfrm>
        </p:grpSpPr>
        <p:pic>
          <p:nvPicPr>
            <p:cNvPr id="22" name="Picture 26">
              <a:extLst>
                <a:ext uri="{FF2B5EF4-FFF2-40B4-BE49-F238E27FC236}">
                  <a16:creationId xmlns:a16="http://schemas.microsoft.com/office/drawing/2014/main" id="{816DEE48-A110-7E57-5F11-F015B761DB36}"/>
                </a:ext>
              </a:extLst>
            </p:cNvPr>
            <p:cNvPicPr>
              <a:picLocks noChangeAspect="1" noChangeArrowheads="1"/>
            </p:cNvPicPr>
            <p:nvPr/>
          </p:nvPicPr>
          <p:blipFill>
            <a:blip r:embed="rId3" cstate="print"/>
            <a:srcRect/>
            <a:stretch>
              <a:fillRect/>
            </a:stretch>
          </p:blipFill>
          <p:spPr bwMode="auto">
            <a:xfrm rot="2280000">
              <a:off x="5444987" y="2890789"/>
              <a:ext cx="1409686" cy="592139"/>
            </a:xfrm>
            <a:prstGeom prst="rect">
              <a:avLst/>
            </a:prstGeom>
            <a:noFill/>
            <a:ln w="9525">
              <a:noFill/>
              <a:miter lim="800000"/>
              <a:headEnd/>
              <a:tailEnd/>
            </a:ln>
          </p:spPr>
        </p:pic>
        <p:pic>
          <p:nvPicPr>
            <p:cNvPr id="23" name="Picture 26">
              <a:extLst>
                <a:ext uri="{FF2B5EF4-FFF2-40B4-BE49-F238E27FC236}">
                  <a16:creationId xmlns:a16="http://schemas.microsoft.com/office/drawing/2014/main" id="{CDE5E694-8848-B390-ED62-DE574DD5D9C1}"/>
                </a:ext>
              </a:extLst>
            </p:cNvPr>
            <p:cNvPicPr>
              <a:picLocks noChangeAspect="1" noChangeArrowheads="1"/>
            </p:cNvPicPr>
            <p:nvPr/>
          </p:nvPicPr>
          <p:blipFill>
            <a:blip r:embed="rId3" cstate="print"/>
            <a:srcRect/>
            <a:stretch>
              <a:fillRect/>
            </a:stretch>
          </p:blipFill>
          <p:spPr bwMode="auto">
            <a:xfrm rot="10800000">
              <a:off x="6089852" y="3705621"/>
              <a:ext cx="1409688" cy="592138"/>
            </a:xfrm>
            <a:prstGeom prst="rect">
              <a:avLst/>
            </a:prstGeom>
            <a:noFill/>
            <a:ln w="9525">
              <a:noFill/>
              <a:miter lim="800000"/>
              <a:headEnd/>
              <a:tailEnd/>
            </a:ln>
          </p:spPr>
        </p:pic>
        <p:pic>
          <p:nvPicPr>
            <p:cNvPr id="24" name="Picture 26">
              <a:extLst>
                <a:ext uri="{FF2B5EF4-FFF2-40B4-BE49-F238E27FC236}">
                  <a16:creationId xmlns:a16="http://schemas.microsoft.com/office/drawing/2014/main" id="{C02ED4B2-C78D-8E6A-EFC6-F4678CCDCF21}"/>
                </a:ext>
              </a:extLst>
            </p:cNvPr>
            <p:cNvPicPr>
              <a:picLocks noChangeAspect="1" noChangeArrowheads="1"/>
            </p:cNvPicPr>
            <p:nvPr/>
          </p:nvPicPr>
          <p:blipFill>
            <a:blip r:embed="rId3" cstate="print"/>
            <a:srcRect/>
            <a:stretch>
              <a:fillRect/>
            </a:stretch>
          </p:blipFill>
          <p:spPr bwMode="auto">
            <a:xfrm rot="5940000">
              <a:off x="6888994" y="2881304"/>
              <a:ext cx="1409686" cy="592138"/>
            </a:xfrm>
            <a:prstGeom prst="rect">
              <a:avLst/>
            </a:prstGeom>
            <a:noFill/>
            <a:ln w="9525">
              <a:noFill/>
              <a:miter lim="800000"/>
              <a:headEnd/>
              <a:tailEnd/>
            </a:ln>
          </p:spPr>
        </p:pic>
      </p:grpSp>
      <p:sp>
        <p:nvSpPr>
          <p:cNvPr id="25" name="テキスト ボックス 24">
            <a:extLst>
              <a:ext uri="{FF2B5EF4-FFF2-40B4-BE49-F238E27FC236}">
                <a16:creationId xmlns:a16="http://schemas.microsoft.com/office/drawing/2014/main" id="{F993B989-E69D-932A-6777-A2F47D663750}"/>
              </a:ext>
            </a:extLst>
          </p:cNvPr>
          <p:cNvSpPr txBox="1"/>
          <p:nvPr/>
        </p:nvSpPr>
        <p:spPr>
          <a:xfrm>
            <a:off x="73152" y="81123"/>
            <a:ext cx="3712946" cy="415498"/>
          </a:xfrm>
          <a:prstGeom prst="rect">
            <a:avLst/>
          </a:prstGeom>
          <a:noFill/>
        </p:spPr>
        <p:txBody>
          <a:bodyPr wrap="square" rtlCol="0">
            <a:spAutoFit/>
          </a:bodyPr>
          <a:lstStyle/>
          <a:p>
            <a:r>
              <a:rPr lang="ja-JP" altLang="en-US" sz="2100">
                <a:latin typeface="MS Gothic" panose="020B0609070205080204" pitchFamily="49" charset="-128"/>
                <a:ea typeface="MS Gothic" panose="020B0609070205080204" pitchFamily="49" charset="-128"/>
              </a:rPr>
              <a:t>緒言</a:t>
            </a:r>
            <a:endParaRPr lang="en-US" altLang="ja-JP" sz="2100" dirty="0">
              <a:latin typeface="MS Gothic" panose="020B0609070205080204" pitchFamily="49" charset="-128"/>
              <a:ea typeface="MS Gothic" panose="020B0609070205080204" pitchFamily="49" charset="-128"/>
            </a:endParaRPr>
          </a:p>
        </p:txBody>
      </p:sp>
      <p:sp>
        <p:nvSpPr>
          <p:cNvPr id="26" name="テキスト ボックス 25">
            <a:extLst>
              <a:ext uri="{FF2B5EF4-FFF2-40B4-BE49-F238E27FC236}">
                <a16:creationId xmlns:a16="http://schemas.microsoft.com/office/drawing/2014/main" id="{5E508476-4F0D-303A-83FB-36F74885D905}"/>
              </a:ext>
            </a:extLst>
          </p:cNvPr>
          <p:cNvSpPr txBox="1"/>
          <p:nvPr/>
        </p:nvSpPr>
        <p:spPr>
          <a:xfrm>
            <a:off x="313533" y="6361598"/>
            <a:ext cx="5445722" cy="507831"/>
          </a:xfrm>
          <a:prstGeom prst="rect">
            <a:avLst/>
          </a:prstGeom>
          <a:noFill/>
        </p:spPr>
        <p:txBody>
          <a:bodyPr wrap="none" rtlCol="0">
            <a:spAutoFit/>
          </a:bodyPr>
          <a:lstStyle/>
          <a:p>
            <a:pPr marL="228600" indent="-228600">
              <a:buAutoNum type="arabicParenBoth"/>
            </a:pP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M. Kurashina, A. Eguchi, E. Kanezaki, T. Shiga, and H. Oshio, </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0" i="1"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Int. J. Mod. Phys. B</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1"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24</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2291-2296 (2010). </a:t>
            </a:r>
          </a:p>
          <a:p>
            <a:pPr marL="228600" indent="-228600">
              <a:buAutoNum type="arabicParenBoth"/>
            </a:pP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坪平</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遥河</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i="1">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徳島大学修士論文</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(2023)</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p>
          <a:p>
            <a:pPr marL="228600" indent="-228600">
              <a:buAutoNum type="arabicParenBoth"/>
            </a:pPr>
            <a:r>
              <a:rPr kumimoji="1" lang="en" altLang="ja-JP" sz="900" dirty="0">
                <a:latin typeface="Times New Roman" panose="02020603050405020304" pitchFamily="18" charset="0"/>
                <a:ea typeface="MS Mincho" panose="02020609040205080304" pitchFamily="49" charset="-128"/>
                <a:cs typeface="Times New Roman" panose="02020603050405020304" pitchFamily="18" charset="0"/>
              </a:rPr>
              <a:t>E. M. Almutairi et al., </a:t>
            </a:r>
            <a:r>
              <a:rPr kumimoji="1" lang="en" altLang="ja-JP" sz="900" i="1" dirty="0">
                <a:latin typeface="Times New Roman" panose="02020603050405020304" pitchFamily="18" charset="0"/>
                <a:ea typeface="MS Mincho" panose="02020609040205080304" pitchFamily="49" charset="-128"/>
                <a:cs typeface="Times New Roman" panose="02020603050405020304" pitchFamily="18" charset="0"/>
              </a:rPr>
              <a:t>Arabian Journal of Chemistry </a:t>
            </a:r>
            <a:r>
              <a:rPr kumimoji="1" lang="en" altLang="ja-JP" sz="900" dirty="0">
                <a:latin typeface="Times New Roman" panose="02020603050405020304" pitchFamily="18" charset="0"/>
                <a:ea typeface="MS Mincho" panose="02020609040205080304" pitchFamily="49" charset="-128"/>
                <a:cs typeface="Times New Roman" panose="02020603050405020304" pitchFamily="18" charset="0"/>
              </a:rPr>
              <a:t>(2022) 15, 103467</a:t>
            </a:r>
            <a:endParaRPr kumimoji="1" lang="ja-JP" altLang="en-US" sz="90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27" name="テキスト ボックス 26">
            <a:extLst>
              <a:ext uri="{FF2B5EF4-FFF2-40B4-BE49-F238E27FC236}">
                <a16:creationId xmlns:a16="http://schemas.microsoft.com/office/drawing/2014/main" id="{54711953-C5F6-9FEB-36B0-E9D505418AE4}"/>
              </a:ext>
            </a:extLst>
          </p:cNvPr>
          <p:cNvSpPr txBox="1"/>
          <p:nvPr/>
        </p:nvSpPr>
        <p:spPr>
          <a:xfrm>
            <a:off x="5639076" y="703211"/>
            <a:ext cx="3185487" cy="646331"/>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層状化合物を剥離することで</a:t>
            </a:r>
            <a:endParaRPr kumimoji="1" lang="en-US" altLang="ja-JP" dirty="0">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ナノシートが得られる</a:t>
            </a:r>
            <a:r>
              <a:rPr kumimoji="1" lang="en-US" altLang="ja-JP" baseline="30000" dirty="0">
                <a:latin typeface="HGSSoeiKakugothicUB" panose="020B0900000000000000" pitchFamily="34" charset="-128"/>
                <a:ea typeface="HGSSoeiKakugothicUB" panose="020B0900000000000000" pitchFamily="34" charset="-128"/>
              </a:rPr>
              <a:t>(1)</a:t>
            </a:r>
            <a:endParaRPr kumimoji="1" lang="ja-JP" altLang="en-US" baseline="30000">
              <a:latin typeface="HGSSoeiKakugothicUB" panose="020B0900000000000000" pitchFamily="34" charset="-128"/>
              <a:ea typeface="HGSSoeiKakugothicUB" panose="020B0900000000000000" pitchFamily="34" charset="-128"/>
            </a:endParaRPr>
          </a:p>
        </p:txBody>
      </p:sp>
      <p:sp>
        <p:nvSpPr>
          <p:cNvPr id="28" name="上矢印 27">
            <a:extLst>
              <a:ext uri="{FF2B5EF4-FFF2-40B4-BE49-F238E27FC236}">
                <a16:creationId xmlns:a16="http://schemas.microsoft.com/office/drawing/2014/main" id="{D971115F-AE3D-D2A7-1D13-7BEB69D0A723}"/>
              </a:ext>
            </a:extLst>
          </p:cNvPr>
          <p:cNvSpPr/>
          <p:nvPr/>
        </p:nvSpPr>
        <p:spPr>
          <a:xfrm rot="15942156">
            <a:off x="5175433" y="1551159"/>
            <a:ext cx="206700" cy="69871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6A0605D-C298-5181-D684-D5E770A3D81B}"/>
              </a:ext>
            </a:extLst>
          </p:cNvPr>
          <p:cNvSpPr txBox="1"/>
          <p:nvPr/>
        </p:nvSpPr>
        <p:spPr>
          <a:xfrm>
            <a:off x="5634903" y="1668972"/>
            <a:ext cx="2869696" cy="369332"/>
          </a:xfrm>
          <a:prstGeom prst="rect">
            <a:avLst/>
          </a:prstGeom>
          <a:noFill/>
        </p:spPr>
        <p:txBody>
          <a:bodyPr wrap="none" rtlCol="0">
            <a:spAutoFit/>
          </a:bodyPr>
          <a:lstStyle/>
          <a:p>
            <a:r>
              <a:rPr kumimoji="1" lang="en-US" altLang="ja-JP" dirty="0">
                <a:latin typeface="HGSSoeiKakugothicUB" panose="020B0900000000000000" pitchFamily="34" charset="-128"/>
                <a:ea typeface="HGSSoeiKakugothicUB" panose="020B0900000000000000" pitchFamily="34" charset="-128"/>
              </a:rPr>
              <a:t>1</a:t>
            </a:r>
            <a:r>
              <a:rPr kumimoji="1" lang="ja-JP" altLang="en-US">
                <a:latin typeface="HGSSoeiKakugothicUB" panose="020B0900000000000000" pitchFamily="34" charset="-128"/>
                <a:ea typeface="HGSSoeiKakugothicUB" panose="020B0900000000000000" pitchFamily="34" charset="-128"/>
              </a:rPr>
              <a:t>層分をナノシートという</a:t>
            </a:r>
          </a:p>
        </p:txBody>
      </p:sp>
      <p:sp>
        <p:nvSpPr>
          <p:cNvPr id="30" name="テキスト ボックス 29">
            <a:extLst>
              <a:ext uri="{FF2B5EF4-FFF2-40B4-BE49-F238E27FC236}">
                <a16:creationId xmlns:a16="http://schemas.microsoft.com/office/drawing/2014/main" id="{FE844FEC-779F-2E6F-4003-B33B9459B476}"/>
              </a:ext>
            </a:extLst>
          </p:cNvPr>
          <p:cNvSpPr txBox="1"/>
          <p:nvPr/>
        </p:nvSpPr>
        <p:spPr>
          <a:xfrm>
            <a:off x="62115" y="446508"/>
            <a:ext cx="2568332" cy="307777"/>
          </a:xfrm>
          <a:prstGeom prst="rect">
            <a:avLst/>
          </a:prstGeom>
          <a:noFill/>
        </p:spPr>
        <p:txBody>
          <a:bodyPr wrap="none" rtlCol="0">
            <a:spAutoFit/>
          </a:bodyPr>
          <a:lstStyle/>
          <a:p>
            <a:r>
              <a:rPr kumimoji="1" lang="en-US" altLang="ja-JP" sz="1400" dirty="0">
                <a:latin typeface="Meiryo" panose="020B0604030504040204" pitchFamily="34" charset="-128"/>
                <a:ea typeface="Meiryo" panose="020B0604030504040204" pitchFamily="34" charset="-128"/>
              </a:rPr>
              <a:t>Cu(OH)</a:t>
            </a:r>
            <a:r>
              <a:rPr kumimoji="1" lang="en-US" altLang="ja-JP" sz="1400" baseline="-25000" dirty="0">
                <a:latin typeface="Meiryo" panose="020B0604030504040204" pitchFamily="34" charset="-128"/>
                <a:ea typeface="Meiryo" panose="020B0604030504040204" pitchFamily="34" charset="-128"/>
              </a:rPr>
              <a:t>2</a:t>
            </a:r>
            <a:r>
              <a:rPr kumimoji="1" lang="en-US" altLang="ja-JP" sz="1400" dirty="0">
                <a:latin typeface="Meiryo" panose="020B0604030504040204" pitchFamily="34" charset="-128"/>
                <a:ea typeface="Meiryo" panose="020B0604030504040204" pitchFamily="34" charset="-128"/>
              </a:rPr>
              <a:t>, Ni(OH)</a:t>
            </a:r>
            <a:r>
              <a:rPr kumimoji="1" lang="en-US" altLang="ja-JP" sz="1400" baseline="-25000" dirty="0">
                <a:latin typeface="Meiryo" panose="020B0604030504040204" pitchFamily="34" charset="-128"/>
                <a:ea typeface="Meiryo" panose="020B0604030504040204" pitchFamily="34" charset="-128"/>
              </a:rPr>
              <a:t>2</a:t>
            </a:r>
            <a:r>
              <a:rPr kumimoji="1" lang="en-US" altLang="ja-JP" sz="1400" dirty="0">
                <a:latin typeface="Meiryo" panose="020B0604030504040204" pitchFamily="34" charset="-128"/>
                <a:ea typeface="Meiryo" panose="020B0604030504040204" pitchFamily="34" charset="-128"/>
              </a:rPr>
              <a:t>, Co(OH)</a:t>
            </a:r>
            <a:r>
              <a:rPr kumimoji="1" lang="en-US" altLang="ja-JP" sz="1400" baseline="-25000" dirty="0">
                <a:latin typeface="Meiryo" panose="020B0604030504040204" pitchFamily="34" charset="-128"/>
                <a:ea typeface="Meiryo" panose="020B0604030504040204" pitchFamily="34" charset="-128"/>
              </a:rPr>
              <a:t>2</a:t>
            </a:r>
            <a:endParaRPr kumimoji="1" lang="ja-JP" altLang="en-US" sz="1400" baseline="-25000">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7CAB86DF-7542-36E2-08E6-9DD097F299A9}"/>
              </a:ext>
            </a:extLst>
          </p:cNvPr>
          <p:cNvSpPr txBox="1"/>
          <p:nvPr/>
        </p:nvSpPr>
        <p:spPr>
          <a:xfrm>
            <a:off x="1056965" y="4665237"/>
            <a:ext cx="1763624" cy="261610"/>
          </a:xfrm>
          <a:prstGeom prst="rect">
            <a:avLst/>
          </a:prstGeom>
          <a:noFill/>
        </p:spPr>
        <p:txBody>
          <a:bodyPr wrap="none" rtlCol="0">
            <a:spAutoFit/>
          </a:bodyPr>
          <a:lstStyle/>
          <a:p>
            <a:pPr algn="ctr"/>
            <a:r>
              <a:rPr kumimoji="1" lang="ja-JP" altLang="en-US" sz="1100">
                <a:latin typeface="Hiragino Maru Gothic ProN W4" panose="020F0400000000000000" pitchFamily="34" charset="-128"/>
                <a:ea typeface="Hiragino Maru Gothic ProN W4" panose="020F0400000000000000" pitchFamily="34" charset="-128"/>
              </a:rPr>
              <a:t>時間に対する電流応答</a:t>
            </a:r>
            <a:r>
              <a:rPr kumimoji="1" lang="en-US" altLang="ja-JP" sz="1100" baseline="30000" dirty="0">
                <a:latin typeface="Hiragino Maru Gothic ProN W4" panose="020F0400000000000000" pitchFamily="34" charset="-128"/>
                <a:ea typeface="Hiragino Maru Gothic ProN W4" panose="020F0400000000000000" pitchFamily="34" charset="-128"/>
              </a:rPr>
              <a:t>(2)</a:t>
            </a:r>
            <a:endParaRPr kumimoji="1" lang="ja-JP" altLang="en-US" sz="1100" baseline="30000">
              <a:latin typeface="Hiragino Maru Gothic ProN W4" panose="020F0400000000000000" pitchFamily="34" charset="-128"/>
              <a:ea typeface="Hiragino Maru Gothic ProN W4" panose="020F0400000000000000" pitchFamily="34" charset="-128"/>
            </a:endParaRPr>
          </a:p>
        </p:txBody>
      </p:sp>
      <p:sp>
        <p:nvSpPr>
          <p:cNvPr id="15" name="テキスト ボックス 14">
            <a:extLst>
              <a:ext uri="{FF2B5EF4-FFF2-40B4-BE49-F238E27FC236}">
                <a16:creationId xmlns:a16="http://schemas.microsoft.com/office/drawing/2014/main" id="{ADC33E5D-0996-0954-390F-EF0776725B39}"/>
              </a:ext>
            </a:extLst>
          </p:cNvPr>
          <p:cNvSpPr txBox="1"/>
          <p:nvPr/>
        </p:nvSpPr>
        <p:spPr>
          <a:xfrm>
            <a:off x="3947487" y="4018906"/>
            <a:ext cx="5020926" cy="646331"/>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ニッケル水酸化物ナノ構造でも</a:t>
            </a:r>
            <a:endParaRPr kumimoji="1" lang="en-US" altLang="ja-JP" dirty="0">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グルコースの酸化についていくつか例がある</a:t>
            </a:r>
            <a:r>
              <a:rPr kumimoji="1" lang="en-US" altLang="ja-JP" baseline="30000" dirty="0">
                <a:latin typeface="Hiragino Maru Gothic ProN W4" panose="020F0400000000000000" pitchFamily="34" charset="-128"/>
                <a:ea typeface="Hiragino Maru Gothic ProN W4" panose="020F0400000000000000" pitchFamily="34" charset="-128"/>
              </a:rPr>
              <a:t>[3]</a:t>
            </a:r>
          </a:p>
        </p:txBody>
      </p:sp>
      <p:pic>
        <p:nvPicPr>
          <p:cNvPr id="37" name="図 36">
            <a:extLst>
              <a:ext uri="{FF2B5EF4-FFF2-40B4-BE49-F238E27FC236}">
                <a16:creationId xmlns:a16="http://schemas.microsoft.com/office/drawing/2014/main" id="{0962FF0A-EA1F-68F4-5AF9-0C6973460E7D}"/>
              </a:ext>
            </a:extLst>
          </p:cNvPr>
          <p:cNvPicPr>
            <a:picLocks noChangeAspect="1"/>
          </p:cNvPicPr>
          <p:nvPr/>
        </p:nvPicPr>
        <p:blipFill>
          <a:blip r:embed="rId4"/>
          <a:stretch>
            <a:fillRect/>
          </a:stretch>
        </p:blipFill>
        <p:spPr>
          <a:xfrm>
            <a:off x="544158" y="2415170"/>
            <a:ext cx="3315092" cy="2261211"/>
          </a:xfrm>
          <a:prstGeom prst="rect">
            <a:avLst/>
          </a:prstGeom>
        </p:spPr>
      </p:pic>
      <p:sp>
        <p:nvSpPr>
          <p:cNvPr id="44" name="上矢印 43">
            <a:extLst>
              <a:ext uri="{FF2B5EF4-FFF2-40B4-BE49-F238E27FC236}">
                <a16:creationId xmlns:a16="http://schemas.microsoft.com/office/drawing/2014/main" id="{C26F0593-0509-1A89-D908-1691E810A307}"/>
              </a:ext>
            </a:extLst>
          </p:cNvPr>
          <p:cNvSpPr/>
          <p:nvPr/>
        </p:nvSpPr>
        <p:spPr>
          <a:xfrm rot="15479489">
            <a:off x="4190922" y="2451915"/>
            <a:ext cx="174555" cy="969093"/>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405AE003-1C01-7517-49CB-318AEBA5998E}"/>
              </a:ext>
            </a:extLst>
          </p:cNvPr>
          <p:cNvCxnSpPr/>
          <p:nvPr/>
        </p:nvCxnSpPr>
        <p:spPr>
          <a:xfrm>
            <a:off x="530418" y="2321169"/>
            <a:ext cx="8036290" cy="0"/>
          </a:xfrm>
          <a:prstGeom prst="line">
            <a:avLst/>
          </a:prstGeom>
        </p:spPr>
        <p:style>
          <a:lnRef idx="1">
            <a:schemeClr val="accent3"/>
          </a:lnRef>
          <a:fillRef idx="0">
            <a:schemeClr val="accent3"/>
          </a:fillRef>
          <a:effectRef idx="0">
            <a:schemeClr val="accent3"/>
          </a:effectRef>
          <a:fontRef idx="minor">
            <a:schemeClr val="tx1"/>
          </a:fontRef>
        </p:style>
      </p:cxnSp>
      <p:sp>
        <p:nvSpPr>
          <p:cNvPr id="47" name="テキスト ボックス 46">
            <a:extLst>
              <a:ext uri="{FF2B5EF4-FFF2-40B4-BE49-F238E27FC236}">
                <a16:creationId xmlns:a16="http://schemas.microsoft.com/office/drawing/2014/main" id="{1CDE8BB9-76DF-4D70-84BC-6F2BD4DF3304}"/>
              </a:ext>
            </a:extLst>
          </p:cNvPr>
          <p:cNvSpPr txBox="1"/>
          <p:nvPr/>
        </p:nvSpPr>
        <p:spPr>
          <a:xfrm>
            <a:off x="4770302" y="2504509"/>
            <a:ext cx="3877985" cy="646331"/>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銅水酸化物ナノシートでは、</a:t>
            </a:r>
            <a:endParaRPr kumimoji="1" lang="en-US" altLang="ja-JP" dirty="0">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グルコースの酸化が確認されている</a:t>
            </a:r>
            <a:endParaRPr kumimoji="1" lang="en-US" altLang="ja-JP" dirty="0">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418533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20</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5245553" y="1677213"/>
            <a:ext cx="3386658" cy="1689382"/>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ナフィオン</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9" name="テキスト ボックス 8">
            <a:extLst>
              <a:ext uri="{FF2B5EF4-FFF2-40B4-BE49-F238E27FC236}">
                <a16:creationId xmlns:a16="http://schemas.microsoft.com/office/drawing/2014/main" id="{7742C8A9-B494-46C5-03AA-06A36C6EE4F7}"/>
              </a:ext>
            </a:extLst>
          </p:cNvPr>
          <p:cNvSpPr txBox="1"/>
          <p:nvPr/>
        </p:nvSpPr>
        <p:spPr>
          <a:xfrm>
            <a:off x="5290694" y="2338227"/>
            <a:ext cx="1569660" cy="715581"/>
          </a:xfrm>
          <a:prstGeom prst="rect">
            <a:avLst/>
          </a:prstGeom>
          <a:noFill/>
        </p:spPr>
        <p:txBody>
          <a:bodyPr wrap="none" rtlCol="0">
            <a:spAutoFit/>
          </a:bodyPr>
          <a:lstStyle/>
          <a:p>
            <a:r>
              <a:rPr lang="ja-JP" altLang="en-US" sz="1350">
                <a:latin typeface="MS Mincho" panose="02020609040205080304" pitchFamily="49" charset="-128"/>
                <a:ea typeface="MS Mincho" panose="02020609040205080304" pitchFamily="49" charset="-128"/>
              </a:rPr>
              <a:t>陽イオン交換膜で</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電池や電池材料</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として利用</a:t>
            </a:r>
          </a:p>
        </p:txBody>
      </p:sp>
      <p:pic>
        <p:nvPicPr>
          <p:cNvPr id="2050" name="Picture 2" descr="Nafion&amp;#8482;117膜 thickness 0.007&amp;#160;in.">
            <a:extLst>
              <a:ext uri="{FF2B5EF4-FFF2-40B4-BE49-F238E27FC236}">
                <a16:creationId xmlns:a16="http://schemas.microsoft.com/office/drawing/2014/main" id="{2B54327E-AD12-6F2F-50B5-503B4E94910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59331" y="1996747"/>
            <a:ext cx="1772880" cy="1390603"/>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F594A015-F032-E8B0-2905-2C04DE8807BF}"/>
              </a:ext>
            </a:extLst>
          </p:cNvPr>
          <p:cNvPicPr>
            <a:picLocks noChangeAspect="1"/>
          </p:cNvPicPr>
          <p:nvPr/>
        </p:nvPicPr>
        <p:blipFill>
          <a:blip r:embed="rId4"/>
          <a:stretch>
            <a:fillRect/>
          </a:stretch>
        </p:blipFill>
        <p:spPr>
          <a:xfrm>
            <a:off x="187068" y="1607882"/>
            <a:ext cx="5013342" cy="3169196"/>
          </a:xfrm>
          <a:prstGeom prst="rect">
            <a:avLst/>
          </a:prstGeom>
        </p:spPr>
      </p:pic>
    </p:spTree>
    <p:extLst>
      <p:ext uri="{BB962C8B-B14F-4D97-AF65-F5344CB8AC3E}">
        <p14:creationId xmlns:p14="http://schemas.microsoft.com/office/powerpoint/2010/main" val="119778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21</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408000" y="1525233"/>
            <a:ext cx="7132322" cy="2776424"/>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nvGraphicFramePr>
        <p:xfrm>
          <a:off x="199811" y="4285662"/>
          <a:ext cx="4682646" cy="978055"/>
        </p:xfrm>
        <a:graphic>
          <a:graphicData uri="http://schemas.openxmlformats.org/drawingml/2006/table">
            <a:tbl>
              <a:tblPr firstRow="1" firstCol="1" bandRow="1">
                <a:tableStyleId>{2D5ABB26-0587-4C30-8999-92F81FD0307C}</a:tableStyleId>
              </a:tblPr>
              <a:tblGrid>
                <a:gridCol w="1335932">
                  <a:extLst>
                    <a:ext uri="{9D8B030D-6E8A-4147-A177-3AD203B41FA5}">
                      <a16:colId xmlns:a16="http://schemas.microsoft.com/office/drawing/2014/main" val="1260896747"/>
                    </a:ext>
                  </a:extLst>
                </a:gridCol>
                <a:gridCol w="1053353">
                  <a:extLst>
                    <a:ext uri="{9D8B030D-6E8A-4147-A177-3AD203B41FA5}">
                      <a16:colId xmlns:a16="http://schemas.microsoft.com/office/drawing/2014/main" val="2092789689"/>
                    </a:ext>
                  </a:extLst>
                </a:gridCol>
                <a:gridCol w="1363719">
                  <a:extLst>
                    <a:ext uri="{9D8B030D-6E8A-4147-A177-3AD203B41FA5}">
                      <a16:colId xmlns:a16="http://schemas.microsoft.com/office/drawing/2014/main" val="386214123"/>
                    </a:ext>
                  </a:extLst>
                </a:gridCol>
                <a:gridCol w="929642">
                  <a:extLst>
                    <a:ext uri="{9D8B030D-6E8A-4147-A177-3AD203B41FA5}">
                      <a16:colId xmlns:a16="http://schemas.microsoft.com/office/drawing/2014/main" val="1985822127"/>
                    </a:ext>
                  </a:extLst>
                </a:gridCol>
              </a:tblGrid>
              <a:tr h="326018">
                <a:tc>
                  <a:txBody>
                    <a:bodyPr/>
                    <a:lstStyle/>
                    <a:p>
                      <a:pPr algn="l"/>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326018">
                <a:tc>
                  <a:txBody>
                    <a:bodyPr/>
                    <a:lstStyle/>
                    <a:p>
                      <a:pPr algn="ct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326018">
                <a:tc>
                  <a:txBody>
                    <a:bodyPr/>
                    <a:lstStyle/>
                    <a:p>
                      <a:pPr algn="ct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407169" y="1765101"/>
            <a:ext cx="1180131" cy="392943"/>
            <a:chOff x="1876226" y="1210468"/>
            <a:chExt cx="1573507"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184534" y="2941998"/>
            <a:ext cx="1185662" cy="547526"/>
            <a:chOff x="2912712" y="2779665"/>
            <a:chExt cx="1580882" cy="730035"/>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38555"/>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4568920" y="1995934"/>
            <a:ext cx="1180131" cy="392943"/>
            <a:chOff x="1876226" y="1210468"/>
            <a:chExt cx="1573507"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6433636" y="2441699"/>
            <a:ext cx="1185662" cy="456143"/>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38554"/>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4882456" y="3893391"/>
            <a:ext cx="2351926" cy="300082"/>
          </a:xfrm>
          <a:prstGeom prst="rect">
            <a:avLst/>
          </a:prstGeom>
          <a:noFill/>
        </p:spPr>
        <p:txBody>
          <a:bodyPr wrap="none" rtlCol="0">
            <a:spAutoFit/>
          </a:bodyPr>
          <a:lstStyle/>
          <a:p>
            <a:r>
              <a:rPr lang="en-US" altLang="ja-JP" sz="1350" dirty="0"/>
              <a:t>Fig.8 </a:t>
            </a:r>
            <a:r>
              <a:rPr lang="ja-JP" altLang="en-US" sz="1350"/>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175785" y="3895542"/>
            <a:ext cx="2351926" cy="300082"/>
          </a:xfrm>
          <a:prstGeom prst="rect">
            <a:avLst/>
          </a:prstGeom>
          <a:noFill/>
        </p:spPr>
        <p:txBody>
          <a:bodyPr wrap="none" rtlCol="0">
            <a:spAutoFit/>
          </a:bodyPr>
          <a:lstStyle/>
          <a:p>
            <a:r>
              <a:rPr lang="en-US" altLang="ja-JP" sz="1350" dirty="0"/>
              <a:t>Fig.7 </a:t>
            </a:r>
            <a:r>
              <a:rPr lang="ja-JP" altLang="en-US" sz="1350"/>
              <a:t>時間に対する電流密度</a:t>
            </a:r>
          </a:p>
        </p:txBody>
      </p:sp>
    </p:spTree>
    <p:extLst>
      <p:ext uri="{BB962C8B-B14F-4D97-AF65-F5344CB8AC3E}">
        <p14:creationId xmlns:p14="http://schemas.microsoft.com/office/powerpoint/2010/main" val="270429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2457139" y="1797190"/>
            <a:ext cx="1714512" cy="696521"/>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イオン交換</a:t>
            </a:r>
          </a:p>
        </p:txBody>
      </p:sp>
      <p:grpSp>
        <p:nvGrpSpPr>
          <p:cNvPr id="2" name="グループ化 3"/>
          <p:cNvGrpSpPr>
            <a:grpSpLocks noChangeAspect="1"/>
          </p:cNvGrpSpPr>
          <p:nvPr/>
        </p:nvGrpSpPr>
        <p:grpSpPr>
          <a:xfrm>
            <a:off x="799737" y="1466407"/>
            <a:ext cx="1125149" cy="1382081"/>
            <a:chOff x="0" y="2714620"/>
            <a:chExt cx="1486826" cy="1530203"/>
          </a:xfrm>
        </p:grpSpPr>
        <p:pic>
          <p:nvPicPr>
            <p:cNvPr id="5" name="Picture 31"/>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4257743" y="1353822"/>
            <a:ext cx="1254389" cy="1770737"/>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6322976" y="2094376"/>
            <a:ext cx="2495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7181719" y="2113502"/>
            <a:ext cx="824063" cy="253916"/>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352516" y="3068304"/>
            <a:ext cx="4050030" cy="2870871"/>
            <a:chOff x="434176" y="2707179"/>
            <a:chExt cx="5400040" cy="3827828"/>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1" y="2707179"/>
              <a:ext cx="1535036"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220415Ni_OH_OAc</a:t>
              </a:r>
              <a:endParaRPr lang="ja-JP" altLang="en-US" sz="9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8"/>
              <a:ext cx="2798201" cy="400109"/>
            </a:xfrm>
            <a:prstGeom prst="rect">
              <a:avLst/>
            </a:prstGeom>
            <a:noFill/>
          </p:spPr>
          <p:txBody>
            <a:bodyPr wrap="none" rtlCol="0">
              <a:spAutoFit/>
            </a:bodyPr>
            <a:lstStyle/>
            <a:p>
              <a:r>
                <a:rPr lang="ja-JP" altLang="en-US" sz="1350"/>
                <a:t>層状塩基性酢酸塩の</a:t>
              </a:r>
              <a:r>
                <a:rPr lang="en-US" altLang="ja-JP" sz="1350" dirty="0"/>
                <a:t>XRD</a:t>
              </a:r>
              <a:endParaRPr lang="ja-JP" altLang="en-US" sz="1350"/>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4768339" y="3072310"/>
            <a:ext cx="4060980" cy="2866864"/>
            <a:chOff x="6357785" y="2786005"/>
            <a:chExt cx="5414640" cy="3822484"/>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440993"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220415Ni_OH_DS</a:t>
              </a:r>
              <a:endParaRPr lang="ja-JP" altLang="en-US" sz="9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2" y="6208380"/>
              <a:ext cx="4875693" cy="400109"/>
            </a:xfrm>
            <a:prstGeom prst="rect">
              <a:avLst/>
            </a:prstGeom>
            <a:noFill/>
          </p:spPr>
          <p:txBody>
            <a:bodyPr wrap="none" rtlCol="0">
              <a:spAutoFit/>
            </a:bodyPr>
            <a:lstStyle/>
            <a:p>
              <a:r>
                <a:rPr lang="ja-JP" altLang="en-US" sz="1350"/>
                <a:t>イオン交換後のニッケル層状水酸化物の</a:t>
              </a:r>
              <a:r>
                <a:rPr lang="en-US" altLang="ja-JP" sz="1350" dirty="0"/>
                <a:t>XRD</a:t>
              </a:r>
              <a:endParaRPr lang="ja-JP" altLang="en-US" sz="1350"/>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6299536" y="1352820"/>
            <a:ext cx="2761148" cy="160073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9"/>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15232" y="1936810"/>
              <a:ext cx="3477876" cy="553997"/>
            </a:xfrm>
            <a:prstGeom prst="rect">
              <a:avLst/>
            </a:prstGeom>
            <a:noFill/>
          </p:spPr>
          <p:txBody>
            <a:bodyPr wrap="none" rtlCol="0">
              <a:spAutoFit/>
            </a:bodyPr>
            <a:lstStyle/>
            <a:p>
              <a:pPr algn="ctr"/>
              <a:r>
                <a:rPr lang="ja-JP" altLang="en-US" sz="1050"/>
                <a:t>ドデシルベンゼンスルホン酸ナトリウム</a:t>
              </a:r>
              <a:endParaRPr lang="en-US" altLang="ja-JP" sz="1050" dirty="0"/>
            </a:p>
            <a:p>
              <a:pPr algn="ctr"/>
              <a:r>
                <a:rPr lang="en-US" altLang="ja-JP" sz="1050" dirty="0"/>
                <a:t>(DBS-Na)</a:t>
              </a:r>
              <a:endParaRPr lang="ja-JP" altLang="en-US" sz="105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234794" y="1619399"/>
            <a:ext cx="828869" cy="968760"/>
            <a:chOff x="4658855" y="1374212"/>
            <a:chExt cx="1472157" cy="1720619"/>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49"/>
              <a:ext cx="335787" cy="532977"/>
            </a:xfrm>
            <a:prstGeom prst="rect">
              <a:avLst/>
            </a:prstGeom>
            <a:noFill/>
          </p:spPr>
          <p:txBody>
            <a:bodyPr wrap="square" rtlCol="0">
              <a:spAutoFit/>
            </a:bodyPr>
            <a:lstStyle/>
            <a:p>
              <a:r>
                <a:rPr lang="en-US" altLang="ja-JP" sz="1350" dirty="0">
                  <a:solidFill>
                    <a:srgbClr val="FF0000"/>
                  </a:solidFill>
                </a:rPr>
                <a:t>X</a:t>
              </a:r>
              <a:endParaRPr lang="ja-JP" altLang="en-US" sz="1350" dirty="0">
                <a:solidFill>
                  <a:srgbClr val="FF0000"/>
                </a:solidFill>
              </a:endParaRPr>
            </a:p>
          </p:txBody>
        </p:sp>
        <p:sp>
          <p:nvSpPr>
            <p:cNvPr id="74" name="テキスト ボックス 73"/>
            <p:cNvSpPr txBox="1"/>
            <p:nvPr/>
          </p:nvSpPr>
          <p:spPr>
            <a:xfrm>
              <a:off x="5104705" y="1374212"/>
              <a:ext cx="357190" cy="532977"/>
            </a:xfrm>
            <a:prstGeom prst="rect">
              <a:avLst/>
            </a:prstGeom>
            <a:noFill/>
          </p:spPr>
          <p:txBody>
            <a:bodyPr wrap="square" rtlCol="0">
              <a:spAutoFit/>
            </a:bodyPr>
            <a:lstStyle/>
            <a:p>
              <a:r>
                <a:rPr lang="en-US" altLang="ja-JP" sz="1350" dirty="0">
                  <a:solidFill>
                    <a:srgbClr val="92D050"/>
                  </a:solidFill>
                </a:rPr>
                <a:t>Y</a:t>
              </a:r>
              <a:endParaRPr lang="ja-JP" altLang="en-US" sz="1350" dirty="0">
                <a:solidFill>
                  <a:srgbClr val="92D050"/>
                </a:solidFill>
              </a:endParaRPr>
            </a:p>
          </p:txBody>
        </p:sp>
        <p:sp>
          <p:nvSpPr>
            <p:cNvPr id="76" name="テキスト ボックス 75"/>
            <p:cNvSpPr txBox="1"/>
            <p:nvPr/>
          </p:nvSpPr>
          <p:spPr>
            <a:xfrm>
              <a:off x="4658855" y="2561854"/>
              <a:ext cx="357190" cy="532977"/>
            </a:xfrm>
            <a:prstGeom prst="rect">
              <a:avLst/>
            </a:prstGeom>
            <a:noFill/>
          </p:spPr>
          <p:txBody>
            <a:bodyPr wrap="square" rtlCol="0">
              <a:spAutoFit/>
            </a:bodyPr>
            <a:lstStyle/>
            <a:p>
              <a:r>
                <a:rPr lang="en-US" altLang="ja-JP" sz="1350" dirty="0">
                  <a:solidFill>
                    <a:schemeClr val="accent1"/>
                  </a:solidFill>
                </a:rPr>
                <a:t>Z</a:t>
              </a:r>
              <a:endParaRPr lang="ja-JP" altLang="en-US" sz="1350" dirty="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18640" y="1031332"/>
            <a:ext cx="6928012" cy="369332"/>
          </a:xfrm>
          <a:prstGeom prst="rect">
            <a:avLst/>
          </a:prstGeom>
          <a:noFill/>
        </p:spPr>
        <p:txBody>
          <a:bodyPr wrap="square">
            <a:spAutoFit/>
          </a:bodyPr>
          <a:lstStyle/>
          <a:p>
            <a:r>
              <a:rPr lang="en-US" altLang="ja-JP" dirty="0">
                <a:latin typeface="MS Gothic" panose="020B0609070205080204" pitchFamily="49" charset="-128"/>
                <a:ea typeface="MS Gothic" panose="020B0609070205080204" pitchFamily="49" charset="-128"/>
              </a:rPr>
              <a:t>2. </a:t>
            </a:r>
            <a:r>
              <a:rPr lang="ja-JP" altLang="en-US">
                <a:latin typeface="MS Gothic" panose="020B0609070205080204" pitchFamily="49" charset="-128"/>
                <a:ea typeface="MS Gothic" panose="020B0609070205080204" pitchFamily="49" charset="-128"/>
              </a:rPr>
              <a:t>塩基性酢酸ニッケル塩の層間隔をイオン交換により拡大</a:t>
            </a:r>
            <a:endParaRPr lang="en-US" altLang="ja-JP"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advTm="36785"/>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EF22D8E8-DDEF-C47E-3AB1-BA013F858BB2}"/>
              </a:ext>
            </a:extLst>
          </p:cNvPr>
          <p:cNvSpPr/>
          <p:nvPr/>
        </p:nvSpPr>
        <p:spPr>
          <a:xfrm>
            <a:off x="732547" y="1771650"/>
            <a:ext cx="7206107" cy="3885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5" name="図 4">
            <a:extLst>
              <a:ext uri="{FF2B5EF4-FFF2-40B4-BE49-F238E27FC236}">
                <a16:creationId xmlns:a16="http://schemas.microsoft.com/office/drawing/2014/main" id="{1A17ACE9-747B-3553-0FDC-2C6719DD119E}"/>
              </a:ext>
            </a:extLst>
          </p:cNvPr>
          <p:cNvPicPr>
            <a:picLocks noChangeAspect="1"/>
          </p:cNvPicPr>
          <p:nvPr/>
        </p:nvPicPr>
        <p:blipFill>
          <a:blip r:embed="rId3"/>
          <a:stretch>
            <a:fillRect/>
          </a:stretch>
        </p:blipFill>
        <p:spPr>
          <a:xfrm>
            <a:off x="852792" y="2034366"/>
            <a:ext cx="3170345" cy="788207"/>
          </a:xfrm>
          <a:prstGeom prst="rect">
            <a:avLst/>
          </a:prstGeom>
        </p:spPr>
      </p:pic>
      <p:sp>
        <p:nvSpPr>
          <p:cNvPr id="7" name="右矢印 6">
            <a:extLst>
              <a:ext uri="{FF2B5EF4-FFF2-40B4-BE49-F238E27FC236}">
                <a16:creationId xmlns:a16="http://schemas.microsoft.com/office/drawing/2014/main" id="{AA57F630-4D24-1FED-5EE5-E7C86A6DD6A1}"/>
              </a:ext>
            </a:extLst>
          </p:cNvPr>
          <p:cNvSpPr/>
          <p:nvPr/>
        </p:nvSpPr>
        <p:spPr>
          <a:xfrm>
            <a:off x="3391270" y="2589314"/>
            <a:ext cx="2120705" cy="13716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テキスト ボックス 8">
            <a:extLst>
              <a:ext uri="{FF2B5EF4-FFF2-40B4-BE49-F238E27FC236}">
                <a16:creationId xmlns:a16="http://schemas.microsoft.com/office/drawing/2014/main" id="{F1B6E40D-6B32-3EEE-6C6E-A87F39A7882F}"/>
              </a:ext>
            </a:extLst>
          </p:cNvPr>
          <p:cNvSpPr txBox="1"/>
          <p:nvPr/>
        </p:nvSpPr>
        <p:spPr>
          <a:xfrm>
            <a:off x="3894259" y="2350127"/>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10" name="グループ化 3">
            <a:extLst>
              <a:ext uri="{FF2B5EF4-FFF2-40B4-BE49-F238E27FC236}">
                <a16:creationId xmlns:a16="http://schemas.microsoft.com/office/drawing/2014/main" id="{491FF353-2463-2AFD-DEB2-5F8666461A69}"/>
              </a:ext>
            </a:extLst>
          </p:cNvPr>
          <p:cNvGrpSpPr>
            <a:grpSpLocks noChangeAspect="1"/>
          </p:cNvGrpSpPr>
          <p:nvPr/>
        </p:nvGrpSpPr>
        <p:grpSpPr>
          <a:xfrm>
            <a:off x="1749749" y="4003347"/>
            <a:ext cx="1065233" cy="1308484"/>
            <a:chOff x="0" y="2714620"/>
            <a:chExt cx="1486826" cy="1530203"/>
          </a:xfrm>
        </p:grpSpPr>
        <p:pic>
          <p:nvPicPr>
            <p:cNvPr id="11" name="Picture 31">
              <a:extLst>
                <a:ext uri="{FF2B5EF4-FFF2-40B4-BE49-F238E27FC236}">
                  <a16:creationId xmlns:a16="http://schemas.microsoft.com/office/drawing/2014/main" id="{4CAF1937-3AAC-A190-C139-909425ADD063}"/>
                </a:ext>
              </a:extLst>
            </p:cNvPr>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12" name="Picture 32">
              <a:extLst>
                <a:ext uri="{FF2B5EF4-FFF2-40B4-BE49-F238E27FC236}">
                  <a16:creationId xmlns:a16="http://schemas.microsoft.com/office/drawing/2014/main" id="{5EDDCE1C-93EC-BA11-4E4F-32FB9015AF62}"/>
                </a:ext>
              </a:extLst>
            </p:cNvPr>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3" name="Object 2">
              <a:extLst>
                <a:ext uri="{FF2B5EF4-FFF2-40B4-BE49-F238E27FC236}">
                  <a16:creationId xmlns:a16="http://schemas.microsoft.com/office/drawing/2014/main" id="{BFE2E2D6-6C0D-3E75-DB0E-651F2C4EAB01}"/>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5" imgW="604440" imgH="472320" progId="">
                    <p:embed/>
                  </p:oleObj>
                </mc:Choice>
                <mc:Fallback>
                  <p:oleObj name="CS ChemDraw Drawing" r:id="rId5" imgW="604440" imgH="472320" progId="">
                    <p:embed/>
                    <p:pic>
                      <p:nvPicPr>
                        <p:cNvPr id="13" name="Object 2">
                          <a:extLst>
                            <a:ext uri="{FF2B5EF4-FFF2-40B4-BE49-F238E27FC236}">
                              <a16:creationId xmlns:a16="http://schemas.microsoft.com/office/drawing/2014/main" id="{BFE2E2D6-6C0D-3E75-DB0E-651F2C4EAB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14" name="グループ化 13">
            <a:extLst>
              <a:ext uri="{FF2B5EF4-FFF2-40B4-BE49-F238E27FC236}">
                <a16:creationId xmlns:a16="http://schemas.microsoft.com/office/drawing/2014/main" id="{8CAC5A50-4819-BB04-0E18-CC8CA2905391}"/>
              </a:ext>
            </a:extLst>
          </p:cNvPr>
          <p:cNvGrpSpPr>
            <a:grpSpLocks noChangeAspect="1"/>
          </p:cNvGrpSpPr>
          <p:nvPr/>
        </p:nvGrpSpPr>
        <p:grpSpPr>
          <a:xfrm>
            <a:off x="6006043" y="3735818"/>
            <a:ext cx="1269707" cy="1792360"/>
            <a:chOff x="3689192" y="2279868"/>
            <a:chExt cx="1824565" cy="2932001"/>
          </a:xfrm>
        </p:grpSpPr>
        <p:grpSp>
          <p:nvGrpSpPr>
            <p:cNvPr id="15" name="Group 23">
              <a:extLst>
                <a:ext uri="{FF2B5EF4-FFF2-40B4-BE49-F238E27FC236}">
                  <a16:creationId xmlns:a16="http://schemas.microsoft.com/office/drawing/2014/main" id="{AC37CD0C-531A-594B-CED6-67F7673A69AC}"/>
                </a:ext>
              </a:extLst>
            </p:cNvPr>
            <p:cNvGrpSpPr>
              <a:grpSpLocks/>
            </p:cNvGrpSpPr>
            <p:nvPr/>
          </p:nvGrpSpPr>
          <p:grpSpPr bwMode="auto">
            <a:xfrm>
              <a:off x="3689192" y="2279868"/>
              <a:ext cx="1824565" cy="2932001"/>
              <a:chOff x="2551" y="994"/>
              <a:chExt cx="945" cy="1329"/>
            </a:xfrm>
          </p:grpSpPr>
          <p:pic>
            <p:nvPicPr>
              <p:cNvPr id="18" name="Picture 25">
                <a:extLst>
                  <a:ext uri="{FF2B5EF4-FFF2-40B4-BE49-F238E27FC236}">
                    <a16:creationId xmlns:a16="http://schemas.microsoft.com/office/drawing/2014/main" id="{6DC82C15-2D56-8930-7CF5-9AC2DAC00C1A}"/>
                  </a:ext>
                </a:extLst>
              </p:cNvPr>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19" name="Picture 26">
                <a:extLst>
                  <a:ext uri="{FF2B5EF4-FFF2-40B4-BE49-F238E27FC236}">
                    <a16:creationId xmlns:a16="http://schemas.microsoft.com/office/drawing/2014/main" id="{1A7CDCF0-B7DF-2AA9-6E65-774EF13C62B6}"/>
                  </a:ext>
                </a:extLst>
              </p:cNvPr>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16" name="Picture 7">
              <a:extLst>
                <a:ext uri="{FF2B5EF4-FFF2-40B4-BE49-F238E27FC236}">
                  <a16:creationId xmlns:a16="http://schemas.microsoft.com/office/drawing/2014/main" id="{5E1FA832-F9C8-A2DC-7223-58418AAC3E30}"/>
                </a:ext>
              </a:extLst>
            </p:cNvPr>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7" name="Picture 7">
              <a:extLst>
                <a:ext uri="{FF2B5EF4-FFF2-40B4-BE49-F238E27FC236}">
                  <a16:creationId xmlns:a16="http://schemas.microsoft.com/office/drawing/2014/main" id="{2DB7D797-2EFB-B63C-FB67-4C952544C1E5}"/>
                </a:ext>
              </a:extLst>
            </p:cNvPr>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0" name="グループ化 19">
            <a:extLst>
              <a:ext uri="{FF2B5EF4-FFF2-40B4-BE49-F238E27FC236}">
                <a16:creationId xmlns:a16="http://schemas.microsoft.com/office/drawing/2014/main" id="{9767D453-FAD4-0B2B-08B4-262AA427BC73}"/>
              </a:ext>
            </a:extLst>
          </p:cNvPr>
          <p:cNvGrpSpPr/>
          <p:nvPr/>
        </p:nvGrpSpPr>
        <p:grpSpPr>
          <a:xfrm>
            <a:off x="3201379" y="3085288"/>
            <a:ext cx="2430983" cy="1320775"/>
            <a:chOff x="197422" y="2826862"/>
            <a:chExt cx="3241310" cy="1761034"/>
          </a:xfrm>
        </p:grpSpPr>
        <p:grpSp>
          <p:nvGrpSpPr>
            <p:cNvPr id="21" name="グループ化 20">
              <a:extLst>
                <a:ext uri="{FF2B5EF4-FFF2-40B4-BE49-F238E27FC236}">
                  <a16:creationId xmlns:a16="http://schemas.microsoft.com/office/drawing/2014/main" id="{0C8AEE7C-A8CF-D554-DF36-4972A35A6A9F}"/>
                </a:ext>
              </a:extLst>
            </p:cNvPr>
            <p:cNvGrpSpPr/>
            <p:nvPr/>
          </p:nvGrpSpPr>
          <p:grpSpPr>
            <a:xfrm>
              <a:off x="197422" y="2826862"/>
              <a:ext cx="3241310" cy="1761034"/>
              <a:chOff x="346489" y="363244"/>
              <a:chExt cx="3681531" cy="1955096"/>
            </a:xfrm>
          </p:grpSpPr>
          <p:pic>
            <p:nvPicPr>
              <p:cNvPr id="24" name="図 23">
                <a:extLst>
                  <a:ext uri="{FF2B5EF4-FFF2-40B4-BE49-F238E27FC236}">
                    <a16:creationId xmlns:a16="http://schemas.microsoft.com/office/drawing/2014/main" id="{5D715ECC-D2BE-CB31-6349-C0148C5C6AC0}"/>
                  </a:ext>
                </a:extLst>
              </p:cNvPr>
              <p:cNvPicPr>
                <a:picLocks noChangeAspect="1"/>
              </p:cNvPicPr>
              <p:nvPr/>
            </p:nvPicPr>
            <p:blipFill>
              <a:blip r:embed="rId8"/>
              <a:stretch>
                <a:fillRect/>
              </a:stretch>
            </p:blipFill>
            <p:spPr>
              <a:xfrm>
                <a:off x="377744" y="448816"/>
                <a:ext cx="3549145" cy="766754"/>
              </a:xfrm>
              <a:prstGeom prst="rect">
                <a:avLst/>
              </a:prstGeom>
            </p:spPr>
          </p:pic>
          <p:sp>
            <p:nvSpPr>
              <p:cNvPr id="25" name="角丸四角形 24">
                <a:extLst>
                  <a:ext uri="{FF2B5EF4-FFF2-40B4-BE49-F238E27FC236}">
                    <a16:creationId xmlns:a16="http://schemas.microsoft.com/office/drawing/2014/main" id="{43B27E0B-DBB7-41F0-E992-04566F71B5AC}"/>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テキスト ボックス 25">
                <a:extLst>
                  <a:ext uri="{FF2B5EF4-FFF2-40B4-BE49-F238E27FC236}">
                    <a16:creationId xmlns:a16="http://schemas.microsoft.com/office/drawing/2014/main" id="{71AE5DCF-23C4-DF55-F6C4-D678D8E3E427}"/>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22" name="直線矢印コネクタ 21">
              <a:extLst>
                <a:ext uri="{FF2B5EF4-FFF2-40B4-BE49-F238E27FC236}">
                  <a16:creationId xmlns:a16="http://schemas.microsoft.com/office/drawing/2014/main" id="{AC65ED3F-C42F-45BB-8A6E-30A5D0D833F4}"/>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B1422E4-9646-7F27-0EEE-B6EFC3FE1BB3}"/>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27" name="右矢印 26">
            <a:extLst>
              <a:ext uri="{FF2B5EF4-FFF2-40B4-BE49-F238E27FC236}">
                <a16:creationId xmlns:a16="http://schemas.microsoft.com/office/drawing/2014/main" id="{09E11DC7-1CCB-CCA5-C915-49865F256D27}"/>
              </a:ext>
            </a:extLst>
          </p:cNvPr>
          <p:cNvSpPr/>
          <p:nvPr/>
        </p:nvSpPr>
        <p:spPr>
          <a:xfrm>
            <a:off x="3140203" y="4559714"/>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0" name="図 29" descr="テキスト&#10;&#10;自動的に生成された説明">
            <a:extLst>
              <a:ext uri="{FF2B5EF4-FFF2-40B4-BE49-F238E27FC236}">
                <a16:creationId xmlns:a16="http://schemas.microsoft.com/office/drawing/2014/main" id="{8A8F9FEE-AC6B-AE21-A956-38F4DDD1CA41}"/>
              </a:ext>
            </a:extLst>
          </p:cNvPr>
          <p:cNvPicPr>
            <a:picLocks noChangeAspect="1"/>
          </p:cNvPicPr>
          <p:nvPr/>
        </p:nvPicPr>
        <p:blipFill>
          <a:blip r:embed="rId9"/>
          <a:stretch>
            <a:fillRect/>
          </a:stretch>
        </p:blipFill>
        <p:spPr>
          <a:xfrm>
            <a:off x="5737212" y="2121914"/>
            <a:ext cx="2114550" cy="733425"/>
          </a:xfrm>
          <a:prstGeom prst="rect">
            <a:avLst/>
          </a:prstGeom>
        </p:spPr>
      </p:pic>
    </p:spTree>
    <p:extLst>
      <p:ext uri="{BB962C8B-B14F-4D97-AF65-F5344CB8AC3E}">
        <p14:creationId xmlns:p14="http://schemas.microsoft.com/office/powerpoint/2010/main" val="693548368"/>
      </p:ext>
    </p:extLst>
  </p:cSld>
  <p:clrMapOvr>
    <a:masterClrMapping/>
  </p:clrMapOvr>
  <p:transition advTm="3678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2384219" y="117986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22424" y="2134604"/>
            <a:ext cx="8330892" cy="583845"/>
            <a:chOff x="866215" y="1398340"/>
            <a:chExt cx="11107855"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72387" cy="778460"/>
              <a:chOff x="5101683" y="1398340"/>
              <a:chExt cx="6872387"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6996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85377" cy="740149"/>
                <a:chOff x="5101683" y="1407359"/>
                <a:chExt cx="2785377"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5500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05100" y="2247468"/>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951947" y="1698898"/>
            <a:ext cx="2571538" cy="300082"/>
          </a:xfrm>
          <a:prstGeom prst="rect">
            <a:avLst/>
          </a:prstGeom>
          <a:noFill/>
        </p:spPr>
        <p:txBody>
          <a:bodyPr wrap="none" rtlCol="0">
            <a:spAutoFit/>
          </a:bodyPr>
          <a:lstStyle/>
          <a:p>
            <a:pPr algn="ctr"/>
            <a:r>
              <a:rPr lang="en-US" altLang="ja-JP" sz="1350" dirty="0"/>
              <a:t>DBS-Na</a:t>
            </a:r>
            <a:r>
              <a:rPr lang="ja-JP" altLang="en-US" sz="1350"/>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43197" y="1702323"/>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水系で加熱還流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1200" y="1693470"/>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974630" y="1692885"/>
            <a:ext cx="2526173" cy="572883"/>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2063816" y="4086474"/>
            <a:ext cx="1065233" cy="1308484"/>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6341250" y="3947995"/>
            <a:ext cx="1269707" cy="1792360"/>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3515446" y="3168415"/>
            <a:ext cx="2430983" cy="1320775"/>
            <a:chOff x="197422" y="2826862"/>
            <a:chExt cx="3241310" cy="1761034"/>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61034"/>
              <a:chOff x="346489" y="363244"/>
              <a:chExt cx="3681531" cy="1955096"/>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7"/>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08918" y="2276081"/>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8" name="右矢印 137">
            <a:extLst>
              <a:ext uri="{FF2B5EF4-FFF2-40B4-BE49-F238E27FC236}">
                <a16:creationId xmlns:a16="http://schemas.microsoft.com/office/drawing/2014/main" id="{370DD137-5BAF-04C9-5AC0-CB9C2DC9A243}"/>
              </a:ext>
            </a:extLst>
          </p:cNvPr>
          <p:cNvSpPr/>
          <p:nvPr/>
        </p:nvSpPr>
        <p:spPr>
          <a:xfrm>
            <a:off x="3454270" y="4642841"/>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22573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988" y="84497"/>
            <a:ext cx="8469362"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ニッケル水酸化物ナノシートの前駆体ニッケル層状水酸化物の合成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30824" y="1223852"/>
            <a:ext cx="8518444" cy="583845"/>
            <a:chOff x="866215" y="1398340"/>
            <a:chExt cx="11357924"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7122456" cy="778460"/>
              <a:chOff x="5101683" y="1398340"/>
              <a:chExt cx="7122456"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920030"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975314" cy="740149"/>
                <a:chOff x="5101683" y="1407359"/>
                <a:chExt cx="2975314"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905069"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13500" y="1336716"/>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608406" y="529040"/>
            <a:ext cx="3300904" cy="715581"/>
          </a:xfrm>
          <a:prstGeom prst="rect">
            <a:avLst/>
          </a:prstGeom>
          <a:noFill/>
        </p:spPr>
        <p:txBody>
          <a:bodyPr wrap="square" rtlCol="0">
            <a:spAutoFit/>
          </a:bodyPr>
          <a:lstStyle/>
          <a:p>
            <a:pPr algn="ctr"/>
            <a:r>
              <a:rPr lang="ja-JP" altLang="en-US" sz="1350"/>
              <a:t>ドデシルベンゼンスルホン酸ナトリウム</a:t>
            </a:r>
            <a:endParaRPr lang="en-US" altLang="ja-JP" sz="1350" dirty="0"/>
          </a:p>
          <a:p>
            <a:pPr algn="ctr"/>
            <a:r>
              <a:rPr lang="en-US" altLang="ja-JP" sz="1350" dirty="0"/>
              <a:t>(DBS-Na)</a:t>
            </a:r>
            <a:r>
              <a:rPr lang="ja-JP" altLang="en-US" sz="1350"/>
              <a:t>水溶液中でイオン交換</a:t>
            </a:r>
            <a:endParaRPr lang="en-US" altLang="ja-JP" sz="1350" dirty="0"/>
          </a:p>
          <a:p>
            <a:pPr algn="ctr"/>
            <a:endParaRPr lang="ja-JP" altLang="en-US" sz="1350"/>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51597" y="791571"/>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9600" y="782718"/>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650721" y="489924"/>
            <a:ext cx="3258589" cy="878405"/>
            <a:chOff x="1907961" y="707598"/>
            <a:chExt cx="4344785" cy="1171206"/>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1907961" y="707598"/>
              <a:ext cx="4344785" cy="776696"/>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17318" y="1365329"/>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テキスト ボックス 14">
            <a:extLst>
              <a:ext uri="{FF2B5EF4-FFF2-40B4-BE49-F238E27FC236}">
                <a16:creationId xmlns:a16="http://schemas.microsoft.com/office/drawing/2014/main" id="{7CABB999-3E5D-3CC6-6B4E-8D7E81EA8ACA}"/>
              </a:ext>
            </a:extLst>
          </p:cNvPr>
          <p:cNvSpPr txBox="1"/>
          <p:nvPr/>
        </p:nvSpPr>
        <p:spPr>
          <a:xfrm>
            <a:off x="3715236" y="3368051"/>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26" name="グループ化 25">
            <a:extLst>
              <a:ext uri="{FF2B5EF4-FFF2-40B4-BE49-F238E27FC236}">
                <a16:creationId xmlns:a16="http://schemas.microsoft.com/office/drawing/2014/main" id="{6EB78E4E-6147-3B48-BFF4-B2C7738C7495}"/>
              </a:ext>
            </a:extLst>
          </p:cNvPr>
          <p:cNvGrpSpPr/>
          <p:nvPr/>
        </p:nvGrpSpPr>
        <p:grpSpPr>
          <a:xfrm>
            <a:off x="3102461" y="1826701"/>
            <a:ext cx="2430983" cy="1285667"/>
            <a:chOff x="197422" y="2826862"/>
            <a:chExt cx="3241310" cy="1714223"/>
          </a:xfrm>
        </p:grpSpPr>
        <p:grpSp>
          <p:nvGrpSpPr>
            <p:cNvPr id="27" name="グループ化 26">
              <a:extLst>
                <a:ext uri="{FF2B5EF4-FFF2-40B4-BE49-F238E27FC236}">
                  <a16:creationId xmlns:a16="http://schemas.microsoft.com/office/drawing/2014/main" id="{21EC4912-CB09-E0C7-D7BD-91F55D48FFE0}"/>
                </a:ext>
              </a:extLst>
            </p:cNvPr>
            <p:cNvGrpSpPr/>
            <p:nvPr/>
          </p:nvGrpSpPr>
          <p:grpSpPr>
            <a:xfrm>
              <a:off x="197422" y="2826862"/>
              <a:ext cx="3241310" cy="1714223"/>
              <a:chOff x="346489" y="363244"/>
              <a:chExt cx="3681531" cy="1903127"/>
            </a:xfrm>
          </p:grpSpPr>
          <p:pic>
            <p:nvPicPr>
              <p:cNvPr id="30" name="図 29">
                <a:extLst>
                  <a:ext uri="{FF2B5EF4-FFF2-40B4-BE49-F238E27FC236}">
                    <a16:creationId xmlns:a16="http://schemas.microsoft.com/office/drawing/2014/main" id="{AEAE45F6-495B-72C6-9BBD-2068E3017121}"/>
                  </a:ext>
                </a:extLst>
              </p:cNvPr>
              <p:cNvPicPr>
                <a:picLocks noChangeAspect="1"/>
              </p:cNvPicPr>
              <p:nvPr/>
            </p:nvPicPr>
            <p:blipFill>
              <a:blip r:embed="rId3"/>
              <a:stretch>
                <a:fillRect/>
              </a:stretch>
            </p:blipFill>
            <p:spPr>
              <a:xfrm>
                <a:off x="377744" y="448816"/>
                <a:ext cx="3549145" cy="766754"/>
              </a:xfrm>
              <a:prstGeom prst="rect">
                <a:avLst/>
              </a:prstGeom>
            </p:spPr>
          </p:pic>
          <p:sp>
            <p:nvSpPr>
              <p:cNvPr id="31" name="角丸四角形 30">
                <a:extLst>
                  <a:ext uri="{FF2B5EF4-FFF2-40B4-BE49-F238E27FC236}">
                    <a16:creationId xmlns:a16="http://schemas.microsoft.com/office/drawing/2014/main" id="{E6F40482-4A6A-D116-EA60-8691A65A310B}"/>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テキスト ボックス 31">
                <a:extLst>
                  <a:ext uri="{FF2B5EF4-FFF2-40B4-BE49-F238E27FC236}">
                    <a16:creationId xmlns:a16="http://schemas.microsoft.com/office/drawing/2014/main" id="{9D737FEA-D635-30A1-3967-C30E7147E3E9}"/>
                  </a:ext>
                </a:extLst>
              </p:cNvPr>
              <p:cNvSpPr txBox="1"/>
              <p:nvPr/>
            </p:nvSpPr>
            <p:spPr>
              <a:xfrm>
                <a:off x="1490446" y="1785294"/>
                <a:ext cx="1384231" cy="478370"/>
              </a:xfrm>
              <a:prstGeom prst="rect">
                <a:avLst/>
              </a:prstGeom>
              <a:noFill/>
            </p:spPr>
            <p:txBody>
              <a:bodyPr wrap="none" rtlCol="0">
                <a:spAutoFit/>
              </a:bodyPr>
              <a:lstStyle/>
              <a:p>
                <a:pPr algn="ctr"/>
                <a:r>
                  <a:rPr lang="en-US" altLang="ja-JP" sz="1500" dirty="0"/>
                  <a:t>DBS-Na</a:t>
                </a:r>
                <a:endParaRPr lang="ja-JP" altLang="en-US" sz="1500"/>
              </a:p>
            </p:txBody>
          </p:sp>
        </p:grpSp>
        <p:cxnSp>
          <p:nvCxnSpPr>
            <p:cNvPr id="28" name="直線矢印コネクタ 27">
              <a:extLst>
                <a:ext uri="{FF2B5EF4-FFF2-40B4-BE49-F238E27FC236}">
                  <a16:creationId xmlns:a16="http://schemas.microsoft.com/office/drawing/2014/main" id="{848F2F27-427B-3B1E-C849-AE21C447F437}"/>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DD14541-B9B7-32FE-AB79-957D2365741A}"/>
                </a:ext>
              </a:extLst>
            </p:cNvPr>
            <p:cNvSpPr txBox="1"/>
            <p:nvPr/>
          </p:nvSpPr>
          <p:spPr>
            <a:xfrm>
              <a:off x="1257608" y="3729996"/>
              <a:ext cx="1628465"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rPr>
                <a:t>22〜23</a:t>
              </a:r>
              <a:r>
                <a:rPr lang="ja-JP" altLang="en-US" sz="1350">
                  <a:latin typeface="Yu Mincho" panose="02020400000000000000" pitchFamily="18" charset="-128"/>
                  <a:ea typeface="Yu Mincho" panose="02020400000000000000" pitchFamily="18" charset="-128"/>
                </a:rPr>
                <a:t> </a:t>
              </a:r>
              <a:r>
                <a:rPr lang="en-US" altLang="ja-JP" sz="1350" dirty="0">
                  <a:latin typeface="Yu Mincho" panose="02020400000000000000" pitchFamily="18" charset="-128"/>
                  <a:ea typeface="Yu Mincho" panose="02020400000000000000" pitchFamily="18" charset="-128"/>
                </a:rPr>
                <a:t>Å</a:t>
              </a:r>
              <a:endParaRPr lang="ja-JP" altLang="en-US" sz="135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AA1C93D5-B95E-0586-8357-4EA21ACA3159}"/>
              </a:ext>
            </a:extLst>
          </p:cNvPr>
          <p:cNvSpPr/>
          <p:nvPr/>
        </p:nvSpPr>
        <p:spPr>
          <a:xfrm>
            <a:off x="2298622" y="3156574"/>
            <a:ext cx="4293887" cy="17920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 name="グループ化 1">
            <a:extLst>
              <a:ext uri="{FF2B5EF4-FFF2-40B4-BE49-F238E27FC236}">
                <a16:creationId xmlns:a16="http://schemas.microsoft.com/office/drawing/2014/main" id="{1FD9C231-D9C1-B759-8692-608291EFB7DD}"/>
              </a:ext>
            </a:extLst>
          </p:cNvPr>
          <p:cNvGrpSpPr/>
          <p:nvPr/>
        </p:nvGrpSpPr>
        <p:grpSpPr>
          <a:xfrm>
            <a:off x="-7796" y="3675444"/>
            <a:ext cx="9086768" cy="3192580"/>
            <a:chOff x="16580" y="1500534"/>
            <a:chExt cx="9086768" cy="3192580"/>
          </a:xfrm>
        </p:grpSpPr>
        <p:pic>
          <p:nvPicPr>
            <p:cNvPr id="6" name="図 5">
              <a:extLst>
                <a:ext uri="{FF2B5EF4-FFF2-40B4-BE49-F238E27FC236}">
                  <a16:creationId xmlns:a16="http://schemas.microsoft.com/office/drawing/2014/main" id="{F985E7EE-EFB3-30C8-0F0F-A307DA096560}"/>
                </a:ext>
              </a:extLst>
            </p:cNvPr>
            <p:cNvPicPr>
              <a:picLocks noChangeAspect="1"/>
            </p:cNvPicPr>
            <p:nvPr/>
          </p:nvPicPr>
          <p:blipFill>
            <a:blip r:embed="rId4"/>
            <a:stretch>
              <a:fillRect/>
            </a:stretch>
          </p:blipFill>
          <p:spPr>
            <a:xfrm>
              <a:off x="16580" y="1573908"/>
              <a:ext cx="4591826" cy="2872795"/>
            </a:xfrm>
            <a:prstGeom prst="rect">
              <a:avLst/>
            </a:prstGeom>
          </p:spPr>
        </p:pic>
        <p:sp>
          <p:nvSpPr>
            <p:cNvPr id="8" name="テキスト ボックス 7">
              <a:extLst>
                <a:ext uri="{FF2B5EF4-FFF2-40B4-BE49-F238E27FC236}">
                  <a16:creationId xmlns:a16="http://schemas.microsoft.com/office/drawing/2014/main" id="{FBB0A8E1-5D1F-1F66-AA22-F99C4CF5A2F4}"/>
                </a:ext>
              </a:extLst>
            </p:cNvPr>
            <p:cNvSpPr txBox="1"/>
            <p:nvPr/>
          </p:nvSpPr>
          <p:spPr>
            <a:xfrm>
              <a:off x="5068810" y="4369961"/>
              <a:ext cx="3684022"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イオン交換後のニッケル層状水酸化物の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9" name="図 8">
              <a:extLst>
                <a:ext uri="{FF2B5EF4-FFF2-40B4-BE49-F238E27FC236}">
                  <a16:creationId xmlns:a16="http://schemas.microsoft.com/office/drawing/2014/main" id="{30C41593-7708-89D2-8C64-43D4EA72A9C1}"/>
                </a:ext>
              </a:extLst>
            </p:cNvPr>
            <p:cNvPicPr>
              <a:picLocks noChangeAspect="1"/>
            </p:cNvPicPr>
            <p:nvPr/>
          </p:nvPicPr>
          <p:blipFill>
            <a:blip r:embed="rId5"/>
            <a:stretch>
              <a:fillRect/>
            </a:stretch>
          </p:blipFill>
          <p:spPr>
            <a:xfrm>
              <a:off x="4516136" y="1500534"/>
              <a:ext cx="4587212" cy="2872800"/>
            </a:xfrm>
            <a:prstGeom prst="rect">
              <a:avLst/>
            </a:prstGeom>
          </p:spPr>
        </p:pic>
        <p:sp>
          <p:nvSpPr>
            <p:cNvPr id="5" name="テキスト ボックス 4">
              <a:extLst>
                <a:ext uri="{FF2B5EF4-FFF2-40B4-BE49-F238E27FC236}">
                  <a16:creationId xmlns:a16="http://schemas.microsoft.com/office/drawing/2014/main" id="{F1455CDF-606D-A58E-7A2A-FB86CDD223F1}"/>
                </a:ext>
              </a:extLst>
            </p:cNvPr>
            <p:cNvSpPr txBox="1"/>
            <p:nvPr/>
          </p:nvSpPr>
          <p:spPr>
            <a:xfrm>
              <a:off x="1198247" y="4393032"/>
              <a:ext cx="2645276"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層状塩基性酢酸ニッケルの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34" name="図 33" descr="テキスト&#10;&#10;自動的に生成された説明">
              <a:extLst>
                <a:ext uri="{FF2B5EF4-FFF2-40B4-BE49-F238E27FC236}">
                  <a16:creationId xmlns:a16="http://schemas.microsoft.com/office/drawing/2014/main" id="{E5297BA2-59A1-0A72-2503-11898B88281E}"/>
                </a:ext>
              </a:extLst>
            </p:cNvPr>
            <p:cNvPicPr>
              <a:picLocks noChangeAspect="1"/>
            </p:cNvPicPr>
            <p:nvPr/>
          </p:nvPicPr>
          <p:blipFill>
            <a:blip r:embed="rId6"/>
            <a:stretch>
              <a:fillRect/>
            </a:stretch>
          </p:blipFill>
          <p:spPr>
            <a:xfrm>
              <a:off x="6795492" y="1696897"/>
              <a:ext cx="2114550" cy="733425"/>
            </a:xfrm>
            <a:prstGeom prst="rect">
              <a:avLst/>
            </a:prstGeom>
          </p:spPr>
        </p:pic>
        <p:pic>
          <p:nvPicPr>
            <p:cNvPr id="38" name="図 37">
              <a:extLst>
                <a:ext uri="{FF2B5EF4-FFF2-40B4-BE49-F238E27FC236}">
                  <a16:creationId xmlns:a16="http://schemas.microsoft.com/office/drawing/2014/main" id="{63F54334-8D4C-DFE1-0F17-600FD4459AF3}"/>
                </a:ext>
              </a:extLst>
            </p:cNvPr>
            <p:cNvPicPr>
              <a:picLocks noChangeAspect="1"/>
            </p:cNvPicPr>
            <p:nvPr/>
          </p:nvPicPr>
          <p:blipFill>
            <a:blip r:embed="rId7"/>
            <a:stretch>
              <a:fillRect/>
            </a:stretch>
          </p:blipFill>
          <p:spPr>
            <a:xfrm>
              <a:off x="2238780" y="1714359"/>
              <a:ext cx="2095500" cy="698500"/>
            </a:xfrm>
            <a:prstGeom prst="rect">
              <a:avLst/>
            </a:prstGeom>
          </p:spPr>
        </p:pic>
      </p:grpSp>
      <p:grpSp>
        <p:nvGrpSpPr>
          <p:cNvPr id="13" name="グループ化 12">
            <a:extLst>
              <a:ext uri="{FF2B5EF4-FFF2-40B4-BE49-F238E27FC236}">
                <a16:creationId xmlns:a16="http://schemas.microsoft.com/office/drawing/2014/main" id="{C99697B6-455C-EE43-333D-409BA3A3D20A}"/>
              </a:ext>
            </a:extLst>
          </p:cNvPr>
          <p:cNvGrpSpPr/>
          <p:nvPr/>
        </p:nvGrpSpPr>
        <p:grpSpPr>
          <a:xfrm>
            <a:off x="1183855" y="2185304"/>
            <a:ext cx="1065233" cy="1308484"/>
            <a:chOff x="950299" y="2043758"/>
            <a:chExt cx="1065233" cy="1308484"/>
          </a:xfrm>
        </p:grpSpPr>
        <p:grpSp>
          <p:nvGrpSpPr>
            <p:cNvPr id="16" name="グループ化 3">
              <a:extLst>
                <a:ext uri="{FF2B5EF4-FFF2-40B4-BE49-F238E27FC236}">
                  <a16:creationId xmlns:a16="http://schemas.microsoft.com/office/drawing/2014/main" id="{D706210D-E269-E012-E832-E6B672C59136}"/>
                </a:ext>
              </a:extLst>
            </p:cNvPr>
            <p:cNvGrpSpPr>
              <a:grpSpLocks noChangeAspect="1"/>
            </p:cNvGrpSpPr>
            <p:nvPr/>
          </p:nvGrpSpPr>
          <p:grpSpPr>
            <a:xfrm>
              <a:off x="950299" y="2043758"/>
              <a:ext cx="1065233" cy="1308484"/>
              <a:chOff x="0" y="2714620"/>
              <a:chExt cx="1486826" cy="1530203"/>
            </a:xfrm>
          </p:grpSpPr>
          <p:pic>
            <p:nvPicPr>
              <p:cNvPr id="17" name="Picture 31">
                <a:extLst>
                  <a:ext uri="{FF2B5EF4-FFF2-40B4-BE49-F238E27FC236}">
                    <a16:creationId xmlns:a16="http://schemas.microsoft.com/office/drawing/2014/main" id="{BB6A696D-0A9B-6907-20B2-F898C3B15319}"/>
                  </a:ext>
                </a:extLst>
              </p:cNvPr>
              <p:cNvPicPr>
                <a:picLocks noChangeAspect="1" noChangeArrowheads="1"/>
              </p:cNvPicPr>
              <p:nvPr/>
            </p:nvPicPr>
            <p:blipFill>
              <a:blip r:embed="rId8" cstate="print"/>
              <a:srcRect/>
              <a:stretch>
                <a:fillRect/>
              </a:stretch>
            </p:blipFill>
            <p:spPr bwMode="auto">
              <a:xfrm>
                <a:off x="0" y="2714620"/>
                <a:ext cx="1485489" cy="641910"/>
              </a:xfrm>
              <a:prstGeom prst="rect">
                <a:avLst/>
              </a:prstGeom>
              <a:noFill/>
              <a:ln w="9525">
                <a:noFill/>
                <a:miter lim="800000"/>
                <a:headEnd/>
                <a:tailEnd/>
              </a:ln>
              <a:effectLst/>
            </p:spPr>
          </p:pic>
          <p:pic>
            <p:nvPicPr>
              <p:cNvPr id="18" name="Picture 32">
                <a:extLst>
                  <a:ext uri="{FF2B5EF4-FFF2-40B4-BE49-F238E27FC236}">
                    <a16:creationId xmlns:a16="http://schemas.microsoft.com/office/drawing/2014/main" id="{4965048D-E17B-47E1-ABFF-3231903B1810}"/>
                  </a:ext>
                </a:extLst>
              </p:cNvPr>
              <p:cNvPicPr>
                <a:picLocks noChangeAspect="1" noChangeArrowheads="1"/>
              </p:cNvPicPr>
              <p:nvPr/>
            </p:nvPicPr>
            <p:blipFill>
              <a:blip r:embed="rId8"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9" name="Object 2">
                <a:extLst>
                  <a:ext uri="{FF2B5EF4-FFF2-40B4-BE49-F238E27FC236}">
                    <a16:creationId xmlns:a16="http://schemas.microsoft.com/office/drawing/2014/main" id="{E76B9A48-686D-32AB-37E2-EE0345A1CED2}"/>
                  </a:ext>
                </a:extLst>
              </p:cNvPr>
              <p:cNvGraphicFramePr>
                <a:graphicFrameLocks noChangeAspect="1"/>
              </p:cNvGraphicFramePr>
              <p:nvPr/>
            </p:nvGraphicFramePr>
            <p:xfrm>
              <a:off x="550518"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9" imgW="604440" imgH="472320" progId="">
                      <p:embed/>
                    </p:oleObj>
                  </mc:Choice>
                  <mc:Fallback>
                    <p:oleObj name="CS ChemDraw Drawing" r:id="rId9" imgW="604440" imgH="472320" progId="">
                      <p:embed/>
                      <p:pic>
                        <p:nvPicPr>
                          <p:cNvPr id="19" name="Object 2">
                            <a:extLst>
                              <a:ext uri="{FF2B5EF4-FFF2-40B4-BE49-F238E27FC236}">
                                <a16:creationId xmlns:a16="http://schemas.microsoft.com/office/drawing/2014/main" id="{E76B9A48-686D-32AB-37E2-EE0345A1CE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518" y="3079357"/>
                            <a:ext cx="609983" cy="547601"/>
                          </a:xfrm>
                          <a:prstGeom prst="rect">
                            <a:avLst/>
                          </a:prstGeom>
                          <a:noFill/>
                          <a:ln>
                            <a:noFill/>
                          </a:ln>
                          <a:effectLst/>
                        </p:spPr>
                      </p:pic>
                    </p:oleObj>
                  </mc:Fallback>
                </mc:AlternateContent>
              </a:graphicData>
            </a:graphic>
          </p:graphicFrame>
        </p:grpSp>
        <p:cxnSp>
          <p:nvCxnSpPr>
            <p:cNvPr id="10" name="直線矢印コネクタ 9">
              <a:extLst>
                <a:ext uri="{FF2B5EF4-FFF2-40B4-BE49-F238E27FC236}">
                  <a16:creationId xmlns:a16="http://schemas.microsoft.com/office/drawing/2014/main" id="{8E3C21F9-FEF1-0BB1-9613-AFB9713C65DB}"/>
                </a:ext>
              </a:extLst>
            </p:cNvPr>
            <p:cNvCxnSpPr>
              <a:cxnSpLocks/>
            </p:cNvCxnSpPr>
            <p:nvPr/>
          </p:nvCxnSpPr>
          <p:spPr>
            <a:xfrm flipH="1" flipV="1">
              <a:off x="964197" y="2289217"/>
              <a:ext cx="958" cy="7955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A6E51F5D-9FEF-50F8-AF80-F579854B3DBD}"/>
              </a:ext>
            </a:extLst>
          </p:cNvPr>
          <p:cNvSpPr txBox="1"/>
          <p:nvPr/>
        </p:nvSpPr>
        <p:spPr>
          <a:xfrm>
            <a:off x="306770" y="2736829"/>
            <a:ext cx="917239" cy="300082"/>
          </a:xfrm>
          <a:prstGeom prst="rect">
            <a:avLst/>
          </a:prstGeom>
          <a:noFill/>
        </p:spPr>
        <p:txBody>
          <a:bodyPr wrap="none" rtlCol="0">
            <a:spAutoFit/>
          </a:bodyPr>
          <a:lstStyle/>
          <a:p>
            <a:r>
              <a:rPr lang="en-US" altLang="ja-JP" sz="1350" dirty="0">
                <a:latin typeface="Hiragino Maru Gothic ProN W4" panose="020F0400000000000000" pitchFamily="34" charset="-128"/>
                <a:ea typeface="Hiragino Maru Gothic ProN W4" panose="020F0400000000000000" pitchFamily="34" charset="-128"/>
              </a:rPr>
              <a:t>10.92 Å</a:t>
            </a:r>
            <a:endParaRPr lang="ja-JP" altLang="en-US" sz="1350">
              <a:latin typeface="Hiragino Maru Gothic ProN W4" panose="020F0400000000000000" pitchFamily="34" charset="-128"/>
              <a:ea typeface="Hiragino Maru Gothic ProN W4" panose="020F0400000000000000" pitchFamily="34" charset="-128"/>
            </a:endParaRPr>
          </a:p>
        </p:txBody>
      </p:sp>
      <p:grpSp>
        <p:nvGrpSpPr>
          <p:cNvPr id="40" name="グループ化 39">
            <a:extLst>
              <a:ext uri="{FF2B5EF4-FFF2-40B4-BE49-F238E27FC236}">
                <a16:creationId xmlns:a16="http://schemas.microsoft.com/office/drawing/2014/main" id="{4D5E376A-01F3-28F8-71AC-2EBBE10D52B7}"/>
              </a:ext>
            </a:extLst>
          </p:cNvPr>
          <p:cNvGrpSpPr/>
          <p:nvPr/>
        </p:nvGrpSpPr>
        <p:grpSpPr>
          <a:xfrm>
            <a:off x="6593559" y="1926091"/>
            <a:ext cx="2065726" cy="1792360"/>
            <a:chOff x="4516329" y="1942197"/>
            <a:chExt cx="2065726" cy="1792360"/>
          </a:xfrm>
        </p:grpSpPr>
        <p:grpSp>
          <p:nvGrpSpPr>
            <p:cNvPr id="20" name="グループ化 19">
              <a:extLst>
                <a:ext uri="{FF2B5EF4-FFF2-40B4-BE49-F238E27FC236}">
                  <a16:creationId xmlns:a16="http://schemas.microsoft.com/office/drawing/2014/main" id="{95236552-EB50-FD15-B7F1-DF470BE8ACE2}"/>
                </a:ext>
              </a:extLst>
            </p:cNvPr>
            <p:cNvGrpSpPr>
              <a:grpSpLocks noChangeAspect="1"/>
            </p:cNvGrpSpPr>
            <p:nvPr/>
          </p:nvGrpSpPr>
          <p:grpSpPr>
            <a:xfrm>
              <a:off x="4516329" y="1942197"/>
              <a:ext cx="1269707" cy="1792360"/>
              <a:chOff x="3689192" y="2279868"/>
              <a:chExt cx="1824565" cy="2932001"/>
            </a:xfrm>
          </p:grpSpPr>
          <p:grpSp>
            <p:nvGrpSpPr>
              <p:cNvPr id="21" name="Group 23">
                <a:extLst>
                  <a:ext uri="{FF2B5EF4-FFF2-40B4-BE49-F238E27FC236}">
                    <a16:creationId xmlns:a16="http://schemas.microsoft.com/office/drawing/2014/main" id="{1CF34391-1483-DEE0-7D3B-2680562B778A}"/>
                  </a:ext>
                </a:extLst>
              </p:cNvPr>
              <p:cNvGrpSpPr>
                <a:grpSpLocks/>
              </p:cNvGrpSpPr>
              <p:nvPr/>
            </p:nvGrpSpPr>
            <p:grpSpPr bwMode="auto">
              <a:xfrm>
                <a:off x="3689192" y="2279868"/>
                <a:ext cx="1824565" cy="2932001"/>
                <a:chOff x="2551" y="994"/>
                <a:chExt cx="945" cy="1329"/>
              </a:xfrm>
            </p:grpSpPr>
            <p:pic>
              <p:nvPicPr>
                <p:cNvPr id="24" name="Picture 25">
                  <a:extLst>
                    <a:ext uri="{FF2B5EF4-FFF2-40B4-BE49-F238E27FC236}">
                      <a16:creationId xmlns:a16="http://schemas.microsoft.com/office/drawing/2014/main" id="{AD85B4C8-8704-D73D-91AE-004BC7808682}"/>
                    </a:ext>
                  </a:extLst>
                </p:cNvPr>
                <p:cNvPicPr>
                  <a:picLocks noChangeAspect="1" noChangeArrowheads="1"/>
                </p:cNvPicPr>
                <p:nvPr/>
              </p:nvPicPr>
              <p:blipFill>
                <a:blip r:embed="rId8"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9FDA2DD-53DF-2878-2BFB-2CB5EF8D36CF}"/>
                    </a:ext>
                  </a:extLst>
                </p:cNvPr>
                <p:cNvPicPr>
                  <a:picLocks noChangeAspect="1" noChangeArrowheads="1"/>
                </p:cNvPicPr>
                <p:nvPr/>
              </p:nvPicPr>
              <p:blipFill>
                <a:blip r:embed="rId8" cstate="print"/>
                <a:srcRect/>
                <a:stretch>
                  <a:fillRect/>
                </a:stretch>
              </p:blipFill>
              <p:spPr bwMode="auto">
                <a:xfrm>
                  <a:off x="2551" y="1967"/>
                  <a:ext cx="888" cy="356"/>
                </a:xfrm>
                <a:prstGeom prst="rect">
                  <a:avLst/>
                </a:prstGeom>
                <a:noFill/>
                <a:ln w="9525">
                  <a:noFill/>
                  <a:miter lim="800000"/>
                  <a:headEnd/>
                  <a:tailEnd/>
                </a:ln>
                <a:effectLst/>
              </p:spPr>
            </p:pic>
          </p:grpSp>
          <p:pic>
            <p:nvPicPr>
              <p:cNvPr id="22" name="Picture 7">
                <a:extLst>
                  <a:ext uri="{FF2B5EF4-FFF2-40B4-BE49-F238E27FC236}">
                    <a16:creationId xmlns:a16="http://schemas.microsoft.com/office/drawing/2014/main" id="{8E123FE1-7BA0-2077-9ED8-1F47013B92EE}"/>
                  </a:ext>
                </a:extLst>
              </p:cNvPr>
              <p:cNvPicPr>
                <a:picLocks noChangeAspect="1" noChangeArrowheads="1"/>
              </p:cNvPicPr>
              <p:nvPr/>
            </p:nvPicPr>
            <p:blipFill>
              <a:blip r:embed="rId11"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3" name="Picture 7">
                <a:extLst>
                  <a:ext uri="{FF2B5EF4-FFF2-40B4-BE49-F238E27FC236}">
                    <a16:creationId xmlns:a16="http://schemas.microsoft.com/office/drawing/2014/main" id="{257443C5-8D4D-C49D-139E-183AA3CD4050}"/>
                  </a:ext>
                </a:extLst>
              </p:cNvPr>
              <p:cNvPicPr>
                <a:picLocks noChangeAspect="1" noChangeArrowheads="1"/>
              </p:cNvPicPr>
              <p:nvPr/>
            </p:nvPicPr>
            <p:blipFill>
              <a:blip r:embed="rId11"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5" name="直線矢印コネクタ 34">
              <a:extLst>
                <a:ext uri="{FF2B5EF4-FFF2-40B4-BE49-F238E27FC236}">
                  <a16:creationId xmlns:a16="http://schemas.microsoft.com/office/drawing/2014/main" id="{3060DFCB-C734-5F25-CC06-71E564D06BA0}"/>
                </a:ext>
              </a:extLst>
            </p:cNvPr>
            <p:cNvCxnSpPr>
              <a:cxnSpLocks/>
            </p:cNvCxnSpPr>
            <p:nvPr/>
          </p:nvCxnSpPr>
          <p:spPr>
            <a:xfrm>
              <a:off x="5725043" y="2206556"/>
              <a:ext cx="17669" cy="12972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D8964B89-976F-3DEE-4EBB-FC1FCA69E935}"/>
                </a:ext>
              </a:extLst>
            </p:cNvPr>
            <p:cNvSpPr txBox="1"/>
            <p:nvPr/>
          </p:nvSpPr>
          <p:spPr>
            <a:xfrm>
              <a:off x="5777026" y="2653439"/>
              <a:ext cx="805029" cy="300082"/>
            </a:xfrm>
            <a:prstGeom prst="rect">
              <a:avLst/>
            </a:prstGeom>
            <a:noFill/>
          </p:spPr>
          <p:txBody>
            <a:bodyPr wrap="none" rtlCol="0">
              <a:spAutoFit/>
            </a:bodyPr>
            <a:lstStyle/>
            <a:p>
              <a:r>
                <a:rPr lang="en-US" altLang="ja-JP" sz="1350" dirty="0">
                  <a:latin typeface="Hiragino Maru Gothic ProN W4" panose="020F0400000000000000" pitchFamily="34" charset="-128"/>
                  <a:ea typeface="Hiragino Maru Gothic ProN W4" panose="020F0400000000000000" pitchFamily="34" charset="-128"/>
                </a:rPr>
                <a:t>29.8 Å</a:t>
              </a:r>
              <a:endParaRPr lang="ja-JP" altLang="en-US" sz="1350">
                <a:latin typeface="Hiragino Maru Gothic ProN W4" panose="020F0400000000000000" pitchFamily="34" charset="-128"/>
                <a:ea typeface="Hiragino Maru Gothic ProN W4" panose="020F0400000000000000" pitchFamily="34" charset="-128"/>
              </a:endParaRPr>
            </a:p>
          </p:txBody>
        </p:sp>
      </p:grpSp>
      <p:sp>
        <p:nvSpPr>
          <p:cNvPr id="41" name="テキスト ボックス 40">
            <a:extLst>
              <a:ext uri="{FF2B5EF4-FFF2-40B4-BE49-F238E27FC236}">
                <a16:creationId xmlns:a16="http://schemas.microsoft.com/office/drawing/2014/main" id="{53017EE9-95C6-A14B-8F04-D463B18524F6}"/>
              </a:ext>
            </a:extLst>
          </p:cNvPr>
          <p:cNvSpPr txBox="1"/>
          <p:nvPr/>
        </p:nvSpPr>
        <p:spPr>
          <a:xfrm>
            <a:off x="1974221" y="1938893"/>
            <a:ext cx="1210588" cy="338554"/>
          </a:xfrm>
          <a:prstGeom prst="rect">
            <a:avLst/>
          </a:prstGeom>
          <a:noFill/>
        </p:spPr>
        <p:txBody>
          <a:bodyPr wrap="none" rtlCol="0">
            <a:spAutoFit/>
          </a:bodyPr>
          <a:lstStyle/>
          <a:p>
            <a:r>
              <a:rPr kumimoji="1" lang="ja-JP" altLang="en-US" sz="1600">
                <a:latin typeface="Hiragino Maru Gothic ProN W4" panose="020F0400000000000000" pitchFamily="34" charset="-128"/>
                <a:ea typeface="Hiragino Maru Gothic ProN W4" panose="020F0400000000000000" pitchFamily="34" charset="-128"/>
              </a:rPr>
              <a:t>酢酸イオン</a:t>
            </a:r>
          </a:p>
        </p:txBody>
      </p:sp>
      <p:cxnSp>
        <p:nvCxnSpPr>
          <p:cNvPr id="43" name="直線矢印コネクタ 42">
            <a:extLst>
              <a:ext uri="{FF2B5EF4-FFF2-40B4-BE49-F238E27FC236}">
                <a16:creationId xmlns:a16="http://schemas.microsoft.com/office/drawing/2014/main" id="{CC0405C4-3E00-B883-0B91-52370FA19820}"/>
              </a:ext>
            </a:extLst>
          </p:cNvPr>
          <p:cNvCxnSpPr>
            <a:cxnSpLocks/>
            <a:endCxn id="19" idx="3"/>
          </p:cNvCxnSpPr>
          <p:nvPr/>
        </p:nvCxnSpPr>
        <p:spPr>
          <a:xfrm flipH="1">
            <a:off x="2015293" y="2270167"/>
            <a:ext cx="336956" cy="4611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1CA10CA-F404-18C4-D811-FDCADBF602CF}"/>
              </a:ext>
            </a:extLst>
          </p:cNvPr>
          <p:cNvSpPr txBox="1"/>
          <p:nvPr/>
        </p:nvSpPr>
        <p:spPr>
          <a:xfrm>
            <a:off x="5553206" y="2005223"/>
            <a:ext cx="1362466" cy="338554"/>
          </a:xfrm>
          <a:prstGeom prst="rect">
            <a:avLst/>
          </a:prstGeom>
          <a:noFill/>
        </p:spPr>
        <p:txBody>
          <a:bodyPr wrap="square" rtlCol="0">
            <a:spAutoFit/>
          </a:bodyPr>
          <a:lstStyle/>
          <a:p>
            <a:r>
              <a:rPr kumimoji="1" lang="en-US" altLang="ja-JP" sz="1600" dirty="0">
                <a:latin typeface="Hiragino Maru Gothic ProN W4" panose="020F0400000000000000" pitchFamily="34" charset="-128"/>
                <a:ea typeface="Hiragino Maru Gothic ProN W4" panose="020F0400000000000000" pitchFamily="34" charset="-128"/>
              </a:rPr>
              <a:t>DBS</a:t>
            </a:r>
            <a:r>
              <a:rPr kumimoji="1" lang="ja-JP" altLang="en-US" sz="1600">
                <a:latin typeface="Hiragino Maru Gothic ProN W4" panose="020F0400000000000000" pitchFamily="34" charset="-128"/>
                <a:ea typeface="Hiragino Maru Gothic ProN W4" panose="020F0400000000000000" pitchFamily="34" charset="-128"/>
              </a:rPr>
              <a:t>イオン</a:t>
            </a:r>
          </a:p>
        </p:txBody>
      </p:sp>
      <p:cxnSp>
        <p:nvCxnSpPr>
          <p:cNvPr id="47" name="直線矢印コネクタ 46">
            <a:extLst>
              <a:ext uri="{FF2B5EF4-FFF2-40B4-BE49-F238E27FC236}">
                <a16:creationId xmlns:a16="http://schemas.microsoft.com/office/drawing/2014/main" id="{4D26A314-B845-5A7C-8BE1-C40DE96ACFB7}"/>
              </a:ext>
            </a:extLst>
          </p:cNvPr>
          <p:cNvCxnSpPr>
            <a:cxnSpLocks/>
            <a:endCxn id="23" idx="0"/>
          </p:cNvCxnSpPr>
          <p:nvPr/>
        </p:nvCxnSpPr>
        <p:spPr>
          <a:xfrm>
            <a:off x="6467639" y="2353555"/>
            <a:ext cx="448033" cy="2827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9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79710" y="9553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940042" y="948610"/>
            <a:ext cx="3179520" cy="369332"/>
          </a:xfrm>
          <a:prstGeom prst="rect">
            <a:avLst/>
          </a:prstGeom>
          <a:noFill/>
        </p:spPr>
        <p:txBody>
          <a:bodyPr wrap="square" rtlCol="0">
            <a:spAutoFit/>
          </a:bodyPr>
          <a:lstStyle/>
          <a:p>
            <a:pPr algn="ctr"/>
            <a:r>
              <a:rPr lang="en-US" altLang="ja-JP" dirty="0"/>
              <a:t>1-</a:t>
            </a:r>
            <a:r>
              <a:rPr lang="ja-JP" altLang="en-US"/>
              <a:t>ブタノール中で超音波分散</a:t>
            </a:r>
          </a:p>
        </p:txBody>
      </p:sp>
      <p:grpSp>
        <p:nvGrpSpPr>
          <p:cNvPr id="5" name="グループ化 4">
            <a:extLst>
              <a:ext uri="{FF2B5EF4-FFF2-40B4-BE49-F238E27FC236}">
                <a16:creationId xmlns:a16="http://schemas.microsoft.com/office/drawing/2014/main" id="{BFFAC2A3-3EC2-8796-AB29-F20AE690738E}"/>
              </a:ext>
            </a:extLst>
          </p:cNvPr>
          <p:cNvGrpSpPr/>
          <p:nvPr/>
        </p:nvGrpSpPr>
        <p:grpSpPr>
          <a:xfrm>
            <a:off x="0" y="1456918"/>
            <a:ext cx="3877985" cy="744948"/>
            <a:chOff x="8925691" y="1855723"/>
            <a:chExt cx="5170646" cy="993262"/>
          </a:xfrm>
        </p:grpSpPr>
        <p:sp>
          <p:nvSpPr>
            <p:cNvPr id="6" name="テキスト ボックス 5">
              <a:extLst>
                <a:ext uri="{FF2B5EF4-FFF2-40B4-BE49-F238E27FC236}">
                  <a16:creationId xmlns:a16="http://schemas.microsoft.com/office/drawing/2014/main" id="{D114FE1B-68C6-AAE3-6CC0-474952BE0627}"/>
                </a:ext>
              </a:extLst>
            </p:cNvPr>
            <p:cNvSpPr txBox="1"/>
            <p:nvPr/>
          </p:nvSpPr>
          <p:spPr>
            <a:xfrm>
              <a:off x="9661762" y="1855723"/>
              <a:ext cx="4048543" cy="533479"/>
            </a:xfrm>
            <a:prstGeom prst="rect">
              <a:avLst/>
            </a:prstGeom>
            <a:noFill/>
          </p:spPr>
          <p:txBody>
            <a:bodyPr wrap="none" rtlCol="0">
              <a:spAutoFit/>
            </a:bodyPr>
            <a:lstStyle/>
            <a:p>
              <a:pPr algn="ct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(DBS)</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2000">
                  <a:latin typeface="Yu Mincho" panose="02020400000000000000" pitchFamily="18" charset="-128"/>
                  <a:ea typeface="Yu Mincho" panose="02020400000000000000" pitchFamily="18" charset="-128"/>
                  <a:cs typeface="Times New Roman" panose="02020603050405020304" pitchFamily="18" charset="0"/>
                </a:rPr>
                <a:t>・</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2000"/>
            </a:p>
          </p:txBody>
        </p:sp>
        <p:sp>
          <p:nvSpPr>
            <p:cNvPr id="8" name="テキスト ボックス 7">
              <a:extLst>
                <a:ext uri="{FF2B5EF4-FFF2-40B4-BE49-F238E27FC236}">
                  <a16:creationId xmlns:a16="http://schemas.microsoft.com/office/drawing/2014/main" id="{50A958B4-180E-7963-1975-C78FCFCEAA58}"/>
                </a:ext>
              </a:extLst>
            </p:cNvPr>
            <p:cNvSpPr txBox="1"/>
            <p:nvPr/>
          </p:nvSpPr>
          <p:spPr>
            <a:xfrm>
              <a:off x="8925691" y="2356543"/>
              <a:ext cx="5170646" cy="492442"/>
            </a:xfrm>
            <a:prstGeom prst="rect">
              <a:avLst/>
            </a:prstGeom>
            <a:noFill/>
          </p:spPr>
          <p:txBody>
            <a:bodyPr wrap="none" rtlCol="0">
              <a:spAutoFit/>
            </a:bodyPr>
            <a:lstStyle/>
            <a:p>
              <a:pPr algn="ctr"/>
              <a:r>
                <a:rPr lang="ja-JP" altLang="en-US"/>
                <a:t>イオン交換後ニッケル層状水酸化物</a:t>
              </a:r>
            </a:p>
          </p:txBody>
        </p:sp>
      </p:grpSp>
      <p:sp>
        <p:nvSpPr>
          <p:cNvPr id="9" name="右矢印 8">
            <a:extLst>
              <a:ext uri="{FF2B5EF4-FFF2-40B4-BE49-F238E27FC236}">
                <a16:creationId xmlns:a16="http://schemas.microsoft.com/office/drawing/2014/main" id="{3AA05E8A-526D-4B0F-1BE2-8C22E8480E83}"/>
              </a:ext>
            </a:extLst>
          </p:cNvPr>
          <p:cNvSpPr/>
          <p:nvPr/>
        </p:nvSpPr>
        <p:spPr>
          <a:xfrm>
            <a:off x="4005470" y="1584716"/>
            <a:ext cx="913269" cy="55233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1" name="グループ化 10">
            <a:extLst>
              <a:ext uri="{FF2B5EF4-FFF2-40B4-BE49-F238E27FC236}">
                <a16:creationId xmlns:a16="http://schemas.microsoft.com/office/drawing/2014/main" id="{4C9FD748-724D-790B-D105-4110D771C045}"/>
              </a:ext>
            </a:extLst>
          </p:cNvPr>
          <p:cNvGrpSpPr/>
          <p:nvPr/>
        </p:nvGrpSpPr>
        <p:grpSpPr>
          <a:xfrm>
            <a:off x="2963779" y="927765"/>
            <a:ext cx="3107983" cy="671598"/>
            <a:chOff x="1956380" y="983340"/>
            <a:chExt cx="4143978" cy="895464"/>
          </a:xfrm>
        </p:grpSpPr>
        <p:sp>
          <p:nvSpPr>
            <p:cNvPr id="12" name="角丸四角形吹き出し 11">
              <a:extLst>
                <a:ext uri="{FF2B5EF4-FFF2-40B4-BE49-F238E27FC236}">
                  <a16:creationId xmlns:a16="http://schemas.microsoft.com/office/drawing/2014/main" id="{7C14CBC3-B71E-5C3B-2530-60BD9ECB7EB9}"/>
                </a:ext>
              </a:extLst>
            </p:cNvPr>
            <p:cNvSpPr/>
            <p:nvPr/>
          </p:nvSpPr>
          <p:spPr>
            <a:xfrm>
              <a:off x="1956380" y="983340"/>
              <a:ext cx="4143978" cy="510457"/>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三角形 12">
              <a:extLst>
                <a:ext uri="{FF2B5EF4-FFF2-40B4-BE49-F238E27FC236}">
                  <a16:creationId xmlns:a16="http://schemas.microsoft.com/office/drawing/2014/main" id="{0387E804-C689-C96C-B1FC-68E454D879B3}"/>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 name="台形 13">
              <a:extLst>
                <a:ext uri="{FF2B5EF4-FFF2-40B4-BE49-F238E27FC236}">
                  <a16:creationId xmlns:a16="http://schemas.microsoft.com/office/drawing/2014/main" id="{F46AC81A-05C9-2564-B63F-FBF3DDC2007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5" name="テキスト ボックス 14">
            <a:extLst>
              <a:ext uri="{FF2B5EF4-FFF2-40B4-BE49-F238E27FC236}">
                <a16:creationId xmlns:a16="http://schemas.microsoft.com/office/drawing/2014/main" id="{1EDF740D-BFAD-42A6-2DEE-3097B2D4F8C3}"/>
              </a:ext>
            </a:extLst>
          </p:cNvPr>
          <p:cNvSpPr txBox="1"/>
          <p:nvPr/>
        </p:nvSpPr>
        <p:spPr>
          <a:xfrm>
            <a:off x="5025720" y="1648810"/>
            <a:ext cx="2460930" cy="400110"/>
          </a:xfrm>
          <a:prstGeom prst="rect">
            <a:avLst/>
          </a:prstGeom>
          <a:noFill/>
        </p:spPr>
        <p:txBody>
          <a:bodyPr wrap="none" rtlCol="0">
            <a:spAutoFit/>
          </a:bodyPr>
          <a:lstStyle/>
          <a:p>
            <a:r>
              <a:rPr lang="en-US" altLang="ja-JP" sz="2000" dirty="0"/>
              <a:t>Ni</a:t>
            </a:r>
            <a:r>
              <a:rPr lang="ja-JP" altLang="en-US" sz="2000"/>
              <a:t>ナノシート分散液</a:t>
            </a:r>
          </a:p>
        </p:txBody>
      </p:sp>
      <p:grpSp>
        <p:nvGrpSpPr>
          <p:cNvPr id="7" name="グループ化 6">
            <a:extLst>
              <a:ext uri="{FF2B5EF4-FFF2-40B4-BE49-F238E27FC236}">
                <a16:creationId xmlns:a16="http://schemas.microsoft.com/office/drawing/2014/main" id="{1AE95B73-C1AB-28F1-1956-4D2848C67AD4}"/>
              </a:ext>
            </a:extLst>
          </p:cNvPr>
          <p:cNvGrpSpPr>
            <a:grpSpLocks noChangeAspect="1"/>
          </p:cNvGrpSpPr>
          <p:nvPr/>
        </p:nvGrpSpPr>
        <p:grpSpPr>
          <a:xfrm>
            <a:off x="2785169" y="3156345"/>
            <a:ext cx="4891295" cy="1704373"/>
            <a:chOff x="1570388" y="1777474"/>
            <a:chExt cx="4191963" cy="1460690"/>
          </a:xfrm>
        </p:grpSpPr>
        <p:grpSp>
          <p:nvGrpSpPr>
            <p:cNvPr id="10" name="グループ化 9">
              <a:extLst>
                <a:ext uri="{FF2B5EF4-FFF2-40B4-BE49-F238E27FC236}">
                  <a16:creationId xmlns:a16="http://schemas.microsoft.com/office/drawing/2014/main" id="{A23ED14E-DEF5-6E68-A4E6-37C4BC4FB873}"/>
                </a:ext>
              </a:extLst>
            </p:cNvPr>
            <p:cNvGrpSpPr>
              <a:grpSpLocks noChangeAspect="1"/>
            </p:cNvGrpSpPr>
            <p:nvPr/>
          </p:nvGrpSpPr>
          <p:grpSpPr>
            <a:xfrm>
              <a:off x="1570388" y="1777474"/>
              <a:ext cx="1177977" cy="1460690"/>
              <a:chOff x="581858" y="2500306"/>
              <a:chExt cx="1518057" cy="1882390"/>
            </a:xfrm>
          </p:grpSpPr>
          <p:grpSp>
            <p:nvGrpSpPr>
              <p:cNvPr id="30" name="グループ化 29">
                <a:extLst>
                  <a:ext uri="{FF2B5EF4-FFF2-40B4-BE49-F238E27FC236}">
                    <a16:creationId xmlns:a16="http://schemas.microsoft.com/office/drawing/2014/main" id="{52A507B8-9AD3-8AF1-C93D-721D86991B37}"/>
                  </a:ext>
                </a:extLst>
              </p:cNvPr>
              <p:cNvGrpSpPr>
                <a:grpSpLocks noChangeAspect="1"/>
              </p:cNvGrpSpPr>
              <p:nvPr/>
            </p:nvGrpSpPr>
            <p:grpSpPr>
              <a:xfrm>
                <a:off x="581858" y="2500306"/>
                <a:ext cx="1518057" cy="1882390"/>
                <a:chOff x="879820" y="3357562"/>
                <a:chExt cx="1214446" cy="1428760"/>
              </a:xfrm>
            </p:grpSpPr>
            <p:grpSp>
              <p:nvGrpSpPr>
                <p:cNvPr id="32" name="グループ化 28">
                  <a:extLst>
                    <a:ext uri="{FF2B5EF4-FFF2-40B4-BE49-F238E27FC236}">
                      <a16:creationId xmlns:a16="http://schemas.microsoft.com/office/drawing/2014/main" id="{940A1DDA-28C8-0DF8-D40E-D81398A771E8}"/>
                    </a:ext>
                  </a:extLst>
                </p:cNvPr>
                <p:cNvGrpSpPr/>
                <p:nvPr/>
              </p:nvGrpSpPr>
              <p:grpSpPr>
                <a:xfrm>
                  <a:off x="879820" y="3357562"/>
                  <a:ext cx="1214446" cy="1428760"/>
                  <a:chOff x="1379886" y="1571612"/>
                  <a:chExt cx="1214446" cy="1428760"/>
                </a:xfrm>
              </p:grpSpPr>
              <p:sp>
                <p:nvSpPr>
                  <p:cNvPr id="35" name="正方形/長方形 34">
                    <a:extLst>
                      <a:ext uri="{FF2B5EF4-FFF2-40B4-BE49-F238E27FC236}">
                        <a16:creationId xmlns:a16="http://schemas.microsoft.com/office/drawing/2014/main" id="{77406E10-B2DD-E5AF-3D98-D09B26EF5DCA}"/>
                      </a:ext>
                    </a:extLst>
                  </p:cNvPr>
                  <p:cNvSpPr/>
                  <p:nvPr/>
                </p:nvSpPr>
                <p:spPr>
                  <a:xfrm>
                    <a:off x="137988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36" name="直線コネクタ 35">
                    <a:extLst>
                      <a:ext uri="{FF2B5EF4-FFF2-40B4-BE49-F238E27FC236}">
                        <a16:creationId xmlns:a16="http://schemas.microsoft.com/office/drawing/2014/main" id="{CD149CC0-359D-2D08-8163-051723A2D9C5}"/>
                      </a:ext>
                    </a:extLst>
                  </p:cNvPr>
                  <p:cNvCxnSpPr/>
                  <p:nvPr/>
                </p:nvCxnSpPr>
                <p:spPr>
                  <a:xfrm>
                    <a:off x="1379886" y="1571893"/>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正方形/長方形 32">
                  <a:extLst>
                    <a:ext uri="{FF2B5EF4-FFF2-40B4-BE49-F238E27FC236}">
                      <a16:creationId xmlns:a16="http://schemas.microsoft.com/office/drawing/2014/main" id="{A75F55F4-D2C5-99E3-4D39-0EF65A07AE8A}"/>
                    </a:ext>
                  </a:extLst>
                </p:cNvPr>
                <p:cNvSpPr/>
                <p:nvPr/>
              </p:nvSpPr>
              <p:spPr>
                <a:xfrm>
                  <a:off x="879820" y="3857628"/>
                  <a:ext cx="1214446" cy="928694"/>
                </a:xfrm>
                <a:prstGeom prst="rect">
                  <a:avLst/>
                </a:prstGeom>
                <a:solidFill>
                  <a:schemeClr val="bg1">
                    <a:lumMod val="85000"/>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フリーフォーム 33">
                  <a:extLst>
                    <a:ext uri="{FF2B5EF4-FFF2-40B4-BE49-F238E27FC236}">
                      <a16:creationId xmlns:a16="http://schemas.microsoft.com/office/drawing/2014/main" id="{6C50705D-B9E4-3D06-B16D-251CF53FFF90}"/>
                    </a:ext>
                  </a:extLst>
                </p:cNvPr>
                <p:cNvSpPr/>
                <p:nvPr/>
              </p:nvSpPr>
              <p:spPr>
                <a:xfrm>
                  <a:off x="1132379" y="4586717"/>
                  <a:ext cx="692319" cy="194872"/>
                </a:xfrm>
                <a:custGeom>
                  <a:avLst/>
                  <a:gdLst>
                    <a:gd name="connsiteX0" fmla="*/ 0 w 692319"/>
                    <a:gd name="connsiteY0" fmla="*/ 194872 h 194872"/>
                    <a:gd name="connsiteX1" fmla="*/ 14990 w 692319"/>
                    <a:gd name="connsiteY1" fmla="*/ 149901 h 194872"/>
                    <a:gd name="connsiteX2" fmla="*/ 134911 w 692319"/>
                    <a:gd name="connsiteY2" fmla="*/ 104931 h 194872"/>
                    <a:gd name="connsiteX3" fmla="*/ 224852 w 692319"/>
                    <a:gd name="connsiteY3" fmla="*/ 74950 h 194872"/>
                    <a:gd name="connsiteX4" fmla="*/ 254833 w 692319"/>
                    <a:gd name="connsiteY4" fmla="*/ 44970 h 194872"/>
                    <a:gd name="connsiteX5" fmla="*/ 299803 w 692319"/>
                    <a:gd name="connsiteY5" fmla="*/ 29980 h 194872"/>
                    <a:gd name="connsiteX6" fmla="*/ 344774 w 692319"/>
                    <a:gd name="connsiteY6" fmla="*/ 0 h 194872"/>
                    <a:gd name="connsiteX7" fmla="*/ 434715 w 692319"/>
                    <a:gd name="connsiteY7" fmla="*/ 14990 h 194872"/>
                    <a:gd name="connsiteX8" fmla="*/ 539646 w 692319"/>
                    <a:gd name="connsiteY8" fmla="*/ 44970 h 194872"/>
                    <a:gd name="connsiteX9" fmla="*/ 584616 w 692319"/>
                    <a:gd name="connsiteY9" fmla="*/ 74950 h 194872"/>
                    <a:gd name="connsiteX10" fmla="*/ 659567 w 692319"/>
                    <a:gd name="connsiteY10" fmla="*/ 134911 h 194872"/>
                    <a:gd name="connsiteX11" fmla="*/ 689547 w 692319"/>
                    <a:gd name="connsiteY11"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319" h="194872">
                      <a:moveTo>
                        <a:pt x="0" y="194872"/>
                      </a:moveTo>
                      <a:cubicBezTo>
                        <a:pt x="4997" y="179882"/>
                        <a:pt x="5119" y="162240"/>
                        <a:pt x="14990" y="149901"/>
                      </a:cubicBezTo>
                      <a:cubicBezTo>
                        <a:pt x="46536" y="110468"/>
                        <a:pt x="91260" y="116836"/>
                        <a:pt x="134911" y="104931"/>
                      </a:cubicBezTo>
                      <a:cubicBezTo>
                        <a:pt x="165400" y="96616"/>
                        <a:pt x="224852" y="74950"/>
                        <a:pt x="224852" y="74950"/>
                      </a:cubicBezTo>
                      <a:cubicBezTo>
                        <a:pt x="234846" y="64957"/>
                        <a:pt x="242714" y="52241"/>
                        <a:pt x="254833" y="44970"/>
                      </a:cubicBezTo>
                      <a:cubicBezTo>
                        <a:pt x="268382" y="36841"/>
                        <a:pt x="285670" y="37046"/>
                        <a:pt x="299803" y="29980"/>
                      </a:cubicBezTo>
                      <a:cubicBezTo>
                        <a:pt x="315917" y="21923"/>
                        <a:pt x="329784" y="9993"/>
                        <a:pt x="344774" y="0"/>
                      </a:cubicBezTo>
                      <a:cubicBezTo>
                        <a:pt x="374754" y="4997"/>
                        <a:pt x="404911" y="9029"/>
                        <a:pt x="434715" y="14990"/>
                      </a:cubicBezTo>
                      <a:cubicBezTo>
                        <a:pt x="481769" y="24401"/>
                        <a:pt x="496787" y="30684"/>
                        <a:pt x="539646" y="44970"/>
                      </a:cubicBezTo>
                      <a:cubicBezTo>
                        <a:pt x="554636" y="54963"/>
                        <a:pt x="570548" y="63696"/>
                        <a:pt x="584616" y="74950"/>
                      </a:cubicBezTo>
                      <a:cubicBezTo>
                        <a:pt x="691414" y="160389"/>
                        <a:pt x="521157" y="42637"/>
                        <a:pt x="659567" y="134911"/>
                      </a:cubicBezTo>
                      <a:cubicBezTo>
                        <a:pt x="692319" y="184040"/>
                        <a:pt x="689547" y="161866"/>
                        <a:pt x="689547" y="194872"/>
                      </a:cubicBezTo>
                    </a:path>
                  </a:pathLst>
                </a:custGeom>
                <a:solidFill>
                  <a:schemeClr val="accent6">
                    <a:lumMod val="60000"/>
                    <a:lumOff val="40000"/>
                  </a:schemeClr>
                </a:solid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grpSp>
          <p:sp>
            <p:nvSpPr>
              <p:cNvPr id="31" name="テキスト ボックス 30">
                <a:extLst>
                  <a:ext uri="{FF2B5EF4-FFF2-40B4-BE49-F238E27FC236}">
                    <a16:creationId xmlns:a16="http://schemas.microsoft.com/office/drawing/2014/main" id="{4E49F77F-51E5-7B39-83CD-B68A3AC7375E}"/>
                  </a:ext>
                </a:extLst>
              </p:cNvPr>
              <p:cNvSpPr txBox="1"/>
              <p:nvPr/>
            </p:nvSpPr>
            <p:spPr>
              <a:xfrm>
                <a:off x="603116" y="3520502"/>
                <a:ext cx="1496799" cy="376800"/>
              </a:xfrm>
              <a:prstGeom prst="rect">
                <a:avLst/>
              </a:prstGeom>
              <a:noFill/>
            </p:spPr>
            <p:txBody>
              <a:bodyPr wrap="square" rtlCol="0">
                <a:spAutoFit/>
              </a:bodyPr>
              <a:lstStyle/>
              <a:p>
                <a:pPr algn="ctr"/>
                <a:r>
                  <a:rPr lang="en-US" altLang="ja-JP" sz="825" dirty="0">
                    <a:latin typeface="HGSSoeiKakugothicUB" panose="020B0900000000000000" pitchFamily="34" charset="-128"/>
                    <a:ea typeface="HGSSoeiKakugothicUB" panose="020B0900000000000000" pitchFamily="34" charset="-128"/>
                  </a:rPr>
                  <a:t>1-</a:t>
                </a:r>
                <a:r>
                  <a:rPr lang="ja-JP" altLang="en-US" sz="825" dirty="0">
                    <a:latin typeface="HGSSoeiKakugothicUB" panose="020B0900000000000000" pitchFamily="34" charset="-128"/>
                    <a:ea typeface="HGSSoeiKakugothicUB" panose="020B0900000000000000" pitchFamily="34" charset="-128"/>
                  </a:rPr>
                  <a:t>ブタノール</a:t>
                </a:r>
              </a:p>
            </p:txBody>
          </p:sp>
        </p:grpSp>
        <p:cxnSp>
          <p:nvCxnSpPr>
            <p:cNvPr id="29" name="直線コネクタ 28">
              <a:extLst>
                <a:ext uri="{FF2B5EF4-FFF2-40B4-BE49-F238E27FC236}">
                  <a16:creationId xmlns:a16="http://schemas.microsoft.com/office/drawing/2014/main" id="{A293507B-58E3-3C23-E1C3-743C85EDC15E}"/>
                </a:ext>
              </a:extLst>
            </p:cNvPr>
            <p:cNvCxnSpPr/>
            <p:nvPr/>
          </p:nvCxnSpPr>
          <p:spPr>
            <a:xfrm>
              <a:off x="4572124" y="1839605"/>
              <a:ext cx="11902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テキスト ボックス 36">
            <a:extLst>
              <a:ext uri="{FF2B5EF4-FFF2-40B4-BE49-F238E27FC236}">
                <a16:creationId xmlns:a16="http://schemas.microsoft.com/office/drawing/2014/main" id="{03DD7065-BB1E-691A-B627-0DD7A1A02804}"/>
              </a:ext>
            </a:extLst>
          </p:cNvPr>
          <p:cNvSpPr txBox="1"/>
          <p:nvPr/>
        </p:nvSpPr>
        <p:spPr>
          <a:xfrm>
            <a:off x="3965088" y="1722436"/>
            <a:ext cx="1078366" cy="300082"/>
          </a:xfrm>
          <a:prstGeom prst="rect">
            <a:avLst/>
          </a:prstGeom>
          <a:noFill/>
        </p:spPr>
        <p:txBody>
          <a:bodyPr wrap="square" rtlCol="0">
            <a:spAutoFit/>
          </a:bodyPr>
          <a:lstStyle/>
          <a:p>
            <a:r>
              <a:rPr lang="ja-JP" altLang="en-US" sz="1350">
                <a:latin typeface="Hiragino Maru Gothic ProN W4" panose="020F0400000000000000" pitchFamily="34" charset="-128"/>
                <a:ea typeface="Hiragino Maru Gothic ProN W4" panose="020F0400000000000000" pitchFamily="34" charset="-128"/>
              </a:rPr>
              <a:t>単層剥離</a:t>
            </a:r>
          </a:p>
        </p:txBody>
      </p:sp>
      <p:cxnSp>
        <p:nvCxnSpPr>
          <p:cNvPr id="20" name="直線コネクタ 19">
            <a:extLst>
              <a:ext uri="{FF2B5EF4-FFF2-40B4-BE49-F238E27FC236}">
                <a16:creationId xmlns:a16="http://schemas.microsoft.com/office/drawing/2014/main" id="{13A31C77-7639-EAD3-4E52-232205461624}"/>
              </a:ext>
            </a:extLst>
          </p:cNvPr>
          <p:cNvCxnSpPr/>
          <p:nvPr/>
        </p:nvCxnSpPr>
        <p:spPr>
          <a:xfrm>
            <a:off x="4313703" y="3486365"/>
            <a:ext cx="8834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4846689C-7870-4F9C-C350-EFCBB32EBC68}"/>
              </a:ext>
            </a:extLst>
          </p:cNvPr>
          <p:cNvGrpSpPr>
            <a:grpSpLocks noChangeAspect="1"/>
          </p:cNvGrpSpPr>
          <p:nvPr/>
        </p:nvGrpSpPr>
        <p:grpSpPr>
          <a:xfrm>
            <a:off x="656097" y="2961740"/>
            <a:ext cx="1269707" cy="1792360"/>
            <a:chOff x="3689192" y="2279868"/>
            <a:chExt cx="1824565" cy="2932001"/>
          </a:xfrm>
        </p:grpSpPr>
        <p:grpSp>
          <p:nvGrpSpPr>
            <p:cNvPr id="18" name="Group 23">
              <a:extLst>
                <a:ext uri="{FF2B5EF4-FFF2-40B4-BE49-F238E27FC236}">
                  <a16:creationId xmlns:a16="http://schemas.microsoft.com/office/drawing/2014/main" id="{CCBA1EEA-96DB-E0B3-AD73-94AA9CC795EE}"/>
                </a:ext>
              </a:extLst>
            </p:cNvPr>
            <p:cNvGrpSpPr>
              <a:grpSpLocks/>
            </p:cNvGrpSpPr>
            <p:nvPr/>
          </p:nvGrpSpPr>
          <p:grpSpPr bwMode="auto">
            <a:xfrm>
              <a:off x="3689192" y="2279868"/>
              <a:ext cx="1824565" cy="2932001"/>
              <a:chOff x="2551" y="994"/>
              <a:chExt cx="945" cy="1329"/>
            </a:xfrm>
          </p:grpSpPr>
          <p:pic>
            <p:nvPicPr>
              <p:cNvPr id="22" name="Picture 25">
                <a:extLst>
                  <a:ext uri="{FF2B5EF4-FFF2-40B4-BE49-F238E27FC236}">
                    <a16:creationId xmlns:a16="http://schemas.microsoft.com/office/drawing/2014/main" id="{7888A27C-D67B-2DA1-0AAF-E68A750838B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8EDD49B-B6BB-904A-DE3F-119EB65D874D}"/>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9" name="Picture 7">
              <a:extLst>
                <a:ext uri="{FF2B5EF4-FFF2-40B4-BE49-F238E27FC236}">
                  <a16:creationId xmlns:a16="http://schemas.microsoft.com/office/drawing/2014/main" id="{FB19DBCE-122C-064B-5CF6-0402BC2F9BE9}"/>
                </a:ext>
              </a:extLst>
            </p:cNvPr>
            <p:cNvPicPr>
              <a:picLocks noChangeAspect="1" noChangeArrowheads="1"/>
            </p:cNvPicPr>
            <p:nvPr/>
          </p:nvPicPr>
          <p:blipFill>
            <a:blip r:embed="rId4"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1" name="Picture 7">
              <a:extLst>
                <a:ext uri="{FF2B5EF4-FFF2-40B4-BE49-F238E27FC236}">
                  <a16:creationId xmlns:a16="http://schemas.microsoft.com/office/drawing/2014/main" id="{0A09A1C6-B81F-A60D-958A-7345754B0295}"/>
                </a:ext>
              </a:extLst>
            </p:cNvPr>
            <p:cNvPicPr>
              <a:picLocks noChangeAspect="1" noChangeArrowheads="1"/>
            </p:cNvPicPr>
            <p:nvPr/>
          </p:nvPicPr>
          <p:blipFill>
            <a:blip r:embed="rId4" cstate="print"/>
            <a:srcRect/>
            <a:stretch>
              <a:fillRect/>
            </a:stretch>
          </p:blipFill>
          <p:spPr bwMode="auto">
            <a:xfrm rot="17545411">
              <a:off x="3505802" y="3322710"/>
              <a:ext cx="1681006" cy="420252"/>
            </a:xfrm>
            <a:prstGeom prst="rect">
              <a:avLst/>
            </a:prstGeom>
            <a:noFill/>
            <a:ln w="9525">
              <a:noFill/>
              <a:miter lim="800000"/>
              <a:headEnd/>
              <a:tailEnd/>
            </a:ln>
            <a:effectLst/>
          </p:spPr>
        </p:pic>
      </p:grpSp>
      <p:sp>
        <p:nvSpPr>
          <p:cNvPr id="39" name="テキスト ボックス 38">
            <a:extLst>
              <a:ext uri="{FF2B5EF4-FFF2-40B4-BE49-F238E27FC236}">
                <a16:creationId xmlns:a16="http://schemas.microsoft.com/office/drawing/2014/main" id="{E77DC979-EA70-7971-1BCF-788964CDEF09}"/>
              </a:ext>
            </a:extLst>
          </p:cNvPr>
          <p:cNvSpPr txBox="1"/>
          <p:nvPr/>
        </p:nvSpPr>
        <p:spPr>
          <a:xfrm>
            <a:off x="2831849" y="2848568"/>
            <a:ext cx="1261884" cy="307777"/>
          </a:xfrm>
          <a:prstGeom prst="rect">
            <a:avLst/>
          </a:prstGeom>
          <a:noFill/>
        </p:spPr>
        <p:txBody>
          <a:bodyPr wrap="none" rtlCol="0">
            <a:spAutoFit/>
          </a:bodyPr>
          <a:lstStyle/>
          <a:p>
            <a:r>
              <a:rPr kumimoji="1" lang="ja-JP" altLang="en-US" sz="1400"/>
              <a:t>スクリュー菅</a:t>
            </a:r>
          </a:p>
        </p:txBody>
      </p:sp>
      <p:sp>
        <p:nvSpPr>
          <p:cNvPr id="40" name="右中かっこ 39">
            <a:extLst>
              <a:ext uri="{FF2B5EF4-FFF2-40B4-BE49-F238E27FC236}">
                <a16:creationId xmlns:a16="http://schemas.microsoft.com/office/drawing/2014/main" id="{D0F24FAD-7F05-8B97-DC93-A371E75D6B83}"/>
              </a:ext>
            </a:extLst>
          </p:cNvPr>
          <p:cNvSpPr/>
          <p:nvPr/>
        </p:nvSpPr>
        <p:spPr>
          <a:xfrm>
            <a:off x="1864981" y="2716458"/>
            <a:ext cx="510076" cy="2282925"/>
          </a:xfrm>
          <a:prstGeom prst="rightBrace">
            <a:avLst>
              <a:gd name="adj1" fmla="val 8333"/>
              <a:gd name="adj2" fmla="val 8482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4F7E19F6-3DA9-4FBD-B78D-66A3A4637519}"/>
              </a:ext>
            </a:extLst>
          </p:cNvPr>
          <p:cNvCxnSpPr>
            <a:cxnSpLocks/>
          </p:cNvCxnSpPr>
          <p:nvPr/>
        </p:nvCxnSpPr>
        <p:spPr>
          <a:xfrm>
            <a:off x="2357246" y="4656135"/>
            <a:ext cx="749389" cy="600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0175E7C-5701-149E-9D6D-3FAC3C170F33}"/>
              </a:ext>
            </a:extLst>
          </p:cNvPr>
          <p:cNvSpPr txBox="1"/>
          <p:nvPr/>
        </p:nvSpPr>
        <p:spPr>
          <a:xfrm>
            <a:off x="4912821" y="6219546"/>
            <a:ext cx="1569660"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チンダル現象</a:t>
            </a:r>
          </a:p>
        </p:txBody>
      </p:sp>
      <p:pic>
        <p:nvPicPr>
          <p:cNvPr id="53" name="図 52">
            <a:extLst>
              <a:ext uri="{FF2B5EF4-FFF2-40B4-BE49-F238E27FC236}">
                <a16:creationId xmlns:a16="http://schemas.microsoft.com/office/drawing/2014/main" id="{0E9DFC39-CB66-7EA2-8705-1FFA8340FFBC}"/>
              </a:ext>
            </a:extLst>
          </p:cNvPr>
          <p:cNvPicPr>
            <a:picLocks noChangeAspect="1"/>
          </p:cNvPicPr>
          <p:nvPr/>
        </p:nvPicPr>
        <p:blipFill>
          <a:blip r:embed="rId5"/>
          <a:stretch>
            <a:fillRect/>
          </a:stretch>
        </p:blipFill>
        <p:spPr>
          <a:xfrm rot="5400000">
            <a:off x="4218938" y="2915631"/>
            <a:ext cx="3613332" cy="2709999"/>
          </a:xfrm>
          <a:prstGeom prst="rect">
            <a:avLst/>
          </a:prstGeom>
        </p:spPr>
      </p:pic>
      <p:cxnSp>
        <p:nvCxnSpPr>
          <p:cNvPr id="45" name="直線矢印コネクタ 44">
            <a:extLst>
              <a:ext uri="{FF2B5EF4-FFF2-40B4-BE49-F238E27FC236}">
                <a16:creationId xmlns:a16="http://schemas.microsoft.com/office/drawing/2014/main" id="{2112816B-83A3-A40D-B468-ABA2560BA672}"/>
              </a:ext>
            </a:extLst>
          </p:cNvPr>
          <p:cNvCxnSpPr>
            <a:cxnSpLocks/>
            <a:stCxn id="44" idx="0"/>
          </p:cNvCxnSpPr>
          <p:nvPr/>
        </p:nvCxnSpPr>
        <p:spPr>
          <a:xfrm flipV="1">
            <a:off x="5697651" y="4306797"/>
            <a:ext cx="136619" cy="191274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BD83FBA2-FEDC-0A85-4613-DD6AAEBC249A}"/>
              </a:ext>
            </a:extLst>
          </p:cNvPr>
          <p:cNvCxnSpPr>
            <a:cxnSpLocks/>
          </p:cNvCxnSpPr>
          <p:nvPr/>
        </p:nvCxnSpPr>
        <p:spPr>
          <a:xfrm flipH="1">
            <a:off x="7405155" y="3512204"/>
            <a:ext cx="687951" cy="5958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B78CD409-D098-C0F7-B8CF-6CA59493B6B4}"/>
              </a:ext>
            </a:extLst>
          </p:cNvPr>
          <p:cNvSpPr txBox="1"/>
          <p:nvPr/>
        </p:nvSpPr>
        <p:spPr>
          <a:xfrm>
            <a:off x="7387816" y="3201658"/>
            <a:ext cx="1800493" cy="307777"/>
          </a:xfrm>
          <a:prstGeom prst="rect">
            <a:avLst/>
          </a:prstGeom>
          <a:noFill/>
        </p:spPr>
        <p:txBody>
          <a:bodyPr wrap="none" rtlCol="0">
            <a:spAutoFit/>
          </a:bodyPr>
          <a:lstStyle/>
          <a:p>
            <a:r>
              <a:rPr kumimoji="1" lang="ja-JP" altLang="en-US" sz="1400">
                <a:latin typeface="Hiragino Maru Gothic ProN W4" panose="020F0400000000000000" pitchFamily="34" charset="-128"/>
                <a:ea typeface="Hiragino Maru Gothic ProN W4" panose="020F0400000000000000" pitchFamily="34" charset="-128"/>
              </a:rPr>
              <a:t>レーザーポインター</a:t>
            </a:r>
          </a:p>
        </p:txBody>
      </p:sp>
    </p:spTree>
    <p:extLst>
      <p:ext uri="{BB962C8B-B14F-4D97-AF65-F5344CB8AC3E}">
        <p14:creationId xmlns:p14="http://schemas.microsoft.com/office/powerpoint/2010/main" val="380780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ガラス状カーボン電極">
            <a:extLst>
              <a:ext uri="{FF2B5EF4-FFF2-40B4-BE49-F238E27FC236}">
                <a16:creationId xmlns:a16="http://schemas.microsoft.com/office/drawing/2014/main" id="{A6EFDAEE-2281-B824-3362-63C0B043E84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447" y="2929834"/>
            <a:ext cx="2583517" cy="1063801"/>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712480" y="315201"/>
            <a:ext cx="7719039" cy="1998107"/>
            <a:chOff x="616324" y="4364779"/>
            <a:chExt cx="10292052" cy="2664143"/>
          </a:xfrm>
        </p:grpSpPr>
        <p:sp>
          <p:nvSpPr>
            <p:cNvPr id="6" name="角丸四角形 5">
              <a:extLst>
                <a:ext uri="{FF2B5EF4-FFF2-40B4-BE49-F238E27FC236}">
                  <a16:creationId xmlns:a16="http://schemas.microsoft.com/office/drawing/2014/main" id="{5D97142F-85DF-710B-FBF5-4F88BCC5AB71}"/>
                </a:ext>
              </a:extLst>
            </p:cNvPr>
            <p:cNvSpPr/>
            <p:nvPr/>
          </p:nvSpPr>
          <p:spPr>
            <a:xfrm>
              <a:off x="9737996" y="634869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64779"/>
              <a:ext cx="10292052" cy="2664143"/>
              <a:chOff x="616324" y="4364779"/>
              <a:chExt cx="10292052" cy="2664143"/>
            </a:xfrm>
          </p:grpSpPr>
          <p:sp>
            <p:nvSpPr>
              <p:cNvPr id="9" name="角丸四角形 8">
                <a:extLst>
                  <a:ext uri="{FF2B5EF4-FFF2-40B4-BE49-F238E27FC236}">
                    <a16:creationId xmlns:a16="http://schemas.microsoft.com/office/drawing/2014/main" id="{21B2AF65-2846-D96B-7262-70255134E330}"/>
                  </a:ext>
                </a:extLst>
              </p:cNvPr>
              <p:cNvSpPr/>
              <p:nvPr/>
            </p:nvSpPr>
            <p:spPr>
              <a:xfrm>
                <a:off x="7183297" y="6281825"/>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64779"/>
                <a:ext cx="10292052" cy="2664143"/>
                <a:chOff x="616324" y="3999654"/>
                <a:chExt cx="10292052" cy="2664143"/>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99654"/>
                  <a:ext cx="10292052" cy="2664143"/>
                  <a:chOff x="616325" y="1411974"/>
                  <a:chExt cx="10292052" cy="2664143"/>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433429" y="1491774"/>
                    <a:ext cx="3591175" cy="400109"/>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濃縮液をピペットで滴下</a:t>
                    </a:r>
                    <a:endParaRPr lang="en-US" altLang="ja-JP" sz="1350" b="1" dirty="0">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4"/>
                    <a:ext cx="10292052" cy="2664143"/>
                    <a:chOff x="616325" y="1411974"/>
                    <a:chExt cx="10292052" cy="2664143"/>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4"/>
                      <a:ext cx="10292052" cy="2664143"/>
                      <a:chOff x="172972" y="5038522"/>
                      <a:chExt cx="8528011" cy="1996474"/>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653892"/>
                        <a:ext cx="6327189" cy="967655"/>
                        <a:chOff x="2651770" y="4873204"/>
                        <a:chExt cx="9969261" cy="1430641"/>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2303246" y="4970290"/>
                          <a:ext cx="317785" cy="133355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73204"/>
                          <a:ext cx="1508917" cy="1064381"/>
                          <a:chOff x="3185966" y="4787766"/>
                          <a:chExt cx="1508917" cy="1064381"/>
                        </a:xfrm>
                      </p:grpSpPr>
                      <p:sp>
                        <p:nvSpPr>
                          <p:cNvPr id="47" name="矢印: 右 18">
                            <a:extLst>
                              <a:ext uri="{FF2B5EF4-FFF2-40B4-BE49-F238E27FC236}">
                                <a16:creationId xmlns:a16="http://schemas.microsoft.com/office/drawing/2014/main" id="{BCDFDA1A-E3FC-D1AA-ED53-959CFE2F91F0}"/>
                              </a:ext>
                            </a:extLst>
                          </p:cNvPr>
                          <p:cNvSpPr/>
                          <p:nvPr/>
                        </p:nvSpPr>
                        <p:spPr>
                          <a:xfrm>
                            <a:off x="3552882" y="4787766"/>
                            <a:ext cx="794455"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9"/>
                            <a:ext cx="1508917"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減圧濃縮</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561686" y="4906676"/>
                          <a:ext cx="945268"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42" name="矢印: 右 6">
                        <a:extLst>
                          <a:ext uri="{FF2B5EF4-FFF2-40B4-BE49-F238E27FC236}">
                            <a16:creationId xmlns:a16="http://schemas.microsoft.com/office/drawing/2014/main" id="{CDD9E56C-1860-B272-77A3-27ED02B633A2}"/>
                          </a:ext>
                        </a:extLst>
                      </p:cNvPr>
                      <p:cNvSpPr/>
                      <p:nvPr/>
                    </p:nvSpPr>
                    <p:spPr>
                      <a:xfrm>
                        <a:off x="6601131" y="5699826"/>
                        <a:ext cx="562209"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99647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616325" y="3582345"/>
                      <a:ext cx="2234504" cy="369332"/>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84454" y="2285467"/>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4809" y="2022588"/>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5902932" y="3661269"/>
                      <a:ext cx="2620960"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グラッシーカーボン</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7959313" y="2903333"/>
                      <a:ext cx="1345127" cy="615553"/>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滴下乾燥を</a:t>
                      </a:r>
                      <a:endParaRPr lang="en-US" altLang="ja-JP" sz="1200" b="1" dirty="0">
                        <a:latin typeface="Hiragino Maru Gothic ProN W4" panose="020F0400000000000000" pitchFamily="34" charset="-128"/>
                        <a:ea typeface="Hiragino Maru Gothic ProN W4" panose="020F0400000000000000" pitchFamily="34" charset="-128"/>
                      </a:endParaRPr>
                    </a:p>
                    <a:p>
                      <a:pPr algn="ctr"/>
                      <a:r>
                        <a:rPr lang="ja-JP" altLang="en-US" sz="1200" b="1">
                          <a:latin typeface="Hiragino Maru Gothic ProN W4" panose="020F0400000000000000" pitchFamily="34" charset="-128"/>
                          <a:ea typeface="Hiragino Maru Gothic ProN W4" panose="020F0400000000000000" pitchFamily="34" charset="-128"/>
                        </a:rPr>
                        <a:t>繰り返す</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キャスト電極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171315" y="5750722"/>
                  <a:ext cx="286032" cy="4892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pic>
        <p:nvPicPr>
          <p:cNvPr id="50" name="図 49" descr="歯ブラシを持っている手&#10;&#10;中程度の精度で自動的に生成された説明">
            <a:extLst>
              <a:ext uri="{FF2B5EF4-FFF2-40B4-BE49-F238E27FC236}">
                <a16:creationId xmlns:a16="http://schemas.microsoft.com/office/drawing/2014/main" id="{0E122F88-AF5B-0EE3-0188-29E4ADBD4864}"/>
              </a:ext>
            </a:extLst>
          </p:cNvPr>
          <p:cNvPicPr>
            <a:picLocks noChangeAspect="1"/>
          </p:cNvPicPr>
          <p:nvPr/>
        </p:nvPicPr>
        <p:blipFill>
          <a:blip r:embed="rId5"/>
          <a:stretch>
            <a:fillRect/>
          </a:stretch>
        </p:blipFill>
        <p:spPr>
          <a:xfrm>
            <a:off x="2639382" y="2443933"/>
            <a:ext cx="1880336" cy="1892519"/>
          </a:xfrm>
          <a:prstGeom prst="rect">
            <a:avLst/>
          </a:prstGeom>
        </p:spPr>
      </p:pic>
      <p:sp>
        <p:nvSpPr>
          <p:cNvPr id="52" name="テキスト ボックス 51">
            <a:extLst>
              <a:ext uri="{FF2B5EF4-FFF2-40B4-BE49-F238E27FC236}">
                <a16:creationId xmlns:a16="http://schemas.microsoft.com/office/drawing/2014/main" id="{AA6F4538-4D02-2DAD-4D78-1F7B473ABBA7}"/>
              </a:ext>
            </a:extLst>
          </p:cNvPr>
          <p:cNvSpPr txBox="1"/>
          <p:nvPr/>
        </p:nvSpPr>
        <p:spPr>
          <a:xfrm>
            <a:off x="47076" y="4049450"/>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グラッシーカーボン電極</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56" name="テキスト ボックス 55">
            <a:extLst>
              <a:ext uri="{FF2B5EF4-FFF2-40B4-BE49-F238E27FC236}">
                <a16:creationId xmlns:a16="http://schemas.microsoft.com/office/drawing/2014/main" id="{0CC07D3D-FBF5-2B09-F9DC-C7496BED0A63}"/>
              </a:ext>
            </a:extLst>
          </p:cNvPr>
          <p:cNvSpPr txBox="1"/>
          <p:nvPr/>
        </p:nvSpPr>
        <p:spPr>
          <a:xfrm>
            <a:off x="2620678" y="1922677"/>
            <a:ext cx="2069110" cy="276999"/>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1-</a:t>
            </a:r>
            <a:r>
              <a:rPr lang="ja-JP" altLang="en-US" sz="1200" b="1">
                <a:latin typeface="Hiragino Maru Gothic ProN W4" panose="020F0400000000000000" pitchFamily="34" charset="-128"/>
                <a:ea typeface="Hiragino Maru Gothic ProN W4" panose="020F0400000000000000" pitchFamily="34" charset="-128"/>
              </a:rPr>
              <a:t>ブタノールを蒸発</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nvGrpSpPr>
          <p:cNvPr id="51" name="グループ化 50">
            <a:extLst>
              <a:ext uri="{FF2B5EF4-FFF2-40B4-BE49-F238E27FC236}">
                <a16:creationId xmlns:a16="http://schemas.microsoft.com/office/drawing/2014/main" id="{42E2C72F-5F5D-3433-DACD-22AD42A26ABC}"/>
              </a:ext>
            </a:extLst>
          </p:cNvPr>
          <p:cNvGrpSpPr/>
          <p:nvPr/>
        </p:nvGrpSpPr>
        <p:grpSpPr>
          <a:xfrm>
            <a:off x="712480" y="4427077"/>
            <a:ext cx="7719039" cy="2254590"/>
            <a:chOff x="603525" y="1020666"/>
            <a:chExt cx="10292052" cy="3006120"/>
          </a:xfrm>
        </p:grpSpPr>
        <p:sp>
          <p:nvSpPr>
            <p:cNvPr id="53" name="角丸四角形 52">
              <a:extLst>
                <a:ext uri="{FF2B5EF4-FFF2-40B4-BE49-F238E27FC236}">
                  <a16:creationId xmlns:a16="http://schemas.microsoft.com/office/drawing/2014/main" id="{D8682A80-C619-0C07-B082-E8B27C5444B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87F8655D-B1A5-3C7D-44D8-9C928D7FC05E}"/>
                </a:ext>
              </a:extLst>
            </p:cNvPr>
            <p:cNvGrpSpPr/>
            <p:nvPr/>
          </p:nvGrpSpPr>
          <p:grpSpPr>
            <a:xfrm>
              <a:off x="603525" y="1020666"/>
              <a:ext cx="10292052" cy="3006120"/>
              <a:chOff x="603525" y="1020666"/>
              <a:chExt cx="10292052" cy="3006120"/>
            </a:xfrm>
          </p:grpSpPr>
          <p:sp>
            <p:nvSpPr>
              <p:cNvPr id="55" name="角丸四角形 54">
                <a:extLst>
                  <a:ext uri="{FF2B5EF4-FFF2-40B4-BE49-F238E27FC236}">
                    <a16:creationId xmlns:a16="http://schemas.microsoft.com/office/drawing/2014/main" id="{F8D06C15-2D56-644C-54BA-B20146746ECF}"/>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7" name="グループ化 56">
                <a:extLst>
                  <a:ext uri="{FF2B5EF4-FFF2-40B4-BE49-F238E27FC236}">
                    <a16:creationId xmlns:a16="http://schemas.microsoft.com/office/drawing/2014/main" id="{3071F6E7-D1B3-D66A-D952-629F04D0DCE3}"/>
                  </a:ext>
                </a:extLst>
              </p:cNvPr>
              <p:cNvGrpSpPr/>
              <p:nvPr/>
            </p:nvGrpSpPr>
            <p:grpSpPr>
              <a:xfrm>
                <a:off x="603525" y="1020666"/>
                <a:ext cx="10292052" cy="3006120"/>
                <a:chOff x="615557" y="3691676"/>
                <a:chExt cx="10292052" cy="3006120"/>
              </a:xfrm>
            </p:grpSpPr>
            <p:grpSp>
              <p:nvGrpSpPr>
                <p:cNvPr id="58" name="グループ化 57">
                  <a:extLst>
                    <a:ext uri="{FF2B5EF4-FFF2-40B4-BE49-F238E27FC236}">
                      <a16:creationId xmlns:a16="http://schemas.microsoft.com/office/drawing/2014/main" id="{7572D788-9942-9194-1009-F4A80A3F9FC9}"/>
                    </a:ext>
                  </a:extLst>
                </p:cNvPr>
                <p:cNvGrpSpPr/>
                <p:nvPr/>
              </p:nvGrpSpPr>
              <p:grpSpPr>
                <a:xfrm>
                  <a:off x="615557" y="3691676"/>
                  <a:ext cx="10292052" cy="3006120"/>
                  <a:chOff x="616325" y="3885902"/>
                  <a:chExt cx="10292052" cy="3006120"/>
                </a:xfrm>
              </p:grpSpPr>
              <p:grpSp>
                <p:nvGrpSpPr>
                  <p:cNvPr id="60" name="グループ化 59">
                    <a:extLst>
                      <a:ext uri="{FF2B5EF4-FFF2-40B4-BE49-F238E27FC236}">
                        <a16:creationId xmlns:a16="http://schemas.microsoft.com/office/drawing/2014/main" id="{3A21F6FC-F0F0-E51F-2FC4-5CB2310C67B7}"/>
                      </a:ext>
                    </a:extLst>
                  </p:cNvPr>
                  <p:cNvGrpSpPr/>
                  <p:nvPr/>
                </p:nvGrpSpPr>
                <p:grpSpPr>
                  <a:xfrm>
                    <a:off x="616325" y="3885902"/>
                    <a:ext cx="10292052" cy="3006120"/>
                    <a:chOff x="172972" y="4665934"/>
                    <a:chExt cx="8528011" cy="2252748"/>
                  </a:xfrm>
                </p:grpSpPr>
                <p:grpSp>
                  <p:nvGrpSpPr>
                    <p:cNvPr id="1069" name="グループ化 1068">
                      <a:extLst>
                        <a:ext uri="{FF2B5EF4-FFF2-40B4-BE49-F238E27FC236}">
                          <a16:creationId xmlns:a16="http://schemas.microsoft.com/office/drawing/2014/main" id="{B85AA5A1-3FEC-D66C-0963-E50EBF63D6D5}"/>
                        </a:ext>
                      </a:extLst>
                    </p:cNvPr>
                    <p:cNvGrpSpPr/>
                    <p:nvPr/>
                  </p:nvGrpSpPr>
                  <p:grpSpPr>
                    <a:xfrm>
                      <a:off x="765372" y="5044016"/>
                      <a:ext cx="7131570" cy="1693714"/>
                      <a:chOff x="1464956" y="3971530"/>
                      <a:chExt cx="11236660" cy="2504094"/>
                    </a:xfrm>
                  </p:grpSpPr>
                  <p:grpSp>
                    <p:nvGrpSpPr>
                      <p:cNvPr id="1072" name="グループ化 1071">
                        <a:extLst>
                          <a:ext uri="{FF2B5EF4-FFF2-40B4-BE49-F238E27FC236}">
                            <a16:creationId xmlns:a16="http://schemas.microsoft.com/office/drawing/2014/main" id="{A81A738C-08FF-3E93-C616-0553474D6B7D}"/>
                          </a:ext>
                        </a:extLst>
                      </p:cNvPr>
                      <p:cNvGrpSpPr/>
                      <p:nvPr/>
                    </p:nvGrpSpPr>
                    <p:grpSpPr>
                      <a:xfrm>
                        <a:off x="8152942" y="4137742"/>
                        <a:ext cx="4548674" cy="2337882"/>
                        <a:chOff x="6057039" y="3864895"/>
                        <a:chExt cx="4548674" cy="2337882"/>
                      </a:xfrm>
                    </p:grpSpPr>
                    <p:sp>
                      <p:nvSpPr>
                        <p:cNvPr id="1078" name="正方形/長方形 1077">
                          <a:extLst>
                            <a:ext uri="{FF2B5EF4-FFF2-40B4-BE49-F238E27FC236}">
                              <a16:creationId xmlns:a16="http://schemas.microsoft.com/office/drawing/2014/main" id="{B5EFCA89-E68B-0823-2186-D6AEA3198613}"/>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013"/>
                        </a:p>
                      </p:txBody>
                    </p:sp>
                    <p:pic>
                      <p:nvPicPr>
                        <p:cNvPr id="1079" name="Picture 2">
                          <a:extLst>
                            <a:ext uri="{FF2B5EF4-FFF2-40B4-BE49-F238E27FC236}">
                              <a16:creationId xmlns:a16="http://schemas.microsoft.com/office/drawing/2014/main" id="{D50437B3-52F8-3554-7BC8-8B50D0B237C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080" name="二等辺三角形 22">
                          <a:extLst>
                            <a:ext uri="{FF2B5EF4-FFF2-40B4-BE49-F238E27FC236}">
                              <a16:creationId xmlns:a16="http://schemas.microsoft.com/office/drawing/2014/main" id="{EEA14B51-9276-DB5D-523C-968F83B409CA}"/>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013"/>
                        </a:p>
                      </p:txBody>
                    </p:sp>
                    <p:sp>
                      <p:nvSpPr>
                        <p:cNvPr id="1081" name="テキスト ボックス 1080">
                          <a:extLst>
                            <a:ext uri="{FF2B5EF4-FFF2-40B4-BE49-F238E27FC236}">
                              <a16:creationId xmlns:a16="http://schemas.microsoft.com/office/drawing/2014/main" id="{9C2B3FE4-B2AA-F53E-B13F-EE9612DCF5CA}"/>
                            </a:ext>
                          </a:extLst>
                        </p:cNvPr>
                        <p:cNvSpPr txBox="1"/>
                        <p:nvPr/>
                      </p:nvSpPr>
                      <p:spPr>
                        <a:xfrm>
                          <a:off x="7385091" y="3864895"/>
                          <a:ext cx="1044736" cy="1840264"/>
                        </a:xfrm>
                        <a:prstGeom prst="rect">
                          <a:avLst/>
                        </a:prstGeom>
                        <a:noFill/>
                      </p:spPr>
                      <p:txBody>
                        <a:bodyPr vert="eaVert" wrap="square" rtlCol="0">
                          <a:spAutoFit/>
                        </a:bodyPr>
                        <a:lstStyle/>
                        <a:p>
                          <a:r>
                            <a:rPr lang="ja-JP" altLang="en-US" sz="1350" b="1"/>
                            <a:t>叩くようにして詰める</a:t>
                          </a:r>
                        </a:p>
                      </p:txBody>
                    </p:sp>
                    <p:sp>
                      <p:nvSpPr>
                        <p:cNvPr id="1082" name="矢印: 上下 24">
                          <a:extLst>
                            <a:ext uri="{FF2B5EF4-FFF2-40B4-BE49-F238E27FC236}">
                              <a16:creationId xmlns:a16="http://schemas.microsoft.com/office/drawing/2014/main" id="{11B334FA-3692-CBEF-5314-B8DE079D0E68}"/>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1083" name="Picture 2">
                          <a:extLst>
                            <a:ext uri="{FF2B5EF4-FFF2-40B4-BE49-F238E27FC236}">
                              <a16:creationId xmlns:a16="http://schemas.microsoft.com/office/drawing/2014/main" id="{84B261B2-516C-D7AB-1284-ECA3346E9125}"/>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3" name="グループ化 1072">
                        <a:extLst>
                          <a:ext uri="{FF2B5EF4-FFF2-40B4-BE49-F238E27FC236}">
                            <a16:creationId xmlns:a16="http://schemas.microsoft.com/office/drawing/2014/main" id="{40C9419B-DF2B-7930-B013-2F81E9C00473}"/>
                          </a:ext>
                        </a:extLst>
                      </p:cNvPr>
                      <p:cNvGrpSpPr/>
                      <p:nvPr/>
                    </p:nvGrpSpPr>
                    <p:grpSpPr>
                      <a:xfrm>
                        <a:off x="1464956" y="3971530"/>
                        <a:ext cx="2571874" cy="2197521"/>
                        <a:chOff x="1999152" y="3886092"/>
                        <a:chExt cx="2571874" cy="2197521"/>
                      </a:xfrm>
                    </p:grpSpPr>
                    <p:sp>
                      <p:nvSpPr>
                        <p:cNvPr id="1075" name="テキスト ボックス 1074">
                          <a:extLst>
                            <a:ext uri="{FF2B5EF4-FFF2-40B4-BE49-F238E27FC236}">
                              <a16:creationId xmlns:a16="http://schemas.microsoft.com/office/drawing/2014/main" id="{8B709300-7F4F-7462-6DD5-34BEB09E4BEC}"/>
                            </a:ext>
                          </a:extLst>
                        </p:cNvPr>
                        <p:cNvSpPr txBox="1"/>
                        <p:nvPr/>
                      </p:nvSpPr>
                      <p:spPr>
                        <a:xfrm>
                          <a:off x="1999152" y="3886092"/>
                          <a:ext cx="2571874" cy="375099"/>
                        </a:xfrm>
                        <a:prstGeom prst="rect">
                          <a:avLst/>
                        </a:prstGeom>
                        <a:noFill/>
                      </p:spPr>
                      <p:txBody>
                        <a:bodyPr wrap="square" rtlCol="0">
                          <a:spAutoFit/>
                        </a:bodyPr>
                        <a:lstStyle/>
                        <a:p>
                          <a:r>
                            <a:rPr lang="ja-JP" altLang="en-US" sz="1050" b="1">
                              <a:latin typeface="Hiragino Maru Gothic ProN W4" panose="020F0400000000000000" pitchFamily="34" charset="-128"/>
                              <a:ea typeface="Hiragino Maru Gothic ProN W4" panose="020F0400000000000000" pitchFamily="34" charset="-128"/>
                            </a:rPr>
                            <a:t>ケッチェンブラック</a:t>
                          </a:r>
                          <a:endParaRPr lang="en-US" altLang="ja-JP" sz="1050" b="1" dirty="0">
                            <a:latin typeface="Hiragino Maru Gothic ProN W4" panose="020F0400000000000000" pitchFamily="34" charset="-128"/>
                            <a:ea typeface="Hiragino Maru Gothic ProN W4" panose="020F0400000000000000" pitchFamily="34" charset="-128"/>
                          </a:endParaRPr>
                        </a:p>
                      </p:txBody>
                    </p:sp>
                    <p:sp>
                      <p:nvSpPr>
                        <p:cNvPr id="1076" name="矢印: 右 18">
                          <a:extLst>
                            <a:ext uri="{FF2B5EF4-FFF2-40B4-BE49-F238E27FC236}">
                              <a16:creationId xmlns:a16="http://schemas.microsoft.com/office/drawing/2014/main" id="{07B47EE9-5454-7C7A-A5EC-09B34B0104B7}"/>
                            </a:ext>
                          </a:extLst>
                        </p:cNvPr>
                        <p:cNvSpPr/>
                        <p:nvPr/>
                      </p:nvSpPr>
                      <p:spPr>
                        <a:xfrm>
                          <a:off x="3400622" y="4993425"/>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7" name="テキスト ボックス 1076">
                          <a:extLst>
                            <a:ext uri="{FF2B5EF4-FFF2-40B4-BE49-F238E27FC236}">
                              <a16:creationId xmlns:a16="http://schemas.microsoft.com/office/drawing/2014/main" id="{12E959F0-4E47-B5B3-AFB7-F6E36D96B78B}"/>
                            </a:ext>
                          </a:extLst>
                        </p:cNvPr>
                        <p:cNvSpPr txBox="1"/>
                        <p:nvPr/>
                      </p:nvSpPr>
                      <p:spPr>
                        <a:xfrm>
                          <a:off x="2925288" y="5674415"/>
                          <a:ext cx="1428398"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減圧乾燥</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074" name="矢印: 右 16">
                        <a:extLst>
                          <a:ext uri="{FF2B5EF4-FFF2-40B4-BE49-F238E27FC236}">
                            <a16:creationId xmlns:a16="http://schemas.microsoft.com/office/drawing/2014/main" id="{107920A4-BE74-1707-B32D-C81B6322B2FB}"/>
                          </a:ext>
                        </a:extLst>
                      </p:cNvPr>
                      <p:cNvSpPr/>
                      <p:nvPr/>
                    </p:nvSpPr>
                    <p:spPr>
                      <a:xfrm>
                        <a:off x="7528658" y="507894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1070" name="矢印: 右 6">
                      <a:extLst>
                        <a:ext uri="{FF2B5EF4-FFF2-40B4-BE49-F238E27FC236}">
                          <a16:creationId xmlns:a16="http://schemas.microsoft.com/office/drawing/2014/main" id="{D76294DD-E2CD-1301-6D64-5F4EB390E7DF}"/>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1" name="四角形: 角を丸くする 9">
                      <a:extLst>
                        <a:ext uri="{FF2B5EF4-FFF2-40B4-BE49-F238E27FC236}">
                          <a16:creationId xmlns:a16="http://schemas.microsoft.com/office/drawing/2014/main" id="{2907F895-C650-DDB5-9591-B284DA750EBB}"/>
                        </a:ext>
                      </a:extLst>
                    </p:cNvPr>
                    <p:cNvSpPr/>
                    <p:nvPr/>
                  </p:nvSpPr>
                  <p:spPr>
                    <a:xfrm>
                      <a:off x="172972" y="4665934"/>
                      <a:ext cx="8528011" cy="2252748"/>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61" name="テキスト ボックス 60">
                    <a:extLst>
                      <a:ext uri="{FF2B5EF4-FFF2-40B4-BE49-F238E27FC236}">
                        <a16:creationId xmlns:a16="http://schemas.microsoft.com/office/drawing/2014/main" id="{03C67A53-EFCC-AD74-E8BE-F0F962337A52}"/>
                      </a:ext>
                    </a:extLst>
                  </p:cNvPr>
                  <p:cNvSpPr txBox="1"/>
                  <p:nvPr/>
                </p:nvSpPr>
                <p:spPr>
                  <a:xfrm>
                    <a:off x="686542" y="6522689"/>
                    <a:ext cx="2181523" cy="369332"/>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cxnSp>
                <p:nvCxnSpPr>
                  <p:cNvPr id="62" name="直線矢印コネクタ 61">
                    <a:extLst>
                      <a:ext uri="{FF2B5EF4-FFF2-40B4-BE49-F238E27FC236}">
                        <a16:creationId xmlns:a16="http://schemas.microsoft.com/office/drawing/2014/main" id="{3BA8FA07-77E5-2CD3-669D-8AE9AC92B0F5}"/>
                      </a:ext>
                    </a:extLst>
                  </p:cNvPr>
                  <p:cNvCxnSpPr>
                    <a:cxnSpLocks/>
                  </p:cNvCxnSpPr>
                  <p:nvPr/>
                </p:nvCxnSpPr>
                <p:spPr>
                  <a:xfrm flipH="1">
                    <a:off x="1400830" y="4653226"/>
                    <a:ext cx="403080" cy="2005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63" name="グループ化 62">
                    <a:extLst>
                      <a:ext uri="{FF2B5EF4-FFF2-40B4-BE49-F238E27FC236}">
                        <a16:creationId xmlns:a16="http://schemas.microsoft.com/office/drawing/2014/main" id="{628B4A64-C619-D52D-4D54-AC717436D970}"/>
                      </a:ext>
                    </a:extLst>
                  </p:cNvPr>
                  <p:cNvGrpSpPr/>
                  <p:nvPr/>
                </p:nvGrpSpPr>
                <p:grpSpPr>
                  <a:xfrm>
                    <a:off x="3508793" y="5804984"/>
                    <a:ext cx="1006139" cy="554581"/>
                    <a:chOff x="3595015" y="5804944"/>
                    <a:chExt cx="1006139" cy="554581"/>
                  </a:xfrm>
                </p:grpSpPr>
                <p:grpSp>
                  <p:nvGrpSpPr>
                    <p:cNvPr id="1050" name="グループ化 1049">
                      <a:extLst>
                        <a:ext uri="{FF2B5EF4-FFF2-40B4-BE49-F238E27FC236}">
                          <a16:creationId xmlns:a16="http://schemas.microsoft.com/office/drawing/2014/main" id="{1DFC2514-F190-ADBE-7DA1-86AAD122A16B}"/>
                        </a:ext>
                      </a:extLst>
                    </p:cNvPr>
                    <p:cNvGrpSpPr/>
                    <p:nvPr/>
                  </p:nvGrpSpPr>
                  <p:grpSpPr>
                    <a:xfrm>
                      <a:off x="3604961" y="5804944"/>
                      <a:ext cx="986248" cy="166448"/>
                      <a:chOff x="3605499" y="5802603"/>
                      <a:chExt cx="986248" cy="166448"/>
                    </a:xfrm>
                  </p:grpSpPr>
                  <p:sp>
                    <p:nvSpPr>
                      <p:cNvPr id="1064" name="三角形 1063">
                        <a:extLst>
                          <a:ext uri="{FF2B5EF4-FFF2-40B4-BE49-F238E27FC236}">
                            <a16:creationId xmlns:a16="http://schemas.microsoft.com/office/drawing/2014/main" id="{E90BA9AB-C1FD-273B-6BB6-F02E7AF4890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5" name="三角形 1064">
                        <a:extLst>
                          <a:ext uri="{FF2B5EF4-FFF2-40B4-BE49-F238E27FC236}">
                            <a16:creationId xmlns:a16="http://schemas.microsoft.com/office/drawing/2014/main" id="{A622E168-3423-F713-4DCE-453BC3442BD9}"/>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6" name="正方形/長方形 1065">
                        <a:extLst>
                          <a:ext uri="{FF2B5EF4-FFF2-40B4-BE49-F238E27FC236}">
                            <a16:creationId xmlns:a16="http://schemas.microsoft.com/office/drawing/2014/main" id="{ED2ED4D7-2C7B-1060-36A7-1D818D027F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7" name="三角形 1066">
                        <a:extLst>
                          <a:ext uri="{FF2B5EF4-FFF2-40B4-BE49-F238E27FC236}">
                            <a16:creationId xmlns:a16="http://schemas.microsoft.com/office/drawing/2014/main" id="{538B2E9A-6C55-CDF4-0F29-4C9B4994E328}"/>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8" name="三角形 1067">
                        <a:extLst>
                          <a:ext uri="{FF2B5EF4-FFF2-40B4-BE49-F238E27FC236}">
                            <a16:creationId xmlns:a16="http://schemas.microsoft.com/office/drawing/2014/main" id="{F541B5BF-CC06-1FE8-4E4D-DC53350945A1}"/>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1" name="グループ化 1050">
                      <a:extLst>
                        <a:ext uri="{FF2B5EF4-FFF2-40B4-BE49-F238E27FC236}">
                          <a16:creationId xmlns:a16="http://schemas.microsoft.com/office/drawing/2014/main" id="{B58DBD57-14DE-7AEB-BE67-87FACFF0C5F3}"/>
                        </a:ext>
                      </a:extLst>
                    </p:cNvPr>
                    <p:cNvGrpSpPr/>
                    <p:nvPr/>
                  </p:nvGrpSpPr>
                  <p:grpSpPr>
                    <a:xfrm>
                      <a:off x="3595015" y="5804993"/>
                      <a:ext cx="1006139" cy="554532"/>
                      <a:chOff x="3595015" y="5804993"/>
                      <a:chExt cx="1006139" cy="554532"/>
                    </a:xfrm>
                  </p:grpSpPr>
                  <p:grpSp>
                    <p:nvGrpSpPr>
                      <p:cNvPr id="1052" name="グループ化 1051">
                        <a:extLst>
                          <a:ext uri="{FF2B5EF4-FFF2-40B4-BE49-F238E27FC236}">
                            <a16:creationId xmlns:a16="http://schemas.microsoft.com/office/drawing/2014/main" id="{C55AE1D0-960F-8BE1-6F30-C8A72B33C115}"/>
                          </a:ext>
                        </a:extLst>
                      </p:cNvPr>
                      <p:cNvGrpSpPr/>
                      <p:nvPr/>
                    </p:nvGrpSpPr>
                    <p:grpSpPr>
                      <a:xfrm>
                        <a:off x="3595015" y="5804993"/>
                        <a:ext cx="1006139" cy="554532"/>
                        <a:chOff x="3595015" y="5804993"/>
                        <a:chExt cx="1006139" cy="554532"/>
                      </a:xfrm>
                    </p:grpSpPr>
                    <p:sp>
                      <p:nvSpPr>
                        <p:cNvPr id="1054" name="台形 1053">
                          <a:extLst>
                            <a:ext uri="{FF2B5EF4-FFF2-40B4-BE49-F238E27FC236}">
                              <a16:creationId xmlns:a16="http://schemas.microsoft.com/office/drawing/2014/main" id="{F1ECCE38-2491-99F3-6229-A61F5C9BC979}"/>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55" name="グループ化 1054">
                          <a:extLst>
                            <a:ext uri="{FF2B5EF4-FFF2-40B4-BE49-F238E27FC236}">
                              <a16:creationId xmlns:a16="http://schemas.microsoft.com/office/drawing/2014/main" id="{C7DFD7ED-78D7-FFA4-3FAB-834F11A46DA9}"/>
                            </a:ext>
                          </a:extLst>
                        </p:cNvPr>
                        <p:cNvGrpSpPr/>
                        <p:nvPr/>
                      </p:nvGrpSpPr>
                      <p:grpSpPr>
                        <a:xfrm>
                          <a:off x="4346156" y="5881886"/>
                          <a:ext cx="217732" cy="474979"/>
                          <a:chOff x="4346156" y="5881886"/>
                          <a:chExt cx="217732" cy="474979"/>
                        </a:xfrm>
                      </p:grpSpPr>
                      <p:sp>
                        <p:nvSpPr>
                          <p:cNvPr id="1062" name="台形 1061">
                            <a:extLst>
                              <a:ext uri="{FF2B5EF4-FFF2-40B4-BE49-F238E27FC236}">
                                <a16:creationId xmlns:a16="http://schemas.microsoft.com/office/drawing/2014/main" id="{EA527078-887C-4EEB-0485-DD8AF16BD65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3" name="台形 1062">
                            <a:extLst>
                              <a:ext uri="{FF2B5EF4-FFF2-40B4-BE49-F238E27FC236}">
                                <a16:creationId xmlns:a16="http://schemas.microsoft.com/office/drawing/2014/main" id="{ECA1BB1B-7C1B-5D26-38C0-1B47926AFDBB}"/>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6" name="グループ化 1055">
                          <a:extLst>
                            <a:ext uri="{FF2B5EF4-FFF2-40B4-BE49-F238E27FC236}">
                              <a16:creationId xmlns:a16="http://schemas.microsoft.com/office/drawing/2014/main" id="{2AFB6426-346A-DC1D-20C6-12D0F6CD204E}"/>
                            </a:ext>
                          </a:extLst>
                        </p:cNvPr>
                        <p:cNvGrpSpPr/>
                        <p:nvPr/>
                      </p:nvGrpSpPr>
                      <p:grpSpPr>
                        <a:xfrm flipH="1">
                          <a:off x="3635970" y="5884546"/>
                          <a:ext cx="220633" cy="474979"/>
                          <a:chOff x="4346156" y="5881886"/>
                          <a:chExt cx="217732" cy="474979"/>
                        </a:xfrm>
                      </p:grpSpPr>
                      <p:sp>
                        <p:nvSpPr>
                          <p:cNvPr id="1060" name="台形 1059">
                            <a:extLst>
                              <a:ext uri="{FF2B5EF4-FFF2-40B4-BE49-F238E27FC236}">
                                <a16:creationId xmlns:a16="http://schemas.microsoft.com/office/drawing/2014/main" id="{AF6AD6EE-DE31-D779-1093-0A2743AD504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1" name="台形 1060">
                            <a:extLst>
                              <a:ext uri="{FF2B5EF4-FFF2-40B4-BE49-F238E27FC236}">
                                <a16:creationId xmlns:a16="http://schemas.microsoft.com/office/drawing/2014/main" id="{5E09CF83-5225-9723-D68D-F72AE6CB986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7" name="平行四辺形 1056">
                          <a:extLst>
                            <a:ext uri="{FF2B5EF4-FFF2-40B4-BE49-F238E27FC236}">
                              <a16:creationId xmlns:a16="http://schemas.microsoft.com/office/drawing/2014/main" id="{972354D4-DD9A-5500-5540-CE8CACADED3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8" name="平行四辺形 1057">
                          <a:extLst>
                            <a:ext uri="{FF2B5EF4-FFF2-40B4-BE49-F238E27FC236}">
                              <a16:creationId xmlns:a16="http://schemas.microsoft.com/office/drawing/2014/main" id="{2366E124-C387-9439-EC08-4281052B5691}"/>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9" name="正方形/長方形 1058">
                          <a:extLst>
                            <a:ext uri="{FF2B5EF4-FFF2-40B4-BE49-F238E27FC236}">
                              <a16:creationId xmlns:a16="http://schemas.microsoft.com/office/drawing/2014/main" id="{EFEF3DFD-69FC-2112-BE84-E7222EF62A01}"/>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3" name="円/楕円 1052">
                        <a:extLst>
                          <a:ext uri="{FF2B5EF4-FFF2-40B4-BE49-F238E27FC236}">
                            <a16:creationId xmlns:a16="http://schemas.microsoft.com/office/drawing/2014/main" id="{91E881E3-F8C7-9E5D-C419-4306A0699FF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nvGrpSpPr>
                  <p:cNvPr id="1024" name="グループ化 1023">
                    <a:extLst>
                      <a:ext uri="{FF2B5EF4-FFF2-40B4-BE49-F238E27FC236}">
                        <a16:creationId xmlns:a16="http://schemas.microsoft.com/office/drawing/2014/main" id="{701CF24A-25F0-4A12-CB3E-E2AB181B918C}"/>
                      </a:ext>
                    </a:extLst>
                  </p:cNvPr>
                  <p:cNvGrpSpPr/>
                  <p:nvPr/>
                </p:nvGrpSpPr>
                <p:grpSpPr>
                  <a:xfrm>
                    <a:off x="970221" y="4950308"/>
                    <a:ext cx="914400" cy="1358128"/>
                    <a:chOff x="970221" y="4950308"/>
                    <a:chExt cx="914400" cy="1358128"/>
                  </a:xfrm>
                </p:grpSpPr>
                <p:grpSp>
                  <p:nvGrpSpPr>
                    <p:cNvPr id="1042" name="グループ化 1041">
                      <a:extLst>
                        <a:ext uri="{FF2B5EF4-FFF2-40B4-BE49-F238E27FC236}">
                          <a16:creationId xmlns:a16="http://schemas.microsoft.com/office/drawing/2014/main" id="{DE525C30-941E-2DF1-95BA-77F1C572D3ED}"/>
                        </a:ext>
                      </a:extLst>
                    </p:cNvPr>
                    <p:cNvGrpSpPr/>
                    <p:nvPr/>
                  </p:nvGrpSpPr>
                  <p:grpSpPr>
                    <a:xfrm>
                      <a:off x="970221" y="4950308"/>
                      <a:ext cx="914400" cy="1358128"/>
                      <a:chOff x="970221" y="4950308"/>
                      <a:chExt cx="914400" cy="1358128"/>
                    </a:xfrm>
                  </p:grpSpPr>
                  <p:grpSp>
                    <p:nvGrpSpPr>
                      <p:cNvPr id="1046" name="グループ化 1045">
                        <a:extLst>
                          <a:ext uri="{FF2B5EF4-FFF2-40B4-BE49-F238E27FC236}">
                            <a16:creationId xmlns:a16="http://schemas.microsoft.com/office/drawing/2014/main" id="{7CDC0019-B1CA-0E6E-B700-A8DCEB61E47D}"/>
                          </a:ext>
                        </a:extLst>
                      </p:cNvPr>
                      <p:cNvGrpSpPr/>
                      <p:nvPr/>
                    </p:nvGrpSpPr>
                    <p:grpSpPr>
                      <a:xfrm>
                        <a:off x="970221" y="4950308"/>
                        <a:ext cx="914400" cy="1358128"/>
                        <a:chOff x="1194416" y="5220700"/>
                        <a:chExt cx="914400" cy="1358128"/>
                      </a:xfrm>
                    </p:grpSpPr>
                    <p:sp>
                      <p:nvSpPr>
                        <p:cNvPr id="1048" name="涙形 1047">
                          <a:extLst>
                            <a:ext uri="{FF2B5EF4-FFF2-40B4-BE49-F238E27FC236}">
                              <a16:creationId xmlns:a16="http://schemas.microsoft.com/office/drawing/2014/main" id="{E4B36624-7DCB-E3B5-8455-0E49E19CF98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9" name="正方形/長方形 1048">
                          <a:extLst>
                            <a:ext uri="{FF2B5EF4-FFF2-40B4-BE49-F238E27FC236}">
                              <a16:creationId xmlns:a16="http://schemas.microsoft.com/office/drawing/2014/main" id="{09E8B51E-7B35-3940-5542-29CE036E7465}"/>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47" name="角丸四角形 1046">
                        <a:extLst>
                          <a:ext uri="{FF2B5EF4-FFF2-40B4-BE49-F238E27FC236}">
                            <a16:creationId xmlns:a16="http://schemas.microsoft.com/office/drawing/2014/main" id="{1F978A0C-ACE9-894D-D89B-F16B829D240E}"/>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43" name="グループ化 1042">
                      <a:extLst>
                        <a:ext uri="{FF2B5EF4-FFF2-40B4-BE49-F238E27FC236}">
                          <a16:creationId xmlns:a16="http://schemas.microsoft.com/office/drawing/2014/main" id="{77EAB922-4BDE-44CC-03E9-ECB6A85F5D3C}"/>
                        </a:ext>
                      </a:extLst>
                    </p:cNvPr>
                    <p:cNvGrpSpPr/>
                    <p:nvPr/>
                  </p:nvGrpSpPr>
                  <p:grpSpPr>
                    <a:xfrm>
                      <a:off x="978366" y="5829754"/>
                      <a:ext cx="898114" cy="91814"/>
                      <a:chOff x="978366" y="5829754"/>
                      <a:chExt cx="898114" cy="91814"/>
                    </a:xfrm>
                  </p:grpSpPr>
                  <p:sp>
                    <p:nvSpPr>
                      <p:cNvPr id="1044" name="円/楕円 1043">
                        <a:extLst>
                          <a:ext uri="{FF2B5EF4-FFF2-40B4-BE49-F238E27FC236}">
                            <a16:creationId xmlns:a16="http://schemas.microsoft.com/office/drawing/2014/main" id="{75AFB72D-BC10-F1DF-4289-669BC60909CF}"/>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5" name="円/楕円 1044">
                        <a:extLst>
                          <a:ext uri="{FF2B5EF4-FFF2-40B4-BE49-F238E27FC236}">
                            <a16:creationId xmlns:a16="http://schemas.microsoft.com/office/drawing/2014/main" id="{6A97191F-9F2D-2E02-991C-E85960DA2020}"/>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025" name="月 1024">
                    <a:extLst>
                      <a:ext uri="{FF2B5EF4-FFF2-40B4-BE49-F238E27FC236}">
                        <a16:creationId xmlns:a16="http://schemas.microsoft.com/office/drawing/2014/main" id="{CD73E88C-6331-AE9D-5EF6-311608036541}"/>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27" name="直線矢印コネクタ 1026">
                    <a:extLst>
                      <a:ext uri="{FF2B5EF4-FFF2-40B4-BE49-F238E27FC236}">
                        <a16:creationId xmlns:a16="http://schemas.microsoft.com/office/drawing/2014/main" id="{F9A701CC-B526-FD93-2B48-CFA3FCD54764}"/>
                      </a:ext>
                    </a:extLst>
                  </p:cNvPr>
                  <p:cNvCxnSpPr>
                    <a:cxnSpLocks/>
                  </p:cNvCxnSpPr>
                  <p:nvPr/>
                </p:nvCxnSpPr>
                <p:spPr>
                  <a:xfrm flipV="1">
                    <a:off x="1307250" y="6157893"/>
                    <a:ext cx="89796" cy="3829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028" name="グループ化 1027">
                    <a:extLst>
                      <a:ext uri="{FF2B5EF4-FFF2-40B4-BE49-F238E27FC236}">
                        <a16:creationId xmlns:a16="http://schemas.microsoft.com/office/drawing/2014/main" id="{C08CDB20-E6B5-02A9-7732-79253D955D83}"/>
                      </a:ext>
                    </a:extLst>
                  </p:cNvPr>
                  <p:cNvGrpSpPr/>
                  <p:nvPr/>
                </p:nvGrpSpPr>
                <p:grpSpPr>
                  <a:xfrm>
                    <a:off x="686396" y="4515976"/>
                    <a:ext cx="701270" cy="437686"/>
                    <a:chOff x="671398" y="4725466"/>
                    <a:chExt cx="701270" cy="437686"/>
                  </a:xfrm>
                </p:grpSpPr>
                <p:sp>
                  <p:nvSpPr>
                    <p:cNvPr id="1035" name="正方形/長方形 1034">
                      <a:extLst>
                        <a:ext uri="{FF2B5EF4-FFF2-40B4-BE49-F238E27FC236}">
                          <a16:creationId xmlns:a16="http://schemas.microsoft.com/office/drawing/2014/main" id="{FBBB8DEE-4ED7-8893-B226-1DA51803922B}"/>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6" name="円/楕円 1035">
                      <a:extLst>
                        <a:ext uri="{FF2B5EF4-FFF2-40B4-BE49-F238E27FC236}">
                          <a16:creationId xmlns:a16="http://schemas.microsoft.com/office/drawing/2014/main" id="{E93BB281-5C56-F85E-B064-BC796033B3C1}"/>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7" name="台形 1036">
                      <a:extLst>
                        <a:ext uri="{FF2B5EF4-FFF2-40B4-BE49-F238E27FC236}">
                          <a16:creationId xmlns:a16="http://schemas.microsoft.com/office/drawing/2014/main" id="{D17DAB39-4AE9-7D45-333D-84D39BCCA374}"/>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8" name="円/楕円 1037">
                      <a:extLst>
                        <a:ext uri="{FF2B5EF4-FFF2-40B4-BE49-F238E27FC236}">
                          <a16:creationId xmlns:a16="http://schemas.microsoft.com/office/drawing/2014/main" id="{CD5B08BA-F353-A347-F156-676A8E77658B}"/>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9" name="円/楕円 1038">
                      <a:extLst>
                        <a:ext uri="{FF2B5EF4-FFF2-40B4-BE49-F238E27FC236}">
                          <a16:creationId xmlns:a16="http://schemas.microsoft.com/office/drawing/2014/main" id="{D81BB00D-879B-0F2E-45D2-B92C8504F15F}"/>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0" name="円/楕円 1039">
                      <a:extLst>
                        <a:ext uri="{FF2B5EF4-FFF2-40B4-BE49-F238E27FC236}">
                          <a16:creationId xmlns:a16="http://schemas.microsoft.com/office/drawing/2014/main" id="{AAF3F4F9-E8CD-66F8-C8EC-78C1442E34CB}"/>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1" name="円/楕円 1040">
                      <a:extLst>
                        <a:ext uri="{FF2B5EF4-FFF2-40B4-BE49-F238E27FC236}">
                          <a16:creationId xmlns:a16="http://schemas.microsoft.com/office/drawing/2014/main" id="{AD6F21D1-112C-66F4-9E27-B5F44146EF22}"/>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29" name="涙形 1028">
                    <a:extLst>
                      <a:ext uri="{FF2B5EF4-FFF2-40B4-BE49-F238E27FC236}">
                        <a16:creationId xmlns:a16="http://schemas.microsoft.com/office/drawing/2014/main" id="{AB93D7F0-6A3D-BFC9-FBE5-9D0C9F05EC19}"/>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0" name="テキスト ボックス 1029">
                    <a:extLst>
                      <a:ext uri="{FF2B5EF4-FFF2-40B4-BE49-F238E27FC236}">
                        <a16:creationId xmlns:a16="http://schemas.microsoft.com/office/drawing/2014/main" id="{21D615B2-3595-E551-77D2-448113451427}"/>
                      </a:ext>
                    </a:extLst>
                  </p:cNvPr>
                  <p:cNvSpPr txBox="1"/>
                  <p:nvPr/>
                </p:nvSpPr>
                <p:spPr>
                  <a:xfrm>
                    <a:off x="4726822" y="4394421"/>
                    <a:ext cx="1532900" cy="984885"/>
                  </a:xfrm>
                  <a:prstGeom prst="rect">
                    <a:avLst/>
                  </a:prstGeom>
                  <a:noFill/>
                </p:spPr>
                <p:txBody>
                  <a:bodyPr wrap="non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ナフィオン</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en-US" altLang="ja-JP" sz="1050" b="1" dirty="0">
                        <a:latin typeface="Hiragino Maru Gothic ProN W4" panose="020F0400000000000000" pitchFamily="34" charset="-128"/>
                        <a:ea typeface="Hiragino Maru Gothic ProN W4" panose="020F0400000000000000" pitchFamily="34" charset="-128"/>
                      </a:rPr>
                      <a:t>or</a:t>
                    </a:r>
                  </a:p>
                  <a:p>
                    <a:pPr algn="ctr"/>
                    <a:r>
                      <a:rPr lang="ja-JP" altLang="en-US" sz="1050" b="1">
                        <a:latin typeface="Hiragino Maru Gothic ProN W4" panose="020F0400000000000000" pitchFamily="34" charset="-128"/>
                        <a:ea typeface="Hiragino Maru Gothic ProN W4" panose="020F0400000000000000" pitchFamily="34" charset="-128"/>
                      </a:rPr>
                      <a:t>セルロース</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ja-JP" altLang="en-US" sz="1050" b="1">
                        <a:latin typeface="Hiragino Maru Gothic ProN W4" panose="020F0400000000000000" pitchFamily="34" charset="-128"/>
                        <a:ea typeface="Hiragino Maru Gothic ProN W4" panose="020F0400000000000000" pitchFamily="34" charset="-128"/>
                      </a:rPr>
                      <a:t>ナノファイバー</a:t>
                    </a:r>
                  </a:p>
                </p:txBody>
              </p:sp>
              <p:sp>
                <p:nvSpPr>
                  <p:cNvPr id="1031" name="角丸四角形 1030">
                    <a:extLst>
                      <a:ext uri="{FF2B5EF4-FFF2-40B4-BE49-F238E27FC236}">
                        <a16:creationId xmlns:a16="http://schemas.microsoft.com/office/drawing/2014/main" id="{5B549E35-0AF7-1E6A-D228-1D21461DC013}"/>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2" name="円/楕円 1031">
                    <a:extLst>
                      <a:ext uri="{FF2B5EF4-FFF2-40B4-BE49-F238E27FC236}">
                        <a16:creationId xmlns:a16="http://schemas.microsoft.com/office/drawing/2014/main" id="{B3F6AFD9-0F49-78D6-BBF6-CB89908D9978}"/>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3" name="テキスト ボックス 1032">
                    <a:extLst>
                      <a:ext uri="{FF2B5EF4-FFF2-40B4-BE49-F238E27FC236}">
                        <a16:creationId xmlns:a16="http://schemas.microsoft.com/office/drawing/2014/main" id="{84E8A57C-0807-2E00-29DA-5F47B4CF226F}"/>
                      </a:ext>
                    </a:extLst>
                  </p:cNvPr>
                  <p:cNvSpPr txBox="1"/>
                  <p:nvPr/>
                </p:nvSpPr>
                <p:spPr>
                  <a:xfrm>
                    <a:off x="6138361" y="6390211"/>
                    <a:ext cx="1989723"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カーボンペースト</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1034" name="角丸四角形 1033">
                    <a:extLst>
                      <a:ext uri="{FF2B5EF4-FFF2-40B4-BE49-F238E27FC236}">
                        <a16:creationId xmlns:a16="http://schemas.microsoft.com/office/drawing/2014/main" id="{CC7CB47B-D412-5604-DAFF-3515CD93CAE8}"/>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カーボンペースト電極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59" name="円/楕円 58">
                  <a:extLst>
                    <a:ext uri="{FF2B5EF4-FFF2-40B4-BE49-F238E27FC236}">
                      <a16:creationId xmlns:a16="http://schemas.microsoft.com/office/drawing/2014/main" id="{C7ECAB24-D9C8-29B6-C9A8-858C562E698D}"/>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sp>
        <p:nvSpPr>
          <p:cNvPr id="1086" name="テキスト ボックス 1085">
            <a:extLst>
              <a:ext uri="{FF2B5EF4-FFF2-40B4-BE49-F238E27FC236}">
                <a16:creationId xmlns:a16="http://schemas.microsoft.com/office/drawing/2014/main" id="{327878F3-0A50-97D9-4255-D82C739B4A63}"/>
              </a:ext>
            </a:extLst>
          </p:cNvPr>
          <p:cNvSpPr txBox="1"/>
          <p:nvPr/>
        </p:nvSpPr>
        <p:spPr>
          <a:xfrm>
            <a:off x="2700499" y="5053965"/>
            <a:ext cx="1050288"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バインダー</a:t>
            </a:r>
          </a:p>
        </p:txBody>
      </p:sp>
      <p:grpSp>
        <p:nvGrpSpPr>
          <p:cNvPr id="1087" name="グループ化 1086">
            <a:extLst>
              <a:ext uri="{FF2B5EF4-FFF2-40B4-BE49-F238E27FC236}">
                <a16:creationId xmlns:a16="http://schemas.microsoft.com/office/drawing/2014/main" id="{20ABF8E2-22AB-765A-CF30-EB89F3628B10}"/>
              </a:ext>
            </a:extLst>
          </p:cNvPr>
          <p:cNvGrpSpPr/>
          <p:nvPr/>
        </p:nvGrpSpPr>
        <p:grpSpPr>
          <a:xfrm>
            <a:off x="2691066" y="5053601"/>
            <a:ext cx="1025170" cy="448274"/>
            <a:chOff x="4084390" y="1101584"/>
            <a:chExt cx="1366893" cy="597699"/>
          </a:xfrm>
        </p:grpSpPr>
        <p:sp>
          <p:nvSpPr>
            <p:cNvPr id="1088" name="角丸四角形吹き出し 1087">
              <a:extLst>
                <a:ext uri="{FF2B5EF4-FFF2-40B4-BE49-F238E27FC236}">
                  <a16:creationId xmlns:a16="http://schemas.microsoft.com/office/drawing/2014/main" id="{E1DAC370-16AF-FF89-0609-F7D2247FAD5E}"/>
                </a:ext>
              </a:extLst>
            </p:cNvPr>
            <p:cNvSpPr/>
            <p:nvPr/>
          </p:nvSpPr>
          <p:spPr>
            <a:xfrm>
              <a:off x="4084390" y="1101584"/>
              <a:ext cx="1366893"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89" name="三角形 1088">
              <a:extLst>
                <a:ext uri="{FF2B5EF4-FFF2-40B4-BE49-F238E27FC236}">
                  <a16:creationId xmlns:a16="http://schemas.microsoft.com/office/drawing/2014/main" id="{F8433206-9AE2-6EF0-AF8F-63B216C1C580}"/>
                </a:ext>
              </a:extLst>
            </p:cNvPr>
            <p:cNvSpPr/>
            <p:nvPr/>
          </p:nvSpPr>
          <p:spPr>
            <a:xfrm rot="10800000">
              <a:off x="4550563" y="1493455"/>
              <a:ext cx="316975" cy="2058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0" name="台形 1089">
              <a:extLst>
                <a:ext uri="{FF2B5EF4-FFF2-40B4-BE49-F238E27FC236}">
                  <a16:creationId xmlns:a16="http://schemas.microsoft.com/office/drawing/2014/main" id="{9C326545-5B09-7473-8309-45421B5083AB}"/>
                </a:ext>
              </a:extLst>
            </p:cNvPr>
            <p:cNvSpPr/>
            <p:nvPr/>
          </p:nvSpPr>
          <p:spPr>
            <a:xfrm rot="10800000">
              <a:off x="4529050" y="1450098"/>
              <a:ext cx="360000" cy="91327"/>
            </a:xfrm>
            <a:prstGeom prst="trapezoid">
              <a:avLst>
                <a:gd name="adj" fmla="val 8255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91" name="左中かっこ 1090">
            <a:extLst>
              <a:ext uri="{FF2B5EF4-FFF2-40B4-BE49-F238E27FC236}">
                <a16:creationId xmlns:a16="http://schemas.microsoft.com/office/drawing/2014/main" id="{62A5B7DB-791F-C5AC-3EE5-4D6020186CBC}"/>
              </a:ext>
            </a:extLst>
          </p:cNvPr>
          <p:cNvSpPr/>
          <p:nvPr/>
        </p:nvSpPr>
        <p:spPr>
          <a:xfrm>
            <a:off x="3737509" y="4724162"/>
            <a:ext cx="176632" cy="888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pic>
        <p:nvPicPr>
          <p:cNvPr id="1092" name="Picture 2" descr="カーボンペースト電極">
            <a:extLst>
              <a:ext uri="{FF2B5EF4-FFF2-40B4-BE49-F238E27FC236}">
                <a16:creationId xmlns:a16="http://schemas.microsoft.com/office/drawing/2014/main" id="{39B43507-3817-D960-B09A-B23589201A71}"/>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053068" y="2875985"/>
            <a:ext cx="2636338" cy="1318169"/>
          </a:xfrm>
          <a:prstGeom prst="rect">
            <a:avLst/>
          </a:prstGeom>
          <a:noFill/>
          <a:extLst>
            <a:ext uri="{909E8E84-426E-40DD-AFC4-6F175D3DCCD1}">
              <a14:hiddenFill xmlns:a14="http://schemas.microsoft.com/office/drawing/2010/main">
                <a:solidFill>
                  <a:srgbClr val="FFFFFF"/>
                </a:solidFill>
              </a14:hiddenFill>
            </a:ext>
          </a:extLst>
        </p:spPr>
      </p:pic>
      <p:pic>
        <p:nvPicPr>
          <p:cNvPr id="1093" name="図 1092" descr="屋内, カップ, 食品, 小さい が含まれている画像&#10;&#10;自動的に生成された説明">
            <a:extLst>
              <a:ext uri="{FF2B5EF4-FFF2-40B4-BE49-F238E27FC236}">
                <a16:creationId xmlns:a16="http://schemas.microsoft.com/office/drawing/2014/main" id="{9FD1A1BA-E8E4-44AD-7955-80E2D162E22D}"/>
              </a:ext>
            </a:extLst>
          </p:cNvPr>
          <p:cNvPicPr>
            <a:picLocks noChangeAspect="1"/>
          </p:cNvPicPr>
          <p:nvPr/>
        </p:nvPicPr>
        <p:blipFill>
          <a:blip r:embed="rId7"/>
          <a:stretch>
            <a:fillRect/>
          </a:stretch>
        </p:blipFill>
        <p:spPr>
          <a:xfrm>
            <a:off x="7487579" y="2462658"/>
            <a:ext cx="1109747" cy="1651259"/>
          </a:xfrm>
          <a:prstGeom prst="rect">
            <a:avLst/>
          </a:prstGeom>
        </p:spPr>
      </p:pic>
      <p:sp>
        <p:nvSpPr>
          <p:cNvPr id="1094" name="テキスト ボックス 1093">
            <a:extLst>
              <a:ext uri="{FF2B5EF4-FFF2-40B4-BE49-F238E27FC236}">
                <a16:creationId xmlns:a16="http://schemas.microsoft.com/office/drawing/2014/main" id="{52FF9FD3-D413-319B-052E-8188D2182531}"/>
              </a:ext>
            </a:extLst>
          </p:cNvPr>
          <p:cNvSpPr txBox="1"/>
          <p:nvPr/>
        </p:nvSpPr>
        <p:spPr>
          <a:xfrm>
            <a:off x="4519718" y="4080936"/>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カーボンペースト用電極</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1095" name="テキスト ボックス 1094">
            <a:extLst>
              <a:ext uri="{FF2B5EF4-FFF2-40B4-BE49-F238E27FC236}">
                <a16:creationId xmlns:a16="http://schemas.microsoft.com/office/drawing/2014/main" id="{07838A62-3264-8D0C-C9F5-545EE477CF95}"/>
              </a:ext>
            </a:extLst>
          </p:cNvPr>
          <p:cNvSpPr txBox="1"/>
          <p:nvPr/>
        </p:nvSpPr>
        <p:spPr>
          <a:xfrm>
            <a:off x="5660295" y="2492868"/>
            <a:ext cx="1598289" cy="507831"/>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孔径</a:t>
            </a:r>
            <a:r>
              <a:rPr lang="en-US" altLang="ja-JP" sz="1350" b="1" dirty="0">
                <a:latin typeface="Hiragino Maru Gothic ProN W4" panose="020F0400000000000000" pitchFamily="34" charset="-128"/>
                <a:ea typeface="Hiragino Maru Gothic ProN W4" panose="020F0400000000000000" pitchFamily="34" charset="-128"/>
              </a:rPr>
              <a:t> 1.6 mm</a:t>
            </a:r>
            <a:r>
              <a:rPr lang="ja-JP" altLang="en-US" sz="1350" b="1">
                <a:latin typeface="Hiragino Maru Gothic ProN W4" panose="020F0400000000000000" pitchFamily="34" charset="-128"/>
                <a:ea typeface="Hiragino Maru Gothic ProN W4" panose="020F0400000000000000" pitchFamily="34" charset="-128"/>
              </a:rPr>
              <a:t>の</a:t>
            </a:r>
            <a:endParaRPr lang="en-US" altLang="ja-JP" sz="1350" b="1" dirty="0">
              <a:latin typeface="Hiragino Maru Gothic ProN W4" panose="020F0400000000000000" pitchFamily="34" charset="-128"/>
              <a:ea typeface="Hiragino Maru Gothic ProN W4" panose="020F0400000000000000" pitchFamily="34" charset="-128"/>
            </a:endParaRPr>
          </a:p>
          <a:p>
            <a:pPr algn="ctr"/>
            <a:r>
              <a:rPr lang="ja-JP" altLang="en-US" sz="1350" b="1">
                <a:latin typeface="Hiragino Maru Gothic ProN W4" panose="020F0400000000000000" pitchFamily="34" charset="-128"/>
                <a:ea typeface="Hiragino Maru Gothic ProN W4" panose="020F0400000000000000" pitchFamily="34" charset="-128"/>
              </a:rPr>
              <a:t>穴が空いている</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1096" name="右矢印 1095">
            <a:extLst>
              <a:ext uri="{FF2B5EF4-FFF2-40B4-BE49-F238E27FC236}">
                <a16:creationId xmlns:a16="http://schemas.microsoft.com/office/drawing/2014/main" id="{FBA3E445-AE95-CCA4-0508-CF1278872AFF}"/>
              </a:ext>
            </a:extLst>
          </p:cNvPr>
          <p:cNvSpPr/>
          <p:nvPr/>
        </p:nvSpPr>
        <p:spPr>
          <a:xfrm rot="172759">
            <a:off x="7158734" y="2685142"/>
            <a:ext cx="672537" cy="22513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98" name="直線コネクタ 1097">
            <a:extLst>
              <a:ext uri="{FF2B5EF4-FFF2-40B4-BE49-F238E27FC236}">
                <a16:creationId xmlns:a16="http://schemas.microsoft.com/office/drawing/2014/main" id="{53E239DD-F40D-2494-94F5-ED3C526B5568}"/>
              </a:ext>
            </a:extLst>
          </p:cNvPr>
          <p:cNvCxnSpPr/>
          <p:nvPr/>
        </p:nvCxnSpPr>
        <p:spPr>
          <a:xfrm>
            <a:off x="4732068" y="2443933"/>
            <a:ext cx="0" cy="1787044"/>
          </a:xfrm>
          <a:prstGeom prst="line">
            <a:avLst/>
          </a:prstGeom>
        </p:spPr>
        <p:style>
          <a:lnRef idx="1">
            <a:schemeClr val="accent3"/>
          </a:lnRef>
          <a:fillRef idx="0">
            <a:schemeClr val="accent3"/>
          </a:fillRef>
          <a:effectRef idx="0">
            <a:schemeClr val="accent3"/>
          </a:effectRef>
          <a:fontRef idx="minor">
            <a:schemeClr val="tx1"/>
          </a:fontRef>
        </p:style>
      </p:cxnSp>
      <p:sp>
        <p:nvSpPr>
          <p:cNvPr id="2" name="テキスト ボックス 1">
            <a:extLst>
              <a:ext uri="{FF2B5EF4-FFF2-40B4-BE49-F238E27FC236}">
                <a16:creationId xmlns:a16="http://schemas.microsoft.com/office/drawing/2014/main" id="{0C782FCB-7F17-AF82-84A9-AB9716A3D1B1}"/>
              </a:ext>
            </a:extLst>
          </p:cNvPr>
          <p:cNvSpPr txBox="1"/>
          <p:nvPr/>
        </p:nvSpPr>
        <p:spPr>
          <a:xfrm>
            <a:off x="6800811" y="5083882"/>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カーボンペースト電極</a:t>
            </a:r>
            <a:endParaRPr lang="en-US" altLang="ja-JP" sz="1050" b="1" dirty="0">
              <a:latin typeface="Hiragino Maru Gothic ProN W4" panose="020F0400000000000000" pitchFamily="34" charset="-128"/>
              <a:ea typeface="Hiragino Maru Gothic ProN W4" panose="020F0400000000000000" pitchFamily="34" charset="-128"/>
            </a:endParaRPr>
          </a:p>
        </p:txBody>
      </p:sp>
      <p:sp>
        <p:nvSpPr>
          <p:cNvPr id="4" name="テキスト ボックス 3">
            <a:extLst>
              <a:ext uri="{FF2B5EF4-FFF2-40B4-BE49-F238E27FC236}">
                <a16:creationId xmlns:a16="http://schemas.microsoft.com/office/drawing/2014/main" id="{CC7F84B6-A22A-B392-0D1D-94525835F4B4}"/>
              </a:ext>
            </a:extLst>
          </p:cNvPr>
          <p:cNvSpPr txBox="1"/>
          <p:nvPr/>
        </p:nvSpPr>
        <p:spPr>
          <a:xfrm>
            <a:off x="6800811" y="593845"/>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キャスト電極</a:t>
            </a:r>
            <a:endParaRPr lang="en-US" altLang="ja-JP" sz="1050" b="1" dirty="0">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370750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30B437A6-6F84-32D8-4DD5-17EA109679E8}"/>
              </a:ext>
            </a:extLst>
          </p:cNvPr>
          <p:cNvSpPr/>
          <p:nvPr/>
        </p:nvSpPr>
        <p:spPr>
          <a:xfrm>
            <a:off x="1857133" y="4094346"/>
            <a:ext cx="1080655" cy="8661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grpSp>
        <p:nvGrpSpPr>
          <p:cNvPr id="5" name="グループ化 4">
            <a:extLst>
              <a:ext uri="{FF2B5EF4-FFF2-40B4-BE49-F238E27FC236}">
                <a16:creationId xmlns:a16="http://schemas.microsoft.com/office/drawing/2014/main" id="{F44EDBDB-E149-FF64-4750-C89614D0EFC6}"/>
              </a:ext>
            </a:extLst>
          </p:cNvPr>
          <p:cNvGrpSpPr/>
          <p:nvPr/>
        </p:nvGrpSpPr>
        <p:grpSpPr>
          <a:xfrm>
            <a:off x="528418" y="2119394"/>
            <a:ext cx="3209016" cy="2870604"/>
            <a:chOff x="2541523" y="1456564"/>
            <a:chExt cx="4278689" cy="3827472"/>
          </a:xfrm>
        </p:grpSpPr>
        <p:grpSp>
          <p:nvGrpSpPr>
            <p:cNvPr id="6" name="グループ化 5">
              <a:extLst>
                <a:ext uri="{FF2B5EF4-FFF2-40B4-BE49-F238E27FC236}">
                  <a16:creationId xmlns:a16="http://schemas.microsoft.com/office/drawing/2014/main" id="{7378E1BC-A9CF-C91C-E3E3-34E82752FC6A}"/>
                </a:ext>
              </a:extLst>
            </p:cNvPr>
            <p:cNvGrpSpPr/>
            <p:nvPr/>
          </p:nvGrpSpPr>
          <p:grpSpPr>
            <a:xfrm>
              <a:off x="2541523" y="1456564"/>
              <a:ext cx="4278689" cy="3827472"/>
              <a:chOff x="2653958" y="-18956"/>
              <a:chExt cx="4276573" cy="4011162"/>
            </a:xfrm>
          </p:grpSpPr>
          <p:grpSp>
            <p:nvGrpSpPr>
              <p:cNvPr id="23" name="グループ化 22">
                <a:extLst>
                  <a:ext uri="{FF2B5EF4-FFF2-40B4-BE49-F238E27FC236}">
                    <a16:creationId xmlns:a16="http://schemas.microsoft.com/office/drawing/2014/main" id="{0681BA08-4951-376B-DD36-51C29701E203}"/>
                  </a:ext>
                </a:extLst>
              </p:cNvPr>
              <p:cNvGrpSpPr/>
              <p:nvPr/>
            </p:nvGrpSpPr>
            <p:grpSpPr>
              <a:xfrm>
                <a:off x="4424699" y="1467874"/>
                <a:ext cx="1440160" cy="2483075"/>
                <a:chOff x="3275856" y="3826245"/>
                <a:chExt cx="1440160" cy="2483075"/>
              </a:xfrm>
            </p:grpSpPr>
            <p:cxnSp>
              <p:nvCxnSpPr>
                <p:cNvPr id="29" name="直線コネクタ 28">
                  <a:extLst>
                    <a:ext uri="{FF2B5EF4-FFF2-40B4-BE49-F238E27FC236}">
                      <a16:creationId xmlns:a16="http://schemas.microsoft.com/office/drawing/2014/main" id="{E2C8EE9D-71BC-639F-1E33-6DC42176385D}"/>
                    </a:ext>
                  </a:extLst>
                </p:cNvPr>
                <p:cNvCxnSpPr>
                  <a:cxnSpLocks/>
                  <a:stCxn id="2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322BE3C3-8FF3-7F3E-54ED-937FC2EF332B}"/>
                    </a:ext>
                  </a:extLst>
                </p:cNvPr>
                <p:cNvGrpSpPr/>
                <p:nvPr/>
              </p:nvGrpSpPr>
              <p:grpSpPr>
                <a:xfrm>
                  <a:off x="3275856" y="3826245"/>
                  <a:ext cx="1440160" cy="2483075"/>
                  <a:chOff x="2915816" y="3850696"/>
                  <a:chExt cx="1440160" cy="2483075"/>
                </a:xfrm>
              </p:grpSpPr>
              <p:cxnSp>
                <p:nvCxnSpPr>
                  <p:cNvPr id="31" name="直線コネクタ 30">
                    <a:extLst>
                      <a:ext uri="{FF2B5EF4-FFF2-40B4-BE49-F238E27FC236}">
                        <a16:creationId xmlns:a16="http://schemas.microsoft.com/office/drawing/2014/main" id="{91A98A31-1D60-3EC7-8BD3-81C6EFBEBA97}"/>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91644C2-6605-CB88-74BA-6E763DBA33C9}"/>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93F4BF75-66A7-2EC4-0961-31E16EFBE757}"/>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正方形/長方形 33">
                    <a:extLst>
                      <a:ext uri="{FF2B5EF4-FFF2-40B4-BE49-F238E27FC236}">
                        <a16:creationId xmlns:a16="http://schemas.microsoft.com/office/drawing/2014/main" id="{59AB5A70-3E63-E383-2D4A-B1BE78C6EAC3}"/>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正方形/長方形 34">
                    <a:extLst>
                      <a:ext uri="{FF2B5EF4-FFF2-40B4-BE49-F238E27FC236}">
                        <a16:creationId xmlns:a16="http://schemas.microsoft.com/office/drawing/2014/main" id="{4BCF4FD6-91E4-9F81-5749-C0DB89EF0B8D}"/>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正方形/長方形 35">
                    <a:extLst>
                      <a:ext uri="{FF2B5EF4-FFF2-40B4-BE49-F238E27FC236}">
                        <a16:creationId xmlns:a16="http://schemas.microsoft.com/office/drawing/2014/main" id="{DBA2FC23-630C-EE41-32FA-26B2DC5AA038}"/>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24" name="角丸四角形 23">
                <a:extLst>
                  <a:ext uri="{FF2B5EF4-FFF2-40B4-BE49-F238E27FC236}">
                    <a16:creationId xmlns:a16="http://schemas.microsoft.com/office/drawing/2014/main" id="{53D86713-E020-8DF3-BC51-38BA4A3734A0}"/>
                  </a:ext>
                </a:extLst>
              </p:cNvPr>
              <p:cNvSpPr/>
              <p:nvPr/>
            </p:nvSpPr>
            <p:spPr>
              <a:xfrm>
                <a:off x="2653958" y="877711"/>
                <a:ext cx="2093828" cy="8966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参照極</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Ag/AgCl </a:t>
                </a:r>
                <a:r>
                  <a:rPr lang="ja-JP" altLang="en-US" sz="1600">
                    <a:latin typeface="Hiragino Maru Gothic ProN W4" panose="020F0400000000000000" pitchFamily="34" charset="-128"/>
                    <a:ea typeface="Hiragino Maru Gothic ProN W4" panose="020F0400000000000000" pitchFamily="34" charset="-128"/>
                  </a:rPr>
                  <a:t>電極</a:t>
                </a:r>
                <a:endParaRPr lang="ja-JP" altLang="en-US" sz="1600" dirty="0">
                  <a:latin typeface="Hiragino Maru Gothic ProN W4" panose="020F0400000000000000" pitchFamily="34" charset="-128"/>
                  <a:ea typeface="Hiragino Maru Gothic ProN W4" panose="020F0400000000000000" pitchFamily="34" charset="-128"/>
                </a:endParaRPr>
              </a:p>
            </p:txBody>
          </p:sp>
          <p:sp>
            <p:nvSpPr>
              <p:cNvPr id="25" name="角丸四角形 24">
                <a:extLst>
                  <a:ext uri="{FF2B5EF4-FFF2-40B4-BE49-F238E27FC236}">
                    <a16:creationId xmlns:a16="http://schemas.microsoft.com/office/drawing/2014/main" id="{8B6549BC-75E0-48F0-D61C-6AF1E0B9D87C}"/>
                  </a:ext>
                </a:extLst>
              </p:cNvPr>
              <p:cNvSpPr/>
              <p:nvPr/>
            </p:nvSpPr>
            <p:spPr>
              <a:xfrm>
                <a:off x="4573812" y="-18956"/>
                <a:ext cx="1438703" cy="8109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対極</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白金</a:t>
                </a:r>
                <a:r>
                  <a:rPr lang="ja-JP" altLang="en-US" sz="1600" dirty="0">
                    <a:latin typeface="Hiragino Maru Gothic ProN W4" panose="020F0400000000000000" pitchFamily="34" charset="-128"/>
                    <a:ea typeface="Hiragino Maru Gothic ProN W4" panose="020F0400000000000000" pitchFamily="34" charset="-128"/>
                  </a:rPr>
                  <a:t>線　</a:t>
                </a:r>
              </a:p>
            </p:txBody>
          </p:sp>
          <p:cxnSp>
            <p:nvCxnSpPr>
              <p:cNvPr id="26" name="直線矢印コネクタ 25">
                <a:extLst>
                  <a:ext uri="{FF2B5EF4-FFF2-40B4-BE49-F238E27FC236}">
                    <a16:creationId xmlns:a16="http://schemas.microsoft.com/office/drawing/2014/main" id="{690B60FC-7772-D728-9F0E-2C880336DD4A}"/>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a:extLst>
                  <a:ext uri="{FF2B5EF4-FFF2-40B4-BE49-F238E27FC236}">
                    <a16:creationId xmlns:a16="http://schemas.microsoft.com/office/drawing/2014/main" id="{873C0F95-00AA-357D-3EE4-1DDB37DABE70}"/>
                  </a:ext>
                </a:extLst>
              </p:cNvPr>
              <p:cNvSpPr/>
              <p:nvPr/>
            </p:nvSpPr>
            <p:spPr>
              <a:xfrm>
                <a:off x="5719827" y="1182393"/>
                <a:ext cx="1210704" cy="5650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latin typeface="Hiragino Maru Gothic ProN W4" panose="020F0400000000000000" pitchFamily="34" charset="-128"/>
                    <a:ea typeface="Hiragino Maru Gothic ProN W4" panose="020F0400000000000000" pitchFamily="34" charset="-128"/>
                  </a:rPr>
                  <a:t>作用極</a:t>
                </a:r>
              </a:p>
            </p:txBody>
          </p:sp>
          <p:sp>
            <p:nvSpPr>
              <p:cNvPr id="28" name="角丸四角形 27">
                <a:extLst>
                  <a:ext uri="{FF2B5EF4-FFF2-40B4-BE49-F238E27FC236}">
                    <a16:creationId xmlns:a16="http://schemas.microsoft.com/office/drawing/2014/main" id="{88850E1F-39A4-FBCB-D166-F50B27948290}"/>
                  </a:ext>
                </a:extLst>
              </p:cNvPr>
              <p:cNvSpPr/>
              <p:nvPr/>
            </p:nvSpPr>
            <p:spPr>
              <a:xfrm>
                <a:off x="4534853" y="3443875"/>
                <a:ext cx="1252902" cy="5483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Times New Roman" pitchFamily="18" charset="0"/>
                    <a:cs typeface="Times New Roman" pitchFamily="18" charset="0"/>
                  </a:rPr>
                  <a:t>電解液</a:t>
                </a:r>
                <a:endParaRPr lang="ja-JP" altLang="en-US" sz="1600" dirty="0">
                  <a:solidFill>
                    <a:schemeClr val="tx1"/>
                  </a:solidFill>
                  <a:latin typeface="Times New Roman" pitchFamily="18" charset="0"/>
                  <a:cs typeface="Times New Roman" pitchFamily="18" charset="0"/>
                </a:endParaRPr>
              </a:p>
            </p:txBody>
          </p:sp>
        </p:grpSp>
        <p:grpSp>
          <p:nvGrpSpPr>
            <p:cNvPr id="7" name="グループ化 6">
              <a:extLst>
                <a:ext uri="{FF2B5EF4-FFF2-40B4-BE49-F238E27FC236}">
                  <a16:creationId xmlns:a16="http://schemas.microsoft.com/office/drawing/2014/main" id="{99D86EE5-FDC0-5EBB-B896-87EAA09E8270}"/>
                </a:ext>
              </a:extLst>
            </p:cNvPr>
            <p:cNvGrpSpPr>
              <a:grpSpLocks noChangeAspect="1"/>
            </p:cNvGrpSpPr>
            <p:nvPr/>
          </p:nvGrpSpPr>
          <p:grpSpPr>
            <a:xfrm>
              <a:off x="4944384" y="4205491"/>
              <a:ext cx="245260" cy="246984"/>
              <a:chOff x="1311442" y="1981157"/>
              <a:chExt cx="385006" cy="387713"/>
            </a:xfrm>
          </p:grpSpPr>
          <p:grpSp>
            <p:nvGrpSpPr>
              <p:cNvPr id="8" name="グループ化 7">
                <a:extLst>
                  <a:ext uri="{FF2B5EF4-FFF2-40B4-BE49-F238E27FC236}">
                    <a16:creationId xmlns:a16="http://schemas.microsoft.com/office/drawing/2014/main" id="{339DC060-F218-F79B-2442-7F3CEF957754}"/>
                  </a:ext>
                </a:extLst>
              </p:cNvPr>
              <p:cNvGrpSpPr/>
              <p:nvPr/>
            </p:nvGrpSpPr>
            <p:grpSpPr>
              <a:xfrm>
                <a:off x="1311442" y="1981157"/>
                <a:ext cx="385006" cy="276149"/>
                <a:chOff x="1311442" y="1981157"/>
                <a:chExt cx="385006" cy="276149"/>
              </a:xfrm>
            </p:grpSpPr>
            <p:sp>
              <p:nvSpPr>
                <p:cNvPr id="14" name="円/楕円 13">
                  <a:extLst>
                    <a:ext uri="{FF2B5EF4-FFF2-40B4-BE49-F238E27FC236}">
                      <a16:creationId xmlns:a16="http://schemas.microsoft.com/office/drawing/2014/main" id="{C5A66F46-0273-C6D6-8885-7B65D676B9AC}"/>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5" name="グループ化 14">
                  <a:extLst>
                    <a:ext uri="{FF2B5EF4-FFF2-40B4-BE49-F238E27FC236}">
                      <a16:creationId xmlns:a16="http://schemas.microsoft.com/office/drawing/2014/main" id="{D896CFD2-A4C4-F50B-5605-4E64B8AFDD3D}"/>
                    </a:ext>
                  </a:extLst>
                </p:cNvPr>
                <p:cNvGrpSpPr/>
                <p:nvPr/>
              </p:nvGrpSpPr>
              <p:grpSpPr>
                <a:xfrm>
                  <a:off x="1311442" y="1981157"/>
                  <a:ext cx="385006" cy="276149"/>
                  <a:chOff x="1311442" y="1981157"/>
                  <a:chExt cx="385006" cy="276149"/>
                </a:xfrm>
              </p:grpSpPr>
              <p:sp>
                <p:nvSpPr>
                  <p:cNvPr id="16" name="円/楕円 15">
                    <a:extLst>
                      <a:ext uri="{FF2B5EF4-FFF2-40B4-BE49-F238E27FC236}">
                        <a16:creationId xmlns:a16="http://schemas.microsoft.com/office/drawing/2014/main" id="{C9DA1348-52CE-B240-5BCB-A3828D6747CB}"/>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7" name="グループ化 16">
                    <a:extLst>
                      <a:ext uri="{FF2B5EF4-FFF2-40B4-BE49-F238E27FC236}">
                        <a16:creationId xmlns:a16="http://schemas.microsoft.com/office/drawing/2014/main" id="{A50AEDBB-9519-2CF9-70AF-E490BEB712B3}"/>
                      </a:ext>
                    </a:extLst>
                  </p:cNvPr>
                  <p:cNvGrpSpPr/>
                  <p:nvPr/>
                </p:nvGrpSpPr>
                <p:grpSpPr>
                  <a:xfrm>
                    <a:off x="1311442" y="1981157"/>
                    <a:ext cx="385006" cy="276149"/>
                    <a:chOff x="1311442" y="1981157"/>
                    <a:chExt cx="385006" cy="276149"/>
                  </a:xfrm>
                </p:grpSpPr>
                <p:sp>
                  <p:nvSpPr>
                    <p:cNvPr id="18" name="円/楕円 17">
                      <a:extLst>
                        <a:ext uri="{FF2B5EF4-FFF2-40B4-BE49-F238E27FC236}">
                          <a16:creationId xmlns:a16="http://schemas.microsoft.com/office/drawing/2014/main" id="{1906BBE8-91B6-8C6D-1220-8B89C2D0F77F}"/>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a:extLst>
                        <a:ext uri="{FF2B5EF4-FFF2-40B4-BE49-F238E27FC236}">
                          <a16:creationId xmlns:a16="http://schemas.microsoft.com/office/drawing/2014/main" id="{21010F70-19EE-7B4B-9EEC-9547960A3D4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a:extLst>
                        <a:ext uri="{FF2B5EF4-FFF2-40B4-BE49-F238E27FC236}">
                          <a16:creationId xmlns:a16="http://schemas.microsoft.com/office/drawing/2014/main" id="{685E4846-EA1E-59E7-2022-17641AFFA943}"/>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a:extLst>
                        <a:ext uri="{FF2B5EF4-FFF2-40B4-BE49-F238E27FC236}">
                          <a16:creationId xmlns:a16="http://schemas.microsoft.com/office/drawing/2014/main" id="{CAF1F422-22AB-8B4D-C958-87775D002EAC}"/>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a:extLst>
                        <a:ext uri="{FF2B5EF4-FFF2-40B4-BE49-F238E27FC236}">
                          <a16:creationId xmlns:a16="http://schemas.microsoft.com/office/drawing/2014/main" id="{96F74D00-DB28-2122-6FC2-36E336A8BD0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9" name="グループ化 8">
                <a:extLst>
                  <a:ext uri="{FF2B5EF4-FFF2-40B4-BE49-F238E27FC236}">
                    <a16:creationId xmlns:a16="http://schemas.microsoft.com/office/drawing/2014/main" id="{5E6F9BCB-20AE-3EFD-037C-6E7461C660D6}"/>
                  </a:ext>
                </a:extLst>
              </p:cNvPr>
              <p:cNvGrpSpPr/>
              <p:nvPr/>
            </p:nvGrpSpPr>
            <p:grpSpPr>
              <a:xfrm>
                <a:off x="1311442" y="2223385"/>
                <a:ext cx="385006" cy="145485"/>
                <a:chOff x="1311442" y="2223385"/>
                <a:chExt cx="385006" cy="145485"/>
              </a:xfrm>
            </p:grpSpPr>
            <p:sp>
              <p:nvSpPr>
                <p:cNvPr id="10" name="円/楕円 9">
                  <a:extLst>
                    <a:ext uri="{FF2B5EF4-FFF2-40B4-BE49-F238E27FC236}">
                      <a16:creationId xmlns:a16="http://schemas.microsoft.com/office/drawing/2014/main" id="{84CF7F0C-88AB-D728-437B-5239CB58AF10}"/>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1" name="グループ化 10">
                  <a:extLst>
                    <a:ext uri="{FF2B5EF4-FFF2-40B4-BE49-F238E27FC236}">
                      <a16:creationId xmlns:a16="http://schemas.microsoft.com/office/drawing/2014/main" id="{D91BF149-FA43-7149-2FE7-AF728192F463}"/>
                    </a:ext>
                  </a:extLst>
                </p:cNvPr>
                <p:cNvGrpSpPr/>
                <p:nvPr/>
              </p:nvGrpSpPr>
              <p:grpSpPr>
                <a:xfrm>
                  <a:off x="1311442" y="2267109"/>
                  <a:ext cx="385006" cy="101761"/>
                  <a:chOff x="1311442" y="2267109"/>
                  <a:chExt cx="385006" cy="101761"/>
                </a:xfrm>
              </p:grpSpPr>
              <p:sp>
                <p:nvSpPr>
                  <p:cNvPr id="12" name="円/楕円 11">
                    <a:extLst>
                      <a:ext uri="{FF2B5EF4-FFF2-40B4-BE49-F238E27FC236}">
                        <a16:creationId xmlns:a16="http://schemas.microsoft.com/office/drawing/2014/main" id="{7DD008D4-6D0E-2E61-9A4E-E41F70915114}"/>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円/楕円 12">
                    <a:extLst>
                      <a:ext uri="{FF2B5EF4-FFF2-40B4-BE49-F238E27FC236}">
                        <a16:creationId xmlns:a16="http://schemas.microsoft.com/office/drawing/2014/main" id="{3E646FE6-F1F2-65D3-C741-CC7E43CC71F2}"/>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37" name="テキスト ボックス 36">
            <a:extLst>
              <a:ext uri="{FF2B5EF4-FFF2-40B4-BE49-F238E27FC236}">
                <a16:creationId xmlns:a16="http://schemas.microsoft.com/office/drawing/2014/main" id="{1F2281A9-52FD-31D6-02C2-CAD94FC4262D}"/>
              </a:ext>
            </a:extLst>
          </p:cNvPr>
          <p:cNvSpPr txBox="1"/>
          <p:nvPr/>
        </p:nvSpPr>
        <p:spPr>
          <a:xfrm>
            <a:off x="-411689" y="107415"/>
            <a:ext cx="2834224"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電気化学測定</a:t>
            </a:r>
            <a:endParaRPr lang="en-US" altLang="ja-JP" sz="2100" dirty="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BCD7FE5A-34E5-84A5-6984-341550F02DF5}"/>
              </a:ext>
            </a:extLst>
          </p:cNvPr>
          <p:cNvSpPr txBox="1"/>
          <p:nvPr/>
        </p:nvSpPr>
        <p:spPr>
          <a:xfrm>
            <a:off x="5027453" y="2554897"/>
            <a:ext cx="2869696" cy="2031325"/>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作用極：作製した電極</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対極：白金線</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参照極：</a:t>
            </a:r>
            <a:r>
              <a:rPr lang="en-US" altLang="ja-JP" dirty="0">
                <a:latin typeface="Times New Roman" panose="02020603050405020304" pitchFamily="18" charset="0"/>
                <a:cs typeface="Times New Roman" panose="02020603050405020304" pitchFamily="18" charset="0"/>
              </a:rPr>
              <a:t>Ag/AgCl</a:t>
            </a:r>
            <a:r>
              <a:rPr lang="ja-JP" altLang="en-US">
                <a:latin typeface="Times New Roman" panose="02020603050405020304" pitchFamily="18" charset="0"/>
                <a:cs typeface="Times New Roman" panose="02020603050405020304" pitchFamily="18" charset="0"/>
              </a:rPr>
              <a:t>電極</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電解液：</a:t>
            </a:r>
            <a:r>
              <a:rPr lang="en-US" altLang="ja-JP" dirty="0">
                <a:latin typeface="Times New Roman" panose="02020603050405020304" pitchFamily="18" charset="0"/>
                <a:cs typeface="Times New Roman" panose="02020603050405020304" pitchFamily="18" charset="0"/>
              </a:rPr>
              <a:t>0.1 M NaOH</a:t>
            </a:r>
            <a:r>
              <a:rPr lang="ja-JP" altLang="en-US">
                <a:latin typeface="Times New Roman" panose="02020603050405020304" pitchFamily="18" charset="0"/>
                <a:cs typeface="Times New Roman" panose="02020603050405020304" pitchFamily="18" charset="0"/>
              </a:rPr>
              <a:t>溶液</a:t>
            </a:r>
          </a:p>
        </p:txBody>
      </p:sp>
      <p:sp>
        <p:nvSpPr>
          <p:cNvPr id="41" name="角丸四角形 40">
            <a:extLst>
              <a:ext uri="{FF2B5EF4-FFF2-40B4-BE49-F238E27FC236}">
                <a16:creationId xmlns:a16="http://schemas.microsoft.com/office/drawing/2014/main" id="{ACEC4D41-915A-3679-1CCE-9E95585E7C7F}"/>
              </a:ext>
            </a:extLst>
          </p:cNvPr>
          <p:cNvSpPr/>
          <p:nvPr/>
        </p:nvSpPr>
        <p:spPr>
          <a:xfrm>
            <a:off x="367412" y="1897529"/>
            <a:ext cx="8409177" cy="3673942"/>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角丸四角形 41">
            <a:extLst>
              <a:ext uri="{FF2B5EF4-FFF2-40B4-BE49-F238E27FC236}">
                <a16:creationId xmlns:a16="http://schemas.microsoft.com/office/drawing/2014/main" id="{6F81BB9A-FADB-3FC2-FEA3-1A2796225AA4}"/>
              </a:ext>
            </a:extLst>
          </p:cNvPr>
          <p:cNvSpPr/>
          <p:nvPr/>
        </p:nvSpPr>
        <p:spPr>
          <a:xfrm>
            <a:off x="3232054" y="1733177"/>
            <a:ext cx="2852341" cy="47143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三電極法</a:t>
            </a:r>
            <a:endParaRPr lang="en-US" altLang="ja-JP" sz="2400" b="1" dirty="0">
              <a:solidFill>
                <a:schemeClr val="tx1"/>
              </a:solidFill>
              <a:latin typeface="MS Gothic" panose="020B0609070205080204" pitchFamily="49" charset="-128"/>
              <a:ea typeface="MS Gothic" panose="020B0609070205080204" pitchFamily="49" charset="-128"/>
            </a:endParaRPr>
          </a:p>
        </p:txBody>
      </p:sp>
      <p:cxnSp>
        <p:nvCxnSpPr>
          <p:cNvPr id="43" name="直線コネクタ 42">
            <a:extLst>
              <a:ext uri="{FF2B5EF4-FFF2-40B4-BE49-F238E27FC236}">
                <a16:creationId xmlns:a16="http://schemas.microsoft.com/office/drawing/2014/main" id="{3FEE9857-8524-5F22-6100-1FACB84330D0}"/>
              </a:ext>
            </a:extLst>
          </p:cNvPr>
          <p:cNvCxnSpPr/>
          <p:nvPr/>
        </p:nvCxnSpPr>
        <p:spPr>
          <a:xfrm>
            <a:off x="4572000" y="2387112"/>
            <a:ext cx="0" cy="2943665"/>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0450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78EE6317-FE27-9FDA-E58E-6BE843D97910}"/>
              </a:ext>
            </a:extLst>
          </p:cNvPr>
          <p:cNvGrpSpPr/>
          <p:nvPr/>
        </p:nvGrpSpPr>
        <p:grpSpPr>
          <a:xfrm>
            <a:off x="1" y="1465917"/>
            <a:ext cx="6320351" cy="4392521"/>
            <a:chOff x="0" y="811555"/>
            <a:chExt cx="8427135" cy="5856695"/>
          </a:xfrm>
        </p:grpSpPr>
        <p:pic>
          <p:nvPicPr>
            <p:cNvPr id="15" name="図 14">
              <a:extLst>
                <a:ext uri="{FF2B5EF4-FFF2-40B4-BE49-F238E27FC236}">
                  <a16:creationId xmlns:a16="http://schemas.microsoft.com/office/drawing/2014/main" id="{3F62C21F-A0BF-7B17-1BC7-9B3159F02B11}"/>
                </a:ext>
              </a:extLst>
            </p:cNvPr>
            <p:cNvPicPr>
              <a:picLocks noChangeAspect="1"/>
            </p:cNvPicPr>
            <p:nvPr/>
          </p:nvPicPr>
          <p:blipFill>
            <a:blip r:embed="rId3"/>
            <a:stretch>
              <a:fillRect/>
            </a:stretch>
          </p:blipFill>
          <p:spPr>
            <a:xfrm>
              <a:off x="0" y="811555"/>
              <a:ext cx="8427135" cy="5856695"/>
            </a:xfrm>
            <a:prstGeom prst="rect">
              <a:avLst/>
            </a:prstGeom>
          </p:spPr>
        </p:pic>
        <p:sp>
          <p:nvSpPr>
            <p:cNvPr id="25" name="正方形/長方形 24">
              <a:extLst>
                <a:ext uri="{FF2B5EF4-FFF2-40B4-BE49-F238E27FC236}">
                  <a16:creationId xmlns:a16="http://schemas.microsoft.com/office/drawing/2014/main" id="{6C41B00A-4736-2F8C-9803-EA6D311130A3}"/>
                </a:ext>
              </a:extLst>
            </p:cNvPr>
            <p:cNvSpPr/>
            <p:nvPr/>
          </p:nvSpPr>
          <p:spPr>
            <a:xfrm>
              <a:off x="1603717" y="1584933"/>
              <a:ext cx="3052689" cy="1229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944047" y="218703"/>
            <a:ext cx="7571303" cy="830997"/>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ニッケル水酸化物ナノシートを用いた</a:t>
            </a:r>
            <a:endParaRPr lang="en-US" altLang="ja-JP" sz="2400" dirty="0">
              <a:latin typeface="HGSSoeiKakugothicUB" panose="020B0900000000000000" pitchFamily="34" charset="-128"/>
              <a:ea typeface="HGSSoeiKakugothicUB" panose="020B0900000000000000" pitchFamily="34" charset="-128"/>
            </a:endParaRPr>
          </a:p>
          <a:p>
            <a:r>
              <a:rPr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p>
        </p:txBody>
      </p:sp>
      <p:sp>
        <p:nvSpPr>
          <p:cNvPr id="7" name="右矢印 6">
            <a:extLst>
              <a:ext uri="{FF2B5EF4-FFF2-40B4-BE49-F238E27FC236}">
                <a16:creationId xmlns:a16="http://schemas.microsoft.com/office/drawing/2014/main" id="{1963BC6F-B3AC-D986-DA72-7B1946CB50CC}"/>
              </a:ext>
            </a:extLst>
          </p:cNvPr>
          <p:cNvSpPr/>
          <p:nvPr/>
        </p:nvSpPr>
        <p:spPr>
          <a:xfrm rot="16200000">
            <a:off x="3392655" y="2804756"/>
            <a:ext cx="1588473" cy="321027"/>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a:extLst>
              <a:ext uri="{FF2B5EF4-FFF2-40B4-BE49-F238E27FC236}">
                <a16:creationId xmlns:a16="http://schemas.microsoft.com/office/drawing/2014/main" id="{4A45B9AC-D18A-A6EC-85CF-AB8534CE5351}"/>
              </a:ext>
            </a:extLst>
          </p:cNvPr>
          <p:cNvSpPr txBox="1"/>
          <p:nvPr/>
        </p:nvSpPr>
        <p:spPr>
          <a:xfrm>
            <a:off x="1097282" y="2968341"/>
            <a:ext cx="2954655" cy="646331"/>
          </a:xfrm>
          <a:prstGeom prst="rect">
            <a:avLst/>
          </a:prstGeom>
          <a:noFill/>
        </p:spPr>
        <p:txBody>
          <a:bodyPr wrap="none" rtlCol="0">
            <a:spAutoFit/>
          </a:bodyPr>
          <a:lstStyle/>
          <a:p>
            <a:pPr algn="ctr"/>
            <a:r>
              <a:rPr lang="ja-JP" altLang="en-US">
                <a:latin typeface="Hiragino Maru Gothic ProN W4" panose="020F0400000000000000" pitchFamily="34" charset="-128"/>
                <a:ea typeface="Hiragino Maru Gothic ProN W4" panose="020F0400000000000000" pitchFamily="34" charset="-128"/>
              </a:rPr>
              <a:t>グルコース濃度が増えると</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電流量も増加</a:t>
            </a:r>
            <a:endParaRPr lang="en-US" altLang="ja-JP" dirty="0">
              <a:latin typeface="Hiragino Maru Gothic ProN W4" panose="020F0400000000000000" pitchFamily="34" charset="-128"/>
              <a:ea typeface="Hiragino Maru Gothic ProN W4" panose="020F0400000000000000" pitchFamily="34" charset="-128"/>
            </a:endParaRPr>
          </a:p>
        </p:txBody>
      </p:sp>
      <p:sp>
        <p:nvSpPr>
          <p:cNvPr id="14" name="テキスト ボックス 13">
            <a:extLst>
              <a:ext uri="{FF2B5EF4-FFF2-40B4-BE49-F238E27FC236}">
                <a16:creationId xmlns:a16="http://schemas.microsoft.com/office/drawing/2014/main" id="{F0FAFEB7-0377-643C-D476-691A3F08A097}"/>
              </a:ext>
            </a:extLst>
          </p:cNvPr>
          <p:cNvSpPr txBox="1"/>
          <p:nvPr/>
        </p:nvSpPr>
        <p:spPr>
          <a:xfrm>
            <a:off x="4572000" y="1880555"/>
            <a:ext cx="1642778" cy="307777"/>
          </a:xfrm>
          <a:prstGeom prst="rect">
            <a:avLst/>
          </a:prstGeom>
          <a:noFill/>
          <a:ln>
            <a:noFill/>
          </a:ln>
        </p:spPr>
        <p:txBody>
          <a:bodyPr wrap="square" rtlCol="0">
            <a:spAutoFit/>
          </a:bodyPr>
          <a:lstStyle/>
          <a:p>
            <a:r>
              <a:rPr lang="ja-JP" altLang="en-US" sz="1400">
                <a:latin typeface="Hiragino Maru Gothic ProN W4" panose="020F0400000000000000" pitchFamily="34" charset="-128"/>
                <a:ea typeface="Hiragino Maru Gothic ProN W4" panose="020F0400000000000000" pitchFamily="34" charset="-128"/>
              </a:rPr>
              <a:t>グルコース滴下量</a:t>
            </a:r>
          </a:p>
        </p:txBody>
      </p:sp>
      <p:sp>
        <p:nvSpPr>
          <p:cNvPr id="16" name="テキスト ボックス 15">
            <a:extLst>
              <a:ext uri="{FF2B5EF4-FFF2-40B4-BE49-F238E27FC236}">
                <a16:creationId xmlns:a16="http://schemas.microsoft.com/office/drawing/2014/main" id="{B8848C7A-36B9-0324-2220-FD01E4C2C249}"/>
              </a:ext>
            </a:extLst>
          </p:cNvPr>
          <p:cNvSpPr txBox="1"/>
          <p:nvPr/>
        </p:nvSpPr>
        <p:spPr>
          <a:xfrm>
            <a:off x="6330988" y="2750805"/>
            <a:ext cx="2698175" cy="2431435"/>
          </a:xfrm>
          <a:prstGeom prst="rect">
            <a:avLst/>
          </a:prstGeom>
          <a:noFill/>
        </p:spPr>
        <p:txBody>
          <a:bodyPr wrap="none" rtlCol="0">
            <a:spAutoFit/>
          </a:bodyPr>
          <a:lstStyle/>
          <a:p>
            <a:pPr algn="ctr"/>
            <a:r>
              <a:rPr lang="en-US" altLang="ja-JP" sz="20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0.5-0.7 V vs Ag/AgCl </a:t>
            </a: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付近に電流量の増加</a:t>
            </a:r>
            <a:r>
              <a:rPr lang="ja-JP"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が</a:t>
            </a:r>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見られた</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この結果をもとに</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en-US" altLang="ja-JP" sz="20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0.6</a:t>
            </a:r>
            <a:r>
              <a:rPr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rPr>
              <a:t> V vs Ag/AgCl</a:t>
            </a:r>
            <a:endParaRPr lang="en-US" altLang="ja-JP" sz="20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に印加電圧を設定し</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濃度に対する電流密度の</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測定を行った</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5B2B4F6C-548C-F5B5-15AE-7F6912589713}"/>
              </a:ext>
            </a:extLst>
          </p:cNvPr>
          <p:cNvSpPr txBox="1"/>
          <p:nvPr/>
        </p:nvSpPr>
        <p:spPr>
          <a:xfrm>
            <a:off x="5541310" y="3877888"/>
            <a:ext cx="524503" cy="307777"/>
          </a:xfrm>
          <a:prstGeom prst="rect">
            <a:avLst/>
          </a:prstGeom>
          <a:noFill/>
        </p:spPr>
        <p:txBody>
          <a:bodyPr wrap="none" rtlCol="0">
            <a:spAutoFit/>
          </a:bodyPr>
          <a:lstStyle/>
          <a:p>
            <a:r>
              <a:rPr lang="en-US" altLang="ja-JP" sz="1400" dirty="0">
                <a:solidFill>
                  <a:srgbClr val="00B050"/>
                </a:solidFill>
                <a:latin typeface="Times New Roman" panose="02020603050405020304" pitchFamily="18" charset="0"/>
                <a:cs typeface="Times New Roman" panose="02020603050405020304" pitchFamily="18" charset="0"/>
              </a:rPr>
              <a:t>0 μL</a:t>
            </a:r>
            <a:endParaRPr lang="ja-JP" altLang="en-US" sz="1400">
              <a:solidFill>
                <a:srgbClr val="00B050"/>
              </a:solidFill>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061520AF-3DB4-A754-4C7C-DAB78B48F63E}"/>
              </a:ext>
            </a:extLst>
          </p:cNvPr>
          <p:cNvSpPr txBox="1"/>
          <p:nvPr/>
        </p:nvSpPr>
        <p:spPr>
          <a:xfrm>
            <a:off x="5454748" y="3451729"/>
            <a:ext cx="704039" cy="307777"/>
          </a:xfrm>
          <a:prstGeom prst="rect">
            <a:avLst/>
          </a:prstGeom>
          <a:noFill/>
        </p:spPr>
        <p:txBody>
          <a:bodyPr wrap="none" rtlCol="0">
            <a:spAutoFit/>
          </a:bodyPr>
          <a:lstStyle/>
          <a:p>
            <a:r>
              <a:rPr lang="en-US" altLang="ja-JP" sz="1400" dirty="0">
                <a:solidFill>
                  <a:schemeClr val="accent4">
                    <a:lumMod val="75000"/>
                  </a:schemeClr>
                </a:solidFill>
                <a:latin typeface="Times New Roman" panose="02020603050405020304" pitchFamily="18" charset="0"/>
                <a:cs typeface="Times New Roman" panose="02020603050405020304" pitchFamily="18" charset="0"/>
              </a:rPr>
              <a:t>250 μL</a:t>
            </a:r>
            <a:endParaRPr lang="ja-JP" altLang="en-US" sz="140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E852C839-FC10-65FE-5A7E-BEB7D7B9510A}"/>
              </a:ext>
            </a:extLst>
          </p:cNvPr>
          <p:cNvSpPr txBox="1"/>
          <p:nvPr/>
        </p:nvSpPr>
        <p:spPr>
          <a:xfrm>
            <a:off x="5454748" y="2968341"/>
            <a:ext cx="704039" cy="307777"/>
          </a:xfrm>
          <a:prstGeom prst="rect">
            <a:avLst/>
          </a:prstGeom>
          <a:noFill/>
        </p:spPr>
        <p:txBody>
          <a:bodyPr wrap="none" rtlCol="0">
            <a:spAutoFit/>
          </a:bodyPr>
          <a:lstStyle/>
          <a:p>
            <a:r>
              <a:rPr lang="en-US" altLang="ja-JP" sz="1400" dirty="0">
                <a:solidFill>
                  <a:schemeClr val="accent5"/>
                </a:solidFill>
                <a:latin typeface="Times New Roman" panose="02020603050405020304" pitchFamily="18" charset="0"/>
                <a:cs typeface="Times New Roman" panose="02020603050405020304" pitchFamily="18" charset="0"/>
              </a:rPr>
              <a:t>400 μL</a:t>
            </a:r>
            <a:endParaRPr lang="ja-JP" altLang="en-US" sz="1400">
              <a:solidFill>
                <a:schemeClr val="accent5"/>
              </a:solidFill>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B92E60D1-5C9C-A4D9-1E6E-D6307CC68D42}"/>
              </a:ext>
            </a:extLst>
          </p:cNvPr>
          <p:cNvSpPr txBox="1"/>
          <p:nvPr/>
        </p:nvSpPr>
        <p:spPr>
          <a:xfrm>
            <a:off x="5454748" y="2484953"/>
            <a:ext cx="704039" cy="307777"/>
          </a:xfrm>
          <a:prstGeom prst="rect">
            <a:avLst/>
          </a:prstGeom>
          <a:noFill/>
        </p:spPr>
        <p:txBody>
          <a:bodyPr wrap="none" rtlCol="0">
            <a:spAutoFit/>
          </a:bodyPr>
          <a:lstStyle/>
          <a:p>
            <a:r>
              <a:rPr lang="en-US" altLang="ja-JP" sz="1400" dirty="0">
                <a:solidFill>
                  <a:srgbClr val="FF0000"/>
                </a:solidFill>
                <a:latin typeface="Times New Roman" panose="02020603050405020304" pitchFamily="18" charset="0"/>
                <a:cs typeface="Times New Roman" panose="02020603050405020304" pitchFamily="18" charset="0"/>
              </a:rPr>
              <a:t>600 μL</a:t>
            </a:r>
            <a:endParaRPr lang="ja-JP" altLang="en-US" sz="1400">
              <a:solidFill>
                <a:srgbClr val="FF0000"/>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D0E4C118-98FA-16FE-AC22-08CB4D34C0CA}"/>
              </a:ext>
            </a:extLst>
          </p:cNvPr>
          <p:cNvSpPr txBox="1"/>
          <p:nvPr/>
        </p:nvSpPr>
        <p:spPr>
          <a:xfrm>
            <a:off x="5454748" y="2175739"/>
            <a:ext cx="704039"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800 μL</a:t>
            </a:r>
            <a:endParaRPr lang="ja-JP" altLang="en-US" sz="1400">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1F00F0F7-5ECD-28DB-6A1B-47E3772030E5}"/>
              </a:ext>
            </a:extLst>
          </p:cNvPr>
          <p:cNvSpPr txBox="1"/>
          <p:nvPr/>
        </p:nvSpPr>
        <p:spPr>
          <a:xfrm>
            <a:off x="1171021" y="1880555"/>
            <a:ext cx="2807179" cy="338554"/>
          </a:xfrm>
          <a:prstGeom prst="rect">
            <a:avLst/>
          </a:prstGeom>
          <a:noFill/>
        </p:spPr>
        <p:txBody>
          <a:bodyPr wrap="none" rtlCol="0">
            <a:spAutoFit/>
          </a:bodyPr>
          <a:lstStyle/>
          <a:p>
            <a:r>
              <a:rPr lang="ja-JP" altLang="en-US" sz="1600">
                <a:latin typeface="Hiragino Maru Gothic Pro W4" panose="020F0400000000000000" pitchFamily="34" charset="-128"/>
                <a:ea typeface="Hiragino Maru Gothic Pro W4" panose="020F0400000000000000" pitchFamily="34" charset="-128"/>
              </a:rPr>
              <a:t>スキャンレート</a:t>
            </a:r>
            <a:r>
              <a:rPr lang="en-US" altLang="ja-JP" sz="1600" dirty="0">
                <a:latin typeface="Hiragino Maru Gothic Pro W4" panose="020F0400000000000000" pitchFamily="34" charset="-128"/>
                <a:ea typeface="Hiragino Maru Gothic Pro W4" panose="020F0400000000000000" pitchFamily="34" charset="-128"/>
              </a:rPr>
              <a:t> 0.02 V/sec</a:t>
            </a:r>
            <a:endParaRPr lang="ja-JP" altLang="en-US" sz="1600">
              <a:latin typeface="Hiragino Maru Gothic Pro W4" panose="020F0400000000000000" pitchFamily="34" charset="-128"/>
              <a:ea typeface="Hiragino Maru Gothic Pro W4" panose="020F0400000000000000" pitchFamily="34" charset="-128"/>
            </a:endParaRPr>
          </a:p>
        </p:txBody>
      </p:sp>
      <p:sp>
        <p:nvSpPr>
          <p:cNvPr id="2" name="右矢印 1">
            <a:extLst>
              <a:ext uri="{FF2B5EF4-FFF2-40B4-BE49-F238E27FC236}">
                <a16:creationId xmlns:a16="http://schemas.microsoft.com/office/drawing/2014/main" id="{8C389D02-E9C1-2515-248E-211D87285EAA}"/>
              </a:ext>
            </a:extLst>
          </p:cNvPr>
          <p:cNvSpPr/>
          <p:nvPr/>
        </p:nvSpPr>
        <p:spPr>
          <a:xfrm>
            <a:off x="8750583" y="4185665"/>
            <a:ext cx="278580" cy="665923"/>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371108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872A5EE4-7A36-3637-1805-AC3B0AF8BD36}"/>
              </a:ext>
            </a:extLst>
          </p:cNvPr>
          <p:cNvPicPr>
            <a:picLocks noChangeAspect="1"/>
          </p:cNvPicPr>
          <p:nvPr/>
        </p:nvPicPr>
        <p:blipFill>
          <a:blip r:embed="rId3"/>
          <a:stretch>
            <a:fillRect/>
          </a:stretch>
        </p:blipFill>
        <p:spPr>
          <a:xfrm>
            <a:off x="361358" y="557958"/>
            <a:ext cx="7588258" cy="4793127"/>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628650" y="5798215"/>
            <a:ext cx="2954655"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セルロースナノファイバー</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3452217F-F4EC-1565-B310-73F236118C3E}"/>
              </a:ext>
            </a:extLst>
          </p:cNvPr>
          <p:cNvSpPr txBox="1"/>
          <p:nvPr/>
        </p:nvSpPr>
        <p:spPr>
          <a:xfrm>
            <a:off x="4155487" y="5892582"/>
            <a:ext cx="4236579" cy="646331"/>
          </a:xfrm>
          <a:prstGeom prst="rect">
            <a:avLst/>
          </a:prstGeom>
          <a:noFill/>
        </p:spPr>
        <p:txBody>
          <a:bodyPr wrap="squar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同じ量、同じ手法で電極を</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4</a:t>
            </a:r>
            <a:r>
              <a:rPr lang="ja-JP" altLang="en-US">
                <a:latin typeface="Times New Roman" panose="02020603050405020304" pitchFamily="18" charset="0"/>
                <a:ea typeface="MS Mincho" panose="02020609040205080304" pitchFamily="49" charset="-128"/>
                <a:cs typeface="Times New Roman" panose="02020603050405020304" pitchFamily="18" charset="0"/>
              </a:rPr>
              <a:t>つ</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作製したが再現性に乏しかった。</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33429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750370D7-2262-1A1C-F285-15BCC4D19A22}"/>
              </a:ext>
            </a:extLst>
          </p:cNvPr>
          <p:cNvSpPr txBox="1"/>
          <p:nvPr/>
        </p:nvSpPr>
        <p:spPr>
          <a:xfrm>
            <a:off x="6147822" y="1727890"/>
            <a:ext cx="1338828"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p>
        </p:txBody>
      </p:sp>
      <p:sp>
        <p:nvSpPr>
          <p:cNvPr id="10" name="テキスト ボックス 9">
            <a:extLst>
              <a:ext uri="{FF2B5EF4-FFF2-40B4-BE49-F238E27FC236}">
                <a16:creationId xmlns:a16="http://schemas.microsoft.com/office/drawing/2014/main" id="{BC229CB0-B809-AA29-E257-6792E61B0D22}"/>
              </a:ext>
            </a:extLst>
          </p:cNvPr>
          <p:cNvSpPr txBox="1"/>
          <p:nvPr/>
        </p:nvSpPr>
        <p:spPr>
          <a:xfrm>
            <a:off x="4746405" y="3628570"/>
            <a:ext cx="2954655"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セルロースナノファイバー</a:t>
            </a:r>
          </a:p>
        </p:txBody>
      </p:sp>
      <p:cxnSp>
        <p:nvCxnSpPr>
          <p:cNvPr id="13" name="直線矢印コネクタ 12">
            <a:extLst>
              <a:ext uri="{FF2B5EF4-FFF2-40B4-BE49-F238E27FC236}">
                <a16:creationId xmlns:a16="http://schemas.microsoft.com/office/drawing/2014/main" id="{CE420427-0703-162E-AAAD-C637FDAAE796}"/>
              </a:ext>
            </a:extLst>
          </p:cNvPr>
          <p:cNvCxnSpPr>
            <a:cxnSpLocks/>
          </p:cNvCxnSpPr>
          <p:nvPr/>
        </p:nvCxnSpPr>
        <p:spPr>
          <a:xfrm flipH="1" flipV="1">
            <a:off x="5565913" y="1182757"/>
            <a:ext cx="657819" cy="6379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3463D38-33CD-0B9A-2310-ACF7BBA9AE0D}"/>
              </a:ext>
            </a:extLst>
          </p:cNvPr>
          <p:cNvCxnSpPr>
            <a:cxnSpLocks/>
          </p:cNvCxnSpPr>
          <p:nvPr/>
        </p:nvCxnSpPr>
        <p:spPr>
          <a:xfrm flipH="1" flipV="1">
            <a:off x="6223732" y="1411357"/>
            <a:ext cx="104378" cy="31653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B9296F00-83BA-C6D0-E340-0B16B606B6A2}"/>
              </a:ext>
            </a:extLst>
          </p:cNvPr>
          <p:cNvCxnSpPr>
            <a:cxnSpLocks/>
            <a:stCxn id="8" idx="1"/>
          </p:cNvCxnSpPr>
          <p:nvPr/>
        </p:nvCxnSpPr>
        <p:spPr>
          <a:xfrm flipH="1" flipV="1">
            <a:off x="5655365" y="1820698"/>
            <a:ext cx="492457" cy="918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A8F5DD9-0890-90EE-95EF-64E6101F94B2}"/>
              </a:ext>
            </a:extLst>
          </p:cNvPr>
          <p:cNvCxnSpPr>
            <a:cxnSpLocks/>
          </p:cNvCxnSpPr>
          <p:nvPr/>
        </p:nvCxnSpPr>
        <p:spPr>
          <a:xfrm flipH="1">
            <a:off x="5655365" y="2005364"/>
            <a:ext cx="492457" cy="4592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E1125549-5432-86F0-0741-3CD2EA987566}"/>
              </a:ext>
            </a:extLst>
          </p:cNvPr>
          <p:cNvCxnSpPr>
            <a:cxnSpLocks/>
          </p:cNvCxnSpPr>
          <p:nvPr/>
        </p:nvCxnSpPr>
        <p:spPr>
          <a:xfrm flipH="1" flipV="1">
            <a:off x="4890053" y="3155312"/>
            <a:ext cx="157488" cy="48444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16C3B6E3-0EF9-70DA-51AE-9DAF20C8A285}"/>
              </a:ext>
            </a:extLst>
          </p:cNvPr>
          <p:cNvCxnSpPr>
            <a:cxnSpLocks/>
          </p:cNvCxnSpPr>
          <p:nvPr/>
        </p:nvCxnSpPr>
        <p:spPr>
          <a:xfrm flipH="1" flipV="1">
            <a:off x="4651513" y="3309730"/>
            <a:ext cx="238540" cy="3270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08D6865-08F8-73ED-34EC-56A2CC5585CB}"/>
              </a:ext>
            </a:extLst>
          </p:cNvPr>
          <p:cNvCxnSpPr>
            <a:cxnSpLocks/>
          </p:cNvCxnSpPr>
          <p:nvPr/>
        </p:nvCxnSpPr>
        <p:spPr>
          <a:xfrm flipH="1">
            <a:off x="4890053" y="4009434"/>
            <a:ext cx="94010" cy="2605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BBE98804-45C2-7A28-27E4-4F8BE8A5D0A4}"/>
              </a:ext>
            </a:extLst>
          </p:cNvPr>
          <p:cNvCxnSpPr>
            <a:cxnSpLocks/>
          </p:cNvCxnSpPr>
          <p:nvPr/>
        </p:nvCxnSpPr>
        <p:spPr>
          <a:xfrm flipH="1">
            <a:off x="3508513" y="3955579"/>
            <a:ext cx="1262270" cy="29700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5695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3418</TotalTime>
  <Words>3533</Words>
  <Application>Microsoft Macintosh PowerPoint</Application>
  <PresentationFormat>画面に合わせる (4:3)</PresentationFormat>
  <Paragraphs>413</Paragraphs>
  <Slides>24</Slides>
  <Notes>24</Notes>
  <HiddenSlides>0</HiddenSlides>
  <MMClips>0</MMClips>
  <ScaleCrop>false</ScaleCrop>
  <HeadingPairs>
    <vt:vector size="8" baseType="variant">
      <vt:variant>
        <vt:lpstr>使用されているフォント</vt:lpstr>
      </vt:variant>
      <vt:variant>
        <vt:i4>15</vt:i4>
      </vt:variant>
      <vt:variant>
        <vt:lpstr>テーマ</vt:lpstr>
      </vt:variant>
      <vt:variant>
        <vt:i4>1</vt:i4>
      </vt:variant>
      <vt:variant>
        <vt:lpstr>埋め込まれた OLE サーバー</vt:lpstr>
      </vt:variant>
      <vt:variant>
        <vt:i4>1</vt:i4>
      </vt:variant>
      <vt:variant>
        <vt:lpstr>スライド タイトル</vt:lpstr>
      </vt:variant>
      <vt:variant>
        <vt:i4>24</vt:i4>
      </vt:variant>
    </vt:vector>
  </HeadingPairs>
  <TitlesOfParts>
    <vt:vector size="41" baseType="lpstr">
      <vt:lpstr>HGPSoeiKakugothicUB</vt:lpstr>
      <vt:lpstr>HGSSoeiKakugothicUB</vt:lpstr>
      <vt:lpstr>Hiragino Maru Gothic Pro W4</vt:lpstr>
      <vt:lpstr>Hiragino Maru Gothic ProN W4</vt:lpstr>
      <vt:lpstr>MS Gothic</vt:lpstr>
      <vt:lpstr>MS Mincho</vt:lpstr>
      <vt:lpstr>Meiryo</vt:lpstr>
      <vt:lpstr>游ゴシック</vt:lpstr>
      <vt:lpstr>游明朝</vt:lpstr>
      <vt:lpstr>游明朝</vt:lpstr>
      <vt:lpstr>Arial</vt:lpstr>
      <vt:lpstr>Calibri</vt:lpstr>
      <vt:lpstr>Calibri Light</vt:lpstr>
      <vt:lpstr>Cambria Math</vt:lpstr>
      <vt:lpstr>Times New Roman</vt:lpstr>
      <vt:lpstr>Office テーマ</vt:lpstr>
      <vt:lpstr>CS ChemDraw Drawing</vt:lpstr>
      <vt:lpstr>ニッケル水酸化物ナノシート 固定電極によるグルコース酸化の検討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Introduction</vt:lpstr>
      <vt:lpstr>Result</vt:lpstr>
      <vt:lpstr>Result</vt:lpstr>
      <vt:lpstr>Result</vt:lpstr>
      <vt:lpstr>Experimental</vt:lpstr>
      <vt:lpstr>PowerPoint プレゼンテーション</vt:lpstr>
      <vt:lpstr>Result</vt:lpstr>
      <vt:lpstr>Result</vt:lpstr>
      <vt:lpstr>PowerPoint プレゼンテーション</vt:lpstr>
      <vt:lpstr>PowerPoint プレゼンテーション</vt:lpstr>
      <vt:lpstr>Experimental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ファミリー</cp:lastModifiedBy>
  <cp:revision>5</cp:revision>
  <cp:lastPrinted>2023-02-17T13:06:02Z</cp:lastPrinted>
  <dcterms:created xsi:type="dcterms:W3CDTF">2022-04-18T04:43:07Z</dcterms:created>
  <dcterms:modified xsi:type="dcterms:W3CDTF">2023-02-17T15:05:05Z</dcterms:modified>
</cp:coreProperties>
</file>