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5"/>
  </p:notesMasterIdLst>
  <p:sldIdLst>
    <p:sldId id="297" r:id="rId2"/>
    <p:sldId id="351" r:id="rId3"/>
    <p:sldId id="370" r:id="rId4"/>
    <p:sldId id="371" r:id="rId5"/>
    <p:sldId id="340" r:id="rId6"/>
    <p:sldId id="295" r:id="rId7"/>
    <p:sldId id="341" r:id="rId8"/>
    <p:sldId id="342" r:id="rId9"/>
    <p:sldId id="343" r:id="rId10"/>
    <p:sldId id="299" r:id="rId11"/>
    <p:sldId id="300" r:id="rId12"/>
    <p:sldId id="373" r:id="rId13"/>
    <p:sldId id="374" r:id="rId14"/>
    <p:sldId id="383" r:id="rId15"/>
    <p:sldId id="355" r:id="rId16"/>
    <p:sldId id="301" r:id="rId17"/>
    <p:sldId id="302" r:id="rId18"/>
    <p:sldId id="344" r:id="rId19"/>
    <p:sldId id="303" r:id="rId20"/>
    <p:sldId id="304" r:id="rId21"/>
    <p:sldId id="306" r:id="rId22"/>
    <p:sldId id="307" r:id="rId23"/>
    <p:sldId id="309" r:id="rId24"/>
    <p:sldId id="310" r:id="rId25"/>
    <p:sldId id="308" r:id="rId26"/>
    <p:sldId id="356" r:id="rId27"/>
    <p:sldId id="311" r:id="rId28"/>
    <p:sldId id="312" r:id="rId29"/>
    <p:sldId id="336" r:id="rId30"/>
    <p:sldId id="313" r:id="rId31"/>
    <p:sldId id="345" r:id="rId32"/>
    <p:sldId id="315" r:id="rId33"/>
    <p:sldId id="318" r:id="rId34"/>
    <p:sldId id="346" r:id="rId35"/>
    <p:sldId id="317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29" r:id="rId47"/>
    <p:sldId id="330" r:id="rId48"/>
    <p:sldId id="375" r:id="rId49"/>
    <p:sldId id="376" r:id="rId50"/>
    <p:sldId id="331" r:id="rId51"/>
    <p:sldId id="347" r:id="rId52"/>
    <p:sldId id="367" r:id="rId53"/>
    <p:sldId id="368" r:id="rId54"/>
    <p:sldId id="369" r:id="rId55"/>
    <p:sldId id="332" r:id="rId56"/>
    <p:sldId id="333" r:id="rId57"/>
    <p:sldId id="339" r:id="rId58"/>
    <p:sldId id="338" r:id="rId59"/>
    <p:sldId id="349" r:id="rId60"/>
    <p:sldId id="360" r:id="rId61"/>
    <p:sldId id="337" r:id="rId62"/>
    <p:sldId id="380" r:id="rId63"/>
    <p:sldId id="381" r:id="rId64"/>
    <p:sldId id="348" r:id="rId65"/>
    <p:sldId id="334" r:id="rId66"/>
    <p:sldId id="357" r:id="rId67"/>
    <p:sldId id="372" r:id="rId68"/>
    <p:sldId id="377" r:id="rId69"/>
    <p:sldId id="359" r:id="rId70"/>
    <p:sldId id="358" r:id="rId71"/>
    <p:sldId id="354" r:id="rId72"/>
    <p:sldId id="366" r:id="rId73"/>
    <p:sldId id="365" r:id="rId74"/>
    <p:sldId id="362" r:id="rId75"/>
    <p:sldId id="364" r:id="rId76"/>
    <p:sldId id="363" r:id="rId77"/>
    <p:sldId id="350" r:id="rId78"/>
    <p:sldId id="378" r:id="rId79"/>
    <p:sldId id="379" r:id="rId80"/>
    <p:sldId id="361" r:id="rId81"/>
    <p:sldId id="352" r:id="rId82"/>
    <p:sldId id="353" r:id="rId83"/>
    <p:sldId id="384" r:id="rId8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667" autoAdjust="0"/>
  </p:normalViewPr>
  <p:slideViewPr>
    <p:cSldViewPr>
      <p:cViewPr varScale="1">
        <p:scale>
          <a:sx n="66" d="100"/>
          <a:sy n="66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2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2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2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2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CD10E3F-0E96-45BD-8783-85105FFB21FB}" type="datetimeFigureOut">
              <a:rPr lang="en-US"/>
              <a:pPr>
                <a:defRPr/>
              </a:pPr>
              <a:t>3/7/2013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9819B66-0EC1-4039-AB9A-255434512A3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6200000">
            <a:off x="7553325" y="5254626"/>
            <a:ext cx="1893887" cy="1293812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1863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pPr>
              <a:defRPr/>
            </a:pPr>
            <a:fld id="{B0509E13-3C9F-45F4-9A67-9CF3ABDD2FF2}" type="datetimeFigureOut">
              <a:rPr lang="en-US"/>
              <a:pPr>
                <a:defRPr/>
              </a:pPr>
              <a:t>3/7/2013</a:t>
            </a:fld>
            <a:endParaRPr lang="en-GB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49913"/>
            <a:ext cx="5791200" cy="365125"/>
          </a:xfrm>
        </p:spPr>
        <p:txBody>
          <a:bodyPr tIns="0" bIns="0"/>
          <a:lstStyle>
            <a:lvl1pPr algn="r">
              <a:defRPr sz="11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1525" y="5753100"/>
            <a:ext cx="503238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20998A4-0A9B-418F-B583-C587C3E902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AF9DB-401D-41F2-BE17-6FFB47139603}" type="datetimeFigureOut">
              <a:rPr lang="en-US"/>
              <a:pPr>
                <a:defRPr/>
              </a:pPr>
              <a:t>3/7/2013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297E2-D82E-45B2-AC96-4A6FF6C8741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29DDD-917F-4474-86A8-ADBA2594E25F}" type="datetimeFigureOut">
              <a:rPr lang="en-US"/>
              <a:pPr>
                <a:defRPr/>
              </a:pPr>
              <a:t>3/7/2013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AC17A-0419-4C0C-AB41-72C4F284F5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075" y="64801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13399-CC42-4231-96BB-3C13D5ACF8B4}" type="datetimeFigureOut">
              <a:rPr lang="en-US"/>
              <a:pPr>
                <a:defRPr/>
              </a:pPr>
              <a:t>3/7/2013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1763"/>
            <a:ext cx="4259263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B2A38-298A-4DCE-A172-5CFA7B7B0BC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flipV="1">
            <a:off x="6350" y="6350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 flipV="1">
            <a:off x="7553325" y="309563"/>
            <a:ext cx="1893888" cy="1293812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10800000">
            <a:off x="6469063" y="9525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/>
          <a:lstStyle>
            <a:lvl1pPr marL="0" algn="l">
              <a:buNone/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956425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98B52-CCF8-458E-9F59-33EACBBCEDA2}" type="datetimeFigureOut">
              <a:rPr lang="en-US"/>
              <a:pPr>
                <a:defRPr/>
              </a:pPr>
              <a:t>3/7/2013</a:t>
            </a:fld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5" y="6481763"/>
            <a:ext cx="4260850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0263" y="809625"/>
            <a:ext cx="503237" cy="3000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D6562-BD78-4937-86BF-DCFAF4E0E8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786A0-FB2F-4FCC-85CF-2A2CA6DD58BC}" type="datetimeFigureOut">
              <a:rPr lang="en-US"/>
              <a:pPr>
                <a:defRPr/>
              </a:pPr>
              <a:t>3/7/2013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30C73-6F11-4EC6-8E34-BA7F2A0DFA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075" y="6481763"/>
            <a:ext cx="2130425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16D32-5552-4ECF-89EB-13873951D8D6}" type="datetimeFigureOut">
              <a:rPr lang="en-US"/>
              <a:pPr>
                <a:defRPr/>
              </a:pPr>
              <a:t>3/7/2013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1763"/>
            <a:ext cx="426085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838" y="6483350"/>
            <a:ext cx="503237" cy="3016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B2781FC9-7E91-4DF1-BF3F-4A3AEBF289C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237BA-5850-4C15-995B-D50F23994431}" type="datetimeFigureOut">
              <a:rPr lang="en-US"/>
              <a:pPr>
                <a:defRPr/>
              </a:pPr>
              <a:t>3/7/2013</a:t>
            </a:fld>
            <a:endParaRPr lang="en-GB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AC41E-F0EB-41C4-A446-92A173C511C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0ED06-AF62-4C58-8F44-67F45B93EDB4}" type="datetimeFigureOut">
              <a:rPr lang="en-US"/>
              <a:pPr>
                <a:defRPr/>
              </a:pPr>
              <a:t>3/7/2013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D7D61-8E75-4E18-984F-D0B29BFFE1A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563" y="6556375"/>
            <a:ext cx="2133600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C1ECDDB9-6F3D-4325-ABF3-D3400E7CF488}" type="datetimeFigureOut">
              <a:rPr lang="en-US"/>
              <a:pPr>
                <a:defRPr/>
              </a:pPr>
              <a:t>3/7/2013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063" y="6556375"/>
            <a:ext cx="5143500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5" y="6556375"/>
            <a:ext cx="503238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71FC20F3-B231-416F-96A9-9716ACB78D7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700" y="6556375"/>
            <a:ext cx="2101850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CC280E71-DCE3-455C-9966-9F7ABC207904}" type="datetimeFigureOut">
              <a:rPr lang="en-US"/>
              <a:pPr>
                <a:defRPr/>
              </a:pPr>
              <a:t>3/7/2013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69988" y="6557963"/>
            <a:ext cx="4948237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6900" y="6556375"/>
            <a:ext cx="366713" cy="301625"/>
          </a:xfrm>
        </p:spPr>
        <p:txBody>
          <a:bodyPr/>
          <a:lstStyle>
            <a:lvl1pPr algn="ctr">
              <a:defRPr sz="900"/>
            </a:lvl1pPr>
          </a:lstStyle>
          <a:p>
            <a:pPr>
              <a:defRPr/>
            </a:pPr>
            <a:fld id="{43868246-1A15-4DBA-98BA-833B41106A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6350" y="14288"/>
            <a:ext cx="9131300" cy="6837362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9063" y="4948238"/>
            <a:ext cx="2673350" cy="1900237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247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882775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A1BD74F-DA2F-4258-AE6B-B31BFAB40FC6}" type="datetimeFigureOut">
              <a:rPr lang="en-US"/>
              <a:pPr>
                <a:defRPr/>
              </a:pPr>
              <a:t>3/7/2013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7" cy="3016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F7704D8-8314-44BC-94D0-52A759CB85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696" r:id="rId4"/>
    <p:sldLayoutId id="2147483704" r:id="rId5"/>
    <p:sldLayoutId id="2147483697" r:id="rId6"/>
    <p:sldLayoutId id="2147483698" r:id="rId7"/>
    <p:sldLayoutId id="2147483705" r:id="rId8"/>
    <p:sldLayoutId id="2147483706" r:id="rId9"/>
    <p:sldLayoutId id="2147483699" r:id="rId10"/>
    <p:sldLayoutId id="2147483700" r:id="rId11"/>
  </p:sldLayoutIdLst>
  <p:txStyles>
    <p:titleStyle>
      <a:lvl1pPr marL="484188" indent="-484188" algn="l" rtl="0" eaLnBrk="0" fontAlgn="base" hangingPunct="0">
        <a:spcBef>
          <a:spcPct val="0"/>
        </a:spcBef>
        <a:spcAft>
          <a:spcPct val="0"/>
        </a:spcAft>
        <a:defRPr sz="4200" kern="1200">
          <a:ln w="6350">
            <a:solidFill>
              <a:schemeClr val="accent1">
                <a:shade val="43000"/>
              </a:schemeClr>
            </a:solidFill>
          </a:ln>
          <a:solidFill>
            <a:srgbClr val="6DB2C9"/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marL="484188" indent="-484188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6DB2C9"/>
          </a:solidFill>
          <a:latin typeface="Century Gothic" pitchFamily="34" charset="0"/>
        </a:defRPr>
      </a:lvl2pPr>
      <a:lvl3pPr marL="484188" indent="-484188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6DB2C9"/>
          </a:solidFill>
          <a:latin typeface="Century Gothic" pitchFamily="34" charset="0"/>
        </a:defRPr>
      </a:lvl3pPr>
      <a:lvl4pPr marL="484188" indent="-484188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6DB2C9"/>
          </a:solidFill>
          <a:latin typeface="Century Gothic" pitchFamily="34" charset="0"/>
        </a:defRPr>
      </a:lvl4pPr>
      <a:lvl5pPr marL="484188" indent="-484188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6DB2C9"/>
          </a:solidFill>
          <a:latin typeface="Century Gothic" pitchFamily="34" charset="0"/>
        </a:defRPr>
      </a:lvl5pPr>
      <a:lvl6pPr marL="941388" indent="-484188" algn="l" rtl="0" fontAlgn="base">
        <a:spcBef>
          <a:spcPct val="0"/>
        </a:spcBef>
        <a:spcAft>
          <a:spcPct val="0"/>
        </a:spcAft>
        <a:defRPr sz="4200">
          <a:solidFill>
            <a:srgbClr val="6DB2C9"/>
          </a:solidFill>
          <a:latin typeface="Century Gothic" pitchFamily="34" charset="0"/>
        </a:defRPr>
      </a:lvl6pPr>
      <a:lvl7pPr marL="1398588" indent="-484188" algn="l" rtl="0" fontAlgn="base">
        <a:spcBef>
          <a:spcPct val="0"/>
        </a:spcBef>
        <a:spcAft>
          <a:spcPct val="0"/>
        </a:spcAft>
        <a:defRPr sz="4200">
          <a:solidFill>
            <a:srgbClr val="6DB2C9"/>
          </a:solidFill>
          <a:latin typeface="Century Gothic" pitchFamily="34" charset="0"/>
        </a:defRPr>
      </a:lvl7pPr>
      <a:lvl8pPr marL="1855788" indent="-484188" algn="l" rtl="0" fontAlgn="base">
        <a:spcBef>
          <a:spcPct val="0"/>
        </a:spcBef>
        <a:spcAft>
          <a:spcPct val="0"/>
        </a:spcAft>
        <a:defRPr sz="4200">
          <a:solidFill>
            <a:srgbClr val="6DB2C9"/>
          </a:solidFill>
          <a:latin typeface="Century Gothic" pitchFamily="34" charset="0"/>
        </a:defRPr>
      </a:lvl8pPr>
      <a:lvl9pPr marL="2312988" indent="-484188" algn="l" rtl="0" fontAlgn="base">
        <a:spcBef>
          <a:spcPct val="0"/>
        </a:spcBef>
        <a:spcAft>
          <a:spcPct val="0"/>
        </a:spcAft>
        <a:defRPr sz="4200">
          <a:solidFill>
            <a:srgbClr val="6DB2C9"/>
          </a:solidFill>
          <a:latin typeface="Century Gothic" pitchFamily="34" charset="0"/>
        </a:defRPr>
      </a:lvl9pPr>
    </p:titleStyle>
    <p:bodyStyle>
      <a:lvl1pPr marL="447675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325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Verdana" pitchFamily="34" charset="0"/>
        <a:buChar char="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4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095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09550" algn="l" rtl="0" eaLnBrk="0" fontAlgn="base" hangingPunct="0">
        <a:spcBef>
          <a:spcPct val="20000"/>
        </a:spcBef>
        <a:spcAft>
          <a:spcPct val="0"/>
        </a:spcAft>
        <a:buClr>
          <a:srgbClr val="90B5C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www.xiertekusa.com/images/products/P1010597.JPG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18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2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5.v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6.v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3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8.v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3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0.vml"/><Relationship Id="rId4" Type="http://schemas.openxmlformats.org/officeDocument/2006/relationships/oleObject" Target="../embeddings/oleObject40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1.vml"/><Relationship Id="rId4" Type="http://schemas.openxmlformats.org/officeDocument/2006/relationships/package" Target="../embeddings/Microsoft_Office_Word_Document2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2.vml"/><Relationship Id="rId4" Type="http://schemas.openxmlformats.org/officeDocument/2006/relationships/package" Target="../embeddings/Microsoft_Office_Word_Document3.docx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3.vml"/><Relationship Id="rId4" Type="http://schemas.openxmlformats.org/officeDocument/2006/relationships/package" Target="../embeddings/Microsoft_Office_Word_Document4.docx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4.v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5.v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7.v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4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9.v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0.v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1.v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2.v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3.v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4.v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5.v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44.jpe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7.v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28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026" name="Equation" r:id="rId3" imgW="914400" imgH="198720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214314" y="1243013"/>
            <a:ext cx="892971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623888" algn="l"/>
              </a:tabLst>
              <a:defRPr/>
            </a:pPr>
            <a:r>
              <a:rPr lang="en-GB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+mn-cs"/>
              </a:rPr>
              <a:t>NETWORKING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623888" algn="l"/>
              </a:tabLst>
              <a:defRPr/>
            </a:pPr>
            <a:endParaRPr lang="en-GB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+mn-cs"/>
            </a:endParaRPr>
          </a:p>
          <a:p>
            <a:pPr marL="711200" indent="-3175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623888" algn="l"/>
              </a:tabLst>
              <a:defRPr/>
            </a:pPr>
            <a:r>
              <a:rPr lang="en-US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+mn-cs"/>
              </a:rPr>
              <a:t>Types of networks</a:t>
            </a:r>
          </a:p>
          <a:p>
            <a:pPr marL="711200" indent="-3175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623888" algn="l"/>
              </a:tabLst>
              <a:defRPr/>
            </a:pPr>
            <a:r>
              <a:rPr lang="en-US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+mn-cs"/>
              </a:rPr>
              <a:t>Components of a </a:t>
            </a:r>
            <a:r>
              <a:rPr lang="en-US" sz="4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+mn-cs"/>
              </a:rPr>
              <a:t>network</a:t>
            </a:r>
            <a:endParaRPr lang="en-US" sz="4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+mn-cs"/>
            </a:endParaRPr>
          </a:p>
          <a:p>
            <a:pPr marL="711200" indent="-3175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623888" algn="l"/>
              </a:tabLst>
              <a:defRPr/>
            </a:pPr>
            <a:r>
              <a:rPr lang="en-US" sz="4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+mn-cs"/>
              </a:rPr>
              <a:t>Seven </a:t>
            </a:r>
            <a:r>
              <a:rPr lang="en-US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+mn-cs"/>
              </a:rPr>
              <a:t>layers of the </a:t>
            </a:r>
            <a:r>
              <a:rPr lang="en-US" sz="4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+mn-cs"/>
              </a:rPr>
              <a:t>OSI model</a:t>
            </a:r>
            <a:r>
              <a:rPr lang="en-US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+mn-cs"/>
              </a:rPr>
              <a:t>.</a:t>
            </a:r>
            <a:endParaRPr lang="en-GB" sz="4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4098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927100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57188" y="214313"/>
            <a:ext cx="8501062" cy="57554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Advantages of Networking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2800" dirty="0">
                <a:latin typeface="Calibri" pitchFamily="34" charset="0"/>
                <a:cs typeface="+mn-cs"/>
              </a:rPr>
              <a:t>Speed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2800" dirty="0">
                <a:latin typeface="Calibri" pitchFamily="34" charset="0"/>
                <a:cs typeface="+mn-cs"/>
              </a:rPr>
              <a:t>Cost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2800" dirty="0">
                <a:latin typeface="Calibri" pitchFamily="34" charset="0"/>
                <a:cs typeface="+mn-cs"/>
              </a:rPr>
              <a:t>Security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800" dirty="0">
                <a:latin typeface="Calibri" pitchFamily="34" charset="0"/>
                <a:cs typeface="+mn-cs"/>
              </a:rPr>
              <a:t>Centralized software management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800" dirty="0">
                <a:latin typeface="Calibri" pitchFamily="34" charset="0"/>
                <a:cs typeface="+mn-cs"/>
              </a:rPr>
              <a:t>Resource sharing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800" dirty="0">
                <a:latin typeface="Calibri" pitchFamily="34" charset="0"/>
                <a:cs typeface="+mn-cs"/>
              </a:rPr>
              <a:t>Electronic Mail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800" dirty="0">
                <a:latin typeface="Calibri" pitchFamily="34" charset="0"/>
                <a:cs typeface="+mn-cs"/>
              </a:rPr>
              <a:t>Flexible access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Calibri" pitchFamily="34" charset="0"/>
              <a:cs typeface="+mn-cs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800" dirty="0">
                <a:latin typeface="Calibri" pitchFamily="34" charset="0"/>
                <a:cs typeface="+mn-cs"/>
              </a:rPr>
              <a:t>Workgroup computing - Workgroup software (such as Microsoft BackOffice) allows many users to work on a document or project concurrently.</a:t>
            </a:r>
            <a:endParaRPr lang="en-GB" sz="2800" dirty="0">
              <a:latin typeface="Calibri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124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5122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1069975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57188" y="374650"/>
            <a:ext cx="8429625" cy="607089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1313" indent="-341313" algn="ctr" fontAlgn="auto">
              <a:spcBef>
                <a:spcPts val="700"/>
              </a:spcBef>
              <a:spcAft>
                <a:spcPts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PROTOCOLS</a:t>
            </a:r>
          </a:p>
          <a:p>
            <a:pPr marL="341313" indent="-341313" fontAlgn="auto">
              <a:spcBef>
                <a:spcPts val="650"/>
              </a:spcBef>
              <a:spcAft>
                <a:spcPts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sz="2600" dirty="0">
              <a:solidFill>
                <a:srgbClr val="000000"/>
              </a:solidFill>
              <a:latin typeface="+mn-lt"/>
              <a:cs typeface="+mn-cs"/>
            </a:endParaRPr>
          </a:p>
          <a:p>
            <a:pPr fontAlgn="auto">
              <a:spcBef>
                <a:spcPts val="650"/>
              </a:spcBef>
              <a:spcAft>
                <a:spcPts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+mn-cs"/>
              </a:rPr>
              <a:t>A protocol is a set of rules that governs the communications  between computers on a network. </a:t>
            </a:r>
          </a:p>
          <a:p>
            <a:pPr marL="341313" indent="-341313" fontAlgn="auto">
              <a:spcBef>
                <a:spcPts val="650"/>
              </a:spcBef>
              <a:spcAft>
                <a:spcPts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sz="2800" dirty="0">
              <a:solidFill>
                <a:srgbClr val="000000"/>
              </a:solidFill>
              <a:latin typeface="Calibri" pitchFamily="34" charset="0"/>
              <a:cs typeface="+mn-cs"/>
            </a:endParaRPr>
          </a:p>
          <a:p>
            <a:pPr marL="341313" indent="-341313" fontAlgn="auto">
              <a:spcBef>
                <a:spcPts val="650"/>
              </a:spcBef>
              <a:spcAft>
                <a:spcPts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+mn-cs"/>
              </a:rPr>
              <a:t>Protocols regulate the following characteristics of a network:</a:t>
            </a:r>
          </a:p>
          <a:p>
            <a:pPr marL="741363" lvl="1" indent="-284163" fontAlgn="auto">
              <a:spcBef>
                <a:spcPts val="650"/>
              </a:spcBef>
              <a:spcAft>
                <a:spcPts val="0"/>
              </a:spcAft>
              <a:buFont typeface="Wingdings" pitchFamily="2" charset="2"/>
              <a:buChar char="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+mn-cs"/>
              </a:rPr>
              <a:t>Access method</a:t>
            </a:r>
          </a:p>
          <a:p>
            <a:pPr marL="741363" lvl="1" indent="-284163" fontAlgn="auto">
              <a:spcBef>
                <a:spcPts val="650"/>
              </a:spcBef>
              <a:spcAft>
                <a:spcPts val="0"/>
              </a:spcAft>
              <a:buFont typeface="Wingdings" pitchFamily="2" charset="2"/>
              <a:buChar char="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+mn-cs"/>
              </a:rPr>
              <a:t>Physical topologies</a:t>
            </a:r>
          </a:p>
          <a:p>
            <a:pPr marL="741363" lvl="1" indent="-284163" fontAlgn="auto">
              <a:spcBef>
                <a:spcPts val="650"/>
              </a:spcBef>
              <a:spcAft>
                <a:spcPts val="0"/>
              </a:spcAft>
              <a:buFont typeface="Wingdings" pitchFamily="2" charset="2"/>
              <a:buChar char="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+mn-cs"/>
              </a:rPr>
              <a:t>Types of cabling</a:t>
            </a:r>
          </a:p>
          <a:p>
            <a:pPr marL="741363" lvl="1" indent="-284163" fontAlgn="auto">
              <a:spcBef>
                <a:spcPts val="650"/>
              </a:spcBef>
              <a:spcAft>
                <a:spcPts val="0"/>
              </a:spcAft>
              <a:buFont typeface="Wingdings" pitchFamily="2" charset="2"/>
              <a:buChar char="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+mn-cs"/>
              </a:rPr>
              <a:t>Speed of data transfer. </a:t>
            </a:r>
          </a:p>
          <a:p>
            <a:pPr marL="341313" indent="-341313" fontAlgn="auto">
              <a:spcBef>
                <a:spcPts val="650"/>
              </a:spcBef>
              <a:spcAft>
                <a:spcPts val="0"/>
              </a:spcAft>
              <a:buFont typeface="Arial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sz="2600" dirty="0">
              <a:solidFill>
                <a:srgbClr val="000000"/>
              </a:solidFill>
              <a:latin typeface="Calibri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572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Network protocols are layered such that each one relies on the protocols that </a:t>
            </a:r>
            <a:r>
              <a:rPr lang="en-US" sz="2800" dirty="0" smtClean="0">
                <a:latin typeface="Calibri" pitchFamily="34" charset="0"/>
              </a:rPr>
              <a:t>is underneath it</a:t>
            </a:r>
          </a:p>
          <a:p>
            <a:pPr>
              <a:buNone/>
            </a:pPr>
            <a:endParaRPr lang="en-US" sz="2800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Sometimes referred to as a </a:t>
            </a:r>
            <a:r>
              <a:rPr lang="en-US" sz="2800" b="1" dirty="0" smtClean="0">
                <a:solidFill>
                  <a:srgbClr val="3333FF"/>
                </a:solidFill>
                <a:latin typeface="Calibri" pitchFamily="34" charset="0"/>
              </a:rPr>
              <a:t>protocol stack</a:t>
            </a:r>
            <a:endParaRPr lang="en-US" sz="2800" dirty="0" smtClean="0">
              <a:solidFill>
                <a:srgbClr val="3333FF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GB" dirty="0"/>
          </a:p>
        </p:txBody>
      </p:sp>
      <p:pic>
        <p:nvPicPr>
          <p:cNvPr id="4" name="Picture 4" descr="c15f06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214818"/>
            <a:ext cx="822960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14"/>
            <a:ext cx="8229600" cy="509751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TCP stands for </a:t>
            </a:r>
            <a:r>
              <a:rPr lang="en-US" sz="2800" b="1" dirty="0" smtClean="0">
                <a:solidFill>
                  <a:srgbClr val="3333FF"/>
                </a:solidFill>
                <a:latin typeface="Calibri" pitchFamily="34" charset="0"/>
              </a:rPr>
              <a:t>Transmission Control </a:t>
            </a:r>
            <a:r>
              <a:rPr lang="en-US" sz="2800" b="1" dirty="0" smtClean="0">
                <a:solidFill>
                  <a:srgbClr val="3333FF"/>
                </a:solidFill>
                <a:latin typeface="Calibri" pitchFamily="34" charset="0"/>
              </a:rPr>
              <a:t>Protocol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3333FF"/>
                </a:solidFill>
                <a:latin typeface="Calibri" pitchFamily="34" charset="0"/>
              </a:rPr>
              <a:t>	</a:t>
            </a:r>
            <a:r>
              <a:rPr lang="en-US" sz="2800" dirty="0" smtClean="0">
                <a:latin typeface="Calibri" pitchFamily="34" charset="0"/>
              </a:rPr>
              <a:t>TCP </a:t>
            </a:r>
            <a:r>
              <a:rPr lang="en-US" sz="2800" dirty="0" smtClean="0">
                <a:latin typeface="Calibri" pitchFamily="34" charset="0"/>
              </a:rPr>
              <a:t>software breaks messages into packets, </a:t>
            </a:r>
            <a:r>
              <a:rPr lang="en-US" sz="2800" dirty="0" smtClean="0">
                <a:latin typeface="Calibri" pitchFamily="34" charset="0"/>
              </a:rPr>
              <a:t>hands them </a:t>
            </a:r>
            <a:r>
              <a:rPr lang="en-US" sz="2800" dirty="0" smtClean="0">
                <a:latin typeface="Calibri" pitchFamily="34" charset="0"/>
              </a:rPr>
              <a:t>off to the IP software for delivery, and then orders and reassembles the packets at their </a:t>
            </a:r>
            <a:r>
              <a:rPr lang="en-US" sz="2800" dirty="0" smtClean="0">
                <a:latin typeface="Calibri" pitchFamily="34" charset="0"/>
              </a:rPr>
              <a:t>destination.</a:t>
            </a:r>
            <a:endParaRPr lang="en-US" sz="2800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IP stands for </a:t>
            </a:r>
            <a:r>
              <a:rPr lang="en-US" sz="2800" b="1" dirty="0" smtClean="0">
                <a:solidFill>
                  <a:srgbClr val="3333FF"/>
                </a:solidFill>
                <a:latin typeface="Calibri" pitchFamily="34" charset="0"/>
              </a:rPr>
              <a:t>Internet Protocol</a:t>
            </a:r>
            <a:endParaRPr lang="en-US" sz="2800" dirty="0" smtClean="0">
              <a:latin typeface="Calibri" pitchFamily="34" charset="0"/>
            </a:endParaRPr>
          </a:p>
          <a:p>
            <a:pPr marL="536575" lvl="1" indent="0">
              <a:buNone/>
            </a:pPr>
            <a:r>
              <a:rPr lang="en-US" sz="2800" dirty="0" smtClean="0">
                <a:latin typeface="Calibri" pitchFamily="34" charset="0"/>
              </a:rPr>
              <a:t>IP </a:t>
            </a:r>
            <a:r>
              <a:rPr lang="en-US" sz="2800" dirty="0" smtClean="0">
                <a:latin typeface="Calibri" pitchFamily="34" charset="0"/>
              </a:rPr>
              <a:t>software deals with the routing of </a:t>
            </a:r>
            <a:r>
              <a:rPr lang="en-US" sz="2800" dirty="0" smtClean="0">
                <a:latin typeface="Calibri" pitchFamily="34" charset="0"/>
              </a:rPr>
              <a:t>packets through </a:t>
            </a:r>
            <a:r>
              <a:rPr lang="en-US" sz="2800" dirty="0" smtClean="0">
                <a:latin typeface="Calibri" pitchFamily="34" charset="0"/>
              </a:rPr>
              <a:t>the maze of interconnected networks to their final </a:t>
            </a:r>
            <a:r>
              <a:rPr lang="en-US" sz="2800" dirty="0" smtClean="0">
                <a:latin typeface="Calibri" pitchFamily="34" charset="0"/>
              </a:rPr>
              <a:t>destination.</a:t>
            </a:r>
          </a:p>
          <a:p>
            <a:pPr marL="536575" lvl="1" indent="-463550">
              <a:buFont typeface="Wingdings" pitchFamily="2" charset="2"/>
              <a:buChar char="Ø"/>
            </a:pPr>
            <a:r>
              <a:rPr lang="en-GB" sz="2800" dirty="0" smtClean="0">
                <a:latin typeface="Calibri" pitchFamily="34" charset="0"/>
              </a:rPr>
              <a:t>UDP stands for </a:t>
            </a:r>
            <a:r>
              <a:rPr lang="en-GB" sz="2800" b="1" dirty="0" smtClean="0">
                <a:solidFill>
                  <a:srgbClr val="3333FF"/>
                </a:solidFill>
                <a:latin typeface="Calibri" pitchFamily="34" charset="0"/>
              </a:rPr>
              <a:t>User Datagram Protocol</a:t>
            </a:r>
          </a:p>
          <a:p>
            <a:pPr lvl="1">
              <a:buNone/>
            </a:pPr>
            <a:r>
              <a:rPr lang="en-GB" sz="2800" dirty="0" smtClean="0">
                <a:latin typeface="Calibri" pitchFamily="34" charset="0"/>
              </a:rPr>
              <a:t>It is an alternative to TCP</a:t>
            </a:r>
          </a:p>
          <a:p>
            <a:pPr marL="536575" lvl="1" indent="0">
              <a:buNone/>
            </a:pPr>
            <a:r>
              <a:rPr lang="en-GB" sz="2800" dirty="0" smtClean="0">
                <a:latin typeface="Calibri" pitchFamily="34" charset="0"/>
              </a:rPr>
              <a:t>The main difference is that TCP is highly reliable, </a:t>
            </a:r>
            <a:r>
              <a:rPr lang="en-GB" sz="2800" dirty="0" smtClean="0">
                <a:latin typeface="Calibri" pitchFamily="34" charset="0"/>
              </a:rPr>
              <a:t>at the </a:t>
            </a:r>
            <a:r>
              <a:rPr lang="en-GB" sz="2800" dirty="0" smtClean="0">
                <a:latin typeface="Calibri" pitchFamily="34" charset="0"/>
              </a:rPr>
              <a:t>cost of decreased performance, while UDP is less reliable, but generally </a:t>
            </a:r>
            <a:r>
              <a:rPr lang="en-GB" sz="2800" dirty="0" smtClean="0">
                <a:latin typeface="Calibri" pitchFamily="34" charset="0"/>
              </a:rPr>
              <a:t>faster.</a:t>
            </a:r>
            <a:endParaRPr lang="en-GB" sz="2800" dirty="0" smtClean="0">
              <a:latin typeface="Calibri" pitchFamily="34" charset="0"/>
            </a:endParaRPr>
          </a:p>
          <a:p>
            <a:pPr lvl="1">
              <a:buNone/>
            </a:pPr>
            <a:endParaRPr lang="en-US" sz="2800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GB" sz="2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/>
          <a:srcRect l="2777" r="2777"/>
          <a:stretch>
            <a:fillRect/>
          </a:stretch>
        </p:blipFill>
        <p:spPr bwMode="auto">
          <a:xfrm>
            <a:off x="3114684" y="2071678"/>
            <a:ext cx="2743200" cy="3609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r="2563"/>
          <a:stretch>
            <a:fillRect/>
          </a:stretch>
        </p:blipFill>
        <p:spPr bwMode="auto">
          <a:xfrm>
            <a:off x="214282" y="0"/>
            <a:ext cx="2890399" cy="35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4"/>
          <a:srcRect r="5714"/>
          <a:stretch>
            <a:fillRect/>
          </a:stretch>
        </p:blipFill>
        <p:spPr bwMode="auto">
          <a:xfrm>
            <a:off x="6000760" y="1928802"/>
            <a:ext cx="2914640" cy="4852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6388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6386" name="Equation" r:id="rId3" imgW="914400" imgH="198720" progId="">
              <p:embed/>
            </p:oleObj>
          </a:graphicData>
        </a:graphic>
      </p:graphicFrame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57188" y="428625"/>
            <a:ext cx="8501062" cy="541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sz="2800" dirty="0">
                <a:latin typeface="Calibri" pitchFamily="34" charset="0"/>
              </a:rPr>
              <a:t>Some of the common protocols specified by the TCP/IP reference model layers. Some of the most commonly used application layer protocols include the following: </a:t>
            </a:r>
          </a:p>
          <a:p>
            <a:pPr>
              <a:lnSpc>
                <a:spcPct val="85000"/>
              </a:lnSpc>
            </a:pPr>
            <a:endParaRPr lang="en-US" sz="2800" dirty="0">
              <a:latin typeface="Calibri" pitchFamily="34" charset="0"/>
            </a:endParaRPr>
          </a:p>
          <a:p>
            <a:pPr>
              <a:lnSpc>
                <a:spcPct val="85000"/>
              </a:lnSpc>
            </a:pPr>
            <a:r>
              <a:rPr lang="en-US" sz="2800" dirty="0">
                <a:latin typeface="Calibri" pitchFamily="34" charset="0"/>
              </a:rPr>
              <a:t>File Transfer Protocol (FTP) </a:t>
            </a:r>
          </a:p>
          <a:p>
            <a:pPr>
              <a:lnSpc>
                <a:spcPct val="85000"/>
              </a:lnSpc>
            </a:pPr>
            <a:endParaRPr lang="en-US" sz="2800" dirty="0">
              <a:latin typeface="Calibri" pitchFamily="34" charset="0"/>
            </a:endParaRPr>
          </a:p>
          <a:p>
            <a:pPr>
              <a:lnSpc>
                <a:spcPct val="85000"/>
              </a:lnSpc>
            </a:pPr>
            <a:r>
              <a:rPr lang="en-US" sz="2800" dirty="0">
                <a:latin typeface="Calibri" pitchFamily="34" charset="0"/>
              </a:rPr>
              <a:t>Hypertext Transfer Protocol (HTTP) </a:t>
            </a:r>
          </a:p>
          <a:p>
            <a:pPr>
              <a:lnSpc>
                <a:spcPct val="85000"/>
              </a:lnSpc>
            </a:pPr>
            <a:endParaRPr lang="en-US" sz="2800" dirty="0">
              <a:latin typeface="Calibri" pitchFamily="34" charset="0"/>
            </a:endParaRPr>
          </a:p>
          <a:p>
            <a:r>
              <a:rPr lang="en-US" sz="2800" dirty="0">
                <a:latin typeface="Calibri" pitchFamily="34" charset="0"/>
              </a:rPr>
              <a:t>Simple Mail Transfer Protocol (SMTP) </a:t>
            </a:r>
          </a:p>
          <a:p>
            <a:endParaRPr lang="en-US" sz="2800" dirty="0">
              <a:latin typeface="Calibri" pitchFamily="34" charset="0"/>
            </a:endParaRPr>
          </a:p>
          <a:p>
            <a:r>
              <a:rPr lang="en-US" sz="2800" dirty="0">
                <a:latin typeface="Calibri" pitchFamily="34" charset="0"/>
              </a:rPr>
              <a:t>Domain Name System (DNS) </a:t>
            </a:r>
          </a:p>
          <a:p>
            <a:endParaRPr lang="en-US" sz="2800" dirty="0">
              <a:latin typeface="Calibri" pitchFamily="34" charset="0"/>
            </a:endParaRPr>
          </a:p>
          <a:p>
            <a:r>
              <a:rPr lang="en-US" sz="2800" dirty="0">
                <a:latin typeface="Calibri" pitchFamily="34" charset="0"/>
              </a:rPr>
              <a:t>Trivial File Transfer Protocol (TFTP) </a:t>
            </a:r>
          </a:p>
          <a:p>
            <a:pPr>
              <a:lnSpc>
                <a:spcPct val="85000"/>
              </a:lnSpc>
            </a:pP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148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6146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927100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4313" y="320675"/>
            <a:ext cx="8643937" cy="57092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1313" indent="-341313" algn="ctr" fontAlgn="auto">
              <a:spcBef>
                <a:spcPts val="700"/>
              </a:spcBef>
              <a:spcAft>
                <a:spcPts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+mn-cs"/>
              </a:rPr>
              <a:t>OSI  Model</a:t>
            </a:r>
          </a:p>
          <a:p>
            <a:pPr marL="341313" indent="-341313" fontAlgn="auto">
              <a:spcBef>
                <a:spcPts val="700"/>
              </a:spcBef>
              <a:spcAft>
                <a:spcPts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dirty="0">
              <a:solidFill>
                <a:srgbClr val="000000"/>
              </a:solidFill>
              <a:latin typeface="Calibri" pitchFamily="34" charset="0"/>
              <a:cs typeface="+mn-cs"/>
            </a:endParaRPr>
          </a:p>
          <a:p>
            <a:pPr marL="341313" indent="-341313" fontAlgn="auto">
              <a:spcBef>
                <a:spcPts val="700"/>
              </a:spcBef>
              <a:spcAft>
                <a:spcPts val="0"/>
              </a:spcAft>
              <a:buFont typeface="Wingdings" pitchFamily="2" charset="2"/>
              <a:buChar char="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>
                <a:latin typeface="Calibri" pitchFamily="34" charset="0"/>
                <a:cs typeface="+mn-cs"/>
              </a:rPr>
              <a:t>The open system Interconnection (OSI) </a:t>
            </a:r>
            <a:r>
              <a:rPr lang="en-GB" sz="2800" dirty="0">
                <a:latin typeface="Calibri" pitchFamily="34" charset="0"/>
                <a:cs typeface="+mn-cs"/>
              </a:rPr>
              <a:t>is an international standard that defines </a:t>
            </a:r>
            <a:r>
              <a:rPr lang="en-US" sz="2800" dirty="0">
                <a:latin typeface="Calibri" pitchFamily="34" charset="0"/>
                <a:cs typeface="+mn-cs"/>
              </a:rPr>
              <a:t>information exchange between the computers  and other devices on the network. </a:t>
            </a:r>
          </a:p>
          <a:p>
            <a:pPr marL="341313" indent="-341313" fontAlgn="auto">
              <a:spcBef>
                <a:spcPts val="700"/>
              </a:spcBef>
              <a:spcAft>
                <a:spcPts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sz="2800" dirty="0">
              <a:latin typeface="Calibri" pitchFamily="34" charset="0"/>
              <a:cs typeface="+mn-cs"/>
            </a:endParaRPr>
          </a:p>
          <a:p>
            <a:pPr marL="341313" indent="-341313" fontAlgn="auto">
              <a:spcBef>
                <a:spcPts val="700"/>
              </a:spcBef>
              <a:spcAft>
                <a:spcPts val="0"/>
              </a:spcAft>
              <a:buFont typeface="Wingdings" pitchFamily="2" charset="2"/>
              <a:buChar char="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>
                <a:latin typeface="Calibri" pitchFamily="34" charset="0"/>
                <a:cs typeface="+mn-cs"/>
              </a:rPr>
              <a:t>OSI is a seven layer communication protocol stack. </a:t>
            </a:r>
          </a:p>
          <a:p>
            <a:pPr marL="341313" indent="-341313" fontAlgn="auto">
              <a:spcBef>
                <a:spcPts val="700"/>
              </a:spcBef>
              <a:spcAft>
                <a:spcPts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sz="2800" dirty="0">
              <a:latin typeface="Calibri" pitchFamily="34" charset="0"/>
              <a:cs typeface="+mn-cs"/>
            </a:endParaRPr>
          </a:p>
          <a:p>
            <a:pPr marL="341313" indent="-341313" fontAlgn="auto">
              <a:spcBef>
                <a:spcPts val="700"/>
              </a:spcBef>
              <a:spcAft>
                <a:spcPts val="0"/>
              </a:spcAft>
              <a:buFont typeface="Wingdings" pitchFamily="2" charset="2"/>
              <a:buChar char="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>
                <a:latin typeface="Calibri" pitchFamily="34" charset="0"/>
                <a:cs typeface="+mn-cs"/>
              </a:rPr>
              <a:t>Each layer performs a specific function and then pass on the data to another layer.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Calibri" pitchFamily="34" charset="0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17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7170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813"/>
            <a:ext cx="7696200" cy="1587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57200" y="71414"/>
            <a:ext cx="82296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484632" fontAlgn="auto">
              <a:spcAft>
                <a:spcPts val="0"/>
              </a:spcAft>
              <a:defRPr/>
            </a:pPr>
            <a:r>
              <a:rPr lang="en-US" sz="3200" b="1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The seven layer OSI reference model</a:t>
            </a:r>
          </a:p>
          <a:p>
            <a:pPr marL="484632" fontAlgn="auto">
              <a:spcAft>
                <a:spcPts val="0"/>
              </a:spcAft>
              <a:defRPr/>
            </a:pPr>
            <a:endParaRPr lang="en-GB" sz="3200" b="1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17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88" y="1300163"/>
            <a:ext cx="3429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500563" y="1643063"/>
            <a:ext cx="4643437" cy="26776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latin typeface="+mn-lt"/>
                <a:cs typeface="+mn-cs"/>
              </a:rPr>
              <a:t>NB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alibri" pitchFamily="34" charset="0"/>
                <a:cs typeface="+mn-cs"/>
              </a:rPr>
              <a:t>It is easy to recollect the    OSI layers with the acronym:  </a:t>
            </a:r>
            <a:endParaRPr lang="en-US" sz="2800" dirty="0" smtClean="0">
              <a:latin typeface="Calibri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Calibri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+mn-cs"/>
              </a:rPr>
              <a:t>All people seem to need data processing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+mn-cs"/>
            </a:endParaRPr>
          </a:p>
        </p:txBody>
      </p:sp>
      <p:pic>
        <p:nvPicPr>
          <p:cNvPr id="7177" name="Picture 8" descr="http://blessedhands3333.com/personal_journal/images/osi_model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8" y="928688"/>
            <a:ext cx="4214812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00063" y="214313"/>
            <a:ext cx="6000750" cy="657225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196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8194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813"/>
            <a:ext cx="7696200" cy="1587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4313" y="150813"/>
            <a:ext cx="8643937" cy="64865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800"/>
              </a:spcBef>
              <a:spcAft>
                <a:spcPts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+mn-cs"/>
              </a:rPr>
              <a:t>Physical Layer</a:t>
            </a:r>
          </a:p>
          <a:p>
            <a:pPr algn="ctr" fontAlgn="auto">
              <a:spcBef>
                <a:spcPts val="800"/>
              </a:spcBef>
              <a:spcAft>
                <a:spcPts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sz="2800" b="1" i="1" u="sng" dirty="0">
              <a:solidFill>
                <a:srgbClr val="0000FF"/>
              </a:solidFill>
              <a:latin typeface="Calibri" pitchFamily="34" charset="0"/>
              <a:cs typeface="+mn-cs"/>
            </a:endParaRPr>
          </a:p>
          <a:p>
            <a:pPr fontAlgn="auto">
              <a:spcBef>
                <a:spcPts val="700"/>
              </a:spcBef>
              <a:spcAft>
                <a:spcPts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+mn-cs"/>
              </a:rPr>
              <a:t>The physical layer (layer 1) governs the physical connections between computers on a network. It defines:</a:t>
            </a:r>
          </a:p>
          <a:p>
            <a:pPr fontAlgn="auto">
              <a:spcBef>
                <a:spcPts val="700"/>
              </a:spcBef>
              <a:spcAft>
                <a:spcPts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sz="2800" dirty="0">
              <a:solidFill>
                <a:srgbClr val="000000"/>
              </a:solidFill>
              <a:latin typeface="Calibri" pitchFamily="34" charset="0"/>
              <a:cs typeface="+mn-cs"/>
            </a:endParaRPr>
          </a:p>
          <a:p>
            <a:pPr marL="741363" lvl="1" indent="-284163" fontAlgn="auto">
              <a:spcBef>
                <a:spcPts val="650"/>
              </a:spcBef>
              <a:spcAft>
                <a:spcPts val="0"/>
              </a:spcAft>
              <a:buFont typeface="Wingdings" pitchFamily="2" charset="2"/>
              <a:buChar char="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+mn-cs"/>
              </a:rPr>
              <a:t> Type of signaling method such as digital or analog.</a:t>
            </a:r>
          </a:p>
          <a:p>
            <a:pPr marL="741363" lvl="1" indent="-284163" fontAlgn="auto">
              <a:spcBef>
                <a:spcPts val="650"/>
              </a:spcBef>
              <a:spcAft>
                <a:spcPts val="0"/>
              </a:spcAft>
              <a:buFont typeface="Wingdings" pitchFamily="2" charset="2"/>
              <a:buChar char="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+mn-cs"/>
              </a:rPr>
              <a:t>The electrical and optical characteristics of the transmission signal.</a:t>
            </a:r>
          </a:p>
          <a:p>
            <a:pPr marL="741363" lvl="1" indent="-284163" fontAlgn="auto">
              <a:spcBef>
                <a:spcPts val="650"/>
              </a:spcBef>
              <a:spcAft>
                <a:spcPts val="0"/>
              </a:spcAft>
              <a:buFont typeface="Wingdings" pitchFamily="2" charset="2"/>
              <a:buChar char="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+mn-cs"/>
              </a:rPr>
              <a:t>Transmission characteristics such as half duplex or  full duplex.</a:t>
            </a:r>
          </a:p>
          <a:p>
            <a:pPr marL="741363" lvl="1" indent="-284163" fontAlgn="auto">
              <a:spcBef>
                <a:spcPts val="650"/>
              </a:spcBef>
              <a:spcAft>
                <a:spcPts val="0"/>
              </a:spcAft>
              <a:buFont typeface="Wingdings" pitchFamily="2" charset="2"/>
              <a:buChar char="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+mn-cs"/>
              </a:rPr>
              <a:t>Data rate </a:t>
            </a:r>
            <a:r>
              <a:rPr lang="en-US" sz="2800" b="1" dirty="0">
                <a:solidFill>
                  <a:srgbClr val="000000"/>
                </a:solidFill>
                <a:latin typeface="Calibri" pitchFamily="34" charset="0"/>
                <a:cs typeface="+mn-cs"/>
              </a:rPr>
              <a:t>(bandwidth) 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+mn-cs"/>
              </a:rPr>
              <a:t>such as 10 Mbps, 100 Mbps, or 1,000 Mbps.</a:t>
            </a:r>
          </a:p>
          <a:p>
            <a:pPr marL="741363" lvl="1" indent="-284163" fontAlgn="auto">
              <a:spcBef>
                <a:spcPts val="650"/>
              </a:spcBef>
              <a:spcAft>
                <a:spcPts val="0"/>
              </a:spcAft>
              <a:buFont typeface="Wingdings" pitchFamily="2" charset="2"/>
              <a:buChar char="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+mn-cs"/>
              </a:rPr>
              <a:t>Network layout (topology) such as star, bus, ring, etc.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9396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59394" name="Equation" r:id="rId3" imgW="914400" imgH="198720" progId="">
              <p:embed/>
            </p:oleObj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71472" y="285728"/>
            <a:ext cx="7793037" cy="762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484188" marR="0" lvl="0" indent="-484188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omic Sans MS" pitchFamily="66" charset="0"/>
                <a:ea typeface="+mj-ea"/>
                <a:cs typeface="+mj-cs"/>
              </a:rPr>
              <a:t>The </a:t>
            </a:r>
            <a:r>
              <a:rPr kumimoji="0" lang="en-US" sz="3600" b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omic Sans MS" pitchFamily="66" charset="0"/>
                <a:ea typeface="+mj-ea"/>
                <a:cs typeface="+mj-cs"/>
              </a:rPr>
              <a:t>Challenges</a:t>
            </a:r>
            <a:endParaRPr kumimoji="0" lang="en-US" altLang="he-IL" sz="4400" b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63534" y="1142984"/>
            <a:ext cx="8294746" cy="4773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36576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altLang="he-IL" sz="2800" b="0" i="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he-IL" sz="2800" b="1" dirty="0" smtClean="0">
                <a:ln>
                  <a:solidFill>
                    <a:schemeClr val="bg2"/>
                  </a:solidFill>
                </a:ln>
                <a:latin typeface="Comic Sans MS" pitchFamily="66" charset="0"/>
                <a:cs typeface="+mn-cs"/>
              </a:rPr>
              <a:t>We are suppose </a:t>
            </a:r>
            <a:r>
              <a:rPr kumimoji="0" lang="en-US" altLang="he-IL" sz="2800" b="1" i="0" u="none" strike="noStrike" kern="1200" cap="none" spc="0" normalizeH="0" noProof="0" dirty="0" smtClean="0">
                <a:ln>
                  <a:solidFill>
                    <a:schemeClr val="bg2"/>
                  </a:solidFill>
                </a:ln>
                <a:effectLst/>
                <a:uLnTx/>
                <a:uFillTx/>
                <a:latin typeface="Calibri" pitchFamily="34" charset="0"/>
                <a:cs typeface="+mn-cs"/>
              </a:rPr>
              <a:t>to</a:t>
            </a:r>
          </a:p>
          <a:p>
            <a:pPr marR="36576" lvl="1" eaLnBrk="0" hangingPunct="0">
              <a:spcBef>
                <a:spcPts val="0"/>
              </a:spcBef>
              <a:buClr>
                <a:srgbClr val="00B0F0"/>
              </a:buClr>
              <a:buSzPct val="80000"/>
              <a:buFont typeface="Wingdings" pitchFamily="2" charset="2"/>
              <a:buChar char="Ø"/>
            </a:pPr>
            <a:r>
              <a:rPr kumimoji="0" lang="en-US" altLang="he-IL" sz="2800" b="1" i="0" u="none" strike="noStrike" kern="1200" cap="none" spc="0" normalizeH="0" noProof="0" dirty="0" smtClean="0">
                <a:ln>
                  <a:solidFill>
                    <a:schemeClr val="bg2"/>
                  </a:solidFill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cs typeface="+mn-cs"/>
              </a:rPr>
              <a:t> </a:t>
            </a:r>
            <a:r>
              <a:rPr kumimoji="0" lang="en-US" altLang="he-IL" sz="2800" b="1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solidFill>
                  <a:srgbClr val="0070C0"/>
                </a:solidFill>
                <a:effectLst/>
                <a:uLnTx/>
                <a:uFillTx/>
                <a:latin typeface="Comic Sans MS" pitchFamily="66" charset="0"/>
                <a:cs typeface="+mn-cs"/>
              </a:rPr>
              <a:t>represent all types of information as bits.</a:t>
            </a:r>
          </a:p>
          <a:p>
            <a:pPr marR="36576" lvl="1" eaLnBrk="0" hangingPunct="0">
              <a:spcBef>
                <a:spcPts val="0"/>
              </a:spcBef>
              <a:buClr>
                <a:srgbClr val="00B0F0"/>
              </a:buClr>
              <a:buSzPct val="80000"/>
            </a:pPr>
            <a:endParaRPr kumimoji="0" lang="en-US" altLang="he-IL" sz="2800" b="1" u="none" strike="noStrike" kern="1200" cap="none" spc="0" normalizeH="0" baseline="0" noProof="0" dirty="0" smtClean="0">
              <a:ln>
                <a:solidFill>
                  <a:schemeClr val="bg2"/>
                </a:solidFill>
              </a:ln>
              <a:solidFill>
                <a:srgbClr val="0070C0"/>
              </a:solidFill>
              <a:effectLst/>
              <a:uLnTx/>
              <a:uFillTx/>
              <a:latin typeface="Comic Sans MS" pitchFamily="66" charset="0"/>
              <a:cs typeface="+mn-cs"/>
            </a:endParaRPr>
          </a:p>
          <a:p>
            <a:pPr marR="36576" lvl="1" eaLnBrk="0" hangingPunct="0">
              <a:spcBef>
                <a:spcPts val="0"/>
              </a:spcBef>
              <a:buClr>
                <a:srgbClr val="00B0F0"/>
              </a:buClr>
              <a:buSzPct val="80000"/>
              <a:buFont typeface="Wingdings" pitchFamily="2" charset="2"/>
              <a:buChar char="Ø"/>
            </a:pPr>
            <a:r>
              <a:rPr kumimoji="0" lang="en-US" altLang="he-IL" sz="2800" b="1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solidFill>
                  <a:srgbClr val="0070C0"/>
                </a:solidFill>
                <a:effectLst/>
                <a:uLnTx/>
                <a:uFillTx/>
                <a:latin typeface="Comic Sans MS" pitchFamily="66" charset="0"/>
                <a:cs typeface="+mn-cs"/>
              </a:rPr>
              <a:t>move the bits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kumimoji="0" lang="en-US" altLang="he-IL" sz="28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  <a:cs typeface="+mn-cs"/>
              </a:rPr>
              <a:t>In large quantities,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kumimoji="0" lang="en-US" altLang="he-IL" sz="28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  <a:cs typeface="+mn-cs"/>
              </a:rPr>
              <a:t>everywhere,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kumimoji="0" lang="en-US" altLang="he-IL" sz="28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  <a:cs typeface="+mn-cs"/>
              </a:rPr>
              <a:t>cheaply,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kumimoji="0" lang="en-US" altLang="he-IL" sz="28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  <a:cs typeface="+mn-cs"/>
              </a:rPr>
              <a:t>Securely,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kumimoji="0" lang="en-US" altLang="he-IL" sz="28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  <a:cs typeface="+mn-cs"/>
              </a:rPr>
              <a:t>with quality of service,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kumimoji="0" lang="en-US" altLang="he-IL" sz="28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  <a:cs typeface="+mn-cs"/>
              </a:rPr>
              <a:t>….</a:t>
            </a:r>
          </a:p>
          <a:p>
            <a:pPr marL="0" marR="36576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Monotype Sorts" pitchFamily="2" charset="2"/>
              <a:buChar char="t"/>
              <a:tabLst/>
              <a:defRPr/>
            </a:pPr>
            <a:endParaRPr kumimoji="0" lang="en-US" altLang="en-US" sz="2800" b="0" u="none" strike="noStrike" kern="1200" cap="none" spc="0" normalizeH="0" baseline="0" noProof="0" dirty="0">
              <a:ln>
                <a:solidFill>
                  <a:schemeClr val="bg2"/>
                </a:solidFill>
              </a:ln>
              <a:effectLst/>
              <a:uLnTx/>
              <a:uFillTx/>
              <a:latin typeface="Comic Sans MS" pitchFamily="66" charset="0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220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9218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1069975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85750" y="285750"/>
            <a:ext cx="8643938" cy="57658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1313" indent="-341313" algn="ctr" fontAlgn="auto">
              <a:spcBef>
                <a:spcPts val="800"/>
              </a:spcBef>
              <a:spcAft>
                <a:spcPts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+mn-cs"/>
              </a:rPr>
              <a:t>Data Link Layer</a:t>
            </a:r>
          </a:p>
          <a:p>
            <a:pPr marL="341313" indent="-341313" algn="ctr" fontAlgn="auto">
              <a:spcBef>
                <a:spcPts val="800"/>
              </a:spcBef>
              <a:spcAft>
                <a:spcPts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sz="3200" u="sng" dirty="0">
              <a:solidFill>
                <a:srgbClr val="0000FF"/>
              </a:solidFill>
              <a:latin typeface="Calibri" pitchFamily="34" charset="0"/>
              <a:cs typeface="+mn-cs"/>
            </a:endParaRP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+mn-cs"/>
              </a:rPr>
              <a:t>The data link layer (layer 2), prepares data for </a:t>
            </a: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+mn-cs"/>
              </a:rPr>
              <a:t>	the physical layer .</a:t>
            </a: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sz="3200" dirty="0">
              <a:solidFill>
                <a:srgbClr val="000000"/>
              </a:solidFill>
              <a:latin typeface="Calibri" pitchFamily="34" charset="0"/>
              <a:cs typeface="+mn-cs"/>
            </a:endParaRP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+mn-cs"/>
              </a:rPr>
              <a:t>The data link layer is also responsible for:</a:t>
            </a:r>
          </a:p>
          <a:p>
            <a:pPr marL="741363" lvl="1" indent="-284163" fontAlgn="auto">
              <a:spcBef>
                <a:spcPts val="700"/>
              </a:spcBef>
              <a:spcAft>
                <a:spcPts val="0"/>
              </a:spcAft>
              <a:buFont typeface="Wingdings" pitchFamily="2" charset="2"/>
              <a:buChar char="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3000" dirty="0">
                <a:solidFill>
                  <a:srgbClr val="000000"/>
                </a:solidFill>
                <a:latin typeface="Calibri" pitchFamily="34" charset="0"/>
                <a:cs typeface="+mn-cs"/>
              </a:rPr>
              <a:t>Organizing data bits into frames.</a:t>
            </a:r>
          </a:p>
          <a:p>
            <a:pPr marL="741363" lvl="1" indent="-284163" fontAlgn="auto">
              <a:spcBef>
                <a:spcPts val="700"/>
              </a:spcBef>
              <a:spcAft>
                <a:spcPts val="0"/>
              </a:spcAft>
              <a:buFont typeface="Wingdings" pitchFamily="2" charset="2"/>
              <a:buChar char="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3000" dirty="0">
                <a:solidFill>
                  <a:srgbClr val="000000"/>
                </a:solidFill>
                <a:latin typeface="Calibri" pitchFamily="34" charset="0"/>
                <a:cs typeface="+mn-cs"/>
              </a:rPr>
              <a:t>Address information known as MAC addressing</a:t>
            </a:r>
          </a:p>
          <a:p>
            <a:pPr marL="741363" lvl="1" indent="-284163" fontAlgn="auto">
              <a:spcBef>
                <a:spcPts val="700"/>
              </a:spcBef>
              <a:spcAft>
                <a:spcPts val="0"/>
              </a:spcAft>
              <a:buFont typeface="Wingdings" pitchFamily="2" charset="2"/>
              <a:buChar char="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3000" dirty="0">
                <a:solidFill>
                  <a:srgbClr val="000000"/>
                </a:solidFill>
                <a:latin typeface="Calibri" pitchFamily="34" charset="0"/>
                <a:cs typeface="+mn-cs"/>
              </a:rPr>
              <a:t>Error correction and retransmission.</a:t>
            </a:r>
          </a:p>
          <a:p>
            <a:pPr marL="741363" lvl="1" indent="-284163" fontAlgn="auto">
              <a:spcBef>
                <a:spcPts val="700"/>
              </a:spcBef>
              <a:spcAft>
                <a:spcPts val="0"/>
              </a:spcAft>
              <a:buFont typeface="Wingdings" pitchFamily="2" charset="2"/>
              <a:buChar char="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3000" dirty="0">
                <a:solidFill>
                  <a:srgbClr val="000000"/>
                </a:solidFill>
                <a:latin typeface="Calibri" pitchFamily="34" charset="0"/>
                <a:cs typeface="+mn-cs"/>
              </a:rPr>
              <a:t>How the data bits access a transmission medium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+mn-cs"/>
              </a:rPr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571500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fontAlgn="auto">
              <a:spcAft>
                <a:spcPts val="0"/>
              </a:spcAft>
              <a:defRPr/>
            </a:pPr>
            <a:endParaRPr lang="en-US" sz="28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244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0242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57250" y="927100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42844" y="-71462"/>
            <a:ext cx="8786874" cy="70609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+mn-cs"/>
              </a:rPr>
              <a:t>Network Layer</a:t>
            </a:r>
          </a:p>
          <a:p>
            <a:pPr fontAlgn="auto">
              <a:spcBef>
                <a:spcPts val="700"/>
              </a:spcBef>
              <a:spcAft>
                <a:spcPts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sz="2800" dirty="0">
              <a:solidFill>
                <a:srgbClr val="000000"/>
              </a:solidFill>
              <a:latin typeface="Calibri" pitchFamily="34" charset="0"/>
              <a:cs typeface="+mn-cs"/>
            </a:endParaRPr>
          </a:p>
          <a:p>
            <a:pPr fontAlgn="auto">
              <a:spcBef>
                <a:spcPts val="7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+mn-cs"/>
              </a:rPr>
              <a:t>The Network layer is responsible for routing, switching,  and controlling the flow of data between nodes. </a:t>
            </a:r>
          </a:p>
          <a:p>
            <a:pPr fontAlgn="auto">
              <a:spcBef>
                <a:spcPts val="700"/>
              </a:spcBef>
              <a:spcAft>
                <a:spcPts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sz="2800" dirty="0">
              <a:solidFill>
                <a:srgbClr val="000000"/>
              </a:solidFill>
              <a:latin typeface="Calibri" pitchFamily="34" charset="0"/>
              <a:cs typeface="+mn-cs"/>
            </a:endParaRPr>
          </a:p>
          <a:p>
            <a:pPr fontAlgn="auto">
              <a:spcBef>
                <a:spcPts val="700"/>
              </a:spcBef>
              <a:spcAft>
                <a:spcPts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+mn-cs"/>
              </a:rPr>
              <a:t>Services provided by the network layer include:</a:t>
            </a:r>
          </a:p>
          <a:p>
            <a:pPr marL="741363" lvl="1" indent="-284163" fontAlgn="auto">
              <a:spcBef>
                <a:spcPts val="650"/>
              </a:spcBef>
              <a:spcAft>
                <a:spcPts val="0"/>
              </a:spcAft>
              <a:buFont typeface="Wingdings" pitchFamily="2" charset="2"/>
              <a:buChar char="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+mn-cs"/>
              </a:rPr>
              <a:t>Adding network and node addressing information to a series of </a:t>
            </a:r>
            <a:r>
              <a:rPr lang="en-US" sz="2800" b="1" dirty="0">
                <a:solidFill>
                  <a:srgbClr val="000000"/>
                </a:solidFill>
                <a:latin typeface="Calibri" pitchFamily="34" charset="0"/>
                <a:cs typeface="+mn-cs"/>
              </a:rPr>
              <a:t>data packets 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+mn-cs"/>
              </a:rPr>
              <a:t>prior to handing off the packet of information to the data link layer.</a:t>
            </a:r>
          </a:p>
          <a:p>
            <a:pPr marL="741363" lvl="1" indent="-284163" fontAlgn="auto">
              <a:spcBef>
                <a:spcPts val="650"/>
              </a:spcBef>
              <a:spcAft>
                <a:spcPts val="0"/>
              </a:spcAft>
              <a:buFont typeface="Wingdings" pitchFamily="2" charset="2"/>
              <a:buChar char="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+mn-cs"/>
              </a:rPr>
              <a:t>Support services to the transport layer and data preparation for the data link layer.</a:t>
            </a:r>
          </a:p>
          <a:p>
            <a:pPr marL="741363" lvl="1" indent="-284163" fontAlgn="auto">
              <a:spcBef>
                <a:spcPts val="650"/>
              </a:spcBef>
              <a:spcAft>
                <a:spcPts val="0"/>
              </a:spcAft>
              <a:buFont typeface="Wingdings" pitchFamily="2" charset="2"/>
              <a:buChar char="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+mn-cs"/>
              </a:rPr>
              <a:t>Route discovery and determination of the best route for data between two separate network locations.</a:t>
            </a:r>
          </a:p>
          <a:p>
            <a:pPr marL="0" lvl="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28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268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1266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785813" y="927100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85750" y="214313"/>
            <a:ext cx="8429625" cy="53244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+mn-cs"/>
              </a:rPr>
              <a:t>Transport Layer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800" dirty="0">
                <a:latin typeface="Calibri" pitchFamily="34" charset="0"/>
                <a:cs typeface="+mn-cs"/>
              </a:rPr>
              <a:t>The Transport layer converts messages into segments and also breaks large segments into smaller segments that can be handled by lower layers.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Calibri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800" dirty="0">
                <a:latin typeface="Calibri" pitchFamily="34" charset="0"/>
                <a:cs typeface="+mn-cs"/>
              </a:rPr>
              <a:t>It provides error checking to  guarantee error free data delivery.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Calibri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800" dirty="0">
                <a:latin typeface="Calibri" pitchFamily="34" charset="0"/>
                <a:cs typeface="+mn-cs"/>
              </a:rPr>
              <a:t>It provides acknowledgment of successful transmissions and requests retransmission if some packets gets damaged or  corrupted</a:t>
            </a:r>
            <a:r>
              <a:rPr lang="en-US" sz="2800" dirty="0">
                <a:latin typeface="+mn-lt"/>
                <a:cs typeface="+mn-cs"/>
              </a:rPr>
              <a:t>.</a:t>
            </a:r>
            <a:endParaRPr lang="en-GB" sz="2800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229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2290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927100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85750" y="142875"/>
            <a:ext cx="8715375" cy="60325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Session Layer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3000" dirty="0">
                <a:latin typeface="Calibri" pitchFamily="34" charset="0"/>
                <a:cs typeface="+mn-cs"/>
              </a:rPr>
              <a:t>Session layer establishes, manages, and synchronizes the communication between  two nodes.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000" dirty="0">
              <a:latin typeface="Calibri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3000" dirty="0">
                <a:latin typeface="Calibri" pitchFamily="34" charset="0"/>
                <a:cs typeface="+mn-cs"/>
              </a:rPr>
              <a:t>Two nodes can exchange information only after a session has been established between them.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000" dirty="0">
              <a:latin typeface="Calibri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3000" dirty="0">
                <a:latin typeface="Calibri" pitchFamily="34" charset="0"/>
                <a:cs typeface="+mn-cs"/>
              </a:rPr>
              <a:t> A session is a logical connection between the two nodes.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000" dirty="0">
              <a:latin typeface="Calibri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3000" dirty="0">
                <a:latin typeface="Calibri" pitchFamily="34" charset="0"/>
                <a:cs typeface="+mn-cs"/>
              </a:rPr>
              <a:t>The Session layer can also control the direction in which the data flows.</a:t>
            </a:r>
            <a:endParaRPr lang="en-GB" sz="3000" dirty="0">
              <a:latin typeface="Calibri" pitchFamily="34" charset="0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3316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3314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927100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85750" y="214313"/>
            <a:ext cx="8572500" cy="55705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1313" indent="-341313" algn="ctr" fontAlgn="auto">
              <a:spcBef>
                <a:spcPts val="800"/>
              </a:spcBef>
              <a:spcAft>
                <a:spcPts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+mn-cs"/>
              </a:rPr>
              <a:t>Presentation Layer</a:t>
            </a:r>
          </a:p>
          <a:p>
            <a:pPr marL="341313" indent="-341313" algn="ctr" fontAlgn="auto">
              <a:spcBef>
                <a:spcPts val="800"/>
              </a:spcBef>
              <a:spcAft>
                <a:spcPts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sz="2800" dirty="0">
              <a:solidFill>
                <a:srgbClr val="0000FF"/>
              </a:solidFill>
              <a:latin typeface="Calibri" pitchFamily="34" charset="0"/>
              <a:cs typeface="+mn-cs"/>
            </a:endParaRPr>
          </a:p>
          <a:p>
            <a:pPr marL="341313" indent="-341313" algn="just" fontAlgn="auto">
              <a:spcBef>
                <a:spcPts val="750"/>
              </a:spcBef>
              <a:spcAft>
                <a:spcPts val="0"/>
              </a:spcAft>
              <a:buFont typeface="Wingdings" pitchFamily="2" charset="2"/>
              <a:buChar char="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+mn-cs"/>
              </a:rPr>
              <a:t>The Presentation layer is responsible for encoding and decoding data in a mutually  agreeable format. </a:t>
            </a:r>
          </a:p>
          <a:p>
            <a:pPr marL="341313" indent="-341313" algn="just" fontAlgn="auto">
              <a:spcBef>
                <a:spcPts val="750"/>
              </a:spcBef>
              <a:spcAft>
                <a:spcPts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sz="3200" dirty="0">
              <a:solidFill>
                <a:srgbClr val="000000"/>
              </a:solidFill>
              <a:latin typeface="Calibri" pitchFamily="34" charset="0"/>
              <a:cs typeface="+mn-cs"/>
            </a:endParaRPr>
          </a:p>
          <a:p>
            <a:pPr marL="341313" indent="-341313" algn="just" fontAlgn="auto">
              <a:spcBef>
                <a:spcPts val="750"/>
              </a:spcBef>
              <a:spcAft>
                <a:spcPts val="0"/>
              </a:spcAft>
              <a:buFont typeface="Wingdings" pitchFamily="2" charset="2"/>
              <a:buChar char="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+mn-cs"/>
              </a:rPr>
              <a:t>It encrypts the data, which enables security. </a:t>
            </a:r>
          </a:p>
          <a:p>
            <a:pPr marL="341313" indent="-341313" algn="just" fontAlgn="auto">
              <a:spcBef>
                <a:spcPts val="750"/>
              </a:spcBef>
              <a:spcAft>
                <a:spcPts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sz="3200" dirty="0">
              <a:solidFill>
                <a:srgbClr val="000000"/>
              </a:solidFill>
              <a:latin typeface="Calibri" pitchFamily="34" charset="0"/>
              <a:cs typeface="+mn-cs"/>
            </a:endParaRPr>
          </a:p>
          <a:p>
            <a:pPr marL="341313" indent="-341313" algn="just" fontAlgn="auto">
              <a:spcBef>
                <a:spcPts val="750"/>
              </a:spcBef>
              <a:spcAft>
                <a:spcPts val="0"/>
              </a:spcAft>
              <a:buFont typeface="Wingdings" pitchFamily="2" charset="2"/>
              <a:buChar char="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+mn-cs"/>
              </a:rPr>
              <a:t>It compresses the data, which enables to reduce the size of the data packet.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4340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4338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927100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28625" y="214313"/>
            <a:ext cx="8286750" cy="61245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1313" indent="-341313" algn="ctr" fontAlgn="auto">
              <a:spcBef>
                <a:spcPts val="800"/>
              </a:spcBef>
              <a:spcAft>
                <a:spcPts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+mn-cs"/>
              </a:rPr>
              <a:t>Application Layer</a:t>
            </a:r>
          </a:p>
          <a:p>
            <a:pPr marL="341313" indent="-341313" algn="ctr" fontAlgn="auto">
              <a:spcBef>
                <a:spcPts val="800"/>
              </a:spcBef>
              <a:spcAft>
                <a:spcPts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sz="3200" u="sng" dirty="0">
              <a:solidFill>
                <a:srgbClr val="0000FF"/>
              </a:solidFill>
              <a:latin typeface="Calibri" pitchFamily="34" charset="0"/>
              <a:cs typeface="+mn-cs"/>
            </a:endParaRPr>
          </a:p>
          <a:p>
            <a:pPr marL="341313" indent="-341313" algn="just" fontAlgn="auto">
              <a:spcBef>
                <a:spcPts val="750"/>
              </a:spcBef>
              <a:spcAft>
                <a:spcPts val="0"/>
              </a:spcAft>
              <a:buFont typeface="Wingdings" pitchFamily="2" charset="2"/>
              <a:buChar char="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+mn-cs"/>
              </a:rPr>
              <a:t>The Application layer provides the interface between the end user and the network. </a:t>
            </a:r>
          </a:p>
          <a:p>
            <a:pPr marL="341313" indent="-341313" algn="just" fontAlgn="auto">
              <a:spcBef>
                <a:spcPts val="750"/>
              </a:spcBef>
              <a:spcAft>
                <a:spcPts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sz="3200" dirty="0">
              <a:solidFill>
                <a:srgbClr val="000000"/>
              </a:solidFill>
              <a:latin typeface="Calibri" pitchFamily="34" charset="0"/>
              <a:cs typeface="+mn-cs"/>
            </a:endParaRPr>
          </a:p>
          <a:p>
            <a:pPr marL="341313" indent="-341313" algn="just" fontAlgn="auto">
              <a:spcBef>
                <a:spcPts val="750"/>
              </a:spcBef>
              <a:spcAft>
                <a:spcPts val="0"/>
              </a:spcAft>
              <a:buFont typeface="Wingdings" pitchFamily="2" charset="2"/>
              <a:buChar char="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+mn-cs"/>
              </a:rPr>
              <a:t>The processes or applications of this layer generate the data packets to be delivered. </a:t>
            </a:r>
          </a:p>
          <a:p>
            <a:pPr marL="341313" indent="-341313" algn="just" fontAlgn="auto">
              <a:spcBef>
                <a:spcPts val="750"/>
              </a:spcBef>
              <a:spcAft>
                <a:spcPts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sz="3200" dirty="0">
              <a:solidFill>
                <a:srgbClr val="000000"/>
              </a:solidFill>
              <a:latin typeface="Calibri" pitchFamily="34" charset="0"/>
              <a:cs typeface="+mn-cs"/>
            </a:endParaRPr>
          </a:p>
          <a:p>
            <a:pPr marL="341313" indent="-341313" algn="just" fontAlgn="auto">
              <a:spcBef>
                <a:spcPts val="750"/>
              </a:spcBef>
              <a:spcAft>
                <a:spcPts val="0"/>
              </a:spcAft>
              <a:buFont typeface="Wingdings" pitchFamily="2" charset="2"/>
              <a:buChar char="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+mn-cs"/>
              </a:rPr>
              <a:t>Common applications and protocols that  operate on this layer include e‑mail, FTP, and Telnet (teletype network).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41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7410" name="Equation" r:id="rId3" imgW="914400" imgH="198720" progId="">
              <p:embed/>
            </p:oleObj>
          </a:graphicData>
        </a:graphic>
      </p:graphicFrame>
      <p:pic>
        <p:nvPicPr>
          <p:cNvPr id="17413" name="Picture 3" descr="2_3_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5588" y="357188"/>
            <a:ext cx="8674100" cy="607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364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5362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927100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4313" y="285750"/>
            <a:ext cx="8715375" cy="62150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1313" indent="-341313" algn="ctr" fontAlgn="auto">
              <a:spcBef>
                <a:spcPts val="800"/>
              </a:spcBef>
              <a:spcAft>
                <a:spcPts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+mn-cs"/>
              </a:rPr>
              <a:t>ETHERNET</a:t>
            </a:r>
          </a:p>
          <a:p>
            <a:pPr marL="341313" indent="-341313" algn="ctr" fontAlgn="auto">
              <a:spcBef>
                <a:spcPts val="800"/>
              </a:spcBef>
              <a:spcAft>
                <a:spcPts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b="1" u="sng" dirty="0">
              <a:solidFill>
                <a:srgbClr val="0000FF"/>
              </a:solidFill>
              <a:latin typeface="Calibri" pitchFamily="34" charset="0"/>
              <a:cs typeface="+mn-cs"/>
            </a:endParaRPr>
          </a:p>
          <a:p>
            <a:pPr marL="341313" indent="-341313" fontAlgn="auto">
              <a:spcBef>
                <a:spcPts val="650"/>
              </a:spcBef>
              <a:spcAft>
                <a:spcPts val="0"/>
              </a:spcAft>
              <a:buSzPct val="45000"/>
              <a:buFont typeface="Wingdings" pitchFamily="2" charset="2"/>
              <a:buChar char="Ø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+mn-cs"/>
              </a:rPr>
              <a:t>The Ethernet protocol is by far the most widely used. </a:t>
            </a:r>
          </a:p>
          <a:p>
            <a:pPr marL="341313" indent="-341313" fontAlgn="auto">
              <a:spcBef>
                <a:spcPts val="650"/>
              </a:spcBef>
              <a:spcAft>
                <a:spcPts val="0"/>
              </a:spcAft>
              <a:buSzPct val="45000"/>
              <a:buFont typeface="Wingdings" pitchFamily="2" charset="2"/>
              <a:buChar char="Ø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+mn-cs"/>
              </a:rPr>
              <a:t>Ethernet uses an access method called Carrier Sense Multiple Access /Collision Detection (</a:t>
            </a:r>
            <a:r>
              <a:rPr 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+mn-cs"/>
              </a:rPr>
              <a:t>CSMA/CD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+mn-cs"/>
              </a:rPr>
              <a:t>).</a:t>
            </a:r>
          </a:p>
          <a:p>
            <a:pPr marL="341313" indent="-341313" fontAlgn="auto">
              <a:spcBef>
                <a:spcPts val="650"/>
              </a:spcBef>
              <a:spcAft>
                <a:spcPts val="0"/>
              </a:spcAft>
              <a:buSzPct val="45000"/>
              <a:buFont typeface="Wingdings" pitchFamily="2" charset="2"/>
              <a:buChar char="Ø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+mn-cs"/>
              </a:rPr>
              <a:t>Each computer listens to the cable before sending anything through the network. </a:t>
            </a:r>
          </a:p>
          <a:p>
            <a:pPr marL="341313" indent="-341313" fontAlgn="auto">
              <a:spcBef>
                <a:spcPts val="650"/>
              </a:spcBef>
              <a:spcAft>
                <a:spcPts val="0"/>
              </a:spcAft>
              <a:buSzPct val="4500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sz="3200" dirty="0">
              <a:solidFill>
                <a:srgbClr val="000000"/>
              </a:solidFill>
              <a:latin typeface="Calibri" pitchFamily="34" charset="0"/>
              <a:cs typeface="+mn-cs"/>
            </a:endParaRPr>
          </a:p>
          <a:p>
            <a:pPr marL="341313" indent="-341313" fontAlgn="auto">
              <a:spcBef>
                <a:spcPts val="650"/>
              </a:spcBef>
              <a:spcAft>
                <a:spcPts val="0"/>
              </a:spcAft>
              <a:buSzPct val="45000"/>
              <a:buFont typeface="Wingdings" pitchFamily="2" charset="2"/>
              <a:buChar char="Ø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+mn-cs"/>
              </a:rPr>
              <a:t>TCP/IP</a:t>
            </a:r>
            <a:r>
              <a:rPr lang="en-US" sz="2800" dirty="0">
                <a:latin typeface="Calibri" pitchFamily="34" charset="0"/>
                <a:cs typeface="+mn-cs"/>
              </a:rPr>
              <a:t> protocols are the standards around which the Internet developed.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8436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8434" name="Equation" r:id="rId3" imgW="914400" imgH="198720" progId="">
              <p:embed/>
            </p:oleObj>
          </a:graphicData>
        </a:graphic>
      </p:graphicFrame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9460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9458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813"/>
            <a:ext cx="7696200" cy="1587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152400" y="-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Networking Hardware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2800" dirty="0">
                <a:latin typeface="Calibri"/>
                <a:cs typeface="+mn-cs"/>
              </a:rPr>
              <a:t>This includes all the computers, NICs and other equipment needed to perform data processing and communication within the network.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2800" dirty="0">
              <a:solidFill>
                <a:srgbClr val="1F497D">
                  <a:lumMod val="75000"/>
                </a:srgbClr>
              </a:solidFill>
              <a:latin typeface="Calibri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+mn-cs"/>
              </a:rPr>
              <a:t>Basic components of a Network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2800" dirty="0">
                <a:latin typeface="Calibri"/>
                <a:cs typeface="+mn-cs"/>
              </a:rPr>
              <a:t>Two or more PCs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2800" dirty="0">
                <a:latin typeface="Calibri"/>
                <a:cs typeface="+mn-cs"/>
              </a:rPr>
              <a:t>Additional resources (printers, scanners etc)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2800" dirty="0">
                <a:latin typeface="Calibri"/>
                <a:cs typeface="+mn-cs"/>
              </a:rPr>
              <a:t>Transmission medium: cables, fibre optic, wireless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2800" dirty="0">
                <a:latin typeface="Calibri"/>
                <a:cs typeface="+mn-cs"/>
              </a:rPr>
              <a:t>Network interface cards (NICs)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2800" dirty="0">
                <a:latin typeface="Calibri"/>
                <a:cs typeface="+mn-cs"/>
              </a:rPr>
              <a:t>Wiring Concentrator: hubs/repeaters, bridges, switch, router etc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371600" y="609600"/>
            <a:ext cx="7772400" cy="9144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188" marR="0" lvl="0" indent="-484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70C0"/>
                </a:solidFill>
                <a:uLnTx/>
                <a:uFillTx/>
                <a:latin typeface="Comic Sans MS" pitchFamily="66" charset="0"/>
                <a:ea typeface="+mj-ea"/>
                <a:cs typeface="+mj-cs"/>
              </a:rPr>
              <a:t>Today’s Networks are complex!</a:t>
            </a:r>
            <a:endParaRPr kumimoji="0" lang="en-US" altLang="he-IL" sz="3600" b="0" i="0" u="sng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70C0"/>
              </a:solidFill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71472" y="1643050"/>
            <a:ext cx="8039128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22325" lvl="1" indent="-285750" eaLnBrk="0" hangingPunct="0">
              <a:spcBef>
                <a:spcPct val="20000"/>
              </a:spcBef>
              <a:buClr>
                <a:schemeClr val="accent1"/>
              </a:buClr>
              <a:buSzPct val="95000"/>
              <a:buFont typeface="Wingdings" pitchFamily="2" charset="2"/>
              <a:buChar char="Ø"/>
            </a:pPr>
            <a:r>
              <a:rPr lang="en-US" sz="3200" dirty="0" smtClean="0">
                <a:latin typeface="Comic Sans MS" pitchFamily="66" charset="0"/>
                <a:cs typeface="+mn-cs"/>
              </a:rPr>
              <a:t>Node or host</a:t>
            </a:r>
            <a:r>
              <a:rPr lang="en-US" sz="3200" dirty="0" smtClean="0"/>
              <a:t> </a:t>
            </a:r>
            <a:r>
              <a:rPr lang="en-US" sz="3200" dirty="0" smtClean="0"/>
              <a:t>refers to any device on a </a:t>
            </a:r>
            <a:r>
              <a:rPr lang="en-US" sz="3200" dirty="0" smtClean="0"/>
              <a:t>network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+mn-cs"/>
            </a:endParaRPr>
          </a:p>
          <a:p>
            <a:pPr marL="822325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+mn-cs"/>
              </a:rPr>
              <a:t>routers</a:t>
            </a:r>
          </a:p>
          <a:p>
            <a:pPr marL="822325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+mn-cs"/>
              </a:rPr>
              <a:t>links of various media</a:t>
            </a:r>
          </a:p>
          <a:p>
            <a:pPr marL="822325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+mn-cs"/>
              </a:rPr>
              <a:t>applications</a:t>
            </a:r>
          </a:p>
          <a:p>
            <a:pPr marL="822325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+mn-cs"/>
              </a:rPr>
              <a:t>protocols</a:t>
            </a:r>
          </a:p>
          <a:p>
            <a:pPr marL="822325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+mn-cs"/>
              </a:rPr>
              <a:t>hardware, software</a:t>
            </a:r>
          </a:p>
          <a:p>
            <a:pPr marL="447675" marR="0" lvl="0" indent="-3825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Monotype Sorts" pitchFamily="2" charset="2"/>
              <a:buChar char="t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54102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rtl="0"/>
            <a:r>
              <a:rPr lang="en-US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Tomorrow’s will be even more!  </a:t>
            </a:r>
            <a:endParaRPr lang="en-US" altLang="he-IL" sz="3600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0484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20482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57188" y="857250"/>
            <a:ext cx="8196262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4313" y="142875"/>
            <a:ext cx="8786812" cy="6556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+mn-cs"/>
              </a:rPr>
              <a:t>NETWORK INTERFACE CARD (NICs)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800" dirty="0">
                <a:latin typeface="Calibri" pitchFamily="34" charset="0"/>
                <a:cs typeface="+mn-cs"/>
              </a:rPr>
              <a:t>NICs translate data from your computer to a format that is acceptable to the transmission medium of the LAN and vice versa.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Calibri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800" dirty="0">
                <a:latin typeface="Calibri" pitchFamily="34" charset="0"/>
                <a:cs typeface="+mn-cs"/>
              </a:rPr>
              <a:t>NICs build frames, which are manageable data chunks that the LAN medium can accommodate.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Calibri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800" dirty="0">
                <a:latin typeface="Calibri" pitchFamily="34" charset="0"/>
                <a:cs typeface="+mn-cs"/>
              </a:rPr>
              <a:t>NICs function at the data link layer of the OSI model.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800" dirty="0">
                <a:latin typeface="Calibri" pitchFamily="34" charset="0"/>
                <a:cs typeface="+mn-cs"/>
              </a:rPr>
              <a:t>Their installation in a computer provides the computer with a unique data link layer address known as a MAC address.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800" dirty="0">
                <a:latin typeface="Calibri" pitchFamily="34" charset="0"/>
                <a:cs typeface="+mn-cs"/>
              </a:rPr>
              <a:t>Examples include Ethernet cards, local talk connectors and token ring cards</a:t>
            </a:r>
            <a:endParaRPr lang="en-GB" sz="2800" dirty="0">
              <a:latin typeface="Calibri" pitchFamily="34" charset="0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4" descr="http://www.xiertekusa.com/images/products/P1010597.JPG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071563" y="1500188"/>
            <a:ext cx="7310437" cy="4954587"/>
          </a:xfrm>
        </p:spPr>
      </p:pic>
      <p:sp>
        <p:nvSpPr>
          <p:cNvPr id="5" name="TextBox 4"/>
          <p:cNvSpPr txBox="1"/>
          <p:nvPr/>
        </p:nvSpPr>
        <p:spPr>
          <a:xfrm>
            <a:off x="714375" y="547688"/>
            <a:ext cx="3357563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NIC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22530" name="Equation" r:id="rId3" imgW="914400" imgH="198720" progId="">
              <p:embed/>
            </p:oleObj>
          </a:graphicData>
        </a:graphic>
      </p:graphicFrame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142875" y="393700"/>
            <a:ext cx="8858250" cy="4380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Network 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interface cards have a unique, 48‑bit address known as a media access control (MAC) address. </a:t>
            </a:r>
          </a:p>
          <a:p>
            <a:pPr marL="341313" indent="-341313">
              <a:spcBef>
                <a:spcPts val="800"/>
              </a:spcBef>
              <a:buSzPct val="4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>
              <a:solidFill>
                <a:srgbClr val="000000"/>
              </a:solidFill>
              <a:latin typeface="Calibri" pitchFamily="34" charset="0"/>
            </a:endParaRPr>
          </a:p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latin typeface="Calibri" pitchFamily="34" charset="0"/>
              </a:rPr>
              <a:t>A Media Access Control address (MAC address) is a unique identifier assigned to most network interface cards (NICs) by the manufacturer for identification.</a:t>
            </a:r>
          </a:p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dirty="0">
              <a:solidFill>
                <a:srgbClr val="000000"/>
              </a:solidFill>
              <a:latin typeface="Calibri" pitchFamily="34" charset="0"/>
            </a:endParaRPr>
          </a:p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The address is represented as a series of six, eight bit fields such as </a:t>
            </a:r>
            <a:r>
              <a:rPr lang="en-US" sz="2800" dirty="0">
                <a:solidFill>
                  <a:srgbClr val="FF3333"/>
                </a:solidFill>
                <a:latin typeface="Calibri" pitchFamily="34" charset="0"/>
              </a:rPr>
              <a:t>af:00:ce:3a:8b:Oc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3556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23554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927100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4313" y="214313"/>
            <a:ext cx="8643937" cy="48006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+mn-cs"/>
              </a:rPr>
              <a:t>REPEATERS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3200" dirty="0">
                <a:latin typeface="Calibri" pitchFamily="34" charset="0"/>
                <a:cs typeface="+mn-cs"/>
              </a:rPr>
              <a:t> </a:t>
            </a:r>
            <a:r>
              <a:rPr lang="en-US" sz="3000" dirty="0">
                <a:latin typeface="Calibri" pitchFamily="34" charset="0"/>
                <a:cs typeface="+mn-cs"/>
              </a:rPr>
              <a:t>Network engineers implement repeaters to overcome signal attenuation(lost of signal strength) over long cable segments.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000" dirty="0">
              <a:latin typeface="Calibri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3000" dirty="0">
                <a:latin typeface="Calibri" pitchFamily="34" charset="0"/>
                <a:cs typeface="+mn-cs"/>
              </a:rPr>
              <a:t>Repeaters are an OSI physical layer device and their functionality can be built into hubs or switches.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000" dirty="0">
              <a:latin typeface="Calibri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3000" dirty="0">
                <a:latin typeface="Calibri" pitchFamily="34" charset="0"/>
                <a:cs typeface="+mn-cs"/>
              </a:rPr>
              <a:t>Repeater electrically amplifies the signal it receives.</a:t>
            </a:r>
            <a:endParaRPr lang="en-GB" sz="3000" dirty="0">
              <a:latin typeface="Calibri" pitchFamily="34" charset="0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Content Placeholder 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"/>
            <a:ext cx="8415338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6045200"/>
            <a:ext cx="5334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Repeater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4580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24578" name="Equation" r:id="rId3" imgW="914400" imgH="198720" progId="">
              <p:embed/>
            </p:oleObj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152400" y="228600"/>
            <a:ext cx="89154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+mn-cs"/>
              </a:rPr>
              <a:t>HUBS</a:t>
            </a:r>
            <a:endParaRPr lang="en-GB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3200" dirty="0">
                <a:latin typeface="Calibri"/>
                <a:cs typeface="+mn-cs"/>
              </a:rPr>
              <a:t>Hubs are OSI layer 1 hardware devices that act as a connection point for servers, workstations, printers, and</a:t>
            </a:r>
            <a:r>
              <a:rPr lang="en-GB" sz="3200" dirty="0">
                <a:latin typeface="Calibri"/>
                <a:cs typeface="+mn-cs"/>
              </a:rPr>
              <a:t> </a:t>
            </a:r>
            <a:r>
              <a:rPr lang="en-US" sz="3200" dirty="0">
                <a:latin typeface="Calibri"/>
                <a:cs typeface="+mn-cs"/>
              </a:rPr>
              <a:t>other computing devices.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3200" dirty="0">
              <a:latin typeface="Calibri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3200" dirty="0">
                <a:latin typeface="Calibri"/>
                <a:cs typeface="+mn-cs"/>
              </a:rPr>
              <a:t>Various types of hub technologies exist including stand‑alone hubs, stackable hubs, enterprise hubs, and network managed hubs.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GB" sz="3200" dirty="0">
              <a:solidFill>
                <a:srgbClr val="1F497D">
                  <a:lumMod val="75000"/>
                </a:srgbClr>
              </a:solidFill>
              <a:latin typeface="Calibri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GB" sz="3200" dirty="0">
              <a:solidFill>
                <a:srgbClr val="1F497D">
                  <a:lumMod val="75000"/>
                </a:srgbClr>
              </a:solidFill>
              <a:latin typeface="Calibri"/>
              <a:cs typeface="+mn-cs"/>
            </a:endParaRPr>
          </a:p>
        </p:txBody>
      </p:sp>
      <p:pic>
        <p:nvPicPr>
          <p:cNvPr id="24582" name="Picture 5" descr="http://www.nhub.net/images/hub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4429125"/>
            <a:ext cx="51435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5604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25602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1000125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4313" y="214313"/>
            <a:ext cx="8643937" cy="60610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1313" indent="-341313" algn="ctr" fontAlgn="auto">
              <a:spcBef>
                <a:spcPts val="800"/>
              </a:spcBef>
              <a:spcAft>
                <a:spcPts val="0"/>
              </a:spcAft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+mn-cs"/>
              </a:rPr>
              <a:t>Bridges</a:t>
            </a:r>
            <a:endParaRPr 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+mn-cs"/>
            </a:endParaRPr>
          </a:p>
          <a:p>
            <a:pPr marL="341313" indent="-341313" algn="ctr" fontAlgn="auto">
              <a:spcBef>
                <a:spcPts val="800"/>
              </a:spcBef>
              <a:spcAft>
                <a:spcPts val="0"/>
              </a:spcAft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3200" b="1" dirty="0">
              <a:solidFill>
                <a:srgbClr val="000000"/>
              </a:solidFill>
              <a:latin typeface="Calibri" pitchFamily="34" charset="0"/>
              <a:cs typeface="+mn-cs"/>
            </a:endParaRPr>
          </a:p>
          <a:p>
            <a:pPr marL="741363" lvl="1" indent="-284163" fontAlgn="auto">
              <a:spcBef>
                <a:spcPts val="700"/>
              </a:spcBef>
              <a:spcAft>
                <a:spcPts val="0"/>
              </a:spcAft>
              <a:buSzPct val="4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+mn-cs"/>
              </a:rPr>
              <a:t>Bridges connect two or more LAN segments.</a:t>
            </a:r>
          </a:p>
          <a:p>
            <a:pPr marL="741363" lvl="1" indent="-284163" fontAlgn="auto">
              <a:spcBef>
                <a:spcPts val="700"/>
              </a:spcBef>
              <a:spcAft>
                <a:spcPts val="0"/>
              </a:spcAft>
              <a:buSzPct val="4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3200" dirty="0">
              <a:solidFill>
                <a:srgbClr val="000000"/>
              </a:solidFill>
              <a:latin typeface="Calibri" pitchFamily="34" charset="0"/>
              <a:cs typeface="+mn-cs"/>
            </a:endParaRPr>
          </a:p>
          <a:p>
            <a:pPr marL="741363" lvl="1" indent="-284163" fontAlgn="auto">
              <a:spcBef>
                <a:spcPts val="700"/>
              </a:spcBef>
              <a:spcAft>
                <a:spcPts val="0"/>
              </a:spcAft>
              <a:buSzPct val="4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+mn-cs"/>
              </a:rPr>
              <a:t>Bridges are OSI layer 2 devices that use MAC addresses to direct and filter  traffic between LAN segments. </a:t>
            </a:r>
          </a:p>
          <a:p>
            <a:pPr marL="741363" lvl="1" indent="-284163" fontAlgn="auto">
              <a:spcBef>
                <a:spcPts val="700"/>
              </a:spcBef>
              <a:spcAft>
                <a:spcPts val="0"/>
              </a:spcAft>
              <a:buSzPct val="4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3200" dirty="0">
              <a:solidFill>
                <a:srgbClr val="000000"/>
              </a:solidFill>
              <a:latin typeface="Calibri" pitchFamily="34" charset="0"/>
              <a:cs typeface="+mn-cs"/>
            </a:endParaRPr>
          </a:p>
          <a:p>
            <a:pPr marL="741363" lvl="1" indent="-284163" fontAlgn="auto">
              <a:spcBef>
                <a:spcPts val="700"/>
              </a:spcBef>
              <a:spcAft>
                <a:spcPts val="0"/>
              </a:spcAft>
              <a:buSzPct val="4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+mn-cs"/>
              </a:rPr>
              <a:t>A bridge monitors the information traffic on both sides of the network so that it can pass packets of information to the correct location.</a:t>
            </a:r>
            <a:endParaRPr lang="en-GB" sz="3200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6628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26626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813"/>
            <a:ext cx="7696200" cy="1587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3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8125" y="304800"/>
            <a:ext cx="8620125" cy="605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765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27650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813"/>
            <a:ext cx="7696200" cy="1587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14313" y="182563"/>
            <a:ext cx="8786812" cy="63087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+mn-cs"/>
              </a:rPr>
              <a:t>SWITCHES</a:t>
            </a:r>
            <a:endParaRPr lang="en-GB" sz="3200" dirty="0">
              <a:solidFill>
                <a:srgbClr val="1F497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3000" dirty="0">
                <a:latin typeface="Calibri"/>
                <a:cs typeface="+mn-cs"/>
              </a:rPr>
              <a:t>Switches are OSI layer 2 devices that evolved from bridge technology.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3000" dirty="0">
                <a:latin typeface="Calibri"/>
                <a:cs typeface="+mn-cs"/>
              </a:rPr>
              <a:t>Switches can read frames from multiple ports and create simultaneous forwarding paths.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3000" dirty="0">
                <a:latin typeface="Calibri"/>
                <a:cs typeface="+mn-cs"/>
              </a:rPr>
              <a:t>Both switches and bridges have the following in common:</a:t>
            </a:r>
            <a:endParaRPr lang="en-GB" sz="3000" dirty="0">
              <a:latin typeface="Calibri"/>
              <a:cs typeface="+mn-cs"/>
            </a:endParaRPr>
          </a:p>
          <a:p>
            <a:pPr marL="1200150" lvl="2" indent="-28575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3000" dirty="0">
                <a:latin typeface="Calibri"/>
                <a:cs typeface="+mn-cs"/>
              </a:rPr>
              <a:t>Both switches and bridges build MAC address tables.</a:t>
            </a:r>
            <a:endParaRPr lang="en-GB" sz="3000" dirty="0">
              <a:latin typeface="Calibri"/>
              <a:cs typeface="+mn-cs"/>
            </a:endParaRPr>
          </a:p>
          <a:p>
            <a:pPr marL="1200150" lvl="2" indent="-28575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3000" dirty="0">
                <a:latin typeface="Calibri"/>
                <a:cs typeface="+mn-cs"/>
              </a:rPr>
              <a:t>Both perform frame flooding</a:t>
            </a:r>
            <a:endParaRPr lang="en-GB" sz="3000" dirty="0">
              <a:latin typeface="Calibri"/>
              <a:cs typeface="+mn-cs"/>
            </a:endParaRPr>
          </a:p>
          <a:p>
            <a:pPr marL="1200150" lvl="2" indent="-28575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3000" dirty="0">
                <a:latin typeface="Calibri"/>
                <a:cs typeface="+mn-cs"/>
              </a:rPr>
              <a:t>Forwarding</a:t>
            </a:r>
            <a:endParaRPr lang="en-GB" sz="3000" dirty="0">
              <a:latin typeface="Calibri"/>
              <a:cs typeface="+mn-cs"/>
            </a:endParaRPr>
          </a:p>
          <a:p>
            <a:pPr marL="1200150" lvl="2" indent="-28575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3000" dirty="0">
                <a:latin typeface="Calibri"/>
                <a:cs typeface="+mn-cs"/>
              </a:rPr>
              <a:t>Filtering</a:t>
            </a:r>
            <a:endParaRPr lang="en-GB" sz="3000" dirty="0">
              <a:latin typeface="Calibri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8676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28674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813"/>
            <a:ext cx="7696200" cy="1587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7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02620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3333FF"/>
                </a:solidFill>
                <a:latin typeface="Calibri" pitchFamily="34" charset="0"/>
              </a:rPr>
              <a:t>C</a:t>
            </a:r>
            <a:r>
              <a:rPr lang="en-US" sz="2800" b="1" dirty="0" smtClean="0">
                <a:solidFill>
                  <a:srgbClr val="3333FF"/>
                </a:solidFill>
                <a:latin typeface="Calibri" pitchFamily="34" charset="0"/>
              </a:rPr>
              <a:t>omputer network</a:t>
            </a:r>
            <a:r>
              <a:rPr lang="en-US" sz="2800" dirty="0" smtClean="0">
                <a:latin typeface="Calibri" pitchFamily="34" charset="0"/>
              </a:rPr>
              <a:t>   A collection of computing devices that are connected in various ways in order to communicate and share </a:t>
            </a:r>
            <a:r>
              <a:rPr lang="en-US" sz="2800" dirty="0" smtClean="0">
                <a:latin typeface="Calibri" pitchFamily="34" charset="0"/>
              </a:rPr>
              <a:t>resources.</a:t>
            </a:r>
          </a:p>
          <a:p>
            <a:pPr>
              <a:buNone/>
            </a:pPr>
            <a:endParaRPr lang="en-US" sz="2800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GB" sz="2800" dirty="0" smtClean="0">
                <a:latin typeface="Calibri" pitchFamily="34" charset="0"/>
              </a:rPr>
              <a:t>A computer network consists of two or more computers that are linked in order to share resources, exchange files or allow electronic communications to take place. </a:t>
            </a:r>
          </a:p>
          <a:p>
            <a:pPr>
              <a:buNone/>
            </a:pPr>
            <a:endParaRPr lang="en-US" sz="2800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GB" sz="2800" dirty="0" smtClean="0">
                <a:latin typeface="Calibri" pitchFamily="34" charset="0"/>
              </a:rPr>
              <a:t>The computers on a network may be linked through </a:t>
            </a:r>
            <a:r>
              <a:rPr lang="en-GB" sz="2800" dirty="0" smtClean="0">
                <a:latin typeface="Calibri" pitchFamily="34" charset="0"/>
              </a:rPr>
              <a:t>cables </a:t>
            </a:r>
            <a:r>
              <a:rPr lang="en-US" sz="2800" dirty="0" smtClean="0">
                <a:latin typeface="Calibri" pitchFamily="34" charset="0"/>
              </a:rPr>
              <a:t>however, </a:t>
            </a:r>
            <a:r>
              <a:rPr lang="en-US" sz="2800" dirty="0" smtClean="0">
                <a:latin typeface="Calibri" pitchFamily="34" charset="0"/>
              </a:rPr>
              <a:t>some connections are </a:t>
            </a:r>
            <a:r>
              <a:rPr lang="en-US" sz="2800" b="1" dirty="0" smtClean="0">
                <a:solidFill>
                  <a:srgbClr val="3333FF"/>
                </a:solidFill>
                <a:latin typeface="Calibri" pitchFamily="34" charset="0"/>
              </a:rPr>
              <a:t>wireless</a:t>
            </a:r>
            <a:r>
              <a:rPr lang="en-US" sz="2800" dirty="0" smtClean="0">
                <a:latin typeface="Calibri" pitchFamily="34" charset="0"/>
              </a:rPr>
              <a:t>, using </a:t>
            </a:r>
            <a:r>
              <a:rPr lang="en-GB" sz="2800" dirty="0" smtClean="0">
                <a:latin typeface="Calibri" pitchFamily="34" charset="0"/>
              </a:rPr>
              <a:t>radio waves, satellites, </a:t>
            </a:r>
            <a:r>
              <a:rPr lang="en-GB" sz="2800" dirty="0" smtClean="0">
                <a:latin typeface="Calibri" pitchFamily="34" charset="0"/>
              </a:rPr>
              <a:t>fibre </a:t>
            </a:r>
            <a:r>
              <a:rPr lang="en-GB" sz="2800" dirty="0" smtClean="0">
                <a:latin typeface="Calibri" pitchFamily="34" charset="0"/>
              </a:rPr>
              <a:t>optics  or infrared </a:t>
            </a:r>
            <a:r>
              <a:rPr lang="en-US" sz="2800" dirty="0" smtClean="0">
                <a:latin typeface="Calibri" pitchFamily="34" charset="0"/>
              </a:rPr>
              <a:t>signals.</a:t>
            </a:r>
            <a:endParaRPr lang="en-US" sz="2800" dirty="0" smtClean="0">
              <a:latin typeface="Calibri" pitchFamily="34" charset="0"/>
            </a:endParaRPr>
          </a:p>
          <a:p>
            <a:endParaRPr lang="en-GB" sz="2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9700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29698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927100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4313" y="285750"/>
            <a:ext cx="8715375" cy="6432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+mn-cs"/>
              </a:rPr>
              <a:t>Differences between switches and bridges</a:t>
            </a:r>
            <a:endParaRPr lang="en-GB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800" dirty="0">
              <a:latin typeface="Calibri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3200" dirty="0">
                <a:latin typeface="Calibri" pitchFamily="34" charset="0"/>
                <a:cs typeface="+mn-cs"/>
              </a:rPr>
              <a:t>Bridges  are typically connected to hubs or other bridges but switch ports can be directly connected to individual PCs and servers or to hubs, bridges, other switches, and routers.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3200" dirty="0">
              <a:latin typeface="Calibri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3200" dirty="0">
                <a:latin typeface="Calibri" pitchFamily="34" charset="0"/>
                <a:cs typeface="+mn-cs"/>
              </a:rPr>
              <a:t>Bridges can process  and forwarding  one frame at a time. Switches can read and forward multiple frames  simultaneously.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GB" sz="3200" dirty="0">
              <a:latin typeface="Calibri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GB" sz="3200" dirty="0">
              <a:latin typeface="Calibri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GB" sz="3200" dirty="0">
              <a:latin typeface="Calibri" pitchFamily="34" charset="0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0724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30722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57188" y="928688"/>
            <a:ext cx="8177212" cy="1587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57188" y="214313"/>
            <a:ext cx="8572500" cy="5067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1313" indent="-341313" algn="ctr" fontAlgn="auto">
              <a:spcBef>
                <a:spcPts val="800"/>
              </a:spcBef>
              <a:spcAft>
                <a:spcPts val="0"/>
              </a:spcAft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+mn-cs"/>
              </a:rPr>
              <a:t>ROUTERS</a:t>
            </a:r>
          </a:p>
          <a:p>
            <a:pPr marL="341313" indent="-341313" algn="ctr" fontAlgn="auto">
              <a:spcBef>
                <a:spcPts val="800"/>
              </a:spcBef>
              <a:spcAft>
                <a:spcPts val="0"/>
              </a:spcAft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3200" u="sng" dirty="0">
              <a:solidFill>
                <a:srgbClr val="0000FF"/>
              </a:solidFill>
              <a:latin typeface="Calibri" pitchFamily="34" charset="0"/>
              <a:cs typeface="+mn-cs"/>
            </a:endParaRP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SzPct val="4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000" dirty="0">
                <a:solidFill>
                  <a:srgbClr val="000000"/>
                </a:solidFill>
                <a:latin typeface="Calibri" pitchFamily="34" charset="0"/>
                <a:cs typeface="+mn-cs"/>
              </a:rPr>
              <a:t>Routers are OSI layer 3 devices.</a:t>
            </a: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SzPct val="4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3000" dirty="0">
              <a:solidFill>
                <a:srgbClr val="000000"/>
              </a:solidFill>
              <a:latin typeface="Calibri" pitchFamily="34" charset="0"/>
              <a:cs typeface="+mn-cs"/>
            </a:endParaRP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000" dirty="0">
                <a:solidFill>
                  <a:srgbClr val="000000"/>
                </a:solidFill>
                <a:latin typeface="Calibri" pitchFamily="34" charset="0"/>
                <a:cs typeface="+mn-cs"/>
              </a:rPr>
              <a:t>A router connects two or more networks, with separates broadcast domains.</a:t>
            </a: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SzPct val="4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3000" dirty="0">
              <a:solidFill>
                <a:srgbClr val="000000"/>
              </a:solidFill>
              <a:latin typeface="Calibri" pitchFamily="34" charset="0"/>
              <a:cs typeface="+mn-cs"/>
            </a:endParaRP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000" dirty="0">
                <a:solidFill>
                  <a:srgbClr val="000000"/>
                </a:solidFill>
                <a:latin typeface="Calibri" pitchFamily="34" charset="0"/>
                <a:cs typeface="+mn-cs"/>
              </a:rPr>
              <a:t>Directs data packets to their destinations based on IP addresses and across the best possible route.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1748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31746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813"/>
            <a:ext cx="7696200" cy="1587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5588" y="428625"/>
            <a:ext cx="8659812" cy="6143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277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32770" name="Equation" r:id="rId3" imgW="914400" imgH="198720" progId="">
              <p:embed/>
            </p:oleObj>
          </a:graphicData>
        </a:graphic>
      </p:graphicFrame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71406" y="357188"/>
            <a:ext cx="8929687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b="1" dirty="0">
                <a:solidFill>
                  <a:srgbClr val="0070C0"/>
                </a:solidFill>
                <a:latin typeface="Calibri" pitchFamily="34" charset="0"/>
              </a:rPr>
              <a:t>Routers are implemented for the following reasons:</a:t>
            </a: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000" dirty="0">
              <a:solidFill>
                <a:srgbClr val="000000"/>
              </a:solidFill>
              <a:latin typeface="Calibri" pitchFamily="34" charset="0"/>
            </a:endParaRPr>
          </a:p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000" dirty="0">
                <a:solidFill>
                  <a:srgbClr val="000000"/>
                </a:solidFill>
                <a:latin typeface="Calibri" pitchFamily="34" charset="0"/>
              </a:rPr>
              <a:t>To establish a path over which computers on one network can communicate. </a:t>
            </a:r>
          </a:p>
          <a:p>
            <a:pPr marL="341313" indent="-341313">
              <a:spcBef>
                <a:spcPts val="800"/>
              </a:spcBef>
              <a:buSzPct val="4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000" dirty="0">
              <a:solidFill>
                <a:srgbClr val="000000"/>
              </a:solidFill>
              <a:latin typeface="Calibri" pitchFamily="34" charset="0"/>
            </a:endParaRPr>
          </a:p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000" dirty="0">
                <a:solidFill>
                  <a:srgbClr val="000000"/>
                </a:solidFill>
                <a:latin typeface="Calibri" pitchFamily="34" charset="0"/>
              </a:rPr>
              <a:t>Determine the best path for transmission of packets. </a:t>
            </a:r>
          </a:p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000" dirty="0">
                <a:solidFill>
                  <a:srgbClr val="000000"/>
                </a:solidFill>
                <a:latin typeface="Calibri" pitchFamily="34" charset="0"/>
              </a:rPr>
              <a:t>Improve the security of a LAN. </a:t>
            </a:r>
          </a:p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000" dirty="0">
                <a:solidFill>
                  <a:srgbClr val="000000"/>
                </a:solidFill>
                <a:latin typeface="Calibri" pitchFamily="34" charset="0"/>
              </a:rPr>
              <a:t>Provide scalability for growing networks.</a:t>
            </a:r>
          </a:p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000" dirty="0">
                <a:solidFill>
                  <a:srgbClr val="000000"/>
                </a:solidFill>
                <a:latin typeface="Calibri" pitchFamily="34" charset="0"/>
              </a:rPr>
              <a:t>To connect the LAN to distant networks. </a:t>
            </a:r>
          </a:p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000" dirty="0">
              <a:solidFill>
                <a:srgbClr val="000000"/>
              </a:solidFill>
              <a:latin typeface="Calibri" pitchFamily="34" charset="0"/>
            </a:endParaRPr>
          </a:p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0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3796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33794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998538"/>
            <a:ext cx="7696200" cy="1587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4313" y="274638"/>
            <a:ext cx="8643937" cy="6083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1313" indent="-341313" algn="ctr" fontAlgn="auto">
              <a:spcBef>
                <a:spcPts val="800"/>
              </a:spcBef>
              <a:spcAft>
                <a:spcPts val="0"/>
              </a:spcAft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+mn-cs"/>
              </a:rPr>
              <a:t>GATEWAY</a:t>
            </a:r>
          </a:p>
          <a:p>
            <a:pPr marL="341313" indent="-341313" algn="ctr" fontAlgn="auto">
              <a:spcBef>
                <a:spcPts val="800"/>
              </a:spcBef>
              <a:spcAft>
                <a:spcPts val="0"/>
              </a:spcAft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3200" dirty="0">
              <a:solidFill>
                <a:srgbClr val="0000FF"/>
              </a:solidFill>
              <a:latin typeface="Calibri" pitchFamily="34" charset="0"/>
              <a:cs typeface="+mn-cs"/>
            </a:endParaRP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+mn-cs"/>
              </a:rPr>
              <a:t>A gateway is hardware or software or a combination of both that provides protocol translation or connectivity between different systems.</a:t>
            </a: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3200" dirty="0">
              <a:solidFill>
                <a:srgbClr val="000000"/>
              </a:solidFill>
              <a:latin typeface="Calibri" pitchFamily="34" charset="0"/>
              <a:cs typeface="+mn-cs"/>
            </a:endParaRP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+mn-cs"/>
              </a:rPr>
              <a:t> Gateways provide connectivity between different network environments and operate at OSI layer 3 and above. </a:t>
            </a: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+mn-cs"/>
              </a:rPr>
              <a:t>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4820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34818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285750" y="1143000"/>
            <a:ext cx="824865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500063" y="428625"/>
            <a:ext cx="8286750" cy="526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b="1" dirty="0">
                <a:solidFill>
                  <a:srgbClr val="0070C0"/>
                </a:solidFill>
                <a:latin typeface="Calibri" pitchFamily="34" charset="0"/>
              </a:rPr>
              <a:t>Gateways perform functions such as service:</a:t>
            </a: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000" dirty="0">
              <a:solidFill>
                <a:srgbClr val="000000"/>
              </a:solidFill>
              <a:latin typeface="Calibri" pitchFamily="34" charset="0"/>
            </a:endParaRPr>
          </a:p>
          <a:p>
            <a:pPr marL="741363" lvl="1" indent="-284163">
              <a:spcBef>
                <a:spcPts val="700"/>
              </a:spcBef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000" dirty="0">
                <a:solidFill>
                  <a:srgbClr val="000000"/>
                </a:solidFill>
                <a:latin typeface="Calibri" pitchFamily="34" charset="0"/>
              </a:rPr>
              <a:t>connectivity between separate systems</a:t>
            </a:r>
          </a:p>
          <a:p>
            <a:pPr marL="741363" lvl="1" indent="-284163">
              <a:spcBef>
                <a:spcPts val="700"/>
              </a:spcBef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000" dirty="0">
                <a:solidFill>
                  <a:srgbClr val="000000"/>
                </a:solidFill>
                <a:latin typeface="Calibri" pitchFamily="34" charset="0"/>
              </a:rPr>
              <a:t>conversion of frame sizes between different networks</a:t>
            </a:r>
          </a:p>
          <a:p>
            <a:pPr marL="741363" lvl="1" indent="-284163">
              <a:spcBef>
                <a:spcPts val="700"/>
              </a:spcBef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000" dirty="0">
                <a:solidFill>
                  <a:srgbClr val="000000"/>
                </a:solidFill>
                <a:latin typeface="Calibri" pitchFamily="34" charset="0"/>
              </a:rPr>
              <a:t>protocol translation</a:t>
            </a:r>
          </a:p>
          <a:p>
            <a:pPr marL="741363" lvl="1" indent="-284163">
              <a:spcBef>
                <a:spcPts val="700"/>
              </a:spcBef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000" dirty="0">
                <a:solidFill>
                  <a:srgbClr val="000000"/>
                </a:solidFill>
                <a:latin typeface="Calibri" pitchFamily="34" charset="0"/>
              </a:rPr>
              <a:t>data format conversion</a:t>
            </a:r>
          </a:p>
          <a:p>
            <a:pPr marL="741363" lvl="1" indent="-284163">
              <a:spcBef>
                <a:spcPts val="700"/>
              </a:spcBef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000" dirty="0">
                <a:solidFill>
                  <a:srgbClr val="000000"/>
                </a:solidFill>
                <a:latin typeface="Calibri" pitchFamily="34" charset="0"/>
              </a:rPr>
              <a:t>A common implementation of a gateway is between a LAN and a legacy mainframe network</a:t>
            </a:r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5844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35842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813"/>
            <a:ext cx="7696200" cy="1587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c15f03"/>
          <p:cNvPicPr preferRelativeResize="0"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" y="357166"/>
            <a:ext cx="7991504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6868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36866" name="Equation" r:id="rId3" imgW="914400" imgH="198720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214313" y="428625"/>
            <a:ext cx="8643937" cy="89566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800"/>
              </a:spcBef>
              <a:spcAft>
                <a:spcPts val="0"/>
              </a:spcAft>
              <a:buSzPct val="4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+mn-cs"/>
              </a:rPr>
              <a:t>Some of the other types of gateways you might come across include:</a:t>
            </a: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SzPct val="4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3200" b="1" dirty="0">
              <a:solidFill>
                <a:srgbClr val="000000"/>
              </a:solidFill>
              <a:latin typeface="Calibri" pitchFamily="34" charset="0"/>
              <a:cs typeface="+mn-cs"/>
            </a:endParaRP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latin typeface="Calibri" pitchFamily="34" charset="0"/>
                <a:cs typeface="+mn-cs"/>
              </a:rPr>
              <a:t>E‑mail gateways: 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+mn-cs"/>
              </a:rPr>
              <a:t>Provide the necessary e‑mail service translations between local area network e‑mail systems and external e‑mail providers.</a:t>
            </a: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SzPct val="4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3200" dirty="0">
              <a:solidFill>
                <a:srgbClr val="000000"/>
              </a:solidFill>
              <a:latin typeface="Calibri" pitchFamily="34" charset="0"/>
              <a:cs typeface="+mn-cs"/>
            </a:endParaRP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+mn-cs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alibri" pitchFamily="34" charset="0"/>
                <a:cs typeface="+mn-cs"/>
              </a:rPr>
              <a:t>Internet gateways: 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+mn-cs"/>
              </a:rPr>
              <a:t>Provide internal networks that don't use TCP/IP with the protocol translation required to access an IP network or the Internet</a:t>
            </a: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dirty="0">
              <a:solidFill>
                <a:srgbClr val="000000"/>
              </a:solidFill>
              <a:latin typeface="Calibri" pitchFamily="34" charset="0"/>
              <a:cs typeface="+mn-cs"/>
            </a:endParaRP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dirty="0">
              <a:solidFill>
                <a:srgbClr val="000000"/>
              </a:solidFill>
              <a:latin typeface="Calibri" pitchFamily="34" charset="0"/>
              <a:cs typeface="+mn-cs"/>
            </a:endParaRP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dirty="0">
              <a:solidFill>
                <a:srgbClr val="000000"/>
              </a:solidFill>
              <a:latin typeface="Calibri" pitchFamily="34" charset="0"/>
              <a:cs typeface="+mn-cs"/>
            </a:endParaRP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dirty="0">
              <a:solidFill>
                <a:srgbClr val="000000"/>
              </a:solidFill>
              <a:latin typeface="Calibri" pitchFamily="34" charset="0"/>
              <a:cs typeface="+mn-cs"/>
            </a:endParaRP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dirty="0">
              <a:solidFill>
                <a:srgbClr val="000000"/>
              </a:solidFill>
              <a:latin typeface="Calibri" pitchFamily="34" charset="0"/>
              <a:cs typeface="+mn-cs"/>
            </a:endParaRP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dirty="0">
              <a:solidFill>
                <a:srgbClr val="000000"/>
              </a:solidFill>
              <a:latin typeface="Calibri" pitchFamily="34" charset="0"/>
              <a:cs typeface="+mn-cs"/>
            </a:endParaRP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dirty="0">
              <a:solidFill>
                <a:srgbClr val="000000"/>
              </a:solidFill>
              <a:latin typeface="Calibri" pitchFamily="34" charset="0"/>
              <a:cs typeface="+mn-cs"/>
            </a:endParaRP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472518" cy="581189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Firewall</a:t>
            </a:r>
            <a:r>
              <a:rPr lang="en-GB" dirty="0" smtClean="0">
                <a:latin typeface="Calibri" pitchFamily="34" charset="0"/>
              </a:rPr>
              <a:t>  </a:t>
            </a:r>
            <a:r>
              <a:rPr lang="en-GB" dirty="0" smtClean="0">
                <a:latin typeface="Calibri" pitchFamily="34" charset="0"/>
              </a:rPr>
              <a:t>Is a </a:t>
            </a:r>
            <a:r>
              <a:rPr lang="en-GB" dirty="0" smtClean="0">
                <a:latin typeface="Calibri" pitchFamily="34" charset="0"/>
              </a:rPr>
              <a:t>machine and its software that serve as a special gateway to a network, protecting it from inappropriate </a:t>
            </a:r>
            <a:r>
              <a:rPr lang="en-GB" dirty="0" smtClean="0">
                <a:latin typeface="Calibri" pitchFamily="34" charset="0"/>
              </a:rPr>
              <a:t>access.</a:t>
            </a:r>
          </a:p>
          <a:p>
            <a:pPr>
              <a:buNone/>
            </a:pPr>
            <a:endParaRPr lang="en-GB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Calibri" pitchFamily="34" charset="0"/>
              </a:rPr>
              <a:t>Filters the network traffic that comes </a:t>
            </a:r>
            <a:r>
              <a:rPr lang="en-GB" dirty="0" smtClean="0">
                <a:latin typeface="Calibri" pitchFamily="34" charset="0"/>
              </a:rPr>
              <a:t>in, checking </a:t>
            </a:r>
            <a:r>
              <a:rPr lang="en-GB" dirty="0" smtClean="0">
                <a:latin typeface="Calibri" pitchFamily="34" charset="0"/>
              </a:rPr>
              <a:t>the validity of the messages as much as possible and perhaps denying some messages </a:t>
            </a:r>
            <a:r>
              <a:rPr lang="en-GB" dirty="0" smtClean="0">
                <a:latin typeface="Calibri" pitchFamily="34" charset="0"/>
              </a:rPr>
              <a:t>altogether.</a:t>
            </a:r>
          </a:p>
          <a:p>
            <a:pPr>
              <a:buFont typeface="Wingdings" pitchFamily="2" charset="2"/>
              <a:buChar char="Ø"/>
            </a:pPr>
            <a:endParaRPr lang="en-GB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Calibri" pitchFamily="34" charset="0"/>
              </a:rPr>
              <a:t>Enforces an organization’s access control policy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4" descr="c15f08"/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4290"/>
            <a:ext cx="8229600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endParaRPr lang="en-GB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pic>
        <p:nvPicPr>
          <p:cNvPr id="6963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4625" y="285750"/>
            <a:ext cx="8758238" cy="6286500"/>
          </a:xfr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789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37890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1141413"/>
            <a:ext cx="7696200" cy="1587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57200" y="-142900"/>
            <a:ext cx="8329642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484632" algn="ctr" fontAlgn="auto">
              <a:spcAft>
                <a:spcPts val="0"/>
              </a:spcAft>
              <a:defRPr/>
            </a:pPr>
            <a:r>
              <a:rPr lang="en-GB" sz="3600" b="1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NETWORK CABLES</a:t>
            </a:r>
          </a:p>
        </p:txBody>
      </p:sp>
      <p:sp>
        <p:nvSpPr>
          <p:cNvPr id="37895" name="Content Placeholder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GB" sz="3300">
                <a:latin typeface="Century Gothic" pitchFamily="34" charset="0"/>
              </a:rPr>
              <a:t>Types of cables used in networks include: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95000"/>
              <a:buFont typeface="Wingdings" pitchFamily="2" charset="2"/>
              <a:buChar char="Ø"/>
            </a:pPr>
            <a:r>
              <a:rPr lang="en-GB" sz="3300">
                <a:latin typeface="Century Gothic" pitchFamily="34" charset="0"/>
              </a:rPr>
              <a:t>	Unshielded twisted pair (UTP) cable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95000"/>
              <a:buFont typeface="Wingdings" pitchFamily="2" charset="2"/>
              <a:buChar char="Ø"/>
            </a:pPr>
            <a:r>
              <a:rPr lang="en-GB" sz="3300">
                <a:latin typeface="Century Gothic" pitchFamily="34" charset="0"/>
              </a:rPr>
              <a:t>Shielded Twisted pair (STP) cable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95000"/>
              <a:buFont typeface="Wingdings" pitchFamily="2" charset="2"/>
              <a:buChar char="Ø"/>
            </a:pPr>
            <a:r>
              <a:rPr lang="en-GB" sz="3300">
                <a:latin typeface="Century Gothic" pitchFamily="34" charset="0"/>
              </a:rPr>
              <a:t>Coaxial cable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95000"/>
              <a:buFont typeface="Wingdings" pitchFamily="2" charset="2"/>
              <a:buChar char="Ø"/>
            </a:pPr>
            <a:r>
              <a:rPr lang="en-GB" sz="3300">
                <a:latin typeface="Century Gothic" pitchFamily="34" charset="0"/>
              </a:rPr>
              <a:t>Fibre Optic cable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95000"/>
              <a:buFont typeface="Wingdings" pitchFamily="2" charset="2"/>
              <a:buChar char="Ø"/>
            </a:pPr>
            <a:r>
              <a:rPr lang="en-GB" sz="3300">
                <a:latin typeface="Century Gothic" pitchFamily="34" charset="0"/>
              </a:rPr>
              <a:t>Wireless LANs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GB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CABLES</a:t>
            </a:r>
            <a:endParaRPr lang="en-GB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2209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600200"/>
            <a:ext cx="2971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4038600"/>
            <a:ext cx="2286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24600" y="1828800"/>
            <a:ext cx="25146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248400" y="5105400"/>
            <a:ext cx="2743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+mn-lt"/>
                <a:cs typeface="+mn-cs"/>
              </a:rPr>
              <a:t>FIBER OPTIC CABLE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990600"/>
            <a:ext cx="3200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COAXIAL CABLE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endParaRPr lang="en-GB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pic>
        <p:nvPicPr>
          <p:cNvPr id="7782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09550" y="117475"/>
            <a:ext cx="8577263" cy="6240463"/>
          </a:xfr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endParaRPr lang="en-GB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pic>
        <p:nvPicPr>
          <p:cNvPr id="7885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85750" y="285750"/>
            <a:ext cx="8715375" cy="6215063"/>
          </a:xfrm>
          <a:noFill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endParaRPr lang="en-GB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pic>
        <p:nvPicPr>
          <p:cNvPr id="7987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28625" y="285750"/>
            <a:ext cx="8501063" cy="6072188"/>
          </a:xfrm>
          <a:noFill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8916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38914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813"/>
            <a:ext cx="7696200" cy="1587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91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5" y="214313"/>
            <a:ext cx="8858250" cy="664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9940" name="Content Placeholder 2"/>
          <p:cNvSpPr txBox="1">
            <a:spLocks/>
          </p:cNvSpPr>
          <p:nvPr/>
        </p:nvSpPr>
        <p:spPr bwMode="auto">
          <a:xfrm>
            <a:off x="-428625" y="1071563"/>
            <a:ext cx="8701088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39938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998538"/>
            <a:ext cx="7696200" cy="1587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57188" y="293688"/>
            <a:ext cx="8572500" cy="62785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1313" indent="-341313" algn="ctr" fontAlgn="auto">
              <a:spcBef>
                <a:spcPts val="800"/>
              </a:spcBef>
              <a:spcAft>
                <a:spcPts val="0"/>
              </a:spcAft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+mn-cs"/>
              </a:rPr>
              <a:t>NETWORK TOPOLOGY</a:t>
            </a: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+mn-cs"/>
            </a:endParaRP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000" dirty="0">
                <a:solidFill>
                  <a:srgbClr val="000000"/>
                </a:solidFill>
                <a:latin typeface="Calibri" pitchFamily="34" charset="0"/>
                <a:cs typeface="+mn-cs"/>
              </a:rPr>
              <a:t>Topology is the map or layout of a network. </a:t>
            </a: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000" dirty="0">
                <a:solidFill>
                  <a:srgbClr val="000000"/>
                </a:solidFill>
                <a:latin typeface="Calibri" pitchFamily="34" charset="0"/>
                <a:cs typeface="+mn-cs"/>
              </a:rPr>
              <a:t>  The two main topologies are:</a:t>
            </a:r>
          </a:p>
          <a:p>
            <a:pPr marL="1084263" lvl="1" indent="-341313" fontAlgn="auto">
              <a:spcBef>
                <a:spcPts val="800"/>
              </a:spcBef>
              <a:spcAft>
                <a:spcPts val="0"/>
              </a:spcAft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000" b="1" dirty="0">
                <a:solidFill>
                  <a:srgbClr val="000000"/>
                </a:solidFill>
                <a:latin typeface="Calibri" pitchFamily="34" charset="0"/>
                <a:cs typeface="+mn-cs"/>
              </a:rPr>
              <a:t>Physical topology:  </a:t>
            </a:r>
            <a:r>
              <a:rPr lang="en-US" sz="3000" dirty="0">
                <a:solidFill>
                  <a:srgbClr val="000000"/>
                </a:solidFill>
                <a:latin typeface="Calibri" pitchFamily="34" charset="0"/>
                <a:cs typeface="+mn-cs"/>
              </a:rPr>
              <a:t>defines the actual structure or configuration of the cables, computers and other peripherals that you can see or touch.</a:t>
            </a:r>
          </a:p>
          <a:p>
            <a:pPr marL="1084263" lvl="1" indent="-341313" fontAlgn="auto">
              <a:spcBef>
                <a:spcPts val="800"/>
              </a:spcBef>
              <a:spcAft>
                <a:spcPts val="0"/>
              </a:spcAft>
              <a:buSzPct val="4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3000" dirty="0">
              <a:solidFill>
                <a:srgbClr val="000000"/>
              </a:solidFill>
              <a:latin typeface="Calibri" pitchFamily="34" charset="0"/>
              <a:cs typeface="+mn-cs"/>
            </a:endParaRPr>
          </a:p>
          <a:p>
            <a:pPr marL="1084263" lvl="1" indent="-341313" fontAlgn="auto">
              <a:spcBef>
                <a:spcPts val="800"/>
              </a:spcBef>
              <a:spcAft>
                <a:spcPts val="0"/>
              </a:spcAft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000" b="1" dirty="0">
                <a:solidFill>
                  <a:srgbClr val="000000"/>
                </a:solidFill>
                <a:latin typeface="Calibri" pitchFamily="34" charset="0"/>
                <a:cs typeface="+mn-cs"/>
              </a:rPr>
              <a:t>Logical topology: </a:t>
            </a:r>
            <a:r>
              <a:rPr lang="en-US" sz="3000" dirty="0">
                <a:solidFill>
                  <a:srgbClr val="000000"/>
                </a:solidFill>
                <a:latin typeface="Calibri" pitchFamily="34" charset="0"/>
                <a:cs typeface="+mn-cs"/>
              </a:rPr>
              <a:t>defines the conceptual network layout, which can be taught as the way that data travels or flows across the network.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0964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40962" name="Equation" r:id="rId3" imgW="914400" imgH="198720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642938" y="357166"/>
            <a:ext cx="82153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Main types of Physical topologies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3200" dirty="0">
                <a:latin typeface="Calibri" pitchFamily="34" charset="0"/>
                <a:cs typeface="+mn-cs"/>
              </a:rPr>
              <a:t>Linear bus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3200" dirty="0">
                <a:latin typeface="Calibri" pitchFamily="34" charset="0"/>
                <a:cs typeface="+mn-cs"/>
              </a:rPr>
              <a:t>Star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3200" dirty="0">
                <a:latin typeface="Calibri" pitchFamily="34" charset="0"/>
                <a:cs typeface="+mn-cs"/>
              </a:rPr>
              <a:t>Star-wired 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3200" dirty="0" smtClean="0">
                <a:latin typeface="Calibri" pitchFamily="34" charset="0"/>
                <a:cs typeface="+mn-cs"/>
              </a:rPr>
              <a:t>Tree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3200" dirty="0" smtClean="0">
                <a:latin typeface="Calibri" pitchFamily="34" charset="0"/>
                <a:cs typeface="+mn-cs"/>
              </a:rPr>
              <a:t>Mesh</a:t>
            </a:r>
            <a:endParaRPr lang="en-GB" sz="3200" dirty="0" smtClean="0">
              <a:latin typeface="Calibri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3200" dirty="0">
              <a:latin typeface="+mn-lt"/>
              <a:cs typeface="+mn-cs"/>
            </a:endParaRP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4"/>
          <a:srcRect l="4021" t="15865" r="5528" b="7082"/>
          <a:stretch>
            <a:fillRect/>
          </a:stretch>
        </p:blipFill>
        <p:spPr>
          <a:xfrm>
            <a:off x="4214810" y="1285860"/>
            <a:ext cx="4786314" cy="5286412"/>
          </a:xfrm>
          <a:prstGeom prst="rect">
            <a:avLst/>
          </a:prstGeom>
          <a:noFill/>
          <a:ln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7" name="Content Placeholder 3"/>
          <p:cNvGraphicFramePr>
            <a:graphicFrameLocks noChangeAspect="1"/>
          </p:cNvGraphicFramePr>
          <p:nvPr/>
        </p:nvGraphicFramePr>
        <p:xfrm>
          <a:off x="357158" y="357166"/>
          <a:ext cx="8501122" cy="5786478"/>
        </p:xfrm>
        <a:graphic>
          <a:graphicData uri="http://schemas.openxmlformats.org/presentationml/2006/ole">
            <p:oleObj spid="_x0000_s41987" name="Document" r:id="rId3" imgW="6092363" imgH="5437275" progId="Word.Document.12">
              <p:embed/>
            </p:oleObj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1989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41986" name="Equation" r:id="rId4" imgW="914400" imgH="198720" progId="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5720" y="5332413"/>
            <a:ext cx="8298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All nodes are connected to a single </a:t>
            </a:r>
            <a:r>
              <a:rPr lang="en-US" sz="2800" dirty="0" smtClean="0">
                <a:latin typeface="Calibri" pitchFamily="34" charset="0"/>
              </a:rPr>
              <a:t>communication line </a:t>
            </a:r>
            <a:r>
              <a:rPr lang="en-US" sz="2800" dirty="0" smtClean="0">
                <a:latin typeface="Calibri" pitchFamily="34" charset="0"/>
              </a:rPr>
              <a:t>that carries </a:t>
            </a:r>
            <a:r>
              <a:rPr lang="en-US" sz="2800" dirty="0" smtClean="0">
                <a:latin typeface="Calibri" pitchFamily="34" charset="0"/>
              </a:rPr>
              <a:t>messages </a:t>
            </a:r>
            <a:r>
              <a:rPr lang="en-US" sz="2800" dirty="0" smtClean="0">
                <a:latin typeface="Calibri" pitchFamily="34" charset="0"/>
              </a:rPr>
              <a:t>in both directions</a:t>
            </a:r>
            <a:endParaRPr lang="en-GB" sz="2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3013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43010" name="Equation" r:id="rId3" imgW="914400" imgH="198720" progId="">
              <p:embed/>
            </p:oleObj>
          </a:graphicData>
        </a:graphic>
      </p:graphicFrame>
      <p:graphicFrame>
        <p:nvGraphicFramePr>
          <p:cNvPr id="43011" name="Content Placeholder 3"/>
          <p:cNvGraphicFramePr>
            <a:graphicFrameLocks noChangeAspect="1"/>
          </p:cNvGraphicFramePr>
          <p:nvPr/>
        </p:nvGraphicFramePr>
        <p:xfrm>
          <a:off x="657228" y="165100"/>
          <a:ext cx="8129614" cy="4264032"/>
        </p:xfrm>
        <a:graphic>
          <a:graphicData uri="http://schemas.openxmlformats.org/presentationml/2006/ole">
            <p:oleObj spid="_x0000_s43011" name="Document" r:id="rId4" imgW="6092363" imgH="4813733" progId="Word.Document.12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158" y="4572008"/>
            <a:ext cx="85754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Clr>
                <a:srgbClr val="00B0F0"/>
              </a:buClr>
              <a:buFont typeface="Wingdings" pitchFamily="2" charset="2"/>
              <a:buChar char="Ø"/>
            </a:pPr>
            <a:r>
              <a:rPr lang="en-GB" sz="2800" dirty="0" smtClean="0">
                <a:latin typeface="Calibri" pitchFamily="34" charset="0"/>
              </a:rPr>
              <a:t>This is a configuration that centres around one node to which all others are connected and through which all messages are sent.</a:t>
            </a:r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endParaRPr lang="en-GB" sz="2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076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3074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428625" y="1355725"/>
            <a:ext cx="8034338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28625" y="530252"/>
            <a:ext cx="78581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+mn-cs"/>
              </a:rPr>
              <a:t>The three basic types of network include: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8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800" dirty="0">
              <a:latin typeface="+mn-lt"/>
              <a:cs typeface="+mn-cs"/>
            </a:endParaRPr>
          </a:p>
          <a:p>
            <a:pPr indent="111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800" dirty="0">
                <a:latin typeface="Calibri" pitchFamily="34" charset="0"/>
                <a:cs typeface="+mn-cs"/>
              </a:rPr>
              <a:t>Local Area Network (LAN)</a:t>
            </a:r>
            <a:endParaRPr lang="en-GB" sz="2800" dirty="0">
              <a:latin typeface="Calibri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alibri" pitchFamily="34" charset="0"/>
                <a:cs typeface="+mn-cs"/>
              </a:rPr>
              <a:t> </a:t>
            </a:r>
            <a:endParaRPr lang="en-GB" sz="2800" dirty="0">
              <a:latin typeface="Calibri" pitchFamily="34" charset="0"/>
              <a:cs typeface="+mn-cs"/>
            </a:endParaRPr>
          </a:p>
          <a:p>
            <a:pPr indent="111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800" dirty="0">
                <a:latin typeface="Calibri" pitchFamily="34" charset="0"/>
                <a:cs typeface="+mn-cs"/>
              </a:rPr>
              <a:t>Metropolitan Area Network (MAN)</a:t>
            </a:r>
            <a:endParaRPr lang="en-GB" sz="2800" dirty="0">
              <a:latin typeface="Calibri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GB" sz="2800" dirty="0">
              <a:latin typeface="Calibri" pitchFamily="34" charset="0"/>
              <a:cs typeface="+mn-cs"/>
            </a:endParaRPr>
          </a:p>
          <a:p>
            <a:pPr indent="111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800" dirty="0">
                <a:latin typeface="Calibri" pitchFamily="34" charset="0"/>
                <a:cs typeface="+mn-cs"/>
              </a:rPr>
              <a:t>Wide Area Network (WAN)</a:t>
            </a:r>
            <a:endParaRPr lang="en-GB" sz="2800" dirty="0">
              <a:latin typeface="Calibri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8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Grp="1" noChangeArrowheads="1"/>
          </p:cNvSpPr>
          <p:nvPr>
            <p:ph idx="1"/>
          </p:nvPr>
        </p:nvSpPr>
        <p:spPr>
          <a:xfrm>
            <a:off x="285750" y="214313"/>
            <a:ext cx="8572500" cy="6169025"/>
          </a:xfrm>
          <a:ln>
            <a:round/>
          </a:ln>
        </p:spPr>
        <p:txBody>
          <a:bodyPr>
            <a:noAutofit/>
          </a:bodyPr>
          <a:lstStyle/>
          <a:p>
            <a:pPr marL="341313" indent="-341313" eaLnBrk="1" fontAlgn="auto" hangingPunct="1">
              <a:spcBef>
                <a:spcPts val="800"/>
              </a:spcBef>
              <a:spcAft>
                <a:spcPts val="0"/>
              </a:spcAft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Advantages Star-star topology:</a:t>
            </a:r>
          </a:p>
          <a:p>
            <a:pPr marL="341313" indent="-341313" eaLnBrk="1" fontAlgn="auto" hangingPunct="1">
              <a:spcBef>
                <a:spcPts val="800"/>
              </a:spcBef>
              <a:spcAft>
                <a:spcPts val="0"/>
              </a:spcAft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latin typeface="Calibri" pitchFamily="34" charset="0"/>
              </a:rPr>
              <a:t>Device connectivity to the LAN can be achieved through a centralized device.</a:t>
            </a:r>
          </a:p>
          <a:p>
            <a:pPr marL="341313" indent="-341313" eaLnBrk="1" fontAlgn="auto" hangingPunct="1">
              <a:spcBef>
                <a:spcPts val="800"/>
              </a:spcBef>
              <a:spcAft>
                <a:spcPts val="0"/>
              </a:spcAft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latin typeface="Calibri" pitchFamily="34" charset="0"/>
              </a:rPr>
              <a:t>If any single cable segment fails in a star topology, the network continues to function</a:t>
            </a: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 marL="341313" indent="-341313" eaLnBrk="1" fontAlgn="auto" hangingPunct="1">
              <a:spcBef>
                <a:spcPts val="800"/>
              </a:spcBef>
              <a:spcAft>
                <a:spcPts val="0"/>
              </a:spcAft>
              <a:buSzPct val="45000"/>
              <a:buFont typeface="Wingdings 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3200" dirty="0">
              <a:solidFill>
                <a:srgbClr val="000000"/>
              </a:solidFill>
              <a:latin typeface="Calibri" pitchFamily="34" charset="0"/>
            </a:endParaRPr>
          </a:p>
          <a:p>
            <a:pPr marL="341313" indent="-341313" eaLnBrk="1" fontAlgn="auto" hangingPunct="1">
              <a:spcBef>
                <a:spcPts val="800"/>
              </a:spcBef>
              <a:spcAft>
                <a:spcPts val="0"/>
              </a:spcAft>
              <a:buSzPct val="4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Disadvantages:</a:t>
            </a:r>
          </a:p>
          <a:p>
            <a:pPr marL="341313" indent="-341313" eaLnBrk="1" fontAlgn="auto" hangingPunct="1">
              <a:spcBef>
                <a:spcPts val="800"/>
              </a:spcBef>
              <a:spcAft>
                <a:spcPts val="0"/>
              </a:spcAft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latin typeface="Calibri" pitchFamily="34" charset="0"/>
              </a:rPr>
              <a:t>Data transmission across the network will cease, if the centralized hub or switch fails.</a:t>
            </a:r>
          </a:p>
          <a:p>
            <a:pPr marL="341313" indent="-341313" eaLnBrk="1" fontAlgn="auto" hangingPunct="1">
              <a:spcBef>
                <a:spcPts val="800"/>
              </a:spcBef>
              <a:spcAft>
                <a:spcPts val="0"/>
              </a:spcAft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latin typeface="Calibri" pitchFamily="34" charset="0"/>
              </a:rPr>
              <a:t>It requires significant amounts of cable, since cables are to be run to each computing device on the LAN.</a:t>
            </a:r>
          </a:p>
          <a:p>
            <a:pPr marL="341313" indent="-341313" eaLnBrk="1" fontAlgn="auto" hangingPunct="1">
              <a:spcBef>
                <a:spcPts val="800"/>
              </a:spcBef>
              <a:spcAft>
                <a:spcPts val="0"/>
              </a:spcAft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32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4037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44034" name="Equation" r:id="rId3" imgW="914400" imgH="198720" progId="">
              <p:embed/>
            </p:oleObj>
          </a:graphicData>
        </a:graphic>
      </p:graphicFrame>
      <p:graphicFrame>
        <p:nvGraphicFramePr>
          <p:cNvPr id="44035" name="Content Placeholder 3"/>
          <p:cNvGraphicFramePr>
            <a:graphicFrameLocks noChangeAspect="1"/>
          </p:cNvGraphicFramePr>
          <p:nvPr/>
        </p:nvGraphicFramePr>
        <p:xfrm>
          <a:off x="657228" y="225425"/>
          <a:ext cx="7558110" cy="4775211"/>
        </p:xfrm>
        <a:graphic>
          <a:graphicData uri="http://schemas.openxmlformats.org/presentationml/2006/ole">
            <p:oleObj spid="_x0000_s44035" name="Document" r:id="rId4" imgW="6092363" imgH="4445080" progId="Word.Document.12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0034" y="5113580"/>
            <a:ext cx="81439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3333FF"/>
                </a:solidFill>
                <a:latin typeface="Calibri" pitchFamily="34" charset="0"/>
              </a:rPr>
              <a:t>Ring topology</a:t>
            </a:r>
            <a:r>
              <a:rPr lang="en-US" sz="2800" dirty="0" smtClean="0">
                <a:latin typeface="Calibri" pitchFamily="34" charset="0"/>
              </a:rPr>
              <a:t>   A configuration that connects all </a:t>
            </a:r>
            <a:endParaRPr lang="en-US" sz="2800" dirty="0" smtClean="0">
              <a:latin typeface="Calibri" pitchFamily="34" charset="0"/>
            </a:endParaRPr>
          </a:p>
          <a:p>
            <a:pPr marL="0" lvl="1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</a:rPr>
              <a:t>nodes </a:t>
            </a:r>
            <a:r>
              <a:rPr lang="en-US" sz="2800" dirty="0" smtClean="0">
                <a:latin typeface="Calibri" pitchFamily="34" charset="0"/>
              </a:rPr>
              <a:t>in a closed loop on which messages travel </a:t>
            </a:r>
            <a:r>
              <a:rPr lang="en-US" sz="2800" dirty="0" smtClean="0">
                <a:latin typeface="Calibri" pitchFamily="34" charset="0"/>
              </a:rPr>
              <a:t>in </a:t>
            </a:r>
            <a:r>
              <a:rPr lang="en-US" sz="2800" dirty="0" smtClean="0">
                <a:latin typeface="Calibri" pitchFamily="34" charset="0"/>
              </a:rPr>
              <a:t>one direction</a:t>
            </a:r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endParaRPr lang="en-GB" sz="2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" y="500042"/>
            <a:ext cx="6357982" cy="4572000"/>
          </a:xfrm>
        </p:spPr>
        <p:txBody>
          <a:bodyPr/>
          <a:lstStyle/>
          <a:p>
            <a:pPr marL="392113" indent="-293688" algn="just" defTabSz="414338">
              <a:lnSpc>
                <a:spcPct val="90000"/>
              </a:lnSpc>
              <a:spcBef>
                <a:spcPct val="50000"/>
              </a:spcBef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000066"/>
                </a:solidFill>
                <a:latin typeface="Calibri" pitchFamily="34" charset="0"/>
                <a:cs typeface="Times New Roman" pitchFamily="18" charset="0"/>
              </a:rPr>
              <a:t>A frame travels around the ring, stopping at each node. If a node wants to transmit data, it adds the data as well as the destination address to the frame. </a:t>
            </a:r>
          </a:p>
          <a:p>
            <a:pPr marL="392113" indent="-293688" algn="just" defTabSz="414338">
              <a:lnSpc>
                <a:spcPct val="90000"/>
              </a:lnSpc>
              <a:spcBef>
                <a:spcPct val="50000"/>
              </a:spcBef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000066"/>
                </a:solidFill>
                <a:latin typeface="Calibri" pitchFamily="34" charset="0"/>
                <a:cs typeface="Times New Roman" pitchFamily="18" charset="0"/>
              </a:rPr>
              <a:t>The frame then continues around the ring until it finds the destination node, which takes the data out of the frame. </a:t>
            </a:r>
          </a:p>
          <a:p>
            <a:pPr marL="782638" lvl="1" indent="-260350" algn="just" defTabSz="414338">
              <a:lnSpc>
                <a:spcPct val="90000"/>
              </a:lnSpc>
              <a:spcBef>
                <a:spcPct val="50000"/>
              </a:spcBef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66"/>
                </a:solidFill>
                <a:latin typeface="Calibri" pitchFamily="34" charset="0"/>
                <a:cs typeface="Times New Roman" pitchFamily="18" charset="0"/>
              </a:rPr>
              <a:t>Single ring – All the devices on the network share a single cable</a:t>
            </a:r>
            <a:r>
              <a:rPr lang="en-US" sz="2800" dirty="0" smtClean="0">
                <a:solidFill>
                  <a:srgbClr val="000066"/>
                </a:solidFill>
                <a:latin typeface="Calibri" pitchFamily="34" charset="0"/>
              </a:rPr>
              <a:t> </a:t>
            </a:r>
          </a:p>
          <a:p>
            <a:pPr marL="782638" lvl="1" indent="-260350" algn="just" defTabSz="414338">
              <a:lnSpc>
                <a:spcPct val="90000"/>
              </a:lnSpc>
              <a:spcBef>
                <a:spcPct val="50000"/>
              </a:spcBef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66"/>
                </a:solidFill>
                <a:latin typeface="Calibri" pitchFamily="34" charset="0"/>
                <a:cs typeface="Times New Roman" pitchFamily="18" charset="0"/>
              </a:rPr>
              <a:t>Dual ring – The dual ring topology allows data to be sent in both directions. </a:t>
            </a:r>
          </a:p>
          <a:p>
            <a:endParaRPr lang="en-GB" dirty="0"/>
          </a:p>
        </p:txBody>
      </p:sp>
      <p:pic>
        <p:nvPicPr>
          <p:cNvPr id="4" name="Picture 10" descr="563r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80187" y="571480"/>
            <a:ext cx="2563813" cy="21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 descr="564dr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3938588"/>
            <a:ext cx="2571736" cy="218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569mes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2633663"/>
            <a:ext cx="2738428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90" y="29704"/>
            <a:ext cx="8229600" cy="1399032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0070C0"/>
                </a:solidFill>
                <a:latin typeface="Calibri" pitchFamily="34" charset="0"/>
              </a:rPr>
              <a:t>Mesh Topology</a:t>
            </a:r>
            <a:endParaRPr lang="en-GB" sz="400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" y="1546200"/>
            <a:ext cx="6472254" cy="5383262"/>
          </a:xfrm>
        </p:spPr>
        <p:txBody>
          <a:bodyPr/>
          <a:lstStyle/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66"/>
                </a:solidFill>
                <a:latin typeface="Calibri" pitchFamily="34" charset="0"/>
                <a:cs typeface="Times New Roman" pitchFamily="18" charset="0"/>
              </a:rPr>
              <a:t>The mesh topology connects all devices (nodes) to each other for redundancy and fault tolerance. 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66"/>
                </a:solidFill>
                <a:latin typeface="Calibri" pitchFamily="34" charset="0"/>
                <a:cs typeface="Times New Roman" pitchFamily="18" charset="0"/>
              </a:rPr>
              <a:t>It is used in WANs to interconnect LANs and for mission critical networks like those used by banks and financial institutions. 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66"/>
                </a:solidFill>
                <a:latin typeface="Calibri" pitchFamily="34" charset="0"/>
                <a:cs typeface="Times New Roman" pitchFamily="18" charset="0"/>
              </a:rPr>
              <a:t>Implementing the mesh topology is expensive and difficult.</a:t>
            </a:r>
            <a:r>
              <a:rPr lang="en-US" sz="2800" dirty="0" smtClean="0">
                <a:solidFill>
                  <a:srgbClr val="000066"/>
                </a:solidFill>
                <a:latin typeface="Calibri" pitchFamily="34" charset="0"/>
              </a:rPr>
              <a:t>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5061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45058" name="Equation" r:id="rId3" imgW="914400" imgH="198720" progId="">
              <p:embed/>
            </p:oleObj>
          </a:graphicData>
        </a:graphic>
      </p:graphicFrame>
      <p:graphicFrame>
        <p:nvGraphicFramePr>
          <p:cNvPr id="45059" name="Content Placeholder 3"/>
          <p:cNvGraphicFramePr>
            <a:graphicFrameLocks noChangeAspect="1"/>
          </p:cNvGraphicFramePr>
          <p:nvPr/>
        </p:nvGraphicFramePr>
        <p:xfrm>
          <a:off x="300038" y="434975"/>
          <a:ext cx="8334375" cy="5561013"/>
        </p:xfrm>
        <a:graphic>
          <a:graphicData uri="http://schemas.openxmlformats.org/presentationml/2006/ole">
            <p:oleObj spid="_x0000_s45059" name="Document" r:id="rId4" imgW="6092363" imgH="4064186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6084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46082" name="Equation" r:id="rId3" imgW="914400" imgH="198720" progId="">
              <p:embed/>
            </p:oleObj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42852"/>
            <a:ext cx="8458200" cy="5983311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36576" algn="ctr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None/>
              <a:defRPr/>
            </a:pPr>
            <a:r>
              <a:rPr lang="en-GB" sz="2800" b="1" dirty="0">
                <a:ln>
                  <a:solidFill>
                    <a:schemeClr val="bg2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n-cs"/>
              </a:rPr>
              <a:t>PHYSICAL  TOPOLOGIES CHART</a:t>
            </a:r>
          </a:p>
          <a:p>
            <a:pPr marR="36576" algn="ctr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None/>
              <a:defRPr/>
            </a:pPr>
            <a:endParaRPr lang="en-GB" sz="3000" dirty="0">
              <a:ln>
                <a:solidFill>
                  <a:schemeClr val="bg2"/>
                </a:solidFill>
              </a:ln>
              <a:solidFill>
                <a:schemeClr val="tx2">
                  <a:lumMod val="75000"/>
                </a:schemeClr>
              </a:solidFill>
              <a:latin typeface="+mn-lt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" y="838200"/>
          <a:ext cx="8382000" cy="6019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/>
                <a:gridCol w="2794000"/>
                <a:gridCol w="2794000"/>
              </a:tblGrid>
              <a:tr h="944847">
                <a:tc>
                  <a:txBody>
                    <a:bodyPr/>
                    <a:lstStyle/>
                    <a:p>
                      <a:r>
                        <a:rPr lang="en-GB" sz="2800" b="1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Physical</a:t>
                      </a:r>
                      <a:r>
                        <a:rPr lang="en-GB" sz="28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 Topology</a:t>
                      </a:r>
                      <a:endParaRPr lang="en-GB" sz="2800" b="1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Common Cable</a:t>
                      </a:r>
                      <a:endParaRPr lang="en-GB" sz="28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Common Protocol</a:t>
                      </a:r>
                      <a:endParaRPr lang="en-GB" sz="28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1637081">
                <a:tc>
                  <a:txBody>
                    <a:bodyPr/>
                    <a:lstStyle/>
                    <a:p>
                      <a:r>
                        <a:rPr lang="en-GB" sz="2800" b="1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Linear Bus</a:t>
                      </a:r>
                      <a:endParaRPr lang="en-GB" sz="2800" b="1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Twisted Pair</a:t>
                      </a:r>
                    </a:p>
                    <a:p>
                      <a:r>
                        <a:rPr lang="en-GB" sz="2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Coaxial</a:t>
                      </a:r>
                    </a:p>
                    <a:p>
                      <a:r>
                        <a:rPr lang="en-GB" sz="2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Fiber Optic</a:t>
                      </a:r>
                      <a:endParaRPr lang="en-GB" sz="28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Ethernet</a:t>
                      </a:r>
                      <a:r>
                        <a:rPr lang="en-GB" sz="28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 </a:t>
                      </a:r>
                    </a:p>
                    <a:p>
                      <a:r>
                        <a:rPr lang="en-GB" sz="28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Local Talk</a:t>
                      </a:r>
                      <a:endParaRPr lang="en-GB" sz="28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1145957">
                <a:tc>
                  <a:txBody>
                    <a:bodyPr/>
                    <a:lstStyle/>
                    <a:p>
                      <a:r>
                        <a:rPr lang="en-GB" sz="2800" b="1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Star</a:t>
                      </a:r>
                      <a:endParaRPr lang="en-GB" sz="2800" b="1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Twisted Pair</a:t>
                      </a:r>
                    </a:p>
                    <a:p>
                      <a:r>
                        <a:rPr lang="en-GB" sz="2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Fiber Optic</a:t>
                      </a:r>
                      <a:endParaRPr lang="en-GB" sz="28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Ethernet</a:t>
                      </a:r>
                    </a:p>
                    <a:p>
                      <a:r>
                        <a:rPr lang="en-GB" sz="2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Local Talk</a:t>
                      </a:r>
                      <a:endParaRPr lang="en-GB" sz="28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654832">
                <a:tc>
                  <a:txBody>
                    <a:bodyPr/>
                    <a:lstStyle/>
                    <a:p>
                      <a:r>
                        <a:rPr lang="en-GB" sz="2800" b="1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Star-Wired</a:t>
                      </a:r>
                      <a:r>
                        <a:rPr lang="en-GB" sz="28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 ring</a:t>
                      </a:r>
                      <a:endParaRPr lang="en-GB" sz="2800" b="1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Twisted Pair</a:t>
                      </a:r>
                      <a:endParaRPr lang="en-GB" sz="28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Token ring</a:t>
                      </a:r>
                      <a:endParaRPr lang="en-GB" sz="28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1637081">
                <a:tc>
                  <a:txBody>
                    <a:bodyPr/>
                    <a:lstStyle/>
                    <a:p>
                      <a:r>
                        <a:rPr lang="en-GB" sz="2800" b="1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Tree</a:t>
                      </a:r>
                      <a:endParaRPr lang="en-GB" sz="2800" b="1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Twisted Pair</a:t>
                      </a:r>
                    </a:p>
                    <a:p>
                      <a:r>
                        <a:rPr lang="en-GB" sz="2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Coaxial</a:t>
                      </a:r>
                    </a:p>
                    <a:p>
                      <a:r>
                        <a:rPr lang="en-GB" sz="2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Fiber Optic</a:t>
                      </a:r>
                      <a:endParaRPr lang="en-GB" sz="28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Ethernet</a:t>
                      </a:r>
                      <a:endParaRPr lang="en-GB" sz="28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7108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47106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813"/>
            <a:ext cx="7696200" cy="1587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4313" y="214313"/>
            <a:ext cx="8643937" cy="45345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1313" indent="-341313" algn="ctr" fontAlgn="auto">
              <a:spcBef>
                <a:spcPts val="800"/>
              </a:spcBef>
              <a:spcAft>
                <a:spcPts val="0"/>
              </a:spcAft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+mn-cs"/>
              </a:rPr>
              <a:t>LAN  CONFIGURATIONS</a:t>
            </a: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600" b="1" dirty="0">
                <a:solidFill>
                  <a:srgbClr val="000000"/>
                </a:solidFill>
                <a:latin typeface="Calibri" pitchFamily="34" charset="0"/>
                <a:cs typeface="+mn-cs"/>
              </a:rPr>
              <a:t>Peer-to-peer </a:t>
            </a: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600" dirty="0">
                <a:solidFill>
                  <a:srgbClr val="000000"/>
                </a:solidFill>
                <a:latin typeface="Calibri" pitchFamily="34" charset="0"/>
                <a:cs typeface="+mn-cs"/>
              </a:rPr>
              <a:t>	In a </a:t>
            </a:r>
            <a:r>
              <a:rPr lang="en-US" sz="2600" dirty="0" err="1">
                <a:solidFill>
                  <a:srgbClr val="000000"/>
                </a:solidFill>
                <a:latin typeface="Calibri" pitchFamily="34" charset="0"/>
                <a:cs typeface="+mn-cs"/>
              </a:rPr>
              <a:t>peer‑to‑peer</a:t>
            </a:r>
            <a:r>
              <a:rPr lang="en-US" sz="2600" dirty="0">
                <a:solidFill>
                  <a:srgbClr val="000000"/>
                </a:solidFill>
                <a:latin typeface="Calibri" pitchFamily="34" charset="0"/>
                <a:cs typeface="+mn-cs"/>
              </a:rPr>
              <a:t> LAN, each computer acts as both a client and a server. When a computer requests a service, it's acting as a client. When a computer provides services, it's acting as a server.</a:t>
            </a: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SzPct val="4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600" b="1" dirty="0">
                <a:solidFill>
                  <a:srgbClr val="000000"/>
                </a:solidFill>
                <a:latin typeface="Calibri" pitchFamily="34" charset="0"/>
                <a:cs typeface="+mn-cs"/>
              </a:rPr>
              <a:t>Client dominant</a:t>
            </a: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600" dirty="0">
                <a:solidFill>
                  <a:srgbClr val="000000"/>
                </a:solidFill>
                <a:latin typeface="Calibri" pitchFamily="34" charset="0"/>
                <a:cs typeface="+mn-cs"/>
              </a:rPr>
              <a:t>	With client-dominant LANs, most of the application processing and data manipulation is performed at the client, and the server stores files. </a:t>
            </a:r>
            <a:endParaRPr lang="en-US" sz="2600" b="1" dirty="0">
              <a:solidFill>
                <a:srgbClr val="000000"/>
              </a:solidFill>
              <a:latin typeface="Calibri" pitchFamily="34" charset="0"/>
              <a:cs typeface="+mn-c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/>
          <p:cNvPicPr>
            <a:picLocks noChangeAspect="1" noChangeArrowheads="1"/>
          </p:cNvPicPr>
          <p:nvPr>
            <p:ph sz="half" idx="4294967295"/>
          </p:nvPr>
        </p:nvPicPr>
        <p:blipFill>
          <a:blip r:embed="rId2"/>
          <a:srcRect l="8105" t="13675" r="10100" b="6552"/>
          <a:stretch>
            <a:fillRect/>
          </a:stretch>
        </p:blipFill>
        <p:spPr>
          <a:xfrm>
            <a:off x="5857884" y="2190750"/>
            <a:ext cx="3219445" cy="3343275"/>
          </a:xfrm>
          <a:prstGeom prst="rect">
            <a:avLst/>
          </a:prstGeom>
          <a:noFill/>
          <a:ln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28" y="53180"/>
            <a:ext cx="8229600" cy="1018366"/>
          </a:xfrm>
        </p:spPr>
        <p:txBody>
          <a:bodyPr>
            <a:normAutofit/>
          </a:bodyPr>
          <a:lstStyle/>
          <a:p>
            <a:pPr marL="341313" indent="-341313" fontAlgn="auto">
              <a:spcBef>
                <a:spcPts val="8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Calibri" pitchFamily="34" charset="0"/>
              </a:rPr>
              <a:t>Client/Server </a:t>
            </a:r>
            <a:endParaRPr lang="en-US" sz="32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1000108"/>
            <a:ext cx="6000791" cy="6547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In a client/server network arrangement, network services are located in a dedicated computer whose only function is to respond to the requests of clients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.</a:t>
            </a: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00B0F0"/>
              </a:buClr>
            </a:pP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 </a:t>
            </a: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The server contains the file, print, application, security, and other services in a central computer that is continuously available to respond to client requests. </a:t>
            </a:r>
          </a:p>
          <a:p>
            <a:pPr>
              <a:buClr>
                <a:srgbClr val="00B0F0"/>
              </a:buClr>
            </a:pPr>
            <a:endParaRPr lang="en-US" sz="2400" b="1" dirty="0" smtClean="0">
              <a:latin typeface="Calibri" pitchFamily="34" charset="0"/>
            </a:endParaRP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Clr>
                <a:srgbClr val="00B0F0"/>
              </a:buClr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In 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a client/server LAN, some of the application processing and data manipulation are reserved for the server while other processing takes place on the client. </a:t>
            </a:r>
          </a:p>
          <a:p>
            <a:pPr>
              <a:buClr>
                <a:srgbClr val="00B0F0"/>
              </a:buClr>
            </a:pPr>
            <a:endParaRPr lang="en-US" sz="2400" b="1" dirty="0" smtClean="0">
              <a:latin typeface="Comic Sans MS" pitchFamily="66" charset="0"/>
            </a:endParaRPr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endParaRPr lang="en-US" sz="2400" dirty="0" smtClean="0">
              <a:latin typeface="Comic Sans MS" pitchFamily="66" charset="0"/>
            </a:endParaRPr>
          </a:p>
          <a:p>
            <a:pPr>
              <a:buClr>
                <a:srgbClr val="00B0F0"/>
              </a:buClr>
            </a:pPr>
            <a:endParaRPr lang="en-GB" sz="24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3333FF"/>
                </a:solidFill>
                <a:latin typeface="Calibri" pitchFamily="34" charset="0"/>
              </a:rPr>
              <a:t>Hostname</a:t>
            </a:r>
            <a:r>
              <a:rPr lang="en-US" sz="2800" dirty="0" smtClean="0">
                <a:latin typeface="Calibri" pitchFamily="34" charset="0"/>
              </a:rPr>
              <a:t>  A unique identification that specifies a particular computer on the Internet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	For example</a:t>
            </a:r>
          </a:p>
          <a:p>
            <a:pPr lvl="1">
              <a:buNone/>
            </a:pPr>
            <a:r>
              <a:rPr lang="en-US" sz="2800" dirty="0" smtClean="0">
                <a:latin typeface="Calibri" pitchFamily="34" charset="0"/>
              </a:rPr>
              <a:t>	matisse.csc.villanova.edu</a:t>
            </a:r>
          </a:p>
          <a:p>
            <a:pPr lvl="1">
              <a:buNone/>
            </a:pPr>
            <a:r>
              <a:rPr lang="en-US" sz="2800" dirty="0" smtClean="0">
                <a:latin typeface="Calibri" pitchFamily="34" charset="0"/>
              </a:rPr>
              <a:t>	condor.develocorp.com</a:t>
            </a:r>
            <a:endParaRPr lang="en-GB" sz="2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8132" name="Content Placeholder 2"/>
          <p:cNvSpPr txBox="1">
            <a:spLocks/>
          </p:cNvSpPr>
          <p:nvPr/>
        </p:nvSpPr>
        <p:spPr bwMode="auto">
          <a:xfrm>
            <a:off x="214282" y="500042"/>
            <a:ext cx="8701087" cy="6143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48130" name="Equation" r:id="rId3" imgW="914400" imgH="198720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428596" y="285728"/>
            <a:ext cx="8501092" cy="6791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+mn-cs"/>
              </a:rPr>
              <a:t>IP Addressing </a:t>
            </a: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000" dirty="0" smtClean="0">
                <a:solidFill>
                  <a:srgbClr val="000000"/>
                </a:solidFill>
                <a:latin typeface="Calibri" pitchFamily="34" charset="0"/>
                <a:cs typeface="+mn-cs"/>
              </a:rPr>
              <a:t>An </a:t>
            </a: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+mn-cs"/>
              </a:rPr>
              <a:t>IP ADDRESS</a:t>
            </a:r>
            <a:r>
              <a:rPr lang="en-US" sz="3000" dirty="0" smtClean="0">
                <a:solidFill>
                  <a:srgbClr val="000000"/>
                </a:solidFill>
                <a:latin typeface="Calibri" pitchFamily="34" charset="0"/>
                <a:cs typeface="+mn-cs"/>
              </a:rPr>
              <a:t> is </a:t>
            </a:r>
            <a:r>
              <a:rPr lang="en-US" sz="3000" dirty="0">
                <a:solidFill>
                  <a:srgbClr val="000000"/>
                </a:solidFill>
                <a:latin typeface="Calibri" pitchFamily="34" charset="0"/>
                <a:cs typeface="+mn-cs"/>
              </a:rPr>
              <a:t>a unique identifying string expressed as four decimal numbers ranging from 0 to 255, separated by periods, with each of the four numbers representing 8 bits of the address for a total length of 32 bits for the whole address. </a:t>
            </a:r>
            <a:endParaRPr lang="en-US" sz="3000" dirty="0" smtClean="0">
              <a:solidFill>
                <a:srgbClr val="000000"/>
              </a:solidFill>
              <a:latin typeface="Calibri" pitchFamily="34" charset="0"/>
              <a:cs typeface="+mn-cs"/>
            </a:endParaRP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3000" dirty="0" smtClean="0">
                <a:solidFill>
                  <a:srgbClr val="000000"/>
                </a:solidFill>
                <a:latin typeface="Calibri" pitchFamily="34" charset="0"/>
                <a:cs typeface="+mn-cs"/>
              </a:rPr>
              <a:t>An IP address can be split </a:t>
            </a:r>
            <a:r>
              <a:rPr lang="en-GB" sz="3000" dirty="0" smtClean="0">
                <a:solidFill>
                  <a:srgbClr val="000000"/>
                </a:solidFill>
                <a:latin typeface="Calibri" pitchFamily="34" charset="0"/>
                <a:cs typeface="+mn-cs"/>
              </a:rPr>
              <a:t>into network address, which </a:t>
            </a:r>
            <a:r>
              <a:rPr lang="en-GB" sz="3000" dirty="0" smtClean="0">
                <a:solidFill>
                  <a:srgbClr val="000000"/>
                </a:solidFill>
                <a:latin typeface="Calibri" pitchFamily="34" charset="0"/>
                <a:cs typeface="+mn-cs"/>
              </a:rPr>
              <a:t>specifies a specific </a:t>
            </a:r>
            <a:r>
              <a:rPr lang="en-GB" sz="3000" dirty="0" smtClean="0">
                <a:solidFill>
                  <a:srgbClr val="000000"/>
                </a:solidFill>
                <a:latin typeface="Calibri" pitchFamily="34" charset="0"/>
                <a:cs typeface="+mn-cs"/>
              </a:rPr>
              <a:t>network host </a:t>
            </a:r>
            <a:r>
              <a:rPr lang="en-GB" sz="3000" dirty="0" smtClean="0">
                <a:solidFill>
                  <a:srgbClr val="000000"/>
                </a:solidFill>
                <a:latin typeface="Calibri" pitchFamily="34" charset="0"/>
                <a:cs typeface="+mn-cs"/>
              </a:rPr>
              <a:t>number, which specifies a particular machine in that </a:t>
            </a:r>
            <a:r>
              <a:rPr lang="en-GB" sz="3000" dirty="0" smtClean="0">
                <a:solidFill>
                  <a:srgbClr val="000000"/>
                </a:solidFill>
                <a:latin typeface="Calibri" pitchFamily="34" charset="0"/>
                <a:cs typeface="+mn-cs"/>
              </a:rPr>
              <a:t>network.</a:t>
            </a:r>
            <a:endParaRPr lang="en-GB" sz="3000" dirty="0" smtClean="0">
              <a:solidFill>
                <a:srgbClr val="000000"/>
              </a:solidFill>
              <a:latin typeface="Calibri" pitchFamily="34" charset="0"/>
              <a:cs typeface="+mn-cs"/>
            </a:endParaRP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3000" dirty="0">
              <a:solidFill>
                <a:srgbClr val="000000"/>
              </a:solidFill>
              <a:latin typeface="Calibri" pitchFamily="34" charset="0"/>
              <a:cs typeface="+mn-cs"/>
            </a:endParaRP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SzPct val="4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3000" dirty="0" smtClean="0">
              <a:solidFill>
                <a:srgbClr val="000000"/>
              </a:solidFill>
              <a:latin typeface="Calibri" pitchFamily="34" charset="0"/>
              <a:cs typeface="+mn-cs"/>
            </a:endParaRP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SzPct val="4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3000" dirty="0" smtClean="0">
              <a:solidFill>
                <a:srgbClr val="000000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7" name="Picture 4" descr="c15f09"/>
          <p:cNvPicPr preferRelativeResize="0"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19196" y="5240371"/>
            <a:ext cx="6553200" cy="140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457200" y="4929197"/>
            <a:ext cx="8229600" cy="1525577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GB" sz="2800" dirty="0" smtClean="0">
                <a:latin typeface="Calibri" pitchFamily="34" charset="0"/>
              </a:rPr>
              <a:t>Local-area network (LAN)   </a:t>
            </a:r>
            <a:r>
              <a:rPr lang="en-GB" sz="2800" dirty="0" smtClean="0">
                <a:latin typeface="Calibri" pitchFamily="34" charset="0"/>
              </a:rPr>
              <a:t>is a type of </a:t>
            </a:r>
            <a:r>
              <a:rPr lang="en-GB" sz="2800" dirty="0" smtClean="0">
                <a:latin typeface="Calibri" pitchFamily="34" charset="0"/>
              </a:rPr>
              <a:t>network that connects a relatively small number of machines in a relatively close geographical </a:t>
            </a:r>
            <a:r>
              <a:rPr lang="en-GB" sz="2800" dirty="0" smtClean="0">
                <a:latin typeface="Calibri" pitchFamily="34" charset="0"/>
              </a:rPr>
              <a:t>area.</a:t>
            </a:r>
            <a:endParaRPr lang="en-GB" sz="2800" dirty="0" smtClean="0">
              <a:latin typeface="Calibri" pitchFamily="34" charset="0"/>
            </a:endParaRPr>
          </a:p>
          <a:p>
            <a:pPr eaLnBrk="1" hangingPunct="1">
              <a:buFont typeface="Wingdings" pitchFamily="2" charset="2"/>
              <a:buChar char="Ø"/>
            </a:pPr>
            <a:endParaRPr lang="en-GB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7025" y="158750"/>
            <a:ext cx="8359775" cy="64706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8056" indent="-384048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None/>
              <a:defRPr/>
            </a:pPr>
            <a:r>
              <a:rPr lang="en-US" sz="3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Local Area Network</a:t>
            </a:r>
          </a:p>
          <a:p>
            <a:pPr marL="448056" indent="-384048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None/>
              <a:defRPr/>
            </a:pPr>
            <a:endParaRPr lang="en-GB" sz="30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pic>
        <p:nvPicPr>
          <p:cNvPr id="7066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857251"/>
            <a:ext cx="6572266" cy="328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9156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49154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927100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4313" y="214313"/>
            <a:ext cx="8643937" cy="70072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1313" indent="-341313" algn="ctr" fontAlgn="auto">
              <a:spcBef>
                <a:spcPts val="8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+mn-cs"/>
              </a:rPr>
              <a:t>Class A Networks  </a:t>
            </a: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800" dirty="0">
              <a:solidFill>
                <a:srgbClr val="000000"/>
              </a:solidFill>
              <a:latin typeface="Calibri" pitchFamily="34" charset="0"/>
              <a:cs typeface="+mn-cs"/>
            </a:endParaRP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+mn-cs"/>
              </a:rPr>
              <a:t>Class A addresses can range from 0 to 127 in the first octet meaning 128 possible networks. </a:t>
            </a: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+mn-cs"/>
              </a:rPr>
              <a:t> You can have up to 126 possible networks. 2 are invalid (network name and broadcast)</a:t>
            </a: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+mn-cs"/>
              </a:rPr>
              <a:t> Each network can have up to 16,777,214 hosts or nodes. </a:t>
            </a: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+mn-cs"/>
              </a:rPr>
              <a:t> The default subnet mask for Class A networks is 255.0.0.0.</a:t>
            </a: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>
                <a:latin typeface="+mn-lt"/>
                <a:cs typeface="+mn-cs"/>
              </a:rPr>
              <a:t>From 10.0.0.0 to 10.255.255.255 are private class B addresses.</a:t>
            </a: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800" dirty="0">
              <a:solidFill>
                <a:srgbClr val="000000"/>
              </a:solidFill>
              <a:latin typeface="Calibri" pitchFamily="34" charset="0"/>
              <a:cs typeface="+mn-cs"/>
            </a:endParaRP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800" dirty="0">
              <a:solidFill>
                <a:srgbClr val="000000"/>
              </a:solidFill>
              <a:latin typeface="Calibri" pitchFamily="34" charset="0"/>
              <a:cs typeface="+mn-c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0180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50178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813"/>
            <a:ext cx="7696200" cy="1587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18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4663" y="1357313"/>
            <a:ext cx="7373937" cy="423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1204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51202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928688" y="927100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85750" y="285750"/>
            <a:ext cx="8501063" cy="67198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1313" indent="-341313" algn="ctr" fontAlgn="auto">
              <a:spcBef>
                <a:spcPts val="8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+mn-cs"/>
              </a:rPr>
              <a:t>Class B Networks</a:t>
            </a:r>
          </a:p>
          <a:p>
            <a:pPr marL="341313" indent="-341313" algn="ctr" fontAlgn="auto">
              <a:spcBef>
                <a:spcPts val="8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800" i="1" dirty="0">
              <a:solidFill>
                <a:srgbClr val="000000"/>
              </a:solidFill>
              <a:latin typeface="Calibri" pitchFamily="34" charset="0"/>
              <a:cs typeface="+mn-cs"/>
            </a:endParaRP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+mn-cs"/>
              </a:rPr>
              <a:t>Ranges from 128 to 191.</a:t>
            </a: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+mn-cs"/>
              </a:rPr>
              <a:t> Can have up to 16,382 possible networks.</a:t>
            </a: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+mn-cs"/>
              </a:rPr>
              <a:t> Each of which can have up to 65,534 nodes. </a:t>
            </a: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+mn-cs"/>
              </a:rPr>
              <a:t> The default subnet mask is 255.255.0.0.</a:t>
            </a: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+mn-cs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alibri" pitchFamily="34" charset="0"/>
                <a:cs typeface="+mn-cs"/>
              </a:rPr>
              <a:t>The address 127.0.0.0 is left for loopback.</a:t>
            </a: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+mn-cs"/>
              </a:rPr>
              <a:t>It's used for the special purpose known as loopback</a:t>
            </a: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+mn-cs"/>
              </a:rPr>
              <a:t>Loopback is a diagnostic test used to verify that a node can send and receive IP data transmissions.</a:t>
            </a: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>
                <a:latin typeface="+mn-lt"/>
                <a:cs typeface="+mn-cs"/>
              </a:rPr>
              <a:t>From 172.16.0.0 to 172.31.255.255 are private class B addresses.</a:t>
            </a: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800" dirty="0">
              <a:solidFill>
                <a:srgbClr val="000000"/>
              </a:solidFill>
              <a:latin typeface="Calibri" pitchFamily="34" charset="0"/>
              <a:cs typeface="+mn-c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2228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52226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998538"/>
            <a:ext cx="7696200" cy="1587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85750" y="285750"/>
            <a:ext cx="8572500" cy="45339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1313" indent="-341313" algn="ctr" fontAlgn="auto">
              <a:spcBef>
                <a:spcPts val="8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+mn-cs"/>
              </a:rPr>
              <a:t>Class C Networks. </a:t>
            </a: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3000" b="1" i="1" dirty="0">
              <a:solidFill>
                <a:srgbClr val="000000"/>
              </a:solidFill>
              <a:latin typeface="Calibri" pitchFamily="34" charset="0"/>
              <a:cs typeface="+mn-cs"/>
            </a:endParaRP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000" dirty="0">
                <a:solidFill>
                  <a:srgbClr val="000000"/>
                </a:solidFill>
                <a:latin typeface="Calibri" pitchFamily="34" charset="0"/>
                <a:cs typeface="+mn-cs"/>
              </a:rPr>
              <a:t>First ­octet ranges from 192 to  223. </a:t>
            </a: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000" dirty="0">
                <a:solidFill>
                  <a:srgbClr val="000000"/>
                </a:solidFill>
                <a:latin typeface="Calibri" pitchFamily="34" charset="0"/>
                <a:cs typeface="+mn-cs"/>
              </a:rPr>
              <a:t> It's possible to have up to 2,097,150 networks </a:t>
            </a: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000" dirty="0">
                <a:solidFill>
                  <a:srgbClr val="000000"/>
                </a:solidFill>
                <a:latin typeface="Calibri" pitchFamily="34" charset="0"/>
                <a:cs typeface="+mn-cs"/>
              </a:rPr>
              <a:t> Each network can have up to 254 nodes.</a:t>
            </a: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000" dirty="0">
                <a:solidFill>
                  <a:srgbClr val="000000"/>
                </a:solidFill>
                <a:latin typeface="Calibri" pitchFamily="34" charset="0"/>
                <a:cs typeface="+mn-cs"/>
              </a:rPr>
              <a:t> The default subnet mask is 255.255.255.0.</a:t>
            </a:r>
          </a:p>
          <a:p>
            <a:pPr marL="1084263" lvl="1" indent="-341313" fontAlgn="auto">
              <a:spcBef>
                <a:spcPts val="8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000" dirty="0" err="1">
                <a:solidFill>
                  <a:srgbClr val="000000"/>
                </a:solidFill>
                <a:latin typeface="Calibri" pitchFamily="34" charset="0"/>
                <a:cs typeface="+mn-cs"/>
              </a:rPr>
              <a:t>E.g</a:t>
            </a:r>
            <a:r>
              <a:rPr lang="en-US" sz="3000" dirty="0">
                <a:solidFill>
                  <a:srgbClr val="000000"/>
                </a:solidFill>
                <a:latin typeface="Calibri" pitchFamily="34" charset="0"/>
                <a:cs typeface="+mn-cs"/>
              </a:rPr>
              <a:t>: </a:t>
            </a:r>
            <a:r>
              <a:rPr lang="en-GB" sz="3000" dirty="0">
                <a:latin typeface="+mn-lt"/>
                <a:cs typeface="+mn-cs"/>
              </a:rPr>
              <a:t>From 192.168.0.0 to 192.168.255.255</a:t>
            </a:r>
          </a:p>
          <a:p>
            <a:pPr marL="1084263" lvl="1" indent="-341313" fontAlgn="auto">
              <a:spcBef>
                <a:spcPts val="8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3000" dirty="0">
              <a:solidFill>
                <a:srgbClr val="000000"/>
              </a:solidFill>
              <a:latin typeface="Calibri" pitchFamily="34" charset="0"/>
              <a:cs typeface="+mn-c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325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53250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927100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85750" y="428625"/>
            <a:ext cx="8572500" cy="38782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0070C0"/>
                </a:solidFill>
                <a:latin typeface="Calibri" pitchFamily="34" charset="0"/>
                <a:cs typeface="+mn-cs"/>
              </a:rPr>
              <a:t>Class D and Class E Networks</a:t>
            </a:r>
            <a:endParaRPr lang="en-US" sz="3200" b="1" i="1" dirty="0">
              <a:solidFill>
                <a:srgbClr val="000000"/>
              </a:solidFill>
              <a:latin typeface="Calibri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i="1" dirty="0">
              <a:solidFill>
                <a:srgbClr val="000000"/>
              </a:solidFill>
              <a:latin typeface="Calibri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+mn-cs"/>
              </a:rPr>
              <a:t>Class D 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+mn-cs"/>
              </a:rPr>
              <a:t>is used for IP multicasts.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2800" dirty="0">
                <a:latin typeface="Calibri" pitchFamily="34" charset="0"/>
                <a:cs typeface="+mn-cs"/>
              </a:rPr>
              <a:t>Address ranges is from 224.0.0.0 to 239.255.255.255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srgbClr val="000000"/>
              </a:solidFill>
              <a:latin typeface="Calibri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+mn-cs"/>
              </a:rPr>
              <a:t>Class E  </a:t>
            </a:r>
            <a:r>
              <a:rPr lang="en-GB" sz="2800" dirty="0">
                <a:latin typeface="Calibri" pitchFamily="34" charset="0"/>
                <a:cs typeface="+mn-cs"/>
              </a:rPr>
              <a:t>is reserved for future use, or research and development purposes.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2800" dirty="0">
                <a:latin typeface="Calibri" pitchFamily="34" charset="0"/>
                <a:cs typeface="+mn-cs"/>
              </a:rPr>
              <a:t>Address ranges is from 240.0.0.0 to 254.255.255.254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800" dirty="0">
              <a:latin typeface="Calibri" pitchFamily="34" charset="0"/>
              <a:cs typeface="+mn-c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071563"/>
            <a:ext cx="8229600" cy="5000625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4276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54274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813"/>
            <a:ext cx="7696200" cy="1587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85750" y="142875"/>
            <a:ext cx="8572500" cy="5140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1313" indent="-341313" algn="ctr" fontAlgn="auto">
              <a:spcBef>
                <a:spcPts val="800"/>
              </a:spcBef>
              <a:spcAft>
                <a:spcPts val="0"/>
              </a:spcAft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+mn-cs"/>
              </a:rPr>
              <a:t>Netmask </a:t>
            </a:r>
          </a:p>
          <a:p>
            <a:pPr marL="341313" indent="-341313" algn="ctr" fontAlgn="auto">
              <a:spcBef>
                <a:spcPts val="800"/>
              </a:spcBef>
              <a:spcAft>
                <a:spcPts val="0"/>
              </a:spcAft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3200" b="1" dirty="0">
              <a:solidFill>
                <a:srgbClr val="0000FF"/>
              </a:solidFill>
              <a:latin typeface="Calibri" pitchFamily="34" charset="0"/>
              <a:cs typeface="+mn-cs"/>
            </a:endParaRP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+mn-cs"/>
              </a:rPr>
              <a:t>Determines which portion of the IP address is the network address and the host or node address</a:t>
            </a:r>
          </a:p>
          <a:p>
            <a:pPr marL="798513" lvl="1" indent="-341313" fontAlgn="auto">
              <a:spcBef>
                <a:spcPts val="8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+mn-cs"/>
              </a:rPr>
              <a:t>For example:</a:t>
            </a:r>
          </a:p>
          <a:p>
            <a:pPr marL="1255713" lvl="2" indent="-341313" fontAlgn="auto">
              <a:spcBef>
                <a:spcPts val="8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+mn-cs"/>
              </a:rPr>
              <a:t>IP address:		12.128.1.2 </a:t>
            </a:r>
          </a:p>
          <a:p>
            <a:pPr marL="1255713" lvl="2" indent="-341313" fontAlgn="auto">
              <a:spcBef>
                <a:spcPts val="8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+mn-cs"/>
              </a:rPr>
              <a:t>Netmask:			255.0.0.0</a:t>
            </a:r>
          </a:p>
          <a:p>
            <a:pPr marL="1255713" lvl="2" indent="-341313" fontAlgn="auto">
              <a:spcBef>
                <a:spcPts val="8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+mn-cs"/>
              </a:rPr>
              <a:t>Network address:	12.0.0.0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5300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55298" name="Equation" r:id="rId3" imgW="914400" imgH="198720" progId="">
              <p:embed/>
            </p:oleObj>
          </a:graphicData>
        </a:graphic>
      </p:graphicFrame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214313" y="500063"/>
            <a:ext cx="8572500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Gateway Address </a:t>
            </a:r>
          </a:p>
          <a:p>
            <a:pPr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A Gateway Address is the IP address through which a particular network, or host on a network be may be reached. </a:t>
            </a:r>
          </a:p>
          <a:p>
            <a:pPr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en-GB" sz="2800" b="1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Broadcast Address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IP address which allows network data to be sent simultaneously to all hosts on a given sub-network</a:t>
            </a:r>
            <a:endParaRPr lang="en-GB" sz="2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0420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60418" name="Equation" r:id="rId3" imgW="914400" imgH="198720" progId="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357158" y="785794"/>
            <a:ext cx="842968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A hostname consists of the computer name </a:t>
            </a:r>
            <a:r>
              <a:rPr lang="en-US" sz="2800" dirty="0" smtClean="0">
                <a:latin typeface="Calibri" pitchFamily="34" charset="0"/>
              </a:rPr>
              <a:t>followed by </a:t>
            </a:r>
            <a:r>
              <a:rPr lang="en-US" sz="2800" b="1" dirty="0" smtClean="0">
                <a:latin typeface="Calibri" pitchFamily="34" charset="0"/>
              </a:rPr>
              <a:t>the domain name</a:t>
            </a:r>
            <a:endParaRPr lang="en-US" sz="2800" dirty="0" smtClean="0">
              <a:latin typeface="Calibri" pitchFamily="34" charset="0"/>
            </a:endParaRPr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 E.g. compeng.coeknust.edu </a:t>
            </a:r>
            <a:r>
              <a:rPr lang="en-US" sz="2800" dirty="0" smtClean="0">
                <a:latin typeface="Calibri" pitchFamily="34" charset="0"/>
              </a:rPr>
              <a:t>is the domain </a:t>
            </a:r>
            <a:r>
              <a:rPr lang="en-US" sz="2800" dirty="0" smtClean="0">
                <a:latin typeface="Calibri" pitchFamily="34" charset="0"/>
              </a:rPr>
              <a:t>name</a:t>
            </a:r>
          </a:p>
          <a:p>
            <a:pPr>
              <a:buClr>
                <a:srgbClr val="00B0F0"/>
              </a:buClr>
            </a:pPr>
            <a:endParaRPr lang="en-US" sz="2800" dirty="0" smtClean="0">
              <a:latin typeface="Calibri" pitchFamily="34" charset="0"/>
            </a:endParaRPr>
          </a:p>
          <a:p>
            <a:pPr lvl="1"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 A </a:t>
            </a:r>
            <a:r>
              <a:rPr lang="en-US" sz="2800" dirty="0" smtClean="0">
                <a:latin typeface="Calibri" pitchFamily="34" charset="0"/>
              </a:rPr>
              <a:t>domain name is separated into two or more sections that specify the organization, and possibly a subset of an organization, of which the computer is a </a:t>
            </a:r>
            <a:r>
              <a:rPr lang="en-US" sz="2800" dirty="0" smtClean="0">
                <a:latin typeface="Calibri" pitchFamily="34" charset="0"/>
              </a:rPr>
              <a:t>part.</a:t>
            </a:r>
            <a:endParaRPr lang="en-US" sz="28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Two organizations can have a computer named the same thing because the domain name makes it clear which one is being referred </a:t>
            </a:r>
            <a:r>
              <a:rPr lang="en-US" sz="2800" dirty="0" smtClean="0">
                <a:latin typeface="Calibri" pitchFamily="34" charset="0"/>
              </a:rPr>
              <a:t>to.</a:t>
            </a: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09764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sz="2800" dirty="0" smtClean="0">
                <a:latin typeface="Calibri" pitchFamily="34" charset="0"/>
              </a:rPr>
              <a:t>The very last section of the domain is called its top-level domain (TLD) </a:t>
            </a:r>
            <a:r>
              <a:rPr lang="en-GB" sz="2800" dirty="0" smtClean="0">
                <a:latin typeface="Calibri" pitchFamily="34" charset="0"/>
              </a:rPr>
              <a:t>name.</a:t>
            </a:r>
          </a:p>
          <a:p>
            <a:pPr>
              <a:buFont typeface="Wingdings" pitchFamily="2" charset="2"/>
              <a:buChar char="Ø"/>
            </a:pPr>
            <a:endParaRPr lang="en-GB" sz="2800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GB" sz="2800" dirty="0">
              <a:latin typeface="Calibri" pitchFamily="34" charset="0"/>
            </a:endParaRPr>
          </a:p>
        </p:txBody>
      </p:sp>
      <p:pic>
        <p:nvPicPr>
          <p:cNvPr id="4" name="Picture 4" descr="c15f10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" y="1571612"/>
            <a:ext cx="8153400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883328"/>
          </a:xfrm>
        </p:spPr>
        <p:txBody>
          <a:bodyPr/>
          <a:lstStyle/>
          <a:p>
            <a:pPr>
              <a:spcBef>
                <a:spcPts val="800"/>
              </a:spcBef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2800" dirty="0" smtClean="0">
                <a:solidFill>
                  <a:srgbClr val="0070C0"/>
                </a:solidFill>
                <a:latin typeface="Calibri" pitchFamily="34" charset="0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Calibri" pitchFamily="34" charset="0"/>
              </a:rPr>
              <a:t>Domain Name Service (DNS) Server </a:t>
            </a:r>
          </a:p>
          <a:p>
            <a:pPr>
              <a:spcBef>
                <a:spcPts val="800"/>
              </a:spcBef>
              <a:buClr>
                <a:srgbClr val="00B0F0"/>
              </a:buClr>
              <a:buFont typeface="Wingdings" pitchFamily="2" charset="2"/>
              <a:buChar char="Ø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Calibri" pitchFamily="34" charset="0"/>
              </a:rPr>
              <a:t>Is </a:t>
            </a:r>
            <a:r>
              <a:rPr lang="en-GB" sz="2800" dirty="0" smtClean="0">
                <a:solidFill>
                  <a:srgbClr val="000000"/>
                </a:solidFill>
                <a:latin typeface="Calibri" pitchFamily="34" charset="0"/>
              </a:rPr>
              <a:t>a type of network server that helps to point domain names or the hostname to their associated IP address. </a:t>
            </a:r>
            <a:endParaRPr lang="en-GB" sz="2800" dirty="0" smtClean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800"/>
              </a:spcBef>
              <a:buClr>
                <a:srgbClr val="00B0F0"/>
              </a:buClr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en-US" sz="2800" dirty="0" smtClean="0">
              <a:latin typeface="Calibri" pitchFamily="34" charset="0"/>
            </a:endParaRPr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The </a:t>
            </a:r>
            <a:r>
              <a:rPr lang="en-US" sz="2800" b="1" dirty="0" smtClean="0">
                <a:solidFill>
                  <a:srgbClr val="0070C0"/>
                </a:solidFill>
                <a:latin typeface="Calibri" pitchFamily="34" charset="0"/>
              </a:rPr>
              <a:t>domain name system</a:t>
            </a:r>
            <a:r>
              <a:rPr lang="en-US" sz="2800" dirty="0" smtClean="0">
                <a:solidFill>
                  <a:srgbClr val="0070C0"/>
                </a:solidFill>
                <a:latin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</a:rPr>
              <a:t>(DNS) is chiefly used to translate </a:t>
            </a:r>
            <a:r>
              <a:rPr lang="en-US" sz="2800" dirty="0" smtClean="0">
                <a:latin typeface="Calibri" pitchFamily="34" charset="0"/>
              </a:rPr>
              <a:t>hostnames </a:t>
            </a:r>
            <a:r>
              <a:rPr lang="en-US" sz="2800" dirty="0" smtClean="0">
                <a:latin typeface="Calibri" pitchFamily="34" charset="0"/>
              </a:rPr>
              <a:t>into numeric IP addresses.</a:t>
            </a:r>
          </a:p>
          <a:p>
            <a:pPr>
              <a:buClr>
                <a:srgbClr val="00B0F0"/>
              </a:buClr>
            </a:pPr>
            <a:endParaRPr lang="en-US" sz="2800" dirty="0" smtClean="0">
              <a:latin typeface="Calibri" pitchFamily="34" charset="0"/>
            </a:endParaRPr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  DNS is an example of a distributed </a:t>
            </a:r>
            <a:r>
              <a:rPr lang="en-US" sz="2800" dirty="0" smtClean="0">
                <a:latin typeface="Calibri" pitchFamily="34" charset="0"/>
              </a:rPr>
              <a:t>database.</a:t>
            </a:r>
            <a:endParaRPr lang="en-US" sz="28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If that server can resolve the hostname, it does so</a:t>
            </a:r>
          </a:p>
          <a:p>
            <a:pPr lvl="1">
              <a:spcBef>
                <a:spcPct val="50000"/>
              </a:spcBef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If not, that server asks another domain name server</a:t>
            </a:r>
          </a:p>
          <a:p>
            <a:endParaRPr lang="en-GB" sz="2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457200" y="4903819"/>
            <a:ext cx="8229600" cy="1882767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These are the </a:t>
            </a:r>
            <a:r>
              <a:rPr lang="en-US" sz="2800" dirty="0" smtClean="0">
                <a:latin typeface="Calibri" pitchFamily="34" charset="0"/>
              </a:rPr>
              <a:t>communication infrastructures that have been developed in and around large </a:t>
            </a:r>
            <a:r>
              <a:rPr lang="en-US" sz="2800" dirty="0" smtClean="0">
                <a:latin typeface="Calibri" pitchFamily="34" charset="0"/>
              </a:rPr>
              <a:t>cities.</a:t>
            </a:r>
            <a:endParaRPr lang="en-GB" sz="2800" dirty="0" smtClean="0">
              <a:latin typeface="Calibri" pitchFamily="34" charset="0"/>
            </a:endParaRPr>
          </a:p>
        </p:txBody>
      </p:sp>
      <p:pic>
        <p:nvPicPr>
          <p:cNvPr id="71683" name="Picture 3" descr="C:\Users\ARABAYAKOBA\Pictures\MA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7" y="1066800"/>
            <a:ext cx="7215209" cy="3790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304800"/>
            <a:ext cx="65532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+mn-cs"/>
              </a:rPr>
              <a:t>METROPOLITAN AREA NETWORK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6324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56322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855663"/>
            <a:ext cx="7696200" cy="1587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28625" y="285750"/>
            <a:ext cx="8358188" cy="62992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1313" indent="-341313" algn="ctr" fontAlgn="auto">
              <a:spcBef>
                <a:spcPts val="800"/>
              </a:spcBef>
              <a:spcAft>
                <a:spcPts val="0"/>
              </a:spcAft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+mn-cs"/>
              </a:rPr>
              <a:t>Assigning IP addresses.</a:t>
            </a:r>
          </a:p>
          <a:p>
            <a:pPr marL="341313" indent="-341313" algn="ctr" fontAlgn="auto">
              <a:spcBef>
                <a:spcPts val="800"/>
              </a:spcBef>
              <a:spcAft>
                <a:spcPts val="0"/>
              </a:spcAft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b="1" dirty="0">
              <a:solidFill>
                <a:srgbClr val="0000FF"/>
              </a:solidFill>
              <a:latin typeface="Calibri" pitchFamily="34" charset="0"/>
              <a:cs typeface="+mn-cs"/>
            </a:endParaRP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+mn-cs"/>
              </a:rPr>
              <a:t>Every device on an IP network requires an IP address. IP addresses can be assigned manually (static) or by using DHCP (Domain host configuration protocol). </a:t>
            </a: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3200" dirty="0">
              <a:solidFill>
                <a:srgbClr val="000000"/>
              </a:solidFill>
              <a:latin typeface="Calibri" pitchFamily="34" charset="0"/>
              <a:cs typeface="+mn-cs"/>
            </a:endParaRP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+mn-cs"/>
              </a:rPr>
              <a:t>Manual assignments are time consuming and error prone.</a:t>
            </a: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+mn-cs"/>
              </a:rPr>
              <a:t>Automatic assignments through DHCP are convenient and a big time saver for network technicians.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7348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57346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813"/>
            <a:ext cx="7696200" cy="1587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350" name="Picture 3" descr="dhc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50" y="142875"/>
            <a:ext cx="8572500" cy="657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837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58370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927100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4313" y="265113"/>
            <a:ext cx="8643937" cy="61642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1313" indent="-341313" algn="ctr" fontAlgn="auto">
              <a:spcBef>
                <a:spcPts val="800"/>
              </a:spcBef>
              <a:spcAft>
                <a:spcPts val="0"/>
              </a:spcAft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+mn-cs"/>
              </a:rPr>
              <a:t>Networking Operating Systems (NOS)</a:t>
            </a: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3200" b="1" dirty="0">
              <a:solidFill>
                <a:srgbClr val="0000FF"/>
              </a:solidFill>
              <a:latin typeface="Calibri" pitchFamily="34" charset="0"/>
              <a:cs typeface="+mn-cs"/>
            </a:endParaRP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+mn-cs"/>
              </a:rPr>
              <a:t>A network operating system is the software that interfaces between server hardware and the network to which the server is attached.</a:t>
            </a: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SzPct val="4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+mn-cs"/>
              </a:rPr>
              <a:t> </a:t>
            </a: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+mn-cs"/>
              </a:rPr>
              <a:t>Provides users with controlled access to shared services on a network. </a:t>
            </a:r>
          </a:p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+mn-cs"/>
              </a:rPr>
              <a:t>NOS that run on servers include: Novell Netware, Microsoft Windows(NT, 2000 server, 2003 server, 2008 server), Linux, Unix, Sun Solaris</a:t>
            </a:r>
            <a:endParaRPr lang="en-GB" sz="3200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118" y="2744348"/>
            <a:ext cx="8229600" cy="1399032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0070C0"/>
                </a:solidFill>
                <a:latin typeface="Batik Regular" pitchFamily="2" charset="0"/>
              </a:rPr>
              <a:t>QUESTIONS???</a:t>
            </a:r>
            <a:br>
              <a:rPr lang="en-GB" sz="6600" b="1" dirty="0" smtClean="0">
                <a:solidFill>
                  <a:srgbClr val="0070C0"/>
                </a:solidFill>
                <a:latin typeface="Batik Regular" pitchFamily="2" charset="0"/>
              </a:rPr>
            </a:br>
            <a:endParaRPr lang="en-GB" sz="6600" b="1" dirty="0">
              <a:solidFill>
                <a:srgbClr val="0070C0"/>
              </a:solidFill>
              <a:latin typeface="Batik Regular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457200" y="3143248"/>
            <a:ext cx="8229600" cy="2025643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GB" sz="2800" dirty="0" smtClean="0">
                <a:latin typeface="Calibri" pitchFamily="34" charset="0"/>
              </a:rPr>
              <a:t>Is a network </a:t>
            </a:r>
            <a:r>
              <a:rPr lang="en-GB" sz="2800" dirty="0" smtClean="0">
                <a:latin typeface="Calibri" pitchFamily="34" charset="0"/>
              </a:rPr>
              <a:t>that connects two or more </a:t>
            </a:r>
            <a:r>
              <a:rPr lang="en-GB" sz="2800" dirty="0" smtClean="0">
                <a:latin typeface="Calibri" pitchFamily="34" charset="0"/>
              </a:rPr>
              <a:t>LANs </a:t>
            </a:r>
            <a:r>
              <a:rPr lang="en-GB" sz="2800" dirty="0" smtClean="0">
                <a:latin typeface="Calibri" pitchFamily="34" charset="0"/>
              </a:rPr>
              <a:t>over a potentially large geographic </a:t>
            </a:r>
            <a:r>
              <a:rPr lang="en-GB" sz="2800" dirty="0" smtClean="0">
                <a:latin typeface="Calibri" pitchFamily="34" charset="0"/>
              </a:rPr>
              <a:t>distance.</a:t>
            </a:r>
            <a:endParaRPr lang="en-GB" sz="2800" dirty="0" smtClean="0">
              <a:latin typeface="Calibri" pitchFamily="34" charset="0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GB" sz="2800" dirty="0" smtClean="0">
                <a:latin typeface="Calibri" pitchFamily="34" charset="0"/>
              </a:rPr>
              <a:t>Often </a:t>
            </a:r>
            <a:r>
              <a:rPr lang="en-GB" sz="2800" dirty="0" smtClean="0">
                <a:latin typeface="Calibri" pitchFamily="34" charset="0"/>
              </a:rPr>
              <a:t>one particular node on a LAN is set up to serve as a gateway to handle all communication going between that LAN and other networks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GB" sz="2800" dirty="0" smtClean="0">
                <a:latin typeface="Calibri" pitchFamily="34" charset="0"/>
              </a:rPr>
              <a:t>The </a:t>
            </a:r>
            <a:r>
              <a:rPr lang="en-GB" sz="2800" dirty="0" smtClean="0">
                <a:latin typeface="Calibri" pitchFamily="34" charset="0"/>
              </a:rPr>
              <a:t>Internet, as we know it today, is essentially the ultimate wide-area network, spanning the entire globe</a:t>
            </a:r>
          </a:p>
          <a:p>
            <a:pPr eaLnBrk="1" hangingPunct="1">
              <a:buFont typeface="Wingdings" pitchFamily="2" charset="2"/>
              <a:buChar char="Ø"/>
            </a:pPr>
            <a:endParaRPr lang="en-GB" sz="2800" dirty="0" smtClean="0">
              <a:latin typeface="Calibri" pitchFamily="34" charset="0"/>
            </a:endParaRPr>
          </a:p>
        </p:txBody>
      </p:sp>
      <p:pic>
        <p:nvPicPr>
          <p:cNvPr id="72707" name="Picture 3" descr="C:\Users\ARABAYAKOBA\Pictures\WA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642918"/>
            <a:ext cx="571504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84304" y="142852"/>
            <a:ext cx="564515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+mn-cs"/>
              </a:rPr>
              <a:t>WIDE AREA NETWORK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2778</TotalTime>
  <Words>2853</Words>
  <Application>Microsoft Office PowerPoint</Application>
  <PresentationFormat>On-screen Show (4:3)</PresentationFormat>
  <Paragraphs>419</Paragraphs>
  <Slides>83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83</vt:i4>
      </vt:variant>
    </vt:vector>
  </HeadingPairs>
  <TitlesOfParts>
    <vt:vector size="86" baseType="lpstr">
      <vt:lpstr>Verve</vt:lpstr>
      <vt:lpstr>Equation</vt:lpstr>
      <vt:lpstr>Document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NETWORK CABLES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Mesh Topology</vt:lpstr>
      <vt:lpstr>Slide 64</vt:lpstr>
      <vt:lpstr>Slide 65</vt:lpstr>
      <vt:lpstr>Slide 66</vt:lpstr>
      <vt:lpstr>Client/Server 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QUESTIONS???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ARABAYAKOBA</dc:creator>
  <cp:lastModifiedBy>ARABAYAKOBA</cp:lastModifiedBy>
  <cp:revision>169</cp:revision>
  <dcterms:created xsi:type="dcterms:W3CDTF">2010-02-01T09:59:17Z</dcterms:created>
  <dcterms:modified xsi:type="dcterms:W3CDTF">2013-03-08T10:00:37Z</dcterms:modified>
</cp:coreProperties>
</file>