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5"/>
  </p:notesMasterIdLst>
  <p:sldIdLst>
    <p:sldId id="369" r:id="rId3"/>
    <p:sldId id="400" r:id="rId4"/>
    <p:sldId id="401" r:id="rId5"/>
    <p:sldId id="368" r:id="rId6"/>
    <p:sldId id="370" r:id="rId7"/>
    <p:sldId id="371" r:id="rId8"/>
    <p:sldId id="293" r:id="rId9"/>
    <p:sldId id="294" r:id="rId10"/>
    <p:sldId id="374" r:id="rId11"/>
    <p:sldId id="375" r:id="rId12"/>
    <p:sldId id="376" r:id="rId13"/>
    <p:sldId id="378" r:id="rId14"/>
    <p:sldId id="379" r:id="rId15"/>
    <p:sldId id="402" r:id="rId16"/>
    <p:sldId id="404" r:id="rId17"/>
    <p:sldId id="405" r:id="rId18"/>
    <p:sldId id="406" r:id="rId19"/>
    <p:sldId id="407" r:id="rId20"/>
    <p:sldId id="403" r:id="rId21"/>
    <p:sldId id="408" r:id="rId22"/>
    <p:sldId id="409" r:id="rId23"/>
    <p:sldId id="313" r:id="rId24"/>
  </p:sldIdLst>
  <p:sldSz cx="11998325" cy="7559675"/>
  <p:notesSz cx="7559675" cy="10691813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A2FC-427A-4FB9-93DC-35A97CA979F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1336675"/>
            <a:ext cx="5727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5AE7-BD7B-4B11-8352-4E1C1C1A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875" y="2348400"/>
            <a:ext cx="10198576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749" y="4283816"/>
            <a:ext cx="839882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3802-B8FF-46C2-A5BD-7F1B9EB30240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A834-0EF9-4134-98EA-5878CC691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000" b="1" strike="noStrike" spc="-1">
              <a:solidFill>
                <a:srgbClr val="04617B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US" sz="6000" b="0" strike="noStrike" spc="-1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 fontScale="59000"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Noto Sans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Regular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400" b="0" strike="noStrike" spc="-1">
                <a:solidFill>
                  <a:srgbClr val="484848"/>
                </a:solidFill>
                <a:latin typeface="Noto Sans Regular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484848"/>
                </a:solidFill>
                <a:latin typeface="Noto Sans Regular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99511F4-8E2D-4AB4-B833-3A20812ACB4F}" type="slidenum">
              <a:rPr lang="en-US" sz="2400" b="0" strike="noStrike" spc="-1">
                <a:solidFill>
                  <a:srgbClr val="484848"/>
                </a:solidFill>
                <a:latin typeface="Noto Sans Regular"/>
              </a:rPr>
              <a:t>‹#›</a:t>
            </a:fld>
            <a:r>
              <a:rPr lang="en-US" sz="2400" b="0" strike="noStrike" spc="-1">
                <a:solidFill>
                  <a:srgbClr val="484848"/>
                </a:solidFill>
                <a:latin typeface="Noto Sans Regular"/>
              </a:rPr>
              <a:t> of </a:t>
            </a:r>
            <a:fld id="{8745B23A-82C6-4E52-A7ED-26194FB2616F}" type="slidecount">
              <a:rPr lang="en-US" sz="2400" b="0" strike="noStrike" spc="-1">
                <a:solidFill>
                  <a:srgbClr val="484848"/>
                </a:solidFill>
                <a:latin typeface="Noto Sans Regular"/>
              </a:rPr>
              <a:t>58</a:t>
            </a:fld>
            <a:endParaRPr lang="en-US" sz="2400" b="0" strike="noStrike" spc="-1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 fontScale="59000"/>
          </a:bodyPr>
          <a:lstStyle/>
          <a:p>
            <a:r>
              <a:rPr lang="en-US" sz="6000" b="0" strike="noStrike" spc="-1">
                <a:solidFill>
                  <a:srgbClr val="04617B"/>
                </a:solidFill>
                <a:latin typeface="Noto Sans Ligh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Regular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400" b="0" strike="noStrike" spc="-1">
                <a:solidFill>
                  <a:srgbClr val="484848"/>
                </a:solidFill>
                <a:latin typeface="Noto Sans Regular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484848"/>
                </a:solidFill>
                <a:latin typeface="Noto Sans Regular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575C16D-FEF3-4E0F-BA60-B877D2E58EEB}" type="slidenum">
              <a:rPr lang="en-US" sz="2400" b="0" strike="noStrike" spc="-1">
                <a:solidFill>
                  <a:srgbClr val="484848"/>
                </a:solidFill>
                <a:latin typeface="Noto Sans Regular"/>
              </a:rPr>
              <a:t>‹#›</a:t>
            </a:fld>
            <a:endParaRPr lang="en-US" sz="2400" b="0" strike="noStrike" spc="-1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e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.docx"/><Relationship Id="rId13" Type="http://schemas.openxmlformats.org/officeDocument/2006/relationships/image" Target="../media/image25.emf"/><Relationship Id="rId3" Type="http://schemas.openxmlformats.org/officeDocument/2006/relationships/image" Target="../media/image24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Relationship Id="rId6" Type="http://schemas.openxmlformats.org/officeDocument/2006/relationships/package" Target="../embeddings/Microsoft_Word_Document5.docx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package" Target="../embeddings/Microsoft_Word_Document7.docx"/><Relationship Id="rId4" Type="http://schemas.openxmlformats.org/officeDocument/2006/relationships/package" Target="../embeddings/Microsoft_Word_Document4.docx"/><Relationship Id="rId9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1.docx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3.x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9.docx"/><Relationship Id="rId9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6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.docx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Relationship Id="rId6" Type="http://schemas.openxmlformats.org/officeDocument/2006/relationships/package" Target="../embeddings/Microsoft_Word_Document1.docx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package" Target="../embeddings/Microsoft_Word_Document3.docx"/><Relationship Id="rId4" Type="http://schemas.openxmlformats.org/officeDocument/2006/relationships/package" Target="../embeddings/Microsoft_Word_Document.docx"/><Relationship Id="rId9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Kirchhoff's Laws - KCL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84740" y="1771798"/>
            <a:ext cx="10739520" cy="5527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algn="just"/>
            <a:r>
              <a:rPr lang="en-US" sz="2800" dirty="0">
                <a:latin typeface="Noto Sans Light"/>
              </a:rPr>
              <a:t>Kirchhoff's laws help us to solve the electrical networks. There are two laws which are stated as below.</a:t>
            </a:r>
            <a:endParaRPr lang="en-US" sz="2800" dirty="0">
              <a:solidFill>
                <a:schemeClr val="tx1"/>
              </a:solidFill>
              <a:latin typeface="Noto Sans Light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Kirchhoff's current law (Point law or first law)</a:t>
            </a:r>
          </a:p>
          <a:p>
            <a:pPr algn="just"/>
            <a:r>
              <a:rPr lang="en-US" sz="2800" dirty="0">
                <a:latin typeface="Noto Sans Light"/>
              </a:rPr>
              <a:t>Its states that, “the algebraic sum of the currents meeting at a junction (node) I equal to zero”. At the node sum of incoming currents  = sum of outgoing currents.</a:t>
            </a:r>
          </a:p>
          <a:p>
            <a:pPr algn="just"/>
            <a:endParaRPr lang="en-US" sz="2800" dirty="0">
              <a:latin typeface="Noto Sans Light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Noto Sans Light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3915FF3-B603-4E7B-8E30-8A3987B4A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7689"/>
              </p:ext>
            </p:extLst>
          </p:nvPr>
        </p:nvGraphicFramePr>
        <p:xfrm>
          <a:off x="190161" y="4732325"/>
          <a:ext cx="4419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26130" imgH="1056340" progId="Visio.Drawing.11">
                  <p:embed/>
                </p:oleObj>
              </mc:Choice>
              <mc:Fallback>
                <p:oleObj name="Visio" r:id="rId2" imgW="1326130" imgH="1056340" progId="Visio.Drawing.11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C3915FF3-B603-4E7B-8E30-8A3987B4A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61" y="4732325"/>
                        <a:ext cx="4419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D29AF2-A1A9-4C6B-9CE2-0817FD983C08}"/>
              </a:ext>
            </a:extLst>
          </p:cNvPr>
          <p:cNvSpPr txBox="1"/>
          <p:nvPr/>
        </p:nvSpPr>
        <p:spPr>
          <a:xfrm>
            <a:off x="4904340" y="4542522"/>
            <a:ext cx="3886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oto Sans Light"/>
              </a:rPr>
              <a:t>Sum of currents entering 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4A23E26-FC20-4EF8-A7C9-B02105BDB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6928" y="4508804"/>
          <a:ext cx="158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431640" progId="Equation.3">
                  <p:embed/>
                </p:oleObj>
              </mc:Choice>
              <mc:Fallback>
                <p:oleObj name="Equation" r:id="rId4" imgW="1218960" imgH="43164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74A23E26-FC20-4EF8-A7C9-B02105BDB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6928" y="4508804"/>
                        <a:ext cx="1587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8">
            <a:extLst>
              <a:ext uri="{FF2B5EF4-FFF2-40B4-BE49-F238E27FC236}">
                <a16:creationId xmlns:a16="http://schemas.microsoft.com/office/drawing/2014/main" id="{FF780B9F-54F2-47DE-A850-BAF33AA31C2E}"/>
              </a:ext>
            </a:extLst>
          </p:cNvPr>
          <p:cNvSpPr/>
          <p:nvPr/>
        </p:nvSpPr>
        <p:spPr>
          <a:xfrm>
            <a:off x="8734782" y="4727932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A72971F-D38E-4EE7-9F85-FE79023C9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1235" y="5264301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431640" progId="Equation.3">
                  <p:embed/>
                </p:oleObj>
              </mc:Choice>
              <mc:Fallback>
                <p:oleObj name="Equation" r:id="rId6" imgW="1269720" imgH="43164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EA72971F-D38E-4EE7-9F85-FE79023C9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1235" y="5264301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BF79FFE-4EF4-434F-92BC-8FF6927F81D4}"/>
              </a:ext>
            </a:extLst>
          </p:cNvPr>
          <p:cNvSpPr txBox="1"/>
          <p:nvPr/>
        </p:nvSpPr>
        <p:spPr>
          <a:xfrm>
            <a:off x="4924179" y="5288072"/>
            <a:ext cx="371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oto Sans Light"/>
              </a:rPr>
              <a:t>Sum of currents leaving 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B7ADF57A-978B-482E-9268-A9AEC70DD295}"/>
              </a:ext>
            </a:extLst>
          </p:cNvPr>
          <p:cNvSpPr/>
          <p:nvPr/>
        </p:nvSpPr>
        <p:spPr>
          <a:xfrm>
            <a:off x="8734782" y="5492901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46C9B-B595-41DA-B8E2-D99BDB525063}"/>
              </a:ext>
            </a:extLst>
          </p:cNvPr>
          <p:cNvSpPr txBox="1"/>
          <p:nvPr/>
        </p:nvSpPr>
        <p:spPr>
          <a:xfrm>
            <a:off x="4904340" y="6142250"/>
            <a:ext cx="210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Applying KCL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92D90DB2-AE95-4EFF-B663-B1AC3F047EAF}"/>
                  </a:ext>
                </a:extLst>
              </p:cNvPr>
              <p:cNvSpPr txBox="1"/>
              <p:nvPr/>
            </p:nvSpPr>
            <p:spPr bwMode="auto">
              <a:xfrm>
                <a:off x="7004958" y="6159515"/>
                <a:ext cx="4993367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800" b="0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92D90DB2-AE95-4EFF-B663-B1AC3F047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4958" y="6159515"/>
                <a:ext cx="4993367" cy="838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AD1353F-9B72-4F92-9360-F4AFD925524B}"/>
              </a:ext>
            </a:extLst>
          </p:cNvPr>
          <p:cNvSpPr txBox="1"/>
          <p:nvPr/>
        </p:nvSpPr>
        <p:spPr>
          <a:xfrm>
            <a:off x="4904340" y="6867411"/>
            <a:ext cx="210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C9C41AC8-0E59-4B8E-A2E1-EB2C2D1D290A}"/>
                  </a:ext>
                </a:extLst>
              </p:cNvPr>
              <p:cNvSpPr txBox="1"/>
              <p:nvPr/>
            </p:nvSpPr>
            <p:spPr bwMode="auto">
              <a:xfrm>
                <a:off x="7004958" y="6848989"/>
                <a:ext cx="4993367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>
                  <a:solidFill>
                    <a:srgbClr val="000000"/>
                  </a:solidFill>
                  <a:latin typeface="Noto Sans Light"/>
                </a:endParaRPr>
              </a:p>
              <a:p>
                <a:endParaRPr lang="en-US" dirty="0">
                  <a:latin typeface="Noto Sans Light"/>
                </a:endParaRPr>
              </a:p>
            </p:txBody>
          </p:sp>
        </mc:Choice>
        <mc:Fallback xmlns="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C9C41AC8-0E59-4B8E-A2E1-EB2C2D1D2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4958" y="6848989"/>
                <a:ext cx="4993367" cy="838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7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/>
      <p:bldP spid="11" grpId="0" animBg="1"/>
      <p:bldP spid="3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58975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Kirchhoff’s KVL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891D0F3-0864-4A17-8448-FF6A210C8E21}"/>
              </a:ext>
            </a:extLst>
          </p:cNvPr>
          <p:cNvSpPr txBox="1">
            <a:spLocks/>
          </p:cNvSpPr>
          <p:nvPr/>
        </p:nvSpPr>
        <p:spPr>
          <a:xfrm>
            <a:off x="599040" y="1828801"/>
            <a:ext cx="10947663" cy="5507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 1 cont.</a:t>
            </a:r>
          </a:p>
          <a:p>
            <a:pPr marL="0" indent="0" algn="just">
              <a:buNone/>
            </a:pPr>
            <a:endParaRPr lang="en-US" dirty="0">
              <a:solidFill>
                <a:srgbClr val="0000FF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Applying KCL to node c: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US" sz="1800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Solving the equations simultaneously yields</a:t>
            </a: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24C4882-6FDE-480D-8930-DF9FC12E2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28684"/>
              </p:ext>
            </p:extLst>
          </p:nvPr>
        </p:nvGraphicFramePr>
        <p:xfrm>
          <a:off x="2410690" y="2503486"/>
          <a:ext cx="5881255" cy="237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91791" imgH="3005710" progId="Visio.Drawing.11">
                  <p:embed/>
                </p:oleObj>
              </mc:Choice>
              <mc:Fallback>
                <p:oleObj name="Visio" r:id="rId2" imgW="7391791" imgH="3005710" progId="Visio.Drawing.11">
                  <p:embed/>
                  <p:pic>
                    <p:nvPicPr>
                      <p:cNvPr id="6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690" y="2503486"/>
                        <a:ext cx="5881255" cy="2373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EC94D65C-AD16-4F4C-A36F-CEF7A5235359}"/>
                  </a:ext>
                </a:extLst>
              </p:cNvPr>
              <p:cNvSpPr txBox="1"/>
              <p:nvPr/>
            </p:nvSpPr>
            <p:spPr bwMode="auto">
              <a:xfrm>
                <a:off x="4790354" y="5306291"/>
                <a:ext cx="41910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     (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EC94D65C-AD16-4F4C-A36F-CEF7A5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0354" y="5306291"/>
                <a:ext cx="4191000" cy="533400"/>
              </a:xfrm>
              <a:prstGeom prst="rect">
                <a:avLst/>
              </a:prstGeom>
              <a:blipFill>
                <a:blip r:embed="rId4"/>
                <a:stretch>
                  <a:fillRect l="-437" b="-34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8E43282-CA2C-4A92-9F51-138C5554CCD4}"/>
              </a:ext>
            </a:extLst>
          </p:cNvPr>
          <p:cNvSpPr txBox="1"/>
          <p:nvPr/>
        </p:nvSpPr>
        <p:spPr>
          <a:xfrm>
            <a:off x="3249757" y="6746071"/>
            <a:ext cx="5966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=   4A,      I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=   -1A     and     I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=   3A</a:t>
            </a:r>
          </a:p>
        </p:txBody>
      </p:sp>
    </p:spTree>
    <p:extLst>
      <p:ext uri="{BB962C8B-B14F-4D97-AF65-F5344CB8AC3E}">
        <p14:creationId xmlns:p14="http://schemas.microsoft.com/office/powerpoint/2010/main" val="81193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Kirchhoff’s KVL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27577B-3BE0-42FF-ACEB-AF119D193A01}"/>
              </a:ext>
            </a:extLst>
          </p:cNvPr>
          <p:cNvSpPr txBox="1">
            <a:spLocks/>
          </p:cNvSpPr>
          <p:nvPr/>
        </p:nvSpPr>
        <p:spPr>
          <a:xfrm>
            <a:off x="599040" y="1724891"/>
            <a:ext cx="10798559" cy="57134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 2</a:t>
            </a:r>
          </a:p>
          <a:p>
            <a:pPr marL="0" indent="0" algn="just">
              <a:buNone/>
            </a:pPr>
            <a:r>
              <a:rPr lang="en-US" dirty="0"/>
              <a:t>Find the current in all parts of the circuit below.</a:t>
            </a:r>
          </a:p>
          <a:p>
            <a:pPr algn="just"/>
            <a:endParaRPr lang="en-US" dirty="0">
              <a:solidFill>
                <a:srgbClr val="0000FF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Solution</a:t>
            </a:r>
          </a:p>
          <a:p>
            <a:pPr marL="0" indent="0" algn="just">
              <a:buNone/>
            </a:pPr>
            <a:r>
              <a:rPr lang="en-US" dirty="0"/>
              <a:t>Applying KVL to loop </a:t>
            </a:r>
            <a:r>
              <a:rPr lang="en-US" dirty="0" err="1"/>
              <a:t>cefdc</a:t>
            </a:r>
            <a:r>
              <a:rPr lang="en-US" sz="1800" dirty="0">
                <a:solidFill>
                  <a:srgbClr val="0000FF"/>
                </a:solidFill>
              </a:rPr>
              <a:t> 	</a:t>
            </a: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23940C25-360A-4E63-A6F1-7E3E024EB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724296"/>
              </p:ext>
            </p:extLst>
          </p:nvPr>
        </p:nvGraphicFramePr>
        <p:xfrm>
          <a:off x="2452256" y="2633989"/>
          <a:ext cx="6338454" cy="2815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97172" imgH="1707060" progId="Visio.Drawing.11">
                  <p:embed/>
                </p:oleObj>
              </mc:Choice>
              <mc:Fallback>
                <p:oleObj name="Visio" r:id="rId2" imgW="5197172" imgH="1707060" progId="Visio.Drawing.11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256" y="2633989"/>
                        <a:ext cx="6338454" cy="2815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BD5CD54-4EAE-47AE-87ED-EA60AD59D172}"/>
              </a:ext>
            </a:extLst>
          </p:cNvPr>
          <p:cNvSpPr txBox="1"/>
          <p:nvPr/>
        </p:nvSpPr>
        <p:spPr>
          <a:xfrm>
            <a:off x="5304559" y="5956590"/>
            <a:ext cx="460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5I</a:t>
            </a:r>
            <a:r>
              <a:rPr lang="en-US" b="1" baseline="-25000" dirty="0"/>
              <a:t>2</a:t>
            </a:r>
            <a:r>
              <a:rPr lang="en-US" b="1" dirty="0"/>
              <a:t>  +  2 ( I</a:t>
            </a:r>
            <a:r>
              <a:rPr lang="en-US" b="1" baseline="-25000" dirty="0"/>
              <a:t>2</a:t>
            </a:r>
            <a:r>
              <a:rPr lang="en-US" b="1" dirty="0"/>
              <a:t> – I</a:t>
            </a:r>
            <a:r>
              <a:rPr lang="en-US" b="1" baseline="-25000" dirty="0"/>
              <a:t>3</a:t>
            </a:r>
            <a:r>
              <a:rPr lang="en-US" b="1" dirty="0"/>
              <a:t> ) +  2I</a:t>
            </a:r>
            <a:r>
              <a:rPr lang="en-US" b="1" baseline="-25000" dirty="0"/>
              <a:t>2</a:t>
            </a:r>
            <a:r>
              <a:rPr lang="en-US" b="1" dirty="0"/>
              <a:t>  -  3 ( I</a:t>
            </a:r>
            <a:r>
              <a:rPr lang="en-US" b="1" baseline="-25000" dirty="0"/>
              <a:t>1</a:t>
            </a:r>
            <a:r>
              <a:rPr lang="en-US" b="1" dirty="0"/>
              <a:t> – I</a:t>
            </a:r>
            <a:r>
              <a:rPr lang="en-US" b="1" baseline="-25000" dirty="0"/>
              <a:t>2</a:t>
            </a:r>
            <a:r>
              <a:rPr lang="en-US" b="1" dirty="0"/>
              <a:t> ) = 0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EAD1C4-05DE-42BA-9FC3-B3764A115F4D}"/>
              </a:ext>
            </a:extLst>
          </p:cNvPr>
          <p:cNvCxnSpPr/>
          <p:nvPr/>
        </p:nvCxnSpPr>
        <p:spPr>
          <a:xfrm flipH="1">
            <a:off x="5307158" y="458162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5A6785DE-2820-4B4E-8B8F-C6000DA10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84630"/>
              </p:ext>
            </p:extLst>
          </p:nvPr>
        </p:nvGraphicFramePr>
        <p:xfrm>
          <a:off x="5478608" y="4238722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245" imgH="419637" progId="Equation.3">
                  <p:embed/>
                </p:oleObj>
              </mc:Choice>
              <mc:Fallback>
                <p:oleObj name="Equation" r:id="rId4" imgW="286245" imgH="419637" progId="Equation.3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608" y="4238722"/>
                        <a:ext cx="2857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52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Kirchhoff’s KVL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27577B-3BE0-42FF-ACEB-AF119D193A01}"/>
              </a:ext>
            </a:extLst>
          </p:cNvPr>
          <p:cNvSpPr txBox="1">
            <a:spLocks/>
          </p:cNvSpPr>
          <p:nvPr/>
        </p:nvSpPr>
        <p:spPr>
          <a:xfrm>
            <a:off x="0" y="1561981"/>
            <a:ext cx="11897591" cy="58763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>
              <a:solidFill>
                <a:srgbClr val="0000FF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/>
              <a:t>Applying KVL to loop </a:t>
            </a:r>
            <a:r>
              <a:rPr lang="en-US" sz="2400" dirty="0" err="1"/>
              <a:t>abcda</a:t>
            </a:r>
            <a:r>
              <a:rPr lang="en-US" sz="2400" dirty="0"/>
              <a:t>: 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Applying KVL to loop </a:t>
            </a:r>
            <a:r>
              <a:rPr lang="en-US" sz="2400" dirty="0" err="1"/>
              <a:t>ghfeg</a:t>
            </a:r>
            <a:r>
              <a:rPr lang="en-US" sz="2400" dirty="0"/>
              <a:t>: </a:t>
            </a:r>
            <a:r>
              <a:rPr lang="en-US" sz="1800" dirty="0">
                <a:solidFill>
                  <a:srgbClr val="0000FF"/>
                </a:solidFill>
              </a:rPr>
              <a:t>	</a:t>
            </a: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23940C25-360A-4E63-A6F1-7E3E024EB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955980"/>
              </p:ext>
            </p:extLst>
          </p:nvPr>
        </p:nvGraphicFramePr>
        <p:xfrm>
          <a:off x="3221183" y="1561981"/>
          <a:ext cx="6338454" cy="2815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97172" imgH="1707060" progId="Visio.Drawing.11">
                  <p:embed/>
                </p:oleObj>
              </mc:Choice>
              <mc:Fallback>
                <p:oleObj name="Visio" r:id="rId2" imgW="5197172" imgH="1707060" progId="Visio.Drawing.11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23940C25-360A-4E63-A6F1-7E3E024EB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83" y="1561981"/>
                        <a:ext cx="6338454" cy="2815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0F513FCD-2492-468D-8A13-E2836E1EB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392755"/>
              </p:ext>
            </p:extLst>
          </p:nvPr>
        </p:nvGraphicFramePr>
        <p:xfrm>
          <a:off x="4182208" y="4362417"/>
          <a:ext cx="3219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459779" imgH="175570" progId="Word.Document.12">
                  <p:embed/>
                </p:oleObj>
              </mc:Choice>
              <mc:Fallback>
                <p:oleObj name="Document" r:id="rId4" imgW="1459779" imgH="175570" progId="Word.Document.12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208" y="4362417"/>
                        <a:ext cx="3219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6B3C15A-FF1A-4958-A8E4-445342CC1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373120"/>
              </p:ext>
            </p:extLst>
          </p:nvPr>
        </p:nvGraphicFramePr>
        <p:xfrm>
          <a:off x="4106008" y="4819617"/>
          <a:ext cx="441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971268" imgH="175570" progId="Word.Document.12">
                  <p:embed/>
                </p:oleObj>
              </mc:Choice>
              <mc:Fallback>
                <p:oleObj name="Document" r:id="rId6" imgW="1971268" imgH="175570" progId="Word.Document.12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008" y="4819617"/>
                        <a:ext cx="441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14">
            <a:extLst>
              <a:ext uri="{FF2B5EF4-FFF2-40B4-BE49-F238E27FC236}">
                <a16:creationId xmlns:a16="http://schemas.microsoft.com/office/drawing/2014/main" id="{60EDB169-65C9-45BB-ADDE-CF7792928E6E}"/>
              </a:ext>
            </a:extLst>
          </p:cNvPr>
          <p:cNvSpPr/>
          <p:nvPr/>
        </p:nvSpPr>
        <p:spPr>
          <a:xfrm>
            <a:off x="3382241" y="5037424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56BF5D38-35B9-4DC1-9F86-DFA70A8BC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480445"/>
              </p:ext>
            </p:extLst>
          </p:nvPr>
        </p:nvGraphicFramePr>
        <p:xfrm>
          <a:off x="4068041" y="5684029"/>
          <a:ext cx="381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659787" imgH="180977" progId="Word.Document.12">
                  <p:embed/>
                </p:oleObj>
              </mc:Choice>
              <mc:Fallback>
                <p:oleObj name="Document" r:id="rId8" imgW="1659787" imgH="180977" progId="Word.Document.12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41" y="5684029"/>
                        <a:ext cx="3810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5">
            <a:extLst>
              <a:ext uri="{FF2B5EF4-FFF2-40B4-BE49-F238E27FC236}">
                <a16:creationId xmlns:a16="http://schemas.microsoft.com/office/drawing/2014/main" id="{61867E97-60C5-4FC8-8DA0-2F4BB4FDF787}"/>
              </a:ext>
            </a:extLst>
          </p:cNvPr>
          <p:cNvSpPr/>
          <p:nvPr/>
        </p:nvSpPr>
        <p:spPr>
          <a:xfrm>
            <a:off x="3687041" y="6679307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E80A5F73-88B6-4413-9B91-C423AE0F2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013895"/>
              </p:ext>
            </p:extLst>
          </p:nvPr>
        </p:nvGraphicFramePr>
        <p:xfrm>
          <a:off x="3687041" y="6472241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2028021" imgH="176292" progId="Word.Document.12">
                  <p:embed/>
                </p:oleObj>
              </mc:Choice>
              <mc:Fallback>
                <p:oleObj name="Document" r:id="rId10" imgW="2028021" imgH="176292" progId="Word.Document.12">
                  <p:embed/>
                  <p:pic>
                    <p:nvPicPr>
                      <p:cNvPr id="67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041" y="6472241"/>
                        <a:ext cx="396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09CEFC-0BE0-4F22-BE2B-2905465AC8AB}"/>
              </a:ext>
            </a:extLst>
          </p:cNvPr>
          <p:cNvCxnSpPr/>
          <p:nvPr/>
        </p:nvCxnSpPr>
        <p:spPr>
          <a:xfrm flipH="1">
            <a:off x="6151419" y="355772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3FC027D5-75E1-498C-8190-164BDF9A4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967678"/>
              </p:ext>
            </p:extLst>
          </p:nvPr>
        </p:nvGraphicFramePr>
        <p:xfrm>
          <a:off x="6303819" y="3176725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6245" imgH="419637" progId="Equation.3">
                  <p:embed/>
                </p:oleObj>
              </mc:Choice>
              <mc:Fallback>
                <p:oleObj name="Equation" r:id="rId12" imgW="286245" imgH="419637" progId="Equation.3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819" y="3176725"/>
                        <a:ext cx="2857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0">
            <a:extLst>
              <a:ext uri="{FF2B5EF4-FFF2-40B4-BE49-F238E27FC236}">
                <a16:creationId xmlns:a16="http://schemas.microsoft.com/office/drawing/2014/main" id="{4D04F0EC-5060-4885-976C-98BFFF4E0F9D}"/>
              </a:ext>
            </a:extLst>
          </p:cNvPr>
          <p:cNvSpPr/>
          <p:nvPr/>
        </p:nvSpPr>
        <p:spPr>
          <a:xfrm>
            <a:off x="0" y="1594247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BE24C-9C62-4ED2-8136-32F715915ED7}"/>
              </a:ext>
            </a:extLst>
          </p:cNvPr>
          <p:cNvSpPr txBox="1"/>
          <p:nvPr/>
        </p:nvSpPr>
        <p:spPr>
          <a:xfrm>
            <a:off x="1049482" y="1561981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  =   -3I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  12I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-   2I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(1)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27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Kirchhoff’s KVL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27577B-3BE0-42FF-ACEB-AF119D193A01}"/>
              </a:ext>
            </a:extLst>
          </p:cNvPr>
          <p:cNvSpPr txBox="1">
            <a:spLocks/>
          </p:cNvSpPr>
          <p:nvPr/>
        </p:nvSpPr>
        <p:spPr>
          <a:xfrm>
            <a:off x="599040" y="1724891"/>
            <a:ext cx="10798559" cy="57134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 2 cont.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Solving the three equations:</a:t>
            </a: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>
              <a:solidFill>
                <a:srgbClr val="0000FF"/>
              </a:solidFill>
            </a:endParaRP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Simultaneously</a:t>
            </a:r>
            <a:endParaRPr lang="en-US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059AC6FA-1699-4007-BAF7-925ED8945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751098"/>
              </p:ext>
            </p:extLst>
          </p:nvPr>
        </p:nvGraphicFramePr>
        <p:xfrm>
          <a:off x="2109355" y="5781675"/>
          <a:ext cx="6400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51024" imgH="175570" progId="Word.Document.12">
                  <p:embed/>
                </p:oleObj>
              </mc:Choice>
              <mc:Fallback>
                <p:oleObj name="Document" r:id="rId2" imgW="2251024" imgH="175570" progId="Word.Document.12">
                  <p:embed/>
                  <p:pic>
                    <p:nvPicPr>
                      <p:cNvPr id="68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355" y="5781675"/>
                        <a:ext cx="6400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2DC6D58E-DC34-4765-A26A-158C8E9A5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95122"/>
              </p:ext>
            </p:extLst>
          </p:nvPr>
        </p:nvGraphicFramePr>
        <p:xfrm>
          <a:off x="2109355" y="3048000"/>
          <a:ext cx="480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146115" imgH="175570" progId="Word.Document.12">
                  <p:embed/>
                </p:oleObj>
              </mc:Choice>
              <mc:Fallback>
                <p:oleObj name="Document" r:id="rId4" imgW="2146115" imgH="175570" progId="Word.Document.12">
                  <p:embed/>
                  <p:pic>
                    <p:nvPicPr>
                      <p:cNvPr id="68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355" y="3048000"/>
                        <a:ext cx="480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C0D01CD7-D404-4F49-91A9-6EF483313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28749"/>
              </p:ext>
            </p:extLst>
          </p:nvPr>
        </p:nvGraphicFramePr>
        <p:xfrm>
          <a:off x="2261755" y="3581400"/>
          <a:ext cx="4572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2046254" imgH="272187" progId="Word.Document.12">
                  <p:embed/>
                </p:oleObj>
              </mc:Choice>
              <mc:Fallback>
                <p:oleObj name="Document" r:id="rId6" imgW="2046254" imgH="272187" progId="Word.Document.12">
                  <p:embed/>
                  <p:pic>
                    <p:nvPicPr>
                      <p:cNvPr id="686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755" y="3581400"/>
                        <a:ext cx="45720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3B6465AC-51E5-4E8A-A9FF-B5EC1D81C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106618"/>
              </p:ext>
            </p:extLst>
          </p:nvPr>
        </p:nvGraphicFramePr>
        <p:xfrm>
          <a:off x="2137930" y="4191000"/>
          <a:ext cx="4772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639959" imgH="175570" progId="Word.Document.12">
                  <p:embed/>
                </p:oleObj>
              </mc:Choice>
              <mc:Fallback>
                <p:oleObj name="Document" r:id="rId8" imgW="1639959" imgH="175570" progId="Word.Document.12">
                  <p:embed/>
                  <p:pic>
                    <p:nvPicPr>
                      <p:cNvPr id="686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930" y="4191000"/>
                        <a:ext cx="4772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82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Try 1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31A0F-751F-4C71-BC19-33EFF4234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6" y="2383226"/>
            <a:ext cx="8751528" cy="35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1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Try 2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91B5C-5E7C-4965-9342-E4886A52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65" y="2685232"/>
            <a:ext cx="9189716" cy="32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Try 3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3122A-209D-4198-9843-7828958BB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06" y="2709143"/>
            <a:ext cx="9060022" cy="36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Try 4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629DA-DFF2-4128-A035-DEB41F85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5" y="2339892"/>
            <a:ext cx="7220373" cy="38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2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Try 5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EF03F-ED29-4AE6-884B-BA93961B0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2078390"/>
            <a:ext cx="7341577" cy="43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6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Try 6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229B2-8F38-4417-9F30-C5D3E2973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60" y="2068677"/>
            <a:ext cx="8646258" cy="41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9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Kirchhoff's Laws - KCL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84740" y="1771798"/>
            <a:ext cx="10739520" cy="5527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Example</a:t>
            </a:r>
          </a:p>
          <a:p>
            <a:pPr algn="just"/>
            <a:r>
              <a:rPr lang="en-US" sz="2800" dirty="0"/>
              <a:t>Find the value of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/>
              <a:t> in the figure below.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  <a:p>
            <a:pPr algn="just"/>
            <a:endParaRPr lang="en-US" sz="2800" dirty="0"/>
          </a:p>
          <a:p>
            <a:pPr algn="just"/>
            <a:endParaRPr lang="en-US" sz="2800" dirty="0">
              <a:latin typeface="Noto Sans Light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Noto Sans Light"/>
            </a:endParaRPr>
          </a:p>
        </p:txBody>
      </p:sp>
      <p:graphicFrame>
        <p:nvGraphicFramePr>
          <p:cNvPr id="22" name="Object 6">
            <a:extLst>
              <a:ext uri="{FF2B5EF4-FFF2-40B4-BE49-F238E27FC236}">
                <a16:creationId xmlns:a16="http://schemas.microsoft.com/office/drawing/2014/main" id="{6ECA0B02-ADCC-47FA-B718-D18334C10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536325"/>
              </p:ext>
            </p:extLst>
          </p:nvPr>
        </p:nvGraphicFramePr>
        <p:xfrm>
          <a:off x="3037609" y="2725284"/>
          <a:ext cx="5410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1230" imgH="905607" progId="Visio.Drawing.11">
                  <p:embed/>
                </p:oleObj>
              </mc:Choice>
              <mc:Fallback>
                <p:oleObj name="Visio" r:id="rId2" imgW="1011230" imgH="905607" progId="Visio.Drawing.11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609" y="2725284"/>
                        <a:ext cx="5410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>
            <a:extLst>
              <a:ext uri="{FF2B5EF4-FFF2-40B4-BE49-F238E27FC236}">
                <a16:creationId xmlns:a16="http://schemas.microsoft.com/office/drawing/2014/main" id="{04E918D1-47AA-412B-9CC0-A114BDD310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704915"/>
              </p:ext>
            </p:extLst>
          </p:nvPr>
        </p:nvGraphicFramePr>
        <p:xfrm>
          <a:off x="2268681" y="5619296"/>
          <a:ext cx="487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2715" imgH="315448" progId="Equation.3">
                  <p:embed/>
                </p:oleObj>
              </mc:Choice>
              <mc:Fallback>
                <p:oleObj name="Equation" r:id="rId4" imgW="2202715" imgH="315448" progId="Equation.3">
                  <p:embed/>
                  <p:pic>
                    <p:nvPicPr>
                      <p:cNvPr id="56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681" y="5619296"/>
                        <a:ext cx="487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B3532544-7509-46E8-A782-E7CB91B6E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77833"/>
              </p:ext>
            </p:extLst>
          </p:nvPr>
        </p:nvGraphicFramePr>
        <p:xfrm>
          <a:off x="3391044" y="6305096"/>
          <a:ext cx="27828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317160" progId="Equation.3">
                  <p:embed/>
                </p:oleObj>
              </mc:Choice>
              <mc:Fallback>
                <p:oleObj name="Equation" r:id="rId6" imgW="1257120" imgH="317160" progId="Equation.3">
                  <p:embed/>
                  <p:pic>
                    <p:nvPicPr>
                      <p:cNvPr id="56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044" y="6305096"/>
                        <a:ext cx="27828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>
            <a:extLst>
              <a:ext uri="{FF2B5EF4-FFF2-40B4-BE49-F238E27FC236}">
                <a16:creationId xmlns:a16="http://schemas.microsoft.com/office/drawing/2014/main" id="{B5F3E3B2-60E4-4B3B-8A37-32385852E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55278"/>
              </p:ext>
            </p:extLst>
          </p:nvPr>
        </p:nvGraphicFramePr>
        <p:xfrm>
          <a:off x="4464194" y="6838496"/>
          <a:ext cx="14620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317160" progId="Equation.3">
                  <p:embed/>
                </p:oleObj>
              </mc:Choice>
              <mc:Fallback>
                <p:oleObj name="Equation" r:id="rId8" imgW="660240" imgH="317160" progId="Equation.3">
                  <p:embed/>
                  <p:pic>
                    <p:nvPicPr>
                      <p:cNvPr id="563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194" y="6838496"/>
                        <a:ext cx="14620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1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882" y="90147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Try 7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8FE55-869C-4798-9AA7-96BAE259D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58" y="2259186"/>
            <a:ext cx="6872242" cy="41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1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Try 8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D179E-B0E7-4E93-A355-FED34ABCD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67" y="2094291"/>
            <a:ext cx="8575705" cy="45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3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1" strike="noStrike" spc="-1" dirty="0">
                <a:solidFill>
                  <a:srgbClr val="04617B"/>
                </a:solidFill>
                <a:latin typeface="Noto Sans Black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Kirchhoff's Laws - KCL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84740" y="1771798"/>
            <a:ext cx="10739520" cy="5527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Try</a:t>
            </a:r>
          </a:p>
          <a:p>
            <a:pPr algn="just"/>
            <a:r>
              <a:rPr lang="en-US" sz="2800" dirty="0"/>
              <a:t>Find the value of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/>
              <a:t> in the figure below.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ANS</a:t>
            </a:r>
          </a:p>
          <a:p>
            <a:pPr algn="just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800" dirty="0"/>
          </a:p>
          <a:p>
            <a:pPr algn="just"/>
            <a:endParaRPr lang="en-US" sz="2800" dirty="0">
              <a:latin typeface="Noto Sans Light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Noto Sans Light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584AF5A-D253-4DBB-93DB-42BF21ACB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258546"/>
              </p:ext>
            </p:extLst>
          </p:nvPr>
        </p:nvGraphicFramePr>
        <p:xfrm>
          <a:off x="3392631" y="2723696"/>
          <a:ext cx="5562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3088" imgH="900498" progId="Visio.Drawing.11">
                  <p:embed/>
                </p:oleObj>
              </mc:Choice>
              <mc:Fallback>
                <p:oleObj name="Visio" r:id="rId2" imgW="1013088" imgH="900498" progId="Visio.Drawing.11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631" y="2723696"/>
                        <a:ext cx="55626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D42D7BF5-6BC8-4A76-ACB1-3A716BBEC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42058"/>
              </p:ext>
            </p:extLst>
          </p:nvPr>
        </p:nvGraphicFramePr>
        <p:xfrm>
          <a:off x="1924627" y="6380694"/>
          <a:ext cx="191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17160" progId="Equation.3">
                  <p:embed/>
                </p:oleObj>
              </mc:Choice>
              <mc:Fallback>
                <p:oleObj name="Equation" r:id="rId4" imgW="672840" imgH="317160" progId="Equation.3">
                  <p:embed/>
                  <p:pic>
                    <p:nvPicPr>
                      <p:cNvPr id="57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627" y="6380694"/>
                        <a:ext cx="191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8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Kirchhoff’s KVL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Shape 2"/>
              <p:cNvSpPr txBox="1"/>
              <p:nvPr/>
            </p:nvSpPr>
            <p:spPr>
              <a:xfrm>
                <a:off x="584889" y="1741016"/>
                <a:ext cx="10739520" cy="5527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Autofit/>
              </a:bodyPr>
              <a:lstStyle/>
              <a:p>
                <a:pPr algn="just"/>
                <a:r>
                  <a:rPr lang="en-US" sz="2800" dirty="0">
                    <a:latin typeface="Noto Sans Light"/>
                  </a:rPr>
                  <a:t>Kirchhoff's laws help us to solve the electrical networks. There are two laws which are stated as below.</a:t>
                </a:r>
                <a:endParaRPr lang="en-US" sz="2800" dirty="0">
                  <a:solidFill>
                    <a:schemeClr val="tx1"/>
                  </a:solidFill>
                  <a:latin typeface="Noto Sans Light"/>
                </a:endParaRPr>
              </a:p>
              <a:p>
                <a:pPr algn="just"/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Noto Sans Light"/>
                  </a:rPr>
                  <a:t>2. Kirchhoff’s Voltage Law (Mesh law or  Second law)</a:t>
                </a:r>
              </a:p>
              <a:p>
                <a:pPr algn="just"/>
                <a:r>
                  <a:rPr lang="en-US" sz="2800" dirty="0">
                    <a:latin typeface="Noto Sans Light"/>
                  </a:rPr>
                  <a:t>.”The algebraic sum of electromotive forces plus the algebraic sum of voltages across the impedances, in any closed electrical circuit is equal to zero”</a:t>
                </a:r>
              </a:p>
              <a:p>
                <a:pPr algn="just"/>
                <a:endParaRPr lang="en-US" sz="2800" dirty="0">
                  <a:latin typeface="Noto Sans Light"/>
                </a:endParaRPr>
              </a:p>
              <a:p>
                <a:pPr algn="just"/>
                <a:r>
                  <a:rPr lang="en-US" sz="2800" dirty="0">
                    <a:latin typeface="Noto Sans Light"/>
                  </a:rPr>
                  <a:t>Mathematically 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𝑒𝑚𝑓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𝐼𝑍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>
                  <a:latin typeface="Noto Sans Light"/>
                </a:endParaRPr>
              </a:p>
              <a:p>
                <a:pPr algn="just"/>
                <a:endParaRPr lang="en-US" sz="2800" b="0" dirty="0">
                  <a:latin typeface="Noto Sans Light"/>
                </a:endParaRPr>
              </a:p>
              <a:p>
                <a:pPr algn="just"/>
                <a:r>
                  <a:rPr lang="en-US" sz="2800" dirty="0">
                    <a:latin typeface="Noto Sans Light"/>
                  </a:rPr>
                  <a:t>Alternatively, in a loop, he algebraic sum of voltage sources equals the algebraic sum of voltage drops.</a:t>
                </a:r>
              </a:p>
              <a:p>
                <a:pPr algn="just"/>
                <a:endParaRPr lang="en-US" sz="2800" dirty="0">
                  <a:solidFill>
                    <a:schemeClr val="tx1"/>
                  </a:solidFill>
                  <a:latin typeface="Noto Sans Light"/>
                </a:endParaRPr>
              </a:p>
            </p:txBody>
          </p:sp>
        </mc:Choice>
        <mc:Fallback xmlns="">
          <p:sp>
            <p:nvSpPr>
              <p:cNvPr id="13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9" y="1741016"/>
                <a:ext cx="10739520" cy="5527073"/>
              </a:xfrm>
              <a:prstGeom prst="rect">
                <a:avLst/>
              </a:prstGeom>
              <a:blipFill>
                <a:blip r:embed="rId2"/>
                <a:stretch>
                  <a:fillRect l="-2043" t="-1876" r="-19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5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Kirchhoff’s KVL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84889" y="1741016"/>
            <a:ext cx="10739520" cy="5527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Noto Sans Light"/>
              </a:rPr>
              <a:t>Note 1: </a:t>
            </a: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To determine the sign of electromotive force (emf)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Noto Sans Light"/>
              </a:rPr>
              <a:t>If we go from 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+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ve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 terminal </a:t>
            </a:r>
            <a:r>
              <a:rPr lang="en-US" sz="2800" dirty="0">
                <a:latin typeface="Noto Sans Light"/>
              </a:rPr>
              <a:t>of the battery or source to the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–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ve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 terminal</a:t>
            </a:r>
            <a:r>
              <a:rPr lang="en-US" sz="2800" dirty="0">
                <a:latin typeface="Noto Sans Light"/>
              </a:rPr>
              <a:t>, there is a fall in potential and so the emf should be assigned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Noto Sans Light"/>
              </a:rPr>
              <a:t>negative sign. </a:t>
            </a:r>
          </a:p>
          <a:p>
            <a:pPr marL="514350" indent="-514350" algn="just">
              <a:buAutoNum type="arabicPeriod"/>
            </a:pPr>
            <a:endParaRPr lang="en-US" sz="2800" dirty="0">
              <a:solidFill>
                <a:schemeClr val="accent6">
                  <a:lumMod val="75000"/>
                </a:schemeClr>
              </a:solidFill>
              <a:latin typeface="Noto Sans Light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Noto Sans Light"/>
              </a:rPr>
              <a:t>If we go from 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-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ve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 terminal </a:t>
            </a:r>
            <a:r>
              <a:rPr lang="en-US" sz="2800" dirty="0">
                <a:latin typeface="Noto Sans Light"/>
              </a:rPr>
              <a:t>of the battery or source to the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+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ve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 terminal</a:t>
            </a:r>
            <a:r>
              <a:rPr lang="en-US" sz="2800" dirty="0">
                <a:latin typeface="Noto Sans Light"/>
              </a:rPr>
              <a:t>, then, there is a rise in potential and so the emf should be given 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Noto Sans Light"/>
              </a:rPr>
              <a:t>positive sign</a:t>
            </a:r>
            <a:r>
              <a:rPr lang="en-US" sz="2800" dirty="0">
                <a:latin typeface="Noto Sans Light"/>
              </a:rPr>
              <a:t>.</a:t>
            </a:r>
          </a:p>
          <a:p>
            <a:pPr algn="just"/>
            <a:endParaRPr lang="en-US" sz="2800" dirty="0">
              <a:latin typeface="Noto Sans Light"/>
            </a:endParaRPr>
          </a:p>
          <a:p>
            <a:pPr algn="just"/>
            <a:r>
              <a:rPr lang="en-US" sz="2800" dirty="0">
                <a:latin typeface="Noto Sans Light"/>
              </a:rPr>
              <a:t>It is clear that the sign of emf is independent of the direction of current through it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Noto Sans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AA148-0868-4873-A93F-150F77CB7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83" y="3520758"/>
            <a:ext cx="940926" cy="746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9941C-A8B6-4660-AA8E-7CAEC01F0F47}"/>
                  </a:ext>
                </a:extLst>
              </p:cNvPr>
              <p:cNvSpPr txBox="1"/>
              <p:nvPr/>
            </p:nvSpPr>
            <p:spPr>
              <a:xfrm>
                <a:off x="5429250" y="3595171"/>
                <a:ext cx="5522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𝒘𝒊𝒍𝒍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𝒂𝒔𝒔𝒊𝒈𝒏𝒆𝒅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𝒏𝒆𝒈𝒂𝒕𝒊𝒗𝒆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𝒔𝒊𝒈𝒏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9941C-A8B6-4660-AA8E-7CAEC01F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3595171"/>
                <a:ext cx="552276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D3BB57C-D636-4E66-9921-6AEDAE320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46" y="5286562"/>
            <a:ext cx="624840" cy="708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4683A3-1349-4AB1-A60F-0FA0A376AD89}"/>
                  </a:ext>
                </a:extLst>
              </p:cNvPr>
              <p:cNvSpPr txBox="1"/>
              <p:nvPr/>
            </p:nvSpPr>
            <p:spPr>
              <a:xfrm>
                <a:off x="5540085" y="5431630"/>
                <a:ext cx="4757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𝒘𝒊𝒍𝒍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𝒂𝒔𝒔𝒊𝒈𝒏𝒆𝒅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𝒑𝒐𝒔𝒕𝒊𝒗𝒆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𝒔𝒊𝒈𝒏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4683A3-1349-4AB1-A60F-0FA0A376A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085" y="5431630"/>
                <a:ext cx="475730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4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Kirchhoff’s KVL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84889" y="1741016"/>
            <a:ext cx="10739520" cy="5527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Noto Sans Light"/>
              </a:rPr>
              <a:t>Note 2: </a:t>
            </a: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To determine the sign of voltage across the impedance</a:t>
            </a:r>
          </a:p>
          <a:p>
            <a:pPr algn="just"/>
            <a:r>
              <a:rPr lang="en-US" sz="2800" dirty="0">
                <a:latin typeface="Noto Sans Light"/>
              </a:rPr>
              <a:t>When current flows through a resistor, there is a voltage drop across it.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Noto Sans Light"/>
              </a:rPr>
              <a:t>If we go through the resistance in the same direction as the current, there is a fall in potential(current flows from higher potential to lower potential). So, the sign of this voltage drop is negative.</a:t>
            </a:r>
          </a:p>
          <a:p>
            <a:pPr marL="514350" indent="-514350" algn="just">
              <a:buFontTx/>
              <a:buAutoNum type="arabicPeriod"/>
            </a:pPr>
            <a:r>
              <a:rPr lang="en-US" sz="2800" dirty="0">
                <a:latin typeface="Noto Sans Light"/>
              </a:rPr>
              <a:t>If we go opposite to the direction of current flow, there is a rise in potential, and hence, this voltage drop should be given positive sign.. So, the sign of this voltage drop is negative.</a:t>
            </a:r>
          </a:p>
          <a:p>
            <a:pPr algn="just"/>
            <a:endParaRPr lang="en-US" sz="2800" dirty="0">
              <a:latin typeface="Noto Sans Light"/>
            </a:endParaRPr>
          </a:p>
          <a:p>
            <a:pPr algn="just"/>
            <a:r>
              <a:rPr lang="en-US" sz="2800" dirty="0">
                <a:latin typeface="Noto Sans Light"/>
              </a:rPr>
              <a:t>It is clear that the sign of the voltage drop (i.e. </a:t>
            </a:r>
            <a:r>
              <a:rPr lang="en-US" sz="2800" i="1" dirty="0">
                <a:latin typeface="Noto Sans Light"/>
              </a:rPr>
              <a:t>IR</a:t>
            </a:r>
            <a:r>
              <a:rPr lang="en-US" sz="2800" dirty="0">
                <a:latin typeface="Noto Sans Light"/>
              </a:rPr>
              <a:t> drop) depends upon the direction of current flow and is independent of the polarity of the emf in the circuit under consideration.</a:t>
            </a:r>
          </a:p>
          <a:p>
            <a:pPr marL="514350" indent="-514350" algn="just">
              <a:buAutoNum type="arabicPeriod"/>
            </a:pPr>
            <a:endParaRPr lang="en-US" sz="2800" dirty="0">
              <a:latin typeface="Noto Sans Light"/>
            </a:endParaRPr>
          </a:p>
          <a:p>
            <a:pPr marL="514350" indent="-514350" algn="just">
              <a:buAutoNum type="arabicPeriod"/>
            </a:pPr>
            <a:endParaRPr lang="en-US" sz="2800" dirty="0">
              <a:solidFill>
                <a:schemeClr val="tx1"/>
              </a:solidFill>
              <a:latin typeface="No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044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687" y="31498"/>
            <a:ext cx="10282979" cy="109195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</a:t>
            </a:r>
            <a:r>
              <a:rPr lang="en-US" sz="6700" spc="-1" dirty="0">
                <a:solidFill>
                  <a:schemeClr val="bg1"/>
                </a:solidFill>
                <a:latin typeface="Noto Sans Light"/>
              </a:rPr>
              <a:t>Kirchhoff’s KVL</a:t>
            </a:r>
            <a:endParaRPr lang="en-US" sz="67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64" y="1631373"/>
            <a:ext cx="9777299" cy="574456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>
                <a:solidFill>
                  <a:schemeClr val="accent1">
                    <a:lumMod val="75000"/>
                  </a:schemeClr>
                </a:solidFill>
                <a:latin typeface="Noto Sans Light"/>
              </a:rPr>
              <a:t>KVL Illustration</a:t>
            </a:r>
            <a:endParaRPr lang="en-US" sz="11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12346" dirty="0">
                <a:solidFill>
                  <a:schemeClr val="tx1"/>
                </a:solidFill>
              </a:rPr>
              <a:t>KVL</a:t>
            </a: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rgbClr val="0000FF"/>
              </a:solidFill>
            </a:endParaRPr>
          </a:p>
          <a:p>
            <a:pPr algn="just"/>
            <a:r>
              <a:rPr lang="en-US" sz="12346" dirty="0">
                <a:solidFill>
                  <a:srgbClr val="0000FF"/>
                </a:solidFill>
              </a:rPr>
              <a:t>Loop </a:t>
            </a:r>
            <a:r>
              <a:rPr lang="en-US" sz="12346" dirty="0" err="1">
                <a:solidFill>
                  <a:srgbClr val="0000FF"/>
                </a:solidFill>
              </a:rPr>
              <a:t>abgha</a:t>
            </a:r>
            <a:endParaRPr lang="en-US" sz="12346" dirty="0">
              <a:solidFill>
                <a:srgbClr val="0000FF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r>
              <a:rPr lang="en-US" sz="12346" dirty="0">
                <a:solidFill>
                  <a:srgbClr val="0000FF"/>
                </a:solidFill>
              </a:rPr>
              <a:t>Loop </a:t>
            </a:r>
            <a:r>
              <a:rPr lang="en-US" sz="12346" dirty="0" err="1">
                <a:solidFill>
                  <a:srgbClr val="0000FF"/>
                </a:solidFill>
              </a:rPr>
              <a:t>adeha</a:t>
            </a:r>
            <a:endParaRPr lang="en-US" sz="12346" dirty="0">
              <a:solidFill>
                <a:srgbClr val="0000FF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984" dirty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US" sz="1984" dirty="0">
              <a:solidFill>
                <a:srgbClr val="0000FF"/>
              </a:solidFill>
            </a:endParaRPr>
          </a:p>
          <a:p>
            <a:pPr algn="just"/>
            <a:r>
              <a:rPr lang="en-US" sz="1984" dirty="0">
                <a:solidFill>
                  <a:srgbClr val="0000FF"/>
                </a:solidFill>
              </a:rPr>
              <a:t>	</a:t>
            </a: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143285" y="3107866"/>
          <a:ext cx="6047740" cy="265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68131" imgH="1467629" progId="Visio.Drawing.11">
                  <p:embed/>
                </p:oleObj>
              </mc:Choice>
              <mc:Fallback>
                <p:oleObj name="Visio" r:id="rId2" imgW="3968131" imgH="1467629" progId="Visio.Drawing.11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85" y="3107866"/>
                        <a:ext cx="6047740" cy="2656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 flipH="1" flipV="1">
            <a:off x="3774133" y="4744920"/>
            <a:ext cx="419982" cy="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7973952" y="4744920"/>
            <a:ext cx="419982" cy="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63267" y="3527848"/>
            <a:ext cx="251989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98719"/>
              </p:ext>
            </p:extLst>
          </p:nvPr>
        </p:nvGraphicFramePr>
        <p:xfrm>
          <a:off x="3386622" y="6089736"/>
          <a:ext cx="2099910" cy="5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63001" imgH="240241" progId="Visio.Drawing.11">
                  <p:embed/>
                </p:oleObj>
              </mc:Choice>
              <mc:Fallback>
                <p:oleObj name="Visio" r:id="rId4" imgW="863001" imgH="240241" progId="Visio.Drawing.11">
                  <p:embed/>
                  <p:pic>
                    <p:nvPicPr>
                      <p:cNvPr id="58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622" y="6089736"/>
                        <a:ext cx="2099910" cy="58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153490"/>
              </p:ext>
            </p:extLst>
          </p:nvPr>
        </p:nvGraphicFramePr>
        <p:xfrm>
          <a:off x="3386622" y="6971700"/>
          <a:ext cx="3359856" cy="5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5349" imgH="240241" progId="Visio.Drawing.11">
                  <p:embed/>
                </p:oleObj>
              </mc:Choice>
              <mc:Fallback>
                <p:oleObj name="Visio" r:id="rId6" imgW="1375349" imgH="240241" progId="Visio.Drawing.11">
                  <p:embed/>
                  <p:pic>
                    <p:nvPicPr>
                      <p:cNvPr id="58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622" y="6971700"/>
                        <a:ext cx="3359856" cy="58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3563267" y="3527848"/>
            <a:ext cx="251989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54 0.00162 L 0.16354 0.23426 L 0 0.23102 L 0 0 Z " pathEditMode="relative" ptsTypes="AAAAA">
                                      <p:cBhvr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842 0.00162 L 0.4842 0.23264 L -0.00486 0.23102 L 0 0 Z " pathEditMode="relative" ptsTypes="AAAAA">
                                      <p:cBhvr>
                                        <p:cTn id="6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264" y="134577"/>
            <a:ext cx="8987614" cy="1091953"/>
          </a:xfrm>
        </p:spPr>
        <p:txBody>
          <a:bodyPr>
            <a:normAutofit/>
          </a:bodyPr>
          <a:lstStyle/>
          <a:p>
            <a:r>
              <a:rPr lang="en-US" sz="6000" spc="-1" dirty="0">
                <a:solidFill>
                  <a:schemeClr val="bg1"/>
                </a:solidFill>
                <a:latin typeface="Noto Sans Light"/>
              </a:rPr>
              <a:t>Kirchhoff’s KVL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362" y="1511936"/>
            <a:ext cx="9323599" cy="5879747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2346" dirty="0">
              <a:solidFill>
                <a:srgbClr val="0000FF"/>
              </a:solidFill>
            </a:endParaRPr>
          </a:p>
          <a:p>
            <a:pPr algn="just"/>
            <a:endParaRPr lang="en-US" sz="12346" dirty="0">
              <a:solidFill>
                <a:srgbClr val="0000FF"/>
              </a:solidFill>
            </a:endParaRPr>
          </a:p>
          <a:p>
            <a:pPr algn="just"/>
            <a:endParaRPr lang="en-US" sz="12346" dirty="0">
              <a:solidFill>
                <a:srgbClr val="0000FF"/>
              </a:solidFill>
            </a:endParaRPr>
          </a:p>
          <a:p>
            <a:pPr algn="just"/>
            <a:r>
              <a:rPr lang="en-US" sz="12346" dirty="0">
                <a:solidFill>
                  <a:srgbClr val="0000FF"/>
                </a:solidFill>
              </a:rPr>
              <a:t>Loop </a:t>
            </a:r>
            <a:r>
              <a:rPr lang="en-US" sz="12346" dirty="0" err="1">
                <a:solidFill>
                  <a:srgbClr val="0000FF"/>
                </a:solidFill>
              </a:rPr>
              <a:t>cbgfc</a:t>
            </a:r>
            <a:endParaRPr lang="en-US" sz="12346" dirty="0">
              <a:solidFill>
                <a:srgbClr val="0000FF"/>
              </a:solidFill>
            </a:endParaRP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r>
              <a:rPr lang="en-US" sz="12346" dirty="0">
                <a:solidFill>
                  <a:srgbClr val="0000FF"/>
                </a:solidFill>
              </a:rPr>
              <a:t>Loop </a:t>
            </a:r>
            <a:r>
              <a:rPr lang="en-US" sz="12346" dirty="0" err="1">
                <a:solidFill>
                  <a:srgbClr val="0000FF"/>
                </a:solidFill>
              </a:rPr>
              <a:t>acfha</a:t>
            </a:r>
            <a:r>
              <a:rPr lang="en-US" sz="12346" dirty="0">
                <a:solidFill>
                  <a:srgbClr val="0000FF"/>
                </a:solidFill>
              </a:rPr>
              <a:t> </a:t>
            </a:r>
          </a:p>
          <a:p>
            <a:pPr algn="just"/>
            <a:endParaRPr lang="en-US" sz="12346" dirty="0">
              <a:solidFill>
                <a:schemeClr val="tx1"/>
              </a:solidFill>
            </a:endParaRPr>
          </a:p>
          <a:p>
            <a:pPr algn="just"/>
            <a:endParaRPr lang="en-US" sz="1984" dirty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US" sz="1984" dirty="0">
              <a:solidFill>
                <a:srgbClr val="0000FF"/>
              </a:solidFill>
            </a:endParaRPr>
          </a:p>
          <a:p>
            <a:pPr algn="just"/>
            <a:r>
              <a:rPr lang="en-US" sz="1984" dirty="0">
                <a:solidFill>
                  <a:srgbClr val="0000FF"/>
                </a:solidFill>
              </a:rPr>
              <a:t>	</a:t>
            </a: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  <a:p>
            <a:pPr algn="r"/>
            <a:endParaRPr lang="en-US" sz="1984" dirty="0">
              <a:solidFill>
                <a:srgbClr val="0000FF"/>
              </a:solidFill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143285" y="1459436"/>
          <a:ext cx="6047739" cy="265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68131" imgH="1467629" progId="Visio.Drawing.11">
                  <p:embed/>
                </p:oleObj>
              </mc:Choice>
              <mc:Fallback>
                <p:oleObj name="Visio" r:id="rId2" imgW="3968131" imgH="1467629" progId="Visio.Drawing.11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85" y="1459436"/>
                        <a:ext cx="6047739" cy="265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 flipH="1" flipV="1">
            <a:off x="3774133" y="2980996"/>
            <a:ext cx="419982" cy="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7973952" y="3064993"/>
            <a:ext cx="419982" cy="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79270" y="1847920"/>
            <a:ext cx="251989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17" name="Oval 16"/>
          <p:cNvSpPr/>
          <p:nvPr/>
        </p:nvSpPr>
        <p:spPr>
          <a:xfrm>
            <a:off x="6923122" y="1847920"/>
            <a:ext cx="251989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521357"/>
              </p:ext>
            </p:extLst>
          </p:nvPr>
        </p:nvGraphicFramePr>
        <p:xfrm>
          <a:off x="3521691" y="4956105"/>
          <a:ext cx="32750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56183" imgH="240241" progId="Visio.Drawing.11">
                  <p:embed/>
                </p:oleObj>
              </mc:Choice>
              <mc:Fallback>
                <p:oleObj name="Visio" r:id="rId4" imgW="1356183" imgH="240241" progId="Visio.Drawing.11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691" y="4956105"/>
                        <a:ext cx="32750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0298"/>
              </p:ext>
            </p:extLst>
          </p:nvPr>
        </p:nvGraphicFramePr>
        <p:xfrm>
          <a:off x="3605264" y="5944661"/>
          <a:ext cx="3107866" cy="75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16232" imgH="240241" progId="Visio.Drawing.11">
                  <p:embed/>
                </p:oleObj>
              </mc:Choice>
              <mc:Fallback>
                <p:oleObj name="Visio" r:id="rId6" imgW="1316232" imgH="240241" progId="Visio.Drawing.11">
                  <p:embed/>
                  <p:pic>
                    <p:nvPicPr>
                      <p:cNvPr id="59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64" y="5944661"/>
                        <a:ext cx="3107866" cy="755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 0.00139 L -0.17708 0.23333 L 0 0.23333 L 0 0 Z " pathEditMode="relative" ptsTypes="AAAAA">
                                      <p:cBhvr>
                                        <p:cTn id="3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34583 -0.00162 L 0.34583 0.22917 L -0.00122 0.22917 L 0 -1.11111E-6 Z " pathEditMode="relative" rAng="0" ptsTypes="AAAAA">
                                      <p:cBhvr>
                                        <p:cTn id="5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1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spc="-1" dirty="0">
                <a:solidFill>
                  <a:srgbClr val="FFFFFF"/>
                </a:solidFill>
                <a:latin typeface="Noto Sans Light"/>
              </a:rPr>
              <a:t> Kirchhoff’s KVL </a:t>
            </a:r>
            <a:endParaRPr lang="en-US" sz="6000" b="0" strike="noStrike" spc="-1" dirty="0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27577B-3BE0-42FF-ACEB-AF119D193A01}"/>
              </a:ext>
            </a:extLst>
          </p:cNvPr>
          <p:cNvSpPr txBox="1">
            <a:spLocks/>
          </p:cNvSpPr>
          <p:nvPr/>
        </p:nvSpPr>
        <p:spPr>
          <a:xfrm>
            <a:off x="599040" y="1724891"/>
            <a:ext cx="10798559" cy="57134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 1</a:t>
            </a:r>
          </a:p>
          <a:p>
            <a:pPr marL="0" indent="0" algn="just">
              <a:buNone/>
            </a:pPr>
            <a:r>
              <a:rPr lang="en-US" dirty="0"/>
              <a:t>Find the current in all parts of the circuit below.</a:t>
            </a:r>
          </a:p>
          <a:p>
            <a:pPr algn="just"/>
            <a:endParaRPr lang="en-US" dirty="0">
              <a:solidFill>
                <a:srgbClr val="0000FF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/>
            <a:endParaRPr lang="en-US" sz="1800" dirty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dirty="0"/>
              <a:t>Applying KVL to loop </a:t>
            </a:r>
            <a:r>
              <a:rPr lang="en-US" dirty="0" err="1"/>
              <a:t>bcdab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US" dirty="0"/>
              <a:t>Applying KVL to loop </a:t>
            </a:r>
            <a:r>
              <a:rPr lang="en-US" dirty="0" err="1"/>
              <a:t>ecdfe</a:t>
            </a:r>
            <a:r>
              <a:rPr lang="en-US" dirty="0">
                <a:solidFill>
                  <a:srgbClr val="0000FF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  <a:p>
            <a:pPr algn="r"/>
            <a:endParaRPr 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6251D0F7-0F3A-4772-87D1-9923EEE95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37816"/>
              </p:ext>
            </p:extLst>
          </p:nvPr>
        </p:nvGraphicFramePr>
        <p:xfrm>
          <a:off x="1963883" y="2805545"/>
          <a:ext cx="659822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91791" imgH="3005710" progId="Visio.Drawing.11">
                  <p:embed/>
                </p:oleObj>
              </mc:Choice>
              <mc:Fallback>
                <p:oleObj name="Visio" r:id="rId2" imgW="7391791" imgH="3005710" progId="Visio.Drawing.11">
                  <p:embed/>
                  <p:pic>
                    <p:nvPicPr>
                      <p:cNvPr id="6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883" y="2805545"/>
                        <a:ext cx="6598227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6F98B8D7-BE8D-40D2-82DE-4B697306D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39200"/>
              </p:ext>
            </p:extLst>
          </p:nvPr>
        </p:nvGraphicFramePr>
        <p:xfrm>
          <a:off x="5074227" y="5493123"/>
          <a:ext cx="2743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205184" imgH="204050" progId="Word.Document.12">
                  <p:embed/>
                </p:oleObj>
              </mc:Choice>
              <mc:Fallback>
                <p:oleObj name="Document" r:id="rId4" imgW="1205184" imgH="204050" progId="Word.Document.12">
                  <p:embed/>
                  <p:pic>
                    <p:nvPicPr>
                      <p:cNvPr id="60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27" y="5493123"/>
                        <a:ext cx="2743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5">
            <a:extLst>
              <a:ext uri="{FF2B5EF4-FFF2-40B4-BE49-F238E27FC236}">
                <a16:creationId xmlns:a16="http://schemas.microsoft.com/office/drawing/2014/main" id="{06D3439D-BABA-41E7-A9B2-A481CEF56258}"/>
              </a:ext>
            </a:extLst>
          </p:cNvPr>
          <p:cNvSpPr/>
          <p:nvPr/>
        </p:nvSpPr>
        <p:spPr>
          <a:xfrm>
            <a:off x="4551939" y="6101459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B633A926-BA2D-4ACB-8B5F-080D73ED1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38070"/>
              </p:ext>
            </p:extLst>
          </p:nvPr>
        </p:nvGraphicFramePr>
        <p:xfrm>
          <a:off x="5074227" y="5949059"/>
          <a:ext cx="32877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684663" imgH="175570" progId="Word.Document.12">
                  <p:embed/>
                </p:oleObj>
              </mc:Choice>
              <mc:Fallback>
                <p:oleObj name="Document" r:id="rId6" imgW="1684663" imgH="175570" progId="Word.Document.12">
                  <p:embed/>
                  <p:pic>
                    <p:nvPicPr>
                      <p:cNvPr id="60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27" y="5949059"/>
                        <a:ext cx="32877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>
            <a:extLst>
              <a:ext uri="{FF2B5EF4-FFF2-40B4-BE49-F238E27FC236}">
                <a16:creationId xmlns:a16="http://schemas.microsoft.com/office/drawing/2014/main" id="{74A83E0A-FDC7-4AAC-B874-68C788222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27790"/>
              </p:ext>
            </p:extLst>
          </p:nvPr>
        </p:nvGraphicFramePr>
        <p:xfrm>
          <a:off x="5074227" y="6677311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098834" imgH="175570" progId="Word.Document.12">
                  <p:embed/>
                </p:oleObj>
              </mc:Choice>
              <mc:Fallback>
                <p:oleObj name="Document" r:id="rId8" imgW="1098834" imgH="175570" progId="Word.Document.12">
                  <p:embed/>
                  <p:pic>
                    <p:nvPicPr>
                      <p:cNvPr id="604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27" y="6677311"/>
                        <a:ext cx="243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Arrow 18">
            <a:extLst>
              <a:ext uri="{FF2B5EF4-FFF2-40B4-BE49-F238E27FC236}">
                <a16:creationId xmlns:a16="http://schemas.microsoft.com/office/drawing/2014/main" id="{880162BE-42C4-45BA-9954-4652B169B888}"/>
              </a:ext>
            </a:extLst>
          </p:cNvPr>
          <p:cNvSpPr/>
          <p:nvPr/>
        </p:nvSpPr>
        <p:spPr>
          <a:xfrm>
            <a:off x="4573442" y="7251301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65592209-27EF-405C-B04C-228BD808F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16659"/>
              </p:ext>
            </p:extLst>
          </p:nvPr>
        </p:nvGraphicFramePr>
        <p:xfrm>
          <a:off x="5074227" y="7040001"/>
          <a:ext cx="312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1844008" imgH="175570" progId="Word.Document.12">
                  <p:embed/>
                </p:oleObj>
              </mc:Choice>
              <mc:Fallback>
                <p:oleObj name="Document" r:id="rId10" imgW="1844008" imgH="175570" progId="Word.Document.12">
                  <p:embed/>
                  <p:pic>
                    <p:nvPicPr>
                      <p:cNvPr id="604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27" y="7040001"/>
                        <a:ext cx="3124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5554</TotalTime>
  <Words>701</Words>
  <Application>Microsoft Office PowerPoint</Application>
  <PresentationFormat>Custom</PresentationFormat>
  <Paragraphs>261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Cambria Math</vt:lpstr>
      <vt:lpstr>Noto Sans Black</vt:lpstr>
      <vt:lpstr>Noto Sans Light</vt:lpstr>
      <vt:lpstr>Noto Sans Regular</vt:lpstr>
      <vt:lpstr>Symbol</vt:lpstr>
      <vt:lpstr>Times New Roman</vt:lpstr>
      <vt:lpstr>Wingdings</vt:lpstr>
      <vt:lpstr>Office Theme</vt:lpstr>
      <vt:lpstr>Office Theme</vt:lpstr>
      <vt:lpstr>Visio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Kirchhoff’s KVL</vt:lpstr>
      <vt:lpstr>Kirchhoff’s KVL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Fortunatus Aabangbio Wulnye</dc:creator>
  <dc:description/>
  <cp:lastModifiedBy>Fortunatus Aabangbio Wulnye</cp:lastModifiedBy>
  <cp:revision>357</cp:revision>
  <dcterms:created xsi:type="dcterms:W3CDTF">2020-09-25T20:08:20Z</dcterms:created>
  <dcterms:modified xsi:type="dcterms:W3CDTF">2021-01-26T17:42:14Z</dcterms:modified>
  <dc:language>en-US</dc:language>
</cp:coreProperties>
</file>