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431" r:id="rId2"/>
    <p:sldId id="260" r:id="rId3"/>
    <p:sldId id="266" r:id="rId4"/>
    <p:sldId id="268" r:id="rId5"/>
    <p:sldId id="432" r:id="rId6"/>
    <p:sldId id="434" r:id="rId7"/>
    <p:sldId id="429" r:id="rId8"/>
    <p:sldId id="282" r:id="rId9"/>
    <p:sldId id="283" r:id="rId10"/>
    <p:sldId id="284" r:id="rId11"/>
    <p:sldId id="285" r:id="rId12"/>
    <p:sldId id="286" r:id="rId13"/>
    <p:sldId id="287" r:id="rId14"/>
    <p:sldId id="288" r:id="rId15"/>
    <p:sldId id="435" r:id="rId16"/>
    <p:sldId id="289" r:id="rId17"/>
    <p:sldId id="290" r:id="rId18"/>
    <p:sldId id="291" r:id="rId19"/>
    <p:sldId id="292" r:id="rId20"/>
    <p:sldId id="293" r:id="rId21"/>
    <p:sldId id="294" r:id="rId22"/>
    <p:sldId id="295" r:id="rId23"/>
    <p:sldId id="296" r:id="rId24"/>
    <p:sldId id="437" r:id="rId25"/>
    <p:sldId id="347" r:id="rId26"/>
    <p:sldId id="310" r:id="rId27"/>
    <p:sldId id="312" r:id="rId28"/>
    <p:sldId id="313" r:id="rId29"/>
    <p:sldId id="314" r:id="rId30"/>
    <p:sldId id="315" r:id="rId31"/>
    <p:sldId id="316" r:id="rId32"/>
    <p:sldId id="317" r:id="rId33"/>
    <p:sldId id="318" r:id="rId34"/>
    <p:sldId id="319" r:id="rId35"/>
    <p:sldId id="320" r:id="rId36"/>
    <p:sldId id="321" r:id="rId37"/>
    <p:sldId id="32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72"/>
    <p:restoredTop sz="94389"/>
  </p:normalViewPr>
  <p:slideViewPr>
    <p:cSldViewPr snapToGrid="0" snapToObjects="1">
      <p:cViewPr varScale="1">
        <p:scale>
          <a:sx n="104" d="100"/>
          <a:sy n="104" d="100"/>
        </p:scale>
        <p:origin x="11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1095E-B139-B84D-BFAB-69534F2BCAA8}" type="datetimeFigureOut">
              <a:rPr lang="en-GB" smtClean="0"/>
              <a:t>29/05/2021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CED96-4632-E840-865F-12716C170030}" type="slidenum">
              <a:rPr lang="en-GB" smtClean="0"/>
              <a:t>‹#›</a:t>
            </a:fld>
            <a:endParaRPr lang="en-GB"/>
          </a:p>
        </p:txBody>
      </p:sp>
    </p:spTree>
    <p:extLst>
      <p:ext uri="{BB962C8B-B14F-4D97-AF65-F5344CB8AC3E}">
        <p14:creationId xmlns:p14="http://schemas.microsoft.com/office/powerpoint/2010/main" val="129208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020EC8-2104-41AC-8669-2701876E99D7}" type="slidenum">
              <a:rPr lang="en-GB" altLang="en-US" sz="1200"/>
              <a:pPr eaLnBrk="1" hangingPunct="1"/>
              <a:t>3</a:t>
            </a:fld>
            <a:endParaRPr lang="en-GB"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7532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749FC-3800-45E5-8A13-34FE93551D1D}" type="slidenum">
              <a:rPr lang="en-US" smtClean="0"/>
              <a:t>30</a:t>
            </a:fld>
            <a:endParaRPr lang="en-US"/>
          </a:p>
        </p:txBody>
      </p:sp>
    </p:spTree>
    <p:extLst>
      <p:ext uri="{BB962C8B-B14F-4D97-AF65-F5344CB8AC3E}">
        <p14:creationId xmlns:p14="http://schemas.microsoft.com/office/powerpoint/2010/main" val="343160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075F-9F35-B648-9D53-32C83FFC7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6586697-6AFB-9445-84EA-E660501B3E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FD4927B-71A9-9A40-A11C-D218865AB8E2}"/>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5" name="Footer Placeholder 4">
            <a:extLst>
              <a:ext uri="{FF2B5EF4-FFF2-40B4-BE49-F238E27FC236}">
                <a16:creationId xmlns:a16="http://schemas.microsoft.com/office/drawing/2014/main" id="{384C8A6A-DCE4-FE42-8333-CF4F218386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50FBEF-FEAB-DF4F-BBD5-754CEAE8C400}"/>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387950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5F2B-C5A2-E54E-843E-849BE42551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239A18-C807-7F47-AE09-A8D49B0637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8DD970-42F8-834D-AC98-5AB913441171}"/>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5" name="Footer Placeholder 4">
            <a:extLst>
              <a:ext uri="{FF2B5EF4-FFF2-40B4-BE49-F238E27FC236}">
                <a16:creationId xmlns:a16="http://schemas.microsoft.com/office/drawing/2014/main" id="{60DAE430-903C-CE43-B4CE-D99758501C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867657-D0E8-CB43-AF99-F49082DC9B47}"/>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350055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E1704-2F60-EC47-800B-E968B54D05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B31871-2182-9C45-943D-3175EDC900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16A5E5-2C68-C045-9074-8A6BA73D0939}"/>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5" name="Footer Placeholder 4">
            <a:extLst>
              <a:ext uri="{FF2B5EF4-FFF2-40B4-BE49-F238E27FC236}">
                <a16:creationId xmlns:a16="http://schemas.microsoft.com/office/drawing/2014/main" id="{F528D427-95B2-3E42-8E32-A1EA505C8D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0C26F1-8709-5B44-9DCC-80FAE1584EC9}"/>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1219568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3"/>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B07B581-0AC4-48BE-887D-D79E1A8D0AAB}" type="slidenum">
              <a:rPr lang="en-US" altLang="en-US"/>
              <a:pPr/>
              <a:t>‹#›</a:t>
            </a:fld>
            <a:endParaRPr lang="en-US" altLang="en-US"/>
          </a:p>
        </p:txBody>
      </p:sp>
    </p:spTree>
    <p:extLst>
      <p:ext uri="{BB962C8B-B14F-4D97-AF65-F5344CB8AC3E}">
        <p14:creationId xmlns:p14="http://schemas.microsoft.com/office/powerpoint/2010/main" val="29810518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E307-A182-804E-BD05-64C3C3CA3F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6EA28A-F09B-4D4E-860F-74765FB94C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C7AB87-0748-F546-8D2C-5EBB8DFB7874}"/>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5" name="Footer Placeholder 4">
            <a:extLst>
              <a:ext uri="{FF2B5EF4-FFF2-40B4-BE49-F238E27FC236}">
                <a16:creationId xmlns:a16="http://schemas.microsoft.com/office/drawing/2014/main" id="{DF80A62E-05F7-A14E-97EF-9A9E30E682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C7B0FD-02D1-B84F-AC2E-441B37063E95}"/>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10369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C599-A04D-EA47-A9DA-1CC5988CB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60D704D-6D39-5845-AD81-2961DB03E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871C4B-07F2-2E4B-98A7-D71CC32E5793}"/>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5" name="Footer Placeholder 4">
            <a:extLst>
              <a:ext uri="{FF2B5EF4-FFF2-40B4-BE49-F238E27FC236}">
                <a16:creationId xmlns:a16="http://schemas.microsoft.com/office/drawing/2014/main" id="{DAE9218C-7682-2446-AC5B-E380D88B29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2BC22D-FAD9-264A-A784-E84277E9B97E}"/>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215113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254D-D1A9-6F4C-8C46-C81197E87B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1390DD-9783-9C48-A23B-0228884E8F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E38A71-F8F4-CE4E-9E19-52687CBD0B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FB18882-C28F-B648-9605-19723C01772C}"/>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6" name="Footer Placeholder 5">
            <a:extLst>
              <a:ext uri="{FF2B5EF4-FFF2-40B4-BE49-F238E27FC236}">
                <a16:creationId xmlns:a16="http://schemas.microsoft.com/office/drawing/2014/main" id="{3D00E922-C2B0-CA4A-B9DC-AE70FC39C9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E1BE91-5055-6542-8430-9B293A9C8143}"/>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59460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364E-AB8D-9F44-9E9E-348A2B12E6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4A0DFC-D27C-2348-933A-7103FFFD7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C84D85-CAD8-CC48-89F1-C015E350B5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8D2AC9-4C00-764A-8B2B-0D7078BC82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170F41-D800-E844-A29A-0CD5916F13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7C2DA1A-66AB-E847-8584-3C2D02A4225F}"/>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8" name="Footer Placeholder 7">
            <a:extLst>
              <a:ext uri="{FF2B5EF4-FFF2-40B4-BE49-F238E27FC236}">
                <a16:creationId xmlns:a16="http://schemas.microsoft.com/office/drawing/2014/main" id="{CB322F12-86A1-7E43-BD03-7E51D5E31B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21DBC8-B32F-8040-B3A2-DC270B40A7A8}"/>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137936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07E4-6DE4-424C-A5C3-EB127690574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2FB8EB-3260-B948-8EB8-D3AA9E3E6975}"/>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4" name="Footer Placeholder 3">
            <a:extLst>
              <a:ext uri="{FF2B5EF4-FFF2-40B4-BE49-F238E27FC236}">
                <a16:creationId xmlns:a16="http://schemas.microsoft.com/office/drawing/2014/main" id="{F98A1BE2-D3A4-0740-ABF3-B81F0FD335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C72CEB-2F47-D54D-9032-D08B3ED18EA0}"/>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421330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EFBD0-2551-A44A-94FA-53A306E0E854}"/>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3" name="Footer Placeholder 2">
            <a:extLst>
              <a:ext uri="{FF2B5EF4-FFF2-40B4-BE49-F238E27FC236}">
                <a16:creationId xmlns:a16="http://schemas.microsoft.com/office/drawing/2014/main" id="{D336D5C6-C04B-244D-93EE-788EE561D51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FFEAFF5-22B8-6D45-9EB4-6F94A2C3937C}"/>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111084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B77E-9067-9A4C-9E97-5C113CA34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AFB2E04-10BB-624B-A82C-28129C4A57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BD4B96-DE20-C74D-BBC7-A9EFF3C6E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E7417-654E-D848-96DD-F2C03B2D65B9}"/>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6" name="Footer Placeholder 5">
            <a:extLst>
              <a:ext uri="{FF2B5EF4-FFF2-40B4-BE49-F238E27FC236}">
                <a16:creationId xmlns:a16="http://schemas.microsoft.com/office/drawing/2014/main" id="{D2D7AF8A-9BC6-AA47-A650-FAC409EA9E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8E9D83-80FD-DA46-BD76-B17101ACD7F3}"/>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128538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4B81-D66D-6E42-B9E4-55A86B279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E93B595-AB41-2147-B82A-D3A3DA450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ACC9A8E-79D3-B142-A444-E6A65E3AE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2AC7D8-99DF-AD4B-854D-F0FED02DA93D}"/>
              </a:ext>
            </a:extLst>
          </p:cNvPr>
          <p:cNvSpPr>
            <a:spLocks noGrp="1"/>
          </p:cNvSpPr>
          <p:nvPr>
            <p:ph type="dt" sz="half" idx="10"/>
          </p:nvPr>
        </p:nvSpPr>
        <p:spPr/>
        <p:txBody>
          <a:bodyPr/>
          <a:lstStyle/>
          <a:p>
            <a:fld id="{26847EAB-BE39-784B-A86E-F80135A22B4C}" type="datetimeFigureOut">
              <a:rPr lang="en-GB" smtClean="0"/>
              <a:t>29/05/2021</a:t>
            </a:fld>
            <a:endParaRPr lang="en-GB"/>
          </a:p>
        </p:txBody>
      </p:sp>
      <p:sp>
        <p:nvSpPr>
          <p:cNvPr id="6" name="Footer Placeholder 5">
            <a:extLst>
              <a:ext uri="{FF2B5EF4-FFF2-40B4-BE49-F238E27FC236}">
                <a16:creationId xmlns:a16="http://schemas.microsoft.com/office/drawing/2014/main" id="{0C802E2D-9CF4-1E4A-BC9E-B90E9BABBA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C026B4-61E9-1145-ABE5-EFE906C66569}"/>
              </a:ext>
            </a:extLst>
          </p:cNvPr>
          <p:cNvSpPr>
            <a:spLocks noGrp="1"/>
          </p:cNvSpPr>
          <p:nvPr>
            <p:ph type="sldNum" sz="quarter" idx="12"/>
          </p:nvPr>
        </p:nvSpPr>
        <p:spPr/>
        <p:txBody>
          <a:bodyPr/>
          <a:lstStyle/>
          <a:p>
            <a:fld id="{5D30C08D-565B-4C47-9A77-B1EF057DA3B8}" type="slidenum">
              <a:rPr lang="en-GB" smtClean="0"/>
              <a:t>‹#›</a:t>
            </a:fld>
            <a:endParaRPr lang="en-GB"/>
          </a:p>
        </p:txBody>
      </p:sp>
    </p:spTree>
    <p:extLst>
      <p:ext uri="{BB962C8B-B14F-4D97-AF65-F5344CB8AC3E}">
        <p14:creationId xmlns:p14="http://schemas.microsoft.com/office/powerpoint/2010/main" val="121160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E59C1-DED6-234E-977B-B2553D2DF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509208-5F8B-484B-873F-90AA3D003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C86F20-5008-884B-BEFD-7D99BA024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47EAB-BE39-784B-A86E-F80135A22B4C}" type="datetimeFigureOut">
              <a:rPr lang="en-GB" smtClean="0"/>
              <a:t>29/05/2021</a:t>
            </a:fld>
            <a:endParaRPr lang="en-GB"/>
          </a:p>
        </p:txBody>
      </p:sp>
      <p:sp>
        <p:nvSpPr>
          <p:cNvPr id="5" name="Footer Placeholder 4">
            <a:extLst>
              <a:ext uri="{FF2B5EF4-FFF2-40B4-BE49-F238E27FC236}">
                <a16:creationId xmlns:a16="http://schemas.microsoft.com/office/drawing/2014/main" id="{57604111-CE4E-AA42-A409-4419928F9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DDE2E7-FA7E-CA40-8E12-26BF1B87A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0C08D-565B-4C47-9A77-B1EF057DA3B8}" type="slidenum">
              <a:rPr lang="en-GB" smtClean="0"/>
              <a:t>‹#›</a:t>
            </a:fld>
            <a:endParaRPr lang="en-GB"/>
          </a:p>
        </p:txBody>
      </p:sp>
    </p:spTree>
    <p:extLst>
      <p:ext uri="{BB962C8B-B14F-4D97-AF65-F5344CB8AC3E}">
        <p14:creationId xmlns:p14="http://schemas.microsoft.com/office/powerpoint/2010/main" val="4135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7317-6AEB-B14F-86B0-4C9FA7E98D54}"/>
              </a:ext>
            </a:extLst>
          </p:cNvPr>
          <p:cNvSpPr>
            <a:spLocks noGrp="1"/>
          </p:cNvSpPr>
          <p:nvPr>
            <p:ph type="ctrTitle"/>
          </p:nvPr>
        </p:nvSpPr>
        <p:spPr/>
        <p:txBody>
          <a:bodyPr>
            <a:normAutofit fontScale="90000"/>
          </a:bodyPr>
          <a:lstStyle/>
          <a:p>
            <a:r>
              <a:rPr lang="en-GB" sz="8800" b="1" dirty="0">
                <a:solidFill>
                  <a:srgbClr val="FF0000"/>
                </a:solidFill>
              </a:rPr>
              <a:t>Writing As A Process</a:t>
            </a:r>
          </a:p>
        </p:txBody>
      </p:sp>
      <p:sp>
        <p:nvSpPr>
          <p:cNvPr id="3" name="Subtitle 2">
            <a:extLst>
              <a:ext uri="{FF2B5EF4-FFF2-40B4-BE49-F238E27FC236}">
                <a16:creationId xmlns:a16="http://schemas.microsoft.com/office/drawing/2014/main" id="{8D30EC6B-0741-984E-AF6D-B0995AFCFEE4}"/>
              </a:ext>
            </a:extLst>
          </p:cNvPr>
          <p:cNvSpPr>
            <a:spLocks noGrp="1"/>
          </p:cNvSpPr>
          <p:nvPr>
            <p:ph type="subTitle" idx="1"/>
          </p:nvPr>
        </p:nvSpPr>
        <p:spPr/>
        <p:txBody>
          <a:bodyPr>
            <a:normAutofit lnSpcReduction="10000"/>
          </a:bodyPr>
          <a:lstStyle/>
          <a:p>
            <a:r>
              <a:rPr lang="en-GB" dirty="0"/>
              <a:t>Department of English</a:t>
            </a:r>
          </a:p>
          <a:p>
            <a:r>
              <a:rPr lang="en-GB" dirty="0"/>
              <a:t>Faculty of Social Sciences</a:t>
            </a:r>
          </a:p>
          <a:p>
            <a:r>
              <a:rPr lang="en-GB" dirty="0"/>
              <a:t>College of Humanities and Social Sciences</a:t>
            </a:r>
          </a:p>
          <a:p>
            <a:r>
              <a:rPr lang="en-GB" dirty="0"/>
              <a:t>Kwame Nkrumah University of Science and Technology</a:t>
            </a:r>
          </a:p>
        </p:txBody>
      </p:sp>
    </p:spTree>
    <p:extLst>
      <p:ext uri="{BB962C8B-B14F-4D97-AF65-F5344CB8AC3E}">
        <p14:creationId xmlns:p14="http://schemas.microsoft.com/office/powerpoint/2010/main" val="86804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365125"/>
            <a:ext cx="9021651" cy="6293252"/>
          </a:xfrm>
        </p:spPr>
        <p:txBody>
          <a:bodyPr>
            <a:normAutofit/>
          </a:bodyPr>
          <a:lstStyle/>
          <a:p>
            <a:pPr algn="ctr"/>
            <a:r>
              <a:rPr lang="en-US" sz="6600" b="1" dirty="0">
                <a:solidFill>
                  <a:srgbClr val="FF0000"/>
                </a:solidFill>
              </a:rPr>
              <a:t>THE PRE-WRITING STAGE </a:t>
            </a:r>
          </a:p>
        </p:txBody>
      </p:sp>
    </p:spTree>
    <p:extLst>
      <p:ext uri="{BB962C8B-B14F-4D97-AF65-F5344CB8AC3E}">
        <p14:creationId xmlns:p14="http://schemas.microsoft.com/office/powerpoint/2010/main" val="230345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Sub-steps in the pre-writing: Define your audience (audience analysis)	1</a:t>
            </a:r>
          </a:p>
        </p:txBody>
      </p:sp>
      <p:sp>
        <p:nvSpPr>
          <p:cNvPr id="3" name="Content Placeholder 2"/>
          <p:cNvSpPr>
            <a:spLocks noGrp="1"/>
          </p:cNvSpPr>
          <p:nvPr>
            <p:ph idx="1"/>
          </p:nvPr>
        </p:nvSpPr>
        <p:spPr>
          <a:xfrm>
            <a:off x="432485" y="1845734"/>
            <a:ext cx="10157255" cy="4493282"/>
          </a:xfrm>
        </p:spPr>
        <p:txBody>
          <a:bodyPr>
            <a:noAutofit/>
          </a:bodyPr>
          <a:lstStyle/>
          <a:p>
            <a:pPr marL="0" indent="0">
              <a:buNone/>
            </a:pPr>
            <a:r>
              <a:rPr lang="en-US" sz="3200" dirty="0"/>
              <a:t>Know the audience you are writing to:</a:t>
            </a:r>
          </a:p>
          <a:p>
            <a:r>
              <a:rPr lang="en-US" sz="2800" dirty="0"/>
              <a:t>Gender</a:t>
            </a:r>
            <a:endParaRPr lang="en-US" dirty="0"/>
          </a:p>
          <a:p>
            <a:r>
              <a:rPr lang="en-US" sz="2800" dirty="0"/>
              <a:t>Age</a:t>
            </a:r>
            <a:endParaRPr lang="en-US" dirty="0"/>
          </a:p>
          <a:p>
            <a:r>
              <a:rPr lang="en-US" sz="2800" dirty="0"/>
              <a:t>Status</a:t>
            </a:r>
            <a:endParaRPr lang="en-US" dirty="0"/>
          </a:p>
          <a:p>
            <a:r>
              <a:rPr lang="en-US" sz="2800" dirty="0"/>
              <a:t>Religion</a:t>
            </a:r>
          </a:p>
          <a:p>
            <a:r>
              <a:rPr lang="en-US" dirty="0"/>
              <a:t>Educational background</a:t>
            </a:r>
          </a:p>
          <a:p>
            <a:r>
              <a:rPr lang="en-US" sz="2800" dirty="0"/>
              <a:t>Nationality</a:t>
            </a:r>
          </a:p>
          <a:p>
            <a:r>
              <a:rPr lang="en-US" dirty="0"/>
              <a:t>Belief systems/ideology </a:t>
            </a:r>
            <a:endParaRPr lang="en-US" sz="2800" dirty="0"/>
          </a:p>
        </p:txBody>
      </p:sp>
    </p:spTree>
    <p:extLst>
      <p:ext uri="{BB962C8B-B14F-4D97-AF65-F5344CB8AC3E}">
        <p14:creationId xmlns:p14="http://schemas.microsoft.com/office/powerpoint/2010/main" val="174699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49" y="365127"/>
            <a:ext cx="9897762" cy="917137"/>
          </a:xfrm>
        </p:spPr>
        <p:txBody>
          <a:bodyPr>
            <a:normAutofit fontScale="90000"/>
          </a:bodyPr>
          <a:lstStyle/>
          <a:p>
            <a:r>
              <a:rPr lang="en-US" b="1" dirty="0">
                <a:solidFill>
                  <a:srgbClr val="00B050"/>
                </a:solidFill>
              </a:rPr>
              <a:t>Sub-steps in the pre-writing: Topic selection	2</a:t>
            </a:r>
            <a:endParaRPr lang="en-GB" b="1" dirty="0">
              <a:solidFill>
                <a:srgbClr val="00B050"/>
              </a:solidFill>
            </a:endParaRPr>
          </a:p>
        </p:txBody>
      </p:sp>
      <p:sp>
        <p:nvSpPr>
          <p:cNvPr id="3" name="Content Placeholder 2"/>
          <p:cNvSpPr>
            <a:spLocks noGrp="1"/>
          </p:cNvSpPr>
          <p:nvPr>
            <p:ph idx="1"/>
          </p:nvPr>
        </p:nvSpPr>
        <p:spPr>
          <a:xfrm>
            <a:off x="729049" y="1470455"/>
            <a:ext cx="10231393" cy="5078626"/>
          </a:xfrm>
        </p:spPr>
        <p:txBody>
          <a:bodyPr>
            <a:noAutofit/>
          </a:bodyPr>
          <a:lstStyle/>
          <a:p>
            <a:pPr marL="0" indent="0">
              <a:buNone/>
            </a:pPr>
            <a:r>
              <a:rPr lang="en-US" dirty="0"/>
              <a:t>Factors to Consider in Selecting a topic. </a:t>
            </a:r>
          </a:p>
          <a:p>
            <a:r>
              <a:rPr lang="en-US" dirty="0"/>
              <a:t>Relevance</a:t>
            </a:r>
          </a:p>
          <a:p>
            <a:r>
              <a:rPr lang="en-US" dirty="0"/>
              <a:t>Availability of resources</a:t>
            </a:r>
          </a:p>
          <a:p>
            <a:r>
              <a:rPr lang="en-US" dirty="0"/>
              <a:t>Availability of information</a:t>
            </a:r>
          </a:p>
          <a:p>
            <a:r>
              <a:rPr lang="en-US" dirty="0"/>
              <a:t>Accessibility of information </a:t>
            </a:r>
          </a:p>
          <a:p>
            <a:r>
              <a:rPr lang="en-US" dirty="0"/>
              <a:t>Personal interest</a:t>
            </a:r>
          </a:p>
          <a:p>
            <a:r>
              <a:rPr lang="en-US" dirty="0"/>
              <a:t>Strength or competence</a:t>
            </a:r>
          </a:p>
          <a:p>
            <a:r>
              <a:rPr lang="en-US" dirty="0"/>
              <a:t>Duration (time assigned)</a:t>
            </a:r>
          </a:p>
          <a:p>
            <a:r>
              <a:rPr lang="en-US" dirty="0"/>
              <a:t>Length of the work </a:t>
            </a:r>
          </a:p>
          <a:p>
            <a:r>
              <a:rPr lang="en-US" b="1" dirty="0">
                <a:solidFill>
                  <a:srgbClr val="FF0000"/>
                </a:solidFill>
              </a:rPr>
              <a:t>NB: The topic should not be too narrow nor broad. </a:t>
            </a:r>
          </a:p>
        </p:txBody>
      </p:sp>
    </p:spTree>
    <p:extLst>
      <p:ext uri="{BB962C8B-B14F-4D97-AF65-F5344CB8AC3E}">
        <p14:creationId xmlns:p14="http://schemas.microsoft.com/office/powerpoint/2010/main" val="219528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15" y="365126"/>
            <a:ext cx="10861588" cy="5814959"/>
          </a:xfrm>
        </p:spPr>
        <p:txBody>
          <a:bodyPr>
            <a:noAutofit/>
          </a:bodyPr>
          <a:lstStyle/>
          <a:p>
            <a:pPr algn="just"/>
            <a:r>
              <a:rPr lang="en-US" sz="11500" b="1" dirty="0">
                <a:solidFill>
                  <a:srgbClr val="FF0000"/>
                </a:solidFill>
              </a:rPr>
              <a:t>After selecting the topic, what next?</a:t>
            </a:r>
          </a:p>
        </p:txBody>
      </p:sp>
    </p:spTree>
    <p:extLst>
      <p:ext uri="{BB962C8B-B14F-4D97-AF65-F5344CB8AC3E}">
        <p14:creationId xmlns:p14="http://schemas.microsoft.com/office/powerpoint/2010/main" val="218674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632" y="365127"/>
            <a:ext cx="11392930" cy="6025165"/>
          </a:xfrm>
        </p:spPr>
        <p:txBody>
          <a:bodyPr>
            <a:noAutofit/>
          </a:bodyPr>
          <a:lstStyle/>
          <a:p>
            <a:pPr algn="just"/>
            <a:r>
              <a:rPr lang="en-US" sz="6000" b="1" dirty="0"/>
              <a:t>The Vice Chancellor, as part of her “Motivating- Students-to-Excel Agenda” has donated GhS20, 000.00 to this class. What must we use the money for?</a:t>
            </a:r>
          </a:p>
        </p:txBody>
      </p:sp>
    </p:spTree>
    <p:extLst>
      <p:ext uri="{BB962C8B-B14F-4D97-AF65-F5344CB8AC3E}">
        <p14:creationId xmlns:p14="http://schemas.microsoft.com/office/powerpoint/2010/main" val="126058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AC43-E70F-414A-B8FD-AEFC61D7126B}"/>
              </a:ext>
            </a:extLst>
          </p:cNvPr>
          <p:cNvSpPr>
            <a:spLocks noGrp="1"/>
          </p:cNvSpPr>
          <p:nvPr>
            <p:ph type="title"/>
          </p:nvPr>
        </p:nvSpPr>
        <p:spPr/>
        <p:txBody>
          <a:bodyPr/>
          <a:lstStyle/>
          <a:p>
            <a:r>
              <a:rPr lang="en-GB" b="1" dirty="0"/>
              <a:t>Students’ Activity: Let’s Generate Ideas </a:t>
            </a:r>
          </a:p>
        </p:txBody>
      </p:sp>
      <p:sp>
        <p:nvSpPr>
          <p:cNvPr id="3" name="Content Placeholder 2">
            <a:extLst>
              <a:ext uri="{FF2B5EF4-FFF2-40B4-BE49-F238E27FC236}">
                <a16:creationId xmlns:a16="http://schemas.microsoft.com/office/drawing/2014/main" id="{A9924206-645A-7047-9DB4-065FDC030541}"/>
              </a:ext>
            </a:extLst>
          </p:cNvPr>
          <p:cNvSpPr>
            <a:spLocks noGrp="1"/>
          </p:cNvSpPr>
          <p:nvPr>
            <p:ph idx="1"/>
          </p:nvPr>
        </p:nvSpPr>
        <p:spPr/>
        <p:txBody>
          <a:bodyPr>
            <a:normAutofit fontScale="85000" lnSpcReduction="20000"/>
          </a:bodyPr>
          <a:lstStyle/>
          <a:p>
            <a:pPr marL="0" indent="0">
              <a:buNone/>
            </a:pPr>
            <a:r>
              <a:rPr lang="en-GB" dirty="0"/>
              <a:t>1. </a:t>
            </a:r>
          </a:p>
          <a:p>
            <a:pPr marL="0" indent="0">
              <a:buNone/>
            </a:pPr>
            <a:r>
              <a:rPr lang="en-GB" dirty="0"/>
              <a:t>2. </a:t>
            </a:r>
          </a:p>
          <a:p>
            <a:pPr marL="0" indent="0">
              <a:buNone/>
            </a:pPr>
            <a:r>
              <a:rPr lang="en-GB" dirty="0"/>
              <a:t>3. </a:t>
            </a:r>
          </a:p>
          <a:p>
            <a:pPr marL="0" indent="0">
              <a:buNone/>
            </a:pPr>
            <a:r>
              <a:rPr lang="en-GB" dirty="0"/>
              <a:t>4. </a:t>
            </a:r>
          </a:p>
          <a:p>
            <a:pPr marL="0" indent="0">
              <a:buNone/>
            </a:pPr>
            <a:r>
              <a:rPr lang="en-GB" dirty="0"/>
              <a:t>5. </a:t>
            </a:r>
          </a:p>
          <a:p>
            <a:pPr marL="0" indent="0">
              <a:buNone/>
            </a:pPr>
            <a:r>
              <a:rPr lang="en-GB" dirty="0"/>
              <a:t>6. </a:t>
            </a:r>
          </a:p>
          <a:p>
            <a:pPr marL="0" indent="0">
              <a:buNone/>
            </a:pPr>
            <a:r>
              <a:rPr lang="en-GB" dirty="0"/>
              <a:t>7. </a:t>
            </a:r>
          </a:p>
          <a:p>
            <a:pPr marL="0" indent="0">
              <a:buNone/>
            </a:pPr>
            <a:r>
              <a:rPr lang="en-GB" dirty="0"/>
              <a:t>8. </a:t>
            </a:r>
          </a:p>
          <a:p>
            <a:pPr marL="0" indent="0">
              <a:buNone/>
            </a:pPr>
            <a:r>
              <a:rPr lang="en-GB" dirty="0"/>
              <a:t>9. </a:t>
            </a:r>
          </a:p>
          <a:p>
            <a:pPr marL="0" indent="0">
              <a:buNone/>
            </a:pPr>
            <a:r>
              <a:rPr lang="en-GB" dirty="0"/>
              <a:t>10. </a:t>
            </a:r>
          </a:p>
          <a:p>
            <a:pPr marL="0" indent="0">
              <a:buNone/>
            </a:pPr>
            <a:r>
              <a:rPr lang="en-GB" dirty="0"/>
              <a:t>Etc. </a:t>
            </a:r>
          </a:p>
        </p:txBody>
      </p:sp>
    </p:spTree>
    <p:extLst>
      <p:ext uri="{BB962C8B-B14F-4D97-AF65-F5344CB8AC3E}">
        <p14:creationId xmlns:p14="http://schemas.microsoft.com/office/powerpoint/2010/main" val="110740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srgbClr val="00B050"/>
                </a:solidFill>
              </a:rPr>
              <a:t>Sub-steps in the pre-writing: Brainstorming  3 </a:t>
            </a:r>
          </a:p>
        </p:txBody>
      </p:sp>
      <p:sp>
        <p:nvSpPr>
          <p:cNvPr id="3" name="Content Placeholder 2"/>
          <p:cNvSpPr>
            <a:spLocks noGrp="1"/>
          </p:cNvSpPr>
          <p:nvPr>
            <p:ph idx="1"/>
          </p:nvPr>
        </p:nvSpPr>
        <p:spPr>
          <a:xfrm>
            <a:off x="679622" y="1825625"/>
            <a:ext cx="10379675" cy="4669768"/>
          </a:xfrm>
        </p:spPr>
        <p:txBody>
          <a:bodyPr>
            <a:normAutofit fontScale="92500"/>
          </a:bodyPr>
          <a:lstStyle/>
          <a:p>
            <a:pPr algn="just"/>
            <a:r>
              <a:rPr lang="en-US" sz="4400" dirty="0"/>
              <a:t>It is a creativity technique by which efforts are made to gather a list of ideas spontaneously. </a:t>
            </a:r>
          </a:p>
          <a:p>
            <a:pPr algn="just"/>
            <a:r>
              <a:rPr lang="en-US" sz="4400" dirty="0"/>
              <a:t>People are able to think more freely and they suggest as many spontaneous new ideas as possible. All the ideas are noted down without criticism and after the brainstorming session the ideas are evaluated.</a:t>
            </a:r>
          </a:p>
          <a:p>
            <a:endParaRPr lang="en-US" dirty="0"/>
          </a:p>
        </p:txBody>
      </p:sp>
    </p:spTree>
    <p:extLst>
      <p:ext uri="{BB962C8B-B14F-4D97-AF65-F5344CB8AC3E}">
        <p14:creationId xmlns:p14="http://schemas.microsoft.com/office/powerpoint/2010/main" val="392310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791013"/>
          </a:xfrm>
        </p:spPr>
        <p:txBody>
          <a:bodyPr>
            <a:normAutofit/>
          </a:bodyPr>
          <a:lstStyle/>
          <a:p>
            <a:r>
              <a:rPr lang="en-US" dirty="0"/>
              <a:t>Rules Underpinning Brainstorming </a:t>
            </a:r>
          </a:p>
        </p:txBody>
      </p:sp>
      <p:sp>
        <p:nvSpPr>
          <p:cNvPr id="3" name="Content Placeholder 2"/>
          <p:cNvSpPr>
            <a:spLocks noGrp="1"/>
          </p:cNvSpPr>
          <p:nvPr>
            <p:ph idx="1"/>
          </p:nvPr>
        </p:nvSpPr>
        <p:spPr>
          <a:xfrm>
            <a:off x="518984" y="1219200"/>
            <a:ext cx="10812162" cy="5360276"/>
          </a:xfrm>
        </p:spPr>
        <p:txBody>
          <a:bodyPr>
            <a:noAutofit/>
          </a:bodyPr>
          <a:lstStyle/>
          <a:p>
            <a:pPr algn="just"/>
            <a:r>
              <a:rPr lang="en-US" sz="3200" b="1" dirty="0"/>
              <a:t>Go for quantity</a:t>
            </a:r>
            <a:r>
              <a:rPr lang="en-US" sz="3200" dirty="0"/>
              <a:t>: This rule is a means of enhancing divergent production, aiming at facilitation of problem solution through the maxim </a:t>
            </a:r>
            <a:r>
              <a:rPr lang="en-US" sz="3200" i="1" dirty="0"/>
              <a:t>quantity breeds quality</a:t>
            </a:r>
            <a:r>
              <a:rPr lang="en-US" sz="3200" dirty="0"/>
              <a:t>. </a:t>
            </a:r>
          </a:p>
          <a:p>
            <a:pPr algn="just"/>
            <a:r>
              <a:rPr lang="en-US" sz="3200" b="1" dirty="0"/>
              <a:t>Withhold criticism</a:t>
            </a:r>
            <a:r>
              <a:rPr lang="en-US" sz="3200" dirty="0"/>
              <a:t>: Criticism of ideas generated should be put 'on hold'. Focus on extending or adding to ideas. Reserve criticism for a later 'critical stage' of the process. </a:t>
            </a:r>
          </a:p>
          <a:p>
            <a:pPr algn="just"/>
            <a:r>
              <a:rPr lang="en-US" sz="3200" b="1" dirty="0"/>
              <a:t>Welcome wild ideas</a:t>
            </a:r>
            <a:r>
              <a:rPr lang="en-US" sz="3200" dirty="0"/>
              <a:t>: To get a good long list of suggestions, wild ideas are encouraged. They can be generated by looking at new perspectives and suspending assumptions. </a:t>
            </a:r>
          </a:p>
          <a:p>
            <a:pPr algn="just"/>
            <a:r>
              <a:rPr lang="en-US" sz="3200" b="1" dirty="0"/>
              <a:t>Combine and improve ideas</a:t>
            </a:r>
            <a:r>
              <a:rPr lang="en-US" sz="3200" dirty="0"/>
              <a:t>: Build ideas by a process of association/clustering. </a:t>
            </a:r>
          </a:p>
        </p:txBody>
      </p:sp>
    </p:spTree>
    <p:extLst>
      <p:ext uri="{BB962C8B-B14F-4D97-AF65-F5344CB8AC3E}">
        <p14:creationId xmlns:p14="http://schemas.microsoft.com/office/powerpoint/2010/main" val="2920360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B050"/>
                </a:solidFill>
              </a:rPr>
              <a:t>Sub-steps in the pre-writing: Clustering	4</a:t>
            </a:r>
          </a:p>
        </p:txBody>
      </p:sp>
      <p:sp>
        <p:nvSpPr>
          <p:cNvPr id="3" name="Content Placeholder 2"/>
          <p:cNvSpPr>
            <a:spLocks noGrp="1"/>
          </p:cNvSpPr>
          <p:nvPr>
            <p:ph idx="1"/>
          </p:nvPr>
        </p:nvSpPr>
        <p:spPr/>
        <p:txBody>
          <a:bodyPr>
            <a:normAutofit/>
          </a:bodyPr>
          <a:lstStyle/>
          <a:p>
            <a:pPr algn="just"/>
            <a:r>
              <a:rPr lang="en-US" sz="4000" dirty="0"/>
              <a:t>It is a way of narrowing your thoughts by classifying related ideas. </a:t>
            </a:r>
          </a:p>
          <a:p>
            <a:pPr algn="just"/>
            <a:r>
              <a:rPr lang="en-US" sz="4000" dirty="0"/>
              <a:t>Cluster analysis or clustering is the task of grouping ideas such that those in the same group are more similar to each other than to those in other groups. </a:t>
            </a:r>
          </a:p>
          <a:p>
            <a:pPr algn="just"/>
            <a:r>
              <a:rPr lang="en-US" sz="4000" b="1" dirty="0">
                <a:solidFill>
                  <a:srgbClr val="FF0000"/>
                </a:solidFill>
              </a:rPr>
              <a:t>See the next slide</a:t>
            </a:r>
          </a:p>
        </p:txBody>
      </p:sp>
    </p:spTree>
    <p:extLst>
      <p:ext uri="{BB962C8B-B14F-4D97-AF65-F5344CB8AC3E}">
        <p14:creationId xmlns:p14="http://schemas.microsoft.com/office/powerpoint/2010/main" val="4231830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desc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352" y="0"/>
            <a:ext cx="1189955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44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a:solidFill>
                  <a:srgbClr val="FF0000"/>
                </a:solidFill>
              </a:rPr>
              <a:t>Some Approaches to Writing </a:t>
            </a:r>
          </a:p>
        </p:txBody>
      </p:sp>
      <p:sp>
        <p:nvSpPr>
          <p:cNvPr id="3" name="Content Placeholder 2"/>
          <p:cNvSpPr>
            <a:spLocks noGrp="1"/>
          </p:cNvSpPr>
          <p:nvPr>
            <p:ph idx="1"/>
          </p:nvPr>
        </p:nvSpPr>
        <p:spPr/>
        <p:txBody>
          <a:bodyPr>
            <a:normAutofit/>
          </a:bodyPr>
          <a:lstStyle/>
          <a:p>
            <a:r>
              <a:rPr lang="en-US" sz="9600" dirty="0"/>
              <a:t>Product approach</a:t>
            </a:r>
          </a:p>
          <a:p>
            <a:r>
              <a:rPr lang="en-US" sz="9600" dirty="0"/>
              <a:t>Genre approach  </a:t>
            </a:r>
          </a:p>
          <a:p>
            <a:r>
              <a:rPr lang="en-US" sz="9600" dirty="0"/>
              <a:t>Process approach</a:t>
            </a:r>
          </a:p>
        </p:txBody>
      </p:sp>
    </p:spTree>
    <p:extLst>
      <p:ext uri="{BB962C8B-B14F-4D97-AF65-F5344CB8AC3E}">
        <p14:creationId xmlns:p14="http://schemas.microsoft.com/office/powerpoint/2010/main" val="2193145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algn="ctr"/>
            <a:r>
              <a:rPr lang="en-US" sz="5400" b="1" dirty="0">
                <a:solidFill>
                  <a:srgbClr val="00B050"/>
                </a:solidFill>
              </a:rPr>
              <a:t>Sub-steps in the pre-writing: </a:t>
            </a:r>
            <a:r>
              <a:rPr lang="en-US" altLang="en-US" sz="5400" b="1" dirty="0">
                <a:solidFill>
                  <a:srgbClr val="00B050"/>
                </a:solidFill>
              </a:rPr>
              <a:t>Outlining 5</a:t>
            </a:r>
            <a:endParaRPr lang="en-US" altLang="en-US" sz="3600" b="1" dirty="0">
              <a:solidFill>
                <a:srgbClr val="00B050"/>
              </a:solidFill>
            </a:endParaRPr>
          </a:p>
        </p:txBody>
      </p:sp>
      <p:sp>
        <p:nvSpPr>
          <p:cNvPr id="5123" name="Rectangle 3"/>
          <p:cNvSpPr>
            <a:spLocks noGrp="1" noChangeArrowheads="1"/>
          </p:cNvSpPr>
          <p:nvPr>
            <p:ph type="body" sz="half" idx="1"/>
          </p:nvPr>
        </p:nvSpPr>
        <p:spPr>
          <a:xfrm>
            <a:off x="370703" y="1600203"/>
            <a:ext cx="11211697" cy="4525963"/>
          </a:xfrm>
        </p:spPr>
        <p:txBody>
          <a:bodyPr>
            <a:noAutofit/>
          </a:bodyPr>
          <a:lstStyle/>
          <a:p>
            <a:pPr algn="just" eaLnBrk="1" hangingPunct="1">
              <a:lnSpc>
                <a:spcPct val="90000"/>
              </a:lnSpc>
            </a:pPr>
            <a:r>
              <a:rPr lang="en-US" altLang="en-US" sz="4000" dirty="0"/>
              <a:t>An outline is a way of organizing </a:t>
            </a:r>
            <a:r>
              <a:rPr lang="en-US" altLang="en-US" sz="4000" i="1" dirty="0"/>
              <a:t>key ideas</a:t>
            </a:r>
            <a:endParaRPr lang="en-US" altLang="en-US" sz="4000" dirty="0"/>
          </a:p>
          <a:p>
            <a:pPr algn="just" eaLnBrk="1" hangingPunct="1">
              <a:lnSpc>
                <a:spcPct val="90000"/>
              </a:lnSpc>
            </a:pPr>
            <a:r>
              <a:rPr lang="en-US" altLang="en-US" sz="4000" dirty="0"/>
              <a:t>An outline helps to set up an essay or a research paper</a:t>
            </a:r>
          </a:p>
          <a:p>
            <a:pPr algn="just" eaLnBrk="1" hangingPunct="1">
              <a:lnSpc>
                <a:spcPct val="90000"/>
              </a:lnSpc>
            </a:pPr>
            <a:r>
              <a:rPr lang="en-US" altLang="en-US" sz="4000" dirty="0"/>
              <a:t>An outline is a tool to help revise an essay or research paper.</a:t>
            </a:r>
          </a:p>
          <a:p>
            <a:pPr algn="just" eaLnBrk="1" hangingPunct="1">
              <a:lnSpc>
                <a:spcPct val="90000"/>
              </a:lnSpc>
            </a:pPr>
            <a:r>
              <a:rPr lang="en-US" altLang="en-US" sz="4000" dirty="0"/>
              <a:t>An outline can be a study tool to help you summarize </a:t>
            </a:r>
            <a:r>
              <a:rPr lang="en-US" altLang="en-US" sz="4000" i="1" dirty="0"/>
              <a:t>key ideas</a:t>
            </a:r>
            <a:r>
              <a:rPr lang="en-US" altLang="en-US" sz="4000" dirty="0"/>
              <a:t> in reading</a:t>
            </a:r>
          </a:p>
        </p:txBody>
      </p:sp>
    </p:spTree>
    <p:extLst>
      <p:ext uri="{BB962C8B-B14F-4D97-AF65-F5344CB8AC3E}">
        <p14:creationId xmlns:p14="http://schemas.microsoft.com/office/powerpoint/2010/main" val="31743374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p:tgtEl>
                                          <p:spTgt spid="6146"/>
                                        </p:tgtEl>
                                      </p:cBhvr>
                                    </p:animEffect>
                                    <p:animScale>
                                      <p:cBhvr>
                                        <p:cTn id="7" dur="250" autoRev="1" fill="hold"/>
                                        <p:tgtEl>
                                          <p:spTgt spid="61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800" b="1" dirty="0"/>
              <a:t>Outlining </a:t>
            </a:r>
          </a:p>
        </p:txBody>
      </p:sp>
      <p:sp>
        <p:nvSpPr>
          <p:cNvPr id="3" name="Content Placeholder 2"/>
          <p:cNvSpPr>
            <a:spLocks noGrp="1"/>
          </p:cNvSpPr>
          <p:nvPr>
            <p:ph idx="1"/>
          </p:nvPr>
        </p:nvSpPr>
        <p:spPr/>
        <p:txBody>
          <a:bodyPr>
            <a:normAutofit/>
          </a:bodyPr>
          <a:lstStyle/>
          <a:p>
            <a:pPr algn="just"/>
            <a:r>
              <a:rPr lang="en-US" sz="5400" dirty="0"/>
              <a:t>It is the skeleton of the main points or ideas of an already written essay, or a yet-to-be-written essay</a:t>
            </a:r>
          </a:p>
          <a:p>
            <a:pPr algn="just"/>
            <a:endParaRPr lang="en-US" sz="5400" dirty="0"/>
          </a:p>
          <a:p>
            <a:pPr algn="just"/>
            <a:r>
              <a:rPr lang="en-US" sz="5400" dirty="0"/>
              <a:t>Types: formal and informal</a:t>
            </a:r>
          </a:p>
          <a:p>
            <a:endParaRPr lang="en-US" dirty="0"/>
          </a:p>
          <a:p>
            <a:pPr marL="0" indent="0">
              <a:buNone/>
            </a:pPr>
            <a:endParaRPr lang="en-US" dirty="0"/>
          </a:p>
        </p:txBody>
      </p:sp>
      <p:pic>
        <p:nvPicPr>
          <p:cNvPr id="4" name="Picture 6" descr="MC90005335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617559" y="3168203"/>
            <a:ext cx="2445135" cy="31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10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52650" y="365126"/>
            <a:ext cx="7886700" cy="1001220"/>
          </a:xfrm>
        </p:spPr>
        <p:txBody>
          <a:bodyPr>
            <a:normAutofit/>
          </a:bodyPr>
          <a:lstStyle/>
          <a:p>
            <a:pPr algn="ctr" eaLnBrk="1" hangingPunct="1"/>
            <a:r>
              <a:rPr lang="en-US" altLang="en-US" sz="6000" b="1" dirty="0"/>
              <a:t>THE FORMAL OUTLINE </a:t>
            </a:r>
          </a:p>
        </p:txBody>
      </p:sp>
      <p:sp>
        <p:nvSpPr>
          <p:cNvPr id="20483" name="Rectangle 3"/>
          <p:cNvSpPr>
            <a:spLocks noGrp="1" noChangeArrowheads="1"/>
          </p:cNvSpPr>
          <p:nvPr>
            <p:ph idx="1"/>
          </p:nvPr>
        </p:nvSpPr>
        <p:spPr>
          <a:xfrm>
            <a:off x="1847194" y="1439917"/>
            <a:ext cx="8529145" cy="5171090"/>
          </a:xfrm>
        </p:spPr>
        <p:txBody>
          <a:bodyPr>
            <a:noAutofit/>
          </a:bodyPr>
          <a:lstStyle/>
          <a:p>
            <a:pPr algn="just" eaLnBrk="1" hangingPunct="1">
              <a:lnSpc>
                <a:spcPct val="90000"/>
              </a:lnSpc>
            </a:pPr>
            <a:r>
              <a:rPr lang="en-US" altLang="en-US" dirty="0"/>
              <a:t>A formal outline shows, in logical order, what you will be writing about.</a:t>
            </a:r>
          </a:p>
          <a:p>
            <a:pPr algn="just" eaLnBrk="1" hangingPunct="1">
              <a:lnSpc>
                <a:spcPct val="90000"/>
              </a:lnSpc>
            </a:pPr>
            <a:r>
              <a:rPr lang="en-US" altLang="en-US" dirty="0"/>
              <a:t>A formal outline helps you separate main ideas and supporting ideas</a:t>
            </a:r>
          </a:p>
          <a:p>
            <a:pPr algn="just" eaLnBrk="1" hangingPunct="1">
              <a:lnSpc>
                <a:spcPct val="90000"/>
              </a:lnSpc>
            </a:pPr>
            <a:r>
              <a:rPr lang="en-US" altLang="en-US" dirty="0"/>
              <a:t>A formal outline gives you a foundation from which to build an introduction, a body, and a conclusion.</a:t>
            </a:r>
          </a:p>
          <a:p>
            <a:pPr algn="just" eaLnBrk="1" hangingPunct="1">
              <a:lnSpc>
                <a:spcPct val="90000"/>
              </a:lnSpc>
            </a:pPr>
            <a:r>
              <a:rPr lang="en-US" altLang="en-US" dirty="0"/>
              <a:t>A formal outline often changes after you write your first draft. It will show you where you need to add more research or make other changes.</a:t>
            </a:r>
          </a:p>
        </p:txBody>
      </p:sp>
    </p:spTree>
    <p:extLst>
      <p:ext uri="{BB962C8B-B14F-4D97-AF65-F5344CB8AC3E}">
        <p14:creationId xmlns:p14="http://schemas.microsoft.com/office/powerpoint/2010/main" val="4149921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1000"/>
                                        <p:tgtEl>
                                          <p:spTgt spid="20483">
                                            <p:txEl>
                                              <p:pRg st="0" end="0"/>
                                            </p:txEl>
                                          </p:spTgt>
                                        </p:tgtEl>
                                      </p:cBhvr>
                                    </p:animEffect>
                                    <p:anim calcmode="lin" valueType="num">
                                      <p:cBhvr>
                                        <p:cTn id="8" dur="1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3">
                                            <p:txEl>
                                              <p:pRg st="1" end="1"/>
                                            </p:txEl>
                                          </p:spTgt>
                                        </p:tgtEl>
                                        <p:attrNameLst>
                                          <p:attrName>style.visibility</p:attrName>
                                        </p:attrNameLst>
                                      </p:cBhvr>
                                      <p:to>
                                        <p:strVal val="visible"/>
                                      </p:to>
                                    </p:set>
                                    <p:animEffect transition="in" filter="fade">
                                      <p:cBhvr>
                                        <p:cTn id="14" dur="1000"/>
                                        <p:tgtEl>
                                          <p:spTgt spid="20483">
                                            <p:txEl>
                                              <p:pRg st="1" end="1"/>
                                            </p:txEl>
                                          </p:spTgt>
                                        </p:tgtEl>
                                      </p:cBhvr>
                                    </p:animEffect>
                                    <p:anim calcmode="lin" valueType="num">
                                      <p:cBhvr>
                                        <p:cTn id="15"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04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483">
                                            <p:txEl>
                                              <p:pRg st="2" end="2"/>
                                            </p:txEl>
                                          </p:spTgt>
                                        </p:tgtEl>
                                        <p:attrNameLst>
                                          <p:attrName>style.visibility</p:attrName>
                                        </p:attrNameLst>
                                      </p:cBhvr>
                                      <p:to>
                                        <p:strVal val="visible"/>
                                      </p:to>
                                    </p:set>
                                    <p:animEffect transition="in" filter="fade">
                                      <p:cBhvr>
                                        <p:cTn id="21" dur="1000"/>
                                        <p:tgtEl>
                                          <p:spTgt spid="20483">
                                            <p:txEl>
                                              <p:pRg st="2" end="2"/>
                                            </p:txEl>
                                          </p:spTgt>
                                        </p:tgtEl>
                                      </p:cBhvr>
                                    </p:animEffect>
                                    <p:anim calcmode="lin" valueType="num">
                                      <p:cBhvr>
                                        <p:cTn id="22"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483">
                                            <p:txEl>
                                              <p:pRg st="3" end="3"/>
                                            </p:txEl>
                                          </p:spTgt>
                                        </p:tgtEl>
                                        <p:attrNameLst>
                                          <p:attrName>style.visibility</p:attrName>
                                        </p:attrNameLst>
                                      </p:cBhvr>
                                      <p:to>
                                        <p:strVal val="visible"/>
                                      </p:to>
                                    </p:set>
                                    <p:animEffect transition="in" filter="fade">
                                      <p:cBhvr>
                                        <p:cTn id="28" dur="1000"/>
                                        <p:tgtEl>
                                          <p:spTgt spid="20483">
                                            <p:txEl>
                                              <p:pRg st="3" end="3"/>
                                            </p:txEl>
                                          </p:spTgt>
                                        </p:tgtEl>
                                      </p:cBhvr>
                                    </p:animEffect>
                                    <p:anim calcmode="lin" valueType="num">
                                      <p:cBhvr>
                                        <p:cTn id="29"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048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dirty="0"/>
              <a:t>Principles of Outlining </a:t>
            </a:r>
          </a:p>
        </p:txBody>
      </p:sp>
      <p:sp>
        <p:nvSpPr>
          <p:cNvPr id="3" name="Content Placeholder 2"/>
          <p:cNvSpPr>
            <a:spLocks noGrp="1"/>
          </p:cNvSpPr>
          <p:nvPr>
            <p:ph idx="1"/>
          </p:nvPr>
        </p:nvSpPr>
        <p:spPr>
          <a:xfrm>
            <a:off x="580768" y="1825625"/>
            <a:ext cx="10773032" cy="4351338"/>
          </a:xfrm>
        </p:spPr>
        <p:txBody>
          <a:bodyPr>
            <a:normAutofit lnSpcReduction="10000"/>
          </a:bodyPr>
          <a:lstStyle/>
          <a:p>
            <a:pPr lvl="1"/>
            <a:r>
              <a:rPr lang="en-US" sz="5400" dirty="0"/>
              <a:t>Heading </a:t>
            </a:r>
          </a:p>
          <a:p>
            <a:pPr lvl="1"/>
            <a:r>
              <a:rPr lang="en-US" sz="5400" dirty="0"/>
              <a:t>Labeling (numbering) NB: </a:t>
            </a:r>
            <a:r>
              <a:rPr lang="en-US" sz="5400" b="1" dirty="0">
                <a:solidFill>
                  <a:srgbClr val="FF0000"/>
                </a:solidFill>
              </a:rPr>
              <a:t>Ideas of the same rank are given the same label.</a:t>
            </a:r>
          </a:p>
          <a:p>
            <a:pPr lvl="1"/>
            <a:r>
              <a:rPr lang="en-US" sz="5400" dirty="0"/>
              <a:t>Structuring (topic or sentence forms)</a:t>
            </a:r>
          </a:p>
          <a:p>
            <a:pPr lvl="1"/>
            <a:endParaRPr lang="en-US" sz="4800" dirty="0"/>
          </a:p>
          <a:p>
            <a:endParaRPr lang="en-US" sz="5400" dirty="0"/>
          </a:p>
          <a:p>
            <a:endParaRPr lang="en-US" sz="5400" dirty="0"/>
          </a:p>
        </p:txBody>
      </p:sp>
    </p:spTree>
    <p:extLst>
      <p:ext uri="{BB962C8B-B14F-4D97-AF65-F5344CB8AC3E}">
        <p14:creationId xmlns:p14="http://schemas.microsoft.com/office/powerpoint/2010/main" val="2256901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sz="half" idx="1"/>
          </p:nvPr>
        </p:nvSpPr>
        <p:spPr>
          <a:xfrm>
            <a:off x="159657" y="274638"/>
            <a:ext cx="12032343" cy="6583362"/>
          </a:xfrm>
        </p:spPr>
        <p:txBody>
          <a:bodyPr>
            <a:normAutofit fontScale="70000" lnSpcReduction="20000"/>
          </a:bodyPr>
          <a:lstStyle/>
          <a:p>
            <a:pPr marL="812800" indent="-812800" algn="ctr">
              <a:lnSpc>
                <a:spcPct val="80000"/>
              </a:lnSpc>
              <a:buNone/>
            </a:pPr>
            <a:r>
              <a:rPr lang="en-US" altLang="en-US" sz="2200" u="sng" dirty="0"/>
              <a:t>Addressing Immigration Challenges  </a:t>
            </a:r>
            <a:endParaRPr lang="en-US" altLang="en-US" sz="1600" u="sng" dirty="0"/>
          </a:p>
          <a:p>
            <a:pPr marL="812800" indent="-812800">
              <a:lnSpc>
                <a:spcPct val="80000"/>
              </a:lnSpc>
              <a:buNone/>
            </a:pPr>
            <a:r>
              <a:rPr lang="en-US" altLang="en-US" sz="2600" dirty="0"/>
              <a:t>I</a:t>
            </a:r>
            <a:r>
              <a:rPr lang="en-US" altLang="en-US" sz="1900" dirty="0"/>
              <a:t>  </a:t>
            </a:r>
            <a:r>
              <a:rPr lang="en-US" altLang="en-US" dirty="0"/>
              <a:t>Introduction</a:t>
            </a:r>
            <a:endParaRPr lang="en-US" altLang="en-US" sz="3300" dirty="0"/>
          </a:p>
          <a:p>
            <a:pPr marL="812800" indent="-812800">
              <a:lnSpc>
                <a:spcPct val="80000"/>
              </a:lnSpc>
              <a:buNone/>
            </a:pPr>
            <a:r>
              <a:rPr lang="en-US" altLang="en-US" dirty="0"/>
              <a:t>	* Criteria for immigration</a:t>
            </a:r>
          </a:p>
          <a:p>
            <a:pPr marL="1270000" lvl="1" indent="-812800">
              <a:lnSpc>
                <a:spcPct val="80000"/>
              </a:lnSpc>
              <a:buNone/>
            </a:pPr>
            <a:r>
              <a:rPr lang="en-US" altLang="en-US" sz="1900" dirty="0"/>
              <a:t>	</a:t>
            </a:r>
            <a:r>
              <a:rPr lang="en-US" altLang="en-US" sz="2900" dirty="0"/>
              <a:t>A. Political refugees</a:t>
            </a:r>
          </a:p>
          <a:p>
            <a:pPr marL="1270000" lvl="1" indent="-812800">
              <a:lnSpc>
                <a:spcPct val="80000"/>
              </a:lnSpc>
              <a:buNone/>
            </a:pPr>
            <a:r>
              <a:rPr lang="en-US" altLang="en-US" sz="2900" dirty="0"/>
              <a:t>	B. Relatives of citizens</a:t>
            </a:r>
          </a:p>
          <a:p>
            <a:pPr marL="1270000" lvl="1" indent="-812800">
              <a:lnSpc>
                <a:spcPct val="80000"/>
              </a:lnSpc>
              <a:buNone/>
            </a:pPr>
            <a:r>
              <a:rPr lang="en-US" altLang="en-US" sz="2900" dirty="0"/>
              <a:t>	C. Other applications</a:t>
            </a:r>
          </a:p>
          <a:p>
            <a:pPr marL="812800" indent="-812800">
              <a:lnSpc>
                <a:spcPct val="80000"/>
              </a:lnSpc>
              <a:buNone/>
            </a:pPr>
            <a:r>
              <a:rPr lang="en-US" altLang="en-US" dirty="0"/>
              <a:t>II.  Screening Criteria </a:t>
            </a:r>
          </a:p>
          <a:p>
            <a:pPr marL="812800" indent="-812800">
              <a:lnSpc>
                <a:spcPct val="80000"/>
              </a:lnSpc>
              <a:buNone/>
            </a:pPr>
            <a:r>
              <a:rPr lang="en-US" altLang="en-US" dirty="0"/>
              <a:t>	1. Medical Screening</a:t>
            </a:r>
          </a:p>
          <a:p>
            <a:pPr marL="812800" indent="-812800">
              <a:lnSpc>
                <a:spcPct val="80000"/>
              </a:lnSpc>
              <a:buNone/>
            </a:pPr>
            <a:r>
              <a:rPr lang="en-US" altLang="en-US" dirty="0"/>
              <a:t>	2. Interview</a:t>
            </a:r>
          </a:p>
          <a:p>
            <a:pPr marL="812800" indent="-812800">
              <a:lnSpc>
                <a:spcPct val="80000"/>
              </a:lnSpc>
              <a:buNone/>
            </a:pPr>
            <a:r>
              <a:rPr lang="en-US" altLang="en-US" dirty="0"/>
              <a:t>	3. Psychological screening</a:t>
            </a:r>
          </a:p>
          <a:p>
            <a:pPr marL="812800" indent="-812800">
              <a:lnSpc>
                <a:spcPct val="80000"/>
              </a:lnSpc>
              <a:buNone/>
            </a:pPr>
            <a:r>
              <a:rPr lang="en-US" altLang="en-US" dirty="0"/>
              <a:t>	4. Background check</a:t>
            </a:r>
          </a:p>
          <a:p>
            <a:pPr marL="812800" indent="-812800">
              <a:lnSpc>
                <a:spcPct val="80000"/>
              </a:lnSpc>
              <a:buNone/>
            </a:pPr>
            <a:r>
              <a:rPr lang="en-US" altLang="en-US" dirty="0"/>
              <a:t>III. Students</a:t>
            </a:r>
          </a:p>
          <a:p>
            <a:pPr marL="812800" indent="-812800">
              <a:lnSpc>
                <a:spcPct val="80000"/>
              </a:lnSpc>
              <a:buNone/>
            </a:pPr>
            <a:r>
              <a:rPr lang="en-US" altLang="en-US" dirty="0"/>
              <a:t>	1. Purpose of study</a:t>
            </a:r>
          </a:p>
          <a:p>
            <a:pPr marL="812800" indent="-812800">
              <a:lnSpc>
                <a:spcPct val="80000"/>
              </a:lnSpc>
              <a:buNone/>
            </a:pPr>
            <a:r>
              <a:rPr lang="en-US" altLang="en-US" dirty="0"/>
              <a:t>	2. Commitment to study</a:t>
            </a:r>
          </a:p>
          <a:p>
            <a:pPr marL="812800" indent="-812800">
              <a:lnSpc>
                <a:spcPct val="80000"/>
              </a:lnSpc>
              <a:buNone/>
            </a:pPr>
            <a:r>
              <a:rPr lang="en-US" altLang="en-US" dirty="0"/>
              <a:t>		     A. How long will they stay?</a:t>
            </a:r>
          </a:p>
          <a:p>
            <a:pPr marL="812800" indent="-812800">
              <a:lnSpc>
                <a:spcPct val="80000"/>
              </a:lnSpc>
              <a:buNone/>
            </a:pPr>
            <a:r>
              <a:rPr lang="en-US" altLang="en-US" dirty="0"/>
              <a:t>		     B. How will they  finance their education and support themselves?</a:t>
            </a:r>
          </a:p>
          <a:p>
            <a:pPr marL="812800" indent="-812800">
              <a:lnSpc>
                <a:spcPct val="80000"/>
              </a:lnSpc>
              <a:buNone/>
            </a:pPr>
            <a:r>
              <a:rPr lang="en-US" altLang="en-US" dirty="0"/>
              <a:t>	3. Value to our educational system</a:t>
            </a:r>
          </a:p>
          <a:p>
            <a:pPr marL="812800" indent="-812800">
              <a:lnSpc>
                <a:spcPct val="80000"/>
              </a:lnSpc>
              <a:buNone/>
            </a:pPr>
            <a:r>
              <a:rPr lang="en-US" altLang="en-US" dirty="0"/>
              <a:t>IV. . Government oversight</a:t>
            </a:r>
          </a:p>
          <a:p>
            <a:pPr marL="812800" indent="-812800">
              <a:lnSpc>
                <a:spcPct val="80000"/>
              </a:lnSpc>
              <a:buNone/>
            </a:pPr>
            <a:r>
              <a:rPr lang="en-US" altLang="en-US" dirty="0"/>
              <a:t>	1. Obligation to have periodic checks on immigrants and students</a:t>
            </a:r>
          </a:p>
          <a:p>
            <a:pPr marL="812800" indent="-812800">
              <a:lnSpc>
                <a:spcPct val="80000"/>
              </a:lnSpc>
              <a:buNone/>
            </a:pPr>
            <a:r>
              <a:rPr lang="en-US" altLang="en-US" dirty="0"/>
              <a:t>	2. Reporting any legal violations or suspicious behavior</a:t>
            </a:r>
          </a:p>
          <a:p>
            <a:pPr marL="812800" indent="-812800">
              <a:lnSpc>
                <a:spcPct val="80000"/>
              </a:lnSpc>
              <a:buNone/>
            </a:pPr>
            <a:r>
              <a:rPr lang="en-US" altLang="en-US" dirty="0"/>
              <a:t>	3. The government needs to limit the number of immigrants</a:t>
            </a:r>
          </a:p>
          <a:p>
            <a:pPr marL="812800" indent="-812800">
              <a:lnSpc>
                <a:spcPct val="80000"/>
              </a:lnSpc>
              <a:buNone/>
            </a:pPr>
            <a:r>
              <a:rPr lang="en-US" altLang="en-US" dirty="0"/>
              <a:t>V.. Conclusion</a:t>
            </a:r>
          </a:p>
        </p:txBody>
      </p:sp>
    </p:spTree>
    <p:extLst>
      <p:ext uri="{BB962C8B-B14F-4D97-AF65-F5344CB8AC3E}">
        <p14:creationId xmlns:p14="http://schemas.microsoft.com/office/powerpoint/2010/main" val="8318038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39">
                                            <p:txEl>
                                              <p:pRg st="1" end="1"/>
                                            </p:txEl>
                                          </p:spTgt>
                                        </p:tgtEl>
                                        <p:attrNameLst>
                                          <p:attrName>style.visibility</p:attrName>
                                        </p:attrNameLst>
                                      </p:cBhvr>
                                      <p:to>
                                        <p:strVal val="visible"/>
                                      </p:to>
                                    </p:set>
                                    <p:animEffect transition="in" filter="fade">
                                      <p:cBhvr>
                                        <p:cTn id="14" dur="1000"/>
                                        <p:tgtEl>
                                          <p:spTgt spid="14339">
                                            <p:txEl>
                                              <p:pRg st="1" end="1"/>
                                            </p:txEl>
                                          </p:spTgt>
                                        </p:tgtEl>
                                      </p:cBhvr>
                                    </p:animEffect>
                                    <p:anim calcmode="lin" valueType="num">
                                      <p:cBhvr>
                                        <p:cTn id="15"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339">
                                            <p:txEl>
                                              <p:pRg st="2" end="2"/>
                                            </p:txEl>
                                          </p:spTgt>
                                        </p:tgtEl>
                                        <p:attrNameLst>
                                          <p:attrName>style.visibility</p:attrName>
                                        </p:attrNameLst>
                                      </p:cBhvr>
                                      <p:to>
                                        <p:strVal val="visible"/>
                                      </p:to>
                                    </p:set>
                                    <p:animEffect transition="in" filter="fade">
                                      <p:cBhvr>
                                        <p:cTn id="21" dur="1000"/>
                                        <p:tgtEl>
                                          <p:spTgt spid="14339">
                                            <p:txEl>
                                              <p:pRg st="2" end="2"/>
                                            </p:txEl>
                                          </p:spTgt>
                                        </p:tgtEl>
                                      </p:cBhvr>
                                    </p:animEffect>
                                    <p:anim calcmode="lin" valueType="num">
                                      <p:cBhvr>
                                        <p:cTn id="22"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4339">
                                            <p:txEl>
                                              <p:pRg st="3" end="3"/>
                                            </p:txEl>
                                          </p:spTgt>
                                        </p:tgtEl>
                                        <p:attrNameLst>
                                          <p:attrName>style.visibility</p:attrName>
                                        </p:attrNameLst>
                                      </p:cBhvr>
                                      <p:to>
                                        <p:strVal val="visible"/>
                                      </p:to>
                                    </p:set>
                                    <p:animEffect transition="in" filter="fade">
                                      <p:cBhvr>
                                        <p:cTn id="26" dur="1000"/>
                                        <p:tgtEl>
                                          <p:spTgt spid="14339">
                                            <p:txEl>
                                              <p:pRg st="3" end="3"/>
                                            </p:txEl>
                                          </p:spTgt>
                                        </p:tgtEl>
                                      </p:cBhvr>
                                    </p:animEffect>
                                    <p:anim calcmode="lin" valueType="num">
                                      <p:cBhvr>
                                        <p:cTn id="27"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Effect transition="in" filter="fade">
                                      <p:cBhvr>
                                        <p:cTn id="31" dur="1000"/>
                                        <p:tgtEl>
                                          <p:spTgt spid="14339">
                                            <p:txEl>
                                              <p:pRg st="4" end="4"/>
                                            </p:txEl>
                                          </p:spTgt>
                                        </p:tgtEl>
                                      </p:cBhvr>
                                    </p:animEffect>
                                    <p:anim calcmode="lin" valueType="num">
                                      <p:cBhvr>
                                        <p:cTn id="32"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433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339">
                                            <p:txEl>
                                              <p:pRg st="5" end="5"/>
                                            </p:txEl>
                                          </p:spTgt>
                                        </p:tgtEl>
                                        <p:attrNameLst>
                                          <p:attrName>style.visibility</p:attrName>
                                        </p:attrNameLst>
                                      </p:cBhvr>
                                      <p:to>
                                        <p:strVal val="visible"/>
                                      </p:to>
                                    </p:set>
                                    <p:animEffect transition="in" filter="fade">
                                      <p:cBhvr>
                                        <p:cTn id="36" dur="1000"/>
                                        <p:tgtEl>
                                          <p:spTgt spid="14339">
                                            <p:txEl>
                                              <p:pRg st="5" end="5"/>
                                            </p:txEl>
                                          </p:spTgt>
                                        </p:tgtEl>
                                      </p:cBhvr>
                                    </p:animEffect>
                                    <p:anim calcmode="lin" valueType="num">
                                      <p:cBhvr>
                                        <p:cTn id="37"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4339">
                                            <p:txEl>
                                              <p:pRg st="6" end="6"/>
                                            </p:txEl>
                                          </p:spTgt>
                                        </p:tgtEl>
                                        <p:attrNameLst>
                                          <p:attrName>style.visibility</p:attrName>
                                        </p:attrNameLst>
                                      </p:cBhvr>
                                      <p:to>
                                        <p:strVal val="visible"/>
                                      </p:to>
                                    </p:set>
                                    <p:animEffect transition="in" filter="fade">
                                      <p:cBhvr>
                                        <p:cTn id="43" dur="1000"/>
                                        <p:tgtEl>
                                          <p:spTgt spid="14339">
                                            <p:txEl>
                                              <p:pRg st="6" end="6"/>
                                            </p:txEl>
                                          </p:spTgt>
                                        </p:tgtEl>
                                      </p:cBhvr>
                                    </p:animEffect>
                                    <p:anim calcmode="lin" valueType="num">
                                      <p:cBhvr>
                                        <p:cTn id="44"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433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4339">
                                            <p:txEl>
                                              <p:pRg st="7" end="7"/>
                                            </p:txEl>
                                          </p:spTgt>
                                        </p:tgtEl>
                                        <p:attrNameLst>
                                          <p:attrName>style.visibility</p:attrName>
                                        </p:attrNameLst>
                                      </p:cBhvr>
                                      <p:to>
                                        <p:strVal val="visible"/>
                                      </p:to>
                                    </p:set>
                                    <p:animEffect transition="in" filter="fade">
                                      <p:cBhvr>
                                        <p:cTn id="50" dur="1000"/>
                                        <p:tgtEl>
                                          <p:spTgt spid="14339">
                                            <p:txEl>
                                              <p:pRg st="7" end="7"/>
                                            </p:txEl>
                                          </p:spTgt>
                                        </p:tgtEl>
                                      </p:cBhvr>
                                    </p:animEffect>
                                    <p:anim calcmode="lin" valueType="num">
                                      <p:cBhvr>
                                        <p:cTn id="51" dur="10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1433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4339">
                                            <p:txEl>
                                              <p:pRg st="8" end="8"/>
                                            </p:txEl>
                                          </p:spTgt>
                                        </p:tgtEl>
                                        <p:attrNameLst>
                                          <p:attrName>style.visibility</p:attrName>
                                        </p:attrNameLst>
                                      </p:cBhvr>
                                      <p:to>
                                        <p:strVal val="visible"/>
                                      </p:to>
                                    </p:set>
                                    <p:animEffect transition="in" filter="fade">
                                      <p:cBhvr>
                                        <p:cTn id="57" dur="1000"/>
                                        <p:tgtEl>
                                          <p:spTgt spid="14339">
                                            <p:txEl>
                                              <p:pRg st="8" end="8"/>
                                            </p:txEl>
                                          </p:spTgt>
                                        </p:tgtEl>
                                      </p:cBhvr>
                                    </p:animEffect>
                                    <p:anim calcmode="lin" valueType="num">
                                      <p:cBhvr>
                                        <p:cTn id="58" dur="10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1433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4339">
                                            <p:txEl>
                                              <p:pRg st="9" end="9"/>
                                            </p:txEl>
                                          </p:spTgt>
                                        </p:tgtEl>
                                        <p:attrNameLst>
                                          <p:attrName>style.visibility</p:attrName>
                                        </p:attrNameLst>
                                      </p:cBhvr>
                                      <p:to>
                                        <p:strVal val="visible"/>
                                      </p:to>
                                    </p:set>
                                    <p:animEffect transition="in" filter="fade">
                                      <p:cBhvr>
                                        <p:cTn id="64" dur="1000"/>
                                        <p:tgtEl>
                                          <p:spTgt spid="14339">
                                            <p:txEl>
                                              <p:pRg st="9" end="9"/>
                                            </p:txEl>
                                          </p:spTgt>
                                        </p:tgtEl>
                                      </p:cBhvr>
                                    </p:animEffect>
                                    <p:anim calcmode="lin" valueType="num">
                                      <p:cBhvr>
                                        <p:cTn id="65" dur="10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1433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4339">
                                            <p:txEl>
                                              <p:pRg st="10" end="10"/>
                                            </p:txEl>
                                          </p:spTgt>
                                        </p:tgtEl>
                                        <p:attrNameLst>
                                          <p:attrName>style.visibility</p:attrName>
                                        </p:attrNameLst>
                                      </p:cBhvr>
                                      <p:to>
                                        <p:strVal val="visible"/>
                                      </p:to>
                                    </p:set>
                                    <p:animEffect transition="in" filter="fade">
                                      <p:cBhvr>
                                        <p:cTn id="71" dur="1000"/>
                                        <p:tgtEl>
                                          <p:spTgt spid="14339">
                                            <p:txEl>
                                              <p:pRg st="10" end="10"/>
                                            </p:txEl>
                                          </p:spTgt>
                                        </p:tgtEl>
                                      </p:cBhvr>
                                    </p:animEffect>
                                    <p:anim calcmode="lin" valueType="num">
                                      <p:cBhvr>
                                        <p:cTn id="72" dur="1000" fill="hold"/>
                                        <p:tgtEl>
                                          <p:spTgt spid="14339">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433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4339">
                                            <p:txEl>
                                              <p:pRg st="11" end="11"/>
                                            </p:txEl>
                                          </p:spTgt>
                                        </p:tgtEl>
                                        <p:attrNameLst>
                                          <p:attrName>style.visibility</p:attrName>
                                        </p:attrNameLst>
                                      </p:cBhvr>
                                      <p:to>
                                        <p:strVal val="visible"/>
                                      </p:to>
                                    </p:set>
                                    <p:animEffect transition="in" filter="fade">
                                      <p:cBhvr>
                                        <p:cTn id="78" dur="1000"/>
                                        <p:tgtEl>
                                          <p:spTgt spid="14339">
                                            <p:txEl>
                                              <p:pRg st="11" end="11"/>
                                            </p:txEl>
                                          </p:spTgt>
                                        </p:tgtEl>
                                      </p:cBhvr>
                                    </p:animEffect>
                                    <p:anim calcmode="lin" valueType="num">
                                      <p:cBhvr>
                                        <p:cTn id="79" dur="1000" fill="hold"/>
                                        <p:tgtEl>
                                          <p:spTgt spid="14339">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1433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4339">
                                            <p:txEl>
                                              <p:pRg st="12" end="12"/>
                                            </p:txEl>
                                          </p:spTgt>
                                        </p:tgtEl>
                                        <p:attrNameLst>
                                          <p:attrName>style.visibility</p:attrName>
                                        </p:attrNameLst>
                                      </p:cBhvr>
                                      <p:to>
                                        <p:strVal val="visible"/>
                                      </p:to>
                                    </p:set>
                                    <p:animEffect transition="in" filter="fade">
                                      <p:cBhvr>
                                        <p:cTn id="85" dur="1000"/>
                                        <p:tgtEl>
                                          <p:spTgt spid="14339">
                                            <p:txEl>
                                              <p:pRg st="12" end="12"/>
                                            </p:txEl>
                                          </p:spTgt>
                                        </p:tgtEl>
                                      </p:cBhvr>
                                    </p:animEffect>
                                    <p:anim calcmode="lin" valueType="num">
                                      <p:cBhvr>
                                        <p:cTn id="86" dur="1000" fill="hold"/>
                                        <p:tgtEl>
                                          <p:spTgt spid="14339">
                                            <p:txEl>
                                              <p:pRg st="12" end="12"/>
                                            </p:txEl>
                                          </p:spTgt>
                                        </p:tgtEl>
                                        <p:attrNameLst>
                                          <p:attrName>ppt_x</p:attrName>
                                        </p:attrNameLst>
                                      </p:cBhvr>
                                      <p:tavLst>
                                        <p:tav tm="0">
                                          <p:val>
                                            <p:strVal val="#ppt_x"/>
                                          </p:val>
                                        </p:tav>
                                        <p:tav tm="100000">
                                          <p:val>
                                            <p:strVal val="#ppt_x"/>
                                          </p:val>
                                        </p:tav>
                                      </p:tavLst>
                                    </p:anim>
                                    <p:anim calcmode="lin" valueType="num">
                                      <p:cBhvr>
                                        <p:cTn id="87" dur="1000" fill="hold"/>
                                        <p:tgtEl>
                                          <p:spTgt spid="1433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4339">
                                            <p:txEl>
                                              <p:pRg st="13" end="13"/>
                                            </p:txEl>
                                          </p:spTgt>
                                        </p:tgtEl>
                                        <p:attrNameLst>
                                          <p:attrName>style.visibility</p:attrName>
                                        </p:attrNameLst>
                                      </p:cBhvr>
                                      <p:to>
                                        <p:strVal val="visible"/>
                                      </p:to>
                                    </p:set>
                                    <p:animEffect transition="in" filter="fade">
                                      <p:cBhvr>
                                        <p:cTn id="92" dur="1000"/>
                                        <p:tgtEl>
                                          <p:spTgt spid="14339">
                                            <p:txEl>
                                              <p:pRg st="13" end="13"/>
                                            </p:txEl>
                                          </p:spTgt>
                                        </p:tgtEl>
                                      </p:cBhvr>
                                    </p:animEffect>
                                    <p:anim calcmode="lin" valueType="num">
                                      <p:cBhvr>
                                        <p:cTn id="93" dur="1000" fill="hold"/>
                                        <p:tgtEl>
                                          <p:spTgt spid="14339">
                                            <p:txEl>
                                              <p:pRg st="13" end="13"/>
                                            </p:txEl>
                                          </p:spTgt>
                                        </p:tgtEl>
                                        <p:attrNameLst>
                                          <p:attrName>ppt_x</p:attrName>
                                        </p:attrNameLst>
                                      </p:cBhvr>
                                      <p:tavLst>
                                        <p:tav tm="0">
                                          <p:val>
                                            <p:strVal val="#ppt_x"/>
                                          </p:val>
                                        </p:tav>
                                        <p:tav tm="100000">
                                          <p:val>
                                            <p:strVal val="#ppt_x"/>
                                          </p:val>
                                        </p:tav>
                                      </p:tavLst>
                                    </p:anim>
                                    <p:anim calcmode="lin" valueType="num">
                                      <p:cBhvr>
                                        <p:cTn id="94" dur="1000" fill="hold"/>
                                        <p:tgtEl>
                                          <p:spTgt spid="1433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4339">
                                            <p:txEl>
                                              <p:pRg st="14" end="14"/>
                                            </p:txEl>
                                          </p:spTgt>
                                        </p:tgtEl>
                                        <p:attrNameLst>
                                          <p:attrName>style.visibility</p:attrName>
                                        </p:attrNameLst>
                                      </p:cBhvr>
                                      <p:to>
                                        <p:strVal val="visible"/>
                                      </p:to>
                                    </p:set>
                                    <p:animEffect transition="in" filter="fade">
                                      <p:cBhvr>
                                        <p:cTn id="99" dur="1000"/>
                                        <p:tgtEl>
                                          <p:spTgt spid="14339">
                                            <p:txEl>
                                              <p:pRg st="14" end="14"/>
                                            </p:txEl>
                                          </p:spTgt>
                                        </p:tgtEl>
                                      </p:cBhvr>
                                    </p:animEffect>
                                    <p:anim calcmode="lin" valueType="num">
                                      <p:cBhvr>
                                        <p:cTn id="100" dur="1000" fill="hold"/>
                                        <p:tgtEl>
                                          <p:spTgt spid="14339">
                                            <p:txEl>
                                              <p:pRg st="14" end="14"/>
                                            </p:txEl>
                                          </p:spTgt>
                                        </p:tgtEl>
                                        <p:attrNameLst>
                                          <p:attrName>ppt_x</p:attrName>
                                        </p:attrNameLst>
                                      </p:cBhvr>
                                      <p:tavLst>
                                        <p:tav tm="0">
                                          <p:val>
                                            <p:strVal val="#ppt_x"/>
                                          </p:val>
                                        </p:tav>
                                        <p:tav tm="100000">
                                          <p:val>
                                            <p:strVal val="#ppt_x"/>
                                          </p:val>
                                        </p:tav>
                                      </p:tavLst>
                                    </p:anim>
                                    <p:anim calcmode="lin" valueType="num">
                                      <p:cBhvr>
                                        <p:cTn id="101" dur="1000" fill="hold"/>
                                        <p:tgtEl>
                                          <p:spTgt spid="1433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4339">
                                            <p:txEl>
                                              <p:pRg st="15" end="15"/>
                                            </p:txEl>
                                          </p:spTgt>
                                        </p:tgtEl>
                                        <p:attrNameLst>
                                          <p:attrName>style.visibility</p:attrName>
                                        </p:attrNameLst>
                                      </p:cBhvr>
                                      <p:to>
                                        <p:strVal val="visible"/>
                                      </p:to>
                                    </p:set>
                                    <p:animEffect transition="in" filter="fade">
                                      <p:cBhvr>
                                        <p:cTn id="106" dur="1000"/>
                                        <p:tgtEl>
                                          <p:spTgt spid="14339">
                                            <p:txEl>
                                              <p:pRg st="15" end="15"/>
                                            </p:txEl>
                                          </p:spTgt>
                                        </p:tgtEl>
                                      </p:cBhvr>
                                    </p:animEffect>
                                    <p:anim calcmode="lin" valueType="num">
                                      <p:cBhvr>
                                        <p:cTn id="107" dur="1000" fill="hold"/>
                                        <p:tgtEl>
                                          <p:spTgt spid="14339">
                                            <p:txEl>
                                              <p:pRg st="15" end="15"/>
                                            </p:txEl>
                                          </p:spTgt>
                                        </p:tgtEl>
                                        <p:attrNameLst>
                                          <p:attrName>ppt_x</p:attrName>
                                        </p:attrNameLst>
                                      </p:cBhvr>
                                      <p:tavLst>
                                        <p:tav tm="0">
                                          <p:val>
                                            <p:strVal val="#ppt_x"/>
                                          </p:val>
                                        </p:tav>
                                        <p:tav tm="100000">
                                          <p:val>
                                            <p:strVal val="#ppt_x"/>
                                          </p:val>
                                        </p:tav>
                                      </p:tavLst>
                                    </p:anim>
                                    <p:anim calcmode="lin" valueType="num">
                                      <p:cBhvr>
                                        <p:cTn id="108" dur="1000" fill="hold"/>
                                        <p:tgtEl>
                                          <p:spTgt spid="14339">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14339">
                                            <p:txEl>
                                              <p:pRg st="16" end="16"/>
                                            </p:txEl>
                                          </p:spTgt>
                                        </p:tgtEl>
                                        <p:attrNameLst>
                                          <p:attrName>style.visibility</p:attrName>
                                        </p:attrNameLst>
                                      </p:cBhvr>
                                      <p:to>
                                        <p:strVal val="visible"/>
                                      </p:to>
                                    </p:set>
                                    <p:animEffect transition="in" filter="fade">
                                      <p:cBhvr>
                                        <p:cTn id="113" dur="1000"/>
                                        <p:tgtEl>
                                          <p:spTgt spid="14339">
                                            <p:txEl>
                                              <p:pRg st="16" end="16"/>
                                            </p:txEl>
                                          </p:spTgt>
                                        </p:tgtEl>
                                      </p:cBhvr>
                                    </p:animEffect>
                                    <p:anim calcmode="lin" valueType="num">
                                      <p:cBhvr>
                                        <p:cTn id="114" dur="1000" fill="hold"/>
                                        <p:tgtEl>
                                          <p:spTgt spid="14339">
                                            <p:txEl>
                                              <p:pRg st="16" end="16"/>
                                            </p:txEl>
                                          </p:spTgt>
                                        </p:tgtEl>
                                        <p:attrNameLst>
                                          <p:attrName>ppt_x</p:attrName>
                                        </p:attrNameLst>
                                      </p:cBhvr>
                                      <p:tavLst>
                                        <p:tav tm="0">
                                          <p:val>
                                            <p:strVal val="#ppt_x"/>
                                          </p:val>
                                        </p:tav>
                                        <p:tav tm="100000">
                                          <p:val>
                                            <p:strVal val="#ppt_x"/>
                                          </p:val>
                                        </p:tav>
                                      </p:tavLst>
                                    </p:anim>
                                    <p:anim calcmode="lin" valueType="num">
                                      <p:cBhvr>
                                        <p:cTn id="115" dur="1000" fill="hold"/>
                                        <p:tgtEl>
                                          <p:spTgt spid="14339">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14339">
                                            <p:txEl>
                                              <p:pRg st="17" end="17"/>
                                            </p:txEl>
                                          </p:spTgt>
                                        </p:tgtEl>
                                        <p:attrNameLst>
                                          <p:attrName>style.visibility</p:attrName>
                                        </p:attrNameLst>
                                      </p:cBhvr>
                                      <p:to>
                                        <p:strVal val="visible"/>
                                      </p:to>
                                    </p:set>
                                    <p:animEffect transition="in" filter="fade">
                                      <p:cBhvr>
                                        <p:cTn id="120" dur="1000"/>
                                        <p:tgtEl>
                                          <p:spTgt spid="14339">
                                            <p:txEl>
                                              <p:pRg st="17" end="17"/>
                                            </p:txEl>
                                          </p:spTgt>
                                        </p:tgtEl>
                                      </p:cBhvr>
                                    </p:animEffect>
                                    <p:anim calcmode="lin" valueType="num">
                                      <p:cBhvr>
                                        <p:cTn id="121" dur="1000" fill="hold"/>
                                        <p:tgtEl>
                                          <p:spTgt spid="14339">
                                            <p:txEl>
                                              <p:pRg st="17" end="17"/>
                                            </p:txEl>
                                          </p:spTgt>
                                        </p:tgtEl>
                                        <p:attrNameLst>
                                          <p:attrName>ppt_x</p:attrName>
                                        </p:attrNameLst>
                                      </p:cBhvr>
                                      <p:tavLst>
                                        <p:tav tm="0">
                                          <p:val>
                                            <p:strVal val="#ppt_x"/>
                                          </p:val>
                                        </p:tav>
                                        <p:tav tm="100000">
                                          <p:val>
                                            <p:strVal val="#ppt_x"/>
                                          </p:val>
                                        </p:tav>
                                      </p:tavLst>
                                    </p:anim>
                                    <p:anim calcmode="lin" valueType="num">
                                      <p:cBhvr>
                                        <p:cTn id="122" dur="1000" fill="hold"/>
                                        <p:tgtEl>
                                          <p:spTgt spid="14339">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14339">
                                            <p:txEl>
                                              <p:pRg st="18" end="18"/>
                                            </p:txEl>
                                          </p:spTgt>
                                        </p:tgtEl>
                                        <p:attrNameLst>
                                          <p:attrName>style.visibility</p:attrName>
                                        </p:attrNameLst>
                                      </p:cBhvr>
                                      <p:to>
                                        <p:strVal val="visible"/>
                                      </p:to>
                                    </p:set>
                                    <p:animEffect transition="in" filter="fade">
                                      <p:cBhvr>
                                        <p:cTn id="127" dur="1000"/>
                                        <p:tgtEl>
                                          <p:spTgt spid="14339">
                                            <p:txEl>
                                              <p:pRg st="18" end="18"/>
                                            </p:txEl>
                                          </p:spTgt>
                                        </p:tgtEl>
                                      </p:cBhvr>
                                    </p:animEffect>
                                    <p:anim calcmode="lin" valueType="num">
                                      <p:cBhvr>
                                        <p:cTn id="128" dur="1000" fill="hold"/>
                                        <p:tgtEl>
                                          <p:spTgt spid="14339">
                                            <p:txEl>
                                              <p:pRg st="18" end="18"/>
                                            </p:txEl>
                                          </p:spTgt>
                                        </p:tgtEl>
                                        <p:attrNameLst>
                                          <p:attrName>ppt_x</p:attrName>
                                        </p:attrNameLst>
                                      </p:cBhvr>
                                      <p:tavLst>
                                        <p:tav tm="0">
                                          <p:val>
                                            <p:strVal val="#ppt_x"/>
                                          </p:val>
                                        </p:tav>
                                        <p:tav tm="100000">
                                          <p:val>
                                            <p:strVal val="#ppt_x"/>
                                          </p:val>
                                        </p:tav>
                                      </p:tavLst>
                                    </p:anim>
                                    <p:anim calcmode="lin" valueType="num">
                                      <p:cBhvr>
                                        <p:cTn id="129" dur="1000" fill="hold"/>
                                        <p:tgtEl>
                                          <p:spTgt spid="14339">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14339">
                                            <p:txEl>
                                              <p:pRg st="19" end="19"/>
                                            </p:txEl>
                                          </p:spTgt>
                                        </p:tgtEl>
                                        <p:attrNameLst>
                                          <p:attrName>style.visibility</p:attrName>
                                        </p:attrNameLst>
                                      </p:cBhvr>
                                      <p:to>
                                        <p:strVal val="visible"/>
                                      </p:to>
                                    </p:set>
                                    <p:animEffect transition="in" filter="fade">
                                      <p:cBhvr>
                                        <p:cTn id="134" dur="1000"/>
                                        <p:tgtEl>
                                          <p:spTgt spid="14339">
                                            <p:txEl>
                                              <p:pRg st="19" end="19"/>
                                            </p:txEl>
                                          </p:spTgt>
                                        </p:tgtEl>
                                      </p:cBhvr>
                                    </p:animEffect>
                                    <p:anim calcmode="lin" valueType="num">
                                      <p:cBhvr>
                                        <p:cTn id="135" dur="1000" fill="hold"/>
                                        <p:tgtEl>
                                          <p:spTgt spid="14339">
                                            <p:txEl>
                                              <p:pRg st="19" end="19"/>
                                            </p:txEl>
                                          </p:spTgt>
                                        </p:tgtEl>
                                        <p:attrNameLst>
                                          <p:attrName>ppt_x</p:attrName>
                                        </p:attrNameLst>
                                      </p:cBhvr>
                                      <p:tavLst>
                                        <p:tav tm="0">
                                          <p:val>
                                            <p:strVal val="#ppt_x"/>
                                          </p:val>
                                        </p:tav>
                                        <p:tav tm="100000">
                                          <p:val>
                                            <p:strVal val="#ppt_x"/>
                                          </p:val>
                                        </p:tav>
                                      </p:tavLst>
                                    </p:anim>
                                    <p:anim calcmode="lin" valueType="num">
                                      <p:cBhvr>
                                        <p:cTn id="136" dur="1000" fill="hold"/>
                                        <p:tgtEl>
                                          <p:spTgt spid="14339">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14339">
                                            <p:txEl>
                                              <p:pRg st="20" end="20"/>
                                            </p:txEl>
                                          </p:spTgt>
                                        </p:tgtEl>
                                        <p:attrNameLst>
                                          <p:attrName>style.visibility</p:attrName>
                                        </p:attrNameLst>
                                      </p:cBhvr>
                                      <p:to>
                                        <p:strVal val="visible"/>
                                      </p:to>
                                    </p:set>
                                    <p:animEffect transition="in" filter="fade">
                                      <p:cBhvr>
                                        <p:cTn id="141" dur="1000"/>
                                        <p:tgtEl>
                                          <p:spTgt spid="14339">
                                            <p:txEl>
                                              <p:pRg st="20" end="20"/>
                                            </p:txEl>
                                          </p:spTgt>
                                        </p:tgtEl>
                                      </p:cBhvr>
                                    </p:animEffect>
                                    <p:anim calcmode="lin" valueType="num">
                                      <p:cBhvr>
                                        <p:cTn id="142" dur="1000" fill="hold"/>
                                        <p:tgtEl>
                                          <p:spTgt spid="14339">
                                            <p:txEl>
                                              <p:pRg st="20" end="20"/>
                                            </p:txEl>
                                          </p:spTgt>
                                        </p:tgtEl>
                                        <p:attrNameLst>
                                          <p:attrName>ppt_x</p:attrName>
                                        </p:attrNameLst>
                                      </p:cBhvr>
                                      <p:tavLst>
                                        <p:tav tm="0">
                                          <p:val>
                                            <p:strVal val="#ppt_x"/>
                                          </p:val>
                                        </p:tav>
                                        <p:tav tm="100000">
                                          <p:val>
                                            <p:strVal val="#ppt_x"/>
                                          </p:val>
                                        </p:tav>
                                      </p:tavLst>
                                    </p:anim>
                                    <p:anim calcmode="lin" valueType="num">
                                      <p:cBhvr>
                                        <p:cTn id="143" dur="1000" fill="hold"/>
                                        <p:tgtEl>
                                          <p:spTgt spid="14339">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14339">
                                            <p:txEl>
                                              <p:pRg st="21" end="21"/>
                                            </p:txEl>
                                          </p:spTgt>
                                        </p:tgtEl>
                                        <p:attrNameLst>
                                          <p:attrName>style.visibility</p:attrName>
                                        </p:attrNameLst>
                                      </p:cBhvr>
                                      <p:to>
                                        <p:strVal val="visible"/>
                                      </p:to>
                                    </p:set>
                                    <p:animEffect transition="in" filter="fade">
                                      <p:cBhvr>
                                        <p:cTn id="148" dur="1000"/>
                                        <p:tgtEl>
                                          <p:spTgt spid="14339">
                                            <p:txEl>
                                              <p:pRg st="21" end="21"/>
                                            </p:txEl>
                                          </p:spTgt>
                                        </p:tgtEl>
                                      </p:cBhvr>
                                    </p:animEffect>
                                    <p:anim calcmode="lin" valueType="num">
                                      <p:cBhvr>
                                        <p:cTn id="149" dur="1000" fill="hold"/>
                                        <p:tgtEl>
                                          <p:spTgt spid="14339">
                                            <p:txEl>
                                              <p:pRg st="21" end="21"/>
                                            </p:txEl>
                                          </p:spTgt>
                                        </p:tgtEl>
                                        <p:attrNameLst>
                                          <p:attrName>ppt_x</p:attrName>
                                        </p:attrNameLst>
                                      </p:cBhvr>
                                      <p:tavLst>
                                        <p:tav tm="0">
                                          <p:val>
                                            <p:strVal val="#ppt_x"/>
                                          </p:val>
                                        </p:tav>
                                        <p:tav tm="100000">
                                          <p:val>
                                            <p:strVal val="#ppt_x"/>
                                          </p:val>
                                        </p:tav>
                                      </p:tavLst>
                                    </p:anim>
                                    <p:anim calcmode="lin" valueType="num">
                                      <p:cBhvr>
                                        <p:cTn id="150" dur="1000" fill="hold"/>
                                        <p:tgtEl>
                                          <p:spTgt spid="14339">
                                            <p:txEl>
                                              <p:pRg st="21" end="2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AutoNum type="arabicPeriod"/>
            </a:pPr>
            <a:r>
              <a:rPr lang="en-US" sz="5400" dirty="0"/>
              <a:t> Freewriting on the developed outline (No focus on grammar and language)</a:t>
            </a:r>
          </a:p>
          <a:p>
            <a:pPr marL="514350" indent="-514350">
              <a:buAutoNum type="arabicPeriod"/>
            </a:pPr>
            <a:r>
              <a:rPr lang="en-US" sz="5400" dirty="0"/>
              <a:t>Produce a draft</a:t>
            </a:r>
          </a:p>
          <a:p>
            <a:pPr marL="514350" indent="-514350">
              <a:buAutoNum type="arabicPeriod"/>
            </a:pPr>
            <a:r>
              <a:rPr lang="en-US" sz="5400" dirty="0"/>
              <a:t>Revise the drafts severally </a:t>
            </a:r>
          </a:p>
          <a:p>
            <a:pPr marL="514350" indent="-514350">
              <a:buAutoNum type="arabicPeriod"/>
            </a:pPr>
            <a:endParaRPr lang="en-US" sz="5400" dirty="0"/>
          </a:p>
          <a:p>
            <a:pPr marL="514350" indent="-514350">
              <a:buAutoNum type="arabicPeriod"/>
            </a:pPr>
            <a:endParaRPr lang="en-US" sz="5400" dirty="0"/>
          </a:p>
        </p:txBody>
      </p:sp>
      <p:sp>
        <p:nvSpPr>
          <p:cNvPr id="5" name="Title 4">
            <a:extLst>
              <a:ext uri="{FF2B5EF4-FFF2-40B4-BE49-F238E27FC236}">
                <a16:creationId xmlns:a16="http://schemas.microsoft.com/office/drawing/2014/main" id="{DFF5DC56-79F7-C24F-9EA0-8E648884F586}"/>
              </a:ext>
            </a:extLst>
          </p:cNvPr>
          <p:cNvSpPr>
            <a:spLocks noGrp="1"/>
          </p:cNvSpPr>
          <p:nvPr>
            <p:ph type="title"/>
          </p:nvPr>
        </p:nvSpPr>
        <p:spPr/>
        <p:txBody>
          <a:bodyPr>
            <a:normAutofit/>
          </a:bodyPr>
          <a:lstStyle/>
          <a:p>
            <a:pPr algn="ctr"/>
            <a:r>
              <a:rPr lang="en-GB" sz="8000" b="1" dirty="0">
                <a:solidFill>
                  <a:srgbClr val="FF0000"/>
                </a:solidFill>
              </a:rPr>
              <a:t>THE WRITING STAGE </a:t>
            </a:r>
            <a:endParaRPr lang="en-GB" sz="8000" dirty="0"/>
          </a:p>
        </p:txBody>
      </p:sp>
    </p:spTree>
    <p:extLst>
      <p:ext uri="{BB962C8B-B14F-4D97-AF65-F5344CB8AC3E}">
        <p14:creationId xmlns:p14="http://schemas.microsoft.com/office/powerpoint/2010/main" val="50196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27" y="365125"/>
            <a:ext cx="11467070" cy="6492875"/>
          </a:xfrm>
        </p:spPr>
        <p:txBody>
          <a:bodyPr>
            <a:normAutofit/>
          </a:bodyPr>
          <a:lstStyle/>
          <a:p>
            <a:pPr algn="ctr"/>
            <a:r>
              <a:rPr lang="en-US" sz="9600" b="1" dirty="0">
                <a:solidFill>
                  <a:srgbClr val="FF0000"/>
                </a:solidFill>
              </a:rPr>
              <a:t>Post-writing Stage: Editing &amp; Proofreading  </a:t>
            </a:r>
          </a:p>
        </p:txBody>
      </p:sp>
    </p:spTree>
    <p:extLst>
      <p:ext uri="{BB962C8B-B14F-4D97-AF65-F5344CB8AC3E}">
        <p14:creationId xmlns:p14="http://schemas.microsoft.com/office/powerpoint/2010/main" val="3565602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z="3600">
                <a:solidFill>
                  <a:srgbClr val="7B9899"/>
                </a:solidFill>
                <a:latin typeface="Times New Roman" panose="02020603050405020304" pitchFamily="18" charset="0"/>
                <a:cs typeface="Times New Roman" panose="02020603050405020304" pitchFamily="18" charset="0"/>
              </a:rPr>
              <a:t>TYPES OF EDITING </a:t>
            </a:r>
            <a:endParaRPr lang="en-US" altLang="en-US" sz="3600"/>
          </a:p>
        </p:txBody>
      </p:sp>
      <p:sp>
        <p:nvSpPr>
          <p:cNvPr id="10243" name="Content Placeholder 2"/>
          <p:cNvSpPr>
            <a:spLocks noGrp="1"/>
          </p:cNvSpPr>
          <p:nvPr>
            <p:ph idx="1"/>
          </p:nvPr>
        </p:nvSpPr>
        <p:spPr/>
        <p:txBody>
          <a:bodyPr>
            <a:normAutofit/>
          </a:bodyPr>
          <a:lstStyle/>
          <a:p>
            <a:pPr eaLnBrk="1" hangingPunct="1"/>
            <a:r>
              <a:rPr lang="en-US" altLang="en-US" sz="8800" dirty="0">
                <a:latin typeface="Times New Roman" panose="02020603050405020304" pitchFamily="18" charset="0"/>
                <a:cs typeface="Times New Roman" panose="02020603050405020304" pitchFamily="18" charset="0"/>
              </a:rPr>
              <a:t>Self-editing </a:t>
            </a:r>
          </a:p>
          <a:p>
            <a:pPr eaLnBrk="1" hangingPunct="1"/>
            <a:r>
              <a:rPr lang="en-US" altLang="en-US" sz="8800" dirty="0">
                <a:latin typeface="Times New Roman" panose="02020603050405020304" pitchFamily="18" charset="0"/>
                <a:cs typeface="Times New Roman" panose="02020603050405020304" pitchFamily="18" charset="0"/>
              </a:rPr>
              <a:t>Peer-editing </a:t>
            </a:r>
          </a:p>
          <a:p>
            <a:pPr eaLnBrk="1" hangingPunct="1"/>
            <a:r>
              <a:rPr lang="en-US" altLang="en-US" sz="8800" dirty="0">
                <a:latin typeface="Times New Roman" panose="02020603050405020304" pitchFamily="18" charset="0"/>
                <a:cs typeface="Times New Roman" panose="02020603050405020304" pitchFamily="18" charset="0"/>
              </a:rPr>
              <a:t>Group-editing</a:t>
            </a:r>
            <a:r>
              <a:rPr lang="en-US" altLang="en-US" sz="8800" dirty="0"/>
              <a:t> </a:t>
            </a:r>
          </a:p>
          <a:p>
            <a:pPr eaLnBrk="1" hangingPunct="1"/>
            <a:endParaRPr lang="en-US" altLang="en-US" sz="8800" dirty="0"/>
          </a:p>
        </p:txBody>
      </p:sp>
    </p:spTree>
    <p:extLst>
      <p:ext uri="{BB962C8B-B14F-4D97-AF65-F5344CB8AC3E}">
        <p14:creationId xmlns:p14="http://schemas.microsoft.com/office/powerpoint/2010/main" val="4274221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207"/>
          </a:xfrm>
        </p:spPr>
        <p:txBody>
          <a:bodyPr>
            <a:normAutofit fontScale="90000"/>
          </a:bodyPr>
          <a:lstStyle/>
          <a:p>
            <a:endParaRPr lang="en-US" dirty="0"/>
          </a:p>
        </p:txBody>
      </p:sp>
      <p:sp>
        <p:nvSpPr>
          <p:cNvPr id="3" name="Content Placeholder 2"/>
          <p:cNvSpPr>
            <a:spLocks noGrp="1"/>
          </p:cNvSpPr>
          <p:nvPr>
            <p:ph idx="1"/>
          </p:nvPr>
        </p:nvSpPr>
        <p:spPr>
          <a:xfrm>
            <a:off x="126609" y="365126"/>
            <a:ext cx="11732455" cy="6492874"/>
          </a:xfrm>
        </p:spPr>
        <p:txBody>
          <a:bodyPr>
            <a:noAutofit/>
          </a:bodyPr>
          <a:lstStyle/>
          <a:p>
            <a:pPr marL="0" indent="0" algn="just">
              <a:buNone/>
            </a:pPr>
            <a:r>
              <a:rPr lang="en-US" sz="2400" b="1" dirty="0"/>
              <a:t>The State Protocol Department has denied claims by the founder of the Ghana Freedom Party (GFP), Madam </a:t>
            </a:r>
            <a:r>
              <a:rPr lang="en-US" sz="2400" b="1" dirty="0" err="1"/>
              <a:t>Akua</a:t>
            </a:r>
            <a:r>
              <a:rPr lang="en-US" sz="2400" b="1" dirty="0"/>
              <a:t> </a:t>
            </a:r>
            <a:r>
              <a:rPr lang="en-US" sz="2400" b="1" dirty="0" err="1"/>
              <a:t>Donkor</a:t>
            </a:r>
            <a:r>
              <a:rPr lang="en-US" sz="2400" b="1" dirty="0"/>
              <a:t> that they have been given express instructions not to invite her and </a:t>
            </a:r>
            <a:r>
              <a:rPr lang="en-US" sz="2400" b="1" dirty="0" err="1"/>
              <a:t>Dr</a:t>
            </a:r>
            <a:r>
              <a:rPr lang="en-US" sz="2400" b="1" dirty="0"/>
              <a:t> Hassan </a:t>
            </a:r>
            <a:r>
              <a:rPr lang="en-US" sz="2400" b="1" dirty="0" err="1"/>
              <a:t>Ayariga</a:t>
            </a:r>
            <a:r>
              <a:rPr lang="en-US" sz="2400" b="1" dirty="0"/>
              <a:t> to state functions. Madam </a:t>
            </a:r>
            <a:r>
              <a:rPr lang="en-US" sz="2400" b="1" dirty="0" err="1"/>
              <a:t>Akua</a:t>
            </a:r>
            <a:r>
              <a:rPr lang="en-US" sz="2400" b="1" dirty="0"/>
              <a:t> </a:t>
            </a:r>
            <a:r>
              <a:rPr lang="en-US" sz="2400" b="1" dirty="0" err="1"/>
              <a:t>Donkor</a:t>
            </a:r>
            <a:r>
              <a:rPr lang="en-US" sz="2400" b="1" dirty="0"/>
              <a:t> disclosed that she does not receive invites as she used to and in an attempt to find out from the State Protocol Department (SPD), she was told by one Mensah that her name is not among persons to be invited for such events as directed by the presidency. </a:t>
            </a:r>
            <a:r>
              <a:rPr lang="en-US" sz="2400" b="1" dirty="0" err="1"/>
              <a:t>Akua</a:t>
            </a:r>
            <a:r>
              <a:rPr lang="en-US" sz="2400" b="1" dirty="0"/>
              <a:t> </a:t>
            </a:r>
            <a:r>
              <a:rPr lang="en-US" sz="2400" b="1" dirty="0" err="1"/>
              <a:t>Donkor</a:t>
            </a:r>
            <a:r>
              <a:rPr lang="en-US" sz="2400" b="1" dirty="0"/>
              <a:t> believes the current President, Nana </a:t>
            </a:r>
            <a:r>
              <a:rPr lang="en-US" sz="2400" b="1" dirty="0" err="1"/>
              <a:t>Addo</a:t>
            </a:r>
            <a:r>
              <a:rPr lang="en-US" sz="2400" b="1" dirty="0"/>
              <a:t> </a:t>
            </a:r>
            <a:r>
              <a:rPr lang="en-US" sz="2400" b="1" dirty="0" err="1"/>
              <a:t>Dankwa</a:t>
            </a:r>
            <a:r>
              <a:rPr lang="en-US" sz="2400" b="1" dirty="0"/>
              <a:t> </a:t>
            </a:r>
            <a:r>
              <a:rPr lang="en-US" sz="2400" b="1" dirty="0" err="1"/>
              <a:t>Akufo-Addo</a:t>
            </a:r>
            <a:r>
              <a:rPr lang="en-US" sz="2400" b="1" dirty="0"/>
              <a:t> despises not only her but </a:t>
            </a:r>
            <a:r>
              <a:rPr lang="en-US" sz="2400" b="1" dirty="0" err="1"/>
              <a:t>Dr</a:t>
            </a:r>
            <a:r>
              <a:rPr lang="en-US" sz="2400" b="1" dirty="0"/>
              <a:t> Hassan </a:t>
            </a:r>
            <a:r>
              <a:rPr lang="en-US" sz="2400" b="1" dirty="0" err="1"/>
              <a:t>Ayariga</a:t>
            </a:r>
            <a:r>
              <a:rPr lang="en-US" sz="2400" b="1" dirty="0"/>
              <a:t> of the </a:t>
            </a:r>
            <a:r>
              <a:rPr lang="en-US" sz="2400" b="1" dirty="0">
                <a:solidFill>
                  <a:srgbClr val="FF0000"/>
                </a:solidFill>
              </a:rPr>
              <a:t>All Peoples Congress (NDC) </a:t>
            </a:r>
            <a:r>
              <a:rPr lang="en-US" sz="2400" b="1" dirty="0"/>
              <a:t>for which reason they have both been relegated to the background. “Nana </a:t>
            </a:r>
            <a:r>
              <a:rPr lang="en-US" sz="2400" b="1" dirty="0" err="1"/>
              <a:t>Addo</a:t>
            </a:r>
            <a:r>
              <a:rPr lang="en-US" sz="2400" b="1" dirty="0"/>
              <a:t> does not like me and Hassan </a:t>
            </a:r>
            <a:r>
              <a:rPr lang="en-US" sz="2400" b="1" dirty="0" err="1"/>
              <a:t>Ayariga</a:t>
            </a:r>
            <a:r>
              <a:rPr lang="en-US" sz="2400" b="1" dirty="0"/>
              <a:t>. I am sure that is why he has directed them not invite me for state functions but I don’t care”, he revealed on Kumasi-based </a:t>
            </a:r>
            <a:r>
              <a:rPr lang="en-US" sz="2400" b="1" dirty="0" err="1"/>
              <a:t>Abusua</a:t>
            </a:r>
            <a:r>
              <a:rPr lang="en-US" sz="2400" b="1" dirty="0"/>
              <a:t> Fm. But Deputy Chief Protocol Officer at the State protocol department Nana Mensah refuted claims that he refused to give her invite adding that the President had no hand in the protocol list. According to him, the GFP leader knows the processes involved in extending such invitations denying the claim that they showed her a list which did not contain her name. ‘Prior to the Independence Day for example, I told her to hang around for a while because the one in charge of invitation cards had stepped out, the time I </a:t>
            </a:r>
            <a:r>
              <a:rPr lang="en-US" sz="2400" b="1" dirty="0" err="1"/>
              <a:t>realised</a:t>
            </a:r>
            <a:r>
              <a:rPr lang="en-US" sz="2400" b="1" dirty="0"/>
              <a:t>, she had left unannounced. She knows how we have been assisting her even when she wants to travel outside the country. I am just wondering why she has decided to go to the media with such an issue. If it is also about the State of the Nation Address, we at SPD do not handle that, Parliament does,’ he explained.</a:t>
            </a:r>
          </a:p>
        </p:txBody>
      </p:sp>
    </p:spTree>
    <p:extLst>
      <p:ext uri="{BB962C8B-B14F-4D97-AF65-F5344CB8AC3E}">
        <p14:creationId xmlns:p14="http://schemas.microsoft.com/office/powerpoint/2010/main" val="1707759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algn="ctr" eaLnBrk="1" hangingPunct="1"/>
            <a:r>
              <a:rPr lang="en-US" altLang="en-US" b="1" dirty="0">
                <a:solidFill>
                  <a:srgbClr val="00B050"/>
                </a:solidFill>
                <a:latin typeface="Times New Roman" panose="02020603050405020304" pitchFamily="18" charset="0"/>
                <a:cs typeface="Times New Roman" panose="02020603050405020304" pitchFamily="18" charset="0"/>
              </a:rPr>
              <a:t>FOCUS OF EDITING: CONTENT 	1</a:t>
            </a:r>
            <a:endParaRPr lang="en-US" altLang="en-US" b="1" dirty="0">
              <a:solidFill>
                <a:srgbClr val="00B050"/>
              </a:solidFill>
            </a:endParaRPr>
          </a:p>
        </p:txBody>
      </p:sp>
      <p:sp>
        <p:nvSpPr>
          <p:cNvPr id="11267" name="Content Placeholder 2"/>
          <p:cNvSpPr>
            <a:spLocks noGrp="1"/>
          </p:cNvSpPr>
          <p:nvPr>
            <p:ph idx="1"/>
          </p:nvPr>
        </p:nvSpPr>
        <p:spPr/>
        <p:txBody>
          <a:bodyPr>
            <a:normAutofit/>
          </a:bodyPr>
          <a:lstStyle/>
          <a:p>
            <a:pPr eaLnBrk="1" hangingPunct="1"/>
            <a:r>
              <a:rPr lang="en-US" altLang="en-US" sz="6600" dirty="0">
                <a:latin typeface="Times" charset="0"/>
                <a:ea typeface="Times" charset="0"/>
                <a:cs typeface="Times" charset="0"/>
              </a:rPr>
              <a:t>Relevance </a:t>
            </a:r>
          </a:p>
          <a:p>
            <a:pPr eaLnBrk="1" hangingPunct="1"/>
            <a:r>
              <a:rPr lang="en-US" altLang="en-US" sz="6600" dirty="0">
                <a:latin typeface="Times" charset="0"/>
                <a:ea typeface="Times" charset="0"/>
                <a:cs typeface="Times" charset="0"/>
              </a:rPr>
              <a:t>Adequacy </a:t>
            </a:r>
          </a:p>
          <a:p>
            <a:pPr eaLnBrk="1" hangingPunct="1"/>
            <a:r>
              <a:rPr lang="en-US" altLang="en-US" sz="6600" dirty="0">
                <a:latin typeface="Times" charset="0"/>
                <a:ea typeface="Times" charset="0"/>
                <a:cs typeface="Times" charset="0"/>
              </a:rPr>
              <a:t>Consistency </a:t>
            </a:r>
          </a:p>
          <a:p>
            <a:pPr eaLnBrk="1" hangingPunct="1"/>
            <a:r>
              <a:rPr lang="en-US" altLang="en-US" sz="6600" dirty="0">
                <a:latin typeface="Times" charset="0"/>
                <a:ea typeface="Times" charset="0"/>
                <a:cs typeface="Times" charset="0"/>
              </a:rPr>
              <a:t>Accuracy</a:t>
            </a:r>
          </a:p>
        </p:txBody>
      </p:sp>
    </p:spTree>
    <p:extLst>
      <p:ext uri="{BB962C8B-B14F-4D97-AF65-F5344CB8AC3E}">
        <p14:creationId xmlns:p14="http://schemas.microsoft.com/office/powerpoint/2010/main" val="268279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algn="ctr">
              <a:defRPr/>
            </a:pPr>
            <a:r>
              <a:rPr lang="en-GB" sz="8800" b="1" dirty="0">
                <a:solidFill>
                  <a:srgbClr val="FF0000"/>
                </a:solidFill>
              </a:rPr>
              <a:t>The Process Approach</a:t>
            </a:r>
          </a:p>
        </p:txBody>
      </p:sp>
      <p:sp>
        <p:nvSpPr>
          <p:cNvPr id="16387" name="Rectangle 3"/>
          <p:cNvSpPr>
            <a:spLocks noGrp="1" noChangeArrowheads="1"/>
          </p:cNvSpPr>
          <p:nvPr>
            <p:ph idx="1"/>
          </p:nvPr>
        </p:nvSpPr>
        <p:spPr>
          <a:xfrm>
            <a:off x="308919" y="1931833"/>
            <a:ext cx="11294076" cy="4449919"/>
          </a:xfrm>
        </p:spPr>
        <p:txBody>
          <a:bodyPr>
            <a:normAutofit fontScale="92500"/>
          </a:bodyPr>
          <a:lstStyle/>
          <a:p>
            <a:pPr eaLnBrk="1" hangingPunct="1"/>
            <a:endParaRPr lang="en-GB" altLang="en-US" dirty="0"/>
          </a:p>
          <a:p>
            <a:pPr algn="just" eaLnBrk="1" hangingPunct="1"/>
            <a:r>
              <a:rPr lang="en-GB" altLang="en-US" sz="6600" dirty="0"/>
              <a:t>The Process Approach aims to reflect what </a:t>
            </a:r>
            <a:r>
              <a:rPr lang="en-GB" altLang="en-US" sz="6600" dirty="0">
                <a:solidFill>
                  <a:srgbClr val="FF0000"/>
                </a:solidFill>
              </a:rPr>
              <a:t>real writers </a:t>
            </a:r>
            <a:r>
              <a:rPr lang="en-GB" altLang="en-US" sz="6600" dirty="0"/>
              <a:t>do in </a:t>
            </a:r>
            <a:r>
              <a:rPr lang="en-GB" altLang="en-US" sz="6600" dirty="0">
                <a:solidFill>
                  <a:srgbClr val="FF0000"/>
                </a:solidFill>
              </a:rPr>
              <a:t>real situations</a:t>
            </a:r>
            <a:r>
              <a:rPr lang="en-GB" altLang="en-US" sz="6600" dirty="0"/>
              <a:t>.</a:t>
            </a:r>
          </a:p>
          <a:p>
            <a:pPr algn="just"/>
            <a:r>
              <a:rPr lang="en-US" sz="6600" b="1" dirty="0"/>
              <a:t>It considers writing as  non-linear</a:t>
            </a:r>
            <a:endParaRPr lang="en-GB" altLang="en-US" sz="6600" dirty="0"/>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40080F-8523-4626-BF82-832B06FF7561}" type="slidenum">
              <a:rPr lang="en-GB" altLang="en-US" sz="1400">
                <a:solidFill>
                  <a:srgbClr val="FFFFFF"/>
                </a:solidFill>
              </a:rPr>
              <a:pPr eaLnBrk="1" hangingPunct="1"/>
              <a:t>3</a:t>
            </a:fld>
            <a:endParaRPr lang="en-GB" altLang="en-US" sz="1400">
              <a:solidFill>
                <a:srgbClr val="FFFFFF"/>
              </a:solidFill>
            </a:endParaRPr>
          </a:p>
        </p:txBody>
      </p:sp>
    </p:spTree>
    <p:extLst>
      <p:ext uri="{BB962C8B-B14F-4D97-AF65-F5344CB8AC3E}">
        <p14:creationId xmlns:p14="http://schemas.microsoft.com/office/powerpoint/2010/main" val="2547347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ctr" eaLnBrk="1" hangingPunct="1"/>
            <a:r>
              <a:rPr lang="en-US" altLang="en-US" sz="3600" b="1" dirty="0">
                <a:solidFill>
                  <a:srgbClr val="00B050"/>
                </a:solidFill>
                <a:latin typeface="Times New Roman" panose="02020603050405020304" pitchFamily="18" charset="0"/>
                <a:cs typeface="Times New Roman" panose="02020603050405020304" pitchFamily="18" charset="0"/>
              </a:rPr>
              <a:t>FOCUS OF EDITING: STRUCTURE 		2</a:t>
            </a:r>
            <a:endParaRPr lang="en-US" altLang="en-US" sz="3600" b="1" dirty="0">
              <a:solidFill>
                <a:srgbClr val="00B050"/>
              </a:solidFill>
            </a:endParaRPr>
          </a:p>
        </p:txBody>
      </p:sp>
      <p:sp>
        <p:nvSpPr>
          <p:cNvPr id="12291" name="Content Placeholder 2"/>
          <p:cNvSpPr>
            <a:spLocks noGrp="1"/>
          </p:cNvSpPr>
          <p:nvPr>
            <p:ph idx="1"/>
          </p:nvPr>
        </p:nvSpPr>
        <p:spPr>
          <a:xfrm>
            <a:off x="0" y="1845734"/>
            <a:ext cx="12192000" cy="5483754"/>
          </a:xfrm>
        </p:spPr>
        <p:txBody>
          <a:bodyPr>
            <a:noAutofit/>
          </a:bodyPr>
          <a:lstStyle/>
          <a:p>
            <a:pPr algn="just" eaLnBrk="1" hangingPunct="1"/>
            <a:r>
              <a:rPr lang="en-US" altLang="en-US" sz="4800" dirty="0">
                <a:latin typeface="Times New Roman" panose="02020603050405020304" pitchFamily="18" charset="0"/>
                <a:cs typeface="Times New Roman" panose="02020603050405020304" pitchFamily="18" charset="0"/>
              </a:rPr>
              <a:t>Generic requirements (letter, memo, abstract, etc.)</a:t>
            </a:r>
          </a:p>
          <a:p>
            <a:pPr algn="just" eaLnBrk="1" hangingPunct="1"/>
            <a:r>
              <a:rPr lang="en-US" altLang="en-US" sz="4800" dirty="0">
                <a:latin typeface="Times New Roman" panose="02020603050405020304" pitchFamily="18" charset="0"/>
                <a:cs typeface="Times New Roman" panose="02020603050405020304" pitchFamily="18" charset="0"/>
              </a:rPr>
              <a:t>Well-organized (introduction, developing paragraphs, and concluding paragraphs)</a:t>
            </a:r>
          </a:p>
          <a:p>
            <a:pPr algn="just" eaLnBrk="1" hangingPunct="1"/>
            <a:r>
              <a:rPr lang="en-US" altLang="en-US" sz="4800" dirty="0">
                <a:latin typeface="Times New Roman" panose="02020603050405020304" pitchFamily="18" charset="0"/>
                <a:cs typeface="Times New Roman" panose="02020603050405020304" pitchFamily="18" charset="0"/>
              </a:rPr>
              <a:t>Logical sequencing </a:t>
            </a:r>
          </a:p>
          <a:p>
            <a:pPr algn="just" eaLnBrk="1" hangingPunct="1"/>
            <a:r>
              <a:rPr lang="en-US" altLang="en-US" sz="4800" dirty="0">
                <a:latin typeface="Times New Roman" panose="02020603050405020304" pitchFamily="18" charset="0"/>
                <a:cs typeface="Times New Roman" panose="02020603050405020304" pitchFamily="18" charset="0"/>
              </a:rPr>
              <a:t>Transitional markers </a:t>
            </a:r>
          </a:p>
        </p:txBody>
      </p:sp>
    </p:spTree>
    <p:extLst>
      <p:ext uri="{BB962C8B-B14F-4D97-AF65-F5344CB8AC3E}">
        <p14:creationId xmlns:p14="http://schemas.microsoft.com/office/powerpoint/2010/main" val="3051462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z="3600" b="1" dirty="0">
                <a:solidFill>
                  <a:srgbClr val="00B050"/>
                </a:solidFill>
                <a:latin typeface="Times New Roman" panose="02020603050405020304" pitchFamily="18" charset="0"/>
                <a:cs typeface="Times New Roman" panose="02020603050405020304" pitchFamily="18" charset="0"/>
              </a:rPr>
              <a:t>FOCUS OF EDITING: CLARITY 		3</a:t>
            </a:r>
            <a:endParaRPr lang="en-US" altLang="en-US" sz="3600" b="1" dirty="0">
              <a:solidFill>
                <a:srgbClr val="00B050"/>
              </a:solidFill>
            </a:endParaRPr>
          </a:p>
        </p:txBody>
      </p:sp>
      <p:sp>
        <p:nvSpPr>
          <p:cNvPr id="13315" name="Content Placeholder 2"/>
          <p:cNvSpPr>
            <a:spLocks noGrp="1"/>
          </p:cNvSpPr>
          <p:nvPr>
            <p:ph idx="1"/>
          </p:nvPr>
        </p:nvSpPr>
        <p:spPr/>
        <p:txBody>
          <a:bodyPr>
            <a:noAutofit/>
          </a:bodyPr>
          <a:lstStyle/>
          <a:p>
            <a:pPr eaLnBrk="1" hangingPunct="1">
              <a:buFont typeface="Wingdings 2" panose="05020102010507070707" pitchFamily="18" charset="2"/>
              <a:buNone/>
            </a:pPr>
            <a:r>
              <a:rPr lang="en-US" altLang="en-US" sz="4400" dirty="0">
                <a:latin typeface="Times New Roman" panose="02020603050405020304" pitchFamily="18" charset="0"/>
                <a:cs typeface="Times New Roman" panose="02020603050405020304" pitchFamily="18" charset="0"/>
              </a:rPr>
              <a:t>At word, phrase, clausal, and sentence levels</a:t>
            </a:r>
          </a:p>
          <a:p>
            <a:pPr eaLnBrk="1" hangingPunct="1"/>
            <a:r>
              <a:rPr lang="en-US" altLang="en-US" sz="4400" dirty="0">
                <a:latin typeface="Times New Roman" panose="02020603050405020304" pitchFamily="18" charset="0"/>
                <a:cs typeface="Times New Roman" panose="02020603050405020304" pitchFamily="18" charset="0"/>
              </a:rPr>
              <a:t>Ambiguity and vagueness</a:t>
            </a:r>
          </a:p>
          <a:p>
            <a:pPr eaLnBrk="1" hangingPunct="1"/>
            <a:r>
              <a:rPr lang="en-US" altLang="en-US" sz="4400" dirty="0">
                <a:latin typeface="Times New Roman" panose="02020603050405020304" pitchFamily="18" charset="0"/>
                <a:cs typeface="Times New Roman" panose="02020603050405020304" pitchFamily="18" charset="0"/>
              </a:rPr>
              <a:t>Dangling or misrelated constructions</a:t>
            </a:r>
          </a:p>
          <a:p>
            <a:pPr eaLnBrk="1" hangingPunct="1"/>
            <a:r>
              <a:rPr lang="en-US" altLang="en-US" sz="4400" dirty="0">
                <a:latin typeface="Times New Roman" panose="02020603050405020304" pitchFamily="18" charset="0"/>
                <a:cs typeface="Times New Roman" panose="02020603050405020304" pitchFamily="18" charset="0"/>
              </a:rPr>
              <a:t>Sentence fragments and run-on sentences</a:t>
            </a:r>
          </a:p>
          <a:p>
            <a:pPr eaLnBrk="1" hangingPunct="1"/>
            <a:r>
              <a:rPr lang="en-US" altLang="en-US" sz="4400" dirty="0">
                <a:latin typeface="Times New Roman" panose="02020603050405020304" pitchFamily="18" charset="0"/>
                <a:cs typeface="Times New Roman" panose="02020603050405020304" pitchFamily="18" charset="0"/>
              </a:rPr>
              <a:t>Awkward sentences</a:t>
            </a:r>
          </a:p>
          <a:p>
            <a:pPr eaLnBrk="1" hangingPunct="1"/>
            <a:r>
              <a:rPr lang="en-US" altLang="en-US" sz="4400" dirty="0">
                <a:latin typeface="Times New Roman" panose="02020603050405020304" pitchFamily="18" charset="0"/>
                <a:cs typeface="Times New Roman" panose="02020603050405020304" pitchFamily="18" charset="0"/>
              </a:rPr>
              <a:t>Inappropriate lexical choices</a:t>
            </a:r>
            <a:endParaRPr lang="en-US" altLang="en-US" sz="4400" dirty="0"/>
          </a:p>
        </p:txBody>
      </p:sp>
    </p:spTree>
    <p:extLst>
      <p:ext uri="{BB962C8B-B14F-4D97-AF65-F5344CB8AC3E}">
        <p14:creationId xmlns:p14="http://schemas.microsoft.com/office/powerpoint/2010/main" val="2740212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5"/>
            <a:ext cx="10515600" cy="746223"/>
          </a:xfrm>
        </p:spPr>
        <p:txBody>
          <a:bodyPr/>
          <a:lstStyle/>
          <a:p>
            <a:pPr algn="ctr" eaLnBrk="1" hangingPunct="1"/>
            <a:r>
              <a:rPr lang="en-US" altLang="en-US" sz="3600" b="1" dirty="0">
                <a:solidFill>
                  <a:srgbClr val="00B050"/>
                </a:solidFill>
                <a:latin typeface="Times New Roman" panose="02020603050405020304" pitchFamily="18" charset="0"/>
                <a:cs typeface="Times New Roman" panose="02020603050405020304" pitchFamily="18" charset="0"/>
              </a:rPr>
              <a:t>FOCUS OF EDITING: STYLE 		4</a:t>
            </a:r>
            <a:endParaRPr lang="en-US" altLang="en-US" sz="3600" b="1" dirty="0">
              <a:solidFill>
                <a:srgbClr val="00B050"/>
              </a:solidFill>
            </a:endParaRPr>
          </a:p>
        </p:txBody>
      </p:sp>
      <p:sp>
        <p:nvSpPr>
          <p:cNvPr id="14339" name="Content Placeholder 2"/>
          <p:cNvSpPr>
            <a:spLocks noGrp="1"/>
          </p:cNvSpPr>
          <p:nvPr>
            <p:ph idx="1"/>
          </p:nvPr>
        </p:nvSpPr>
        <p:spPr>
          <a:xfrm>
            <a:off x="182880" y="1252025"/>
            <a:ext cx="11816862" cy="4924938"/>
          </a:xfrm>
        </p:spPr>
        <p:txBody>
          <a:bodyPr>
            <a:noAutofit/>
          </a:bodyPr>
          <a:lstStyle/>
          <a:p>
            <a:pPr algn="just" eaLnBrk="1" hangingPunct="1"/>
            <a:r>
              <a:rPr lang="en-US" altLang="en-US" sz="4000" dirty="0">
                <a:latin typeface="Times New Roman" panose="02020603050405020304" pitchFamily="18" charset="0"/>
                <a:cs typeface="Times New Roman" panose="02020603050405020304" pitchFamily="18" charset="0"/>
              </a:rPr>
              <a:t>Level of formality </a:t>
            </a:r>
          </a:p>
          <a:p>
            <a:pPr algn="just" eaLnBrk="1" hangingPunct="1"/>
            <a:r>
              <a:rPr lang="en-US" altLang="en-US" sz="4000" dirty="0">
                <a:latin typeface="Times New Roman" panose="02020603050405020304" pitchFamily="18" charset="0"/>
                <a:cs typeface="Times New Roman" panose="02020603050405020304" pitchFamily="18" charset="0"/>
              </a:rPr>
              <a:t>Appropriate tone</a:t>
            </a:r>
          </a:p>
          <a:p>
            <a:pPr algn="just" eaLnBrk="1" hangingPunct="1"/>
            <a:r>
              <a:rPr lang="en-US" altLang="en-US" sz="4000" dirty="0">
                <a:latin typeface="Times New Roman" panose="02020603050405020304" pitchFamily="18" charset="0"/>
                <a:cs typeface="Times New Roman" panose="02020603050405020304" pitchFamily="18" charset="0"/>
              </a:rPr>
              <a:t>Sentence beginning, length, variety, and complexity </a:t>
            </a:r>
          </a:p>
          <a:p>
            <a:pPr algn="just" eaLnBrk="1" hangingPunct="1"/>
            <a:r>
              <a:rPr lang="en-US" altLang="en-US" sz="4000" dirty="0">
                <a:latin typeface="Times New Roman" panose="02020603050405020304" pitchFamily="18" charset="0"/>
                <a:cs typeface="Times New Roman" panose="02020603050405020304" pitchFamily="18" charset="0"/>
              </a:rPr>
              <a:t>Paragraph length  </a:t>
            </a:r>
          </a:p>
          <a:p>
            <a:pPr algn="just" eaLnBrk="1" hangingPunct="1"/>
            <a:r>
              <a:rPr lang="en-US" altLang="en-US" sz="4000" dirty="0">
                <a:latin typeface="Times New Roman" panose="02020603050405020304" pitchFamily="18" charset="0"/>
                <a:cs typeface="Times New Roman" panose="02020603050405020304" pitchFamily="18" charset="0"/>
              </a:rPr>
              <a:t>Gender-sensitive language</a:t>
            </a:r>
          </a:p>
          <a:p>
            <a:pPr algn="just" eaLnBrk="1" hangingPunct="1"/>
            <a:r>
              <a:rPr lang="en-US" altLang="en-US" sz="4000" dirty="0">
                <a:latin typeface="Times New Roman" panose="02020603050405020304" pitchFamily="18" charset="0"/>
                <a:cs typeface="Times New Roman" panose="02020603050405020304" pitchFamily="18" charset="0"/>
              </a:rPr>
              <a:t>Nominalized </a:t>
            </a:r>
          </a:p>
          <a:p>
            <a:pPr algn="just" eaLnBrk="1" hangingPunct="1"/>
            <a:r>
              <a:rPr lang="en-US" altLang="en-US" sz="4000" dirty="0">
                <a:latin typeface="Times New Roman" panose="02020603050405020304" pitchFamily="18" charset="0"/>
                <a:cs typeface="Times New Roman" panose="02020603050405020304" pitchFamily="18" charset="0"/>
              </a:rPr>
              <a:t>Verbalized </a:t>
            </a:r>
          </a:p>
          <a:p>
            <a:pPr algn="just" eaLnBrk="1" hangingPunct="1">
              <a:buFont typeface="Wingdings 2" panose="05020102010507070707" pitchFamily="18" charset="2"/>
              <a:buNone/>
            </a:pPr>
            <a:r>
              <a:rPr lang="en-US" altLang="en-US" sz="4000" dirty="0">
                <a:latin typeface="Times New Roman" panose="02020603050405020304" pitchFamily="18" charset="0"/>
                <a:cs typeface="Times New Roman" panose="02020603050405020304" pitchFamily="18" charset="0"/>
              </a:rPr>
              <a:t>N.B. Many factors affect style: aim, audience, and topic </a:t>
            </a:r>
          </a:p>
          <a:p>
            <a:pPr algn="just" eaLnBrk="1" hangingPunct="1"/>
            <a:endParaRPr lang="en-US" altLang="en-US" sz="4000" dirty="0"/>
          </a:p>
        </p:txBody>
      </p:sp>
    </p:spTree>
    <p:extLst>
      <p:ext uri="{BB962C8B-B14F-4D97-AF65-F5344CB8AC3E}">
        <p14:creationId xmlns:p14="http://schemas.microsoft.com/office/powerpoint/2010/main" val="171624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altLang="en-US" sz="3600" b="1" dirty="0">
                <a:solidFill>
                  <a:srgbClr val="00B050"/>
                </a:solidFill>
                <a:latin typeface="Times New Roman" panose="02020603050405020304" pitchFamily="18" charset="0"/>
                <a:cs typeface="Times New Roman" panose="02020603050405020304" pitchFamily="18" charset="0"/>
              </a:rPr>
              <a:t>FOCUS OF EDITING: FORMATTING 	5</a:t>
            </a:r>
            <a:endParaRPr lang="en-US" altLang="en-US" sz="3600" b="1" dirty="0">
              <a:solidFill>
                <a:srgbClr val="00B050"/>
              </a:solidFill>
            </a:endParaRPr>
          </a:p>
        </p:txBody>
      </p:sp>
      <p:sp>
        <p:nvSpPr>
          <p:cNvPr id="15363" name="Content Placeholder 2"/>
          <p:cNvSpPr>
            <a:spLocks noGrp="1"/>
          </p:cNvSpPr>
          <p:nvPr>
            <p:ph idx="1"/>
          </p:nvPr>
        </p:nvSpPr>
        <p:spPr>
          <a:xfrm>
            <a:off x="464234" y="1690688"/>
            <a:ext cx="11522612" cy="5310187"/>
          </a:xfrm>
        </p:spPr>
        <p:txBody>
          <a:bodyPr>
            <a:noAutofit/>
          </a:bodyPr>
          <a:lstStyle/>
          <a:p>
            <a:pPr eaLnBrk="1" hangingPunct="1"/>
            <a:r>
              <a:rPr lang="en-US" altLang="en-US" sz="3600" dirty="0">
                <a:latin typeface="Times New Roman" panose="02020603050405020304" pitchFamily="18" charset="0"/>
                <a:cs typeface="Times New Roman" panose="02020603050405020304" pitchFamily="18" charset="0"/>
              </a:rPr>
              <a:t>Lecturer’s/department’s/institution’s guidelines</a:t>
            </a:r>
          </a:p>
          <a:p>
            <a:pPr eaLnBrk="1" hangingPunct="1"/>
            <a:r>
              <a:rPr lang="en-US" altLang="en-US" sz="3600" dirty="0">
                <a:latin typeface="Times New Roman" panose="02020603050405020304" pitchFamily="18" charset="0"/>
                <a:cs typeface="Times New Roman" panose="02020603050405020304" pitchFamily="18" charset="0"/>
              </a:rPr>
              <a:t>Spacing, font size, font type, </a:t>
            </a:r>
          </a:p>
          <a:p>
            <a:pPr eaLnBrk="1" hangingPunct="1"/>
            <a:r>
              <a:rPr lang="en-US" altLang="en-US" sz="3600" dirty="0">
                <a:latin typeface="Times New Roman" panose="02020603050405020304" pitchFamily="18" charset="0"/>
                <a:cs typeface="Times New Roman" panose="02020603050405020304" pitchFamily="18" charset="0"/>
              </a:rPr>
              <a:t>Margins</a:t>
            </a:r>
          </a:p>
          <a:p>
            <a:pPr eaLnBrk="1" hangingPunct="1"/>
            <a:r>
              <a:rPr lang="en-US" altLang="en-US" sz="3600" dirty="0">
                <a:latin typeface="Times New Roman" panose="02020603050405020304" pitchFamily="18" charset="0"/>
                <a:cs typeface="Times New Roman" panose="02020603050405020304" pitchFamily="18" charset="0"/>
              </a:rPr>
              <a:t>Bold, italics, underlining</a:t>
            </a:r>
          </a:p>
          <a:p>
            <a:pPr eaLnBrk="1" hangingPunct="1"/>
            <a:r>
              <a:rPr lang="en-US" altLang="en-US" sz="3600" dirty="0">
                <a:latin typeface="Times New Roman" panose="02020603050405020304" pitchFamily="18" charset="0"/>
                <a:cs typeface="Times New Roman" panose="02020603050405020304" pitchFamily="18" charset="0"/>
              </a:rPr>
              <a:t>Pagination </a:t>
            </a:r>
          </a:p>
          <a:p>
            <a:pPr eaLnBrk="1" hangingPunct="1"/>
            <a:r>
              <a:rPr lang="en-US" altLang="en-US" sz="3600" dirty="0">
                <a:latin typeface="Times New Roman" panose="02020603050405020304" pitchFamily="18" charset="0"/>
                <a:cs typeface="Times New Roman" panose="02020603050405020304" pitchFamily="18" charset="0"/>
              </a:rPr>
              <a:t>Table, figure, and chart</a:t>
            </a:r>
          </a:p>
          <a:p>
            <a:pPr eaLnBrk="1" hangingPunct="1"/>
            <a:r>
              <a:rPr lang="en-US" altLang="en-US" sz="3600" dirty="0">
                <a:latin typeface="Times New Roman" panose="02020603050405020304" pitchFamily="18" charset="0"/>
                <a:cs typeface="Times New Roman" panose="02020603050405020304" pitchFamily="18" charset="0"/>
              </a:rPr>
              <a:t>References/Bibliography </a:t>
            </a:r>
          </a:p>
          <a:p>
            <a:pPr eaLnBrk="1" hangingPunct="1"/>
            <a:r>
              <a:rPr lang="en-US" altLang="en-US" sz="3600" dirty="0">
                <a:latin typeface="Times New Roman" panose="02020603050405020304" pitchFamily="18" charset="0"/>
                <a:cs typeface="Times New Roman" panose="02020603050405020304" pitchFamily="18" charset="0"/>
              </a:rPr>
              <a:t>Word limit</a:t>
            </a:r>
            <a:endParaRPr lang="en-US" altLang="en-US" sz="3600" dirty="0"/>
          </a:p>
        </p:txBody>
      </p:sp>
    </p:spTree>
    <p:extLst>
      <p:ext uri="{BB962C8B-B14F-4D97-AF65-F5344CB8AC3E}">
        <p14:creationId xmlns:p14="http://schemas.microsoft.com/office/powerpoint/2010/main" val="1980583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97280" y="286603"/>
            <a:ext cx="10058400" cy="895083"/>
          </a:xfrm>
        </p:spPr>
        <p:txBody>
          <a:bodyPr/>
          <a:lstStyle/>
          <a:p>
            <a:pPr algn="ctr" eaLnBrk="1" hangingPunct="1"/>
            <a:r>
              <a:rPr lang="en-US" altLang="en-US" sz="3600" b="1" dirty="0">
                <a:solidFill>
                  <a:srgbClr val="00B050"/>
                </a:solidFill>
                <a:latin typeface="Times New Roman" panose="02020603050405020304" pitchFamily="18" charset="0"/>
                <a:cs typeface="Times New Roman" panose="02020603050405020304" pitchFamily="18" charset="0"/>
              </a:rPr>
              <a:t>FOCUS OF EDITING: CONCISENESS 	6</a:t>
            </a:r>
            <a:endParaRPr lang="en-US" altLang="en-US" sz="3600" b="1" dirty="0">
              <a:solidFill>
                <a:srgbClr val="00B050"/>
              </a:solidFill>
            </a:endParaRPr>
          </a:p>
        </p:txBody>
      </p:sp>
      <p:sp>
        <p:nvSpPr>
          <p:cNvPr id="16387" name="Content Placeholder 2"/>
          <p:cNvSpPr>
            <a:spLocks noGrp="1"/>
          </p:cNvSpPr>
          <p:nvPr>
            <p:ph idx="1"/>
          </p:nvPr>
        </p:nvSpPr>
        <p:spPr>
          <a:xfrm>
            <a:off x="-1" y="1181687"/>
            <a:ext cx="12027877" cy="5247248"/>
          </a:xfrm>
        </p:spPr>
        <p:txBody>
          <a:bodyPr>
            <a:noAutofit/>
          </a:bodyPr>
          <a:lstStyle/>
          <a:p>
            <a:pPr eaLnBrk="1" hangingPunct="1"/>
            <a:r>
              <a:rPr lang="en-US" altLang="en-US" sz="4000" dirty="0">
                <a:latin typeface="Times New Roman" panose="02020603050405020304" pitchFamily="18" charset="0"/>
                <a:cs typeface="Times New Roman" panose="02020603050405020304" pitchFamily="18" charset="0"/>
              </a:rPr>
              <a:t>Replace several vague words with specific words </a:t>
            </a:r>
          </a:p>
          <a:p>
            <a:pPr eaLnBrk="1" hangingPunct="1"/>
            <a:r>
              <a:rPr lang="en-US" altLang="en-US" sz="4000" dirty="0">
                <a:latin typeface="Times New Roman" panose="02020603050405020304" pitchFamily="18" charset="0"/>
                <a:cs typeface="Times New Roman" panose="02020603050405020304" pitchFamily="18" charset="0"/>
              </a:rPr>
              <a:t>Adopt effective sentence combining practices </a:t>
            </a:r>
          </a:p>
          <a:p>
            <a:pPr eaLnBrk="1" hangingPunct="1"/>
            <a:r>
              <a:rPr lang="en-US" altLang="en-US" sz="4000" dirty="0">
                <a:latin typeface="Times New Roman" panose="02020603050405020304" pitchFamily="18" charset="0"/>
                <a:cs typeface="Times New Roman" panose="02020603050405020304" pitchFamily="18" charset="0"/>
              </a:rPr>
              <a:t>Replace a phrase with a word</a:t>
            </a:r>
          </a:p>
          <a:p>
            <a:pPr eaLnBrk="1" hangingPunct="1"/>
            <a:r>
              <a:rPr lang="en-US" altLang="en-US" sz="4000" dirty="0">
                <a:latin typeface="Times New Roman" panose="02020603050405020304" pitchFamily="18" charset="0"/>
                <a:cs typeface="Times New Roman" panose="02020603050405020304" pitchFamily="18" charset="0"/>
              </a:rPr>
              <a:t>Dispense with words that have very little utility value: ‘actually’, ‘basically’, ‘practically’</a:t>
            </a:r>
          </a:p>
          <a:p>
            <a:pPr eaLnBrk="1" hangingPunct="1"/>
            <a:r>
              <a:rPr lang="en-US" altLang="en-US" sz="4000" dirty="0">
                <a:latin typeface="Times New Roman" panose="02020603050405020304" pitchFamily="18" charset="0"/>
                <a:cs typeface="Times New Roman" panose="02020603050405020304" pitchFamily="18" charset="0"/>
              </a:rPr>
              <a:t>Avoid redundancies: ‘basic fundamentals’, ‘free gift’, ‘large in size’, ‘round in shape’ </a:t>
            </a:r>
          </a:p>
          <a:p>
            <a:pPr eaLnBrk="1" hangingPunct="1"/>
            <a:endParaRPr lang="en-US" altLang="en-US" sz="4000" dirty="0"/>
          </a:p>
        </p:txBody>
      </p:sp>
    </p:spTree>
    <p:extLst>
      <p:ext uri="{BB962C8B-B14F-4D97-AF65-F5344CB8AC3E}">
        <p14:creationId xmlns:p14="http://schemas.microsoft.com/office/powerpoint/2010/main" val="1562710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PROOFREADING </a:t>
            </a:r>
            <a:endParaRPr lang="en-US" dirty="0"/>
          </a:p>
        </p:txBody>
      </p:sp>
      <p:sp>
        <p:nvSpPr>
          <p:cNvPr id="3" name="Content Placeholder 2"/>
          <p:cNvSpPr>
            <a:spLocks noGrp="1"/>
          </p:cNvSpPr>
          <p:nvPr>
            <p:ph idx="1"/>
          </p:nvPr>
        </p:nvSpPr>
        <p:spPr/>
        <p:txBody>
          <a:bodyPr>
            <a:normAutofit/>
          </a:bodyPr>
          <a:lstStyle/>
          <a:p>
            <a:pPr algn="just"/>
            <a:r>
              <a:rPr lang="en-US" sz="5400" dirty="0"/>
              <a:t>This may be termed surface revision. It largely focuses on the mechanics of the language use.</a:t>
            </a:r>
          </a:p>
          <a:p>
            <a:pPr algn="just"/>
            <a:endParaRPr lang="en-US" sz="5400" dirty="0"/>
          </a:p>
        </p:txBody>
      </p:sp>
    </p:spTree>
    <p:extLst>
      <p:ext uri="{BB962C8B-B14F-4D97-AF65-F5344CB8AC3E}">
        <p14:creationId xmlns:p14="http://schemas.microsoft.com/office/powerpoint/2010/main" val="3186275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OF PROOREADING</a:t>
            </a:r>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sz="4800" dirty="0"/>
              <a:t>Concord</a:t>
            </a:r>
          </a:p>
          <a:p>
            <a:pPr marL="514350" indent="-514350">
              <a:buAutoNum type="arabicPeriod"/>
            </a:pPr>
            <a:r>
              <a:rPr lang="en-US" sz="4800" dirty="0"/>
              <a:t>Spelling</a:t>
            </a:r>
          </a:p>
          <a:p>
            <a:pPr marL="514350" indent="-514350">
              <a:buAutoNum type="arabicPeriod"/>
            </a:pPr>
            <a:r>
              <a:rPr lang="en-US" sz="4800" dirty="0"/>
              <a:t>Punctuation</a:t>
            </a:r>
          </a:p>
          <a:p>
            <a:pPr marL="514350" indent="-514350">
              <a:buAutoNum type="arabicPeriod"/>
            </a:pPr>
            <a:r>
              <a:rPr lang="en-US" sz="4800" dirty="0"/>
              <a:t>Tense </a:t>
            </a:r>
          </a:p>
          <a:p>
            <a:pPr marL="514350" indent="-514350">
              <a:buAutoNum type="arabicPeriod"/>
            </a:pPr>
            <a:r>
              <a:rPr lang="en-US" sz="4800" dirty="0"/>
              <a:t>Repetition of words (e.g. Africans must </a:t>
            </a:r>
            <a:r>
              <a:rPr lang="en-US" sz="4800" u="sng" dirty="0"/>
              <a:t>be </a:t>
            </a:r>
            <a:r>
              <a:rPr lang="en-US" sz="4800" u="sng" dirty="0" err="1"/>
              <a:t>be</a:t>
            </a:r>
            <a:r>
              <a:rPr lang="en-US" sz="4800" u="sng" dirty="0"/>
              <a:t> </a:t>
            </a:r>
            <a:r>
              <a:rPr lang="en-US" sz="4800" dirty="0"/>
              <a:t>patriotic)</a:t>
            </a:r>
          </a:p>
        </p:txBody>
      </p:sp>
    </p:spTree>
    <p:extLst>
      <p:ext uri="{BB962C8B-B14F-4D97-AF65-F5344CB8AC3E}">
        <p14:creationId xmlns:p14="http://schemas.microsoft.com/office/powerpoint/2010/main" val="2524180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39151" y="322921"/>
            <a:ext cx="11676184" cy="1325563"/>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SOME GUIDELINES FOR EDITING/PROOFREADING </a:t>
            </a:r>
            <a:endParaRPr lang="en-US" altLang="en-US" sz="3600" b="1" dirty="0">
              <a:solidFill>
                <a:srgbClr val="FF0000"/>
              </a:solidFill>
            </a:endParaRPr>
          </a:p>
        </p:txBody>
      </p:sp>
      <p:sp>
        <p:nvSpPr>
          <p:cNvPr id="17411" name="Content Placeholder 2"/>
          <p:cNvSpPr>
            <a:spLocks noGrp="1"/>
          </p:cNvSpPr>
          <p:nvPr>
            <p:ph idx="1"/>
          </p:nvPr>
        </p:nvSpPr>
        <p:spPr>
          <a:xfrm>
            <a:off x="0" y="1845734"/>
            <a:ext cx="12192000" cy="5012266"/>
          </a:xfrm>
        </p:spPr>
        <p:txBody>
          <a:bodyPr>
            <a:noAutofit/>
          </a:bodyPr>
          <a:lstStyle/>
          <a:p>
            <a:pPr algn="just" eaLnBrk="1" hangingPunct="1"/>
            <a:r>
              <a:rPr lang="en-US" altLang="en-US" sz="4400" dirty="0">
                <a:latin typeface="Times New Roman" panose="02020603050405020304" pitchFamily="18" charset="0"/>
                <a:cs typeface="Times New Roman" panose="02020603050405020304" pitchFamily="18" charset="0"/>
              </a:rPr>
              <a:t>Maintain some distance from the text in terms of time</a:t>
            </a:r>
          </a:p>
          <a:p>
            <a:pPr algn="just" eaLnBrk="1" hangingPunct="1"/>
            <a:r>
              <a:rPr lang="en-US" altLang="en-US" sz="4400" dirty="0">
                <a:latin typeface="Times New Roman" panose="02020603050405020304" pitchFamily="18" charset="0"/>
                <a:cs typeface="Times New Roman" panose="02020603050405020304" pitchFamily="18" charset="0"/>
              </a:rPr>
              <a:t>Decide what medium allows you to edit most carefully</a:t>
            </a:r>
          </a:p>
          <a:p>
            <a:pPr algn="just" eaLnBrk="1" hangingPunct="1"/>
            <a:r>
              <a:rPr lang="en-US" altLang="en-US" sz="4400" dirty="0">
                <a:latin typeface="Times New Roman" panose="02020603050405020304" pitchFamily="18" charset="0"/>
                <a:cs typeface="Times New Roman" panose="02020603050405020304" pitchFamily="18" charset="0"/>
              </a:rPr>
              <a:t>Find a quiet place </a:t>
            </a:r>
          </a:p>
          <a:p>
            <a:pPr algn="just" eaLnBrk="1" hangingPunct="1"/>
            <a:r>
              <a:rPr lang="en-US" altLang="en-US" sz="4400" dirty="0">
                <a:latin typeface="Times New Roman" panose="02020603050405020304" pitchFamily="18" charset="0"/>
                <a:cs typeface="Times New Roman" panose="02020603050405020304" pitchFamily="18" charset="0"/>
              </a:rPr>
              <a:t>Edit and proofread in several short blocks of time, rather than all at once </a:t>
            </a:r>
          </a:p>
        </p:txBody>
      </p:sp>
    </p:spTree>
    <p:extLst>
      <p:ext uri="{BB962C8B-B14F-4D97-AF65-F5344CB8AC3E}">
        <p14:creationId xmlns:p14="http://schemas.microsoft.com/office/powerpoint/2010/main" val="263215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Views on Process Approach to Writing 	1</a:t>
            </a:r>
          </a:p>
        </p:txBody>
      </p:sp>
      <p:pic>
        <p:nvPicPr>
          <p:cNvPr id="34820" name="Picture 4" descr="“Good writing does not just happen.The best writers spend a great dealof time thinking, planning, rewriting,and edi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64264"/>
            <a:ext cx="10665941"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811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F413-DB9F-9346-9C06-DB91FAB8E58D}"/>
              </a:ext>
            </a:extLst>
          </p:cNvPr>
          <p:cNvSpPr>
            <a:spLocks noGrp="1"/>
          </p:cNvSpPr>
          <p:nvPr>
            <p:ph type="title"/>
          </p:nvPr>
        </p:nvSpPr>
        <p:spPr/>
        <p:txBody>
          <a:bodyPr/>
          <a:lstStyle/>
          <a:p>
            <a:r>
              <a:rPr lang="en-US" b="1" dirty="0">
                <a:solidFill>
                  <a:srgbClr val="FF0000"/>
                </a:solidFill>
              </a:rPr>
              <a:t>Views on Process Approach to Writing 	2</a:t>
            </a:r>
            <a:endParaRPr lang="en-GB" dirty="0"/>
          </a:p>
        </p:txBody>
      </p:sp>
      <p:sp>
        <p:nvSpPr>
          <p:cNvPr id="3" name="Content Placeholder 2">
            <a:extLst>
              <a:ext uri="{FF2B5EF4-FFF2-40B4-BE49-F238E27FC236}">
                <a16:creationId xmlns:a16="http://schemas.microsoft.com/office/drawing/2014/main" id="{61CCFB80-9805-6446-8F44-33028A23C79D}"/>
              </a:ext>
            </a:extLst>
          </p:cNvPr>
          <p:cNvSpPr>
            <a:spLocks noGrp="1"/>
          </p:cNvSpPr>
          <p:nvPr>
            <p:ph idx="1"/>
          </p:nvPr>
        </p:nvSpPr>
        <p:spPr>
          <a:xfrm>
            <a:off x="838200" y="1825624"/>
            <a:ext cx="10515600" cy="4797597"/>
          </a:xfrm>
        </p:spPr>
        <p:txBody>
          <a:bodyPr>
            <a:normAutofit/>
          </a:bodyPr>
          <a:lstStyle/>
          <a:p>
            <a:pPr algn="just"/>
            <a:r>
              <a:rPr lang="en-US" altLang="en-US" sz="3200" dirty="0"/>
              <a:t>Writing is messy, recursive, convoluted, and uneven. Writers write, plan, revise, anticipate, and review throughout the writing process, moving back and forth.</a:t>
            </a:r>
          </a:p>
          <a:p>
            <a:pPr algn="just"/>
            <a:r>
              <a:rPr lang="en-GB" altLang="en-US" sz="3200" dirty="0"/>
              <a:t>The process approach appeals to ‘common sense’ and many life activities such as cooking, sweeping, dressing, and even vocations sewing, carpentry, painting, etc. </a:t>
            </a:r>
          </a:p>
          <a:p>
            <a:pPr algn="just"/>
            <a:r>
              <a:rPr lang="en-GB" altLang="en-US" sz="3200" dirty="0"/>
              <a:t>The motto of the Process Approach is: </a:t>
            </a:r>
            <a:r>
              <a:rPr lang="en-GB" altLang="en-US" sz="3200" i="1" dirty="0"/>
              <a:t>Writing is rewriting.</a:t>
            </a:r>
          </a:p>
          <a:p>
            <a:pPr algn="just"/>
            <a:r>
              <a:rPr lang="en-US" sz="3200" dirty="0"/>
              <a:t>The process approach focuses on the steps involved in creating a piece of work.</a:t>
            </a:r>
          </a:p>
          <a:p>
            <a:pPr algn="just"/>
            <a:endParaRPr lang="en-GB" altLang="en-US" dirty="0"/>
          </a:p>
          <a:p>
            <a:endParaRPr lang="en-GB" dirty="0"/>
          </a:p>
        </p:txBody>
      </p:sp>
    </p:spTree>
    <p:extLst>
      <p:ext uri="{BB962C8B-B14F-4D97-AF65-F5344CB8AC3E}">
        <p14:creationId xmlns:p14="http://schemas.microsoft.com/office/powerpoint/2010/main" val="349518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EFC3-AD98-5E49-A811-292879939A79}"/>
              </a:ext>
            </a:extLst>
          </p:cNvPr>
          <p:cNvSpPr>
            <a:spLocks noGrp="1"/>
          </p:cNvSpPr>
          <p:nvPr>
            <p:ph type="title"/>
          </p:nvPr>
        </p:nvSpPr>
        <p:spPr/>
        <p:txBody>
          <a:bodyPr/>
          <a:lstStyle/>
          <a:p>
            <a:r>
              <a:rPr lang="en-US" b="1" dirty="0">
                <a:solidFill>
                  <a:srgbClr val="FF0000"/>
                </a:solidFill>
              </a:rPr>
              <a:t>Views on Process Approach to Writing 	3</a:t>
            </a:r>
            <a:endParaRPr lang="en-GB" dirty="0"/>
          </a:p>
        </p:txBody>
      </p:sp>
      <p:sp>
        <p:nvSpPr>
          <p:cNvPr id="3" name="Content Placeholder 2">
            <a:extLst>
              <a:ext uri="{FF2B5EF4-FFF2-40B4-BE49-F238E27FC236}">
                <a16:creationId xmlns:a16="http://schemas.microsoft.com/office/drawing/2014/main" id="{8C3F0C10-3CEC-5B45-ADD6-7862AC79FE64}"/>
              </a:ext>
            </a:extLst>
          </p:cNvPr>
          <p:cNvSpPr>
            <a:spLocks noGrp="1"/>
          </p:cNvSpPr>
          <p:nvPr>
            <p:ph idx="1"/>
          </p:nvPr>
        </p:nvSpPr>
        <p:spPr>
          <a:xfrm>
            <a:off x="838200" y="1825625"/>
            <a:ext cx="10515600" cy="4624602"/>
          </a:xfrm>
        </p:spPr>
        <p:txBody>
          <a:bodyPr>
            <a:normAutofit lnSpcReduction="10000"/>
          </a:bodyPr>
          <a:lstStyle/>
          <a:p>
            <a:pPr algn="just">
              <a:lnSpc>
                <a:spcPct val="80000"/>
              </a:lnSpc>
            </a:pPr>
            <a:r>
              <a:rPr lang="en-GB" altLang="en-US" sz="3600" dirty="0"/>
              <a:t>Good writers organize, plan, and re-write </a:t>
            </a:r>
            <a:r>
              <a:rPr lang="en-GB" altLang="en-US" sz="3600" b="1" i="1" dirty="0"/>
              <a:t>throughout</a:t>
            </a:r>
            <a:r>
              <a:rPr lang="en-GB" altLang="en-US" sz="3600" dirty="0"/>
              <a:t> the writing process, changing things lots of times if necessary, and writing multiple drafts </a:t>
            </a:r>
          </a:p>
          <a:p>
            <a:pPr algn="just">
              <a:lnSpc>
                <a:spcPct val="80000"/>
              </a:lnSpc>
            </a:pPr>
            <a:r>
              <a:rPr lang="en-GB" altLang="en-US" sz="3600" dirty="0"/>
              <a:t>Good writers may rehearse or discuss what they want to write before they actually do it</a:t>
            </a:r>
          </a:p>
          <a:p>
            <a:pPr algn="just">
              <a:lnSpc>
                <a:spcPct val="80000"/>
              </a:lnSpc>
            </a:pPr>
            <a:r>
              <a:rPr lang="en-GB" altLang="en-US" sz="3600" dirty="0"/>
              <a:t>Good writers read their writing carefully, trying to imagine how clear their ideas are to a reader. If something isn’t clear, they change it.</a:t>
            </a:r>
          </a:p>
          <a:p>
            <a:pPr algn="just">
              <a:lnSpc>
                <a:spcPct val="80000"/>
              </a:lnSpc>
            </a:pPr>
            <a:r>
              <a:rPr lang="en-US" sz="3600" dirty="0"/>
              <a:t>Writing is a process which requires several identifiable steps.</a:t>
            </a:r>
          </a:p>
          <a:p>
            <a:pPr marL="0" indent="0" algn="just">
              <a:lnSpc>
                <a:spcPct val="80000"/>
              </a:lnSpc>
              <a:buNone/>
            </a:pPr>
            <a:endParaRPr lang="en-GB" altLang="en-US" dirty="0"/>
          </a:p>
          <a:p>
            <a:endParaRPr lang="en-GB" dirty="0"/>
          </a:p>
        </p:txBody>
      </p:sp>
    </p:spTree>
    <p:extLst>
      <p:ext uri="{BB962C8B-B14F-4D97-AF65-F5344CB8AC3E}">
        <p14:creationId xmlns:p14="http://schemas.microsoft.com/office/powerpoint/2010/main" val="314225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sz="5400" b="1" dirty="0">
                <a:solidFill>
                  <a:srgbClr val="FF0000"/>
                </a:solidFill>
              </a:rPr>
              <a:t>What the Process Approach emphasizes</a:t>
            </a:r>
            <a:endParaRPr lang="en-GB" sz="5400" b="1" dirty="0">
              <a:solidFill>
                <a:srgbClr val="FF0000"/>
              </a:solidFill>
            </a:endParaRPr>
          </a:p>
        </p:txBody>
      </p:sp>
      <p:sp>
        <p:nvSpPr>
          <p:cNvPr id="3" name="Content Placeholder 2"/>
          <p:cNvSpPr>
            <a:spLocks noGrp="1"/>
          </p:cNvSpPr>
          <p:nvPr>
            <p:ph idx="1"/>
          </p:nvPr>
        </p:nvSpPr>
        <p:spPr>
          <a:xfrm>
            <a:off x="838200" y="1785550"/>
            <a:ext cx="10357022" cy="4876800"/>
          </a:xfrm>
        </p:spPr>
        <p:txBody>
          <a:bodyPr>
            <a:normAutofit/>
          </a:bodyPr>
          <a:lstStyle/>
          <a:p>
            <a:pPr marL="742950" indent="-742950">
              <a:buAutoNum type="arabicPeriod"/>
            </a:pPr>
            <a:r>
              <a:rPr lang="en-GB" altLang="en-US" sz="3800" dirty="0"/>
              <a:t>the importance of writing multiple drafts</a:t>
            </a:r>
          </a:p>
          <a:p>
            <a:pPr marL="742950" indent="-742950">
              <a:buAutoNum type="arabicPeriod"/>
            </a:pPr>
            <a:r>
              <a:rPr lang="en-GB" altLang="en-US" sz="3800" dirty="0"/>
              <a:t>the importance of revision</a:t>
            </a:r>
          </a:p>
          <a:p>
            <a:pPr marL="742950" indent="-742950">
              <a:buAutoNum type="arabicPeriod"/>
            </a:pPr>
            <a:r>
              <a:rPr lang="en-GB" altLang="en-US" sz="3800" dirty="0"/>
              <a:t>the importance of planning throughout</a:t>
            </a:r>
          </a:p>
          <a:p>
            <a:pPr marL="742950" indent="-742950">
              <a:buAutoNum type="arabicPeriod"/>
            </a:pPr>
            <a:r>
              <a:rPr lang="en-GB" altLang="en-US" sz="3800" dirty="0"/>
              <a:t>the importance of making your writing reader-friendly</a:t>
            </a:r>
          </a:p>
          <a:p>
            <a:pPr marL="742950" indent="-742950">
              <a:buAutoNum type="arabicPeriod"/>
            </a:pPr>
            <a:r>
              <a:rPr lang="en-GB" altLang="en-US" sz="3800" dirty="0"/>
              <a:t>the importance of writing in different styles for different audiences</a:t>
            </a:r>
          </a:p>
          <a:p>
            <a:endParaRPr lang="en-GB" dirty="0"/>
          </a:p>
        </p:txBody>
      </p:sp>
    </p:spTree>
    <p:extLst>
      <p:ext uri="{BB962C8B-B14F-4D97-AF65-F5344CB8AC3E}">
        <p14:creationId xmlns:p14="http://schemas.microsoft.com/office/powerpoint/2010/main" val="367778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solidFill>
                  <a:srgbClr val="FF0000"/>
                </a:solidFill>
              </a:rPr>
              <a:t>Stages/Steps in Process Approach 	1</a:t>
            </a:r>
          </a:p>
        </p:txBody>
      </p:sp>
      <p:sp>
        <p:nvSpPr>
          <p:cNvPr id="7" name="Content Placeholder 6"/>
          <p:cNvSpPr>
            <a:spLocks noGrp="1"/>
          </p:cNvSpPr>
          <p:nvPr>
            <p:ph idx="1"/>
          </p:nvPr>
        </p:nvSpPr>
        <p:spPr>
          <a:xfrm>
            <a:off x="2152651" y="2144259"/>
            <a:ext cx="2893868" cy="4351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r>
              <a:rPr lang="en-US" dirty="0"/>
              <a:t>Prewriting Stage (select a topic and plan what to write) </a:t>
            </a:r>
          </a:p>
        </p:txBody>
      </p:sp>
      <p:sp>
        <p:nvSpPr>
          <p:cNvPr id="9" name="Content Placeholder 6"/>
          <p:cNvSpPr txBox="1">
            <a:spLocks/>
          </p:cNvSpPr>
          <p:nvPr/>
        </p:nvSpPr>
        <p:spPr>
          <a:xfrm>
            <a:off x="5046519" y="2102706"/>
            <a:ext cx="2893868" cy="4351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2400" dirty="0"/>
              <a:t>Writing Stage (Provide drafts, revise and keeping making </a:t>
            </a:r>
            <a:r>
              <a:rPr lang="en-US" dirty="0"/>
              <a:t>changes. </a:t>
            </a:r>
          </a:p>
        </p:txBody>
      </p:sp>
      <p:sp>
        <p:nvSpPr>
          <p:cNvPr id="10" name="Content Placeholder 6"/>
          <p:cNvSpPr txBox="1">
            <a:spLocks/>
          </p:cNvSpPr>
          <p:nvPr/>
        </p:nvSpPr>
        <p:spPr>
          <a:xfrm>
            <a:off x="7940387" y="2088852"/>
            <a:ext cx="2893868" cy="4351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2400" dirty="0"/>
              <a:t>Post-writing Stage </a:t>
            </a:r>
          </a:p>
          <a:p>
            <a:pPr marL="0" indent="0">
              <a:buNone/>
            </a:pPr>
            <a:r>
              <a:rPr lang="en-US" sz="2400" dirty="0"/>
              <a:t>(edit and proofread the work, publish</a:t>
            </a:r>
            <a:r>
              <a:rPr lang="en-US" dirty="0"/>
              <a:t>)</a:t>
            </a:r>
          </a:p>
        </p:txBody>
      </p:sp>
    </p:spTree>
    <p:extLst>
      <p:ext uri="{BB962C8B-B14F-4D97-AF65-F5344CB8AC3E}">
        <p14:creationId xmlns:p14="http://schemas.microsoft.com/office/powerpoint/2010/main" val="3893052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Stages/Steps in Process Approach 	2</a:t>
            </a:r>
            <a:endParaRPr lang="en-US" dirty="0"/>
          </a:p>
        </p:txBody>
      </p:sp>
      <p:pic>
        <p:nvPicPr>
          <p:cNvPr id="1026" name="Picture 2" descr="Prewriting&#10;&#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681" y="1614487"/>
            <a:ext cx="9564129" cy="4562476"/>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433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1737</Words>
  <Application>Microsoft Macintosh PowerPoint</Application>
  <PresentationFormat>Widescreen</PresentationFormat>
  <Paragraphs>191</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Times</vt:lpstr>
      <vt:lpstr>Times New Roman</vt:lpstr>
      <vt:lpstr>Wingdings 2</vt:lpstr>
      <vt:lpstr>Office Theme</vt:lpstr>
      <vt:lpstr>Writing As A Process</vt:lpstr>
      <vt:lpstr>Some Approaches to Writing </vt:lpstr>
      <vt:lpstr>The Process Approach</vt:lpstr>
      <vt:lpstr>Views on Process Approach to Writing  1</vt:lpstr>
      <vt:lpstr>Views on Process Approach to Writing  2</vt:lpstr>
      <vt:lpstr>Views on Process Approach to Writing  3</vt:lpstr>
      <vt:lpstr>What the Process Approach emphasizes</vt:lpstr>
      <vt:lpstr>Stages/Steps in Process Approach  1</vt:lpstr>
      <vt:lpstr>Stages/Steps in Process Approach  2</vt:lpstr>
      <vt:lpstr>THE PRE-WRITING STAGE </vt:lpstr>
      <vt:lpstr>Sub-steps in the pre-writing: Define your audience (audience analysis) 1</vt:lpstr>
      <vt:lpstr>Sub-steps in the pre-writing: Topic selection 2</vt:lpstr>
      <vt:lpstr>After selecting the topic, what next?</vt:lpstr>
      <vt:lpstr>The Vice Chancellor, as part of her “Motivating- Students-to-Excel Agenda” has donated GhS20, 000.00 to this class. What must we use the money for?</vt:lpstr>
      <vt:lpstr>Students’ Activity: Let’s Generate Ideas </vt:lpstr>
      <vt:lpstr>Sub-steps in the pre-writing: Brainstorming  3 </vt:lpstr>
      <vt:lpstr>Rules Underpinning Brainstorming </vt:lpstr>
      <vt:lpstr>Sub-steps in the pre-writing: Clustering 4</vt:lpstr>
      <vt:lpstr>PowerPoint Presentation</vt:lpstr>
      <vt:lpstr>Sub-steps in the pre-writing: Outlining 5</vt:lpstr>
      <vt:lpstr>Outlining </vt:lpstr>
      <vt:lpstr>THE FORMAL OUTLINE </vt:lpstr>
      <vt:lpstr>Principles of Outlining </vt:lpstr>
      <vt:lpstr>PowerPoint Presentation</vt:lpstr>
      <vt:lpstr>THE WRITING STAGE </vt:lpstr>
      <vt:lpstr>Post-writing Stage: Editing &amp; Proofreading  </vt:lpstr>
      <vt:lpstr>TYPES OF EDITING </vt:lpstr>
      <vt:lpstr>PowerPoint Presentation</vt:lpstr>
      <vt:lpstr>FOCUS OF EDITING: CONTENT  1</vt:lpstr>
      <vt:lpstr>FOCUS OF EDITING: STRUCTURE   2</vt:lpstr>
      <vt:lpstr>FOCUS OF EDITING: CLARITY   3</vt:lpstr>
      <vt:lpstr>FOCUS OF EDITING: STYLE   4</vt:lpstr>
      <vt:lpstr>FOCUS OF EDITING: FORMATTING  5</vt:lpstr>
      <vt:lpstr>FOCUS OF EDITING: CONCISENESS  6</vt:lpstr>
      <vt:lpstr>PROOFREADING </vt:lpstr>
      <vt:lpstr>FOCUS OF PROOREADING</vt:lpstr>
      <vt:lpstr>SOME GUIDELINES FOR EDITING/PROOFREADING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activity </dc:title>
  <dc:creator>Microsoft Office User</dc:creator>
  <cp:lastModifiedBy>Microsoft Office User</cp:lastModifiedBy>
  <cp:revision>41</cp:revision>
  <dcterms:created xsi:type="dcterms:W3CDTF">2020-11-10T15:34:36Z</dcterms:created>
  <dcterms:modified xsi:type="dcterms:W3CDTF">2021-05-29T22:52:55Z</dcterms:modified>
</cp:coreProperties>
</file>