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439" r:id="rId2"/>
    <p:sldId id="555" r:id="rId3"/>
    <p:sldId id="901" r:id="rId4"/>
    <p:sldId id="769" r:id="rId5"/>
    <p:sldId id="902" r:id="rId6"/>
    <p:sldId id="767" r:id="rId7"/>
    <p:sldId id="743" r:id="rId8"/>
    <p:sldId id="645" r:id="rId9"/>
    <p:sldId id="646" r:id="rId10"/>
    <p:sldId id="647" r:id="rId11"/>
    <p:sldId id="648" r:id="rId12"/>
    <p:sldId id="649" r:id="rId13"/>
    <p:sldId id="286" r:id="rId14"/>
    <p:sldId id="289" r:id="rId15"/>
    <p:sldId id="650" r:id="rId16"/>
    <p:sldId id="294" r:id="rId17"/>
    <p:sldId id="651" r:id="rId18"/>
    <p:sldId id="652" r:id="rId19"/>
    <p:sldId id="653" r:id="rId20"/>
    <p:sldId id="654" r:id="rId21"/>
    <p:sldId id="656" r:id="rId22"/>
    <p:sldId id="655" r:id="rId23"/>
    <p:sldId id="745" r:id="rId24"/>
    <p:sldId id="747" r:id="rId25"/>
    <p:sldId id="657" r:id="rId26"/>
    <p:sldId id="748" r:id="rId27"/>
    <p:sldId id="750" r:id="rId28"/>
    <p:sldId id="269" r:id="rId29"/>
    <p:sldId id="749" r:id="rId30"/>
    <p:sldId id="270" r:id="rId31"/>
    <p:sldId id="272" r:id="rId32"/>
    <p:sldId id="273" r:id="rId33"/>
    <p:sldId id="751" r:id="rId34"/>
    <p:sldId id="274" r:id="rId35"/>
    <p:sldId id="293" r:id="rId36"/>
    <p:sldId id="295" r:id="rId37"/>
    <p:sldId id="658" r:id="rId38"/>
    <p:sldId id="275" r:id="rId39"/>
    <p:sldId id="752" r:id="rId40"/>
    <p:sldId id="765" r:id="rId41"/>
    <p:sldId id="296" r:id="rId42"/>
    <p:sldId id="279" r:id="rId43"/>
    <p:sldId id="280" r:id="rId44"/>
    <p:sldId id="288" r:id="rId45"/>
    <p:sldId id="291" r:id="rId46"/>
    <p:sldId id="659" r:id="rId47"/>
    <p:sldId id="281" r:id="rId48"/>
    <p:sldId id="756" r:id="rId49"/>
    <p:sldId id="757" r:id="rId50"/>
    <p:sldId id="758" r:id="rId51"/>
    <p:sldId id="759" r:id="rId52"/>
    <p:sldId id="760" r:id="rId53"/>
    <p:sldId id="761" r:id="rId54"/>
    <p:sldId id="282" r:id="rId55"/>
    <p:sldId id="762" r:id="rId56"/>
    <p:sldId id="763" r:id="rId57"/>
    <p:sldId id="764" r:id="rId58"/>
    <p:sldId id="283" r:id="rId59"/>
    <p:sldId id="771" r:id="rId60"/>
    <p:sldId id="772" r:id="rId61"/>
    <p:sldId id="773" r:id="rId62"/>
    <p:sldId id="774" r:id="rId63"/>
    <p:sldId id="775" r:id="rId64"/>
    <p:sldId id="776" r:id="rId65"/>
    <p:sldId id="777" r:id="rId66"/>
    <p:sldId id="778" r:id="rId67"/>
    <p:sldId id="779" r:id="rId68"/>
    <p:sldId id="780" r:id="rId69"/>
    <p:sldId id="781" r:id="rId70"/>
    <p:sldId id="782" r:id="rId71"/>
    <p:sldId id="783" r:id="rId72"/>
    <p:sldId id="784" r:id="rId73"/>
    <p:sldId id="788" r:id="rId74"/>
    <p:sldId id="789" r:id="rId75"/>
    <p:sldId id="790" r:id="rId76"/>
    <p:sldId id="791" r:id="rId77"/>
    <p:sldId id="792" r:id="rId78"/>
    <p:sldId id="793" r:id="rId79"/>
    <p:sldId id="794" r:id="rId80"/>
    <p:sldId id="795" r:id="rId81"/>
    <p:sldId id="796" r:id="rId82"/>
    <p:sldId id="897" r:id="rId83"/>
    <p:sldId id="898" r:id="rId84"/>
    <p:sldId id="899" r:id="rId85"/>
    <p:sldId id="900" r:id="rId86"/>
    <p:sldId id="903" r:id="rId87"/>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79" d="100"/>
          <a:sy n="79" d="100"/>
        </p:scale>
        <p:origin x="188" y="68"/>
      </p:cViewPr>
      <p:guideLst/>
    </p:cSldViewPr>
  </p:slideViewPr>
  <p:notesTextViewPr>
    <p:cViewPr>
      <p:scale>
        <a:sx n="1" d="1"/>
        <a:sy n="1" d="1"/>
      </p:scale>
      <p:origin x="0" y="0"/>
    </p:cViewPr>
  </p:notesTextViewPr>
  <p:sorterViewPr>
    <p:cViewPr varScale="1">
      <p:scale>
        <a:sx n="100" d="100"/>
        <a:sy n="100" d="100"/>
      </p:scale>
      <p:origin x="0" y="-370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0EA80-C7C9-454E-AA09-5E8EC85C90C4}" type="datetimeFigureOut">
              <a:rPr lang="en-GH" smtClean="0"/>
              <a:t>22/06/2020</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A9F88-9AFE-4BEB-9F34-F1F07AA09F07}" type="slidenum">
              <a:rPr lang="en-GH" smtClean="0"/>
              <a:t>‹#›</a:t>
            </a:fld>
            <a:endParaRPr lang="en-GH"/>
          </a:p>
        </p:txBody>
      </p:sp>
    </p:spTree>
    <p:extLst>
      <p:ext uri="{BB962C8B-B14F-4D97-AF65-F5344CB8AC3E}">
        <p14:creationId xmlns:p14="http://schemas.microsoft.com/office/powerpoint/2010/main" val="395197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71335810-7956-4553-A2CB-59DCF1F44E39}"/>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B3DCA429-2E60-431B-A728-FAA9BB6E75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5124" name="Slide Number Placeholder 3">
            <a:extLst>
              <a:ext uri="{FF2B5EF4-FFF2-40B4-BE49-F238E27FC236}">
                <a16:creationId xmlns:a16="http://schemas.microsoft.com/office/drawing/2014/main" id="{4171EF3A-F647-432F-ABB8-BD79AC7CF3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58560FF-5115-481D-82E6-0A43F2D5FCBA}" type="slidenum">
              <a:rPr lang="en-GB" altLang="en-GH" smtClean="0"/>
              <a:pPr fontAlgn="base">
                <a:spcBef>
                  <a:spcPct val="0"/>
                </a:spcBef>
                <a:spcAft>
                  <a:spcPct val="0"/>
                </a:spcAft>
              </a:pPr>
              <a:t>1</a:t>
            </a:fld>
            <a:endParaRPr lang="en-GB" altLang="en-G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1F078082-D0A3-4E06-9206-8DAF4C0EC492}"/>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BC7AB127-EE28-4B75-9FF6-59A10909D8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H" altLang="en-GH">
              <a:latin typeface="Arial" panose="020B0604020202020204" pitchFamily="34" charset="0"/>
              <a:cs typeface="Arial" panose="020B0604020202020204" pitchFamily="34" charset="0"/>
            </a:endParaRPr>
          </a:p>
        </p:txBody>
      </p:sp>
      <p:sp>
        <p:nvSpPr>
          <p:cNvPr id="59396" name="Slide Number Placeholder 3">
            <a:extLst>
              <a:ext uri="{FF2B5EF4-FFF2-40B4-BE49-F238E27FC236}">
                <a16:creationId xmlns:a16="http://schemas.microsoft.com/office/drawing/2014/main" id="{B611909D-7A52-455D-891F-9BAABBCE72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1A22C3B-9520-4C03-962F-E58178923A91}" type="slidenum">
              <a:rPr lang="en-GB" altLang="en-GH" smtClean="0">
                <a:latin typeface="Arial" panose="020B0604020202020204" pitchFamily="34" charset="0"/>
              </a:rPr>
              <a:pPr fontAlgn="base">
                <a:spcBef>
                  <a:spcPct val="0"/>
                </a:spcBef>
                <a:spcAft>
                  <a:spcPct val="0"/>
                </a:spcAft>
              </a:pPr>
              <a:t>48</a:t>
            </a:fld>
            <a:endParaRPr lang="en-GB" altLang="en-GH">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79C54D27-0D05-419E-9E8D-F16430C2B61C}"/>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5E1B5CFE-E7B5-4072-95AE-13593765CF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71684" name="Slide Number Placeholder 3">
            <a:extLst>
              <a:ext uri="{FF2B5EF4-FFF2-40B4-BE49-F238E27FC236}">
                <a16:creationId xmlns:a16="http://schemas.microsoft.com/office/drawing/2014/main" id="{DF1200DD-D70B-4956-B8AB-174C9E23A4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AC02A64-5873-4688-8639-7C2D763BD4A9}" type="slidenum">
              <a:rPr lang="en-GB" altLang="en-GH" smtClean="0"/>
              <a:pPr fontAlgn="base">
                <a:spcBef>
                  <a:spcPct val="0"/>
                </a:spcBef>
                <a:spcAft>
                  <a:spcPct val="0"/>
                </a:spcAft>
              </a:pPr>
              <a:t>59</a:t>
            </a:fld>
            <a:endParaRPr lang="en-GB" altLang="en-G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2D44E3B7-05E2-4D82-895E-2D17DB5117DC}"/>
              </a:ext>
            </a:extLst>
          </p:cNvPr>
          <p:cNvSpPr>
            <a:spLocks noGrp="1" noRot="1" noChangeAspect="1" noChangeArrowheads="1" noTextEdit="1"/>
          </p:cNvSpPr>
          <p:nvPr>
            <p:ph type="sldImg"/>
          </p:nvPr>
        </p:nvSpPr>
        <p:spPr>
          <a:ln/>
        </p:spPr>
      </p:sp>
      <p:sp>
        <p:nvSpPr>
          <p:cNvPr id="73731" name="Notes Placeholder 2">
            <a:extLst>
              <a:ext uri="{FF2B5EF4-FFF2-40B4-BE49-F238E27FC236}">
                <a16:creationId xmlns:a16="http://schemas.microsoft.com/office/drawing/2014/main" id="{57B39FDE-E34E-4583-A84B-C7E2B8F286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73732" name="Slide Number Placeholder 3">
            <a:extLst>
              <a:ext uri="{FF2B5EF4-FFF2-40B4-BE49-F238E27FC236}">
                <a16:creationId xmlns:a16="http://schemas.microsoft.com/office/drawing/2014/main" id="{08A20E91-B6B0-4FB8-8BEC-595BFA1294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271CC06-6977-4BB5-80AD-17E1BB483310}" type="slidenum">
              <a:rPr lang="en-GB" altLang="en-GH" smtClean="0"/>
              <a:pPr fontAlgn="base">
                <a:spcBef>
                  <a:spcPct val="0"/>
                </a:spcBef>
                <a:spcAft>
                  <a:spcPct val="0"/>
                </a:spcAft>
              </a:pPr>
              <a:t>60</a:t>
            </a:fld>
            <a:endParaRPr lang="en-GB" altLang="en-G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4B415AFD-F62A-4252-97BB-8675D663F8B7}"/>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81EFBE6D-5247-481D-85F6-BBC3B983F0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76804" name="Slide Number Placeholder 3">
            <a:extLst>
              <a:ext uri="{FF2B5EF4-FFF2-40B4-BE49-F238E27FC236}">
                <a16:creationId xmlns:a16="http://schemas.microsoft.com/office/drawing/2014/main" id="{5339E86E-457F-47CE-AA7D-EDEB4DDFAF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E24C2BDD-C211-42C3-9CBB-9C31D1219B00}" type="slidenum">
              <a:rPr lang="en-GB" altLang="en-GH" smtClean="0"/>
              <a:pPr fontAlgn="base">
                <a:spcBef>
                  <a:spcPct val="0"/>
                </a:spcBef>
                <a:spcAft>
                  <a:spcPct val="0"/>
                </a:spcAft>
              </a:pPr>
              <a:t>62</a:t>
            </a:fld>
            <a:endParaRPr lang="en-GB" altLang="en-G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B3659FD1-47F3-48ED-8E7D-3579CA6EF0C7}"/>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A0CD80C5-CF14-41B2-9AFB-CA7377F260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78852" name="Slide Number Placeholder 3">
            <a:extLst>
              <a:ext uri="{FF2B5EF4-FFF2-40B4-BE49-F238E27FC236}">
                <a16:creationId xmlns:a16="http://schemas.microsoft.com/office/drawing/2014/main" id="{84042DCD-23C5-4A5F-A546-74A3BA8250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95D22261-911A-4B14-AFBE-3ADB33ED6CC7}" type="slidenum">
              <a:rPr lang="en-GB" altLang="en-GH" smtClean="0"/>
              <a:pPr fontAlgn="base">
                <a:spcBef>
                  <a:spcPct val="0"/>
                </a:spcBef>
                <a:spcAft>
                  <a:spcPct val="0"/>
                </a:spcAft>
              </a:pPr>
              <a:t>63</a:t>
            </a:fld>
            <a:endParaRPr lang="en-GB" altLang="en-G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83AC6DF6-7A53-44AE-9C57-A8A2A25EF2B4}"/>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5D6CD20A-D63F-4712-9D63-846370923D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80900" name="Slide Number Placeholder 3">
            <a:extLst>
              <a:ext uri="{FF2B5EF4-FFF2-40B4-BE49-F238E27FC236}">
                <a16:creationId xmlns:a16="http://schemas.microsoft.com/office/drawing/2014/main" id="{647ADDE0-14F2-458D-9F90-653EE35CFA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986CA94-B4FB-4AB4-9EBF-177AE123F0C5}" type="slidenum">
              <a:rPr lang="en-GB" altLang="en-GH" smtClean="0"/>
              <a:pPr fontAlgn="base">
                <a:spcBef>
                  <a:spcPct val="0"/>
                </a:spcBef>
                <a:spcAft>
                  <a:spcPct val="0"/>
                </a:spcAft>
              </a:pPr>
              <a:t>64</a:t>
            </a:fld>
            <a:endParaRPr lang="en-GB" altLang="en-G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FCEF7B42-0391-41EE-B411-9472CF14130A}"/>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FE54FD74-9420-4CE1-99B0-D68A90E372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83972" name="Slide Number Placeholder 3">
            <a:extLst>
              <a:ext uri="{FF2B5EF4-FFF2-40B4-BE49-F238E27FC236}">
                <a16:creationId xmlns:a16="http://schemas.microsoft.com/office/drawing/2014/main" id="{4B48D36E-2915-4892-AE02-042C481174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DD46BE9-08E7-47E3-8B06-252CC293EBD5}" type="slidenum">
              <a:rPr lang="en-GB" altLang="en-GH" smtClean="0"/>
              <a:pPr fontAlgn="base">
                <a:spcBef>
                  <a:spcPct val="0"/>
                </a:spcBef>
                <a:spcAft>
                  <a:spcPct val="0"/>
                </a:spcAft>
              </a:pPr>
              <a:t>66</a:t>
            </a:fld>
            <a:endParaRPr lang="en-GB" altLang="en-G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1E6DCEF3-6E39-4523-B1B5-2BAA98B2B9CA}"/>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96A8F84D-BA85-41DB-9C38-F234B30ABF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87044" name="Slide Number Placeholder 3">
            <a:extLst>
              <a:ext uri="{FF2B5EF4-FFF2-40B4-BE49-F238E27FC236}">
                <a16:creationId xmlns:a16="http://schemas.microsoft.com/office/drawing/2014/main" id="{85168B53-AD18-41C7-AA6B-8FA8E2816E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C05D1F42-C6EA-4C3B-9505-EDF243C29439}" type="slidenum">
              <a:rPr lang="en-GB" altLang="en-GH" smtClean="0"/>
              <a:pPr fontAlgn="base">
                <a:spcBef>
                  <a:spcPct val="0"/>
                </a:spcBef>
                <a:spcAft>
                  <a:spcPct val="0"/>
                </a:spcAft>
              </a:pPr>
              <a:t>68</a:t>
            </a:fld>
            <a:endParaRPr lang="en-GB" altLang="en-G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3F1D2D38-C97A-43EB-B0DE-AD3D49D22E3F}"/>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59B6AD21-22BF-47EF-93A3-A6ADE811D6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89092" name="Slide Number Placeholder 3">
            <a:extLst>
              <a:ext uri="{FF2B5EF4-FFF2-40B4-BE49-F238E27FC236}">
                <a16:creationId xmlns:a16="http://schemas.microsoft.com/office/drawing/2014/main" id="{4FF20BAC-5E3B-4B31-88FD-049672A019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94CDF358-E707-4ACB-A408-CCA821B70F53}" type="slidenum">
              <a:rPr lang="en-GB" altLang="en-GH" smtClean="0"/>
              <a:pPr fontAlgn="base">
                <a:spcBef>
                  <a:spcPct val="0"/>
                </a:spcBef>
                <a:spcAft>
                  <a:spcPct val="0"/>
                </a:spcAft>
              </a:pPr>
              <a:t>69</a:t>
            </a:fld>
            <a:endParaRPr lang="en-GB" altLang="en-G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53AFDF65-1B5A-418D-B672-A3266337FB10}"/>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07D1A665-D8FF-4269-9DAC-0CB4FBF67D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Physical system is a portion of the physical universe chosen for analysis/ study</a:t>
            </a:r>
          </a:p>
          <a:p>
            <a:r>
              <a:rPr lang="en-US" altLang="en-GH">
                <a:latin typeface="Arial" panose="020B0604020202020204" pitchFamily="34" charset="0"/>
                <a:cs typeface="Arial" panose="020B0604020202020204" pitchFamily="34" charset="0"/>
              </a:rPr>
              <a:t>Eg. Water in a lake. An individual molecule</a:t>
            </a:r>
          </a:p>
          <a:p>
            <a:r>
              <a:rPr lang="en-US" altLang="en-GH">
                <a:latin typeface="Arial" panose="020B0604020202020204" pitchFamily="34" charset="0"/>
                <a:cs typeface="Arial" panose="020B0604020202020204" pitchFamily="34" charset="0"/>
              </a:rPr>
              <a:t>Anything out this system is the environment</a:t>
            </a:r>
          </a:p>
          <a:p>
            <a:r>
              <a:rPr lang="en-US" altLang="en-GH">
                <a:latin typeface="Arial" panose="020B0604020202020204" pitchFamily="34" charset="0"/>
                <a:cs typeface="Arial" panose="020B0604020202020204" pitchFamily="34" charset="0"/>
              </a:rPr>
              <a:t>Solar system</a:t>
            </a:r>
          </a:p>
          <a:p>
            <a:r>
              <a:rPr lang="en-US" altLang="en-GH">
                <a:latin typeface="Arial" panose="020B0604020202020204" pitchFamily="34" charset="0"/>
                <a:cs typeface="Arial" panose="020B0604020202020204" pitchFamily="34" charset="0"/>
              </a:rPr>
              <a:t>Digestive system of an organism</a:t>
            </a:r>
          </a:p>
          <a:p>
            <a:r>
              <a:rPr lang="en-US" altLang="en-GH">
                <a:latin typeface="Arial" panose="020B0604020202020204" pitchFamily="34" charset="0"/>
                <a:cs typeface="Arial" panose="020B0604020202020204" pitchFamily="34" charset="0"/>
              </a:rPr>
              <a:t>Mechanical system</a:t>
            </a:r>
          </a:p>
          <a:p>
            <a:r>
              <a:rPr lang="en-US" altLang="en-GH">
                <a:latin typeface="Arial" panose="020B0604020202020204" pitchFamily="34" charset="0"/>
                <a:cs typeface="Arial" panose="020B0604020202020204" pitchFamily="34" charset="0"/>
              </a:rPr>
              <a:t>Optical system</a:t>
            </a:r>
          </a:p>
          <a:p>
            <a:r>
              <a:rPr lang="en-US" altLang="en-GH">
                <a:latin typeface="Arial" panose="020B0604020202020204" pitchFamily="34" charset="0"/>
                <a:cs typeface="Arial" panose="020B0604020202020204" pitchFamily="34" charset="0"/>
              </a:rPr>
              <a:t>Electrical system</a:t>
            </a:r>
          </a:p>
        </p:txBody>
      </p:sp>
      <p:sp>
        <p:nvSpPr>
          <p:cNvPr id="91140" name="Slide Number Placeholder 3">
            <a:extLst>
              <a:ext uri="{FF2B5EF4-FFF2-40B4-BE49-F238E27FC236}">
                <a16:creationId xmlns:a16="http://schemas.microsoft.com/office/drawing/2014/main" id="{43D8371C-EEDB-4B3F-9930-8C1CA289C8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DB15553-F4ED-4952-BD37-CBF85DFE73F3}" type="slidenum">
              <a:rPr lang="en-GB" altLang="en-GH" smtClean="0">
                <a:latin typeface="Arial" panose="020B0604020202020204" pitchFamily="34" charset="0"/>
                <a:cs typeface="Arial" panose="020B0604020202020204" pitchFamily="34" charset="0"/>
              </a:rPr>
              <a:pPr fontAlgn="base">
                <a:spcBef>
                  <a:spcPct val="0"/>
                </a:spcBef>
                <a:spcAft>
                  <a:spcPct val="0"/>
                </a:spcAft>
              </a:pPr>
              <a:t>70</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BEFE1C0E-1EF1-4A0F-868E-2109987DFB28}"/>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4B91B323-FC53-43F6-963E-67F7A63FEA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97284" name="Slide Number Placeholder 3">
            <a:extLst>
              <a:ext uri="{FF2B5EF4-FFF2-40B4-BE49-F238E27FC236}">
                <a16:creationId xmlns:a16="http://schemas.microsoft.com/office/drawing/2014/main" id="{C3ED5130-3509-4B38-9426-37DE8EE312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54A131EB-EA51-4CD9-9AB5-BE5A2905717E}" type="slidenum">
              <a:rPr lang="en-GB" altLang="en-GH" smtClean="0"/>
              <a:pPr fontAlgn="base">
                <a:spcBef>
                  <a:spcPct val="0"/>
                </a:spcBef>
                <a:spcAft>
                  <a:spcPct val="0"/>
                </a:spcAft>
              </a:pPr>
              <a:t>5</a:t>
            </a:fld>
            <a:endParaRPr lang="en-GB" altLang="en-G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B3EED21A-CE0E-4403-8A63-1CA79564F40E}"/>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5CF6D96A-E961-4802-B4D9-5D6B5C7C76A0}"/>
              </a:ext>
            </a:extLst>
          </p:cNvPr>
          <p:cNvSpPr>
            <a:spLocks noGrp="1"/>
          </p:cNvSpPr>
          <p:nvPr>
            <p:ph type="body" idx="1"/>
          </p:nvPr>
        </p:nvSpPr>
        <p:spPr/>
        <p:txBody>
          <a:bodyPr/>
          <a:lstStyle/>
          <a:p>
            <a:pPr marL="171450" indent="-171450">
              <a:buFont typeface="Arial" panose="020B0604020202020204" pitchFamily="34" charset="0"/>
              <a:buChar char="•"/>
              <a:defRPr/>
            </a:pPr>
            <a:r>
              <a:rPr lang="en-US" dirty="0"/>
              <a:t>Factors (physical and chemical conditions) are abiotic factors that affect the </a:t>
            </a:r>
            <a:r>
              <a:rPr lang="en-US" b="1" dirty="0"/>
              <a:t>environment</a:t>
            </a:r>
            <a:r>
              <a:rPr lang="en-US" dirty="0"/>
              <a:t> for </a:t>
            </a:r>
            <a:r>
              <a:rPr lang="en-US" dirty="0" err="1"/>
              <a:t>geomicrobes</a:t>
            </a:r>
            <a:r>
              <a:rPr lang="en-US" dirty="0"/>
              <a:t>. </a:t>
            </a:r>
          </a:p>
          <a:p>
            <a:pPr marL="171450" indent="-171450">
              <a:buFont typeface="Arial" panose="020B0604020202020204" pitchFamily="34" charset="0"/>
              <a:buChar char="•"/>
              <a:defRPr/>
            </a:pPr>
            <a:r>
              <a:rPr lang="en-US" dirty="0"/>
              <a:t>Examples of </a:t>
            </a:r>
            <a:r>
              <a:rPr lang="en-US" b="1" dirty="0"/>
              <a:t>physicochemical</a:t>
            </a:r>
            <a:r>
              <a:rPr lang="en-US" dirty="0"/>
              <a:t> factors are: Temperature</a:t>
            </a:r>
            <a:endParaRPr lang="en-US" dirty="0">
              <a:latin typeface="Arial" panose="020B0604020202020204" pitchFamily="34" charset="0"/>
              <a:cs typeface="Arial" panose="020B0604020202020204" pitchFamily="34" charset="0"/>
            </a:endParaRPr>
          </a:p>
          <a:p>
            <a:pPr>
              <a:defRPr/>
            </a:pPr>
            <a:endParaRPr lang="en-US" dirty="0"/>
          </a:p>
        </p:txBody>
      </p:sp>
      <p:sp>
        <p:nvSpPr>
          <p:cNvPr id="93188" name="Slide Number Placeholder 3">
            <a:extLst>
              <a:ext uri="{FF2B5EF4-FFF2-40B4-BE49-F238E27FC236}">
                <a16:creationId xmlns:a16="http://schemas.microsoft.com/office/drawing/2014/main" id="{7619D6E8-7B3D-47E2-8622-2EC43A8B6E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3CCD753-3DCC-475D-BE5F-E9C8B3818D32}" type="slidenum">
              <a:rPr lang="en-GB" altLang="en-GH" smtClean="0">
                <a:latin typeface="Arial" panose="020B0604020202020204" pitchFamily="34" charset="0"/>
                <a:cs typeface="Arial" panose="020B0604020202020204" pitchFamily="34" charset="0"/>
              </a:rPr>
              <a:pPr fontAlgn="base">
                <a:spcBef>
                  <a:spcPct val="0"/>
                </a:spcBef>
                <a:spcAft>
                  <a:spcPct val="0"/>
                </a:spcAft>
              </a:pPr>
              <a:t>71</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55F219A-3815-4231-B425-539F77BBBD9E}"/>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DF959BFD-3935-4A42-A05C-DD4C39C442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
            </a:pPr>
            <a:r>
              <a:rPr lang="en-US" altLang="en-GH">
                <a:latin typeface="Arial" panose="020B0604020202020204" pitchFamily="34" charset="0"/>
                <a:cs typeface="Arial" panose="020B0604020202020204" pitchFamily="34" charset="0"/>
              </a:rPr>
              <a:t>Cultural</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About humans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Way of life</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Occurances from the beginning of time</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How these occurances have shaped our way of life</a:t>
            </a:r>
          </a:p>
          <a:p>
            <a:pPr marL="171450" indent="-171450">
              <a:buFont typeface="Wingdings" panose="05000000000000000000" pitchFamily="2" charset="2"/>
              <a:buChar char="§"/>
            </a:pPr>
            <a:r>
              <a:rPr lang="en-US" altLang="en-GH">
                <a:latin typeface="Arial" panose="020B0604020202020204" pitchFamily="34" charset="0"/>
                <a:cs typeface="Arial" panose="020B0604020202020204" pitchFamily="34" charset="0"/>
              </a:rPr>
              <a:t>Socially</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How our interactions with each other has enabled us to earn a living</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How we have met our needs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How the population has informed us on decision making interms of infrastructure</a:t>
            </a:r>
          </a:p>
        </p:txBody>
      </p:sp>
      <p:sp>
        <p:nvSpPr>
          <p:cNvPr id="95236" name="Slide Number Placeholder 3">
            <a:extLst>
              <a:ext uri="{FF2B5EF4-FFF2-40B4-BE49-F238E27FC236}">
                <a16:creationId xmlns:a16="http://schemas.microsoft.com/office/drawing/2014/main" id="{7E249CB6-CE79-478C-893B-C2C798D2EA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100E852-D453-42C9-AF1C-7496CAE349E6}" type="slidenum">
              <a:rPr lang="en-GB" altLang="en-GH" smtClean="0">
                <a:latin typeface="Arial" panose="020B0604020202020204" pitchFamily="34" charset="0"/>
                <a:cs typeface="Arial" panose="020B0604020202020204" pitchFamily="34" charset="0"/>
              </a:rPr>
              <a:pPr fontAlgn="base">
                <a:spcBef>
                  <a:spcPct val="0"/>
                </a:spcBef>
                <a:spcAft>
                  <a:spcPct val="0"/>
                </a:spcAft>
              </a:pPr>
              <a:t>72</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F88F0E56-5993-4227-887E-CEBED9B72B0C}"/>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DE7B420F-5BCF-4A83-A9AE-A6A6BC1279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101380" name="Slide Number Placeholder 3">
            <a:extLst>
              <a:ext uri="{FF2B5EF4-FFF2-40B4-BE49-F238E27FC236}">
                <a16:creationId xmlns:a16="http://schemas.microsoft.com/office/drawing/2014/main" id="{53B0E8C3-874F-4C05-AA09-BFE21D4D04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C4122961-C881-494F-BD0C-233A5C4EDBC5}" type="slidenum">
              <a:rPr lang="en-GB" altLang="en-GH" smtClean="0"/>
              <a:pPr fontAlgn="base">
                <a:spcBef>
                  <a:spcPct val="0"/>
                </a:spcBef>
                <a:spcAft>
                  <a:spcPct val="0"/>
                </a:spcAft>
              </a:pPr>
              <a:t>73</a:t>
            </a:fld>
            <a:endParaRPr lang="en-GB" altLang="en-G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0EA7C3E5-3377-4A00-BD69-53CEEC7895E3}"/>
              </a:ext>
            </a:extLst>
          </p:cNvPr>
          <p:cNvSpPr>
            <a:spLocks noGrp="1" noRot="1" noChangeAspect="1" noChangeArrowheads="1" noTextEdit="1"/>
          </p:cNvSpPr>
          <p:nvPr>
            <p:ph type="sldImg"/>
          </p:nvPr>
        </p:nvSpPr>
        <p:spPr>
          <a:ln/>
        </p:spPr>
      </p:sp>
      <p:sp>
        <p:nvSpPr>
          <p:cNvPr id="104451" name="Notes Placeholder 2">
            <a:extLst>
              <a:ext uri="{FF2B5EF4-FFF2-40B4-BE49-F238E27FC236}">
                <a16:creationId xmlns:a16="http://schemas.microsoft.com/office/drawing/2014/main" id="{07AEDF4B-FE32-4C99-9B08-4FCD9EAA1C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104452" name="Slide Number Placeholder 3">
            <a:extLst>
              <a:ext uri="{FF2B5EF4-FFF2-40B4-BE49-F238E27FC236}">
                <a16:creationId xmlns:a16="http://schemas.microsoft.com/office/drawing/2014/main" id="{336D6A58-5F05-44FF-8941-BE15FC2862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5DDF50A-8F7E-4A7F-B10F-9AEAE7E0EAA2}" type="slidenum">
              <a:rPr lang="en-GB" altLang="en-GH" smtClean="0"/>
              <a:pPr fontAlgn="base">
                <a:spcBef>
                  <a:spcPct val="0"/>
                </a:spcBef>
                <a:spcAft>
                  <a:spcPct val="0"/>
                </a:spcAft>
              </a:pPr>
              <a:t>75</a:t>
            </a:fld>
            <a:endParaRPr lang="en-GB" altLang="en-G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BD51DBB5-E073-4F18-B9AF-5C00057F73BB}"/>
              </a:ext>
            </a:extLst>
          </p:cNvPr>
          <p:cNvSpPr>
            <a:spLocks noGrp="1" noRot="1" noChangeAspect="1" noChangeArrowheads="1" noTextEdit="1"/>
          </p:cNvSpPr>
          <p:nvPr>
            <p:ph type="sldImg"/>
          </p:nvPr>
        </p:nvSpPr>
        <p:spPr>
          <a:ln/>
        </p:spPr>
      </p:sp>
      <p:sp>
        <p:nvSpPr>
          <p:cNvPr id="108547" name="Notes Placeholder 2">
            <a:extLst>
              <a:ext uri="{FF2B5EF4-FFF2-40B4-BE49-F238E27FC236}">
                <a16:creationId xmlns:a16="http://schemas.microsoft.com/office/drawing/2014/main" id="{DDFC8EB4-D030-4E3F-914D-6CE336B97F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108548" name="Slide Number Placeholder 3">
            <a:extLst>
              <a:ext uri="{FF2B5EF4-FFF2-40B4-BE49-F238E27FC236}">
                <a16:creationId xmlns:a16="http://schemas.microsoft.com/office/drawing/2014/main" id="{6F716522-5182-4626-ADA1-D3666D7E23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AC274FBB-7C97-4DCF-898C-01CD876EE79E}" type="slidenum">
              <a:rPr lang="en-GB" altLang="en-GH" smtClean="0"/>
              <a:pPr fontAlgn="base">
                <a:spcBef>
                  <a:spcPct val="0"/>
                </a:spcBef>
                <a:spcAft>
                  <a:spcPct val="0"/>
                </a:spcAft>
              </a:pPr>
              <a:t>78</a:t>
            </a:fld>
            <a:endParaRPr lang="en-GB" altLang="en-G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C0424F4F-2BBE-4424-9F31-A2D93F0B904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5FE30B5F-9449-43DF-A1EF-91D4C39812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111620" name="Slide Number Placeholder 3">
            <a:extLst>
              <a:ext uri="{FF2B5EF4-FFF2-40B4-BE49-F238E27FC236}">
                <a16:creationId xmlns:a16="http://schemas.microsoft.com/office/drawing/2014/main" id="{FE5A2E27-B4D0-4E93-AA99-EA12A1BFE7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C4785B0B-E8E8-46C8-9F78-6122EFBB7E03}" type="slidenum">
              <a:rPr lang="en-GB" altLang="en-GH" smtClean="0"/>
              <a:pPr fontAlgn="base">
                <a:spcBef>
                  <a:spcPct val="0"/>
                </a:spcBef>
                <a:spcAft>
                  <a:spcPct val="0"/>
                </a:spcAft>
              </a:pPr>
              <a:t>80</a:t>
            </a:fld>
            <a:endParaRPr lang="en-GB" altLang="en-G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94BB5A02-45C1-4E97-8C12-1FC027E71DF2}"/>
              </a:ext>
            </a:extLst>
          </p:cNvPr>
          <p:cNvSpPr>
            <a:spLocks noGrp="1" noRot="1" noChangeAspect="1" noChangeArrowheads="1" noTextEdit="1"/>
          </p:cNvSpPr>
          <p:nvPr>
            <p:ph type="sldImg"/>
          </p:nvPr>
        </p:nvSpPr>
        <p:spPr>
          <a:ln/>
        </p:spPr>
      </p:sp>
      <p:sp>
        <p:nvSpPr>
          <p:cNvPr id="114691" name="Notes Placeholder 2">
            <a:extLst>
              <a:ext uri="{FF2B5EF4-FFF2-40B4-BE49-F238E27FC236}">
                <a16:creationId xmlns:a16="http://schemas.microsoft.com/office/drawing/2014/main" id="{2EF0638D-B301-4A85-8F24-D5856D883E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v"/>
            </a:pPr>
            <a:r>
              <a:rPr lang="en-US" altLang="en-GH">
                <a:latin typeface="Arial" panose="020B0604020202020204" pitchFamily="34" charset="0"/>
                <a:cs typeface="Arial" panose="020B0604020202020204" pitchFamily="34" charset="0"/>
              </a:rPr>
              <a:t>How to use scientific theories or findings  to solve </a:t>
            </a:r>
          </a:p>
          <a:p>
            <a:pPr marL="171450" indent="-171450">
              <a:buFont typeface="Wingdings" panose="05000000000000000000" pitchFamily="2" charset="2"/>
              <a:buChar char="v"/>
            </a:pPr>
            <a:r>
              <a:rPr lang="en-US" altLang="en-GH">
                <a:latin typeface="Arial" panose="020B0604020202020204" pitchFamily="34" charset="0"/>
                <a:cs typeface="Arial" panose="020B0604020202020204" pitchFamily="34" charset="0"/>
              </a:rPr>
              <a:t>Ecological problems</a:t>
            </a:r>
          </a:p>
          <a:p>
            <a:pPr marL="171450" indent="-171450">
              <a:buFont typeface="Wingdings" panose="05000000000000000000" pitchFamily="2" charset="2"/>
              <a:buChar char="v"/>
            </a:pPr>
            <a:r>
              <a:rPr lang="en-US" altLang="en-GH">
                <a:latin typeface="Arial" panose="020B0604020202020204" pitchFamily="34" charset="0"/>
                <a:cs typeface="Arial" panose="020B0604020202020204" pitchFamily="34" charset="0"/>
              </a:rPr>
              <a:t>Socio economic problems</a:t>
            </a:r>
          </a:p>
          <a:p>
            <a:pPr marL="171450" indent="-171450">
              <a:buFont typeface="Wingdings" panose="05000000000000000000" pitchFamily="2" charset="2"/>
              <a:buChar char="v"/>
            </a:pPr>
            <a:r>
              <a:rPr lang="en-US" altLang="en-GH">
                <a:latin typeface="Arial" panose="020B0604020202020204" pitchFamily="34" charset="0"/>
                <a:cs typeface="Arial" panose="020B0604020202020204" pitchFamily="34" charset="0"/>
              </a:rPr>
              <a:t>These are geared towards reducing, eliminating or preventing</a:t>
            </a:r>
          </a:p>
          <a:p>
            <a:pPr marL="171450" indent="-171450">
              <a:buFont typeface="Wingdings" panose="05000000000000000000" pitchFamily="2" charset="2"/>
              <a:buChar char="v"/>
            </a:pPr>
            <a:r>
              <a:rPr lang="en-US" altLang="en-GH">
                <a:latin typeface="Arial" panose="020B0604020202020204" pitchFamily="34" charset="0"/>
                <a:cs typeface="Arial" panose="020B0604020202020204" pitchFamily="34" charset="0"/>
              </a:rPr>
              <a:t>Pollution, contamination and deterioration of the  of the envt</a:t>
            </a:r>
          </a:p>
        </p:txBody>
      </p:sp>
      <p:sp>
        <p:nvSpPr>
          <p:cNvPr id="114692" name="Slide Number Placeholder 3">
            <a:extLst>
              <a:ext uri="{FF2B5EF4-FFF2-40B4-BE49-F238E27FC236}">
                <a16:creationId xmlns:a16="http://schemas.microsoft.com/office/drawing/2014/main" id="{E35B68CE-FF6C-41F3-9528-2DEC9F9F78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0649BBD7-267B-4EB6-806E-BAFE6F204429}" type="slidenum">
              <a:rPr lang="en-GB" altLang="en-GH" smtClean="0"/>
              <a:pPr fontAlgn="base">
                <a:spcBef>
                  <a:spcPct val="0"/>
                </a:spcBef>
                <a:spcAft>
                  <a:spcPct val="0"/>
                </a:spcAft>
              </a:pPr>
              <a:t>82</a:t>
            </a:fld>
            <a:endParaRPr lang="en-GB" altLang="en-G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22ECF07-09EE-4880-B656-470495365A3C}"/>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0C66108D-6CA1-4B07-89CB-65FD409CA2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H" altLang="en-GH">
              <a:latin typeface="Arial" panose="020B0604020202020204" pitchFamily="34" charset="0"/>
              <a:cs typeface="Arial" panose="020B0604020202020204" pitchFamily="34" charset="0"/>
            </a:endParaRPr>
          </a:p>
        </p:txBody>
      </p:sp>
      <p:sp>
        <p:nvSpPr>
          <p:cNvPr id="9220" name="Slide Number Placeholder 3">
            <a:extLst>
              <a:ext uri="{FF2B5EF4-FFF2-40B4-BE49-F238E27FC236}">
                <a16:creationId xmlns:a16="http://schemas.microsoft.com/office/drawing/2014/main" id="{8856700C-AF8A-4DD3-93AE-087820D7F2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BE772CB-3801-43AC-BE94-E5824FDB56FA}" type="slidenum">
              <a:rPr lang="en-GB" altLang="en-GH" smtClean="0">
                <a:latin typeface="Arial" panose="020B0604020202020204" pitchFamily="34" charset="0"/>
              </a:rPr>
              <a:pPr fontAlgn="base">
                <a:spcBef>
                  <a:spcPct val="0"/>
                </a:spcBef>
                <a:spcAft>
                  <a:spcPct val="0"/>
                </a:spcAft>
              </a:pPr>
              <a:t>6</a:t>
            </a:fld>
            <a:endParaRPr lang="en-GB" altLang="en-GH">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30250C7-906D-4505-B880-45A36805F813}"/>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B4FE2CCA-62E9-4B25-AD3A-E146D80C43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7652" name="Slide Number Placeholder 3">
            <a:extLst>
              <a:ext uri="{FF2B5EF4-FFF2-40B4-BE49-F238E27FC236}">
                <a16:creationId xmlns:a16="http://schemas.microsoft.com/office/drawing/2014/main" id="{A5B521BD-0A45-48D1-9446-410277607A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BB2D3419-F670-4077-B76B-AD8520B076BE}" type="slidenum">
              <a:rPr lang="en-GB" altLang="en-GH" smtClean="0"/>
              <a:pPr fontAlgn="base">
                <a:spcBef>
                  <a:spcPct val="0"/>
                </a:spcBef>
                <a:spcAft>
                  <a:spcPct val="0"/>
                </a:spcAft>
              </a:pPr>
              <a:t>23</a:t>
            </a:fld>
            <a:endParaRPr lang="en-GB" altLang="en-G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F16C7F4A-343D-44C1-AD85-FACD6E8263B4}"/>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16FA78C7-A9EC-4BA0-87A4-0202F98625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9700" name="Slide Number Placeholder 3">
            <a:extLst>
              <a:ext uri="{FF2B5EF4-FFF2-40B4-BE49-F238E27FC236}">
                <a16:creationId xmlns:a16="http://schemas.microsoft.com/office/drawing/2014/main" id="{BCFACB73-FE7C-4C72-B15A-B02AA10E10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E0DF48A-66C7-40EE-8B02-F59FA8557F56}" type="slidenum">
              <a:rPr lang="en-GB" altLang="en-GH" smtClean="0"/>
              <a:pPr fontAlgn="base">
                <a:spcBef>
                  <a:spcPct val="0"/>
                </a:spcBef>
                <a:spcAft>
                  <a:spcPct val="0"/>
                </a:spcAft>
              </a:pPr>
              <a:t>24</a:t>
            </a:fld>
            <a:endParaRPr lang="en-GB" altLang="en-G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837277E-CBF1-49BB-AB39-E11E77907B38}"/>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54E71F30-AB78-4B48-B56F-223DEE7AB2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35844" name="Slide Number Placeholder 3">
            <a:extLst>
              <a:ext uri="{FF2B5EF4-FFF2-40B4-BE49-F238E27FC236}">
                <a16:creationId xmlns:a16="http://schemas.microsoft.com/office/drawing/2014/main" id="{5E77DCDB-D22F-48BF-84B4-D65FAD66A1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8D82F1F-D028-4BD7-AEF7-6CAE03E4C94E}" type="slidenum">
              <a:rPr lang="en-GB" altLang="en-GH" smtClean="0"/>
              <a:pPr fontAlgn="base">
                <a:spcBef>
                  <a:spcPct val="0"/>
                </a:spcBef>
                <a:spcAft>
                  <a:spcPct val="0"/>
                </a:spcAft>
              </a:pPr>
              <a:t>29</a:t>
            </a:fld>
            <a:endParaRPr lang="en-GB" altLang="en-G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ECC53CC-91C2-4701-813D-E431E5D3D2F5}"/>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15865505-8A84-43AA-86E3-8AB4A73BC2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40964" name="Slide Number Placeholder 3">
            <a:extLst>
              <a:ext uri="{FF2B5EF4-FFF2-40B4-BE49-F238E27FC236}">
                <a16:creationId xmlns:a16="http://schemas.microsoft.com/office/drawing/2014/main" id="{9B688D62-AFF5-470B-93E8-483E2C4ACF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A566AB08-2F36-4EFE-A3C2-1342385EC861}" type="slidenum">
              <a:rPr lang="en-GB" altLang="en-GH" smtClean="0"/>
              <a:pPr fontAlgn="base">
                <a:spcBef>
                  <a:spcPct val="0"/>
                </a:spcBef>
                <a:spcAft>
                  <a:spcPct val="0"/>
                </a:spcAft>
              </a:pPr>
              <a:t>33</a:t>
            </a:fld>
            <a:endParaRPr lang="en-GB" altLang="en-G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282B3301-79C0-4CB1-899B-57413BF79322}"/>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A302A6CF-7301-4B88-A29A-04AA4631A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H" altLang="en-GH">
              <a:latin typeface="Arial" panose="020B0604020202020204" pitchFamily="34" charset="0"/>
              <a:cs typeface="Arial" panose="020B0604020202020204" pitchFamily="34" charset="0"/>
            </a:endParaRPr>
          </a:p>
        </p:txBody>
      </p:sp>
      <p:sp>
        <p:nvSpPr>
          <p:cNvPr id="45060" name="Slide Number Placeholder 3">
            <a:extLst>
              <a:ext uri="{FF2B5EF4-FFF2-40B4-BE49-F238E27FC236}">
                <a16:creationId xmlns:a16="http://schemas.microsoft.com/office/drawing/2014/main" id="{5AC0FFDB-6E81-451C-8445-F832B9C7FE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6555510-9097-4789-95EC-366EF9B7AB86}" type="slidenum">
              <a:rPr lang="en-GB" altLang="en-GH" smtClean="0">
                <a:latin typeface="Arial" panose="020B0604020202020204" pitchFamily="34" charset="0"/>
              </a:rPr>
              <a:pPr fontAlgn="base">
                <a:spcBef>
                  <a:spcPct val="0"/>
                </a:spcBef>
                <a:spcAft>
                  <a:spcPct val="0"/>
                </a:spcAft>
              </a:pPr>
              <a:t>36</a:t>
            </a:fld>
            <a:endParaRPr lang="en-GB" altLang="en-GH">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DCA04258-85A4-49E3-8555-2BA248F2E037}"/>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7EDF85D7-9798-45E6-BD2C-658E9E37F1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49156" name="Slide Number Placeholder 3">
            <a:extLst>
              <a:ext uri="{FF2B5EF4-FFF2-40B4-BE49-F238E27FC236}">
                <a16:creationId xmlns:a16="http://schemas.microsoft.com/office/drawing/2014/main" id="{C8FB6372-644F-40E0-BFCB-905800D0CB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FF318F7F-4609-4794-BDF5-7520D34455D6}" type="slidenum">
              <a:rPr lang="en-GB" altLang="en-GH" smtClean="0"/>
              <a:pPr fontAlgn="base">
                <a:spcBef>
                  <a:spcPct val="0"/>
                </a:spcBef>
                <a:spcAft>
                  <a:spcPct val="0"/>
                </a:spcAft>
              </a:pPr>
              <a:t>39</a:t>
            </a:fld>
            <a:endParaRPr lang="en-GB" altLang="en-G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8916-5067-4BC9-BFCC-9627C7D47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88822173-016E-43B7-A922-0783409B0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645366E9-8281-43BC-AC15-04896180357E}"/>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5" name="Footer Placeholder 4">
            <a:extLst>
              <a:ext uri="{FF2B5EF4-FFF2-40B4-BE49-F238E27FC236}">
                <a16:creationId xmlns:a16="http://schemas.microsoft.com/office/drawing/2014/main" id="{99046D02-4FEE-491A-BCF2-F0D5ACCB98E1}"/>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991CA93-558A-4E8B-81C9-4F6D3EFE2F7C}"/>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64775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37EA-BF95-48F5-87ED-EF2CE1E7564C}"/>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6DFD6665-4D81-4F78-BA5D-D1776890D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4D1ACEF6-3A12-4B5C-8F74-48E2008AA608}"/>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5" name="Footer Placeholder 4">
            <a:extLst>
              <a:ext uri="{FF2B5EF4-FFF2-40B4-BE49-F238E27FC236}">
                <a16:creationId xmlns:a16="http://schemas.microsoft.com/office/drawing/2014/main" id="{AC550371-A3E9-4846-9033-6D9E459598A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E517106-186B-4190-873E-360C75B355E6}"/>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251504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165CD-B5DF-421C-B7C6-E0F5DF355B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398DFCA5-664B-49BE-9734-757C8159A8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590462DA-5564-4290-950F-22F5CC6EF201}"/>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5" name="Footer Placeholder 4">
            <a:extLst>
              <a:ext uri="{FF2B5EF4-FFF2-40B4-BE49-F238E27FC236}">
                <a16:creationId xmlns:a16="http://schemas.microsoft.com/office/drawing/2014/main" id="{5988BA9C-D511-4476-9C0B-38090A75CD4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76A7CFE-17B6-4DEB-B10F-C073787696C9}"/>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422536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24FE160C-A96D-4314-A573-2CCCD65B4DBE}"/>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21131800-52B4-4A89-B0FC-991C5F49B4B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446CA67-AFFC-4D6E-BAFD-DB72FF069C64}"/>
              </a:ext>
            </a:extLst>
          </p:cNvPr>
          <p:cNvSpPr>
            <a:spLocks noGrp="1"/>
          </p:cNvSpPr>
          <p:nvPr>
            <p:ph type="sldNum" sz="quarter" idx="12"/>
          </p:nvPr>
        </p:nvSpPr>
        <p:spPr/>
        <p:txBody>
          <a:bodyPr/>
          <a:lstStyle>
            <a:lvl1pPr>
              <a:defRPr/>
            </a:lvl1pPr>
          </a:lstStyle>
          <a:p>
            <a:pPr>
              <a:defRPr/>
            </a:pPr>
            <a:fld id="{1975ACA7-A7E3-491C-B1EE-AC02844B1CF4}" type="slidenum">
              <a:rPr lang="en-GB" altLang="en-GH"/>
              <a:pPr>
                <a:defRPr/>
              </a:pPr>
              <a:t>‹#›</a:t>
            </a:fld>
            <a:endParaRPr lang="en-GB" altLang="en-GH"/>
          </a:p>
        </p:txBody>
      </p:sp>
    </p:spTree>
    <p:extLst>
      <p:ext uri="{BB962C8B-B14F-4D97-AF65-F5344CB8AC3E}">
        <p14:creationId xmlns:p14="http://schemas.microsoft.com/office/powerpoint/2010/main" val="408518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D97D-D1C6-4597-806A-FF592DD3A3D3}"/>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26A539B5-1217-412F-929A-C22A14621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412B922F-26E9-42EE-A2AD-91BD9C302DCC}"/>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5" name="Footer Placeholder 4">
            <a:extLst>
              <a:ext uri="{FF2B5EF4-FFF2-40B4-BE49-F238E27FC236}">
                <a16:creationId xmlns:a16="http://schemas.microsoft.com/office/drawing/2014/main" id="{172FBEA7-8506-4A9A-BC95-01CAE9CE7408}"/>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64C2AD8D-DBF8-4F5F-819F-019520DC7683}"/>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56333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2D2A-6A00-408C-8B2B-A482DA253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303EB65A-57D2-4B56-B311-260CD528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4AA7E-7FDF-4053-8AFC-D0E5287A6A15}"/>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5" name="Footer Placeholder 4">
            <a:extLst>
              <a:ext uri="{FF2B5EF4-FFF2-40B4-BE49-F238E27FC236}">
                <a16:creationId xmlns:a16="http://schemas.microsoft.com/office/drawing/2014/main" id="{0B71A520-CA38-4420-A0D0-93DFB05F9AFA}"/>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69E20B41-0C6D-4A96-98AD-51CFA20BBCDC}"/>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329740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0233-0AAB-431F-8B9B-77F77D7DC33F}"/>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87A6A926-19B7-478E-AC5E-06BDF76E8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BA97E746-A8BE-48D0-9BCC-5FD2AC745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91719188-68A4-4F6E-8D7C-E20B5EA28C0F}"/>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6" name="Footer Placeholder 5">
            <a:extLst>
              <a:ext uri="{FF2B5EF4-FFF2-40B4-BE49-F238E27FC236}">
                <a16:creationId xmlns:a16="http://schemas.microsoft.com/office/drawing/2014/main" id="{A9B8FDBF-8849-4997-AD6A-3C2654545831}"/>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1B0F6342-C92E-4218-96A6-5DDF9C7BADF0}"/>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105710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0139-50E3-48A7-8DC7-4DD1BC1F2B2E}"/>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C7C04B6E-1DD3-4CEF-A72F-C47BE40EB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2881BE-59A9-4911-ACAD-6E6B7677B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5E343C49-B6C7-44C6-B82E-4549C9413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40DA54-EED0-4A82-83DF-1272A718E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92311DC4-5700-4246-9D71-C2E5E464DC0C}"/>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8" name="Footer Placeholder 7">
            <a:extLst>
              <a:ext uri="{FF2B5EF4-FFF2-40B4-BE49-F238E27FC236}">
                <a16:creationId xmlns:a16="http://schemas.microsoft.com/office/drawing/2014/main" id="{721CFC5F-1E40-4CEB-88C5-2B71C95EB0D7}"/>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DEBA3B06-179C-4235-B837-D0950D488D65}"/>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2896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5DC0-8B24-442D-9486-54AA665E94B5}"/>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61F385D0-282E-4608-93DB-8A180359A7D3}"/>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4" name="Footer Placeholder 3">
            <a:extLst>
              <a:ext uri="{FF2B5EF4-FFF2-40B4-BE49-F238E27FC236}">
                <a16:creationId xmlns:a16="http://schemas.microsoft.com/office/drawing/2014/main" id="{854CCFDD-0FE0-466E-8165-27C9C2A62DDB}"/>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EBD7CDA0-F694-4DAC-B1AC-6E74081C9503}"/>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242038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E80B2-CABC-48F8-98CA-4A815E5A32C2}"/>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3" name="Footer Placeholder 2">
            <a:extLst>
              <a:ext uri="{FF2B5EF4-FFF2-40B4-BE49-F238E27FC236}">
                <a16:creationId xmlns:a16="http://schemas.microsoft.com/office/drawing/2014/main" id="{C6037843-865A-45A9-A07C-87AAAFB2A7C4}"/>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BF48E736-EDC1-4338-9974-2BD95F6AF270}"/>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253713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8B6E-5555-45F3-8863-66A645DC6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5121A5C5-11E8-4063-96E1-C88BEE377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F1764A8B-C0DA-4920-A007-338C7AFD3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AF982-050C-4F1C-8F78-DA48961AFFF9}"/>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6" name="Footer Placeholder 5">
            <a:extLst>
              <a:ext uri="{FF2B5EF4-FFF2-40B4-BE49-F238E27FC236}">
                <a16:creationId xmlns:a16="http://schemas.microsoft.com/office/drawing/2014/main" id="{70F34EB7-A900-401C-BA67-F4A01E965B0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6A63B448-BD9F-43BB-821A-5C7DFB5B3AB4}"/>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97685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8396-E923-4BE3-B9A8-28E910F3C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698CC448-CFC1-4F7D-B523-DA04DEAAA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01CED292-5B91-4004-8E6B-ED20C3E49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43EDE-788C-4505-BEE0-776A938EEB44}"/>
              </a:ext>
            </a:extLst>
          </p:cNvPr>
          <p:cNvSpPr>
            <a:spLocks noGrp="1"/>
          </p:cNvSpPr>
          <p:nvPr>
            <p:ph type="dt" sz="half" idx="10"/>
          </p:nvPr>
        </p:nvSpPr>
        <p:spPr/>
        <p:txBody>
          <a:bodyPr/>
          <a:lstStyle/>
          <a:p>
            <a:fld id="{46642D16-E44D-4521-B63C-0BED25D96815}" type="datetimeFigureOut">
              <a:rPr lang="en-GH" smtClean="0"/>
              <a:t>22/06/2020</a:t>
            </a:fld>
            <a:endParaRPr lang="en-GH"/>
          </a:p>
        </p:txBody>
      </p:sp>
      <p:sp>
        <p:nvSpPr>
          <p:cNvPr id="6" name="Footer Placeholder 5">
            <a:extLst>
              <a:ext uri="{FF2B5EF4-FFF2-40B4-BE49-F238E27FC236}">
                <a16:creationId xmlns:a16="http://schemas.microsoft.com/office/drawing/2014/main" id="{76C9C9B8-F46F-4105-B55B-BDC3C10CEBF0}"/>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A40CD4B9-5BAE-41AD-85EB-013D34A95647}"/>
              </a:ext>
            </a:extLst>
          </p:cNvPr>
          <p:cNvSpPr>
            <a:spLocks noGrp="1"/>
          </p:cNvSpPr>
          <p:nvPr>
            <p:ph type="sldNum" sz="quarter" idx="12"/>
          </p:nvPr>
        </p:nvSpPr>
        <p:spPr/>
        <p:txBody>
          <a:bodyPr/>
          <a:lstStyle/>
          <a:p>
            <a:fld id="{53AFE2DB-B5D6-4785-BD43-924CB50A478F}" type="slidenum">
              <a:rPr lang="en-GH" smtClean="0"/>
              <a:t>‹#›</a:t>
            </a:fld>
            <a:endParaRPr lang="en-GH"/>
          </a:p>
        </p:txBody>
      </p:sp>
    </p:spTree>
    <p:extLst>
      <p:ext uri="{BB962C8B-B14F-4D97-AF65-F5344CB8AC3E}">
        <p14:creationId xmlns:p14="http://schemas.microsoft.com/office/powerpoint/2010/main" val="109369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61211-0661-48BC-9296-671EAE365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18109568-0FE7-469F-807A-4B0134EE3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ED2AB2FC-7FE6-4DCF-90EB-FD95F49B94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42D16-E44D-4521-B63C-0BED25D96815}" type="datetimeFigureOut">
              <a:rPr lang="en-GH" smtClean="0"/>
              <a:t>22/06/2020</a:t>
            </a:fld>
            <a:endParaRPr lang="en-GH"/>
          </a:p>
        </p:txBody>
      </p:sp>
      <p:sp>
        <p:nvSpPr>
          <p:cNvPr id="5" name="Footer Placeholder 4">
            <a:extLst>
              <a:ext uri="{FF2B5EF4-FFF2-40B4-BE49-F238E27FC236}">
                <a16:creationId xmlns:a16="http://schemas.microsoft.com/office/drawing/2014/main" id="{C8ACF8E1-A1EA-4A93-BB6B-BB3A08783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88222A87-EED1-4727-B652-FE3907552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FE2DB-B5D6-4785-BD43-924CB50A478F}" type="slidenum">
              <a:rPr lang="en-GH" smtClean="0"/>
              <a:t>‹#›</a:t>
            </a:fld>
            <a:endParaRPr lang="en-GH"/>
          </a:p>
        </p:txBody>
      </p:sp>
    </p:spTree>
    <p:extLst>
      <p:ext uri="{BB962C8B-B14F-4D97-AF65-F5344CB8AC3E}">
        <p14:creationId xmlns:p14="http://schemas.microsoft.com/office/powerpoint/2010/main" val="45741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FF516B4B-B996-48BA-B233-FFD33335EA81}"/>
              </a:ext>
            </a:extLst>
          </p:cNvPr>
          <p:cNvSpPr>
            <a:spLocks noGrp="1" noChangeArrowheads="1"/>
          </p:cNvSpPr>
          <p:nvPr>
            <p:ph idx="1"/>
          </p:nvPr>
        </p:nvSpPr>
        <p:spPr>
          <a:xfrm>
            <a:off x="1774825" y="549275"/>
            <a:ext cx="8713788" cy="5949950"/>
          </a:xfrm>
        </p:spPr>
        <p:txBody>
          <a:bodyPr/>
          <a:lstStyle/>
          <a:p>
            <a:pPr eaLnBrk="1" hangingPunct="1">
              <a:buFont typeface="Wingdings" panose="05000000000000000000" pitchFamily="2" charset="2"/>
              <a:buNone/>
            </a:pPr>
            <a:endParaRPr lang="en-GB" altLang="en-GH" sz="2400"/>
          </a:p>
          <a:p>
            <a:pPr eaLnBrk="1" hangingPunct="1">
              <a:buFont typeface="Wingdings" panose="05000000000000000000" pitchFamily="2" charset="2"/>
              <a:buNone/>
            </a:pPr>
            <a:endParaRPr lang="en-GB" altLang="en-GH" sz="2400"/>
          </a:p>
          <a:p>
            <a:pPr algn="ctr" eaLnBrk="1" hangingPunct="1">
              <a:buFont typeface="Wingdings" panose="05000000000000000000" pitchFamily="2" charset="2"/>
              <a:buNone/>
            </a:pPr>
            <a:r>
              <a:rPr lang="en-GB" altLang="en-GH" b="1"/>
              <a:t>Environmental Studies</a:t>
            </a:r>
          </a:p>
          <a:p>
            <a:pPr algn="ctr" eaLnBrk="1" hangingPunct="1">
              <a:buFont typeface="Wingdings" panose="05000000000000000000" pitchFamily="2" charset="2"/>
              <a:buNone/>
            </a:pPr>
            <a:endParaRPr lang="en-GB" altLang="en-GH" b="1"/>
          </a:p>
          <a:p>
            <a:pPr algn="ctr" eaLnBrk="1" hangingPunct="1">
              <a:buFont typeface="Wingdings" panose="05000000000000000000" pitchFamily="2" charset="2"/>
              <a:buNone/>
            </a:pPr>
            <a:r>
              <a:rPr lang="en-GB" altLang="en-GH" b="1"/>
              <a:t>(CE 155)</a:t>
            </a:r>
          </a:p>
          <a:p>
            <a:pPr algn="ctr" eaLnBrk="1" hangingPunct="1">
              <a:buFont typeface="Wingdings" panose="05000000000000000000" pitchFamily="2" charset="2"/>
              <a:buNone/>
            </a:pPr>
            <a:endParaRPr lang="en-GB" altLang="en-GH" b="1"/>
          </a:p>
          <a:p>
            <a:pPr algn="ctr" eaLnBrk="1" hangingPunct="1">
              <a:buFont typeface="Wingdings" panose="05000000000000000000" pitchFamily="2" charset="2"/>
              <a:buNone/>
            </a:pPr>
            <a:r>
              <a:rPr lang="en-GB" altLang="en-GH" b="1"/>
              <a:t>Power Point Presentations -April 2020</a:t>
            </a:r>
          </a:p>
          <a:p>
            <a:pPr algn="ctr" eaLnBrk="1" hangingPunct="1">
              <a:buFont typeface="Wingdings" panose="05000000000000000000" pitchFamily="2" charset="2"/>
              <a:buNone/>
            </a:pPr>
            <a:endParaRPr lang="en-GB" altLang="en-GH" b="1"/>
          </a:p>
          <a:p>
            <a:pPr algn="ctr" eaLnBrk="1" hangingPunct="1">
              <a:buFont typeface="Wingdings" panose="05000000000000000000" pitchFamily="2" charset="2"/>
              <a:buNone/>
            </a:pPr>
            <a:endParaRPr lang="en-GB" altLang="en-GH" b="1"/>
          </a:p>
          <a:p>
            <a:pPr algn="ctr" eaLnBrk="1" hangingPunct="1">
              <a:buFont typeface="Wingdings" panose="05000000000000000000" pitchFamily="2" charset="2"/>
              <a:buNone/>
            </a:pPr>
            <a:r>
              <a:rPr lang="en-GB" altLang="en-GH" b="1"/>
              <a:t>Prof. Mrs. Esi Awuah, Prof. Richard Buamah, Dr. Mrs. Helen Essandoh and  Priscilla Addo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B494-0464-47B4-A218-028806403859}"/>
              </a:ext>
            </a:extLst>
          </p:cNvPr>
          <p:cNvSpPr>
            <a:spLocks noGrp="1"/>
          </p:cNvSpPr>
          <p:nvPr>
            <p:ph type="title"/>
          </p:nvPr>
        </p:nvSpPr>
        <p:spPr>
          <a:xfrm>
            <a:off x="1981200" y="152400"/>
            <a:ext cx="8229600" cy="1695450"/>
          </a:xfrm>
        </p:spPr>
        <p:txBody>
          <a:bodyPr rtlCol="0">
            <a:normAutofit fontScale="90000"/>
          </a:bodyPr>
          <a:lstStyle/>
          <a:p>
            <a:pPr algn="ctr">
              <a:defRPr/>
            </a:pPr>
            <a:r>
              <a:rPr lang="en-US" dirty="0"/>
              <a:t> </a:t>
            </a:r>
            <a:br>
              <a:rPr lang="en-US" dirty="0"/>
            </a:br>
            <a:br>
              <a:rPr lang="en-US" dirty="0"/>
            </a:br>
            <a:r>
              <a:rPr lang="en-GB" b="1" dirty="0">
                <a:solidFill>
                  <a:srgbClr val="FF0000"/>
                </a:solidFill>
              </a:rPr>
              <a:t>Structure of the Sun</a:t>
            </a:r>
            <a:br>
              <a:rPr lang="en-US" b="1" dirty="0"/>
            </a:br>
            <a:endParaRPr lang="en-US" dirty="0"/>
          </a:p>
        </p:txBody>
      </p:sp>
      <p:pic>
        <p:nvPicPr>
          <p:cNvPr id="13315" name="Content Placeholder 3">
            <a:extLst>
              <a:ext uri="{FF2B5EF4-FFF2-40B4-BE49-F238E27FC236}">
                <a16:creationId xmlns:a16="http://schemas.microsoft.com/office/drawing/2014/main" id="{224D896B-CDAD-4333-A445-B26299D27B73}"/>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75" y="2462213"/>
            <a:ext cx="4286250" cy="33337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7B9B4-1F3E-41D1-941C-3A0DEDB45610}"/>
              </a:ext>
            </a:extLst>
          </p:cNvPr>
          <p:cNvSpPr>
            <a:spLocks noGrp="1"/>
          </p:cNvSpPr>
          <p:nvPr>
            <p:ph idx="1"/>
          </p:nvPr>
        </p:nvSpPr>
        <p:spPr>
          <a:xfrm>
            <a:off x="1981200" y="533400"/>
            <a:ext cx="8229600" cy="5791200"/>
          </a:xfrm>
        </p:spPr>
        <p:txBody>
          <a:bodyPr rtlCol="0">
            <a:normAutofit lnSpcReduction="10000"/>
          </a:bodyPr>
          <a:lstStyle/>
          <a:p>
            <a:pPr marL="274320" indent="-274320">
              <a:buClr>
                <a:schemeClr val="accent3"/>
              </a:buClr>
              <a:buNone/>
              <a:defRPr/>
            </a:pPr>
            <a:r>
              <a:rPr lang="en-US" dirty="0">
                <a:solidFill>
                  <a:srgbClr val="FF0000"/>
                </a:solidFill>
              </a:rPr>
              <a:t>CORE</a:t>
            </a:r>
          </a:p>
          <a:p>
            <a:pPr marL="274320" indent="-274320">
              <a:buClr>
                <a:schemeClr val="accent3"/>
              </a:buClr>
              <a:buFont typeface="Wingdings 2"/>
              <a:buChar char=""/>
              <a:defRPr/>
            </a:pPr>
            <a:r>
              <a:rPr lang="en-GB" dirty="0"/>
              <a:t>Innermost part of the sun</a:t>
            </a:r>
          </a:p>
          <a:p>
            <a:pPr marL="274320" indent="-274320">
              <a:buClr>
                <a:schemeClr val="accent3"/>
              </a:buClr>
              <a:buFont typeface="Wingdings 2"/>
              <a:buChar char=""/>
              <a:defRPr/>
            </a:pPr>
            <a:r>
              <a:rPr lang="en-US" dirty="0"/>
              <a:t>Temperature </a:t>
            </a:r>
            <a:r>
              <a:rPr lang="en-GB" dirty="0"/>
              <a:t>more than a 1,000,000 </a:t>
            </a:r>
            <a:r>
              <a:rPr lang="en-GB" baseline="30000" dirty="0"/>
              <a:t>°</a:t>
            </a:r>
            <a:r>
              <a:rPr lang="en-GB" dirty="0"/>
              <a:t>C</a:t>
            </a:r>
            <a:endParaRPr lang="en-US" dirty="0"/>
          </a:p>
          <a:p>
            <a:pPr marL="274320" indent="-274320">
              <a:buClr>
                <a:schemeClr val="accent3"/>
              </a:buClr>
              <a:buFont typeface="Wingdings 2"/>
              <a:buChar char=""/>
              <a:defRPr/>
            </a:pPr>
            <a:r>
              <a:rPr lang="en-GB" dirty="0"/>
              <a:t>Cannot be seen</a:t>
            </a:r>
          </a:p>
          <a:p>
            <a:pPr marL="274320" indent="-274320">
              <a:buClr>
                <a:schemeClr val="accent3"/>
              </a:buClr>
              <a:buNone/>
              <a:defRPr/>
            </a:pPr>
            <a:endParaRPr lang="en-GB" sz="2400" dirty="0">
              <a:solidFill>
                <a:srgbClr val="FF0000"/>
              </a:solidFill>
            </a:endParaRPr>
          </a:p>
          <a:p>
            <a:pPr marL="274320" indent="-274320">
              <a:buClr>
                <a:schemeClr val="accent3"/>
              </a:buClr>
              <a:buNone/>
              <a:defRPr/>
            </a:pPr>
            <a:r>
              <a:rPr lang="en-GB" sz="2400" dirty="0">
                <a:solidFill>
                  <a:srgbClr val="FF0000"/>
                </a:solidFill>
              </a:rPr>
              <a:t>PHOTOSPHERE</a:t>
            </a:r>
          </a:p>
          <a:p>
            <a:pPr marL="274320" indent="-274320">
              <a:buClr>
                <a:schemeClr val="accent3"/>
              </a:buClr>
              <a:buFont typeface="Wingdings 2"/>
              <a:buChar char=""/>
              <a:defRPr/>
            </a:pPr>
            <a:r>
              <a:rPr lang="en-GB" sz="2400" dirty="0"/>
              <a:t>Is visible and it gives off light</a:t>
            </a:r>
          </a:p>
          <a:p>
            <a:pPr marL="274320" indent="-274320">
              <a:buClr>
                <a:schemeClr val="accent3"/>
              </a:buClr>
              <a:buFont typeface="Wingdings 2"/>
              <a:buChar char=""/>
              <a:defRPr/>
            </a:pPr>
            <a:r>
              <a:rPr lang="en-GB" sz="2400" dirty="0"/>
              <a:t>Average temperature is about 6,000 </a:t>
            </a:r>
            <a:r>
              <a:rPr lang="en-GB" sz="2400" baseline="30000" dirty="0"/>
              <a:t>°</a:t>
            </a:r>
            <a:r>
              <a:rPr lang="en-GB" sz="2400" dirty="0"/>
              <a:t>C</a:t>
            </a:r>
          </a:p>
          <a:p>
            <a:pPr marL="274320" indent="-274320">
              <a:buClr>
                <a:schemeClr val="accent3"/>
              </a:buClr>
              <a:buNone/>
              <a:defRPr/>
            </a:pPr>
            <a:endParaRPr lang="en-GB" sz="2400" dirty="0">
              <a:solidFill>
                <a:srgbClr val="FF0000"/>
              </a:solidFill>
            </a:endParaRPr>
          </a:p>
          <a:p>
            <a:pPr marL="274320" indent="-274320">
              <a:buClr>
                <a:schemeClr val="accent3"/>
              </a:buClr>
              <a:buNone/>
              <a:defRPr/>
            </a:pPr>
            <a:r>
              <a:rPr lang="en-GB" sz="2400" dirty="0">
                <a:solidFill>
                  <a:srgbClr val="FF0000"/>
                </a:solidFill>
              </a:rPr>
              <a:t>CHROMOSPHERE</a:t>
            </a:r>
            <a:endParaRPr lang="en-US" sz="2400" dirty="0">
              <a:solidFill>
                <a:srgbClr val="FF0000"/>
              </a:solidFill>
            </a:endParaRPr>
          </a:p>
          <a:p>
            <a:pPr marL="274320" indent="-274320">
              <a:buClr>
                <a:schemeClr val="accent3"/>
              </a:buClr>
              <a:buFont typeface="Wingdings 2"/>
              <a:buChar char=""/>
              <a:defRPr/>
            </a:pPr>
            <a:r>
              <a:rPr lang="en-GB" sz="2400" dirty="0"/>
              <a:t>Inner part of the sun’s atmosphere </a:t>
            </a:r>
          </a:p>
          <a:p>
            <a:pPr marL="274320" indent="-274320">
              <a:buClr>
                <a:schemeClr val="accent3"/>
              </a:buClr>
              <a:buFont typeface="Wingdings 2"/>
              <a:buChar char=""/>
              <a:defRPr/>
            </a:pPr>
            <a:r>
              <a:rPr lang="en-GB" sz="2400" dirty="0"/>
              <a:t>The red colour is caused by the glow of hydrogen</a:t>
            </a:r>
          </a:p>
          <a:p>
            <a:pPr marL="274320" indent="-274320">
              <a:buClr>
                <a:schemeClr val="accent3"/>
              </a:buClr>
              <a:buFont typeface="Wingdings 2"/>
              <a:buChar char=""/>
              <a:defRPr/>
            </a:pPr>
            <a:r>
              <a:rPr lang="en-GB" sz="2400" dirty="0"/>
              <a:t>The average temperature is 15,000 </a:t>
            </a:r>
            <a:r>
              <a:rPr lang="en-GB" sz="2400" baseline="30000" dirty="0"/>
              <a:t>°</a:t>
            </a:r>
            <a:r>
              <a:rPr lang="en-GB" sz="2400" dirty="0"/>
              <a:t>C</a:t>
            </a:r>
          </a:p>
          <a:p>
            <a:pPr marL="274320" indent="-274320">
              <a:buClr>
                <a:schemeClr val="accent3"/>
              </a:buClr>
              <a:buNone/>
              <a:defRPr/>
            </a:pPr>
            <a:endParaRPr lang="en-GB"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8AF27-FAC7-4342-9234-0E66EF9A7296}"/>
              </a:ext>
            </a:extLst>
          </p:cNvPr>
          <p:cNvSpPr>
            <a:spLocks noGrp="1"/>
          </p:cNvSpPr>
          <p:nvPr>
            <p:ph idx="1"/>
          </p:nvPr>
        </p:nvSpPr>
        <p:spPr>
          <a:xfrm>
            <a:off x="1752600" y="533400"/>
            <a:ext cx="8610600" cy="6019800"/>
          </a:xfrm>
        </p:spPr>
        <p:txBody>
          <a:bodyPr rtlCol="0">
            <a:normAutofit lnSpcReduction="10000"/>
          </a:bodyPr>
          <a:lstStyle/>
          <a:p>
            <a:pPr marL="274320" indent="-274320">
              <a:buClr>
                <a:schemeClr val="accent3"/>
              </a:buClr>
              <a:buFont typeface="Wingdings" pitchFamily="2" charset="2"/>
              <a:buChar char="v"/>
              <a:defRPr/>
            </a:pPr>
            <a:r>
              <a:rPr lang="en-GB" dirty="0" err="1"/>
              <a:t>Chromosphere</a:t>
            </a:r>
            <a:r>
              <a:rPr lang="en-GB" dirty="0"/>
              <a:t> and Corona are visible only during a total solar eclipse</a:t>
            </a:r>
          </a:p>
          <a:p>
            <a:pPr marL="274320" indent="-274320">
              <a:buClr>
                <a:schemeClr val="accent3"/>
              </a:buClr>
              <a:buNone/>
              <a:defRPr/>
            </a:pPr>
            <a:endParaRPr lang="en-GB" dirty="0"/>
          </a:p>
          <a:p>
            <a:pPr marL="274320" indent="-274320">
              <a:buClr>
                <a:schemeClr val="accent3"/>
              </a:buClr>
              <a:buFont typeface="Wingdings" pitchFamily="2" charset="2"/>
              <a:buChar char="v"/>
              <a:defRPr/>
            </a:pPr>
            <a:r>
              <a:rPr lang="en-GB" dirty="0"/>
              <a:t>The sun has cooler spots known as sun spots which appears dark</a:t>
            </a:r>
          </a:p>
          <a:p>
            <a:pPr marL="274320" indent="-274320">
              <a:buClr>
                <a:schemeClr val="accent3"/>
              </a:buClr>
              <a:buNone/>
              <a:defRPr/>
            </a:pPr>
            <a:endParaRPr lang="en-GB" dirty="0"/>
          </a:p>
          <a:p>
            <a:pPr marL="274320" indent="-274320">
              <a:buClr>
                <a:schemeClr val="accent3"/>
              </a:buClr>
              <a:buFont typeface="Wingdings" pitchFamily="2" charset="2"/>
              <a:buChar char="v"/>
              <a:defRPr/>
            </a:pPr>
            <a:r>
              <a:rPr lang="en-GB" dirty="0"/>
              <a:t>The sun keeps the earth warm, gives it light and controls the weather</a:t>
            </a:r>
          </a:p>
          <a:p>
            <a:pPr marL="274320" indent="-274320">
              <a:buClr>
                <a:schemeClr val="accent3"/>
              </a:buClr>
              <a:buFont typeface="Wingdings" pitchFamily="2" charset="2"/>
              <a:buChar char="v"/>
              <a:defRPr/>
            </a:pPr>
            <a:endParaRPr lang="en-GB" dirty="0"/>
          </a:p>
          <a:p>
            <a:pPr marL="274320" indent="-274320">
              <a:buClr>
                <a:schemeClr val="accent3"/>
              </a:buClr>
              <a:buFont typeface="Wingdings" pitchFamily="2" charset="2"/>
              <a:buChar char="v"/>
              <a:defRPr/>
            </a:pPr>
            <a:r>
              <a:rPr lang="en-GB" dirty="0"/>
              <a:t> It provides energy for photosynthesis, and provides vitamin D. </a:t>
            </a:r>
          </a:p>
          <a:p>
            <a:pPr marL="274320" indent="-274320">
              <a:buClr>
                <a:schemeClr val="accent3"/>
              </a:buClr>
              <a:buFont typeface="Wingdings" pitchFamily="2" charset="2"/>
              <a:buChar char="v"/>
              <a:defRPr/>
            </a:pPr>
            <a:endParaRPr lang="en-GB" dirty="0"/>
          </a:p>
          <a:p>
            <a:pPr marL="274320" indent="-274320">
              <a:buClr>
                <a:schemeClr val="accent3"/>
              </a:buClr>
              <a:buFont typeface="Wingdings" pitchFamily="2" charset="2"/>
              <a:buChar char="v"/>
              <a:defRPr/>
            </a:pPr>
            <a:r>
              <a:rPr lang="en-GB" dirty="0"/>
              <a:t> Without the sun, the earth’s atmospheric temperature would be about 38</a:t>
            </a:r>
            <a:r>
              <a:rPr lang="en-GB" baseline="30000" dirty="0"/>
              <a:t>°</a:t>
            </a:r>
            <a:r>
              <a:rPr lang="en-GB" dirty="0"/>
              <a:t>C less than what it is now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3C619DF-8D95-4517-A39F-511D53B0CCD6}"/>
              </a:ext>
            </a:extLst>
          </p:cNvPr>
          <p:cNvSpPr>
            <a:spLocks noGrp="1" noChangeArrowheads="1"/>
          </p:cNvSpPr>
          <p:nvPr>
            <p:ph type="title"/>
          </p:nvPr>
        </p:nvSpPr>
        <p:spPr/>
        <p:txBody>
          <a:bodyPr/>
          <a:lstStyle/>
          <a:p>
            <a:pPr eaLnBrk="1" hangingPunct="1"/>
            <a:r>
              <a:rPr lang="en-GB" altLang="en-GH" sz="4600"/>
              <a:t> Solar Electromagnetic spectrum</a:t>
            </a:r>
          </a:p>
        </p:txBody>
      </p:sp>
      <p:sp>
        <p:nvSpPr>
          <p:cNvPr id="16387" name="Rectangle 3">
            <a:extLst>
              <a:ext uri="{FF2B5EF4-FFF2-40B4-BE49-F238E27FC236}">
                <a16:creationId xmlns:a16="http://schemas.microsoft.com/office/drawing/2014/main" id="{A4E81BBF-7D2C-490F-8466-489AB56A19F8}"/>
              </a:ext>
            </a:extLst>
          </p:cNvPr>
          <p:cNvSpPr>
            <a:spLocks noGrp="1" noChangeArrowheads="1"/>
          </p:cNvSpPr>
          <p:nvPr>
            <p:ph idx="1"/>
          </p:nvPr>
        </p:nvSpPr>
        <p:spPr/>
        <p:txBody>
          <a:bodyPr/>
          <a:lstStyle/>
          <a:p>
            <a:pPr eaLnBrk="1" hangingPunct="1"/>
            <a:r>
              <a:rPr lang="en-GB" altLang="en-GH"/>
              <a:t>Gamma rays,</a:t>
            </a:r>
          </a:p>
          <a:p>
            <a:pPr eaLnBrk="1" hangingPunct="1"/>
            <a:r>
              <a:rPr lang="en-GB" altLang="en-GH"/>
              <a:t> x-ray, ultraviolet (UV rays)</a:t>
            </a:r>
          </a:p>
          <a:p>
            <a:pPr eaLnBrk="1" hangingPunct="1"/>
            <a:r>
              <a:rPr lang="en-GB" altLang="en-GH"/>
              <a:t> Visible Light rays</a:t>
            </a:r>
          </a:p>
          <a:p>
            <a:pPr eaLnBrk="1" hangingPunct="1"/>
            <a:r>
              <a:rPr lang="en-GB" altLang="en-GH"/>
              <a:t>Infrared </a:t>
            </a:r>
          </a:p>
          <a:p>
            <a:pPr eaLnBrk="1" hangingPunct="1"/>
            <a:r>
              <a:rPr lang="en-GB" altLang="en-GH"/>
              <a:t>Microwaves</a:t>
            </a:r>
          </a:p>
          <a:p>
            <a:pPr eaLnBrk="1" hangingPunct="1"/>
            <a:r>
              <a:rPr lang="en-GB" altLang="en-GH"/>
              <a:t>Radio waves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Electromagnetic Spectrum diagram">
            <a:extLst>
              <a:ext uri="{FF2B5EF4-FFF2-40B4-BE49-F238E27FC236}">
                <a16:creationId xmlns:a16="http://schemas.microsoft.com/office/drawing/2014/main" id="{88E1837F-4AAE-4B7B-8143-04BEB5435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Electromagnetic Spectrum Diagram">
            <a:extLst>
              <a:ext uri="{FF2B5EF4-FFF2-40B4-BE49-F238E27FC236}">
                <a16:creationId xmlns:a16="http://schemas.microsoft.com/office/drawing/2014/main" id="{0B973F94-B41C-44A9-AF7C-44F07A48A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EA8A5AD-EFED-43D3-8BD9-34F3EB13026B}"/>
              </a:ext>
            </a:extLst>
          </p:cNvPr>
          <p:cNvSpPr>
            <a:spLocks noGrp="1" noChangeArrowheads="1"/>
          </p:cNvSpPr>
          <p:nvPr>
            <p:ph type="title"/>
          </p:nvPr>
        </p:nvSpPr>
        <p:spPr/>
        <p:txBody>
          <a:bodyPr/>
          <a:lstStyle/>
          <a:p>
            <a:pPr eaLnBrk="1" hangingPunct="1"/>
            <a:r>
              <a:rPr lang="en-US" altLang="en-GH"/>
              <a:t>THE PLANETS</a:t>
            </a:r>
            <a:endParaRPr lang="en-GB" altLang="en-GH"/>
          </a:p>
        </p:txBody>
      </p:sp>
      <p:sp>
        <p:nvSpPr>
          <p:cNvPr id="19459" name="Content Placeholder 2">
            <a:extLst>
              <a:ext uri="{FF2B5EF4-FFF2-40B4-BE49-F238E27FC236}">
                <a16:creationId xmlns:a16="http://schemas.microsoft.com/office/drawing/2014/main" id="{C7C635B5-8B96-4A08-8CDA-38EE6FD03627}"/>
              </a:ext>
            </a:extLst>
          </p:cNvPr>
          <p:cNvSpPr>
            <a:spLocks noGrp="1" noChangeArrowheads="1"/>
          </p:cNvSpPr>
          <p:nvPr>
            <p:ph idx="1"/>
          </p:nvPr>
        </p:nvSpPr>
        <p:spPr/>
        <p:txBody>
          <a:bodyPr/>
          <a:lstStyle/>
          <a:p>
            <a:pPr eaLnBrk="1" hangingPunct="1"/>
            <a:r>
              <a:rPr lang="en-US" altLang="en-GH"/>
              <a:t>A planet is a celestial body orbiting a star that is massive enough to be rounded by its own gravity, is not massive enough to cause thermonuclear fusion, and </a:t>
            </a:r>
            <a:r>
              <a:rPr lang="en-US" altLang="en-GH">
                <a:solidFill>
                  <a:srgbClr val="FF0000"/>
                </a:solidFill>
              </a:rPr>
              <a:t>has cleared its neighbouring region of planetsimals (IAU, 2006)</a:t>
            </a:r>
          </a:p>
          <a:p>
            <a:pPr eaLnBrk="1" hangingPunct="1"/>
            <a:r>
              <a:rPr lang="en-US" altLang="en-GH"/>
              <a:t>Become gravitationally dominant, and there are no other bodies of comparable size other than its own satellites or those otherwise under its gravitational influence</a:t>
            </a:r>
          </a:p>
          <a:p>
            <a:pPr eaLnBrk="1" hangingPunct="1"/>
            <a:r>
              <a:rPr lang="en-US" altLang="en-GH"/>
              <a:t>There are 8 planets</a:t>
            </a:r>
            <a:endParaRPr lang="en-GB" altLang="en-GH"/>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E86502C-5FB2-4A7A-93AA-182F56E46A5E}"/>
              </a:ext>
            </a:extLst>
          </p:cNvPr>
          <p:cNvSpPr>
            <a:spLocks noGrp="1" noChangeArrowheads="1"/>
          </p:cNvSpPr>
          <p:nvPr>
            <p:ph type="title"/>
          </p:nvPr>
        </p:nvSpPr>
        <p:spPr>
          <a:xfrm>
            <a:off x="1981200" y="228600"/>
            <a:ext cx="8229600" cy="762000"/>
          </a:xfrm>
        </p:spPr>
        <p:txBody>
          <a:bodyPr/>
          <a:lstStyle/>
          <a:p>
            <a:pPr algn="ctr" eaLnBrk="1" hangingPunct="1"/>
            <a:r>
              <a:rPr lang="en-US" altLang="en-GH" sz="4500" b="1"/>
              <a:t> </a:t>
            </a:r>
            <a:r>
              <a:rPr lang="en-GB" altLang="en-GH" sz="3200" b="1">
                <a:solidFill>
                  <a:srgbClr val="7030A0"/>
                </a:solidFill>
              </a:rPr>
              <a:t>Temperatures on other Planets and our Moon</a:t>
            </a:r>
            <a:endParaRPr lang="en-US" altLang="en-GH" sz="3200" b="1">
              <a:solidFill>
                <a:srgbClr val="7030A0"/>
              </a:solidFill>
            </a:endParaRPr>
          </a:p>
        </p:txBody>
      </p:sp>
      <p:sp>
        <p:nvSpPr>
          <p:cNvPr id="3" name="Content Placeholder 2">
            <a:extLst>
              <a:ext uri="{FF2B5EF4-FFF2-40B4-BE49-F238E27FC236}">
                <a16:creationId xmlns:a16="http://schemas.microsoft.com/office/drawing/2014/main" id="{6EE2F266-79A1-4760-AA46-1B791BA3ABF8}"/>
              </a:ext>
            </a:extLst>
          </p:cNvPr>
          <p:cNvSpPr>
            <a:spLocks noGrp="1"/>
          </p:cNvSpPr>
          <p:nvPr>
            <p:ph idx="1"/>
          </p:nvPr>
        </p:nvSpPr>
        <p:spPr>
          <a:xfrm>
            <a:off x="1828800" y="1066800"/>
            <a:ext cx="8686800" cy="5486400"/>
          </a:xfrm>
        </p:spPr>
        <p:txBody>
          <a:bodyPr rtlCol="0">
            <a:normAutofit fontScale="92500"/>
          </a:bodyPr>
          <a:lstStyle/>
          <a:p>
            <a:pPr marL="274320" indent="-274320">
              <a:buClr>
                <a:schemeClr val="accent3"/>
              </a:buClr>
              <a:buNone/>
              <a:defRPr/>
            </a:pPr>
            <a:r>
              <a:rPr lang="en-GB" b="1" dirty="0">
                <a:solidFill>
                  <a:srgbClr val="FF0000"/>
                </a:solidFill>
                <a:latin typeface="Arial" pitchFamily="34" charset="0"/>
                <a:cs typeface="Arial" pitchFamily="34" charset="0"/>
              </a:rPr>
              <a:t>Planet Mercury</a:t>
            </a:r>
          </a:p>
          <a:p>
            <a:pPr marL="274320" indent="-274320">
              <a:buClr>
                <a:schemeClr val="accent3"/>
              </a:buClr>
              <a:buFont typeface="Wingdings 2"/>
              <a:buChar char=""/>
              <a:defRPr/>
            </a:pPr>
            <a:r>
              <a:rPr lang="en-GB" dirty="0"/>
              <a:t>It is  about 70m km from the sun and the nearest </a:t>
            </a:r>
          </a:p>
          <a:p>
            <a:pPr marL="274320" indent="-274320">
              <a:buClr>
                <a:schemeClr val="accent3"/>
              </a:buClr>
              <a:buFont typeface="Wingdings 2"/>
              <a:buChar char=""/>
              <a:defRPr/>
            </a:pPr>
            <a:r>
              <a:rPr lang="en-GB" dirty="0"/>
              <a:t>Has no atmosphere due to low gravity and high day time temperature</a:t>
            </a:r>
          </a:p>
          <a:p>
            <a:pPr marL="274320" indent="-274320">
              <a:buClr>
                <a:schemeClr val="accent3"/>
              </a:buClr>
              <a:buFont typeface="Wingdings 2"/>
              <a:buChar char=""/>
              <a:defRPr/>
            </a:pPr>
            <a:r>
              <a:rPr lang="en-GB" dirty="0"/>
              <a:t>Temperature during the day is 400</a:t>
            </a:r>
            <a:r>
              <a:rPr lang="en-GB" baseline="30000" dirty="0"/>
              <a:t>o</a:t>
            </a:r>
            <a:r>
              <a:rPr lang="en-GB" dirty="0"/>
              <a:t>C and at night </a:t>
            </a:r>
          </a:p>
          <a:p>
            <a:pPr marL="274320" indent="-274320">
              <a:buClr>
                <a:schemeClr val="accent3"/>
              </a:buClr>
              <a:buNone/>
              <a:defRPr/>
            </a:pPr>
            <a:r>
              <a:rPr lang="en-GB" dirty="0"/>
              <a:t>    -200</a:t>
            </a:r>
            <a:r>
              <a:rPr lang="en-GB" baseline="30000" dirty="0"/>
              <a:t>o</a:t>
            </a:r>
            <a:r>
              <a:rPr lang="en-GB" dirty="0"/>
              <a:t>C</a:t>
            </a:r>
            <a:endParaRPr lang="en-US" dirty="0"/>
          </a:p>
          <a:p>
            <a:pPr marL="274320" indent="-274320">
              <a:buClr>
                <a:schemeClr val="accent3"/>
              </a:buClr>
              <a:buNone/>
              <a:defRPr/>
            </a:pPr>
            <a:r>
              <a:rPr lang="en-GB" b="1" dirty="0">
                <a:solidFill>
                  <a:srgbClr val="FF0000"/>
                </a:solidFill>
              </a:rPr>
              <a:t>Planet Venus</a:t>
            </a:r>
          </a:p>
          <a:p>
            <a:pPr marL="274320" indent="-274320">
              <a:buClr>
                <a:schemeClr val="accent3"/>
              </a:buClr>
              <a:buFont typeface="Wingdings 2"/>
              <a:buChar char=""/>
              <a:defRPr/>
            </a:pPr>
            <a:r>
              <a:rPr lang="en-GB" dirty="0"/>
              <a:t>It is</a:t>
            </a:r>
            <a:r>
              <a:rPr lang="en-GB" b="1" dirty="0"/>
              <a:t> </a:t>
            </a:r>
            <a:r>
              <a:rPr lang="en-GB" dirty="0"/>
              <a:t>108 million km from the sun; has thin pale yellow clouds</a:t>
            </a:r>
          </a:p>
          <a:p>
            <a:pPr marL="274320" indent="-274320">
              <a:buClr>
                <a:schemeClr val="accent3"/>
              </a:buClr>
              <a:buFont typeface="Wingdings 2"/>
              <a:buChar char=""/>
              <a:defRPr/>
            </a:pPr>
            <a:r>
              <a:rPr lang="en-GB" dirty="0"/>
              <a:t>Atmosphere  mainly C0</a:t>
            </a:r>
            <a:r>
              <a:rPr lang="en-GB" baseline="-25000" dirty="0"/>
              <a:t>2</a:t>
            </a:r>
            <a:r>
              <a:rPr lang="en-GB" dirty="0"/>
              <a:t> with 1 to 3% Nitrogen</a:t>
            </a:r>
          </a:p>
          <a:p>
            <a:pPr marL="274320" indent="-274320">
              <a:buClr>
                <a:schemeClr val="accent3"/>
              </a:buClr>
              <a:buFont typeface="Wingdings 2"/>
              <a:buChar char=""/>
              <a:defRPr/>
            </a:pPr>
            <a:r>
              <a:rPr lang="en-GB" dirty="0"/>
              <a:t>Has small amounts of helium, argon and water vapour and allows only 25% of the sun’s rays to penetrate its surface and heat the rock. </a:t>
            </a:r>
            <a:endParaRPr lang="en-US" dirty="0">
              <a:solidFill>
                <a:srgbClr val="FF0000"/>
              </a:solidFill>
            </a:endParaRPr>
          </a:p>
          <a:p>
            <a:pPr marL="274320" indent="-274320">
              <a:buClr>
                <a:schemeClr val="accent3"/>
              </a:buClr>
              <a:buFont typeface="Wingdings 2"/>
              <a:buChar char=""/>
              <a:defRPr/>
            </a:pPr>
            <a:endParaRPr lang="en-GB" dirty="0"/>
          </a:p>
          <a:p>
            <a:pPr marL="274320" indent="-274320">
              <a:buClr>
                <a:schemeClr val="accent3"/>
              </a:buClr>
              <a:buFont typeface="Wingdings 2"/>
              <a:buChar char=""/>
              <a:defRPr/>
            </a:pP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9620-F4B7-4AA3-B76B-D05FA0A9D336}"/>
              </a:ext>
            </a:extLst>
          </p:cNvPr>
          <p:cNvSpPr>
            <a:spLocks noGrp="1"/>
          </p:cNvSpPr>
          <p:nvPr>
            <p:ph idx="1"/>
          </p:nvPr>
        </p:nvSpPr>
        <p:spPr>
          <a:xfrm>
            <a:off x="1981200" y="533400"/>
            <a:ext cx="8229600" cy="5791200"/>
          </a:xfrm>
        </p:spPr>
        <p:txBody>
          <a:bodyPr rtlCol="0">
            <a:normAutofit fontScale="70000" lnSpcReduction="20000"/>
          </a:bodyPr>
          <a:lstStyle/>
          <a:p>
            <a:pPr marL="274320" indent="-274320">
              <a:buClr>
                <a:schemeClr val="accent3"/>
              </a:buClr>
              <a:buNone/>
              <a:defRPr/>
            </a:pPr>
            <a:r>
              <a:rPr lang="en-GB" b="1" dirty="0">
                <a:solidFill>
                  <a:srgbClr val="FF0000"/>
                </a:solidFill>
              </a:rPr>
              <a:t>Planet Mars</a:t>
            </a:r>
          </a:p>
          <a:p>
            <a:pPr marL="274320" indent="-274320">
              <a:buClr>
                <a:schemeClr val="accent3"/>
              </a:buClr>
              <a:buFont typeface="Wingdings 2"/>
              <a:buChar char=""/>
              <a:defRPr/>
            </a:pPr>
            <a:r>
              <a:rPr lang="en-GB" dirty="0"/>
              <a:t>About 249 million km from the sun </a:t>
            </a:r>
          </a:p>
          <a:p>
            <a:pPr marL="274320" indent="-274320">
              <a:buClr>
                <a:schemeClr val="accent3"/>
              </a:buClr>
              <a:buNone/>
              <a:defRPr/>
            </a:pPr>
            <a:endParaRPr lang="en-GB" dirty="0"/>
          </a:p>
          <a:p>
            <a:pPr marL="274320" indent="-274320">
              <a:buClr>
                <a:schemeClr val="accent3"/>
              </a:buClr>
              <a:buFont typeface="Wingdings 2"/>
              <a:buChar char=""/>
              <a:defRPr/>
            </a:pPr>
            <a:r>
              <a:rPr lang="en-GB" dirty="0"/>
              <a:t>Atmospheric daytime temperature ranges from 0</a:t>
            </a:r>
            <a:r>
              <a:rPr lang="en-GB" baseline="30000" dirty="0"/>
              <a:t>o</a:t>
            </a:r>
            <a:r>
              <a:rPr lang="en-GB" dirty="0"/>
              <a:t> to 27</a:t>
            </a:r>
            <a:r>
              <a:rPr lang="en-GB" baseline="30000" dirty="0"/>
              <a:t>o</a:t>
            </a:r>
            <a:r>
              <a:rPr lang="en-GB" dirty="0"/>
              <a:t>C because of its C0</a:t>
            </a:r>
            <a:r>
              <a:rPr lang="en-GB" baseline="-25000" dirty="0"/>
              <a:t>2</a:t>
            </a:r>
          </a:p>
          <a:p>
            <a:pPr marL="274320" indent="-274320">
              <a:buClr>
                <a:schemeClr val="accent3"/>
              </a:buClr>
              <a:buNone/>
              <a:defRPr/>
            </a:pPr>
            <a:endParaRPr lang="en-GB" baseline="-25000" dirty="0"/>
          </a:p>
          <a:p>
            <a:pPr marL="274320" indent="-274320">
              <a:buClr>
                <a:schemeClr val="accent3"/>
              </a:buClr>
              <a:buFont typeface="Wingdings 2"/>
              <a:buChar char=""/>
              <a:defRPr/>
            </a:pPr>
            <a:r>
              <a:rPr lang="en-GB" dirty="0"/>
              <a:t>Night time temperature is about –125</a:t>
            </a:r>
            <a:r>
              <a:rPr lang="en-GB" baseline="30000" dirty="0"/>
              <a:t>o</a:t>
            </a:r>
            <a:r>
              <a:rPr lang="en-GB" dirty="0"/>
              <a:t>C because of its thin atmosphere</a:t>
            </a:r>
          </a:p>
          <a:p>
            <a:pPr marL="274320" indent="-274320">
              <a:buClr>
                <a:schemeClr val="accent3"/>
              </a:buClr>
              <a:buNone/>
              <a:defRPr/>
            </a:pPr>
            <a:endParaRPr lang="en-US" dirty="0"/>
          </a:p>
          <a:p>
            <a:pPr marL="274320" indent="-274320">
              <a:buClr>
                <a:schemeClr val="accent3"/>
              </a:buClr>
              <a:buNone/>
              <a:defRPr/>
            </a:pPr>
            <a:r>
              <a:rPr lang="en-GB" b="1" dirty="0">
                <a:solidFill>
                  <a:srgbClr val="FF0000"/>
                </a:solidFill>
              </a:rPr>
              <a:t>Planet Jupiter</a:t>
            </a:r>
          </a:p>
          <a:p>
            <a:pPr marL="274320" indent="-274320">
              <a:buClr>
                <a:schemeClr val="accent3"/>
              </a:buClr>
              <a:buFont typeface="Wingdings 2"/>
              <a:buChar char=""/>
              <a:defRPr/>
            </a:pPr>
            <a:r>
              <a:rPr lang="en-GB" dirty="0"/>
              <a:t>More than 8 million km from the sun and has clouds</a:t>
            </a:r>
          </a:p>
          <a:p>
            <a:pPr marL="274320" indent="-274320">
              <a:buClr>
                <a:schemeClr val="accent3"/>
              </a:buClr>
              <a:buNone/>
              <a:defRPr/>
            </a:pPr>
            <a:endParaRPr lang="en-GB" dirty="0"/>
          </a:p>
          <a:p>
            <a:pPr marL="274320" indent="-274320">
              <a:buClr>
                <a:schemeClr val="accent3"/>
              </a:buClr>
              <a:buFont typeface="Wingdings 2"/>
              <a:buChar char=""/>
              <a:defRPr/>
            </a:pPr>
            <a:r>
              <a:rPr lang="en-GB" dirty="0"/>
              <a:t>Has hydrogen, helium and methane, water droplets and ammonia crystals in it’s atmosphere; radiate more heat back into space than it get from the sun</a:t>
            </a:r>
          </a:p>
          <a:p>
            <a:pPr marL="274320" indent="-274320">
              <a:buClr>
                <a:schemeClr val="accent3"/>
              </a:buClr>
              <a:buNone/>
              <a:defRPr/>
            </a:pPr>
            <a:endParaRPr lang="en-GB" dirty="0"/>
          </a:p>
          <a:p>
            <a:pPr marL="274320" indent="-274320">
              <a:buClr>
                <a:schemeClr val="accent3"/>
              </a:buClr>
              <a:buFont typeface="Wingdings 2"/>
              <a:buChar char=""/>
              <a:defRPr/>
            </a:pPr>
            <a:r>
              <a:rPr lang="en-GB" dirty="0"/>
              <a:t>Cloud top temperature is about -150</a:t>
            </a:r>
            <a:r>
              <a:rPr lang="en-GB" baseline="30000" dirty="0"/>
              <a:t>o</a:t>
            </a:r>
            <a:r>
              <a:rPr lang="en-GB" dirty="0"/>
              <a:t>C.  </a:t>
            </a:r>
            <a:endParaRPr lang="en-US" dirty="0"/>
          </a:p>
          <a:p>
            <a:pPr marL="274320" indent="-274320">
              <a:buClr>
                <a:schemeClr val="accent3"/>
              </a:buClr>
              <a:buNone/>
              <a:defRPr/>
            </a:pPr>
            <a:r>
              <a:rPr lang="en-GB" dirty="0"/>
              <a:t> </a:t>
            </a:r>
            <a:endParaRPr lang="en-US" dirty="0"/>
          </a:p>
          <a:p>
            <a:pPr marL="274320" indent="-274320">
              <a:buClr>
                <a:schemeClr val="accent3"/>
              </a:buClr>
              <a:buFont typeface="Wingdings 2"/>
              <a:buChar char=""/>
              <a:defRPr/>
            </a:pP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1EE5FE3B-127A-4DC9-A211-FF1A00B6D05E}"/>
              </a:ext>
            </a:extLst>
          </p:cNvPr>
          <p:cNvSpPr>
            <a:spLocks noGrp="1" noChangeArrowheads="1"/>
          </p:cNvSpPr>
          <p:nvPr>
            <p:ph type="title"/>
          </p:nvPr>
        </p:nvSpPr>
        <p:spPr>
          <a:xfrm>
            <a:off x="1981200" y="228600"/>
            <a:ext cx="8229600" cy="762000"/>
          </a:xfrm>
        </p:spPr>
        <p:txBody>
          <a:bodyPr/>
          <a:lstStyle/>
          <a:p>
            <a:pPr algn="ctr" eaLnBrk="1" hangingPunct="1"/>
            <a:r>
              <a:rPr lang="en-US" altLang="en-GH" sz="4500" b="1"/>
              <a:t> </a:t>
            </a:r>
            <a:r>
              <a:rPr lang="en-GB" altLang="en-GH" sz="3200" b="1">
                <a:solidFill>
                  <a:srgbClr val="7030A0"/>
                </a:solidFill>
              </a:rPr>
              <a:t>Temperatures on other Planets and our Moon</a:t>
            </a:r>
            <a:endParaRPr lang="en-US" altLang="en-GH" sz="3200" b="1">
              <a:solidFill>
                <a:srgbClr val="7030A0"/>
              </a:solidFill>
            </a:endParaRPr>
          </a:p>
        </p:txBody>
      </p:sp>
      <p:sp>
        <p:nvSpPr>
          <p:cNvPr id="3" name="Content Placeholder 2">
            <a:extLst>
              <a:ext uri="{FF2B5EF4-FFF2-40B4-BE49-F238E27FC236}">
                <a16:creationId xmlns:a16="http://schemas.microsoft.com/office/drawing/2014/main" id="{104F4461-B0FA-4A28-B836-7EF9297E52EE}"/>
              </a:ext>
            </a:extLst>
          </p:cNvPr>
          <p:cNvSpPr>
            <a:spLocks noGrp="1"/>
          </p:cNvSpPr>
          <p:nvPr>
            <p:ph idx="1"/>
          </p:nvPr>
        </p:nvSpPr>
        <p:spPr>
          <a:xfrm>
            <a:off x="1828800" y="1066800"/>
            <a:ext cx="8686800" cy="5486400"/>
          </a:xfrm>
        </p:spPr>
        <p:txBody>
          <a:bodyPr rtlCol="0">
            <a:normAutofit fontScale="92500"/>
          </a:bodyPr>
          <a:lstStyle/>
          <a:p>
            <a:pPr marL="274320" indent="-274320">
              <a:buClr>
                <a:schemeClr val="accent3"/>
              </a:buClr>
              <a:buNone/>
              <a:defRPr/>
            </a:pPr>
            <a:r>
              <a:rPr lang="en-GB" b="1" dirty="0">
                <a:solidFill>
                  <a:srgbClr val="FF0000"/>
                </a:solidFill>
                <a:latin typeface="Arial" pitchFamily="34" charset="0"/>
                <a:cs typeface="Arial" pitchFamily="34" charset="0"/>
              </a:rPr>
              <a:t>Planet Mercury</a:t>
            </a:r>
          </a:p>
          <a:p>
            <a:pPr marL="274320" indent="-274320">
              <a:buClr>
                <a:schemeClr val="accent3"/>
              </a:buClr>
              <a:buFont typeface="Wingdings 2"/>
              <a:buChar char=""/>
              <a:defRPr/>
            </a:pPr>
            <a:r>
              <a:rPr lang="en-GB" dirty="0"/>
              <a:t>It is  about 70m km from the sun and the nearest </a:t>
            </a:r>
          </a:p>
          <a:p>
            <a:pPr marL="274320" indent="-274320">
              <a:buClr>
                <a:schemeClr val="accent3"/>
              </a:buClr>
              <a:buFont typeface="Wingdings 2"/>
              <a:buChar char=""/>
              <a:defRPr/>
            </a:pPr>
            <a:r>
              <a:rPr lang="en-GB" dirty="0"/>
              <a:t>Has no atmosphere due to low gravity and high day time temperature</a:t>
            </a:r>
          </a:p>
          <a:p>
            <a:pPr marL="274320" indent="-274320">
              <a:buClr>
                <a:schemeClr val="accent3"/>
              </a:buClr>
              <a:buFont typeface="Wingdings 2"/>
              <a:buChar char=""/>
              <a:defRPr/>
            </a:pPr>
            <a:r>
              <a:rPr lang="en-GB" dirty="0"/>
              <a:t>Temperature during the day is 400</a:t>
            </a:r>
            <a:r>
              <a:rPr lang="en-GB" baseline="30000" dirty="0"/>
              <a:t>o</a:t>
            </a:r>
            <a:r>
              <a:rPr lang="en-GB" dirty="0"/>
              <a:t>C and at night </a:t>
            </a:r>
          </a:p>
          <a:p>
            <a:pPr marL="274320" indent="-274320">
              <a:buClr>
                <a:schemeClr val="accent3"/>
              </a:buClr>
              <a:buNone/>
              <a:defRPr/>
            </a:pPr>
            <a:r>
              <a:rPr lang="en-GB" dirty="0"/>
              <a:t>    -200</a:t>
            </a:r>
            <a:r>
              <a:rPr lang="en-GB" baseline="30000" dirty="0"/>
              <a:t>o</a:t>
            </a:r>
            <a:r>
              <a:rPr lang="en-GB" dirty="0"/>
              <a:t>C</a:t>
            </a:r>
            <a:endParaRPr lang="en-US" dirty="0"/>
          </a:p>
          <a:p>
            <a:pPr marL="274320" indent="-274320">
              <a:buClr>
                <a:schemeClr val="accent3"/>
              </a:buClr>
              <a:buNone/>
              <a:defRPr/>
            </a:pPr>
            <a:r>
              <a:rPr lang="en-GB" b="1" dirty="0">
                <a:solidFill>
                  <a:srgbClr val="FF0000"/>
                </a:solidFill>
              </a:rPr>
              <a:t>Planet Venus</a:t>
            </a:r>
          </a:p>
          <a:p>
            <a:pPr marL="274320" indent="-274320">
              <a:buClr>
                <a:schemeClr val="accent3"/>
              </a:buClr>
              <a:buFont typeface="Wingdings 2"/>
              <a:buChar char=""/>
              <a:defRPr/>
            </a:pPr>
            <a:r>
              <a:rPr lang="en-GB" dirty="0"/>
              <a:t>It is</a:t>
            </a:r>
            <a:r>
              <a:rPr lang="en-GB" b="1" dirty="0"/>
              <a:t> </a:t>
            </a:r>
            <a:r>
              <a:rPr lang="en-GB" dirty="0"/>
              <a:t>108 million km from the sun; has thin pale yellow clouds</a:t>
            </a:r>
          </a:p>
          <a:p>
            <a:pPr marL="274320" indent="-274320">
              <a:buClr>
                <a:schemeClr val="accent3"/>
              </a:buClr>
              <a:buFont typeface="Wingdings 2"/>
              <a:buChar char=""/>
              <a:defRPr/>
            </a:pPr>
            <a:r>
              <a:rPr lang="en-GB" dirty="0"/>
              <a:t>Atmosphere  mainly C0</a:t>
            </a:r>
            <a:r>
              <a:rPr lang="en-GB" baseline="-25000" dirty="0"/>
              <a:t>2</a:t>
            </a:r>
            <a:r>
              <a:rPr lang="en-GB" dirty="0"/>
              <a:t> with 1 to 3% Nitrogen</a:t>
            </a:r>
          </a:p>
          <a:p>
            <a:pPr marL="274320" indent="-274320">
              <a:buClr>
                <a:schemeClr val="accent3"/>
              </a:buClr>
              <a:buFont typeface="Wingdings 2"/>
              <a:buChar char=""/>
              <a:defRPr/>
            </a:pPr>
            <a:r>
              <a:rPr lang="en-GB" dirty="0"/>
              <a:t>Has small amounts of helium, argon and water vapour and allows only 25% of the sun’s rays to penetrate its surface and heat the rock. </a:t>
            </a:r>
            <a:endParaRPr lang="en-US" dirty="0">
              <a:solidFill>
                <a:srgbClr val="FF0000"/>
              </a:solidFill>
            </a:endParaRPr>
          </a:p>
          <a:p>
            <a:pPr marL="274320" indent="-274320">
              <a:buClr>
                <a:schemeClr val="accent3"/>
              </a:buClr>
              <a:buFont typeface="Wingdings 2"/>
              <a:buChar char=""/>
              <a:defRPr/>
            </a:pPr>
            <a:endParaRPr lang="en-GB" dirty="0"/>
          </a:p>
          <a:p>
            <a:pPr marL="274320" indent="-274320">
              <a:buClr>
                <a:schemeClr val="accent3"/>
              </a:buClr>
              <a:buFont typeface="Wingdings 2"/>
              <a:buChar char=""/>
              <a:defRPr/>
            </a:pP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97A82A4-0E16-45FF-89B4-CF5D771A3631}"/>
              </a:ext>
            </a:extLst>
          </p:cNvPr>
          <p:cNvSpPr>
            <a:spLocks noGrp="1" noChangeArrowheads="1"/>
          </p:cNvSpPr>
          <p:nvPr>
            <p:ph type="title"/>
          </p:nvPr>
        </p:nvSpPr>
        <p:spPr/>
        <p:txBody>
          <a:bodyPr/>
          <a:lstStyle/>
          <a:p>
            <a:pPr eaLnBrk="1" hangingPunct="1"/>
            <a:r>
              <a:rPr lang="en-GB" altLang="en-GH" b="1"/>
              <a:t>Learning Outcome</a:t>
            </a:r>
          </a:p>
        </p:txBody>
      </p:sp>
      <p:sp>
        <p:nvSpPr>
          <p:cNvPr id="6147" name="Content Placeholder 2">
            <a:extLst>
              <a:ext uri="{FF2B5EF4-FFF2-40B4-BE49-F238E27FC236}">
                <a16:creationId xmlns:a16="http://schemas.microsoft.com/office/drawing/2014/main" id="{5D8E580F-7D82-434A-8670-9D7598706EB6}"/>
              </a:ext>
            </a:extLst>
          </p:cNvPr>
          <p:cNvSpPr>
            <a:spLocks noGrp="1" noChangeArrowheads="1"/>
          </p:cNvSpPr>
          <p:nvPr>
            <p:ph idx="1"/>
          </p:nvPr>
        </p:nvSpPr>
        <p:spPr>
          <a:xfrm>
            <a:off x="1774826" y="1268413"/>
            <a:ext cx="8785225" cy="5256212"/>
          </a:xfrm>
        </p:spPr>
        <p:txBody>
          <a:bodyPr/>
          <a:lstStyle/>
          <a:p>
            <a:pPr eaLnBrk="1" hangingPunct="1"/>
            <a:r>
              <a:rPr lang="en-GB" altLang="en-GH" b="1" dirty="0"/>
              <a:t>Students have a deep commitment to protect the environment for sustainable development.</a:t>
            </a:r>
          </a:p>
          <a:p>
            <a:pPr eaLnBrk="1" hangingPunct="1"/>
            <a:r>
              <a:rPr lang="en-GB" altLang="en-GH" b="1" dirty="0"/>
              <a:t>Student must understand</a:t>
            </a:r>
          </a:p>
          <a:p>
            <a:pPr eaLnBrk="1" hangingPunct="1"/>
            <a:r>
              <a:rPr lang="en-GB" altLang="en-GH" b="1" dirty="0"/>
              <a:t>The basic concepts of environment</a:t>
            </a:r>
          </a:p>
          <a:p>
            <a:pPr eaLnBrk="1" hangingPunct="1"/>
            <a:r>
              <a:rPr lang="en-GB" altLang="en-GH" b="1" dirty="0"/>
              <a:t>The laws of nature</a:t>
            </a:r>
          </a:p>
          <a:p>
            <a:pPr eaLnBrk="1" hangingPunct="1"/>
            <a:r>
              <a:rPr lang="en-US" altLang="en-GH" dirty="0"/>
              <a:t>Anthropogenic </a:t>
            </a:r>
            <a:r>
              <a:rPr lang="en-US" altLang="en-GH" dirty="0" err="1"/>
              <a:t>behaviours</a:t>
            </a:r>
            <a:r>
              <a:rPr lang="en-US" altLang="en-GH" dirty="0"/>
              <a:t> and impact on the environment</a:t>
            </a:r>
          </a:p>
          <a:p>
            <a:pPr eaLnBrk="1" hangingPunct="1"/>
            <a:r>
              <a:rPr lang="en-US" altLang="en-GH" dirty="0"/>
              <a:t>Mitigative measures</a:t>
            </a:r>
          </a:p>
          <a:p>
            <a:pPr eaLnBrk="1" hangingPunct="1"/>
            <a:r>
              <a:rPr lang="en-US" altLang="en-GH" dirty="0"/>
              <a:t>Have a desire to protect the environment for sustainability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594D8-38CB-4842-ABE1-4E4F77E91AC7}"/>
              </a:ext>
            </a:extLst>
          </p:cNvPr>
          <p:cNvSpPr>
            <a:spLocks noGrp="1"/>
          </p:cNvSpPr>
          <p:nvPr>
            <p:ph idx="1"/>
          </p:nvPr>
        </p:nvSpPr>
        <p:spPr>
          <a:xfrm>
            <a:off x="1981200" y="533400"/>
            <a:ext cx="8229600" cy="5791200"/>
          </a:xfrm>
        </p:spPr>
        <p:txBody>
          <a:bodyPr rtlCol="0">
            <a:normAutofit fontScale="70000" lnSpcReduction="20000"/>
          </a:bodyPr>
          <a:lstStyle/>
          <a:p>
            <a:pPr marL="274320" indent="-274320">
              <a:buClr>
                <a:schemeClr val="accent3"/>
              </a:buClr>
              <a:buNone/>
              <a:defRPr/>
            </a:pPr>
            <a:r>
              <a:rPr lang="en-GB" b="1" dirty="0">
                <a:solidFill>
                  <a:srgbClr val="FF0000"/>
                </a:solidFill>
              </a:rPr>
              <a:t>Planet Mars</a:t>
            </a:r>
          </a:p>
          <a:p>
            <a:pPr marL="274320" indent="-274320">
              <a:buClr>
                <a:schemeClr val="accent3"/>
              </a:buClr>
              <a:buFont typeface="Wingdings 2"/>
              <a:buChar char=""/>
              <a:defRPr/>
            </a:pPr>
            <a:r>
              <a:rPr lang="en-GB" dirty="0"/>
              <a:t>About 249 million km from the sun </a:t>
            </a:r>
          </a:p>
          <a:p>
            <a:pPr marL="274320" indent="-274320">
              <a:buClr>
                <a:schemeClr val="accent3"/>
              </a:buClr>
              <a:buNone/>
              <a:defRPr/>
            </a:pPr>
            <a:endParaRPr lang="en-GB" dirty="0"/>
          </a:p>
          <a:p>
            <a:pPr marL="274320" indent="-274320">
              <a:buClr>
                <a:schemeClr val="accent3"/>
              </a:buClr>
              <a:buFont typeface="Wingdings 2"/>
              <a:buChar char=""/>
              <a:defRPr/>
            </a:pPr>
            <a:r>
              <a:rPr lang="en-GB" dirty="0"/>
              <a:t>Atmospheric daytime temperature ranges from 0</a:t>
            </a:r>
            <a:r>
              <a:rPr lang="en-GB" baseline="30000" dirty="0"/>
              <a:t>o</a:t>
            </a:r>
            <a:r>
              <a:rPr lang="en-GB" dirty="0"/>
              <a:t> to 27</a:t>
            </a:r>
            <a:r>
              <a:rPr lang="en-GB" baseline="30000" dirty="0"/>
              <a:t>o</a:t>
            </a:r>
            <a:r>
              <a:rPr lang="en-GB" dirty="0"/>
              <a:t>C because of its C0</a:t>
            </a:r>
            <a:r>
              <a:rPr lang="en-GB" baseline="-25000" dirty="0"/>
              <a:t>2</a:t>
            </a:r>
          </a:p>
          <a:p>
            <a:pPr marL="274320" indent="-274320">
              <a:buClr>
                <a:schemeClr val="accent3"/>
              </a:buClr>
              <a:buNone/>
              <a:defRPr/>
            </a:pPr>
            <a:endParaRPr lang="en-GB" baseline="-25000" dirty="0"/>
          </a:p>
          <a:p>
            <a:pPr marL="274320" indent="-274320">
              <a:buClr>
                <a:schemeClr val="accent3"/>
              </a:buClr>
              <a:buFont typeface="Wingdings 2"/>
              <a:buChar char=""/>
              <a:defRPr/>
            </a:pPr>
            <a:r>
              <a:rPr lang="en-GB" dirty="0"/>
              <a:t>Night time temperature is about –125</a:t>
            </a:r>
            <a:r>
              <a:rPr lang="en-GB" baseline="30000" dirty="0"/>
              <a:t>o</a:t>
            </a:r>
            <a:r>
              <a:rPr lang="en-GB" dirty="0"/>
              <a:t>C because of its thin atmosphere</a:t>
            </a:r>
          </a:p>
          <a:p>
            <a:pPr marL="274320" indent="-274320">
              <a:buClr>
                <a:schemeClr val="accent3"/>
              </a:buClr>
              <a:buNone/>
              <a:defRPr/>
            </a:pPr>
            <a:endParaRPr lang="en-US" dirty="0"/>
          </a:p>
          <a:p>
            <a:pPr marL="274320" indent="-274320">
              <a:buClr>
                <a:schemeClr val="accent3"/>
              </a:buClr>
              <a:buNone/>
              <a:defRPr/>
            </a:pPr>
            <a:r>
              <a:rPr lang="en-GB" b="1" dirty="0">
                <a:solidFill>
                  <a:srgbClr val="FF0000"/>
                </a:solidFill>
              </a:rPr>
              <a:t>Planet Jupiter</a:t>
            </a:r>
          </a:p>
          <a:p>
            <a:pPr marL="274320" indent="-274320">
              <a:buClr>
                <a:schemeClr val="accent3"/>
              </a:buClr>
              <a:buFont typeface="Wingdings 2"/>
              <a:buChar char=""/>
              <a:defRPr/>
            </a:pPr>
            <a:r>
              <a:rPr lang="en-GB" dirty="0"/>
              <a:t>More than 8 million km from the sun and has clouds</a:t>
            </a:r>
          </a:p>
          <a:p>
            <a:pPr marL="274320" indent="-274320">
              <a:buClr>
                <a:schemeClr val="accent3"/>
              </a:buClr>
              <a:buNone/>
              <a:defRPr/>
            </a:pPr>
            <a:endParaRPr lang="en-GB" dirty="0"/>
          </a:p>
          <a:p>
            <a:pPr marL="274320" indent="-274320">
              <a:buClr>
                <a:schemeClr val="accent3"/>
              </a:buClr>
              <a:buFont typeface="Wingdings 2"/>
              <a:buChar char=""/>
              <a:defRPr/>
            </a:pPr>
            <a:r>
              <a:rPr lang="en-GB" dirty="0"/>
              <a:t>Has hydrogen, helium and methane, water droplets and ammonia crystals in it’s atmosphere; radiate more heat back into space than it get from the sun</a:t>
            </a:r>
          </a:p>
          <a:p>
            <a:pPr marL="274320" indent="-274320">
              <a:buClr>
                <a:schemeClr val="accent3"/>
              </a:buClr>
              <a:buNone/>
              <a:defRPr/>
            </a:pPr>
            <a:endParaRPr lang="en-GB" dirty="0"/>
          </a:p>
          <a:p>
            <a:pPr marL="274320" indent="-274320">
              <a:buClr>
                <a:schemeClr val="accent3"/>
              </a:buClr>
              <a:buFont typeface="Wingdings 2"/>
              <a:buChar char=""/>
              <a:defRPr/>
            </a:pPr>
            <a:r>
              <a:rPr lang="en-GB" dirty="0"/>
              <a:t>Cloud top temperature is about -150</a:t>
            </a:r>
            <a:r>
              <a:rPr lang="en-GB" baseline="30000" dirty="0"/>
              <a:t>o</a:t>
            </a:r>
            <a:r>
              <a:rPr lang="en-GB" dirty="0"/>
              <a:t>C.  </a:t>
            </a:r>
            <a:endParaRPr lang="en-US" dirty="0"/>
          </a:p>
          <a:p>
            <a:pPr marL="274320" indent="-274320">
              <a:buClr>
                <a:schemeClr val="accent3"/>
              </a:buClr>
              <a:buNone/>
              <a:defRPr/>
            </a:pPr>
            <a:r>
              <a:rPr lang="en-GB" dirty="0"/>
              <a:t> </a:t>
            </a:r>
            <a:endParaRPr lang="en-US" dirty="0"/>
          </a:p>
          <a:p>
            <a:pPr marL="274320" indent="-274320">
              <a:buClr>
                <a:schemeClr val="accent3"/>
              </a:buClr>
              <a:buFont typeface="Wingdings 2"/>
              <a:buChar char=""/>
              <a:defRPr/>
            </a:pPr>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8228CBB3-6D18-4AAE-B3F2-E6320C825C22}"/>
              </a:ext>
            </a:extLst>
          </p:cNvPr>
          <p:cNvSpPr>
            <a:spLocks noGrp="1" noChangeArrowheads="1"/>
          </p:cNvSpPr>
          <p:nvPr>
            <p:ph idx="1"/>
          </p:nvPr>
        </p:nvSpPr>
        <p:spPr>
          <a:xfrm>
            <a:off x="1981200" y="457200"/>
            <a:ext cx="8229600" cy="5867400"/>
          </a:xfrm>
        </p:spPr>
        <p:txBody>
          <a:bodyPr/>
          <a:lstStyle/>
          <a:p>
            <a:pPr eaLnBrk="1" hangingPunct="1">
              <a:buFont typeface="Wingdings 2" panose="05020102010507070707" pitchFamily="18" charset="2"/>
              <a:buNone/>
            </a:pPr>
            <a:endParaRPr lang="en-GB" altLang="en-GH" b="1">
              <a:solidFill>
                <a:srgbClr val="FF0000"/>
              </a:solidFill>
            </a:endParaRPr>
          </a:p>
          <a:p>
            <a:pPr eaLnBrk="1" hangingPunct="1">
              <a:buFont typeface="Wingdings 2" panose="05020102010507070707" pitchFamily="18" charset="2"/>
              <a:buNone/>
            </a:pPr>
            <a:r>
              <a:rPr lang="en-GB" altLang="en-GH" sz="3200" b="1">
                <a:solidFill>
                  <a:srgbClr val="FF0000"/>
                </a:solidFill>
              </a:rPr>
              <a:t>The Earth’s Moon</a:t>
            </a:r>
          </a:p>
          <a:p>
            <a:pPr eaLnBrk="1" hangingPunct="1"/>
            <a:r>
              <a:rPr lang="en-GB" altLang="en-GH"/>
              <a:t>Has no atmosphere and therefore no weathering takes place</a:t>
            </a:r>
          </a:p>
          <a:p>
            <a:pPr eaLnBrk="1" hangingPunct="1">
              <a:buFont typeface="Wingdings 2" panose="05020102010507070707" pitchFamily="18" charset="2"/>
              <a:buNone/>
            </a:pPr>
            <a:endParaRPr lang="en-GB" altLang="en-GH"/>
          </a:p>
          <a:p>
            <a:pPr eaLnBrk="1" hangingPunct="1"/>
            <a:r>
              <a:rPr lang="en-GB" altLang="en-GH"/>
              <a:t>No wind and erosion</a:t>
            </a:r>
          </a:p>
          <a:p>
            <a:pPr eaLnBrk="1" hangingPunct="1">
              <a:buFont typeface="Wingdings 2" panose="05020102010507070707" pitchFamily="18" charset="2"/>
              <a:buNone/>
            </a:pPr>
            <a:endParaRPr lang="en-GB" altLang="en-GH"/>
          </a:p>
          <a:p>
            <a:pPr eaLnBrk="1" hangingPunct="1"/>
            <a:r>
              <a:rPr lang="en-GB" altLang="en-GH"/>
              <a:t>Temperature is 100</a:t>
            </a:r>
            <a:r>
              <a:rPr lang="en-GB" altLang="en-GH" baseline="30000"/>
              <a:t>o</a:t>
            </a:r>
            <a:r>
              <a:rPr lang="en-GB" altLang="en-GH"/>
              <a:t>C at daytime and -150</a:t>
            </a:r>
            <a:r>
              <a:rPr lang="en-GB" altLang="en-GH" baseline="30000"/>
              <a:t>o</a:t>
            </a:r>
            <a:r>
              <a:rPr lang="en-GB" altLang="en-GH"/>
              <a:t>C at night time</a:t>
            </a:r>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endParaRPr lang="en-US" altLang="en-GH">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A4A5B9A0-D1B5-4A00-B382-57A1C7A87B29}"/>
              </a:ext>
            </a:extLst>
          </p:cNvPr>
          <p:cNvSpPr>
            <a:spLocks noGrp="1"/>
          </p:cNvSpPr>
          <p:nvPr>
            <p:ph idx="1"/>
          </p:nvPr>
        </p:nvSpPr>
        <p:spPr>
          <a:xfrm>
            <a:off x="1981200" y="304800"/>
            <a:ext cx="8229600" cy="6019800"/>
          </a:xfrm>
        </p:spPr>
        <p:txBody>
          <a:bodyPr rtlCol="0">
            <a:normAutofit lnSpcReduction="10000"/>
          </a:bodyPr>
          <a:lstStyle/>
          <a:p>
            <a:pPr algn="ctr">
              <a:lnSpc>
                <a:spcPct val="80000"/>
              </a:lnSpc>
              <a:buNone/>
              <a:defRPr/>
            </a:pPr>
            <a:r>
              <a:rPr lang="en-GB" altLang="en-GH" sz="2700" b="1">
                <a:solidFill>
                  <a:srgbClr val="FF0000"/>
                </a:solidFill>
              </a:rPr>
              <a:t>Our Planet Earth</a:t>
            </a:r>
          </a:p>
          <a:p>
            <a:pPr>
              <a:lnSpc>
                <a:spcPct val="80000"/>
              </a:lnSpc>
              <a:defRPr/>
            </a:pPr>
            <a:r>
              <a:rPr lang="en-GB" altLang="en-GH" sz="2000"/>
              <a:t>The planet earth is one of the 8 planets of the solar system; often called the living planet </a:t>
            </a:r>
          </a:p>
          <a:p>
            <a:pPr>
              <a:lnSpc>
                <a:spcPct val="80000"/>
              </a:lnSpc>
              <a:defRPr/>
            </a:pPr>
            <a:endParaRPr lang="en-GB" altLang="en-GH" sz="2000"/>
          </a:p>
          <a:p>
            <a:pPr>
              <a:lnSpc>
                <a:spcPct val="80000"/>
              </a:lnSpc>
              <a:defRPr/>
            </a:pPr>
            <a:r>
              <a:rPr lang="en-GB" altLang="en-GH" sz="2000"/>
              <a:t>The earth is 12,800 km in diameter; </a:t>
            </a:r>
          </a:p>
          <a:p>
            <a:pPr>
              <a:lnSpc>
                <a:spcPct val="80000"/>
              </a:lnSpc>
              <a:buNone/>
              <a:defRPr/>
            </a:pPr>
            <a:endParaRPr lang="en-GB" altLang="en-GH" sz="2000"/>
          </a:p>
          <a:p>
            <a:pPr>
              <a:lnSpc>
                <a:spcPct val="80000"/>
              </a:lnSpc>
              <a:defRPr/>
            </a:pPr>
            <a:endParaRPr lang="en-GB" altLang="en-GH" sz="2000"/>
          </a:p>
          <a:p>
            <a:pPr>
              <a:lnSpc>
                <a:spcPct val="80000"/>
              </a:lnSpc>
              <a:defRPr/>
            </a:pPr>
            <a:r>
              <a:rPr lang="en-GB" altLang="en-GH" sz="2000"/>
              <a:t>Earth’s atmosphere has large amounts of oxygen and water vapour; help to make life possible on earth</a:t>
            </a:r>
          </a:p>
          <a:p>
            <a:pPr>
              <a:lnSpc>
                <a:spcPct val="80000"/>
              </a:lnSpc>
              <a:defRPr/>
            </a:pPr>
            <a:endParaRPr lang="en-GB" altLang="en-GH" sz="2000"/>
          </a:p>
          <a:p>
            <a:pPr>
              <a:lnSpc>
                <a:spcPct val="80000"/>
              </a:lnSpc>
              <a:defRPr/>
            </a:pPr>
            <a:r>
              <a:rPr lang="en-GB" altLang="en-GH" sz="2000"/>
              <a:t>Constantly revolves around the sun in an orbit once in 365 days in a year</a:t>
            </a:r>
          </a:p>
          <a:p>
            <a:pPr>
              <a:lnSpc>
                <a:spcPct val="80000"/>
              </a:lnSpc>
              <a:buNone/>
              <a:defRPr/>
            </a:pPr>
            <a:endParaRPr lang="en-GB" altLang="en-GH" sz="2000"/>
          </a:p>
          <a:p>
            <a:pPr>
              <a:lnSpc>
                <a:spcPct val="80000"/>
              </a:lnSpc>
              <a:defRPr/>
            </a:pPr>
            <a:r>
              <a:rPr lang="en-GB" altLang="en-GH" sz="2000"/>
              <a:t> About 75% of the earth’s surface is covered with water 97.1% of the water is Saline</a:t>
            </a:r>
          </a:p>
          <a:p>
            <a:pPr>
              <a:lnSpc>
                <a:spcPct val="80000"/>
              </a:lnSpc>
              <a:buNone/>
              <a:defRPr/>
            </a:pPr>
            <a:endParaRPr lang="en-GB" altLang="en-GH" sz="2000"/>
          </a:p>
          <a:p>
            <a:pPr>
              <a:lnSpc>
                <a:spcPct val="80000"/>
              </a:lnSpc>
              <a:defRPr/>
            </a:pPr>
            <a:r>
              <a:rPr lang="en-GB" altLang="en-GH" sz="2000"/>
              <a:t>the remaining 2.9% are not available for use; tied in icecaps, glaciers and the atmosphere</a:t>
            </a:r>
          </a:p>
          <a:p>
            <a:pPr>
              <a:lnSpc>
                <a:spcPct val="80000"/>
              </a:lnSpc>
              <a:buNone/>
              <a:defRPr/>
            </a:pPr>
            <a:endParaRPr lang="en-GB" altLang="en-GH" sz="2000"/>
          </a:p>
          <a:p>
            <a:pPr>
              <a:lnSpc>
                <a:spcPct val="80000"/>
              </a:lnSpc>
              <a:defRPr/>
            </a:pPr>
            <a:r>
              <a:rPr lang="en-GB" altLang="en-GH" sz="2000"/>
              <a:t>Only 0.32% of the world’s water is available for use</a:t>
            </a:r>
            <a:endParaRPr lang="en-US" altLang="en-GH" sz="2000"/>
          </a:p>
          <a:p>
            <a:pPr>
              <a:lnSpc>
                <a:spcPct val="80000"/>
              </a:lnSpc>
              <a:defRPr/>
            </a:pPr>
            <a:endParaRPr lang="en-US" altLang="en-GH" sz="20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EA6F631-E14C-4425-9DC2-5429E5162D1A}"/>
              </a:ext>
            </a:extLst>
          </p:cNvPr>
          <p:cNvSpPr>
            <a:spLocks noGrp="1" noChangeArrowheads="1"/>
          </p:cNvSpPr>
          <p:nvPr>
            <p:ph type="ctrTitle"/>
          </p:nvPr>
        </p:nvSpPr>
        <p:spPr>
          <a:xfrm>
            <a:off x="2208213" y="333375"/>
            <a:ext cx="7772400" cy="647700"/>
          </a:xfrm>
        </p:spPr>
        <p:txBody>
          <a:bodyPr/>
          <a:lstStyle/>
          <a:p>
            <a:pPr eaLnBrk="1" hangingPunct="1"/>
            <a:r>
              <a:rPr lang="en-GB" altLang="en-GH" sz="3000" b="1"/>
              <a:t>Geologic Processes</a:t>
            </a:r>
          </a:p>
        </p:txBody>
      </p:sp>
      <p:sp>
        <p:nvSpPr>
          <p:cNvPr id="3" name="Subtitle 2">
            <a:extLst>
              <a:ext uri="{FF2B5EF4-FFF2-40B4-BE49-F238E27FC236}">
                <a16:creationId xmlns:a16="http://schemas.microsoft.com/office/drawing/2014/main" id="{DA272F8A-C6A5-457E-A50A-BE9093218452}"/>
              </a:ext>
            </a:extLst>
          </p:cNvPr>
          <p:cNvSpPr>
            <a:spLocks noGrp="1"/>
          </p:cNvSpPr>
          <p:nvPr>
            <p:ph type="subTitle" idx="1"/>
          </p:nvPr>
        </p:nvSpPr>
        <p:spPr>
          <a:xfrm>
            <a:off x="1703389" y="1268413"/>
            <a:ext cx="8713787" cy="3529012"/>
          </a:xfrm>
        </p:spPr>
        <p:txBody>
          <a:bodyPr rtlCol="0">
            <a:normAutofit fontScale="92500" lnSpcReduction="10000"/>
          </a:bodyPr>
          <a:lstStyle/>
          <a:p>
            <a:pPr algn="just">
              <a:defRPr/>
            </a:pPr>
            <a:r>
              <a:rPr lang="en-GB" sz="2200" dirty="0"/>
              <a:t>Formerly the earth was thought of to be a stable unchanging mass but recent findings and research has shown that activities such as earthquakes, floods, tsunamis, volcanic eruptions and windstorms have been changing the surface of the places we live. Much of these activities cause large portions of the Earth surface (known as plates) to shift.  The Earth comprise the crust, the mantle, inner and outer core.  The crust is the outermost and superficial less dense but thin layer  that covers a thick underlying layer called the mantle.</a:t>
            </a:r>
          </a:p>
          <a:p>
            <a:pPr algn="just">
              <a:defRPr/>
            </a:pPr>
            <a:r>
              <a:rPr lang="en-GB" sz="2200" dirty="0"/>
              <a:t>The mantle consist of an inner part and an outer portion that is adjacent to the crust.  The crust together with the outer mantle is referred to as lithosphere.  The inner mantle portion is a relatively thin layer  known as </a:t>
            </a:r>
            <a:r>
              <a:rPr lang="en-GB" sz="2200" dirty="0" err="1"/>
              <a:t>asthenosphere</a:t>
            </a:r>
            <a:r>
              <a:rPr lang="en-GB" sz="2200" dirty="0"/>
              <a:t>.  The </a:t>
            </a:r>
            <a:r>
              <a:rPr lang="en-GB" sz="2200" dirty="0" err="1"/>
              <a:t>asthenosphere</a:t>
            </a:r>
            <a:r>
              <a:rPr lang="en-GB" sz="2200" dirty="0"/>
              <a:t> is capable of plastic flow. Below the asthenosphere is a solid mass that forms the remaining part </a:t>
            </a:r>
            <a:r>
              <a:rPr lang="en-GB" altLang="en-GH" sz="2000" dirty="0"/>
              <a:t>of the mantle.  The central core consists primarily of iron and nickel and has a solid centre and liquid outer region. </a:t>
            </a:r>
            <a:endParaRPr lang="en-GB" sz="2200" dirty="0"/>
          </a:p>
          <a:p>
            <a:pPr algn="just">
              <a:defRPr/>
            </a:pPr>
            <a:endParaRPr lang="en-GB"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E60199D-DAAA-46B7-8162-2FE176AC222A}"/>
              </a:ext>
            </a:extLst>
          </p:cNvPr>
          <p:cNvSpPr>
            <a:spLocks noGrp="1" noChangeArrowheads="1"/>
          </p:cNvSpPr>
          <p:nvPr>
            <p:ph type="title"/>
          </p:nvPr>
        </p:nvSpPr>
        <p:spPr/>
        <p:txBody>
          <a:bodyPr/>
          <a:lstStyle/>
          <a:p>
            <a:pPr eaLnBrk="1" hangingPunct="1"/>
            <a:r>
              <a:rPr lang="en-GB" altLang="en-GH" dirty="0"/>
              <a:t>The structure of the earth</a:t>
            </a:r>
          </a:p>
        </p:txBody>
      </p:sp>
      <p:pic>
        <p:nvPicPr>
          <p:cNvPr id="28675" name="Picture 3">
            <a:extLst>
              <a:ext uri="{FF2B5EF4-FFF2-40B4-BE49-F238E27FC236}">
                <a16:creationId xmlns:a16="http://schemas.microsoft.com/office/drawing/2014/main" id="{EA65F2D6-7154-4843-9219-B4D562F81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763" y="1411246"/>
            <a:ext cx="8958262"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F7845481-80B6-4A61-80FD-2CE9A11F30C5}"/>
              </a:ext>
            </a:extLst>
          </p:cNvPr>
          <p:cNvSpPr>
            <a:spLocks noGrp="1" noChangeArrowheads="1"/>
          </p:cNvSpPr>
          <p:nvPr>
            <p:ph idx="1"/>
          </p:nvPr>
        </p:nvSpPr>
        <p:spPr>
          <a:xfrm>
            <a:off x="1981200" y="533400"/>
            <a:ext cx="8229600" cy="6019800"/>
          </a:xfrm>
        </p:spPr>
        <p:txBody>
          <a:bodyPr/>
          <a:lstStyle/>
          <a:p>
            <a:pPr algn="ctr" eaLnBrk="1" hangingPunct="1">
              <a:buFont typeface="Wingdings 2" panose="05020102010507070707" pitchFamily="18" charset="2"/>
              <a:buNone/>
            </a:pPr>
            <a:r>
              <a:rPr lang="en-GB" altLang="en-GH" sz="3200" b="1">
                <a:solidFill>
                  <a:srgbClr val="FF0000"/>
                </a:solidFill>
              </a:rPr>
              <a:t>Plate Tectonics</a:t>
            </a:r>
          </a:p>
          <a:p>
            <a:pPr eaLnBrk="1" hangingPunct="1">
              <a:buFont typeface="Wingdings 2" panose="05020102010507070707" pitchFamily="18" charset="2"/>
              <a:buNone/>
            </a:pPr>
            <a:r>
              <a:rPr lang="en-GB" altLang="en-GH" sz="3200"/>
              <a:t>The earth is made up of:</a:t>
            </a:r>
          </a:p>
          <a:p>
            <a:pPr eaLnBrk="1" hangingPunct="1"/>
            <a:r>
              <a:rPr lang="en-GB" altLang="en-GH" sz="3200"/>
              <a:t> Lithosphere (hard plate),</a:t>
            </a:r>
          </a:p>
          <a:p>
            <a:pPr eaLnBrk="1" hangingPunct="1"/>
            <a:r>
              <a:rPr lang="en-GB" altLang="en-GH" sz="3200"/>
              <a:t>Asthenosphere  (hot gases and liquid)</a:t>
            </a:r>
          </a:p>
          <a:p>
            <a:pPr eaLnBrk="1" hangingPunct="1"/>
            <a:r>
              <a:rPr lang="en-GB" altLang="en-GH" sz="3200"/>
              <a:t>Innermost part (metal core) </a:t>
            </a:r>
          </a:p>
          <a:p>
            <a:pPr eaLnBrk="1" hangingPunct="1">
              <a:buFont typeface="Wingdings" panose="05000000000000000000" pitchFamily="2" charset="2"/>
              <a:buChar char="v"/>
            </a:pPr>
            <a:r>
              <a:rPr lang="en-GB" altLang="en-GH" sz="3200"/>
              <a:t>Theory of Plate Tectonics begins with the idea that the crust (lithosphere) of the earth is made up of seven major plates and several smaller plates</a:t>
            </a:r>
          </a:p>
          <a:p>
            <a:pPr eaLnBrk="1" hangingPunct="1"/>
            <a:r>
              <a:rPr lang="en-US" altLang="en-GH" sz="3200"/>
              <a:t>A scientific theory that describes the large scale motions of Earth's lithosphere</a:t>
            </a:r>
            <a:endParaRPr lang="en-GB" altLang="en-GH" sz="3200"/>
          </a:p>
          <a:p>
            <a:pPr eaLnBrk="1" hangingPunct="1">
              <a:buFont typeface="Wingdings 2" panose="05020102010507070707" pitchFamily="18" charset="2"/>
              <a:buNone/>
            </a:pPr>
            <a:endParaRPr lang="en-GB" altLang="en-GH" sz="2400">
              <a:solidFill>
                <a:srgbClr val="FF0000"/>
              </a:solidFill>
            </a:endParaRPr>
          </a:p>
          <a:p>
            <a:pPr eaLnBrk="1" hangingPunct="1">
              <a:buFont typeface="Wingdings 2" panose="05020102010507070707" pitchFamily="18" charset="2"/>
              <a:buNone/>
            </a:pPr>
            <a:endParaRPr lang="en-US" altLang="en-GH" sz="32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BFDC0B0-55D7-497A-A2DD-8EF142CAC5C1}"/>
              </a:ext>
            </a:extLst>
          </p:cNvPr>
          <p:cNvSpPr>
            <a:spLocks noGrp="1" noChangeArrowheads="1"/>
          </p:cNvSpPr>
          <p:nvPr>
            <p:ph type="ctrTitle"/>
          </p:nvPr>
        </p:nvSpPr>
        <p:spPr>
          <a:xfrm>
            <a:off x="2351088" y="188913"/>
            <a:ext cx="7702550" cy="755650"/>
          </a:xfrm>
        </p:spPr>
        <p:txBody>
          <a:bodyPr/>
          <a:lstStyle/>
          <a:p>
            <a:pPr eaLnBrk="1" hangingPunct="1"/>
            <a:r>
              <a:rPr lang="en-GB" altLang="en-GH" sz="3200" b="1"/>
              <a:t>Plate Tectonics</a:t>
            </a:r>
          </a:p>
        </p:txBody>
      </p:sp>
      <p:sp>
        <p:nvSpPr>
          <p:cNvPr id="31747" name="Subtitle 2">
            <a:extLst>
              <a:ext uri="{FF2B5EF4-FFF2-40B4-BE49-F238E27FC236}">
                <a16:creationId xmlns:a16="http://schemas.microsoft.com/office/drawing/2014/main" id="{99483187-109A-45B2-97C1-6E966D600720}"/>
              </a:ext>
            </a:extLst>
          </p:cNvPr>
          <p:cNvSpPr>
            <a:spLocks noGrp="1" noChangeArrowheads="1"/>
          </p:cNvSpPr>
          <p:nvPr>
            <p:ph type="subTitle" idx="1"/>
          </p:nvPr>
        </p:nvSpPr>
        <p:spPr>
          <a:xfrm>
            <a:off x="1524000" y="1052514"/>
            <a:ext cx="9144000" cy="5400675"/>
          </a:xfrm>
        </p:spPr>
        <p:txBody>
          <a:bodyPr/>
          <a:lstStyle/>
          <a:p>
            <a:pPr algn="just" eaLnBrk="1" hangingPunct="1"/>
            <a:r>
              <a:rPr lang="en-GB" altLang="en-GH"/>
              <a:t>The concept of plate tectonics indicates that the outer surface of the Earth consist of large plates composed of the crust the outer portion of the mantle and that these plates are slowly moving over the surface of the liquid outer mantle.  The movements of the plates on the plastic outer layer of the mantle are independent of each other.  Therefore, some of the plates are pulling apart from one another, while others are colliding.  Where the plates are pulling apart from one another, the liquid mantle moves upward to fill the gap and solidifies.  Thus new crust is formed from the liquid mantle.  Approximately half of the Earth surface has been formed in this way  in the past 200 million years.  The bottom of the Atlantic and Pacific Oceans and Rift Valley and Red Sea of Africa are areas where this is occurring. Where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AFEEA-3C7E-4F0B-A1CD-A7A2C6E7AE10}"/>
              </a:ext>
            </a:extLst>
          </p:cNvPr>
          <p:cNvSpPr>
            <a:spLocks noGrp="1"/>
          </p:cNvSpPr>
          <p:nvPr>
            <p:ph idx="1"/>
          </p:nvPr>
        </p:nvSpPr>
        <p:spPr>
          <a:xfrm>
            <a:off x="1524000" y="404814"/>
            <a:ext cx="9144000" cy="6453187"/>
          </a:xfrm>
        </p:spPr>
        <p:txBody>
          <a:bodyPr rtlCol="0">
            <a:normAutofit fontScale="92500" lnSpcReduction="20000"/>
          </a:bodyPr>
          <a:lstStyle/>
          <a:p>
            <a:pPr algn="just">
              <a:buNone/>
              <a:defRPr/>
            </a:pPr>
            <a:r>
              <a:rPr lang="en-GB" sz="2200" dirty="0"/>
              <a:t>     plates are pulling apart on one portion of the Earth, they must </a:t>
            </a:r>
          </a:p>
          <a:p>
            <a:pPr algn="just">
              <a:buNone/>
              <a:defRPr/>
            </a:pPr>
            <a:r>
              <a:rPr lang="en-GB" sz="2200" dirty="0"/>
              <a:t>       be colliding elsewhere.  Where plates collide, several other </a:t>
            </a:r>
          </a:p>
          <a:p>
            <a:pPr algn="just">
              <a:buNone/>
              <a:defRPr/>
            </a:pPr>
            <a:r>
              <a:rPr lang="en-GB" sz="2200" dirty="0"/>
              <a:t>	things can happen.  Often one of the plates slide under the </a:t>
            </a:r>
          </a:p>
          <a:p>
            <a:pPr algn="just">
              <a:buNone/>
              <a:defRPr/>
            </a:pPr>
            <a:r>
              <a:rPr lang="en-GB" sz="2200" dirty="0"/>
              <a:t>    other and is melted. Often when this occurs, some of the liquid </a:t>
            </a:r>
          </a:p>
          <a:p>
            <a:pPr algn="just">
              <a:buNone/>
              <a:defRPr/>
            </a:pPr>
            <a:r>
              <a:rPr lang="en-GB" sz="2200" dirty="0"/>
              <a:t>   mantle makes its way to the surface and volcanoes are formed </a:t>
            </a:r>
          </a:p>
          <a:p>
            <a:pPr algn="just">
              <a:buNone/>
              <a:defRPr/>
            </a:pPr>
            <a:r>
              <a:rPr lang="en-GB" sz="2200" dirty="0"/>
              <a:t>   that results in the formation of mountains.  Volcanic activities  </a:t>
            </a:r>
          </a:p>
          <a:p>
            <a:pPr algn="just">
              <a:buNone/>
              <a:defRPr/>
            </a:pPr>
            <a:r>
              <a:rPr lang="en-GB" sz="2200" dirty="0"/>
              <a:t>    add new material to the crust.  When a collision occurs </a:t>
            </a:r>
          </a:p>
          <a:p>
            <a:pPr algn="just">
              <a:buNone/>
              <a:defRPr/>
            </a:pPr>
            <a:r>
              <a:rPr lang="en-GB" sz="2200" dirty="0"/>
              <a:t>   between two plates under the ocean, the volcanoes may </a:t>
            </a:r>
          </a:p>
          <a:p>
            <a:pPr algn="just">
              <a:buNone/>
              <a:defRPr/>
            </a:pPr>
            <a:r>
              <a:rPr lang="en-GB" sz="2200" dirty="0"/>
              <a:t>   eventually reach the surface and form a chain of volcanic </a:t>
            </a:r>
          </a:p>
          <a:p>
            <a:pPr algn="just">
              <a:buNone/>
              <a:defRPr/>
            </a:pPr>
            <a:r>
              <a:rPr lang="en-GB" sz="2200" dirty="0"/>
              <a:t>   islands, such as can be seen in the Caribbean Islands. Most of </a:t>
            </a:r>
          </a:p>
          <a:p>
            <a:pPr algn="just">
              <a:buNone/>
              <a:defRPr/>
            </a:pPr>
            <a:r>
              <a:rPr lang="en-GB" sz="2200" dirty="0"/>
              <a:t>   these movements are associated with earthquakes.  The </a:t>
            </a:r>
          </a:p>
          <a:p>
            <a:pPr algn="just">
              <a:buNone/>
              <a:defRPr/>
            </a:pPr>
            <a:r>
              <a:rPr lang="en-GB" sz="2200" dirty="0"/>
              <a:t>   movements of the plates are  slow and steady sliding </a:t>
            </a:r>
          </a:p>
          <a:p>
            <a:pPr algn="just">
              <a:buNone/>
              <a:defRPr/>
            </a:pPr>
            <a:r>
              <a:rPr lang="en-GB" sz="2200" dirty="0"/>
              <a:t>   movements  but tend to occur in small jumps. </a:t>
            </a:r>
          </a:p>
          <a:p>
            <a:pPr algn="just">
              <a:buNone/>
              <a:defRPr/>
            </a:pPr>
            <a:r>
              <a:rPr lang="en-GB" sz="2200" dirty="0"/>
              <a:t>   These building processes are counteracted by processes that </a:t>
            </a:r>
          </a:p>
          <a:p>
            <a:pPr algn="just">
              <a:buNone/>
              <a:defRPr/>
            </a:pPr>
            <a:r>
              <a:rPr lang="en-GB" sz="2200" dirty="0"/>
              <a:t>   tend to make the elevated surfaces lower.  Gravity provides a </a:t>
            </a:r>
          </a:p>
          <a:p>
            <a:pPr algn="just">
              <a:buNone/>
              <a:defRPr/>
            </a:pPr>
            <a:r>
              <a:rPr lang="en-GB" sz="2200" dirty="0"/>
              <a:t>   force that tends to wear down the high places.  </a:t>
            </a:r>
          </a:p>
          <a:p>
            <a:pPr algn="just">
              <a:buNone/>
              <a:defRPr/>
            </a:pPr>
            <a:endParaRPr lang="en-GB" sz="2200" dirty="0"/>
          </a:p>
          <a:p>
            <a:pPr algn="just">
              <a:buNone/>
              <a:defRPr/>
            </a:pPr>
            <a:r>
              <a:rPr lang="en-GB" sz="2200" dirty="0"/>
              <a:t> </a:t>
            </a:r>
          </a:p>
          <a:p>
            <a:pPr algn="just">
              <a:buNone/>
              <a:defRPr/>
            </a:pPr>
            <a:endParaRPr lang="en-GB" sz="2200" dirty="0"/>
          </a:p>
          <a:p>
            <a:pPr algn="just">
              <a:buNone/>
              <a:defRPr/>
            </a:pPr>
            <a:endParaRPr lang="en-GB" sz="2200" dirty="0"/>
          </a:p>
          <a:p>
            <a:pPr algn="just">
              <a:buNone/>
              <a:defRPr/>
            </a:pPr>
            <a:endParaRPr lang="en-GB" sz="2200" dirty="0"/>
          </a:p>
          <a:p>
            <a:pPr algn="just">
              <a:buNone/>
              <a:defRPr/>
            </a:pPr>
            <a:endParaRPr lang="en-GB"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4">
            <a:extLst>
              <a:ext uri="{FF2B5EF4-FFF2-40B4-BE49-F238E27FC236}">
                <a16:creationId xmlns:a16="http://schemas.microsoft.com/office/drawing/2014/main" id="{7CFD5367-B6FA-4621-8E36-825CE41E919B}"/>
              </a:ext>
            </a:extLst>
          </p:cNvPr>
          <p:cNvSpPr>
            <a:spLocks noGrp="1" noChangeArrowheads="1"/>
          </p:cNvSpPr>
          <p:nvPr>
            <p:ph idx="1"/>
          </p:nvPr>
        </p:nvSpPr>
        <p:spPr>
          <a:xfrm>
            <a:off x="1981200" y="457200"/>
            <a:ext cx="8229600" cy="5867400"/>
          </a:xfrm>
        </p:spPr>
        <p:txBody>
          <a:bodyPr/>
          <a:lstStyle/>
          <a:p>
            <a:pPr eaLnBrk="1" hangingPunct="1">
              <a:buFont typeface="Wingdings 2" panose="05020102010507070707" pitchFamily="18" charset="2"/>
              <a:buNone/>
            </a:pPr>
            <a:r>
              <a:rPr lang="en-GB" altLang="en-GH" sz="3600">
                <a:solidFill>
                  <a:srgbClr val="FF0000"/>
                </a:solidFill>
              </a:rPr>
              <a:t>Seven major lithospheric plates:</a:t>
            </a:r>
          </a:p>
          <a:p>
            <a:pPr eaLnBrk="1" hangingPunct="1"/>
            <a:r>
              <a:rPr lang="en-GB" altLang="en-GH" sz="3600"/>
              <a:t>the Pacific,</a:t>
            </a:r>
          </a:p>
          <a:p>
            <a:pPr eaLnBrk="1" hangingPunct="1"/>
            <a:r>
              <a:rPr lang="en-GB" altLang="en-GH" sz="3600"/>
              <a:t> the North American,</a:t>
            </a:r>
          </a:p>
          <a:p>
            <a:pPr eaLnBrk="1" hangingPunct="1"/>
            <a:r>
              <a:rPr lang="en-GB" altLang="en-GH" sz="3600"/>
              <a:t> the South American,</a:t>
            </a:r>
          </a:p>
          <a:p>
            <a:pPr eaLnBrk="1" hangingPunct="1"/>
            <a:r>
              <a:rPr lang="en-GB" altLang="en-GH" sz="3600"/>
              <a:t> the Eurasian,</a:t>
            </a:r>
          </a:p>
          <a:p>
            <a:pPr eaLnBrk="1" hangingPunct="1"/>
            <a:r>
              <a:rPr lang="en-GB" altLang="en-GH" sz="3600"/>
              <a:t> the African,</a:t>
            </a:r>
          </a:p>
          <a:p>
            <a:pPr eaLnBrk="1" hangingPunct="1"/>
            <a:r>
              <a:rPr lang="en-GB" altLang="en-GH" sz="3600"/>
              <a:t> the Antarctic, and </a:t>
            </a:r>
          </a:p>
          <a:p>
            <a:pPr eaLnBrk="1" hangingPunct="1"/>
            <a:r>
              <a:rPr lang="en-GB" altLang="en-GH" sz="3600"/>
              <a:t>the Australian</a:t>
            </a:r>
            <a:endParaRPr lang="en-US" altLang="en-GH" sz="36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4841B32-D5E0-4299-B856-DCED45DCDF2B}"/>
              </a:ext>
            </a:extLst>
          </p:cNvPr>
          <p:cNvSpPr>
            <a:spLocks noGrp="1" noChangeArrowheads="1"/>
          </p:cNvSpPr>
          <p:nvPr>
            <p:ph type="title"/>
          </p:nvPr>
        </p:nvSpPr>
        <p:spPr/>
        <p:txBody>
          <a:bodyPr/>
          <a:lstStyle/>
          <a:p>
            <a:pPr eaLnBrk="1" hangingPunct="1"/>
            <a:r>
              <a:rPr lang="en-GB" altLang="en-GH" dirty="0"/>
              <a:t>Location of the Lithospheric plates</a:t>
            </a:r>
          </a:p>
        </p:txBody>
      </p:sp>
      <p:pic>
        <p:nvPicPr>
          <p:cNvPr id="34819" name="Picture 3">
            <a:extLst>
              <a:ext uri="{FF2B5EF4-FFF2-40B4-BE49-F238E27FC236}">
                <a16:creationId xmlns:a16="http://schemas.microsoft.com/office/drawing/2014/main" id="{9F12701A-7932-4A73-8463-AE4E5B6F0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69" y="1568674"/>
            <a:ext cx="8840788"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54C0-D6A4-4044-975B-BE7336AD56D1}"/>
              </a:ext>
            </a:extLst>
          </p:cNvPr>
          <p:cNvSpPr>
            <a:spLocks noGrp="1"/>
          </p:cNvSpPr>
          <p:nvPr>
            <p:ph type="title"/>
          </p:nvPr>
        </p:nvSpPr>
        <p:spPr/>
        <p:txBody>
          <a:bodyPr/>
          <a:lstStyle/>
          <a:p>
            <a:r>
              <a:rPr lang="en-US" dirty="0"/>
              <a:t>UNITS</a:t>
            </a:r>
            <a:endParaRPr lang="en-GH" dirty="0"/>
          </a:p>
        </p:txBody>
      </p:sp>
      <p:sp>
        <p:nvSpPr>
          <p:cNvPr id="3" name="Content Placeholder 2">
            <a:extLst>
              <a:ext uri="{FF2B5EF4-FFF2-40B4-BE49-F238E27FC236}">
                <a16:creationId xmlns:a16="http://schemas.microsoft.com/office/drawing/2014/main" id="{16826B04-D862-452A-9F66-76B2F95DA897}"/>
              </a:ext>
            </a:extLst>
          </p:cNvPr>
          <p:cNvSpPr>
            <a:spLocks noGrp="1"/>
          </p:cNvSpPr>
          <p:nvPr>
            <p:ph idx="1"/>
          </p:nvPr>
        </p:nvSpPr>
        <p:spPr/>
        <p:txBody>
          <a:bodyPr/>
          <a:lstStyle/>
          <a:p>
            <a:r>
              <a:rPr lang="en-US" dirty="0"/>
              <a:t>The lectures have been divided into  four units namely UNIT 1, 2, 3 and 4</a:t>
            </a:r>
          </a:p>
          <a:p>
            <a:r>
              <a:rPr lang="en-US" dirty="0"/>
              <a:t>Each unit contains the </a:t>
            </a:r>
            <a:r>
              <a:rPr lang="en-US" dirty="0" err="1"/>
              <a:t>the</a:t>
            </a:r>
            <a:r>
              <a:rPr lang="en-US" dirty="0"/>
              <a:t> course content and there is assignment at the end for the student to work on</a:t>
            </a:r>
          </a:p>
          <a:p>
            <a:r>
              <a:rPr lang="en-US" dirty="0"/>
              <a:t>Endeavour to do them since they give you the opportunity to assimilate  and apply the course material to everyday life</a:t>
            </a:r>
            <a:endParaRPr lang="en-GH" dirty="0"/>
          </a:p>
        </p:txBody>
      </p:sp>
    </p:spTree>
    <p:extLst>
      <p:ext uri="{BB962C8B-B14F-4D97-AF65-F5344CB8AC3E}">
        <p14:creationId xmlns:p14="http://schemas.microsoft.com/office/powerpoint/2010/main" val="883640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7A3D589-6D47-4517-B340-DA74AA18B369}"/>
              </a:ext>
            </a:extLst>
          </p:cNvPr>
          <p:cNvSpPr>
            <a:spLocks noGrp="1"/>
          </p:cNvSpPr>
          <p:nvPr>
            <p:ph type="title"/>
          </p:nvPr>
        </p:nvSpPr>
        <p:spPr>
          <a:xfrm>
            <a:off x="1981200" y="228600"/>
            <a:ext cx="8229600" cy="1143000"/>
          </a:xfrm>
        </p:spPr>
        <p:txBody>
          <a:bodyPr rtlCol="0">
            <a:normAutofit fontScale="90000"/>
          </a:bodyPr>
          <a:lstStyle/>
          <a:p>
            <a:pPr algn="ctr">
              <a:defRPr/>
            </a:pPr>
            <a:br>
              <a:rPr lang="en-US">
                <a:solidFill>
                  <a:srgbClr val="FF0000"/>
                </a:solidFill>
              </a:rPr>
            </a:br>
            <a:r>
              <a:rPr lang="en-US">
                <a:solidFill>
                  <a:srgbClr val="FF0000"/>
                </a:solidFill>
              </a:rPr>
              <a:t> </a:t>
            </a:r>
            <a:br>
              <a:rPr lang="en-US">
                <a:solidFill>
                  <a:srgbClr val="FF0000"/>
                </a:solidFill>
              </a:rPr>
            </a:br>
            <a:br>
              <a:rPr lang="en-US">
                <a:solidFill>
                  <a:srgbClr val="FF0000"/>
                </a:solidFill>
              </a:rPr>
            </a:br>
            <a:br>
              <a:rPr lang="en-US">
                <a:solidFill>
                  <a:srgbClr val="FF0000"/>
                </a:solidFill>
              </a:rPr>
            </a:br>
            <a:br>
              <a:rPr lang="en-US">
                <a:solidFill>
                  <a:srgbClr val="FF0000"/>
                </a:solidFill>
              </a:rPr>
            </a:br>
            <a:br>
              <a:rPr lang="en-US">
                <a:solidFill>
                  <a:srgbClr val="FF0000"/>
                </a:solidFill>
              </a:rPr>
            </a:br>
            <a:br>
              <a:rPr lang="en-US">
                <a:solidFill>
                  <a:srgbClr val="FF0000"/>
                </a:solidFill>
              </a:rPr>
            </a:br>
            <a:br>
              <a:rPr lang="en-US">
                <a:solidFill>
                  <a:srgbClr val="FF0000"/>
                </a:solidFill>
              </a:rPr>
            </a:br>
            <a:br>
              <a:rPr lang="en-US">
                <a:solidFill>
                  <a:srgbClr val="FF0000"/>
                </a:solidFill>
              </a:rPr>
            </a:br>
            <a:br>
              <a:rPr lang="en-US">
                <a:solidFill>
                  <a:srgbClr val="FF0000"/>
                </a:solidFill>
              </a:rPr>
            </a:br>
            <a:br>
              <a:rPr lang="en-US">
                <a:solidFill>
                  <a:srgbClr val="FF0000"/>
                </a:solidFill>
              </a:rPr>
            </a:br>
            <a:r>
              <a:rPr lang="en-GB" sz="3200" b="1">
                <a:solidFill>
                  <a:srgbClr val="FF0000"/>
                </a:solidFill>
              </a:rPr>
              <a:t>The Earth's Plate Tectonics Behaviour</a:t>
            </a:r>
            <a:br>
              <a:rPr lang="en-US" b="1">
                <a:solidFill>
                  <a:srgbClr val="FF0000"/>
                </a:solidFill>
              </a:rPr>
            </a:br>
            <a:r>
              <a:rPr lang="en-GB" b="1">
                <a:solidFill>
                  <a:srgbClr val="FF0000"/>
                </a:solidFill>
              </a:rPr>
              <a:t> </a:t>
            </a:r>
            <a:endParaRPr lang="en-US">
              <a:solidFill>
                <a:srgbClr val="FF0000"/>
              </a:solidFill>
            </a:endParaRPr>
          </a:p>
        </p:txBody>
      </p:sp>
      <p:pic>
        <p:nvPicPr>
          <p:cNvPr id="36867" name="Picture 4" descr="plate-tectonics">
            <a:extLst>
              <a:ext uri="{FF2B5EF4-FFF2-40B4-BE49-F238E27FC236}">
                <a16:creationId xmlns:a16="http://schemas.microsoft.com/office/drawing/2014/main" id="{BE95DB57-CC23-4547-AC6E-4B08B41FD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62001"/>
            <a:ext cx="8153400" cy="586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E3A89DD2-C260-4E6E-BF5C-C8DC04089BE3}"/>
              </a:ext>
            </a:extLst>
          </p:cNvPr>
          <p:cNvSpPr>
            <a:spLocks noGrp="1"/>
          </p:cNvSpPr>
          <p:nvPr>
            <p:ph idx="1"/>
          </p:nvPr>
        </p:nvSpPr>
        <p:spPr>
          <a:xfrm>
            <a:off x="1981200" y="533400"/>
            <a:ext cx="8229600" cy="5791200"/>
          </a:xfrm>
        </p:spPr>
        <p:txBody>
          <a:bodyPr rtlCol="0">
            <a:normAutofit fontScale="77500" lnSpcReduction="20000"/>
          </a:bodyPr>
          <a:lstStyle/>
          <a:p>
            <a:pPr marL="274320" indent="-274320">
              <a:buClr>
                <a:schemeClr val="accent3"/>
              </a:buClr>
              <a:buNone/>
              <a:defRPr/>
            </a:pPr>
            <a:r>
              <a:rPr lang="en-GB" sz="3200" b="1" dirty="0">
                <a:solidFill>
                  <a:srgbClr val="FF0000"/>
                </a:solidFill>
              </a:rPr>
              <a:t> </a:t>
            </a:r>
            <a:r>
              <a:rPr lang="en-GB" sz="4400" b="1" dirty="0">
                <a:solidFill>
                  <a:srgbClr val="FF0000"/>
                </a:solidFill>
              </a:rPr>
              <a:t>Ocean – Floor Spreading</a:t>
            </a:r>
          </a:p>
          <a:p>
            <a:pPr marL="274320" indent="-274320">
              <a:buClr>
                <a:schemeClr val="accent3"/>
              </a:buClr>
              <a:buNone/>
              <a:defRPr/>
            </a:pPr>
            <a:r>
              <a:rPr lang="en-GB" sz="3200" dirty="0"/>
              <a:t>Eruption of lava from between plates can cause:</a:t>
            </a:r>
          </a:p>
          <a:p>
            <a:pPr marL="274320" indent="-274320">
              <a:buClr>
                <a:schemeClr val="accent3"/>
              </a:buClr>
              <a:buNone/>
              <a:defRPr/>
            </a:pPr>
            <a:endParaRPr lang="en-US" sz="3200" dirty="0"/>
          </a:p>
          <a:p>
            <a:pPr marL="274320" indent="-274320">
              <a:buClr>
                <a:schemeClr val="accent3"/>
              </a:buClr>
              <a:buNone/>
              <a:defRPr/>
            </a:pPr>
            <a:endParaRPr lang="en-US" sz="3200" dirty="0"/>
          </a:p>
          <a:p>
            <a:pPr marL="274320" indent="-274320">
              <a:buClr>
                <a:schemeClr val="accent3"/>
              </a:buClr>
              <a:buNone/>
              <a:defRPr/>
            </a:pPr>
            <a:endParaRPr lang="en-US" sz="3200" dirty="0"/>
          </a:p>
          <a:p>
            <a:pPr marL="274320" indent="-274320">
              <a:buClr>
                <a:schemeClr val="accent3"/>
              </a:buClr>
              <a:buNone/>
              <a:defRPr/>
            </a:pPr>
            <a:endParaRPr lang="en-US" sz="3200" dirty="0"/>
          </a:p>
          <a:p>
            <a:pPr marL="274320" indent="-274320">
              <a:buClr>
                <a:schemeClr val="accent3"/>
              </a:buClr>
              <a:buNone/>
              <a:defRPr/>
            </a:pPr>
            <a:endParaRPr lang="en-US" sz="3200" dirty="0"/>
          </a:p>
          <a:p>
            <a:pPr marL="274320" indent="-274320">
              <a:buClr>
                <a:schemeClr val="accent3"/>
              </a:buClr>
              <a:buNone/>
              <a:defRPr/>
            </a:pPr>
            <a:endParaRPr lang="en-US" sz="3200" dirty="0"/>
          </a:p>
          <a:p>
            <a:pPr marL="274320" indent="-274320">
              <a:buClr>
                <a:schemeClr val="accent3"/>
              </a:buClr>
              <a:buNone/>
              <a:defRPr/>
            </a:pPr>
            <a:endParaRPr lang="en-US" sz="3200" dirty="0"/>
          </a:p>
          <a:p>
            <a:pPr marL="274320" indent="-274320">
              <a:buClr>
                <a:schemeClr val="accent3"/>
              </a:buClr>
              <a:buNone/>
              <a:defRPr/>
            </a:pPr>
            <a:endParaRPr lang="en-US" sz="3200" dirty="0"/>
          </a:p>
          <a:p>
            <a:pPr marL="274320" indent="-274320">
              <a:buClr>
                <a:schemeClr val="accent3"/>
              </a:buClr>
              <a:buNone/>
              <a:defRPr/>
            </a:pPr>
            <a:endParaRPr lang="en-GB" sz="3200" dirty="0"/>
          </a:p>
          <a:p>
            <a:pPr marL="274320" indent="-274320">
              <a:buClr>
                <a:schemeClr val="accent3"/>
              </a:buClr>
              <a:buFont typeface="Wingdings 2"/>
              <a:buChar char=""/>
              <a:defRPr/>
            </a:pPr>
            <a:r>
              <a:rPr lang="en-GB" sz="3200" dirty="0"/>
              <a:t>the opposite edges of plates to be pushed down into the asthenosphere</a:t>
            </a:r>
          </a:p>
          <a:p>
            <a:pPr marL="274320" indent="-274320">
              <a:buClr>
                <a:schemeClr val="accent3"/>
              </a:buClr>
              <a:buFont typeface="Wingdings 2"/>
              <a:buChar char=""/>
              <a:defRPr/>
            </a:pPr>
            <a:r>
              <a:rPr lang="en-GB" sz="3200" dirty="0"/>
              <a:t>the process is called </a:t>
            </a:r>
            <a:r>
              <a:rPr lang="en-GB" sz="4000" dirty="0">
                <a:solidFill>
                  <a:srgbClr val="FFC000"/>
                </a:solidFill>
              </a:rPr>
              <a:t>Ocean Floor Spreading </a:t>
            </a:r>
            <a:endParaRPr lang="en-US" sz="4000" dirty="0">
              <a:solidFill>
                <a:srgbClr val="FFC000"/>
              </a:solidFill>
            </a:endParaRPr>
          </a:p>
          <a:p>
            <a:pPr marL="274320" indent="-274320">
              <a:buClr>
                <a:schemeClr val="accent3"/>
              </a:buClr>
              <a:buNone/>
              <a:defRPr/>
            </a:pPr>
            <a:endParaRPr lang="en-US" sz="3200" dirty="0">
              <a:solidFill>
                <a:srgbClr val="FF0000"/>
              </a:solidFill>
            </a:endParaRPr>
          </a:p>
        </p:txBody>
      </p:sp>
      <p:pic>
        <p:nvPicPr>
          <p:cNvPr id="37891" name="Picture 3">
            <a:extLst>
              <a:ext uri="{FF2B5EF4-FFF2-40B4-BE49-F238E27FC236}">
                <a16:creationId xmlns:a16="http://schemas.microsoft.com/office/drawing/2014/main" id="{CFDC5093-B78F-4DBB-B36E-6F5EBD82B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600201"/>
            <a:ext cx="57150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3272B974-3B47-46AE-8D27-2A8D98B206F2}"/>
              </a:ext>
            </a:extLst>
          </p:cNvPr>
          <p:cNvSpPr>
            <a:spLocks noGrp="1" noChangeArrowheads="1"/>
          </p:cNvSpPr>
          <p:nvPr>
            <p:ph idx="1"/>
          </p:nvPr>
        </p:nvSpPr>
        <p:spPr>
          <a:xfrm>
            <a:off x="1981200" y="609600"/>
            <a:ext cx="8229600" cy="6019800"/>
          </a:xfrm>
        </p:spPr>
        <p:txBody>
          <a:bodyPr/>
          <a:lstStyle/>
          <a:p>
            <a:pPr eaLnBrk="1" hangingPunct="1">
              <a:buFont typeface="Wingdings 2" panose="05020102010507070707" pitchFamily="18" charset="2"/>
              <a:buNone/>
            </a:pPr>
            <a:r>
              <a:rPr lang="en-GB" altLang="en-GH" sz="3600" b="1">
                <a:solidFill>
                  <a:srgbClr val="FF0000"/>
                </a:solidFill>
              </a:rPr>
              <a:t>Continental Drift</a:t>
            </a:r>
          </a:p>
          <a:p>
            <a:pPr eaLnBrk="1" hangingPunct="1">
              <a:buFont typeface="Wingdings 2" panose="05020102010507070707" pitchFamily="18" charset="2"/>
              <a:buNone/>
            </a:pPr>
            <a:r>
              <a:rPr lang="en-GB" altLang="en-GH" sz="2400"/>
              <a:t>Earlier theory by Wegener in 1900 postulated:</a:t>
            </a:r>
          </a:p>
          <a:p>
            <a:pPr eaLnBrk="1" hangingPunct="1"/>
            <a:r>
              <a:rPr lang="en-GB" altLang="en-GH" sz="2400"/>
              <a:t>that all the continents were once together and drifted apart</a:t>
            </a:r>
          </a:p>
          <a:p>
            <a:pPr eaLnBrk="1" hangingPunct="1">
              <a:buFont typeface="Wingdings" panose="05000000000000000000" pitchFamily="2" charset="2"/>
              <a:buChar char="v"/>
            </a:pPr>
            <a:r>
              <a:rPr lang="en-GB" altLang="en-GH" sz="2400"/>
              <a:t>the theory of plate tectonics is key in the understanding of many natural occurrences like earthquakes in addition to ocean floor spreading and continental drift</a:t>
            </a:r>
            <a:endParaRPr lang="en-US" altLang="en-GH" sz="2400"/>
          </a:p>
          <a:p>
            <a:pPr eaLnBrk="1" hangingPunct="1">
              <a:buFont typeface="Wingdings 2" panose="05020102010507070707" pitchFamily="18" charset="2"/>
              <a:buNone/>
            </a:pPr>
            <a:endParaRPr lang="en-US" altLang="en-GH" sz="3600" b="1" u="sng">
              <a:solidFill>
                <a:srgbClr val="FF0000"/>
              </a:solidFill>
            </a:endParaRPr>
          </a:p>
        </p:txBody>
      </p:sp>
      <p:pic>
        <p:nvPicPr>
          <p:cNvPr id="38915" name="Picture 3">
            <a:extLst>
              <a:ext uri="{FF2B5EF4-FFF2-40B4-BE49-F238E27FC236}">
                <a16:creationId xmlns:a16="http://schemas.microsoft.com/office/drawing/2014/main" id="{AC20D1D0-8E97-496A-A3B6-437CCB50E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57576"/>
            <a:ext cx="68580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2F3702B6-7B30-4380-BE61-D49CAD30DF70}"/>
              </a:ext>
            </a:extLst>
          </p:cNvPr>
          <p:cNvSpPr>
            <a:spLocks noGrp="1" noChangeArrowheads="1"/>
          </p:cNvSpPr>
          <p:nvPr>
            <p:ph type="title"/>
          </p:nvPr>
        </p:nvSpPr>
        <p:spPr>
          <a:xfrm>
            <a:off x="1703389" y="188913"/>
            <a:ext cx="8713787" cy="576262"/>
          </a:xfrm>
        </p:spPr>
        <p:txBody>
          <a:bodyPr rtlCol="0">
            <a:normAutofit fontScale="90000"/>
          </a:bodyPr>
          <a:lstStyle/>
          <a:p>
            <a:pPr>
              <a:defRPr/>
            </a:pPr>
            <a:br>
              <a:rPr lang="en-GB" sz="3200" dirty="0"/>
            </a:br>
            <a:r>
              <a:rPr lang="en-GB" sz="3200" dirty="0"/>
              <a:t>Structure of Earth’s atmosphere</a:t>
            </a:r>
          </a:p>
        </p:txBody>
      </p:sp>
      <p:sp>
        <p:nvSpPr>
          <p:cNvPr id="226307" name="Rectangle 3">
            <a:extLst>
              <a:ext uri="{FF2B5EF4-FFF2-40B4-BE49-F238E27FC236}">
                <a16:creationId xmlns:a16="http://schemas.microsoft.com/office/drawing/2014/main" id="{4DD8604B-CD73-4322-83B2-14BFB8896246}"/>
              </a:ext>
            </a:extLst>
          </p:cNvPr>
          <p:cNvSpPr>
            <a:spLocks noGrp="1" noChangeArrowheads="1"/>
          </p:cNvSpPr>
          <p:nvPr>
            <p:ph idx="1"/>
          </p:nvPr>
        </p:nvSpPr>
        <p:spPr>
          <a:xfrm>
            <a:off x="1703388" y="836614"/>
            <a:ext cx="8964612" cy="6021387"/>
          </a:xfrm>
        </p:spPr>
        <p:txBody>
          <a:bodyPr rtlCol="0">
            <a:normAutofit fontScale="92500" lnSpcReduction="10000"/>
          </a:bodyPr>
          <a:lstStyle/>
          <a:p>
            <a:pPr>
              <a:lnSpc>
                <a:spcPct val="80000"/>
              </a:lnSpc>
              <a:buNone/>
              <a:defRPr/>
            </a:pPr>
            <a:endParaRPr lang="en-GB" sz="2000" dirty="0"/>
          </a:p>
          <a:p>
            <a:pPr>
              <a:lnSpc>
                <a:spcPct val="80000"/>
              </a:lnSpc>
              <a:buNone/>
              <a:defRPr/>
            </a:pPr>
            <a:r>
              <a:rPr lang="en-GB" sz="2000" dirty="0"/>
              <a:t>The thin film of gas that surrounds the earth varies in structure as</a:t>
            </a:r>
          </a:p>
          <a:p>
            <a:pPr>
              <a:lnSpc>
                <a:spcPct val="80000"/>
              </a:lnSpc>
              <a:buNone/>
              <a:defRPr/>
            </a:pPr>
            <a:r>
              <a:rPr lang="en-GB" sz="2000" dirty="0"/>
              <a:t>the distance increases outward from the surface.  The earth’s</a:t>
            </a:r>
          </a:p>
          <a:p>
            <a:pPr>
              <a:lnSpc>
                <a:spcPct val="80000"/>
              </a:lnSpc>
              <a:buNone/>
              <a:defRPr/>
            </a:pPr>
            <a:r>
              <a:rPr lang="en-GB" sz="2000" dirty="0"/>
              <a:t>atmosphere is divided into regions based primarily on</a:t>
            </a:r>
          </a:p>
          <a:p>
            <a:pPr>
              <a:lnSpc>
                <a:spcPct val="80000"/>
              </a:lnSpc>
              <a:buNone/>
              <a:defRPr/>
            </a:pPr>
            <a:r>
              <a:rPr lang="en-GB" sz="2000" dirty="0"/>
              <a:t>considerations of temperature as shown in the figure on the next</a:t>
            </a:r>
          </a:p>
          <a:p>
            <a:pPr>
              <a:lnSpc>
                <a:spcPct val="80000"/>
              </a:lnSpc>
              <a:buNone/>
              <a:defRPr/>
            </a:pPr>
            <a:r>
              <a:rPr lang="en-GB" sz="2000" dirty="0"/>
              <a:t>slide. The temperature at the earth’s surface varies from sub-</a:t>
            </a:r>
          </a:p>
          <a:p>
            <a:pPr>
              <a:lnSpc>
                <a:spcPct val="80000"/>
              </a:lnSpc>
              <a:buNone/>
              <a:defRPr/>
            </a:pPr>
            <a:r>
              <a:rPr lang="en-GB" sz="2000" dirty="0"/>
              <a:t>zero </a:t>
            </a:r>
            <a:r>
              <a:rPr lang="en-US" sz="2000" dirty="0"/>
              <a:t>°</a:t>
            </a:r>
            <a:r>
              <a:rPr lang="en-GB" sz="2000" dirty="0"/>
              <a:t>C (i.e. temperatures beneath zero; so it is a term normally</a:t>
            </a:r>
          </a:p>
          <a:p>
            <a:pPr>
              <a:lnSpc>
                <a:spcPct val="80000"/>
              </a:lnSpc>
              <a:buNone/>
              <a:defRPr/>
            </a:pPr>
            <a:r>
              <a:rPr lang="en-GB" sz="2000" dirty="0"/>
              <a:t>used for negative number – temperature) in the polar regions and</a:t>
            </a:r>
          </a:p>
          <a:p>
            <a:pPr>
              <a:lnSpc>
                <a:spcPct val="80000"/>
              </a:lnSpc>
              <a:buNone/>
              <a:defRPr/>
            </a:pPr>
            <a:r>
              <a:rPr lang="en-GB" sz="2000" dirty="0"/>
              <a:t>high mountains areas to highs of about 70</a:t>
            </a:r>
            <a:r>
              <a:rPr lang="en-US" sz="2000" dirty="0"/>
              <a:t>°</a:t>
            </a:r>
            <a:r>
              <a:rPr lang="en-GB" sz="2000" dirty="0"/>
              <a:t>C in the arid desert</a:t>
            </a:r>
          </a:p>
          <a:p>
            <a:pPr>
              <a:lnSpc>
                <a:spcPct val="80000"/>
              </a:lnSpc>
              <a:buNone/>
              <a:defRPr/>
            </a:pPr>
            <a:r>
              <a:rPr lang="en-GB" sz="2000" dirty="0"/>
              <a:t>regions.  </a:t>
            </a:r>
          </a:p>
          <a:p>
            <a:pPr>
              <a:lnSpc>
                <a:spcPct val="80000"/>
              </a:lnSpc>
              <a:buNone/>
              <a:defRPr/>
            </a:pPr>
            <a:endParaRPr lang="en-GB" sz="2000" dirty="0"/>
          </a:p>
          <a:p>
            <a:pPr>
              <a:lnSpc>
                <a:spcPct val="80000"/>
              </a:lnSpc>
              <a:buNone/>
              <a:defRPr/>
            </a:pPr>
            <a:endParaRPr lang="en-GB" sz="2000" dirty="0"/>
          </a:p>
          <a:p>
            <a:pPr>
              <a:lnSpc>
                <a:spcPct val="80000"/>
              </a:lnSpc>
              <a:buNone/>
              <a:defRPr/>
            </a:pPr>
            <a:r>
              <a:rPr lang="en-GB" sz="2000" dirty="0"/>
              <a:t>The corresponding air temperatures close to the earth’s surface </a:t>
            </a:r>
          </a:p>
          <a:p>
            <a:pPr>
              <a:lnSpc>
                <a:spcPct val="80000"/>
              </a:lnSpc>
              <a:buNone/>
              <a:defRPr/>
            </a:pPr>
            <a:r>
              <a:rPr lang="en-GB" sz="2000" dirty="0"/>
              <a:t>(within a few metres) are lows of sub-zero and highs of about 50</a:t>
            </a:r>
            <a:r>
              <a:rPr lang="en-US" sz="2000" dirty="0"/>
              <a:t>°</a:t>
            </a:r>
            <a:r>
              <a:rPr lang="en-GB" sz="2000" dirty="0"/>
              <a:t>C.</a:t>
            </a:r>
          </a:p>
          <a:p>
            <a:pPr>
              <a:lnSpc>
                <a:spcPct val="80000"/>
              </a:lnSpc>
              <a:buNone/>
              <a:defRPr/>
            </a:pPr>
            <a:r>
              <a:rPr lang="en-GB" sz="2000" dirty="0"/>
              <a:t>In very warm areas, the air temperature is typically 10 to 20</a:t>
            </a:r>
            <a:r>
              <a:rPr lang="en-US" sz="2000" dirty="0"/>
              <a:t>°</a:t>
            </a:r>
            <a:r>
              <a:rPr lang="en-GB" sz="2000" dirty="0"/>
              <a:t>C</a:t>
            </a:r>
          </a:p>
          <a:p>
            <a:pPr>
              <a:lnSpc>
                <a:spcPct val="80000"/>
              </a:lnSpc>
              <a:buNone/>
              <a:defRPr/>
            </a:pPr>
            <a:r>
              <a:rPr lang="en-GB" sz="2000" dirty="0"/>
              <a:t>cooler than the hot surface temperatures. Typically, at mid latitudes</a:t>
            </a:r>
          </a:p>
          <a:p>
            <a:pPr>
              <a:lnSpc>
                <a:spcPct val="80000"/>
              </a:lnSpc>
              <a:buNone/>
              <a:defRPr/>
            </a:pPr>
            <a:r>
              <a:rPr lang="en-GB" sz="2000" dirty="0"/>
              <a:t>the temperature falls with increasing altitude in the troposphere.</a:t>
            </a:r>
          </a:p>
          <a:p>
            <a:pPr>
              <a:lnSpc>
                <a:spcPct val="80000"/>
              </a:lnSpc>
              <a:buNone/>
              <a:defRPr/>
            </a:pPr>
            <a:r>
              <a:rPr lang="en-GB" sz="2000" dirty="0"/>
              <a:t>This is known as positive lapse rate. </a:t>
            </a:r>
          </a:p>
          <a:p>
            <a:pPr>
              <a:lnSpc>
                <a:spcPct val="80000"/>
              </a:lnSpc>
              <a:buNone/>
              <a:defRPr/>
            </a:pPr>
            <a:endParaRPr lang="en-GB"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5ED5906D-2EF5-43E3-94DD-CA4958894CAB}"/>
              </a:ext>
            </a:extLst>
          </p:cNvPr>
          <p:cNvSpPr>
            <a:spLocks noGrp="1" noChangeArrowheads="1"/>
          </p:cNvSpPr>
          <p:nvPr>
            <p:ph idx="1"/>
          </p:nvPr>
        </p:nvSpPr>
        <p:spPr>
          <a:xfrm>
            <a:off x="1981200" y="457200"/>
            <a:ext cx="8229600" cy="5867400"/>
          </a:xfrm>
        </p:spPr>
        <p:txBody>
          <a:bodyPr/>
          <a:lstStyle/>
          <a:p>
            <a:pPr marL="495300" indent="-495300" algn="ctr">
              <a:buNone/>
            </a:pPr>
            <a:r>
              <a:rPr lang="en-GB" altLang="en-GH" sz="3600" b="1">
                <a:solidFill>
                  <a:srgbClr val="FF0000"/>
                </a:solidFill>
              </a:rPr>
              <a:t>Composition and Structure of the Earth’s Atmosphere</a:t>
            </a:r>
            <a:r>
              <a:rPr lang="en-GB" altLang="en-GH" sz="3600"/>
              <a:t> </a:t>
            </a:r>
          </a:p>
          <a:p>
            <a:pPr marL="495300" indent="-495300"/>
            <a:r>
              <a:rPr lang="en-GB" altLang="en-GH" sz="3200"/>
              <a:t>Earth’s atmosphere is divided into layers based on:</a:t>
            </a:r>
          </a:p>
          <a:p>
            <a:pPr marL="495300" indent="-495300">
              <a:buNone/>
            </a:pPr>
            <a:endParaRPr lang="en-GB" altLang="en-GH" sz="3200"/>
          </a:p>
          <a:p>
            <a:pPr marL="495300" indent="-495300">
              <a:buFont typeface="Wingdings 2" panose="05020102010507070707" pitchFamily="18" charset="2"/>
              <a:buAutoNum type="alphaUcParenBoth"/>
            </a:pPr>
            <a:r>
              <a:rPr lang="en-US" altLang="en-GH" sz="3200">
                <a:solidFill>
                  <a:srgbClr val="FF0000"/>
                </a:solidFill>
              </a:rPr>
              <a:t>Distance</a:t>
            </a:r>
          </a:p>
          <a:p>
            <a:pPr marL="495300" indent="-495300"/>
            <a:r>
              <a:rPr lang="en-GB" altLang="en-GH" sz="3200"/>
              <a:t>The Troposphere</a:t>
            </a:r>
          </a:p>
          <a:p>
            <a:pPr marL="495300" indent="-495300"/>
            <a:r>
              <a:rPr lang="en-GB" altLang="en-GH" sz="3200"/>
              <a:t>Stratosphere</a:t>
            </a:r>
          </a:p>
          <a:p>
            <a:pPr marL="495300" indent="-495300"/>
            <a:r>
              <a:rPr lang="en-GB" altLang="en-GH" sz="3200"/>
              <a:t>Mesosphere </a:t>
            </a:r>
          </a:p>
          <a:p>
            <a:pPr marL="495300" indent="-495300"/>
            <a:r>
              <a:rPr lang="en-GB" altLang="en-GH" sz="3200"/>
              <a:t>Thermosphere</a:t>
            </a:r>
            <a:endParaRPr lang="en-US" altLang="en-GH" sz="3200">
              <a:solidFill>
                <a:srgbClr val="FF0000"/>
              </a:solidFill>
            </a:endParaRPr>
          </a:p>
          <a:p>
            <a:pPr marL="495300" indent="-495300">
              <a:buNone/>
            </a:pPr>
            <a:endParaRPr lang="en-US" altLang="en-GH" sz="32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BDD33268-F033-4A27-A5E7-659D2D7BF8FD}"/>
              </a:ext>
            </a:extLst>
          </p:cNvPr>
          <p:cNvSpPr>
            <a:spLocks noGrp="1" noChangeArrowheads="1"/>
          </p:cNvSpPr>
          <p:nvPr>
            <p:ph type="title"/>
          </p:nvPr>
        </p:nvSpPr>
        <p:spPr>
          <a:xfrm>
            <a:off x="1905000" y="0"/>
            <a:ext cx="8229600" cy="1143000"/>
          </a:xfrm>
        </p:spPr>
        <p:txBody>
          <a:bodyPr/>
          <a:lstStyle/>
          <a:p>
            <a:pPr algn="ctr" eaLnBrk="1" hangingPunct="1"/>
            <a:r>
              <a:rPr lang="en-GB" altLang="en-GH" sz="3200" b="1">
                <a:solidFill>
                  <a:srgbClr val="FF0000"/>
                </a:solidFill>
              </a:rPr>
              <a:t>The Temperature Profile of the Earth’s Atmosphere</a:t>
            </a:r>
            <a:endParaRPr lang="en-US" altLang="en-GH" sz="3200" b="1">
              <a:solidFill>
                <a:srgbClr val="FF0000"/>
              </a:solidFill>
            </a:endParaRPr>
          </a:p>
        </p:txBody>
      </p:sp>
      <p:sp>
        <p:nvSpPr>
          <p:cNvPr id="43011" name="Rectangle 3">
            <a:extLst>
              <a:ext uri="{FF2B5EF4-FFF2-40B4-BE49-F238E27FC236}">
                <a16:creationId xmlns:a16="http://schemas.microsoft.com/office/drawing/2014/main" id="{C975F7E4-1950-4881-9505-43E9FA6155BA}"/>
              </a:ext>
            </a:extLst>
          </p:cNvPr>
          <p:cNvSpPr>
            <a:spLocks noGrp="1" noChangeArrowheads="1"/>
          </p:cNvSpPr>
          <p:nvPr>
            <p:ph type="body" sz="half" idx="1"/>
          </p:nvPr>
        </p:nvSpPr>
        <p:spPr/>
        <p:txBody>
          <a:bodyPr/>
          <a:lstStyle/>
          <a:p>
            <a:pPr eaLnBrk="1" hangingPunct="1">
              <a:buFont typeface="Wingdings 2" panose="05020102010507070707" pitchFamily="18" charset="2"/>
              <a:buNone/>
            </a:pPr>
            <a:endParaRPr lang="en-GB" altLang="en-GH" sz="2200"/>
          </a:p>
        </p:txBody>
      </p:sp>
      <p:pic>
        <p:nvPicPr>
          <p:cNvPr id="43012" name="Picture 4">
            <a:extLst>
              <a:ext uri="{FF2B5EF4-FFF2-40B4-BE49-F238E27FC236}">
                <a16:creationId xmlns:a16="http://schemas.microsoft.com/office/drawing/2014/main" id="{FF27359B-BAC6-4DB3-A432-35B0132D967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74850" y="1066800"/>
            <a:ext cx="7924800" cy="57912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1A1BD4F-6F45-4143-BA5A-E88B57DB9DCF}"/>
              </a:ext>
            </a:extLst>
          </p:cNvPr>
          <p:cNvSpPr>
            <a:spLocks noGrp="1" noChangeArrowheads="1"/>
          </p:cNvSpPr>
          <p:nvPr>
            <p:ph type="title"/>
          </p:nvPr>
        </p:nvSpPr>
        <p:spPr/>
        <p:txBody>
          <a:bodyPr/>
          <a:lstStyle/>
          <a:p>
            <a:pPr eaLnBrk="1" hangingPunct="1"/>
            <a:endParaRPr lang="en-GB" altLang="en-GH"/>
          </a:p>
        </p:txBody>
      </p:sp>
      <p:sp>
        <p:nvSpPr>
          <p:cNvPr id="44035" name="Content Placeholder 2">
            <a:extLst>
              <a:ext uri="{FF2B5EF4-FFF2-40B4-BE49-F238E27FC236}">
                <a16:creationId xmlns:a16="http://schemas.microsoft.com/office/drawing/2014/main" id="{0AC84474-57FA-40EB-B3E5-4E09B07B1295}"/>
              </a:ext>
            </a:extLst>
          </p:cNvPr>
          <p:cNvSpPr>
            <a:spLocks noGrp="1" noChangeArrowheads="1"/>
          </p:cNvSpPr>
          <p:nvPr>
            <p:ph idx="1"/>
          </p:nvPr>
        </p:nvSpPr>
        <p:spPr/>
        <p:txBody>
          <a:bodyPr/>
          <a:lstStyle/>
          <a:p>
            <a:pPr eaLnBrk="1" hangingPunct="1"/>
            <a:endParaRPr lang="en-GB" altLang="en-GH"/>
          </a:p>
        </p:txBody>
      </p:sp>
      <p:pic>
        <p:nvPicPr>
          <p:cNvPr id="44036" name="Picture 2">
            <a:extLst>
              <a:ext uri="{FF2B5EF4-FFF2-40B4-BE49-F238E27FC236}">
                <a16:creationId xmlns:a16="http://schemas.microsoft.com/office/drawing/2014/main" id="{BF03EC5D-580E-4ABF-88B2-7DB884B92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55638"/>
            <a:ext cx="830580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34F35154-AF9B-4520-9CCC-0A462C87539B}"/>
              </a:ext>
            </a:extLst>
          </p:cNvPr>
          <p:cNvSpPr>
            <a:spLocks noGrp="1" noChangeArrowheads="1"/>
          </p:cNvSpPr>
          <p:nvPr>
            <p:ph idx="1"/>
          </p:nvPr>
        </p:nvSpPr>
        <p:spPr>
          <a:xfrm>
            <a:off x="1981200" y="685800"/>
            <a:ext cx="8229600" cy="5638800"/>
          </a:xfrm>
        </p:spPr>
        <p:txBody>
          <a:bodyPr/>
          <a:lstStyle/>
          <a:p>
            <a:pPr algn="ctr" eaLnBrk="1" hangingPunct="1">
              <a:buFont typeface="Wingdings 2" panose="05020102010507070707" pitchFamily="18" charset="2"/>
              <a:buNone/>
            </a:pPr>
            <a:r>
              <a:rPr lang="en-GB" altLang="en-GH" sz="3200" b="1">
                <a:solidFill>
                  <a:schemeClr val="tx2"/>
                </a:solidFill>
              </a:rPr>
              <a:t>Emissivity and Albedo</a:t>
            </a:r>
          </a:p>
          <a:p>
            <a:pPr eaLnBrk="1" hangingPunct="1">
              <a:buFont typeface="Wingdings 2" panose="05020102010507070707" pitchFamily="18" charset="2"/>
              <a:buNone/>
            </a:pPr>
            <a:r>
              <a:rPr lang="en-US" altLang="en-GH" b="1"/>
              <a:t> </a:t>
            </a:r>
            <a:r>
              <a:rPr lang="en-GB" altLang="en-GH" b="1">
                <a:solidFill>
                  <a:srgbClr val="FF0000"/>
                </a:solidFill>
              </a:rPr>
              <a:t>Albedo</a:t>
            </a:r>
            <a:r>
              <a:rPr lang="en-US" altLang="en-GH">
                <a:solidFill>
                  <a:srgbClr val="FF0000"/>
                </a:solidFill>
              </a:rPr>
              <a:t>:</a:t>
            </a:r>
            <a:r>
              <a:rPr lang="en-US" altLang="en-GH"/>
              <a:t> I</a:t>
            </a:r>
            <a:r>
              <a:rPr lang="en-GB" altLang="en-GH"/>
              <a:t>s the reflection of solar radiation back into the atmosphere</a:t>
            </a:r>
            <a:r>
              <a:rPr lang="en-US" altLang="en-GH"/>
              <a:t> </a:t>
            </a:r>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r>
              <a:rPr lang="en-GB" altLang="en-GH" b="1">
                <a:solidFill>
                  <a:srgbClr val="FF0000"/>
                </a:solidFill>
              </a:rPr>
              <a:t>Emissivity: </a:t>
            </a:r>
            <a:r>
              <a:rPr lang="en-US" altLang="en-GH" b="1"/>
              <a:t> </a:t>
            </a:r>
            <a:r>
              <a:rPr lang="en-GB" altLang="en-GH"/>
              <a:t>The total amount of heat flow into space</a:t>
            </a:r>
          </a:p>
          <a:p>
            <a:pPr eaLnBrk="1" hangingPunct="1">
              <a:buFont typeface="Wingdings 2" panose="05020102010507070707" pitchFamily="18" charset="2"/>
              <a:buNone/>
            </a:pPr>
            <a:endParaRPr lang="en-GB" altLang="en-GH"/>
          </a:p>
          <a:p>
            <a:pPr eaLnBrk="1" hangingPunct="1">
              <a:buFont typeface="Wingdings 2" panose="05020102010507070707" pitchFamily="18" charset="2"/>
              <a:buNone/>
            </a:pPr>
            <a:r>
              <a:rPr lang="en-GB" altLang="en-GH">
                <a:solidFill>
                  <a:srgbClr val="FF0000"/>
                </a:solidFill>
              </a:rPr>
              <a:t>FACTORS AFFECTING EMISSIVITY</a:t>
            </a:r>
            <a:r>
              <a:rPr lang="en-GB" altLang="en-GH"/>
              <a:t> </a:t>
            </a:r>
          </a:p>
          <a:p>
            <a:pPr eaLnBrk="1" hangingPunct="1">
              <a:buFont typeface="Wingdings 2" panose="05020102010507070707" pitchFamily="18" charset="2"/>
              <a:buChar char=""/>
            </a:pPr>
            <a:r>
              <a:rPr lang="en-GB" altLang="en-GH"/>
              <a:t>H2O vapour [water vapour]</a:t>
            </a:r>
          </a:p>
          <a:p>
            <a:pPr eaLnBrk="1" hangingPunct="1">
              <a:buFont typeface="Wingdings 2" panose="05020102010507070707" pitchFamily="18" charset="2"/>
              <a:buChar char=""/>
            </a:pPr>
            <a:r>
              <a:rPr lang="en-GB" altLang="en-GH"/>
              <a:t>CO [Carbon monoxide]</a:t>
            </a:r>
          </a:p>
          <a:p>
            <a:pPr eaLnBrk="1" hangingPunct="1">
              <a:buFont typeface="Wingdings 2" panose="05020102010507070707" pitchFamily="18" charset="2"/>
              <a:buChar char=""/>
            </a:pPr>
            <a:r>
              <a:rPr lang="en-GB" altLang="en-GH"/>
              <a:t>CO2 [Carbon dioxide]</a:t>
            </a:r>
          </a:p>
          <a:p>
            <a:pPr eaLnBrk="1" hangingPunct="1">
              <a:buFont typeface="Wingdings 2" panose="05020102010507070707" pitchFamily="18" charset="2"/>
              <a:buChar char=""/>
            </a:pPr>
            <a:r>
              <a:rPr lang="en-GB" altLang="en-GH"/>
              <a:t>CH4</a:t>
            </a:r>
            <a:r>
              <a:rPr lang="en-US" altLang="en-GH"/>
              <a:t> [methane]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EBFDDEE5-FC42-4FBB-888E-4CD263A43AEF}"/>
              </a:ext>
            </a:extLst>
          </p:cNvPr>
          <p:cNvSpPr>
            <a:spLocks noGrp="1" noChangeArrowheads="1"/>
          </p:cNvSpPr>
          <p:nvPr>
            <p:ph idx="1"/>
          </p:nvPr>
        </p:nvSpPr>
        <p:spPr>
          <a:xfrm>
            <a:off x="1981200" y="609600"/>
            <a:ext cx="8229600" cy="5715000"/>
          </a:xfrm>
        </p:spPr>
        <p:txBody>
          <a:bodyPr/>
          <a:lstStyle/>
          <a:p>
            <a:pPr marL="495300" indent="-495300">
              <a:buNone/>
            </a:pPr>
            <a:endParaRPr lang="en-GB" altLang="en-GH" sz="3200" b="1">
              <a:solidFill>
                <a:schemeClr val="folHlink"/>
              </a:solidFill>
            </a:endParaRPr>
          </a:p>
          <a:p>
            <a:pPr marL="495300" indent="-495300">
              <a:buNone/>
            </a:pPr>
            <a:r>
              <a:rPr lang="en-GB" altLang="en-GH" sz="3600" b="1">
                <a:solidFill>
                  <a:schemeClr val="folHlink"/>
                </a:solidFill>
              </a:rPr>
              <a:t>(B)</a:t>
            </a:r>
            <a:r>
              <a:rPr lang="en-GB" altLang="en-GH" sz="3600" b="1">
                <a:solidFill>
                  <a:srgbClr val="FF0000"/>
                </a:solidFill>
              </a:rPr>
              <a:t> Gaseous Composition</a:t>
            </a:r>
            <a:r>
              <a:rPr lang="en-US" altLang="en-GH" sz="3600"/>
              <a:t> </a:t>
            </a:r>
          </a:p>
          <a:p>
            <a:pPr marL="495300" indent="-495300">
              <a:buNone/>
            </a:pPr>
            <a:endParaRPr lang="en-US" altLang="en-GH" sz="3600"/>
          </a:p>
          <a:p>
            <a:pPr marL="495300" indent="-495300"/>
            <a:r>
              <a:rPr lang="en-GB" altLang="en-GH" sz="3200"/>
              <a:t>Nitrogen	78.00%</a:t>
            </a:r>
          </a:p>
          <a:p>
            <a:pPr marL="495300" indent="-495300"/>
            <a:r>
              <a:rPr lang="en-GB" altLang="en-GH" sz="3200"/>
              <a:t>Oxygen	21.00%</a:t>
            </a:r>
          </a:p>
          <a:p>
            <a:pPr marL="495300" indent="-495300"/>
            <a:r>
              <a:rPr lang="en-GB" altLang="en-GH" sz="3200"/>
              <a:t>Argon		 1.00%</a:t>
            </a:r>
          </a:p>
          <a:p>
            <a:pPr marL="495300" indent="-495300"/>
            <a:r>
              <a:rPr lang="en-GB" altLang="en-GH" sz="3200"/>
              <a:t>Carbon dioxide 0.03% </a:t>
            </a:r>
          </a:p>
          <a:p>
            <a:pPr marL="495300" indent="-495300"/>
            <a:endParaRPr lang="en-GB" altLang="en-GH" sz="3200"/>
          </a:p>
          <a:p>
            <a:pPr marL="495300" indent="-495300">
              <a:buNone/>
            </a:pPr>
            <a:r>
              <a:rPr lang="en-GB" altLang="en-GH" sz="3200"/>
              <a:t>	</a:t>
            </a:r>
            <a:endParaRPr lang="en-US" altLang="en-GH" sz="3200"/>
          </a:p>
          <a:p>
            <a:pPr marL="495300" indent="-495300">
              <a:buNone/>
            </a:pPr>
            <a:endParaRPr lang="en-US" altLang="en-GH" sz="3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a:extLst>
              <a:ext uri="{FF2B5EF4-FFF2-40B4-BE49-F238E27FC236}">
                <a16:creationId xmlns:a16="http://schemas.microsoft.com/office/drawing/2014/main" id="{193D8B6C-AB99-46CA-B343-DBB41A71AC0F}"/>
              </a:ext>
            </a:extLst>
          </p:cNvPr>
          <p:cNvSpPr>
            <a:spLocks noGrp="1" noChangeArrowheads="1"/>
          </p:cNvSpPr>
          <p:nvPr>
            <p:ph idx="1"/>
          </p:nvPr>
        </p:nvSpPr>
        <p:spPr>
          <a:xfrm>
            <a:off x="1703388" y="260350"/>
            <a:ext cx="8964612" cy="6597650"/>
          </a:xfrm>
        </p:spPr>
        <p:txBody>
          <a:bodyPr rtlCol="0">
            <a:normAutofit fontScale="92500" lnSpcReduction="10000"/>
          </a:bodyPr>
          <a:lstStyle/>
          <a:p>
            <a:pPr>
              <a:lnSpc>
                <a:spcPct val="80000"/>
              </a:lnSpc>
              <a:buNone/>
              <a:defRPr/>
            </a:pPr>
            <a:r>
              <a:rPr lang="en-GB" sz="2000"/>
              <a:t>Within the ABL the average percentage chemical composition of</a:t>
            </a:r>
          </a:p>
          <a:p>
            <a:pPr>
              <a:lnSpc>
                <a:spcPct val="80000"/>
              </a:lnSpc>
              <a:buNone/>
              <a:defRPr/>
            </a:pPr>
            <a:r>
              <a:rPr lang="en-GB" sz="2000"/>
              <a:t>the air is as follows:</a:t>
            </a:r>
          </a:p>
          <a:p>
            <a:pPr>
              <a:lnSpc>
                <a:spcPct val="80000"/>
              </a:lnSpc>
              <a:buNone/>
              <a:defRPr/>
            </a:pPr>
            <a:r>
              <a:rPr lang="en-GB" sz="2000"/>
              <a:t>					%</a:t>
            </a:r>
          </a:p>
          <a:p>
            <a:pPr>
              <a:lnSpc>
                <a:spcPct val="80000"/>
              </a:lnSpc>
              <a:buNone/>
              <a:defRPr/>
            </a:pPr>
            <a:r>
              <a:rPr lang="en-GB" sz="2000"/>
              <a:t>Nitrogen (N</a:t>
            </a:r>
            <a:r>
              <a:rPr lang="en-GB" sz="2000" baseline="-25000"/>
              <a:t>2</a:t>
            </a:r>
            <a:r>
              <a:rPr lang="en-GB" sz="2000"/>
              <a:t>)			78</a:t>
            </a:r>
          </a:p>
          <a:p>
            <a:pPr>
              <a:lnSpc>
                <a:spcPct val="80000"/>
              </a:lnSpc>
              <a:buNone/>
              <a:defRPr/>
            </a:pPr>
            <a:r>
              <a:rPr lang="en-GB" sz="2000"/>
              <a:t>Oxygen (O</a:t>
            </a:r>
            <a:r>
              <a:rPr lang="en-GB" sz="2000" baseline="-25000"/>
              <a:t>2</a:t>
            </a:r>
            <a:r>
              <a:rPr lang="en-GB" sz="2000"/>
              <a:t>)			21</a:t>
            </a:r>
          </a:p>
          <a:p>
            <a:pPr>
              <a:lnSpc>
                <a:spcPct val="80000"/>
              </a:lnSpc>
              <a:buNone/>
              <a:defRPr/>
            </a:pPr>
            <a:r>
              <a:rPr lang="en-GB" sz="2000"/>
              <a:t>Argon	(Ar)			0.9</a:t>
            </a:r>
          </a:p>
          <a:p>
            <a:pPr>
              <a:lnSpc>
                <a:spcPct val="80000"/>
              </a:lnSpc>
              <a:buNone/>
              <a:defRPr/>
            </a:pPr>
            <a:r>
              <a:rPr lang="en-GB" sz="2000"/>
              <a:t>Carbon dioxide (CO</a:t>
            </a:r>
            <a:r>
              <a:rPr lang="en-GB" sz="2000" baseline="-25000"/>
              <a:t>2</a:t>
            </a:r>
            <a:r>
              <a:rPr lang="en-GB" sz="2000"/>
              <a:t>)		0.03</a:t>
            </a:r>
          </a:p>
          <a:p>
            <a:pPr>
              <a:lnSpc>
                <a:spcPct val="80000"/>
              </a:lnSpc>
              <a:buNone/>
              <a:defRPr/>
            </a:pPr>
            <a:r>
              <a:rPr lang="en-GB" sz="2000"/>
              <a:t>Neon (Ne)			0.0018</a:t>
            </a:r>
          </a:p>
          <a:p>
            <a:pPr>
              <a:lnSpc>
                <a:spcPct val="80000"/>
              </a:lnSpc>
              <a:buNone/>
              <a:defRPr/>
            </a:pPr>
            <a:r>
              <a:rPr lang="en-GB" sz="2000"/>
              <a:t>Helium (He)			0.00052</a:t>
            </a:r>
          </a:p>
          <a:p>
            <a:pPr>
              <a:lnSpc>
                <a:spcPct val="80000"/>
              </a:lnSpc>
              <a:buNone/>
              <a:defRPr/>
            </a:pPr>
            <a:r>
              <a:rPr lang="en-GB" sz="2000"/>
              <a:t>CH</a:t>
            </a:r>
            <a:r>
              <a:rPr lang="en-GB" sz="2000" baseline="-25000"/>
              <a:t>4</a:t>
            </a:r>
            <a:r>
              <a:rPr lang="en-GB" sz="2000"/>
              <a:t>				0.00022</a:t>
            </a:r>
          </a:p>
          <a:p>
            <a:pPr>
              <a:lnSpc>
                <a:spcPct val="80000"/>
              </a:lnSpc>
              <a:buNone/>
              <a:defRPr/>
            </a:pPr>
            <a:r>
              <a:rPr lang="en-GB" sz="2000"/>
              <a:t>Krypton (Kr)			0.0001</a:t>
            </a:r>
          </a:p>
          <a:p>
            <a:pPr>
              <a:lnSpc>
                <a:spcPct val="80000"/>
              </a:lnSpc>
              <a:buNone/>
              <a:defRPr/>
            </a:pPr>
            <a:r>
              <a:rPr lang="en-GB" sz="2000"/>
              <a:t>Di-nitrogen oxide (N</a:t>
            </a:r>
            <a:r>
              <a:rPr lang="en-GB" sz="2000" baseline="-25000"/>
              <a:t>2</a:t>
            </a:r>
            <a:r>
              <a:rPr lang="en-GB" sz="2000"/>
              <a:t>O)	0.0001</a:t>
            </a:r>
          </a:p>
          <a:p>
            <a:pPr>
              <a:lnSpc>
                <a:spcPct val="80000"/>
              </a:lnSpc>
              <a:buNone/>
              <a:defRPr/>
            </a:pPr>
            <a:r>
              <a:rPr lang="en-GB" sz="2000"/>
              <a:t>Hydrogen (H</a:t>
            </a:r>
            <a:r>
              <a:rPr lang="en-GB" sz="2000" baseline="-25000"/>
              <a:t>2</a:t>
            </a:r>
            <a:r>
              <a:rPr lang="en-GB" sz="2000"/>
              <a:t>)		5.0 x 10</a:t>
            </a:r>
            <a:r>
              <a:rPr lang="en-GB" sz="2000" baseline="30000"/>
              <a:t>-5</a:t>
            </a:r>
          </a:p>
          <a:p>
            <a:pPr>
              <a:lnSpc>
                <a:spcPct val="80000"/>
              </a:lnSpc>
              <a:buNone/>
              <a:defRPr/>
            </a:pPr>
            <a:r>
              <a:rPr lang="en-GB" sz="2000"/>
              <a:t>Xenon	(Xe)			8.0 x 10</a:t>
            </a:r>
            <a:r>
              <a:rPr lang="en-GB" sz="2000" baseline="30000"/>
              <a:t>-6</a:t>
            </a:r>
          </a:p>
          <a:p>
            <a:pPr>
              <a:lnSpc>
                <a:spcPct val="80000"/>
              </a:lnSpc>
              <a:buNone/>
              <a:defRPr/>
            </a:pPr>
            <a:r>
              <a:rPr lang="en-GB" sz="2000"/>
              <a:t>Ozone	(O</a:t>
            </a:r>
            <a:r>
              <a:rPr lang="en-GB" sz="2000" baseline="-25000"/>
              <a:t>3</a:t>
            </a:r>
            <a:r>
              <a:rPr lang="en-GB" sz="2000"/>
              <a:t>)			2.0 x 10</a:t>
            </a:r>
            <a:r>
              <a:rPr lang="en-GB" sz="2000" baseline="30000"/>
              <a:t>-6</a:t>
            </a:r>
          </a:p>
          <a:p>
            <a:pPr>
              <a:lnSpc>
                <a:spcPct val="80000"/>
              </a:lnSpc>
              <a:buNone/>
              <a:defRPr/>
            </a:pPr>
            <a:r>
              <a:rPr lang="en-GB" sz="2000"/>
              <a:t>Ammonia (NH</a:t>
            </a:r>
            <a:r>
              <a:rPr lang="en-GB" sz="2000" baseline="-25000"/>
              <a:t>3</a:t>
            </a:r>
            <a:r>
              <a:rPr lang="en-GB" sz="2000"/>
              <a:t>)		6.0 x 10</a:t>
            </a:r>
            <a:r>
              <a:rPr lang="en-GB" sz="2000" baseline="30000"/>
              <a:t>-7</a:t>
            </a:r>
          </a:p>
          <a:p>
            <a:pPr>
              <a:lnSpc>
                <a:spcPct val="80000"/>
              </a:lnSpc>
              <a:buNone/>
              <a:defRPr/>
            </a:pPr>
            <a:r>
              <a:rPr lang="en-GB" sz="2000"/>
              <a:t>Nitrogen dioxide (NO</a:t>
            </a:r>
            <a:r>
              <a:rPr lang="en-GB" sz="2000" baseline="-25000"/>
              <a:t>2</a:t>
            </a:r>
            <a:r>
              <a:rPr lang="en-GB" sz="2000"/>
              <a:t>)	1.0 x 10</a:t>
            </a:r>
            <a:r>
              <a:rPr lang="en-GB" sz="2000" baseline="30000"/>
              <a:t>-7</a:t>
            </a:r>
          </a:p>
          <a:p>
            <a:pPr>
              <a:lnSpc>
                <a:spcPct val="80000"/>
              </a:lnSpc>
              <a:buNone/>
              <a:defRPr/>
            </a:pPr>
            <a:r>
              <a:rPr lang="en-GB" sz="2000"/>
              <a:t>Nitrous oxide	(NO)		6.0 x 10</a:t>
            </a:r>
            <a:r>
              <a:rPr lang="en-GB" sz="2000" baseline="30000"/>
              <a:t>-8</a:t>
            </a:r>
          </a:p>
          <a:p>
            <a:pPr>
              <a:lnSpc>
                <a:spcPct val="80000"/>
              </a:lnSpc>
              <a:buNone/>
              <a:defRPr/>
            </a:pPr>
            <a:r>
              <a:rPr lang="en-GB" sz="2000"/>
              <a:t>Sulphur dioxide (SO</a:t>
            </a:r>
            <a:r>
              <a:rPr lang="en-GB" sz="2000" baseline="-25000"/>
              <a:t>2</a:t>
            </a:r>
            <a:r>
              <a:rPr lang="en-GB" sz="2000"/>
              <a:t>)	2.0 x 10</a:t>
            </a:r>
            <a:r>
              <a:rPr lang="en-GB" sz="2000" baseline="30000"/>
              <a:t>-8</a:t>
            </a:r>
          </a:p>
          <a:p>
            <a:pPr>
              <a:lnSpc>
                <a:spcPct val="80000"/>
              </a:lnSpc>
              <a:buNone/>
              <a:defRPr/>
            </a:pPr>
            <a:r>
              <a:rPr lang="en-GB" sz="2000"/>
              <a:t>Hydrogen sulphide (H</a:t>
            </a:r>
            <a:r>
              <a:rPr lang="en-GB" sz="2000" baseline="-25000"/>
              <a:t>2</a:t>
            </a:r>
            <a:r>
              <a:rPr lang="en-GB" sz="2000"/>
              <a:t>S)	2.0 x 10</a:t>
            </a:r>
            <a:r>
              <a:rPr lang="en-GB" sz="2000" baseline="30000"/>
              <a:t>-8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4FC9F32-48E1-4151-B2D7-1712D16784EA}"/>
              </a:ext>
            </a:extLst>
          </p:cNvPr>
          <p:cNvSpPr>
            <a:spLocks noGrp="1" noChangeArrowheads="1"/>
          </p:cNvSpPr>
          <p:nvPr>
            <p:ph type="title"/>
          </p:nvPr>
        </p:nvSpPr>
        <p:spPr/>
        <p:txBody>
          <a:bodyPr/>
          <a:lstStyle/>
          <a:p>
            <a:pPr eaLnBrk="1" hangingPunct="1"/>
            <a:r>
              <a:rPr lang="en-US" altLang="en-GH"/>
              <a:t>Environmental Studies</a:t>
            </a:r>
          </a:p>
        </p:txBody>
      </p:sp>
      <p:sp>
        <p:nvSpPr>
          <p:cNvPr id="3" name="Content Placeholder 2">
            <a:extLst>
              <a:ext uri="{FF2B5EF4-FFF2-40B4-BE49-F238E27FC236}">
                <a16:creationId xmlns:a16="http://schemas.microsoft.com/office/drawing/2014/main" id="{E3745D8C-E4EC-483D-AB33-869AAA133E39}"/>
              </a:ext>
            </a:extLst>
          </p:cNvPr>
          <p:cNvSpPr>
            <a:spLocks noGrp="1"/>
          </p:cNvSpPr>
          <p:nvPr>
            <p:ph idx="1"/>
          </p:nvPr>
        </p:nvSpPr>
        <p:spPr/>
        <p:txBody>
          <a:bodyPr rtlCol="0">
            <a:normAutofit/>
          </a:bodyPr>
          <a:lstStyle/>
          <a:p>
            <a:pPr marL="0" indent="0">
              <a:buNone/>
              <a:defRPr/>
            </a:pPr>
            <a:endParaRPr lang="en-US" dirty="0"/>
          </a:p>
          <a:p>
            <a:pPr>
              <a:defRPr/>
            </a:pPr>
            <a:r>
              <a:rPr lang="en-US" dirty="0"/>
              <a:t>Also Looks at</a:t>
            </a:r>
          </a:p>
          <a:p>
            <a:pPr lvl="1">
              <a:defRPr/>
            </a:pPr>
            <a:r>
              <a:rPr lang="en-US" dirty="0"/>
              <a:t>Environmental problems</a:t>
            </a:r>
          </a:p>
          <a:p>
            <a:pPr lvl="1">
              <a:defRPr/>
            </a:pPr>
            <a:r>
              <a:rPr lang="en-US" dirty="0"/>
              <a:t>Solution to the environmental problem</a:t>
            </a:r>
          </a:p>
          <a:p>
            <a:pPr lvl="1">
              <a:defRPr/>
            </a:pPr>
            <a:r>
              <a:rPr lang="en-US" dirty="0"/>
              <a:t>Human impact on the environment</a:t>
            </a:r>
          </a:p>
          <a:p>
            <a:pPr lvl="1">
              <a:defRPr/>
            </a:pPr>
            <a:r>
              <a:rPr lang="en-US" dirty="0"/>
              <a:t>Effects of natural and unnatural processes</a:t>
            </a:r>
          </a:p>
          <a:p>
            <a:pPr lvl="1">
              <a:defRPr/>
            </a:pPr>
            <a:r>
              <a:rPr lang="en-US" dirty="0"/>
              <a:t>Interaction of the physical component of the planet on the environment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B451F04-97E8-4638-B0E7-384CA811CD5F}"/>
              </a:ext>
            </a:extLst>
          </p:cNvPr>
          <p:cNvSpPr>
            <a:spLocks noGrp="1" noChangeArrowheads="1"/>
          </p:cNvSpPr>
          <p:nvPr>
            <p:ph type="title"/>
          </p:nvPr>
        </p:nvSpPr>
        <p:spPr/>
        <p:txBody>
          <a:bodyPr/>
          <a:lstStyle/>
          <a:p>
            <a:r>
              <a:rPr lang="en-US" altLang="en-GH"/>
              <a:t>How has man survived on the planet for the last hundred thousand years</a:t>
            </a:r>
            <a:endParaRPr lang="en-GH" altLang="en-GH"/>
          </a:p>
        </p:txBody>
      </p:sp>
      <p:sp>
        <p:nvSpPr>
          <p:cNvPr id="50179" name="Content Placeholder 2">
            <a:extLst>
              <a:ext uri="{FF2B5EF4-FFF2-40B4-BE49-F238E27FC236}">
                <a16:creationId xmlns:a16="http://schemas.microsoft.com/office/drawing/2014/main" id="{47B37632-F918-4FAE-8E6A-CE4D5C5570F0}"/>
              </a:ext>
            </a:extLst>
          </p:cNvPr>
          <p:cNvSpPr>
            <a:spLocks noGrp="1" noChangeArrowheads="1"/>
          </p:cNvSpPr>
          <p:nvPr>
            <p:ph idx="1"/>
          </p:nvPr>
        </p:nvSpPr>
        <p:spPr/>
        <p:txBody>
          <a:bodyPr/>
          <a:lstStyle/>
          <a:p>
            <a:r>
              <a:rPr lang="en-US" altLang="en-GH"/>
              <a:t>Learning to co-operate with each other and the environment through effective social organization</a:t>
            </a:r>
          </a:p>
          <a:p>
            <a:r>
              <a:rPr lang="en-US" altLang="en-GH"/>
              <a:t>Using Language to increase the efficiency of co-operation and survival experiences </a:t>
            </a:r>
          </a:p>
          <a:p>
            <a:r>
              <a:rPr lang="en-US" altLang="en-GH"/>
              <a:t>Belief in A supreme Being to rely on in difficult  and good times</a:t>
            </a:r>
          </a:p>
          <a:p>
            <a:r>
              <a:rPr lang="en-US" altLang="en-GH"/>
              <a:t>Learning to use tools and  for hunting, food gathering and cooking and protective clothing</a:t>
            </a:r>
            <a:endParaRPr lang="en-GH" altLang="en-GH"/>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6CB9433A-9936-4A44-8B9B-65CB2F0DC6C7}"/>
              </a:ext>
            </a:extLst>
          </p:cNvPr>
          <p:cNvSpPr>
            <a:spLocks noGrp="1" noChangeArrowheads="1"/>
          </p:cNvSpPr>
          <p:nvPr>
            <p:ph idx="1"/>
          </p:nvPr>
        </p:nvSpPr>
        <p:spPr>
          <a:xfrm>
            <a:off x="1981200" y="609600"/>
            <a:ext cx="8229600" cy="5715000"/>
          </a:xfrm>
        </p:spPr>
        <p:txBody>
          <a:bodyPr/>
          <a:lstStyle/>
          <a:p>
            <a:pPr marL="495300" indent="-495300" algn="ctr">
              <a:buNone/>
            </a:pPr>
            <a:r>
              <a:rPr lang="en-GB" altLang="en-GH" b="1">
                <a:solidFill>
                  <a:schemeClr val="accent1"/>
                </a:solidFill>
              </a:rPr>
              <a:t>Human Societies and Their Impacts on the Environment</a:t>
            </a:r>
            <a:r>
              <a:rPr lang="en-US" altLang="en-GH" sz="2200"/>
              <a:t> </a:t>
            </a:r>
          </a:p>
          <a:p>
            <a:pPr marL="495300" indent="-495300">
              <a:buFont typeface="Wingdings 2" panose="05020102010507070707" pitchFamily="18" charset="2"/>
              <a:buAutoNum type="arabicPeriod"/>
            </a:pPr>
            <a:r>
              <a:rPr lang="en-GB" altLang="en-GH" sz="2200">
                <a:solidFill>
                  <a:srgbClr val="FF0000"/>
                </a:solidFill>
              </a:rPr>
              <a:t>Early Hunter Gatherers</a:t>
            </a:r>
            <a:r>
              <a:rPr lang="en-US" altLang="en-GH" sz="2200"/>
              <a:t> :</a:t>
            </a:r>
          </a:p>
          <a:p>
            <a:pPr marL="495300" indent="-495300">
              <a:buFont typeface="Wingdings 2" panose="05020102010507070707" pitchFamily="18" charset="2"/>
              <a:buChar char=""/>
            </a:pPr>
            <a:r>
              <a:rPr lang="en-GB" altLang="en-GH" sz="2200"/>
              <a:t>Nature controlled them </a:t>
            </a:r>
          </a:p>
          <a:p>
            <a:pPr marL="495300" indent="-495300">
              <a:buFont typeface="Wingdings 2" panose="05020102010507070707" pitchFamily="18" charset="2"/>
              <a:buChar char=""/>
            </a:pPr>
            <a:r>
              <a:rPr lang="en-GB" altLang="en-GH" sz="2200"/>
              <a:t>Material possession was minimal</a:t>
            </a:r>
          </a:p>
          <a:p>
            <a:pPr marL="495300" indent="-495300">
              <a:buFont typeface="Wingdings 2" panose="05020102010507070707" pitchFamily="18" charset="2"/>
              <a:buChar char=""/>
            </a:pPr>
            <a:r>
              <a:rPr lang="en-GB" altLang="en-GH" sz="2200"/>
              <a:t>Used crude tools</a:t>
            </a:r>
          </a:p>
          <a:p>
            <a:pPr marL="495300" indent="-495300">
              <a:buFont typeface="Wingdings 2" panose="05020102010507070707" pitchFamily="18" charset="2"/>
              <a:buChar char=""/>
            </a:pPr>
            <a:r>
              <a:rPr lang="en-GB" altLang="en-GH" sz="2200"/>
              <a:t>Cooperation and sharing of resources</a:t>
            </a:r>
          </a:p>
          <a:p>
            <a:pPr marL="495300" indent="-495300">
              <a:buFont typeface="Wingdings 2" panose="05020102010507070707" pitchFamily="18" charset="2"/>
              <a:buChar char=""/>
            </a:pPr>
            <a:r>
              <a:rPr lang="en-GB" altLang="en-GH" sz="2200"/>
              <a:t>Survival was based on ecological wisdom</a:t>
            </a:r>
            <a:r>
              <a:rPr lang="en-US" altLang="en-GH" sz="2200"/>
              <a:t> </a:t>
            </a:r>
          </a:p>
          <a:p>
            <a:pPr marL="495300" indent="-495300">
              <a:buFont typeface="Wingdings 2" panose="05020102010507070707" pitchFamily="18" charset="2"/>
              <a:buChar char=""/>
            </a:pPr>
            <a:r>
              <a:rPr lang="en-GB" altLang="en-GH" sz="2200"/>
              <a:t>Effective social organization</a:t>
            </a:r>
          </a:p>
          <a:p>
            <a:pPr marL="495300" indent="-495300">
              <a:buFont typeface="Wingdings 2" panose="05020102010507070707" pitchFamily="18" charset="2"/>
              <a:buChar char=""/>
            </a:pPr>
            <a:r>
              <a:rPr lang="en-GB" altLang="en-GH" sz="2200"/>
              <a:t>Belief in a supreme Being as the Creator</a:t>
            </a:r>
          </a:p>
          <a:p>
            <a:pPr marL="495300" indent="-495300">
              <a:buNone/>
            </a:pPr>
            <a:endParaRPr lang="en-GB" altLang="en-GH" sz="2200"/>
          </a:p>
          <a:p>
            <a:pPr marL="495300" indent="-495300">
              <a:buFont typeface="Wingdings 2" panose="05020102010507070707" pitchFamily="18" charset="2"/>
              <a:buAutoNum type="arabicPeriod" startAt="2"/>
            </a:pPr>
            <a:r>
              <a:rPr lang="en-GB" altLang="en-GH" sz="2200">
                <a:solidFill>
                  <a:srgbClr val="FF0000"/>
                </a:solidFill>
              </a:rPr>
              <a:t>Advanced Hunter Gatherers</a:t>
            </a:r>
            <a:r>
              <a:rPr lang="en-US" altLang="en-GH" sz="2200">
                <a:solidFill>
                  <a:srgbClr val="FF0000"/>
                </a:solidFill>
              </a:rPr>
              <a:t> </a:t>
            </a:r>
            <a:r>
              <a:rPr lang="en-GB" altLang="en-GH" sz="2200">
                <a:solidFill>
                  <a:srgbClr val="FF0000"/>
                </a:solidFill>
              </a:rPr>
              <a:t>:</a:t>
            </a:r>
            <a:r>
              <a:rPr lang="en-US" altLang="en-GH" sz="2200">
                <a:solidFill>
                  <a:srgbClr val="FF0000"/>
                </a:solidFill>
              </a:rPr>
              <a:t> </a:t>
            </a:r>
          </a:p>
          <a:p>
            <a:pPr marL="495300" indent="-495300">
              <a:buFont typeface="Wingdings 2" panose="05020102010507070707" pitchFamily="18" charset="2"/>
              <a:buChar char=""/>
            </a:pPr>
            <a:r>
              <a:rPr lang="en-GB" altLang="en-GH" sz="2200"/>
              <a:t>Had affluent life styles</a:t>
            </a:r>
            <a:r>
              <a:rPr lang="en-US" altLang="en-GH" sz="2200"/>
              <a:t> </a:t>
            </a:r>
          </a:p>
          <a:p>
            <a:pPr marL="495300" indent="-495300">
              <a:buFont typeface="Wingdings 2" panose="05020102010507070707" pitchFamily="18" charset="2"/>
              <a:buChar char=""/>
            </a:pPr>
            <a:endParaRPr lang="en-GB" altLang="en-GH" sz="2200">
              <a:solidFill>
                <a:srgbClr val="FF0000"/>
              </a:solidFill>
            </a:endParaRPr>
          </a:p>
          <a:p>
            <a:pPr marL="495300" indent="-495300">
              <a:buFont typeface="Wingdings 2" panose="05020102010507070707" pitchFamily="18" charset="2"/>
              <a:buChar char=""/>
            </a:pPr>
            <a:endParaRPr lang="en-GB" altLang="en-GH" sz="2200">
              <a:solidFill>
                <a:srgbClr val="FF0000"/>
              </a:solidFill>
            </a:endParaRPr>
          </a:p>
          <a:p>
            <a:pPr marL="495300" indent="-495300">
              <a:buFont typeface="Wingdings 2" panose="05020102010507070707" pitchFamily="18" charset="2"/>
              <a:buChar char=""/>
            </a:pPr>
            <a:endParaRPr lang="en-GB" altLang="en-GH" sz="2200">
              <a:solidFill>
                <a:srgbClr val="FF0000"/>
              </a:solidFill>
            </a:endParaRPr>
          </a:p>
          <a:p>
            <a:pPr marL="495300" indent="-495300">
              <a:buFont typeface="Wingdings 2" panose="05020102010507070707" pitchFamily="18" charset="2"/>
              <a:buChar char=""/>
            </a:pPr>
            <a:endParaRPr lang="en-US" altLang="en-GH" sz="2200"/>
          </a:p>
          <a:p>
            <a:pPr marL="495300" indent="-495300">
              <a:buFont typeface="Wingdings 2" panose="05020102010507070707" pitchFamily="18" charset="2"/>
              <a:buChar char=""/>
            </a:pPr>
            <a:endParaRPr lang="en-US" altLang="en-GH"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A64B8058-CACD-4C08-96D4-532048FFA317}"/>
              </a:ext>
            </a:extLst>
          </p:cNvPr>
          <p:cNvSpPr>
            <a:spLocks noGrp="1" noChangeArrowheads="1"/>
          </p:cNvSpPr>
          <p:nvPr>
            <p:ph idx="1"/>
          </p:nvPr>
        </p:nvSpPr>
        <p:spPr>
          <a:xfrm>
            <a:off x="1981200" y="609600"/>
            <a:ext cx="8229600" cy="5715000"/>
          </a:xfrm>
        </p:spPr>
        <p:txBody>
          <a:bodyPr>
            <a:normAutofit fontScale="92500" lnSpcReduction="20000"/>
          </a:bodyPr>
          <a:lstStyle/>
          <a:p>
            <a:pPr eaLnBrk="1" hangingPunct="1">
              <a:buFont typeface="Wingdings 2" panose="05020102010507070707" pitchFamily="18" charset="2"/>
              <a:buChar char=""/>
            </a:pPr>
            <a:r>
              <a:rPr lang="en-GB" altLang="en-GH"/>
              <a:t>Fire for hunting and stone axes were made</a:t>
            </a:r>
            <a:r>
              <a:rPr lang="en-US" altLang="en-GH"/>
              <a:t> </a:t>
            </a:r>
          </a:p>
          <a:p>
            <a:pPr eaLnBrk="1" hangingPunct="1">
              <a:buFont typeface="Wingdings 2" panose="05020102010507070707" pitchFamily="18" charset="2"/>
              <a:buChar char=""/>
            </a:pPr>
            <a:r>
              <a:rPr lang="en-GB" altLang="en-GH"/>
              <a:t>Fire destroyed their local environment</a:t>
            </a:r>
          </a:p>
          <a:p>
            <a:pPr eaLnBrk="1" hangingPunct="1">
              <a:buFont typeface="Wingdings 2" panose="05020102010507070707" pitchFamily="18" charset="2"/>
              <a:buChar char=""/>
            </a:pPr>
            <a:r>
              <a:rPr lang="en-GB" altLang="en-GH"/>
              <a:t>Survival was also based on ecological wisdom</a:t>
            </a:r>
          </a:p>
          <a:p>
            <a:pPr eaLnBrk="1" hangingPunct="1">
              <a:buFont typeface="Wingdings 2" panose="05020102010507070707" pitchFamily="18" charset="2"/>
              <a:buChar char=""/>
            </a:pPr>
            <a:r>
              <a:rPr lang="en-GB" altLang="en-GH"/>
              <a:t> Nature controlled this society as well</a:t>
            </a:r>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r>
              <a:rPr lang="en-GB" altLang="en-GH">
                <a:solidFill>
                  <a:srgbClr val="FF0000"/>
                </a:solidFill>
              </a:rPr>
              <a:t>Agricultural Society</a:t>
            </a:r>
            <a:r>
              <a:rPr lang="en-US" altLang="en-GH">
                <a:solidFill>
                  <a:srgbClr val="FF0000"/>
                </a:solidFill>
              </a:rPr>
              <a:t> :</a:t>
            </a:r>
          </a:p>
          <a:p>
            <a:pPr eaLnBrk="1" hangingPunct="1">
              <a:buFont typeface="Wingdings 2" panose="05020102010507070707" pitchFamily="18" charset="2"/>
              <a:buChar char=""/>
            </a:pPr>
            <a:r>
              <a:rPr lang="en-GB" altLang="en-GH"/>
              <a:t>Learned to use fire to clear land and practiced monocropping</a:t>
            </a:r>
          </a:p>
          <a:p>
            <a:pPr eaLnBrk="1" hangingPunct="1">
              <a:buFont typeface="Wingdings 2" panose="05020102010507070707" pitchFamily="18" charset="2"/>
              <a:buChar char=""/>
            </a:pPr>
            <a:r>
              <a:rPr lang="en-GB" altLang="en-GH"/>
              <a:t> They became shepherds of large flock </a:t>
            </a:r>
          </a:p>
          <a:p>
            <a:pPr eaLnBrk="1" hangingPunct="1">
              <a:buFont typeface="Wingdings 2" panose="05020102010507070707" pitchFamily="18" charset="2"/>
              <a:buChar char=""/>
            </a:pPr>
            <a:r>
              <a:rPr lang="en-US" altLang="en-GH"/>
              <a:t> </a:t>
            </a:r>
            <a:r>
              <a:rPr lang="en-GB" altLang="en-GH"/>
              <a:t>Landscape was changed dramatically</a:t>
            </a:r>
          </a:p>
          <a:p>
            <a:pPr eaLnBrk="1" hangingPunct="1"/>
            <a:r>
              <a:rPr lang="en-GB" altLang="en-GH"/>
              <a:t>Plant and animal diseases (Pests)</a:t>
            </a:r>
          </a:p>
          <a:p>
            <a:pPr eaLnBrk="1" hangingPunct="1"/>
            <a:r>
              <a:rPr lang="en-GB" altLang="en-GH"/>
              <a:t>Communicable diseases in man</a:t>
            </a:r>
          </a:p>
          <a:p>
            <a:pPr eaLnBrk="1" hangingPunct="1"/>
            <a:r>
              <a:rPr lang="en-GB" altLang="en-GH"/>
              <a:t>Water pollution</a:t>
            </a:r>
          </a:p>
          <a:p>
            <a:pPr eaLnBrk="1" hangingPunct="1"/>
            <a:r>
              <a:rPr lang="en-GB" altLang="en-GH"/>
              <a:t>Fought for land and  water</a:t>
            </a:r>
            <a:endParaRPr lang="en-US" altLang="en-GH"/>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496442EC-CF61-4801-89F4-C97F94AC1ABB}"/>
              </a:ext>
            </a:extLst>
          </p:cNvPr>
          <p:cNvSpPr>
            <a:spLocks noGrp="1" noChangeArrowheads="1"/>
          </p:cNvSpPr>
          <p:nvPr>
            <p:ph idx="1"/>
          </p:nvPr>
        </p:nvSpPr>
        <p:spPr>
          <a:xfrm>
            <a:off x="1981200" y="457200"/>
            <a:ext cx="8229600" cy="5867400"/>
          </a:xfrm>
        </p:spPr>
        <p:txBody>
          <a:bodyPr>
            <a:normAutofit lnSpcReduction="10000"/>
          </a:bodyPr>
          <a:lstStyle/>
          <a:p>
            <a:pPr eaLnBrk="1" hangingPunct="1">
              <a:buFont typeface="Wingdings 2" panose="05020102010507070707" pitchFamily="18" charset="2"/>
              <a:buNone/>
            </a:pPr>
            <a:r>
              <a:rPr lang="en-GB" altLang="en-GH">
                <a:solidFill>
                  <a:srgbClr val="FF0000"/>
                </a:solidFill>
              </a:rPr>
              <a:t>Industrial Society</a:t>
            </a:r>
            <a:r>
              <a:rPr lang="en-US" altLang="en-GH">
                <a:solidFill>
                  <a:srgbClr val="FF0000"/>
                </a:solidFill>
              </a:rPr>
              <a:t> </a:t>
            </a:r>
            <a:r>
              <a:rPr lang="en-GB" altLang="en-GH">
                <a:solidFill>
                  <a:srgbClr val="FF0000"/>
                </a:solidFill>
              </a:rPr>
              <a:t>:</a:t>
            </a:r>
            <a:r>
              <a:rPr lang="en-US" altLang="en-GH"/>
              <a:t> </a:t>
            </a:r>
          </a:p>
          <a:p>
            <a:pPr eaLnBrk="1" hangingPunct="1"/>
            <a:r>
              <a:rPr lang="en-GB" altLang="en-GH"/>
              <a:t>Machines were made to manufacture goods and in agriculture</a:t>
            </a:r>
          </a:p>
          <a:p>
            <a:pPr eaLnBrk="1" hangingPunct="1"/>
            <a:r>
              <a:rPr lang="en-GB" altLang="en-GH"/>
              <a:t>Synthetic products to mimic natural things</a:t>
            </a:r>
          </a:p>
          <a:p>
            <a:pPr eaLnBrk="1" hangingPunct="1"/>
            <a:r>
              <a:rPr lang="en-GB" altLang="en-GH"/>
              <a:t>Water and Air pollution (acid rain)</a:t>
            </a:r>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r>
              <a:rPr lang="en-GB" altLang="en-GH">
                <a:solidFill>
                  <a:srgbClr val="FF0000"/>
                </a:solidFill>
              </a:rPr>
              <a:t>Computer and Robotics Age</a:t>
            </a:r>
            <a:r>
              <a:rPr lang="en-US" altLang="en-GH">
                <a:solidFill>
                  <a:srgbClr val="FF0000"/>
                </a:solidFill>
              </a:rPr>
              <a:t> :</a:t>
            </a:r>
          </a:p>
          <a:p>
            <a:pPr eaLnBrk="1" hangingPunct="1"/>
            <a:r>
              <a:rPr lang="en-GB" altLang="en-GH"/>
              <a:t>Fast transfer of information</a:t>
            </a:r>
            <a:endParaRPr lang="en-US" altLang="en-GH">
              <a:solidFill>
                <a:srgbClr val="FF0000"/>
              </a:solidFill>
            </a:endParaRPr>
          </a:p>
          <a:p>
            <a:pPr eaLnBrk="1" hangingPunct="1"/>
            <a:r>
              <a:rPr lang="en-GB" altLang="en-GH"/>
              <a:t>Rapid production, improvement and efficiency of delivery in the manufacturing industry</a:t>
            </a:r>
          </a:p>
          <a:p>
            <a:pPr eaLnBrk="1" hangingPunct="1"/>
            <a:r>
              <a:rPr lang="en-GB" altLang="en-GH"/>
              <a:t>Health problems which includes blood pressure, diabetes etc </a:t>
            </a:r>
          </a:p>
          <a:p>
            <a:pPr eaLnBrk="1" hangingPunct="1"/>
            <a:r>
              <a:rPr lang="en-GB" altLang="en-GH"/>
              <a:t>Increased organised crime</a:t>
            </a:r>
            <a:r>
              <a:rPr lang="en-US" altLang="en-GH"/>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98609536-62C8-42A3-8536-544DDF10D21F}"/>
              </a:ext>
            </a:extLst>
          </p:cNvPr>
          <p:cNvSpPr>
            <a:spLocks noGrp="1"/>
          </p:cNvSpPr>
          <p:nvPr>
            <p:ph idx="1"/>
          </p:nvPr>
        </p:nvSpPr>
        <p:spPr>
          <a:xfrm>
            <a:off x="1981200" y="457200"/>
            <a:ext cx="8229600" cy="5867400"/>
          </a:xfrm>
        </p:spPr>
        <p:txBody>
          <a:bodyPr rtlCol="0">
            <a:normAutofit fontScale="85000" lnSpcReduction="20000"/>
          </a:bodyPr>
          <a:lstStyle/>
          <a:p>
            <a:pPr marL="274320" indent="-274320">
              <a:buClr>
                <a:schemeClr val="accent3"/>
              </a:buClr>
              <a:buNone/>
              <a:defRPr/>
            </a:pPr>
            <a:r>
              <a:rPr lang="en-GB" dirty="0">
                <a:solidFill>
                  <a:srgbClr val="FF0000"/>
                </a:solidFill>
              </a:rPr>
              <a:t>Industrial Society</a:t>
            </a:r>
            <a:r>
              <a:rPr lang="en-US" dirty="0">
                <a:solidFill>
                  <a:srgbClr val="FF0000"/>
                </a:solidFill>
              </a:rPr>
              <a:t> </a:t>
            </a:r>
            <a:r>
              <a:rPr lang="en-GB" dirty="0">
                <a:solidFill>
                  <a:srgbClr val="FF0000"/>
                </a:solidFill>
              </a:rPr>
              <a:t>:</a:t>
            </a:r>
            <a:r>
              <a:rPr lang="en-US" dirty="0"/>
              <a:t> </a:t>
            </a:r>
          </a:p>
          <a:p>
            <a:pPr marL="274320" indent="-274320">
              <a:buClr>
                <a:schemeClr val="accent3"/>
              </a:buClr>
              <a:buFont typeface="Wingdings 2"/>
              <a:buChar char=""/>
              <a:defRPr/>
            </a:pPr>
            <a:r>
              <a:rPr lang="en-GB" dirty="0"/>
              <a:t>Machines were made to manufacture goods and provide services in agriculture</a:t>
            </a:r>
          </a:p>
          <a:p>
            <a:pPr marL="274320" indent="-274320">
              <a:buClr>
                <a:schemeClr val="accent3"/>
              </a:buClr>
              <a:buFont typeface="Wingdings 2"/>
              <a:buChar char=""/>
              <a:defRPr/>
            </a:pPr>
            <a:r>
              <a:rPr lang="en-GB" dirty="0"/>
              <a:t>Synthetic products to mimic natural things</a:t>
            </a:r>
          </a:p>
          <a:p>
            <a:pPr marL="274320" indent="-274320">
              <a:buClr>
                <a:schemeClr val="accent3"/>
              </a:buClr>
              <a:buFont typeface="Wingdings 2"/>
              <a:buChar char=""/>
              <a:defRPr/>
            </a:pPr>
            <a:r>
              <a:rPr lang="en-GB" dirty="0"/>
              <a:t>Water and Air pollution (acid rain)</a:t>
            </a:r>
          </a:p>
          <a:p>
            <a:pPr marL="274320" indent="-274320">
              <a:buClr>
                <a:schemeClr val="accent3"/>
              </a:buClr>
              <a:buNone/>
              <a:defRPr/>
            </a:pPr>
            <a:endParaRPr lang="en-US" dirty="0"/>
          </a:p>
          <a:p>
            <a:pPr marL="274320" indent="-274320">
              <a:buClr>
                <a:schemeClr val="accent3"/>
              </a:buClr>
              <a:buNone/>
              <a:defRPr/>
            </a:pPr>
            <a:r>
              <a:rPr lang="en-GB" dirty="0">
                <a:solidFill>
                  <a:srgbClr val="FF0000"/>
                </a:solidFill>
              </a:rPr>
              <a:t>Computer and Robotics Age</a:t>
            </a:r>
            <a:r>
              <a:rPr lang="en-US" dirty="0">
                <a:solidFill>
                  <a:srgbClr val="FF0000"/>
                </a:solidFill>
              </a:rPr>
              <a:t> :</a:t>
            </a:r>
          </a:p>
          <a:p>
            <a:pPr marL="274320" indent="-274320">
              <a:buClr>
                <a:schemeClr val="accent3"/>
              </a:buClr>
              <a:buFont typeface="Wingdings 2"/>
              <a:buChar char=""/>
              <a:defRPr/>
            </a:pPr>
            <a:r>
              <a:rPr lang="en-GB" dirty="0"/>
              <a:t>Fast transfer of information</a:t>
            </a:r>
            <a:endParaRPr lang="en-US" dirty="0">
              <a:solidFill>
                <a:srgbClr val="FF0000"/>
              </a:solidFill>
            </a:endParaRPr>
          </a:p>
          <a:p>
            <a:pPr marL="274320" indent="-274320">
              <a:buClr>
                <a:schemeClr val="accent3"/>
              </a:buClr>
              <a:buFont typeface="Wingdings 2"/>
              <a:buChar char=""/>
              <a:defRPr/>
            </a:pPr>
            <a:r>
              <a:rPr lang="en-GB" dirty="0"/>
              <a:t>Rapid production, improvement and efficiency of delivery in the manufacturing industry</a:t>
            </a:r>
          </a:p>
          <a:p>
            <a:pPr marL="274320" indent="-274320">
              <a:buClr>
                <a:schemeClr val="accent3"/>
              </a:buClr>
              <a:buFont typeface="Wingdings 2"/>
              <a:buChar char=""/>
              <a:defRPr/>
            </a:pPr>
            <a:r>
              <a:rPr lang="en-GB" dirty="0"/>
              <a:t>Health problems which includes blood pressure, diabetes etc </a:t>
            </a:r>
          </a:p>
          <a:p>
            <a:pPr marL="274320" indent="-274320">
              <a:buClr>
                <a:schemeClr val="accent3"/>
              </a:buClr>
              <a:buFont typeface="Wingdings 2"/>
              <a:buChar char=""/>
              <a:defRPr/>
            </a:pPr>
            <a:r>
              <a:rPr lang="en-GB" dirty="0"/>
              <a:t>Increased organised crime</a:t>
            </a:r>
            <a:r>
              <a:rPr lang="en-US" dirty="0"/>
              <a:t> </a:t>
            </a:r>
          </a:p>
          <a:p>
            <a:pPr marL="274320" indent="-274320">
              <a:buClr>
                <a:schemeClr val="accent3"/>
              </a:buClr>
              <a:buNone/>
              <a:defRPr/>
            </a:pPr>
            <a:r>
              <a:rPr lang="en-US" sz="3200" dirty="0">
                <a:solidFill>
                  <a:srgbClr val="FF0000"/>
                </a:solidFill>
              </a:rPr>
              <a:t>Nano age</a:t>
            </a:r>
          </a:p>
          <a:p>
            <a:pPr marL="274320" indent="-274320">
              <a:buClr>
                <a:schemeClr val="accent3"/>
              </a:buClr>
              <a:buNone/>
              <a:defRPr/>
            </a:pPr>
            <a:r>
              <a:rPr lang="en-US" sz="3200" dirty="0">
                <a:solidFill>
                  <a:srgbClr val="FF0000"/>
                </a:solidFill>
              </a:rPr>
              <a:t>	</a:t>
            </a:r>
            <a:r>
              <a:rPr lang="en-US" dirty="0"/>
              <a:t>Medical breakthroughs , communication,  other impacts not yet known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CE6E27B-7A72-4163-889E-BF0E4AA6D5D1}"/>
              </a:ext>
            </a:extLst>
          </p:cNvPr>
          <p:cNvSpPr>
            <a:spLocks noGrp="1" noChangeArrowheads="1"/>
          </p:cNvSpPr>
          <p:nvPr>
            <p:ph type="title"/>
          </p:nvPr>
        </p:nvSpPr>
        <p:spPr>
          <a:xfrm>
            <a:off x="1981200" y="381000"/>
            <a:ext cx="8229600" cy="762000"/>
          </a:xfrm>
        </p:spPr>
        <p:txBody>
          <a:bodyPr/>
          <a:lstStyle/>
          <a:p>
            <a:pPr eaLnBrk="1" hangingPunct="1"/>
            <a:r>
              <a:rPr lang="en-US" altLang="en-GH">
                <a:solidFill>
                  <a:srgbClr val="FF0000"/>
                </a:solidFill>
              </a:rPr>
              <a:t>Nanotechnology</a:t>
            </a:r>
            <a:endParaRPr lang="en-GB" altLang="en-GH">
              <a:solidFill>
                <a:srgbClr val="FF0000"/>
              </a:solidFill>
            </a:endParaRPr>
          </a:p>
        </p:txBody>
      </p:sp>
      <p:sp>
        <p:nvSpPr>
          <p:cNvPr id="36867" name="Content Placeholder 2">
            <a:extLst>
              <a:ext uri="{FF2B5EF4-FFF2-40B4-BE49-F238E27FC236}">
                <a16:creationId xmlns:a16="http://schemas.microsoft.com/office/drawing/2014/main" id="{0F4CEA90-1C23-4F67-84E5-A64724851510}"/>
              </a:ext>
            </a:extLst>
          </p:cNvPr>
          <p:cNvSpPr>
            <a:spLocks noGrp="1" noChangeArrowheads="1"/>
          </p:cNvSpPr>
          <p:nvPr>
            <p:ph idx="1"/>
          </p:nvPr>
        </p:nvSpPr>
        <p:spPr>
          <a:xfrm>
            <a:off x="1905000" y="1447800"/>
            <a:ext cx="8229600" cy="4389438"/>
          </a:xfrm>
        </p:spPr>
        <p:txBody>
          <a:bodyPr>
            <a:normAutofit fontScale="92500" lnSpcReduction="20000"/>
          </a:bodyPr>
          <a:lstStyle/>
          <a:p>
            <a:pPr eaLnBrk="1" hangingPunct="1">
              <a:defRPr/>
            </a:pPr>
            <a:r>
              <a:rPr lang="en-GB" altLang="en-GH" dirty="0"/>
              <a:t>This is the engineering of functional systems at the molecular and atomic level.</a:t>
            </a:r>
          </a:p>
          <a:p>
            <a:pPr eaLnBrk="1" hangingPunct="1">
              <a:defRPr/>
            </a:pPr>
            <a:r>
              <a:rPr lang="en-GB" altLang="en-GH" dirty="0"/>
              <a:t>It makes most products </a:t>
            </a:r>
          </a:p>
          <a:p>
            <a:pPr lvl="1" eaLnBrk="1" hangingPunct="1">
              <a:defRPr/>
            </a:pPr>
            <a:r>
              <a:rPr lang="en-GB" altLang="en-GH" sz="2800" dirty="0"/>
              <a:t>lighter  </a:t>
            </a:r>
          </a:p>
          <a:p>
            <a:pPr lvl="1" eaLnBrk="1" hangingPunct="1">
              <a:defRPr/>
            </a:pPr>
            <a:r>
              <a:rPr lang="en-GB" altLang="en-GH" sz="2800" dirty="0"/>
              <a:t>stronger </a:t>
            </a:r>
          </a:p>
          <a:p>
            <a:pPr lvl="1" eaLnBrk="1" hangingPunct="1">
              <a:defRPr/>
            </a:pPr>
            <a:r>
              <a:rPr lang="en-GB" altLang="en-GH" sz="2800" dirty="0"/>
              <a:t>cleaner  </a:t>
            </a:r>
          </a:p>
          <a:p>
            <a:pPr lvl="1" eaLnBrk="1" hangingPunct="1">
              <a:defRPr/>
            </a:pPr>
            <a:r>
              <a:rPr lang="en-GB" altLang="en-GH" sz="2800" dirty="0"/>
              <a:t>cheaper and less expensive.</a:t>
            </a:r>
          </a:p>
          <a:p>
            <a:pPr lvl="1" eaLnBrk="1" hangingPunct="1">
              <a:defRPr/>
            </a:pPr>
            <a:r>
              <a:rPr lang="en-GB" altLang="en-GH" sz="2800" dirty="0"/>
              <a:t>Utilise less quantity of resources </a:t>
            </a:r>
          </a:p>
          <a:p>
            <a:pPr marL="342900" lvl="1" indent="0">
              <a:buNone/>
              <a:defRPr/>
            </a:pPr>
            <a:r>
              <a:rPr lang="en-GB" altLang="en-GH" sz="2800" dirty="0"/>
              <a:t>More organised crime, Genetically  modified foods, more air pollution problems</a:t>
            </a:r>
          </a:p>
          <a:p>
            <a:pPr marL="342900" lvl="1" indent="0">
              <a:buNone/>
              <a:defRPr/>
            </a:pPr>
            <a:r>
              <a:rPr lang="en-GB" altLang="en-GH" sz="2800" b="1" i="1" dirty="0">
                <a:solidFill>
                  <a:srgbClr val="FF0000"/>
                </a:solidFill>
              </a:rPr>
              <a:t>Holograms using light interference pattern to produce three dimensional images. This new technology is going to produce another society of its own  </a:t>
            </a:r>
          </a:p>
          <a:p>
            <a:pPr eaLnBrk="1" hangingPunct="1">
              <a:defRPr/>
            </a:pPr>
            <a:endParaRPr lang="en-GB" altLang="en-GH"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96969C8-A94B-4787-9B73-68CF8DCA9BD0}"/>
              </a:ext>
            </a:extLst>
          </p:cNvPr>
          <p:cNvSpPr>
            <a:spLocks noGrp="1" noChangeArrowheads="1"/>
          </p:cNvSpPr>
          <p:nvPr>
            <p:ph type="title"/>
          </p:nvPr>
        </p:nvSpPr>
        <p:spPr>
          <a:xfrm>
            <a:off x="1981200" y="304800"/>
            <a:ext cx="8229600" cy="666750"/>
          </a:xfrm>
        </p:spPr>
        <p:txBody>
          <a:bodyPr>
            <a:normAutofit fontScale="90000"/>
          </a:bodyPr>
          <a:lstStyle/>
          <a:p>
            <a:pPr eaLnBrk="1" hangingPunct="1"/>
            <a:r>
              <a:rPr lang="en-US" altLang="en-GH">
                <a:solidFill>
                  <a:srgbClr val="FF0000"/>
                </a:solidFill>
              </a:rPr>
              <a:t>Nano structures</a:t>
            </a:r>
            <a:endParaRPr lang="en-GB" altLang="en-GH">
              <a:solidFill>
                <a:srgbClr val="FF0000"/>
              </a:solidFill>
            </a:endParaRPr>
          </a:p>
        </p:txBody>
      </p:sp>
      <p:pic>
        <p:nvPicPr>
          <p:cNvPr id="56323" name="Picture 2" descr="whatis1">
            <a:extLst>
              <a:ext uri="{FF2B5EF4-FFF2-40B4-BE49-F238E27FC236}">
                <a16:creationId xmlns:a16="http://schemas.microsoft.com/office/drawing/2014/main" id="{611DB2FA-C30F-4CDE-B25E-FE153CD12E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8153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DAC88719-BFAA-4C36-AFD5-3E4AC6E36320}"/>
              </a:ext>
            </a:extLst>
          </p:cNvPr>
          <p:cNvSpPr>
            <a:spLocks noGrp="1" noChangeArrowheads="1"/>
          </p:cNvSpPr>
          <p:nvPr>
            <p:ph idx="1"/>
          </p:nvPr>
        </p:nvSpPr>
        <p:spPr>
          <a:xfrm>
            <a:off x="1981200" y="457200"/>
            <a:ext cx="8229600" cy="5867400"/>
          </a:xfrm>
        </p:spPr>
        <p:txBody>
          <a:bodyPr>
            <a:normAutofit fontScale="70000" lnSpcReduction="20000"/>
          </a:bodyPr>
          <a:lstStyle/>
          <a:p>
            <a:pPr marL="495300" indent="-495300">
              <a:buNone/>
            </a:pPr>
            <a:r>
              <a:rPr lang="en-GB" altLang="en-GH">
                <a:solidFill>
                  <a:srgbClr val="FF0000"/>
                </a:solidFill>
              </a:rPr>
              <a:t>Human activities contribute heat to our environment</a:t>
            </a:r>
          </a:p>
          <a:p>
            <a:pPr marL="495300" indent="-495300"/>
            <a:r>
              <a:rPr lang="en-GB" altLang="en-GH"/>
              <a:t>Use of air condition in a house</a:t>
            </a:r>
          </a:p>
          <a:p>
            <a:pPr marL="495300" indent="-495300"/>
            <a:r>
              <a:rPr lang="en-GB" altLang="en-GH"/>
              <a:t>Use of washing machine</a:t>
            </a:r>
          </a:p>
          <a:p>
            <a:pPr marL="495300" indent="-495300"/>
            <a:r>
              <a:rPr lang="en-GB" altLang="en-GH"/>
              <a:t>Use of microwave oven</a:t>
            </a:r>
          </a:p>
          <a:p>
            <a:pPr marL="495300" indent="-495300"/>
            <a:r>
              <a:rPr lang="en-GB" altLang="en-GH"/>
              <a:t>Travels by any means using fossil fuel</a:t>
            </a:r>
          </a:p>
          <a:p>
            <a:pPr marL="495300" indent="-495300"/>
            <a:r>
              <a:rPr lang="en-GB" altLang="en-GH"/>
              <a:t>Cooking </a:t>
            </a:r>
          </a:p>
          <a:p>
            <a:pPr marL="495300" indent="-495300"/>
            <a:r>
              <a:rPr lang="en-GB" altLang="en-GH"/>
              <a:t>As more people live on earth they must be fed and clothed and all the activities to keep them alive produces heat which is increasing the temperature in the earth’s atmosphere.</a:t>
            </a:r>
          </a:p>
          <a:p>
            <a:pPr marL="495300" indent="-495300"/>
            <a:r>
              <a:rPr lang="en-GB" altLang="en-GH"/>
              <a:t>Because with increase in population means increase in resource use and this is also becoming and issue to deal with</a:t>
            </a:r>
          </a:p>
          <a:p>
            <a:pPr marL="495300" indent="-495300"/>
            <a:r>
              <a:rPr lang="en-GB" altLang="en-GH"/>
              <a:t>Man has really had significant impact on the environment and he is having back lash</a:t>
            </a:r>
          </a:p>
          <a:p>
            <a:pPr marL="495300" indent="-495300">
              <a:buNone/>
            </a:pPr>
            <a:endParaRPr lang="en-US" altLang="en-GH"/>
          </a:p>
          <a:p>
            <a:pPr marL="495300" indent="-495300">
              <a:buNone/>
            </a:pPr>
            <a:r>
              <a:rPr lang="en-GB" altLang="en-GH" b="1">
                <a:solidFill>
                  <a:schemeClr val="accent1"/>
                </a:solidFill>
              </a:rPr>
              <a:t>Natural resources in danger</a:t>
            </a:r>
            <a:r>
              <a:rPr lang="en-GB" altLang="en-GH">
                <a:solidFill>
                  <a:schemeClr val="accent1"/>
                </a:solidFill>
              </a:rPr>
              <a:t> </a:t>
            </a:r>
          </a:p>
          <a:p>
            <a:pPr marL="495300" indent="-495300">
              <a:buNone/>
            </a:pPr>
            <a:r>
              <a:rPr lang="en-GB" altLang="en-GH" b="1"/>
              <a:t>Resource:</a:t>
            </a:r>
            <a:r>
              <a:rPr lang="en-GB" altLang="en-GH"/>
              <a:t> Anything needed by an organism or ecosystem</a:t>
            </a:r>
            <a:r>
              <a:rPr lang="en-US" altLang="en-GH"/>
              <a:t> </a:t>
            </a:r>
          </a:p>
          <a:p>
            <a:pPr marL="495300" indent="-495300">
              <a:buFont typeface="Wingdings 2" panose="05020102010507070707" pitchFamily="18" charset="2"/>
              <a:buAutoNum type="arabicPeriod"/>
            </a:pPr>
            <a:r>
              <a:rPr lang="en-GB" altLang="en-GH">
                <a:solidFill>
                  <a:srgbClr val="FF0000"/>
                </a:solidFill>
              </a:rPr>
              <a:t>Renewable resources: </a:t>
            </a:r>
            <a:r>
              <a:rPr lang="en-GB" altLang="en-GH"/>
              <a:t>Can theoretically last for ever</a:t>
            </a:r>
            <a:r>
              <a:rPr lang="en-US" altLang="en-GH"/>
              <a:t> </a:t>
            </a:r>
          </a:p>
          <a:p>
            <a:pPr marL="495300" indent="-495300">
              <a:buFont typeface="Wingdings 2" panose="05020102010507070707" pitchFamily="18" charset="2"/>
              <a:buAutoNum type="arabicPeriod" startAt="2"/>
            </a:pPr>
            <a:r>
              <a:rPr lang="en-GB" altLang="en-GH">
                <a:solidFill>
                  <a:srgbClr val="FF0000"/>
                </a:solidFill>
              </a:rPr>
              <a:t>Non renewable resources</a:t>
            </a:r>
            <a:r>
              <a:rPr lang="en-US" altLang="en-GH"/>
              <a:t> </a:t>
            </a:r>
            <a:r>
              <a:rPr lang="en-US" altLang="en-GH">
                <a:solidFill>
                  <a:srgbClr val="FF0000"/>
                </a:solidFill>
              </a:rPr>
              <a:t>: </a:t>
            </a:r>
            <a:r>
              <a:rPr lang="en-GB" altLang="en-GH"/>
              <a:t>Can be depleted over a relatively short period of time, further recovery is impossible or expensive</a:t>
            </a:r>
            <a:r>
              <a:rPr lang="en-US" altLang="en-GH"/>
              <a:t> </a:t>
            </a:r>
            <a:endParaRPr lang="en-US" altLang="en-GH">
              <a:solidFill>
                <a:srgbClr val="FF0000"/>
              </a:solidFill>
            </a:endParaRPr>
          </a:p>
          <a:p>
            <a:pPr marL="495300" indent="-495300">
              <a:buNone/>
            </a:pPr>
            <a:endParaRPr lang="en-US" altLang="en-GH">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5BFBBF1-3EB5-46D4-BB07-D5C9F0CA19BE}"/>
              </a:ext>
            </a:extLst>
          </p:cNvPr>
          <p:cNvSpPr>
            <a:spLocks noGrp="1" noChangeArrowheads="1"/>
          </p:cNvSpPr>
          <p:nvPr>
            <p:ph type="title"/>
          </p:nvPr>
        </p:nvSpPr>
        <p:spPr/>
        <p:txBody>
          <a:bodyPr/>
          <a:lstStyle/>
          <a:p>
            <a:pPr eaLnBrk="1" hangingPunct="1"/>
            <a:r>
              <a:rPr lang="en-US" altLang="en-GH"/>
              <a:t>Population growth crises</a:t>
            </a:r>
            <a:endParaRPr lang="en-GH" altLang="en-GH"/>
          </a:p>
        </p:txBody>
      </p:sp>
      <p:sp>
        <p:nvSpPr>
          <p:cNvPr id="58371" name="Content Placeholder 2">
            <a:extLst>
              <a:ext uri="{FF2B5EF4-FFF2-40B4-BE49-F238E27FC236}">
                <a16:creationId xmlns:a16="http://schemas.microsoft.com/office/drawing/2014/main" id="{26A5F964-E0CE-4893-A46A-2407D170A23C}"/>
              </a:ext>
            </a:extLst>
          </p:cNvPr>
          <p:cNvSpPr>
            <a:spLocks noGrp="1" noChangeArrowheads="1"/>
          </p:cNvSpPr>
          <p:nvPr>
            <p:ph idx="1"/>
          </p:nvPr>
        </p:nvSpPr>
        <p:spPr/>
        <p:txBody>
          <a:bodyPr/>
          <a:lstStyle/>
          <a:p>
            <a:pPr eaLnBrk="1" hangingPunct="1"/>
            <a:r>
              <a:rPr lang="en-US" altLang="en-GH"/>
              <a:t>Population growth is the increase in the number of individuals in a population. Global human population growth amounts to around 83 million annually, or 1.1% per year. The global population has grown from 1 billion in 1800 to 7.774 billion in 2020. It is expected to keep growing, and estimates have put the total population at 8.6 billion by mid-2030, 9.8 billion by mid-2050 and 11.2 billion by 2100. Many nations with rapid population growth have low standards of living, whereas many nations with high standard of living as low population growth</a:t>
            </a:r>
            <a:endParaRPr lang="en-GH" altLang="en-GH"/>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7762085-7742-4D4F-8708-BA2788A8FF3F}"/>
              </a:ext>
            </a:extLst>
          </p:cNvPr>
          <p:cNvSpPr>
            <a:spLocks noGrp="1" noChangeArrowheads="1"/>
          </p:cNvSpPr>
          <p:nvPr>
            <p:ph type="title"/>
          </p:nvPr>
        </p:nvSpPr>
        <p:spPr/>
        <p:txBody>
          <a:bodyPr/>
          <a:lstStyle/>
          <a:p>
            <a:pPr eaLnBrk="1" hangingPunct="1"/>
            <a:r>
              <a:rPr lang="en-US" altLang="en-GH"/>
              <a:t>World population predictions</a:t>
            </a:r>
            <a:endParaRPr lang="en-GH" altLang="en-GH"/>
          </a:p>
        </p:txBody>
      </p:sp>
      <p:pic>
        <p:nvPicPr>
          <p:cNvPr id="60419" name="Content Placeholder 4">
            <a:extLst>
              <a:ext uri="{FF2B5EF4-FFF2-40B4-BE49-F238E27FC236}">
                <a16:creationId xmlns:a16="http://schemas.microsoft.com/office/drawing/2014/main" id="{2FEA5D5D-9645-4D5F-A0CA-CBA65988DB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68664" y="1825625"/>
            <a:ext cx="5654675" cy="43513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9F9EB3A-7AF4-48BF-9373-41F42C55CA7B}"/>
              </a:ext>
            </a:extLst>
          </p:cNvPr>
          <p:cNvSpPr>
            <a:spLocks noGrp="1" noChangeArrowheads="1"/>
          </p:cNvSpPr>
          <p:nvPr>
            <p:ph type="title"/>
          </p:nvPr>
        </p:nvSpPr>
        <p:spPr>
          <a:xfrm>
            <a:off x="1703389" y="188913"/>
            <a:ext cx="8713787" cy="1439862"/>
          </a:xfrm>
        </p:spPr>
        <p:txBody>
          <a:bodyPr/>
          <a:lstStyle/>
          <a:p>
            <a:pPr eaLnBrk="1" hangingPunct="1"/>
            <a:r>
              <a:rPr lang="en-GB" altLang="en-GH" b="1"/>
              <a:t>Environmental Studies</a:t>
            </a:r>
          </a:p>
        </p:txBody>
      </p:sp>
      <p:sp>
        <p:nvSpPr>
          <p:cNvPr id="96259" name="Rectangle 3">
            <a:extLst>
              <a:ext uri="{FF2B5EF4-FFF2-40B4-BE49-F238E27FC236}">
                <a16:creationId xmlns:a16="http://schemas.microsoft.com/office/drawing/2014/main" id="{866907BD-36D9-405A-9FE2-3A477486EF2F}"/>
              </a:ext>
            </a:extLst>
          </p:cNvPr>
          <p:cNvSpPr>
            <a:spLocks noGrp="1" noChangeArrowheads="1"/>
          </p:cNvSpPr>
          <p:nvPr>
            <p:ph idx="1"/>
          </p:nvPr>
        </p:nvSpPr>
        <p:spPr>
          <a:xfrm>
            <a:off x="1703389" y="1773238"/>
            <a:ext cx="8713787" cy="4464050"/>
          </a:xfrm>
        </p:spPr>
        <p:txBody>
          <a:bodyPr/>
          <a:lstStyle/>
          <a:p>
            <a:pPr algn="just" eaLnBrk="1" hangingPunct="1"/>
            <a:r>
              <a:rPr lang="en-GB" altLang="en-GH"/>
              <a:t>An interdisciplinary field that includes both scientific and social aspects of human  impact on the world.  </a:t>
            </a:r>
          </a:p>
          <a:p>
            <a:pPr algn="just" eaLnBrk="1" hangingPunct="1"/>
            <a:r>
              <a:rPr lang="en-GB" altLang="en-GH"/>
              <a:t>It involves an understanding of the scientific principles </a:t>
            </a:r>
          </a:p>
          <a:p>
            <a:pPr algn="just" eaLnBrk="1" hangingPunct="1"/>
            <a:r>
              <a:rPr lang="en-GB" altLang="en-GH"/>
              <a:t>Their impacts </a:t>
            </a:r>
          </a:p>
          <a:p>
            <a:pPr algn="just" eaLnBrk="1" hangingPunct="1"/>
            <a:r>
              <a:rPr lang="en-GB" altLang="en-GH"/>
              <a:t>Economic influences and political actions.</a:t>
            </a:r>
          </a:p>
          <a:p>
            <a:pPr algn="just" eaLnBrk="1" hangingPunct="1">
              <a:buFont typeface="Wingdings" panose="05000000000000000000" pitchFamily="2" charset="2"/>
              <a:buNone/>
            </a:pPr>
            <a:endParaRPr lang="en-GB" altLang="en-GH" sz="2200"/>
          </a:p>
        </p:txBody>
      </p:sp>
    </p:spTree>
    <p:extLst>
      <p:ext uri="{BB962C8B-B14F-4D97-AF65-F5344CB8AC3E}">
        <p14:creationId xmlns:p14="http://schemas.microsoft.com/office/powerpoint/2010/main" val="2068624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70E5FC75-FF04-4228-A877-6C6D8CDABF22}"/>
              </a:ext>
            </a:extLst>
          </p:cNvPr>
          <p:cNvSpPr>
            <a:spLocks noGrp="1" noChangeArrowheads="1"/>
          </p:cNvSpPr>
          <p:nvPr>
            <p:ph type="title"/>
          </p:nvPr>
        </p:nvSpPr>
        <p:spPr/>
        <p:txBody>
          <a:bodyPr/>
          <a:lstStyle/>
          <a:p>
            <a:pPr eaLnBrk="1" hangingPunct="1"/>
            <a:r>
              <a:rPr lang="en-US" altLang="en-GH"/>
              <a:t>World population growth to present</a:t>
            </a:r>
            <a:endParaRPr lang="en-GH" altLang="en-GH"/>
          </a:p>
        </p:txBody>
      </p:sp>
      <p:pic>
        <p:nvPicPr>
          <p:cNvPr id="61443" name="Content Placeholder 4">
            <a:extLst>
              <a:ext uri="{FF2B5EF4-FFF2-40B4-BE49-F238E27FC236}">
                <a16:creationId xmlns:a16="http://schemas.microsoft.com/office/drawing/2014/main" id="{2BD57F9F-746B-4176-BD0E-CEE57200EE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22539" y="1825625"/>
            <a:ext cx="7146925" cy="4351338"/>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359C015-4280-4B31-BE81-309673117E00}"/>
              </a:ext>
            </a:extLst>
          </p:cNvPr>
          <p:cNvSpPr>
            <a:spLocks noGrp="1" noChangeArrowheads="1"/>
          </p:cNvSpPr>
          <p:nvPr>
            <p:ph type="title"/>
          </p:nvPr>
        </p:nvSpPr>
        <p:spPr/>
        <p:txBody>
          <a:bodyPr/>
          <a:lstStyle/>
          <a:p>
            <a:pPr eaLnBrk="1" hangingPunct="1"/>
            <a:r>
              <a:rPr lang="en-US" altLang="en-GH"/>
              <a:t>Africa population pyramid</a:t>
            </a:r>
            <a:endParaRPr lang="en-GH" altLang="en-GH"/>
          </a:p>
        </p:txBody>
      </p:sp>
      <p:pic>
        <p:nvPicPr>
          <p:cNvPr id="62467" name="Content Placeholder 4">
            <a:extLst>
              <a:ext uri="{FF2B5EF4-FFF2-40B4-BE49-F238E27FC236}">
                <a16:creationId xmlns:a16="http://schemas.microsoft.com/office/drawing/2014/main" id="{58F90347-F933-4650-A92E-11CD9C06F4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32100" y="1825625"/>
            <a:ext cx="6527800" cy="4351338"/>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C32B307B-386B-4DCB-8501-DAEB7A73CE79}"/>
              </a:ext>
            </a:extLst>
          </p:cNvPr>
          <p:cNvSpPr>
            <a:spLocks noGrp="1" noChangeArrowheads="1"/>
          </p:cNvSpPr>
          <p:nvPr>
            <p:ph type="title"/>
          </p:nvPr>
        </p:nvSpPr>
        <p:spPr/>
        <p:txBody>
          <a:bodyPr/>
          <a:lstStyle/>
          <a:p>
            <a:pPr eaLnBrk="1" hangingPunct="1"/>
            <a:r>
              <a:rPr lang="en-US" altLang="en-GH"/>
              <a:t>Comparison of population pyramids</a:t>
            </a:r>
            <a:endParaRPr lang="en-GH" altLang="en-GH"/>
          </a:p>
        </p:txBody>
      </p:sp>
      <p:pic>
        <p:nvPicPr>
          <p:cNvPr id="63491" name="Content Placeholder 4">
            <a:extLst>
              <a:ext uri="{FF2B5EF4-FFF2-40B4-BE49-F238E27FC236}">
                <a16:creationId xmlns:a16="http://schemas.microsoft.com/office/drawing/2014/main" id="{654D7C08-D12C-4229-B5BC-972A55D959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67114" y="2516188"/>
            <a:ext cx="5057775" cy="2971800"/>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B145E1A-1E79-449E-AE13-DBDB60592770}"/>
              </a:ext>
            </a:extLst>
          </p:cNvPr>
          <p:cNvSpPr>
            <a:spLocks noGrp="1" noChangeArrowheads="1"/>
          </p:cNvSpPr>
          <p:nvPr>
            <p:ph type="title"/>
          </p:nvPr>
        </p:nvSpPr>
        <p:spPr/>
        <p:txBody>
          <a:bodyPr/>
          <a:lstStyle/>
          <a:p>
            <a:pPr eaLnBrk="1" hangingPunct="1"/>
            <a:r>
              <a:rPr lang="en-US" altLang="en-GH"/>
              <a:t>Definitions in population studies</a:t>
            </a:r>
            <a:endParaRPr lang="en-GH" altLang="en-GH"/>
          </a:p>
        </p:txBody>
      </p:sp>
      <p:sp>
        <p:nvSpPr>
          <p:cNvPr id="64515" name="Content Placeholder 2">
            <a:extLst>
              <a:ext uri="{FF2B5EF4-FFF2-40B4-BE49-F238E27FC236}">
                <a16:creationId xmlns:a16="http://schemas.microsoft.com/office/drawing/2014/main" id="{76821F76-F213-4EEB-B387-9E1A1D1A0B41}"/>
              </a:ext>
            </a:extLst>
          </p:cNvPr>
          <p:cNvSpPr>
            <a:spLocks noGrp="1" noChangeArrowheads="1"/>
          </p:cNvSpPr>
          <p:nvPr>
            <p:ph idx="1"/>
          </p:nvPr>
        </p:nvSpPr>
        <p:spPr/>
        <p:txBody>
          <a:bodyPr/>
          <a:lstStyle/>
          <a:p>
            <a:pPr eaLnBrk="1" hangingPunct="1"/>
            <a:r>
              <a:rPr lang="en-US" altLang="en-GH"/>
              <a:t>Growth rate -No of population increase within a year and is measured as no of  birth minus the number of death.</a:t>
            </a:r>
          </a:p>
          <a:p>
            <a:pPr eaLnBrk="1" hangingPunct="1"/>
            <a:r>
              <a:rPr lang="en-US" altLang="en-GH"/>
              <a:t>Crude birth rate –child births per 1000 population in a year</a:t>
            </a:r>
          </a:p>
          <a:p>
            <a:pPr eaLnBrk="1" hangingPunct="1"/>
            <a:r>
              <a:rPr lang="en-US" altLang="en-GH"/>
              <a:t>Crude death rate- No of death per 1000 people in a year</a:t>
            </a:r>
          </a:p>
          <a:p>
            <a:pPr eaLnBrk="1" hangingPunct="1"/>
            <a:r>
              <a:rPr lang="en-US" altLang="en-GH"/>
              <a:t>Fecundity – No of offsprings one female can have under ideal conditions or as it exists in a particular community</a:t>
            </a:r>
          </a:p>
          <a:p>
            <a:pPr eaLnBrk="1" hangingPunct="1"/>
            <a:r>
              <a:rPr lang="en-US" altLang="en-GH"/>
              <a:t>Real population growth rate takes care of immigration and migration  within the year also into consideration</a:t>
            </a:r>
            <a:endParaRPr lang="en-GH" altLang="en-GH"/>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5F197220-FF7A-41CF-A0FA-EC4716E0B1BF}"/>
              </a:ext>
            </a:extLst>
          </p:cNvPr>
          <p:cNvSpPr>
            <a:spLocks noGrp="1" noChangeArrowheads="1"/>
          </p:cNvSpPr>
          <p:nvPr>
            <p:ph idx="1"/>
          </p:nvPr>
        </p:nvSpPr>
        <p:spPr>
          <a:xfrm>
            <a:off x="1981200" y="533400"/>
            <a:ext cx="8229600" cy="5791200"/>
          </a:xfrm>
        </p:spPr>
        <p:txBody>
          <a:bodyPr>
            <a:normAutofit lnSpcReduction="10000"/>
          </a:bodyPr>
          <a:lstStyle/>
          <a:p>
            <a:pPr marL="495300" indent="-495300">
              <a:buNone/>
            </a:pPr>
            <a:r>
              <a:rPr lang="en-GB" altLang="en-GH" sz="3200" b="1">
                <a:solidFill>
                  <a:schemeClr val="accent2"/>
                </a:solidFill>
              </a:rPr>
              <a:t>Population versus resources</a:t>
            </a:r>
            <a:r>
              <a:rPr lang="en-US" altLang="en-GH" sz="3200">
                <a:solidFill>
                  <a:srgbClr val="FF0000"/>
                </a:solidFill>
              </a:rPr>
              <a:t> </a:t>
            </a:r>
          </a:p>
          <a:p>
            <a:pPr marL="495300" indent="-495300">
              <a:buFont typeface="Wingdings 2" panose="05020102010507070707" pitchFamily="18" charset="2"/>
              <a:buAutoNum type="arabicPeriod"/>
            </a:pPr>
            <a:r>
              <a:rPr lang="en-US" altLang="en-GH" sz="2400">
                <a:solidFill>
                  <a:srgbClr val="FF0000"/>
                </a:solidFill>
              </a:rPr>
              <a:t>FACTORS INFLUENCING POPULATION GROWTH:</a:t>
            </a:r>
          </a:p>
          <a:p>
            <a:pPr marL="495300" indent="-495300"/>
            <a:r>
              <a:rPr lang="en-US" altLang="en-GH" sz="2400"/>
              <a:t>Birth</a:t>
            </a:r>
          </a:p>
          <a:p>
            <a:pPr marL="495300" indent="-495300"/>
            <a:r>
              <a:rPr lang="en-US" altLang="en-GH" sz="2400"/>
              <a:t>Immigration</a:t>
            </a:r>
          </a:p>
          <a:p>
            <a:pPr marL="495300" indent="-495300"/>
            <a:r>
              <a:rPr lang="en-US" altLang="en-GH" sz="2400"/>
              <a:t>Food availabilty</a:t>
            </a:r>
          </a:p>
          <a:p>
            <a:pPr marL="495300" indent="-495300">
              <a:buNone/>
            </a:pPr>
            <a:endParaRPr lang="en-US" altLang="en-GH" sz="2400"/>
          </a:p>
          <a:p>
            <a:pPr marL="495300" indent="-495300">
              <a:buNone/>
            </a:pPr>
            <a:r>
              <a:rPr lang="en-US" altLang="en-GH" sz="2400">
                <a:solidFill>
                  <a:schemeClr val="accent2"/>
                </a:solidFill>
              </a:rPr>
              <a:t>2. </a:t>
            </a:r>
            <a:r>
              <a:rPr lang="en-US" altLang="en-GH" sz="2400">
                <a:solidFill>
                  <a:srgbClr val="FF0000"/>
                </a:solidFill>
              </a:rPr>
              <a:t>FACTORS LIMITING POPULATION GROWTH</a:t>
            </a:r>
          </a:p>
          <a:p>
            <a:pPr marL="495300" indent="-495300"/>
            <a:r>
              <a:rPr lang="en-GB" altLang="en-GH"/>
              <a:t>Emigration</a:t>
            </a:r>
          </a:p>
          <a:p>
            <a:pPr marL="495300" indent="-495300"/>
            <a:r>
              <a:rPr lang="en-GB" altLang="en-GH"/>
              <a:t>Education</a:t>
            </a:r>
            <a:r>
              <a:rPr lang="en-US" altLang="en-GH"/>
              <a:t> </a:t>
            </a:r>
          </a:p>
          <a:p>
            <a:pPr marL="495300" indent="-495300"/>
            <a:r>
              <a:rPr lang="en-US" altLang="en-GH"/>
              <a:t>Diseases</a:t>
            </a:r>
          </a:p>
          <a:p>
            <a:pPr marL="495300" indent="-495300">
              <a:buNone/>
            </a:pPr>
            <a:endParaRPr lang="en-US" altLang="en-GH"/>
          </a:p>
          <a:p>
            <a:pPr marL="495300" indent="-495300">
              <a:buFont typeface="Wingdings" panose="05000000000000000000" pitchFamily="2" charset="2"/>
              <a:buChar char="v"/>
            </a:pPr>
            <a:r>
              <a:rPr lang="en-GB" altLang="en-GH"/>
              <a:t> If resources that support a population are depleted, this population could become extinct.</a:t>
            </a:r>
            <a:endParaRPr lang="en-US" altLang="en-GH"/>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33BEAD9-8D93-41A4-AFF8-AFA3433F8531}"/>
              </a:ext>
            </a:extLst>
          </p:cNvPr>
          <p:cNvSpPr>
            <a:spLocks noGrp="1" noChangeArrowheads="1"/>
          </p:cNvSpPr>
          <p:nvPr>
            <p:ph type="title"/>
          </p:nvPr>
        </p:nvSpPr>
        <p:spPr/>
        <p:txBody>
          <a:bodyPr/>
          <a:lstStyle/>
          <a:p>
            <a:pPr eaLnBrk="1" hangingPunct="1"/>
            <a:r>
              <a:rPr lang="en-US" altLang="en-GH"/>
              <a:t>Calculations for population growth</a:t>
            </a:r>
            <a:endParaRPr lang="en-GH" altLang="en-GH"/>
          </a:p>
        </p:txBody>
      </p:sp>
      <p:pic>
        <p:nvPicPr>
          <p:cNvPr id="66563" name="Content Placeholder 4">
            <a:extLst>
              <a:ext uri="{FF2B5EF4-FFF2-40B4-BE49-F238E27FC236}">
                <a16:creationId xmlns:a16="http://schemas.microsoft.com/office/drawing/2014/main" id="{5DA5DF7E-7EB2-4B6C-A017-BF79D4BACD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98814" y="1825625"/>
            <a:ext cx="5794375" cy="4351338"/>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FEFC61F-BD63-471B-84C8-E40BD2085A54}"/>
              </a:ext>
            </a:extLst>
          </p:cNvPr>
          <p:cNvSpPr>
            <a:spLocks noGrp="1" noChangeArrowheads="1"/>
          </p:cNvSpPr>
          <p:nvPr>
            <p:ph type="title"/>
          </p:nvPr>
        </p:nvSpPr>
        <p:spPr/>
        <p:txBody>
          <a:bodyPr/>
          <a:lstStyle/>
          <a:p>
            <a:pPr eaLnBrk="1" hangingPunct="1"/>
            <a:r>
              <a:rPr lang="en-US" altLang="en-GH"/>
              <a:t>The Earth’s carrying capacity</a:t>
            </a:r>
            <a:endParaRPr lang="en-GH" altLang="en-GH"/>
          </a:p>
        </p:txBody>
      </p:sp>
      <p:sp>
        <p:nvSpPr>
          <p:cNvPr id="3" name="Content Placeholder 2">
            <a:extLst>
              <a:ext uri="{FF2B5EF4-FFF2-40B4-BE49-F238E27FC236}">
                <a16:creationId xmlns:a16="http://schemas.microsoft.com/office/drawing/2014/main" id="{233CCB76-E2F5-4119-A011-135D80392B4F}"/>
              </a:ext>
            </a:extLst>
          </p:cNvPr>
          <p:cNvSpPr>
            <a:spLocks noGrp="1"/>
          </p:cNvSpPr>
          <p:nvPr>
            <p:ph idx="1"/>
          </p:nvPr>
        </p:nvSpPr>
        <p:spPr/>
        <p:txBody>
          <a:bodyPr rtlCol="0">
            <a:normAutofit fontScale="92500" lnSpcReduction="10000"/>
          </a:bodyPr>
          <a:lstStyle/>
          <a:p>
            <a:pPr>
              <a:defRPr/>
            </a:pPr>
            <a:r>
              <a:rPr lang="en-US" dirty="0"/>
              <a:t>Carrying capacity is the maximum number of a species an environment can support indefinitely. Every species has a carrying capacity, even humans. However, it is very difficult for ecologists to calculate human carrying capacity. Humans are a complex species. </a:t>
            </a:r>
          </a:p>
          <a:p>
            <a:pPr>
              <a:defRPr/>
            </a:pPr>
            <a:r>
              <a:rPr lang="en-US" dirty="0"/>
              <a:t>Hunter gatherers' life style could support only 100 million</a:t>
            </a:r>
          </a:p>
          <a:p>
            <a:pPr>
              <a:defRPr/>
            </a:pPr>
            <a:r>
              <a:rPr lang="en-US" dirty="0"/>
              <a:t>Some experts are saying it is 40-50billion</a:t>
            </a:r>
          </a:p>
          <a:p>
            <a:pPr>
              <a:defRPr/>
            </a:pPr>
            <a:r>
              <a:rPr lang="en-US" dirty="0"/>
              <a:t>What will happened when we reach the earth’s carrying capacity?</a:t>
            </a:r>
          </a:p>
          <a:p>
            <a:pPr lvl="1">
              <a:defRPr/>
            </a:pPr>
            <a:r>
              <a:rPr lang="en-US" dirty="0"/>
              <a:t>Increase in crime</a:t>
            </a:r>
          </a:p>
          <a:p>
            <a:pPr lvl="1">
              <a:defRPr/>
            </a:pPr>
            <a:r>
              <a:rPr lang="en-US" dirty="0"/>
              <a:t>Hunger</a:t>
            </a:r>
          </a:p>
          <a:p>
            <a:pPr lvl="1">
              <a:defRPr/>
            </a:pPr>
            <a:r>
              <a:rPr lang="en-US" dirty="0"/>
              <a:t>Pandemics</a:t>
            </a:r>
          </a:p>
          <a:p>
            <a:pPr lvl="1">
              <a:defRPr/>
            </a:pPr>
            <a:r>
              <a:rPr lang="en-US" dirty="0"/>
              <a:t>Wars</a:t>
            </a:r>
          </a:p>
          <a:p>
            <a:pPr lvl="1">
              <a:defRPr/>
            </a:pPr>
            <a:r>
              <a:rPr lang="en-US" dirty="0"/>
              <a:t>Natural disasters</a:t>
            </a:r>
          </a:p>
          <a:p>
            <a:pPr marL="342900" lvl="1" indent="0">
              <a:buNone/>
              <a:defRPr/>
            </a:pPr>
            <a:endParaRPr lang="en-GH"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4B3A9EF0-DD8E-4505-83DB-57A3C2CA9BD0}"/>
              </a:ext>
            </a:extLst>
          </p:cNvPr>
          <p:cNvSpPr>
            <a:spLocks noGrp="1" noChangeArrowheads="1"/>
          </p:cNvSpPr>
          <p:nvPr>
            <p:ph type="title"/>
          </p:nvPr>
        </p:nvSpPr>
        <p:spPr/>
        <p:txBody>
          <a:bodyPr/>
          <a:lstStyle/>
          <a:p>
            <a:pPr eaLnBrk="1" hangingPunct="1"/>
            <a:r>
              <a:rPr lang="en-US" altLang="en-GH" b="1" i="1" dirty="0">
                <a:solidFill>
                  <a:srgbClr val="FF0000"/>
                </a:solidFill>
              </a:rPr>
              <a:t>Assignment 1</a:t>
            </a:r>
            <a:endParaRPr lang="en-GH" altLang="en-GH" b="1" i="1" dirty="0">
              <a:solidFill>
                <a:srgbClr val="FF0000"/>
              </a:solidFill>
            </a:endParaRPr>
          </a:p>
        </p:txBody>
      </p:sp>
      <p:sp>
        <p:nvSpPr>
          <p:cNvPr id="68611" name="Content Placeholder 2">
            <a:extLst>
              <a:ext uri="{FF2B5EF4-FFF2-40B4-BE49-F238E27FC236}">
                <a16:creationId xmlns:a16="http://schemas.microsoft.com/office/drawing/2014/main" id="{AA9305F5-8074-44AC-BBEC-72B794A667C0}"/>
              </a:ext>
            </a:extLst>
          </p:cNvPr>
          <p:cNvSpPr>
            <a:spLocks noGrp="1" noChangeArrowheads="1"/>
          </p:cNvSpPr>
          <p:nvPr>
            <p:ph idx="1"/>
          </p:nvPr>
        </p:nvSpPr>
        <p:spPr/>
        <p:txBody>
          <a:bodyPr/>
          <a:lstStyle/>
          <a:p>
            <a:pPr eaLnBrk="1" hangingPunct="1"/>
            <a:r>
              <a:rPr lang="en-US" altLang="en-GH" dirty="0"/>
              <a:t>Using the population growth pyramids of Italy and Uganda, explain why the death toll of ITALY was very high if the disease affect the aged  in the community?</a:t>
            </a:r>
          </a:p>
          <a:p>
            <a:pPr eaLnBrk="1" hangingPunct="1"/>
            <a:r>
              <a:rPr lang="en-US" altLang="en-GH" dirty="0"/>
              <a:t>What is the most important thing to prepare for as population increases?</a:t>
            </a:r>
          </a:p>
          <a:p>
            <a:pPr eaLnBrk="1" hangingPunct="1"/>
            <a:r>
              <a:rPr lang="en-US" altLang="en-GH" dirty="0"/>
              <a:t>Has KNUST reached its carrying capacity? </a:t>
            </a:r>
          </a:p>
          <a:p>
            <a:pPr eaLnBrk="1" hangingPunct="1"/>
            <a:r>
              <a:rPr lang="en-US" altLang="en-GH" dirty="0"/>
              <a:t>Suggest ideas and plans to avert the situation?</a:t>
            </a:r>
          </a:p>
          <a:p>
            <a:pPr eaLnBrk="1" hangingPunct="1"/>
            <a:r>
              <a:rPr lang="en-US" altLang="en-GH" dirty="0"/>
              <a:t>What are major impacts the agricultural society had on the environment?</a:t>
            </a:r>
          </a:p>
          <a:p>
            <a:pPr eaLnBrk="1" hangingPunct="1"/>
            <a:endParaRPr lang="en-GH" altLang="en-GH"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683A73B-E368-4967-8B25-1B7EEA3D9E66}"/>
              </a:ext>
            </a:extLst>
          </p:cNvPr>
          <p:cNvSpPr>
            <a:spLocks noGrp="1"/>
          </p:cNvSpPr>
          <p:nvPr>
            <p:ph type="title"/>
          </p:nvPr>
        </p:nvSpPr>
        <p:spPr>
          <a:xfrm>
            <a:off x="1981200" y="704850"/>
            <a:ext cx="8229600" cy="1047750"/>
          </a:xfrm>
        </p:spPr>
        <p:txBody>
          <a:bodyPr rtlCol="0">
            <a:normAutofit fontScale="90000"/>
          </a:bodyPr>
          <a:lstStyle/>
          <a:p>
            <a:pPr algn="ctr">
              <a:defRPr/>
            </a:pPr>
            <a:br>
              <a:rPr lang="en-GB" altLang="en-GH" sz="3200" b="1">
                <a:solidFill>
                  <a:srgbClr val="FF0000"/>
                </a:solidFill>
              </a:rPr>
            </a:br>
            <a:br>
              <a:rPr lang="en-GB" altLang="en-GH" sz="3200" b="1">
                <a:solidFill>
                  <a:srgbClr val="FF0000"/>
                </a:solidFill>
              </a:rPr>
            </a:br>
            <a:r>
              <a:rPr lang="en-GB" altLang="en-GH" sz="2800" b="1" u="sng">
                <a:solidFill>
                  <a:schemeClr val="accent1"/>
                </a:solidFill>
              </a:rPr>
              <a:t>THE LOOMING CRISIS</a:t>
            </a:r>
            <a:r>
              <a:rPr lang="en-US" altLang="en-GH" sz="2800" b="1" u="sng">
                <a:solidFill>
                  <a:schemeClr val="accent1"/>
                </a:solidFill>
              </a:rPr>
              <a:t> (</a:t>
            </a:r>
            <a:r>
              <a:rPr lang="en-US" altLang="en-GH" sz="2000" b="1" u="sng">
                <a:solidFill>
                  <a:schemeClr val="accent1"/>
                </a:solidFill>
              </a:rPr>
              <a:t>J- CURVE</a:t>
            </a:r>
            <a:r>
              <a:rPr lang="en-US" altLang="en-GH" sz="3900" b="1" u="sng">
                <a:solidFill>
                  <a:schemeClr val="accent1"/>
                </a:solidFill>
              </a:rPr>
              <a:t>)</a:t>
            </a:r>
            <a:br>
              <a:rPr lang="en-US" altLang="en-GH" sz="3900" b="1" u="sng">
                <a:solidFill>
                  <a:schemeClr val="accent1"/>
                </a:solidFill>
              </a:rPr>
            </a:br>
            <a:br>
              <a:rPr lang="en-US" altLang="en-GH" sz="3200" b="1" u="sng">
                <a:solidFill>
                  <a:srgbClr val="FF0000"/>
                </a:solidFill>
              </a:rPr>
            </a:br>
            <a:endParaRPr lang="en-US" altLang="en-GH" sz="3200" b="1" u="sng">
              <a:solidFill>
                <a:srgbClr val="FF0000"/>
              </a:solidFill>
            </a:endParaRPr>
          </a:p>
        </p:txBody>
      </p:sp>
      <p:sp>
        <p:nvSpPr>
          <p:cNvPr id="69635" name="Rectangle 3">
            <a:extLst>
              <a:ext uri="{FF2B5EF4-FFF2-40B4-BE49-F238E27FC236}">
                <a16:creationId xmlns:a16="http://schemas.microsoft.com/office/drawing/2014/main" id="{437FCFC6-0876-443E-BFA8-C50ECC90A736}"/>
              </a:ext>
            </a:extLst>
          </p:cNvPr>
          <p:cNvSpPr>
            <a:spLocks noGrp="1" noChangeArrowheads="1"/>
          </p:cNvSpPr>
          <p:nvPr>
            <p:ph type="body" sz="half" idx="1"/>
          </p:nvPr>
        </p:nvSpPr>
        <p:spPr>
          <a:xfrm>
            <a:off x="1981200" y="1935164"/>
            <a:ext cx="8686800" cy="4389437"/>
          </a:xfrm>
        </p:spPr>
        <p:txBody>
          <a:bodyPr/>
          <a:lstStyle/>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a:p>
            <a:pPr algn="ctr" eaLnBrk="1" hangingPunct="1">
              <a:buFont typeface="Wingdings 2" panose="05020102010507070707" pitchFamily="18" charset="2"/>
              <a:buNone/>
            </a:pPr>
            <a:endParaRPr lang="en-US" altLang="en-GH" sz="2200" b="1">
              <a:solidFill>
                <a:srgbClr val="FF0000"/>
              </a:solidFill>
            </a:endParaRPr>
          </a:p>
        </p:txBody>
      </p:sp>
      <p:pic>
        <p:nvPicPr>
          <p:cNvPr id="69636" name="Picture 6" descr="selplaatje">
            <a:extLst>
              <a:ext uri="{FF2B5EF4-FFF2-40B4-BE49-F238E27FC236}">
                <a16:creationId xmlns:a16="http://schemas.microsoft.com/office/drawing/2014/main" id="{44E2228D-294A-486F-BB69-4B1ACAB5AAA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05000" y="1066800"/>
            <a:ext cx="8382000" cy="5638800"/>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0F59443A-E045-493F-A9E8-7E7851F7BA83}"/>
              </a:ext>
            </a:extLst>
          </p:cNvPr>
          <p:cNvSpPr>
            <a:spLocks noGrp="1" noChangeArrowheads="1"/>
          </p:cNvSpPr>
          <p:nvPr>
            <p:ph type="subTitle" idx="1"/>
          </p:nvPr>
        </p:nvSpPr>
        <p:spPr>
          <a:xfrm>
            <a:off x="1774826" y="333376"/>
            <a:ext cx="8569325" cy="6308725"/>
          </a:xfrm>
        </p:spPr>
        <p:txBody>
          <a:bodyPr rtlCol="0">
            <a:normAutofit/>
          </a:bodyPr>
          <a:lstStyle/>
          <a:p>
            <a:pPr>
              <a:defRPr/>
            </a:pPr>
            <a:r>
              <a:rPr lang="en-GB" b="1" dirty="0"/>
              <a:t>Resource use and distribution has major impacts on the environments</a:t>
            </a:r>
          </a:p>
          <a:p>
            <a:pPr marL="457200" indent="-457200" algn="l">
              <a:buFont typeface="Arial" panose="020B0604020202020204" pitchFamily="34" charset="0"/>
              <a:buChar char="•"/>
              <a:defRPr/>
            </a:pPr>
            <a:r>
              <a:rPr lang="en-GB" b="1" dirty="0"/>
              <a:t>Understanding resources within our environment</a:t>
            </a:r>
          </a:p>
          <a:p>
            <a:pPr marL="457200" indent="-457200" algn="l">
              <a:buFont typeface="Arial" panose="020B0604020202020204" pitchFamily="34" charset="0"/>
              <a:buChar char="•"/>
              <a:defRPr/>
            </a:pPr>
            <a:r>
              <a:rPr lang="en-GB" b="1" dirty="0"/>
              <a:t>How human activities affect the quality, composition, constitution of these resources.  </a:t>
            </a:r>
          </a:p>
          <a:p>
            <a:pPr marL="457200" indent="-457200" algn="l">
              <a:buFont typeface="Arial" panose="020B0604020202020204" pitchFamily="34" charset="0"/>
              <a:buChar char="•"/>
              <a:defRPr/>
            </a:pPr>
            <a:r>
              <a:rPr lang="en-GB" b="1" dirty="0"/>
              <a:t>What is a resource?</a:t>
            </a:r>
          </a:p>
          <a:p>
            <a:pPr>
              <a:defRPr/>
            </a:pPr>
            <a:endParaRPr lang="en-GB" b="1" dirty="0"/>
          </a:p>
          <a:p>
            <a:pPr>
              <a:defRPr/>
            </a:pP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B11FAF0-F7DC-4285-9940-0CB71008D056}"/>
              </a:ext>
            </a:extLst>
          </p:cNvPr>
          <p:cNvSpPr>
            <a:spLocks noGrp="1" noChangeArrowheads="1"/>
          </p:cNvSpPr>
          <p:nvPr>
            <p:ph type="title"/>
          </p:nvPr>
        </p:nvSpPr>
        <p:spPr>
          <a:xfrm>
            <a:off x="1703389" y="188913"/>
            <a:ext cx="8713787" cy="576262"/>
          </a:xfrm>
        </p:spPr>
        <p:txBody>
          <a:bodyPr/>
          <a:lstStyle/>
          <a:p>
            <a:pPr eaLnBrk="1" hangingPunct="1"/>
            <a:r>
              <a:rPr lang="en-GB" altLang="en-GH" sz="3200"/>
              <a:t>Course Outline</a:t>
            </a:r>
          </a:p>
        </p:txBody>
      </p:sp>
      <p:sp>
        <p:nvSpPr>
          <p:cNvPr id="228355" name="Rectangle 3">
            <a:extLst>
              <a:ext uri="{FF2B5EF4-FFF2-40B4-BE49-F238E27FC236}">
                <a16:creationId xmlns:a16="http://schemas.microsoft.com/office/drawing/2014/main" id="{8B7DF466-CB6F-43E6-ADD4-9E9F0BB08ABC}"/>
              </a:ext>
            </a:extLst>
          </p:cNvPr>
          <p:cNvSpPr>
            <a:spLocks noGrp="1" noChangeArrowheads="1"/>
          </p:cNvSpPr>
          <p:nvPr>
            <p:ph idx="1"/>
          </p:nvPr>
        </p:nvSpPr>
        <p:spPr>
          <a:xfrm>
            <a:off x="1703388" y="908050"/>
            <a:ext cx="8964612" cy="5949950"/>
          </a:xfrm>
        </p:spPr>
        <p:txBody>
          <a:bodyPr rtlCol="0">
            <a:normAutofit/>
          </a:bodyPr>
          <a:lstStyle/>
          <a:p>
            <a:pPr>
              <a:lnSpc>
                <a:spcPct val="80000"/>
              </a:lnSpc>
              <a:defRPr/>
            </a:pPr>
            <a:r>
              <a:rPr lang="en-GB" sz="2400" dirty="0"/>
              <a:t>Introduction to the environmental studies</a:t>
            </a:r>
          </a:p>
          <a:p>
            <a:pPr>
              <a:lnSpc>
                <a:spcPct val="80000"/>
              </a:lnSpc>
              <a:defRPr/>
            </a:pPr>
            <a:r>
              <a:rPr lang="en-GB" sz="2400" dirty="0"/>
              <a:t>Structure of earth and the solar system</a:t>
            </a:r>
          </a:p>
          <a:p>
            <a:pPr>
              <a:lnSpc>
                <a:spcPct val="80000"/>
              </a:lnSpc>
              <a:defRPr/>
            </a:pPr>
            <a:r>
              <a:rPr lang="en-GB" sz="2400" dirty="0"/>
              <a:t>Overview of Humans and nature</a:t>
            </a:r>
          </a:p>
          <a:p>
            <a:pPr marL="0" indent="0">
              <a:lnSpc>
                <a:spcPct val="80000"/>
              </a:lnSpc>
              <a:buNone/>
              <a:defRPr/>
            </a:pPr>
            <a:r>
              <a:rPr lang="en-GB" sz="2400" dirty="0"/>
              <a:t>Components of the environment earth and the solar system</a:t>
            </a:r>
          </a:p>
          <a:p>
            <a:pPr>
              <a:lnSpc>
                <a:spcPct val="80000"/>
              </a:lnSpc>
              <a:defRPr/>
            </a:pPr>
            <a:r>
              <a:rPr lang="en-GB" sz="2400" dirty="0"/>
              <a:t>Ethics and Sustainable development</a:t>
            </a:r>
          </a:p>
          <a:p>
            <a:pPr>
              <a:lnSpc>
                <a:spcPct val="80000"/>
              </a:lnSpc>
              <a:defRPr/>
            </a:pPr>
            <a:r>
              <a:rPr lang="en-GB" sz="2400" dirty="0"/>
              <a:t>Environmental Resources</a:t>
            </a:r>
          </a:p>
          <a:p>
            <a:pPr>
              <a:lnSpc>
                <a:spcPct val="80000"/>
              </a:lnSpc>
              <a:defRPr/>
            </a:pPr>
            <a:r>
              <a:rPr lang="en-GB" sz="2400" dirty="0"/>
              <a:t>Basic ecological concepts</a:t>
            </a:r>
          </a:p>
          <a:p>
            <a:pPr>
              <a:lnSpc>
                <a:spcPct val="80000"/>
              </a:lnSpc>
              <a:defRPr/>
            </a:pPr>
            <a:r>
              <a:rPr lang="en-GB" sz="2400" dirty="0"/>
              <a:t>Matter and laws of energy</a:t>
            </a:r>
          </a:p>
          <a:p>
            <a:pPr>
              <a:lnSpc>
                <a:spcPct val="80000"/>
              </a:lnSpc>
              <a:defRPr/>
            </a:pPr>
            <a:r>
              <a:rPr lang="en-GB" sz="2400" dirty="0"/>
              <a:t>Biogeochemical cycles</a:t>
            </a:r>
          </a:p>
          <a:p>
            <a:pPr>
              <a:lnSpc>
                <a:spcPct val="80000"/>
              </a:lnSpc>
              <a:defRPr/>
            </a:pPr>
            <a:r>
              <a:rPr lang="en-GB" sz="2400" dirty="0"/>
              <a:t>Environmental crises</a:t>
            </a:r>
          </a:p>
          <a:p>
            <a:pPr>
              <a:lnSpc>
                <a:spcPct val="80000"/>
              </a:lnSpc>
              <a:defRPr/>
            </a:pPr>
            <a:r>
              <a:rPr lang="en-GB" sz="2400" dirty="0"/>
              <a:t>Pollution and pollution control</a:t>
            </a:r>
          </a:p>
          <a:p>
            <a:pPr>
              <a:lnSpc>
                <a:spcPct val="80000"/>
              </a:lnSpc>
              <a:defRPr/>
            </a:pPr>
            <a:r>
              <a:rPr lang="en-GB" sz="2400" dirty="0"/>
              <a:t>Contemporary environmental issues</a:t>
            </a:r>
          </a:p>
          <a:p>
            <a:pPr>
              <a:lnSpc>
                <a:spcPct val="80000"/>
              </a:lnSpc>
              <a:defRPr/>
            </a:pPr>
            <a:endParaRPr lang="en-GB"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8BF91F3E-DA39-4FAC-829E-A0193C84D0E9}"/>
              </a:ext>
            </a:extLst>
          </p:cNvPr>
          <p:cNvSpPr>
            <a:spLocks noGrp="1" noChangeArrowheads="1"/>
          </p:cNvSpPr>
          <p:nvPr>
            <p:ph type="ctrTitle"/>
          </p:nvPr>
        </p:nvSpPr>
        <p:spPr>
          <a:xfrm>
            <a:off x="2135188" y="188914"/>
            <a:ext cx="7632700" cy="503237"/>
          </a:xfrm>
        </p:spPr>
        <p:txBody>
          <a:bodyPr rtlCol="0">
            <a:normAutofit fontScale="90000"/>
          </a:bodyPr>
          <a:lstStyle/>
          <a:p>
            <a:pPr>
              <a:defRPr/>
            </a:pPr>
            <a:r>
              <a:rPr lang="en-GB" sz="4000" b="1" dirty="0"/>
              <a:t>Resource</a:t>
            </a:r>
          </a:p>
        </p:txBody>
      </p:sp>
      <p:sp>
        <p:nvSpPr>
          <p:cNvPr id="167939" name="Rectangle 3">
            <a:extLst>
              <a:ext uri="{FF2B5EF4-FFF2-40B4-BE49-F238E27FC236}">
                <a16:creationId xmlns:a16="http://schemas.microsoft.com/office/drawing/2014/main" id="{752DE53F-1880-4B67-B9A3-61C57E9866FB}"/>
              </a:ext>
            </a:extLst>
          </p:cNvPr>
          <p:cNvSpPr>
            <a:spLocks noGrp="1" noChangeArrowheads="1"/>
          </p:cNvSpPr>
          <p:nvPr>
            <p:ph type="subTitle" idx="1"/>
          </p:nvPr>
        </p:nvSpPr>
        <p:spPr>
          <a:xfrm>
            <a:off x="1774825" y="1125538"/>
            <a:ext cx="8713788" cy="5040312"/>
          </a:xfrm>
        </p:spPr>
        <p:txBody>
          <a:bodyPr rtlCol="0">
            <a:normAutofit/>
          </a:bodyPr>
          <a:lstStyle/>
          <a:p>
            <a:pPr marL="457200" indent="-457200" algn="l">
              <a:buFont typeface="Arial" panose="020B0604020202020204" pitchFamily="34" charset="0"/>
              <a:buChar char="•"/>
              <a:defRPr/>
            </a:pPr>
            <a:r>
              <a:rPr lang="en-GB" dirty="0"/>
              <a:t>Any  physical or virtual entity of limited availability or anything used to help one earn a living.</a:t>
            </a:r>
          </a:p>
          <a:p>
            <a:pPr marL="457200" indent="-457200" algn="l">
              <a:buFont typeface="Arial" panose="020B0604020202020204" pitchFamily="34" charset="0"/>
              <a:buChar char="•"/>
              <a:defRPr/>
            </a:pPr>
            <a:r>
              <a:rPr lang="en-GB" dirty="0"/>
              <a:t>Anything needed by an organism or living things, a population or the ecosystem</a:t>
            </a:r>
          </a:p>
          <a:p>
            <a:pPr algn="l">
              <a:defRPr/>
            </a:pPr>
            <a:r>
              <a:rPr lang="en-GB" dirty="0"/>
              <a:t>Two divisions</a:t>
            </a:r>
          </a:p>
          <a:p>
            <a:pPr algn="l">
              <a:buFont typeface="Wingdings" pitchFamily="2" charset="2"/>
              <a:buChar char="n"/>
              <a:defRPr/>
            </a:pPr>
            <a:r>
              <a:rPr lang="en-GB" dirty="0"/>
              <a:t>Natural Resources</a:t>
            </a:r>
          </a:p>
          <a:p>
            <a:pPr algn="l">
              <a:buFont typeface="Wingdings" pitchFamily="2" charset="2"/>
              <a:buChar char="n"/>
              <a:defRPr/>
            </a:pPr>
            <a:r>
              <a:rPr lang="en-GB" dirty="0"/>
              <a:t>Human Resources</a:t>
            </a:r>
          </a:p>
          <a:p>
            <a:pPr algn="l">
              <a:defRPr/>
            </a:pPr>
            <a:endParaRPr lang="en-GB" dirty="0"/>
          </a:p>
          <a:p>
            <a:pPr>
              <a:defRPr/>
            </a:pPr>
            <a:endParaRPr lang="en-GB"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EA1648C4-9F46-4CBE-8490-2A6C9FFC4F59}"/>
              </a:ext>
            </a:extLst>
          </p:cNvPr>
          <p:cNvSpPr>
            <a:spLocks noGrp="1" noChangeArrowheads="1"/>
          </p:cNvSpPr>
          <p:nvPr>
            <p:ph type="title"/>
          </p:nvPr>
        </p:nvSpPr>
        <p:spPr/>
        <p:txBody>
          <a:bodyPr/>
          <a:lstStyle/>
          <a:p>
            <a:pPr eaLnBrk="1" hangingPunct="1"/>
            <a:r>
              <a:rPr lang="en-GB" altLang="en-GH"/>
              <a:t>Natural Resources</a:t>
            </a:r>
          </a:p>
        </p:txBody>
      </p:sp>
      <p:sp>
        <p:nvSpPr>
          <p:cNvPr id="3" name="Content Placeholder 2">
            <a:extLst>
              <a:ext uri="{FF2B5EF4-FFF2-40B4-BE49-F238E27FC236}">
                <a16:creationId xmlns:a16="http://schemas.microsoft.com/office/drawing/2014/main" id="{DD2506A7-E967-42A4-BEE9-ECF0A73D5370}"/>
              </a:ext>
            </a:extLst>
          </p:cNvPr>
          <p:cNvSpPr>
            <a:spLocks noGrp="1"/>
          </p:cNvSpPr>
          <p:nvPr>
            <p:ph idx="1"/>
          </p:nvPr>
        </p:nvSpPr>
        <p:spPr/>
        <p:txBody>
          <a:bodyPr rtlCol="0">
            <a:normAutofit/>
          </a:bodyPr>
          <a:lstStyle/>
          <a:p>
            <a:pPr>
              <a:defRPr/>
            </a:pPr>
            <a:r>
              <a:rPr lang="en-GB" dirty="0"/>
              <a:t>These are basically derived from the natural environment.</a:t>
            </a:r>
          </a:p>
          <a:p>
            <a:pPr marL="0" indent="0">
              <a:buNone/>
              <a:defRPr/>
            </a:pPr>
            <a:endParaRPr lang="en-GB" dirty="0"/>
          </a:p>
          <a:p>
            <a:pPr>
              <a:defRPr/>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FC9FF31-350A-4319-9969-6E8D6EAFB702}"/>
              </a:ext>
            </a:extLst>
          </p:cNvPr>
          <p:cNvSpPr>
            <a:spLocks noGrp="1" noChangeArrowheads="1"/>
          </p:cNvSpPr>
          <p:nvPr>
            <p:ph type="ctrTitle"/>
          </p:nvPr>
        </p:nvSpPr>
        <p:spPr>
          <a:xfrm>
            <a:off x="2135188" y="188914"/>
            <a:ext cx="7632700" cy="1152525"/>
          </a:xfrm>
        </p:spPr>
        <p:txBody>
          <a:bodyPr/>
          <a:lstStyle/>
          <a:p>
            <a:pPr eaLnBrk="1" hangingPunct="1"/>
            <a:r>
              <a:rPr lang="en-GB" altLang="en-GH" sz="4800" b="1"/>
              <a:t>Natural Resources</a:t>
            </a:r>
          </a:p>
        </p:txBody>
      </p:sp>
      <p:sp>
        <p:nvSpPr>
          <p:cNvPr id="75779" name="Rectangle 3">
            <a:extLst>
              <a:ext uri="{FF2B5EF4-FFF2-40B4-BE49-F238E27FC236}">
                <a16:creationId xmlns:a16="http://schemas.microsoft.com/office/drawing/2014/main" id="{45862E66-D658-43CE-A3BB-C0E53E27977A}"/>
              </a:ext>
            </a:extLst>
          </p:cNvPr>
          <p:cNvSpPr>
            <a:spLocks noGrp="1" noChangeArrowheads="1"/>
          </p:cNvSpPr>
          <p:nvPr>
            <p:ph type="subTitle" idx="1"/>
          </p:nvPr>
        </p:nvSpPr>
        <p:spPr>
          <a:xfrm>
            <a:off x="1774825" y="1628776"/>
            <a:ext cx="8713788" cy="4608513"/>
          </a:xfrm>
        </p:spPr>
        <p:txBody>
          <a:bodyPr/>
          <a:lstStyle/>
          <a:p>
            <a:pPr algn="l" eaLnBrk="1" hangingPunct="1"/>
            <a:r>
              <a:rPr lang="en-GB" altLang="en-GH" b="1"/>
              <a:t>Natural resources may be classified based upon</a:t>
            </a:r>
            <a:r>
              <a:rPr lang="en-GB" altLang="en-GH"/>
              <a:t> </a:t>
            </a:r>
          </a:p>
          <a:p>
            <a:pPr algn="l" eaLnBrk="1" hangingPunct="1"/>
            <a:endParaRPr lang="en-GB" altLang="en-GH"/>
          </a:p>
          <a:p>
            <a:pPr algn="l" eaLnBrk="1" hangingPunct="1">
              <a:buFont typeface="Wingdings" panose="05000000000000000000" pitchFamily="2" charset="2"/>
              <a:buChar char="n"/>
            </a:pPr>
            <a:r>
              <a:rPr lang="en-GB" altLang="en-GH" b="1"/>
              <a:t>   Origin</a:t>
            </a:r>
          </a:p>
          <a:p>
            <a:pPr algn="l" eaLnBrk="1" hangingPunct="1"/>
            <a:endParaRPr lang="en-GB" altLang="en-GH" b="1"/>
          </a:p>
          <a:p>
            <a:pPr algn="l" eaLnBrk="1" hangingPunct="1">
              <a:buFont typeface="Wingdings" panose="05000000000000000000" pitchFamily="2" charset="2"/>
              <a:buChar char="n"/>
            </a:pPr>
            <a:r>
              <a:rPr lang="en-GB" altLang="en-GH" b="1"/>
              <a:t>  Stage of development</a:t>
            </a:r>
          </a:p>
          <a:p>
            <a:pPr algn="l" eaLnBrk="1" hangingPunct="1"/>
            <a:endParaRPr lang="en-GB" altLang="en-GH" b="1"/>
          </a:p>
          <a:p>
            <a:pPr algn="l" eaLnBrk="1" hangingPunct="1">
              <a:buFont typeface="Wingdings" panose="05000000000000000000" pitchFamily="2" charset="2"/>
              <a:buChar char="n"/>
            </a:pPr>
            <a:r>
              <a:rPr lang="en-GB" altLang="en-GH" b="1"/>
              <a:t>  Renewability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C107AE2-8040-4F79-8F97-E45D4A1AE242}"/>
              </a:ext>
            </a:extLst>
          </p:cNvPr>
          <p:cNvSpPr>
            <a:spLocks noGrp="1" noChangeArrowheads="1"/>
          </p:cNvSpPr>
          <p:nvPr>
            <p:ph type="ctrTitle"/>
          </p:nvPr>
        </p:nvSpPr>
        <p:spPr>
          <a:xfrm>
            <a:off x="2135188" y="188913"/>
            <a:ext cx="7632700" cy="863600"/>
          </a:xfrm>
        </p:spPr>
        <p:txBody>
          <a:bodyPr/>
          <a:lstStyle/>
          <a:p>
            <a:pPr eaLnBrk="1" hangingPunct="1"/>
            <a:r>
              <a:rPr lang="en-GB" altLang="en-GH" sz="3600" b="1"/>
              <a:t>Origin</a:t>
            </a:r>
          </a:p>
        </p:txBody>
      </p:sp>
      <p:sp>
        <p:nvSpPr>
          <p:cNvPr id="77827" name="Rectangle 3">
            <a:extLst>
              <a:ext uri="{FF2B5EF4-FFF2-40B4-BE49-F238E27FC236}">
                <a16:creationId xmlns:a16="http://schemas.microsoft.com/office/drawing/2014/main" id="{C9E13895-73F4-4FA1-A756-7850A0532111}"/>
              </a:ext>
            </a:extLst>
          </p:cNvPr>
          <p:cNvSpPr>
            <a:spLocks noGrp="1" noChangeArrowheads="1"/>
          </p:cNvSpPr>
          <p:nvPr>
            <p:ph type="subTitle" idx="1"/>
          </p:nvPr>
        </p:nvSpPr>
        <p:spPr>
          <a:xfrm>
            <a:off x="1774826" y="1268414"/>
            <a:ext cx="8569325" cy="5373687"/>
          </a:xfrm>
        </p:spPr>
        <p:txBody>
          <a:bodyPr/>
          <a:lstStyle/>
          <a:p>
            <a:pPr algn="l" eaLnBrk="1" hangingPunct="1"/>
            <a:r>
              <a:rPr lang="en-GB" altLang="en-GH"/>
              <a:t>Biotic and Abiotic</a:t>
            </a:r>
          </a:p>
          <a:p>
            <a:pPr algn="l" eaLnBrk="1" hangingPunct="1"/>
            <a:r>
              <a:rPr lang="en-GB" altLang="en-GH"/>
              <a:t> </a:t>
            </a:r>
          </a:p>
          <a:p>
            <a:pPr algn="l" eaLnBrk="1" hangingPunct="1"/>
            <a:r>
              <a:rPr lang="en-GB" altLang="en-GH" b="1"/>
              <a:t>Biotic – living things  and materials derived from them e.g. Forest, animals, birds and their products</a:t>
            </a:r>
          </a:p>
          <a:p>
            <a:pPr algn="l" eaLnBrk="1" hangingPunct="1"/>
            <a:endParaRPr lang="en-GB" altLang="en-GH" b="1"/>
          </a:p>
          <a:p>
            <a:pPr algn="l" eaLnBrk="1" hangingPunct="1"/>
            <a:r>
              <a:rPr lang="en-GB" altLang="en-GH" b="1"/>
              <a:t>Abiotic – Non living resources e.g. land, water, air, minerals etc.</a:t>
            </a:r>
          </a:p>
          <a:p>
            <a:pPr algn="l" eaLnBrk="1" hangingPunct="1"/>
            <a:endParaRPr lang="en-GB" altLang="en-GH"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409E110-A7D3-44A4-98CA-90219E194673}"/>
              </a:ext>
            </a:extLst>
          </p:cNvPr>
          <p:cNvSpPr>
            <a:spLocks noGrp="1" noChangeArrowheads="1"/>
          </p:cNvSpPr>
          <p:nvPr>
            <p:ph type="ctrTitle"/>
          </p:nvPr>
        </p:nvSpPr>
        <p:spPr>
          <a:xfrm>
            <a:off x="2135188" y="188913"/>
            <a:ext cx="7632700" cy="863600"/>
          </a:xfrm>
        </p:spPr>
        <p:txBody>
          <a:bodyPr/>
          <a:lstStyle/>
          <a:p>
            <a:pPr eaLnBrk="1" hangingPunct="1"/>
            <a:r>
              <a:rPr lang="en-GB" altLang="en-GH" sz="3600" b="1"/>
              <a:t>Stage of development</a:t>
            </a:r>
          </a:p>
        </p:txBody>
      </p:sp>
      <p:sp>
        <p:nvSpPr>
          <p:cNvPr id="164867" name="Rectangle 3">
            <a:extLst>
              <a:ext uri="{FF2B5EF4-FFF2-40B4-BE49-F238E27FC236}">
                <a16:creationId xmlns:a16="http://schemas.microsoft.com/office/drawing/2014/main" id="{DAC8DBCB-BF23-4C6D-8491-7709BA09E0A3}"/>
              </a:ext>
            </a:extLst>
          </p:cNvPr>
          <p:cNvSpPr>
            <a:spLocks noGrp="1" noChangeArrowheads="1"/>
          </p:cNvSpPr>
          <p:nvPr>
            <p:ph type="subTitle" idx="1"/>
          </p:nvPr>
        </p:nvSpPr>
        <p:spPr>
          <a:xfrm>
            <a:off x="1774826" y="1268414"/>
            <a:ext cx="8569325" cy="5373687"/>
          </a:xfrm>
        </p:spPr>
        <p:txBody>
          <a:bodyPr rtlCol="0">
            <a:normAutofit/>
          </a:bodyPr>
          <a:lstStyle/>
          <a:p>
            <a:pPr algn="l">
              <a:defRPr/>
            </a:pPr>
            <a:r>
              <a:rPr lang="en-GB" sz="2800" dirty="0"/>
              <a:t>Potential resources</a:t>
            </a:r>
          </a:p>
          <a:p>
            <a:pPr algn="l">
              <a:defRPr/>
            </a:pPr>
            <a:r>
              <a:rPr lang="en-GB" sz="2800" dirty="0"/>
              <a:t>Actual resources</a:t>
            </a:r>
          </a:p>
          <a:p>
            <a:pPr algn="l">
              <a:defRPr/>
            </a:pPr>
            <a:r>
              <a:rPr lang="en-GB" sz="2800" dirty="0"/>
              <a:t>Potential resources are;</a:t>
            </a:r>
          </a:p>
          <a:p>
            <a:pPr marL="457200" indent="-457200" algn="l">
              <a:buFont typeface="Arial" panose="020B0604020202020204" pitchFamily="34" charset="0"/>
              <a:buChar char="•"/>
              <a:defRPr/>
            </a:pPr>
            <a:r>
              <a:rPr lang="en-GB" sz="2800" dirty="0"/>
              <a:t>Those that exist in a particular region</a:t>
            </a:r>
          </a:p>
          <a:p>
            <a:pPr marL="457200" indent="-457200" algn="l">
              <a:buFont typeface="Arial" panose="020B0604020202020204" pitchFamily="34" charset="0"/>
              <a:buChar char="•"/>
              <a:defRPr/>
            </a:pPr>
            <a:r>
              <a:rPr lang="en-GB" sz="2800" dirty="0"/>
              <a:t>Their quantity are not known </a:t>
            </a:r>
          </a:p>
          <a:p>
            <a:pPr marL="457200" indent="-457200" algn="l">
              <a:buFont typeface="Arial" panose="020B0604020202020204" pitchFamily="34" charset="0"/>
              <a:buChar char="•"/>
              <a:defRPr/>
            </a:pPr>
            <a:r>
              <a:rPr lang="en-GB" sz="2800" dirty="0"/>
              <a:t>May be exploited and may be used in the future</a:t>
            </a:r>
          </a:p>
          <a:p>
            <a:pPr marL="457200" indent="-457200" algn="l">
              <a:buFont typeface="Arial" panose="020B0604020202020204" pitchFamily="34" charset="0"/>
              <a:buChar char="•"/>
              <a:defRPr/>
            </a:pPr>
            <a:r>
              <a:rPr lang="en-GB" sz="2800" dirty="0" err="1"/>
              <a:t>Eg</a:t>
            </a:r>
            <a:r>
              <a:rPr lang="en-GB" sz="2800" dirty="0"/>
              <a:t>. minerals may exist but if it has not be drilled and put to use, it remains potential</a:t>
            </a:r>
          </a:p>
          <a:p>
            <a:pPr marL="457200" indent="-457200" algn="l">
              <a:buFont typeface="Arial" panose="020B0604020202020204" pitchFamily="34" charset="0"/>
              <a:buChar char="•"/>
              <a:defRPr/>
            </a:pPr>
            <a:r>
              <a:rPr lang="en-GB" sz="2800" dirty="0"/>
              <a:t>High speed winds(some 200yrs ago)</a:t>
            </a:r>
          </a:p>
          <a:p>
            <a:pPr algn="l">
              <a:defRPr/>
            </a:pPr>
            <a:endParaRPr lang="en-GB" sz="2800" dirty="0"/>
          </a:p>
          <a:p>
            <a:pPr algn="l">
              <a:defRPr/>
            </a:pPr>
            <a:endParaRPr lang="en-GB" sz="2800" b="1" dirty="0"/>
          </a:p>
          <a:p>
            <a:pPr algn="l">
              <a:defRPr/>
            </a:pPr>
            <a:endParaRPr lang="en-GB" sz="28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EC07ACFE-B298-444F-BC61-A4C6E4184594}"/>
              </a:ext>
            </a:extLst>
          </p:cNvPr>
          <p:cNvSpPr>
            <a:spLocks noGrp="1" noChangeArrowheads="1"/>
          </p:cNvSpPr>
          <p:nvPr>
            <p:ph type="title"/>
          </p:nvPr>
        </p:nvSpPr>
        <p:spPr/>
        <p:txBody>
          <a:bodyPr/>
          <a:lstStyle/>
          <a:p>
            <a:pPr eaLnBrk="1" hangingPunct="1"/>
            <a:r>
              <a:rPr lang="en-GB" altLang="en-GH"/>
              <a:t>Actual resources</a:t>
            </a:r>
            <a:endParaRPr lang="en-US" altLang="en-GH"/>
          </a:p>
        </p:txBody>
      </p:sp>
      <p:sp>
        <p:nvSpPr>
          <p:cNvPr id="81923" name="Content Placeholder 2">
            <a:extLst>
              <a:ext uri="{FF2B5EF4-FFF2-40B4-BE49-F238E27FC236}">
                <a16:creationId xmlns:a16="http://schemas.microsoft.com/office/drawing/2014/main" id="{4A0D00CE-B9A2-4275-9ABD-8B45A4498387}"/>
              </a:ext>
            </a:extLst>
          </p:cNvPr>
          <p:cNvSpPr>
            <a:spLocks noGrp="1" noChangeArrowheads="1"/>
          </p:cNvSpPr>
          <p:nvPr>
            <p:ph idx="1"/>
          </p:nvPr>
        </p:nvSpPr>
        <p:spPr/>
        <p:txBody>
          <a:bodyPr/>
          <a:lstStyle/>
          <a:p>
            <a:pPr eaLnBrk="1" hangingPunct="1"/>
            <a:r>
              <a:rPr lang="en-GB" altLang="en-GH"/>
              <a:t>Resources that have been surveyed.</a:t>
            </a:r>
          </a:p>
          <a:p>
            <a:pPr eaLnBrk="1" hangingPunct="1"/>
            <a:r>
              <a:rPr lang="en-GB" altLang="en-GH"/>
              <a:t>Their quantity and quality have been determined </a:t>
            </a:r>
          </a:p>
          <a:p>
            <a:pPr eaLnBrk="1" hangingPunct="1"/>
            <a:r>
              <a:rPr lang="en-GB" altLang="en-GH"/>
              <a:t>They being put to use in the present times</a:t>
            </a:r>
          </a:p>
          <a:p>
            <a:pPr eaLnBrk="1" hangingPunct="1"/>
            <a:r>
              <a:rPr lang="en-GB" altLang="en-GH"/>
              <a:t>Eg. Water, coal, petroleum</a:t>
            </a:r>
            <a:endParaRPr lang="en-US" altLang="en-GH"/>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32C10B6-9D1E-4DA7-84FA-ED3023510B12}"/>
              </a:ext>
            </a:extLst>
          </p:cNvPr>
          <p:cNvSpPr>
            <a:spLocks noGrp="1" noChangeArrowheads="1"/>
          </p:cNvSpPr>
          <p:nvPr>
            <p:ph type="ctrTitle"/>
          </p:nvPr>
        </p:nvSpPr>
        <p:spPr>
          <a:xfrm>
            <a:off x="2135188" y="188913"/>
            <a:ext cx="7632700" cy="863600"/>
          </a:xfrm>
        </p:spPr>
        <p:txBody>
          <a:bodyPr/>
          <a:lstStyle/>
          <a:p>
            <a:pPr eaLnBrk="1" hangingPunct="1"/>
            <a:r>
              <a:rPr lang="en-GB" altLang="en-GH" sz="3600" b="1"/>
              <a:t>Renewability</a:t>
            </a:r>
          </a:p>
        </p:txBody>
      </p:sp>
      <p:sp>
        <p:nvSpPr>
          <p:cNvPr id="82947" name="Rectangle 3">
            <a:extLst>
              <a:ext uri="{FF2B5EF4-FFF2-40B4-BE49-F238E27FC236}">
                <a16:creationId xmlns:a16="http://schemas.microsoft.com/office/drawing/2014/main" id="{816A02B9-47C8-4310-936D-026413ED861F}"/>
              </a:ext>
            </a:extLst>
          </p:cNvPr>
          <p:cNvSpPr>
            <a:spLocks noGrp="1" noChangeArrowheads="1"/>
          </p:cNvSpPr>
          <p:nvPr>
            <p:ph type="subTitle" idx="1"/>
          </p:nvPr>
        </p:nvSpPr>
        <p:spPr>
          <a:xfrm>
            <a:off x="1774826" y="1268414"/>
            <a:ext cx="8569325" cy="5373687"/>
          </a:xfrm>
        </p:spPr>
        <p:txBody>
          <a:bodyPr/>
          <a:lstStyle/>
          <a:p>
            <a:pPr eaLnBrk="1" hangingPunct="1">
              <a:lnSpc>
                <a:spcPct val="80000"/>
              </a:lnSpc>
            </a:pPr>
            <a:r>
              <a:rPr lang="en-GB" altLang="en-GH" sz="2800"/>
              <a:t>Renewable and the non-renewable resources</a:t>
            </a:r>
          </a:p>
          <a:p>
            <a:pPr eaLnBrk="1" hangingPunct="1">
              <a:lnSpc>
                <a:spcPct val="80000"/>
              </a:lnSpc>
            </a:pPr>
            <a:endParaRPr lang="en-GB" altLang="en-GH" sz="2800"/>
          </a:p>
          <a:p>
            <a:pPr algn="l" eaLnBrk="1" hangingPunct="1">
              <a:lnSpc>
                <a:spcPct val="80000"/>
              </a:lnSpc>
            </a:pPr>
            <a:r>
              <a:rPr lang="en-GB" altLang="en-GH" sz="2800"/>
              <a:t>Renewable </a:t>
            </a:r>
          </a:p>
          <a:p>
            <a:pPr algn="l" eaLnBrk="1" hangingPunct="1">
              <a:lnSpc>
                <a:spcPct val="80000"/>
              </a:lnSpc>
            </a:pPr>
            <a:r>
              <a:rPr lang="en-US" altLang="en-GH" sz="2800"/>
              <a:t>They can be used repeatedly</a:t>
            </a:r>
          </a:p>
          <a:p>
            <a:pPr algn="l" eaLnBrk="1" hangingPunct="1">
              <a:lnSpc>
                <a:spcPct val="80000"/>
              </a:lnSpc>
            </a:pPr>
            <a:r>
              <a:rPr lang="en-US" altLang="en-GH" sz="2800"/>
              <a:t> Replaced naturally.</a:t>
            </a:r>
            <a:endParaRPr lang="en-GB" altLang="en-GH" sz="2800"/>
          </a:p>
          <a:p>
            <a:pPr algn="l" eaLnBrk="1" hangingPunct="1">
              <a:lnSpc>
                <a:spcPct val="80000"/>
              </a:lnSpc>
            </a:pPr>
            <a:endParaRPr lang="en-GB" altLang="en-GH" sz="2800"/>
          </a:p>
          <a:p>
            <a:pPr algn="l" eaLnBrk="1" hangingPunct="1">
              <a:lnSpc>
                <a:spcPct val="80000"/>
              </a:lnSpc>
            </a:pPr>
            <a:endParaRPr lang="en-GB" altLang="en-GH" sz="2800"/>
          </a:p>
          <a:p>
            <a:pPr algn="l" eaLnBrk="1" hangingPunct="1">
              <a:lnSpc>
                <a:spcPct val="80000"/>
              </a:lnSpc>
            </a:pPr>
            <a:r>
              <a:rPr lang="en-GB" altLang="en-GH" sz="2800"/>
              <a:t>e.g.. the sun, plants and animals, fresh air, fertile soil, fresh water, energy from the sun and wind tides.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BE5A279F-2932-4DA9-B463-A0DB4971385E}"/>
              </a:ext>
            </a:extLst>
          </p:cNvPr>
          <p:cNvSpPr>
            <a:spLocks noGrp="1" noChangeArrowheads="1"/>
          </p:cNvSpPr>
          <p:nvPr>
            <p:ph type="title"/>
          </p:nvPr>
        </p:nvSpPr>
        <p:spPr/>
        <p:txBody>
          <a:bodyPr/>
          <a:lstStyle/>
          <a:p>
            <a:pPr eaLnBrk="1" hangingPunct="1">
              <a:lnSpc>
                <a:spcPct val="80000"/>
              </a:lnSpc>
            </a:pPr>
            <a:r>
              <a:rPr lang="en-GB" altLang="en-GH"/>
              <a:t>Non renewable sources</a:t>
            </a:r>
          </a:p>
        </p:txBody>
      </p:sp>
      <p:sp>
        <p:nvSpPr>
          <p:cNvPr id="84995" name="Content Placeholder 2">
            <a:extLst>
              <a:ext uri="{FF2B5EF4-FFF2-40B4-BE49-F238E27FC236}">
                <a16:creationId xmlns:a16="http://schemas.microsoft.com/office/drawing/2014/main" id="{DA453692-6056-44CE-9FD3-AE03641E6D20}"/>
              </a:ext>
            </a:extLst>
          </p:cNvPr>
          <p:cNvSpPr>
            <a:spLocks noGrp="1" noChangeArrowheads="1"/>
          </p:cNvSpPr>
          <p:nvPr>
            <p:ph idx="1"/>
          </p:nvPr>
        </p:nvSpPr>
        <p:spPr/>
        <p:txBody>
          <a:bodyPr/>
          <a:lstStyle/>
          <a:p>
            <a:pPr eaLnBrk="1" hangingPunct="1">
              <a:lnSpc>
                <a:spcPct val="80000"/>
              </a:lnSpc>
            </a:pPr>
            <a:r>
              <a:rPr lang="en-GB" altLang="en-GH"/>
              <a:t>Can be depleted after a period of time of exploitation.  </a:t>
            </a:r>
          </a:p>
          <a:p>
            <a:pPr eaLnBrk="1" hangingPunct="1">
              <a:lnSpc>
                <a:spcPct val="80000"/>
              </a:lnSpc>
            </a:pPr>
            <a:r>
              <a:rPr lang="en-GB" altLang="en-GH"/>
              <a:t>Recovery may be expensive and may be impossible e.g.. </a:t>
            </a:r>
          </a:p>
          <a:p>
            <a:pPr eaLnBrk="1" hangingPunct="1">
              <a:lnSpc>
                <a:spcPct val="80000"/>
              </a:lnSpc>
            </a:pPr>
            <a:r>
              <a:rPr lang="en-GB" altLang="en-GH" b="1"/>
              <a:t>metallic</a:t>
            </a:r>
            <a:r>
              <a:rPr lang="en-GB" altLang="en-GH"/>
              <a:t> minerals e.g. gold, iron, copper, tin etc.</a:t>
            </a:r>
          </a:p>
          <a:p>
            <a:pPr eaLnBrk="1" hangingPunct="1">
              <a:lnSpc>
                <a:spcPct val="80000"/>
              </a:lnSpc>
            </a:pPr>
            <a:r>
              <a:rPr lang="en-GB" altLang="en-GH" b="1"/>
              <a:t>Non-metallic e.g. fossil fuel, clay, sand, salt phosphates etc.</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9CAFE03-AB0F-4A8E-AA8C-FC472A665F68}"/>
              </a:ext>
            </a:extLst>
          </p:cNvPr>
          <p:cNvSpPr>
            <a:spLocks noGrp="1" noChangeArrowheads="1"/>
          </p:cNvSpPr>
          <p:nvPr>
            <p:ph type="title"/>
          </p:nvPr>
        </p:nvSpPr>
        <p:spPr>
          <a:xfrm>
            <a:off x="1703389" y="260350"/>
            <a:ext cx="8713787" cy="431800"/>
          </a:xfrm>
        </p:spPr>
        <p:txBody>
          <a:bodyPr/>
          <a:lstStyle/>
          <a:p>
            <a:pPr eaLnBrk="1" hangingPunct="1"/>
            <a:r>
              <a:rPr lang="en-GB" altLang="en-GH" sz="2400" b="1"/>
              <a:t>Renewable and Non-renewable</a:t>
            </a:r>
          </a:p>
        </p:txBody>
      </p:sp>
      <p:sp>
        <p:nvSpPr>
          <p:cNvPr id="86019" name="Rectangle 3">
            <a:extLst>
              <a:ext uri="{FF2B5EF4-FFF2-40B4-BE49-F238E27FC236}">
                <a16:creationId xmlns:a16="http://schemas.microsoft.com/office/drawing/2014/main" id="{33D3EF56-4A0E-463D-B5CB-8768800E4025}"/>
              </a:ext>
            </a:extLst>
          </p:cNvPr>
          <p:cNvSpPr>
            <a:spLocks noGrp="1" noChangeArrowheads="1"/>
          </p:cNvSpPr>
          <p:nvPr>
            <p:ph idx="1"/>
          </p:nvPr>
        </p:nvSpPr>
        <p:spPr>
          <a:xfrm>
            <a:off x="1703389" y="908050"/>
            <a:ext cx="8785225" cy="5761038"/>
          </a:xfrm>
        </p:spPr>
        <p:txBody>
          <a:bodyPr/>
          <a:lstStyle/>
          <a:p>
            <a:pPr eaLnBrk="1" hangingPunct="1"/>
            <a:r>
              <a:rPr lang="en-GB" altLang="en-GH"/>
              <a:t>Renewable resources can become non -</a:t>
            </a:r>
          </a:p>
          <a:p>
            <a:pPr eaLnBrk="1" hangingPunct="1">
              <a:buFont typeface="Wingdings" panose="05000000000000000000" pitchFamily="2" charset="2"/>
              <a:buNone/>
            </a:pPr>
            <a:r>
              <a:rPr lang="en-GB" altLang="en-GH"/>
              <a:t>renewable resources.</a:t>
            </a:r>
          </a:p>
          <a:p>
            <a:pPr eaLnBrk="1" hangingPunct="1"/>
            <a:r>
              <a:rPr lang="en-GB" altLang="en-GH"/>
              <a:t>if they are used at a faster rate than they can be replenished.  </a:t>
            </a:r>
          </a:p>
          <a:p>
            <a:pPr eaLnBrk="1" hangingPunct="1"/>
            <a:r>
              <a:rPr lang="en-GB" altLang="en-GH"/>
              <a:t>Some animal and plant spp. have become extinct because the rate at which they are being utilised is faster than being replaced naturally</a:t>
            </a:r>
          </a:p>
          <a:p>
            <a:pPr eaLnBrk="1" hangingPunct="1">
              <a:buFont typeface="Wingdings" panose="05000000000000000000" pitchFamily="2" charset="2"/>
              <a:buNone/>
            </a:pPr>
            <a:r>
              <a:rPr lang="en-GB" altLang="en-GH"/>
              <a:t>The world is running out of resources e.g..</a:t>
            </a:r>
          </a:p>
          <a:p>
            <a:pPr eaLnBrk="1" hangingPunct="1">
              <a:buFont typeface="Wingdings" panose="05000000000000000000" pitchFamily="2" charset="2"/>
              <a:buNone/>
            </a:pPr>
            <a:r>
              <a:rPr lang="en-GB" altLang="en-GH"/>
              <a:t>Fossil fuels  - 50 yrs</a:t>
            </a:r>
          </a:p>
          <a:p>
            <a:pPr eaLnBrk="1" hangingPunct="1">
              <a:buFont typeface="Wingdings" panose="05000000000000000000" pitchFamily="2" charset="2"/>
              <a:buNone/>
            </a:pPr>
            <a:r>
              <a:rPr lang="en-GB" altLang="en-GH"/>
              <a:t>Pb, Sn, Cu, Ag, Hg – 2000 – 2040. etc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22B4B41-43FB-488D-AAF9-8711CC5B607B}"/>
              </a:ext>
            </a:extLst>
          </p:cNvPr>
          <p:cNvSpPr>
            <a:spLocks noGrp="1" noChangeArrowheads="1"/>
          </p:cNvSpPr>
          <p:nvPr>
            <p:ph type="title"/>
          </p:nvPr>
        </p:nvSpPr>
        <p:spPr>
          <a:xfrm>
            <a:off x="1703389" y="260350"/>
            <a:ext cx="8785225" cy="558800"/>
          </a:xfrm>
        </p:spPr>
        <p:txBody>
          <a:bodyPr/>
          <a:lstStyle/>
          <a:p>
            <a:pPr eaLnBrk="1" hangingPunct="1"/>
            <a:r>
              <a:rPr lang="en-GB" altLang="en-GH" sz="2800" b="1"/>
              <a:t>Mitigation Measures for resource use control</a:t>
            </a:r>
          </a:p>
        </p:txBody>
      </p:sp>
      <p:sp>
        <p:nvSpPr>
          <p:cNvPr id="88067" name="Rectangle 3">
            <a:extLst>
              <a:ext uri="{FF2B5EF4-FFF2-40B4-BE49-F238E27FC236}">
                <a16:creationId xmlns:a16="http://schemas.microsoft.com/office/drawing/2014/main" id="{17EA8C64-2BF0-4930-9295-197CEF5D83DC}"/>
              </a:ext>
            </a:extLst>
          </p:cNvPr>
          <p:cNvSpPr>
            <a:spLocks noGrp="1" noChangeArrowheads="1"/>
          </p:cNvSpPr>
          <p:nvPr>
            <p:ph idx="1"/>
          </p:nvPr>
        </p:nvSpPr>
        <p:spPr>
          <a:xfrm>
            <a:off x="1703389" y="1341438"/>
            <a:ext cx="8785225" cy="5111750"/>
          </a:xfrm>
        </p:spPr>
        <p:txBody>
          <a:bodyPr/>
          <a:lstStyle/>
          <a:p>
            <a:pPr eaLnBrk="1" hangingPunct="1">
              <a:buFont typeface="Wingdings" panose="05000000000000000000" pitchFamily="2" charset="2"/>
              <a:buNone/>
            </a:pPr>
            <a:endParaRPr lang="en-GB" altLang="en-GH"/>
          </a:p>
          <a:p>
            <a:pPr eaLnBrk="1" hangingPunct="1">
              <a:buFont typeface="Wingdings" panose="05000000000000000000" pitchFamily="2" charset="2"/>
              <a:buNone/>
            </a:pPr>
            <a:r>
              <a:rPr lang="en-GB" altLang="en-GH"/>
              <a:t>The 4Rs</a:t>
            </a:r>
          </a:p>
          <a:p>
            <a:pPr eaLnBrk="1" hangingPunct="1">
              <a:buFont typeface="Wingdings" panose="05000000000000000000" pitchFamily="2" charset="2"/>
              <a:buNone/>
            </a:pPr>
            <a:r>
              <a:rPr lang="en-GB" altLang="en-GH"/>
              <a:t>Recovery</a:t>
            </a:r>
          </a:p>
          <a:p>
            <a:pPr eaLnBrk="1" hangingPunct="1">
              <a:buFont typeface="Wingdings" panose="05000000000000000000" pitchFamily="2" charset="2"/>
              <a:buNone/>
            </a:pPr>
            <a:r>
              <a:rPr lang="en-GB" altLang="en-GH"/>
              <a:t>Recycle</a:t>
            </a:r>
          </a:p>
          <a:p>
            <a:pPr eaLnBrk="1" hangingPunct="1">
              <a:buFont typeface="Wingdings" panose="05000000000000000000" pitchFamily="2" charset="2"/>
              <a:buNone/>
            </a:pPr>
            <a:r>
              <a:rPr lang="en-GB" altLang="en-GH"/>
              <a:t>Reuse</a:t>
            </a:r>
          </a:p>
          <a:p>
            <a:pPr eaLnBrk="1" hangingPunct="1">
              <a:buFont typeface="Wingdings" panose="05000000000000000000" pitchFamily="2" charset="2"/>
              <a:buNone/>
            </a:pPr>
            <a:r>
              <a:rPr lang="en-GB" altLang="en-GH"/>
              <a:t>Reduction in consumption </a:t>
            </a:r>
          </a:p>
          <a:p>
            <a:pPr eaLnBrk="1" hangingPunct="1"/>
            <a:r>
              <a:rPr lang="en-GB" altLang="en-GH"/>
              <a:t>More devised technologies to recover more </a:t>
            </a:r>
          </a:p>
          <a:p>
            <a:pPr eaLnBrk="1" hangingPunct="1">
              <a:buFont typeface="Wingdings" panose="05000000000000000000" pitchFamily="2" charset="2"/>
              <a:buNone/>
            </a:pPr>
            <a:r>
              <a:rPr lang="en-GB" altLang="en-GH"/>
              <a:t>minerals from used ores; </a:t>
            </a:r>
          </a:p>
          <a:p>
            <a:pPr eaLnBrk="1" hangingPunct="1"/>
            <a:r>
              <a:rPr lang="en-GB" altLang="en-GH"/>
              <a:t>Alternative method or alternative materials for same purpose that a mineral or a particular resource is used.</a:t>
            </a:r>
          </a:p>
          <a:p>
            <a:pPr eaLnBrk="1" hangingPunct="1">
              <a:buFont typeface="Wingdings" panose="05000000000000000000" pitchFamily="2" charset="2"/>
              <a:buNone/>
            </a:pPr>
            <a:endParaRPr lang="en-GB" altLang="en-GH"/>
          </a:p>
          <a:p>
            <a:pPr eaLnBrk="1" hangingPunct="1">
              <a:buFont typeface="Wingdings" panose="05000000000000000000" pitchFamily="2" charset="2"/>
              <a:buNone/>
            </a:pPr>
            <a:endParaRPr lang="en-GB" altLang="en-G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BEEF4E5-E4BB-419B-8749-E8A1A59AE53B}"/>
              </a:ext>
            </a:extLst>
          </p:cNvPr>
          <p:cNvSpPr>
            <a:spLocks noGrp="1" noChangeArrowheads="1"/>
          </p:cNvSpPr>
          <p:nvPr>
            <p:ph type="title"/>
          </p:nvPr>
        </p:nvSpPr>
        <p:spPr/>
        <p:txBody>
          <a:bodyPr/>
          <a:lstStyle/>
          <a:p>
            <a:pPr eaLnBrk="1" hangingPunct="1"/>
            <a:r>
              <a:rPr lang="en-US" altLang="en-GH"/>
              <a:t>UNIT 1 Overview of humans and nature</a:t>
            </a:r>
            <a:endParaRPr lang="en-GH" altLang="en-GH"/>
          </a:p>
        </p:txBody>
      </p:sp>
      <p:sp>
        <p:nvSpPr>
          <p:cNvPr id="10243" name="Content Placeholder 2">
            <a:extLst>
              <a:ext uri="{FF2B5EF4-FFF2-40B4-BE49-F238E27FC236}">
                <a16:creationId xmlns:a16="http://schemas.microsoft.com/office/drawing/2014/main" id="{440CD3AF-84F1-4236-905D-A98A1C6F23CC}"/>
              </a:ext>
            </a:extLst>
          </p:cNvPr>
          <p:cNvSpPr>
            <a:spLocks noGrp="1" noChangeArrowheads="1"/>
          </p:cNvSpPr>
          <p:nvPr>
            <p:ph idx="1"/>
          </p:nvPr>
        </p:nvSpPr>
        <p:spPr/>
        <p:txBody>
          <a:bodyPr>
            <a:normAutofit fontScale="92500" lnSpcReduction="20000"/>
          </a:bodyPr>
          <a:lstStyle/>
          <a:p>
            <a:pPr eaLnBrk="1" hangingPunct="1"/>
            <a:r>
              <a:rPr lang="en-US" altLang="en-GH"/>
              <a:t>Humans and Nature</a:t>
            </a:r>
          </a:p>
          <a:p>
            <a:pPr eaLnBrk="1" hangingPunct="1"/>
            <a:r>
              <a:rPr lang="en-US" altLang="en-GH"/>
              <a:t>The Solar System</a:t>
            </a:r>
          </a:p>
          <a:p>
            <a:pPr eaLnBrk="1" hangingPunct="1"/>
            <a:r>
              <a:rPr lang="en-US" altLang="en-GH"/>
              <a:t>The structure of the Sun</a:t>
            </a:r>
          </a:p>
          <a:p>
            <a:pPr eaLnBrk="1" hangingPunct="1"/>
            <a:r>
              <a:rPr lang="en-US" altLang="en-GH"/>
              <a:t>The Electromagnetic spectrum</a:t>
            </a:r>
          </a:p>
          <a:p>
            <a:pPr eaLnBrk="1" hangingPunct="1"/>
            <a:r>
              <a:rPr lang="en-US" altLang="en-GH"/>
              <a:t>Albedo and Emissivity</a:t>
            </a:r>
          </a:p>
          <a:p>
            <a:pPr eaLnBrk="1" hangingPunct="1"/>
            <a:r>
              <a:rPr lang="en-US" altLang="en-GH"/>
              <a:t>Our Planet Earth </a:t>
            </a:r>
          </a:p>
          <a:p>
            <a:pPr eaLnBrk="1" hangingPunct="1"/>
            <a:r>
              <a:rPr lang="en-US" altLang="en-GH"/>
              <a:t>Other planets</a:t>
            </a:r>
          </a:p>
          <a:p>
            <a:pPr eaLnBrk="1" hangingPunct="1"/>
            <a:r>
              <a:rPr lang="en-US" altLang="en-GH"/>
              <a:t>Theory of Plate tectonics</a:t>
            </a:r>
          </a:p>
          <a:p>
            <a:pPr eaLnBrk="1" hangingPunct="1"/>
            <a:r>
              <a:rPr lang="en-US" altLang="en-GH"/>
              <a:t>Earth’s Atmosphere</a:t>
            </a:r>
          </a:p>
          <a:p>
            <a:pPr eaLnBrk="1" hangingPunct="1"/>
            <a:r>
              <a:rPr lang="en-US" altLang="en-GH"/>
              <a:t>Human societies and their impacts</a:t>
            </a:r>
          </a:p>
          <a:p>
            <a:pPr eaLnBrk="1" hangingPunct="1"/>
            <a:endParaRPr lang="en-GH" altLang="en-GH"/>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0887B477-C331-414C-A41C-13BCD42D80AD}"/>
              </a:ext>
            </a:extLst>
          </p:cNvPr>
          <p:cNvSpPr>
            <a:spLocks noGrp="1" noChangeArrowheads="1"/>
          </p:cNvSpPr>
          <p:nvPr>
            <p:ph type="title"/>
          </p:nvPr>
        </p:nvSpPr>
        <p:spPr>
          <a:xfrm>
            <a:off x="1981200" y="277813"/>
            <a:ext cx="8229600" cy="990600"/>
          </a:xfrm>
        </p:spPr>
        <p:txBody>
          <a:bodyPr/>
          <a:lstStyle/>
          <a:p>
            <a:pPr eaLnBrk="1" hangingPunct="1"/>
            <a:r>
              <a:rPr lang="en-GB" altLang="en-GH" b="1"/>
              <a:t>THE ENVIRONMENT</a:t>
            </a:r>
            <a:endParaRPr lang="en-US" altLang="en-GH"/>
          </a:p>
        </p:txBody>
      </p:sp>
      <p:sp>
        <p:nvSpPr>
          <p:cNvPr id="3" name="Content Placeholder 2">
            <a:extLst>
              <a:ext uri="{FF2B5EF4-FFF2-40B4-BE49-F238E27FC236}">
                <a16:creationId xmlns:a16="http://schemas.microsoft.com/office/drawing/2014/main" id="{B3256680-C67D-43F5-80EE-B003BFF2DFA0}"/>
              </a:ext>
            </a:extLst>
          </p:cNvPr>
          <p:cNvSpPr>
            <a:spLocks noGrp="1"/>
          </p:cNvSpPr>
          <p:nvPr>
            <p:ph idx="1"/>
          </p:nvPr>
        </p:nvSpPr>
        <p:spPr>
          <a:xfrm>
            <a:off x="1981200" y="1268414"/>
            <a:ext cx="8229600" cy="5184775"/>
          </a:xfrm>
        </p:spPr>
        <p:txBody>
          <a:bodyPr rtlCol="0">
            <a:normAutofit/>
          </a:bodyPr>
          <a:lstStyle/>
          <a:p>
            <a:pPr marL="457200" indent="-457200">
              <a:buFont typeface="+mj-lt"/>
              <a:buAutoNum type="arabicPeriod"/>
              <a:defRPr/>
            </a:pPr>
            <a:r>
              <a:rPr lang="en-GB" sz="2400" dirty="0"/>
              <a:t>The totality of influences acting upon an organism from without</a:t>
            </a:r>
          </a:p>
          <a:p>
            <a:pPr marL="457200" indent="-457200">
              <a:buFont typeface="+mj-lt"/>
              <a:buAutoNum type="arabicPeriod"/>
              <a:defRPr/>
            </a:pPr>
            <a:r>
              <a:rPr lang="en-GB" sz="2400" dirty="0"/>
              <a:t>The sum total of external conditions and influences affecting the development and life of an organism.  </a:t>
            </a:r>
          </a:p>
          <a:p>
            <a:pPr marL="457200" indent="-457200">
              <a:buFont typeface="+mj-lt"/>
              <a:buAutoNum type="arabicPeriod"/>
              <a:defRPr/>
            </a:pPr>
            <a:r>
              <a:rPr lang="en-GB" sz="2400" dirty="0"/>
              <a:t>It is the aggregate of all natural and operational or other conditions that affects operation of equipment or components</a:t>
            </a:r>
          </a:p>
          <a:p>
            <a:pPr marL="457200" indent="-457200">
              <a:buFont typeface="+mj-lt"/>
              <a:buAutoNum type="arabicPeriod"/>
              <a:defRPr/>
            </a:pPr>
            <a:r>
              <a:rPr lang="en-GB" sz="2400" dirty="0"/>
              <a:t>Sum total of all external influence acting on the organism or on part of the organism</a:t>
            </a:r>
          </a:p>
          <a:p>
            <a:pPr marL="457200" indent="-457200">
              <a:buFont typeface="+mj-lt"/>
              <a:buAutoNum type="arabicPeriod"/>
              <a:defRPr/>
            </a:pPr>
            <a:r>
              <a:rPr lang="en-GB" sz="2400" dirty="0"/>
              <a:t>Is the aggregation of all conditions and the influence that determines the behave of a physical system</a:t>
            </a:r>
          </a:p>
          <a:p>
            <a:pPr>
              <a:buNone/>
              <a:defRPr/>
            </a:pPr>
            <a:endParaRPr lang="en-GB" sz="2400" dirty="0"/>
          </a:p>
          <a:p>
            <a:pPr>
              <a:defRPr/>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651D4648-9E0F-4935-AFA5-FA9910A1F842}"/>
              </a:ext>
            </a:extLst>
          </p:cNvPr>
          <p:cNvSpPr>
            <a:spLocks noGrp="1" noChangeArrowheads="1"/>
          </p:cNvSpPr>
          <p:nvPr>
            <p:ph type="title"/>
          </p:nvPr>
        </p:nvSpPr>
        <p:spPr/>
        <p:txBody>
          <a:bodyPr/>
          <a:lstStyle/>
          <a:p>
            <a:pPr eaLnBrk="1" hangingPunct="1"/>
            <a:r>
              <a:rPr lang="en-GB" altLang="en-GH" b="1"/>
              <a:t>The Environment</a:t>
            </a:r>
            <a:endParaRPr lang="en-US" altLang="en-GH"/>
          </a:p>
        </p:txBody>
      </p:sp>
      <p:sp>
        <p:nvSpPr>
          <p:cNvPr id="92163" name="Content Placeholder 2">
            <a:extLst>
              <a:ext uri="{FF2B5EF4-FFF2-40B4-BE49-F238E27FC236}">
                <a16:creationId xmlns:a16="http://schemas.microsoft.com/office/drawing/2014/main" id="{C5A80F51-17C9-4721-9974-B1F9A2A69F99}"/>
              </a:ext>
            </a:extLst>
          </p:cNvPr>
          <p:cNvSpPr>
            <a:spLocks noGrp="1" noChangeArrowheads="1"/>
          </p:cNvSpPr>
          <p:nvPr>
            <p:ph idx="1"/>
          </p:nvPr>
        </p:nvSpPr>
        <p:spPr/>
        <p:txBody>
          <a:bodyPr/>
          <a:lstStyle/>
          <a:p>
            <a:pPr eaLnBrk="1" hangingPunct="1"/>
            <a:r>
              <a:rPr lang="en-GB" altLang="en-GH"/>
              <a:t>Physicochemical </a:t>
            </a:r>
          </a:p>
          <a:p>
            <a:pPr eaLnBrk="1" hangingPunct="1"/>
            <a:r>
              <a:rPr lang="en-US" altLang="en-GH">
                <a:latin typeface="Arial" panose="020B0604020202020204" pitchFamily="34" charset="0"/>
              </a:rPr>
              <a:t>Factors  are physical and chemical conditions</a:t>
            </a:r>
          </a:p>
          <a:p>
            <a:pPr eaLnBrk="1" hangingPunct="1"/>
            <a:r>
              <a:rPr lang="en-US" altLang="en-GH">
                <a:latin typeface="Arial" panose="020B0604020202020204" pitchFamily="34" charset="0"/>
              </a:rPr>
              <a:t>Abiotic factors that affect the </a:t>
            </a:r>
            <a:r>
              <a:rPr lang="en-US" altLang="en-GH" b="1">
                <a:latin typeface="Arial" panose="020B0604020202020204" pitchFamily="34" charset="0"/>
              </a:rPr>
              <a:t>environment</a:t>
            </a:r>
            <a:r>
              <a:rPr lang="en-US" altLang="en-GH">
                <a:latin typeface="Arial" panose="020B0604020202020204" pitchFamily="34" charset="0"/>
              </a:rPr>
              <a:t>  </a:t>
            </a:r>
          </a:p>
          <a:p>
            <a:pPr eaLnBrk="1" hangingPunct="1"/>
            <a:r>
              <a:rPr lang="en-US" altLang="en-GH">
                <a:latin typeface="Arial" panose="020B0604020202020204" pitchFamily="34" charset="0"/>
              </a:rPr>
              <a:t>Examples of </a:t>
            </a:r>
            <a:r>
              <a:rPr lang="en-US" altLang="en-GH" b="1">
                <a:latin typeface="Arial" panose="020B0604020202020204" pitchFamily="34" charset="0"/>
              </a:rPr>
              <a:t>physicochemical</a:t>
            </a:r>
            <a:r>
              <a:rPr lang="en-US" altLang="en-GH">
                <a:latin typeface="Arial" panose="020B0604020202020204" pitchFamily="34" charset="0"/>
              </a:rPr>
              <a:t> factors are: Temperature, relative humidity, light intensity etc</a:t>
            </a:r>
          </a:p>
          <a:p>
            <a:pPr eaLnBrk="1" hangingPunct="1"/>
            <a:endParaRPr lang="en-GB" altLang="en-GH"/>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5386B660-8B8E-4BA2-B121-0A46F51CC420}"/>
              </a:ext>
            </a:extLst>
          </p:cNvPr>
          <p:cNvSpPr>
            <a:spLocks noGrp="1" noChangeArrowheads="1"/>
          </p:cNvSpPr>
          <p:nvPr>
            <p:ph type="title"/>
          </p:nvPr>
        </p:nvSpPr>
        <p:spPr/>
        <p:txBody>
          <a:bodyPr/>
          <a:lstStyle/>
          <a:p>
            <a:pPr eaLnBrk="1" hangingPunct="1"/>
            <a:r>
              <a:rPr lang="en-GB" altLang="en-GH" b="1"/>
              <a:t>The Environment</a:t>
            </a:r>
            <a:endParaRPr lang="en-US" altLang="en-GH"/>
          </a:p>
        </p:txBody>
      </p:sp>
      <p:sp>
        <p:nvSpPr>
          <p:cNvPr id="3" name="Content Placeholder 2">
            <a:extLst>
              <a:ext uri="{FF2B5EF4-FFF2-40B4-BE49-F238E27FC236}">
                <a16:creationId xmlns:a16="http://schemas.microsoft.com/office/drawing/2014/main" id="{C7F5FB01-67D1-40F1-A463-D0F3388E72DF}"/>
              </a:ext>
            </a:extLst>
          </p:cNvPr>
          <p:cNvSpPr>
            <a:spLocks noGrp="1"/>
          </p:cNvSpPr>
          <p:nvPr>
            <p:ph idx="1"/>
          </p:nvPr>
        </p:nvSpPr>
        <p:spPr/>
        <p:txBody>
          <a:bodyPr rtlCol="0">
            <a:normAutofit/>
          </a:bodyPr>
          <a:lstStyle/>
          <a:p>
            <a:pPr>
              <a:defRPr/>
            </a:pPr>
            <a:r>
              <a:rPr lang="en-GB" dirty="0"/>
              <a:t>Cultural: history (beliefs), attitudes and practices</a:t>
            </a:r>
          </a:p>
          <a:p>
            <a:pPr marL="0" indent="0">
              <a:buNone/>
              <a:defRPr/>
            </a:pPr>
            <a:r>
              <a:rPr lang="en-GB" dirty="0"/>
              <a:t> </a:t>
            </a:r>
          </a:p>
          <a:p>
            <a:pPr>
              <a:defRPr/>
            </a:pPr>
            <a:r>
              <a:rPr lang="en-GB" dirty="0"/>
              <a:t>Socio-economic: population, economy, infrastructure</a:t>
            </a:r>
          </a:p>
          <a:p>
            <a:pPr>
              <a:defRPr/>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0311DA6-AEFA-4089-8497-01EB4242B201}"/>
              </a:ext>
            </a:extLst>
          </p:cNvPr>
          <p:cNvSpPr>
            <a:spLocks noGrp="1" noChangeArrowheads="1"/>
          </p:cNvSpPr>
          <p:nvPr>
            <p:ph type="title"/>
          </p:nvPr>
        </p:nvSpPr>
        <p:spPr>
          <a:xfrm>
            <a:off x="1703389" y="188913"/>
            <a:ext cx="8713787" cy="1223962"/>
          </a:xfrm>
        </p:spPr>
        <p:txBody>
          <a:bodyPr/>
          <a:lstStyle/>
          <a:p>
            <a:pPr eaLnBrk="1" hangingPunct="1"/>
            <a:r>
              <a:rPr lang="en-GB" altLang="en-GH" b="1"/>
              <a:t>Environmental Ethics </a:t>
            </a:r>
          </a:p>
        </p:txBody>
      </p:sp>
      <p:sp>
        <p:nvSpPr>
          <p:cNvPr id="223235" name="Rectangle 3">
            <a:extLst>
              <a:ext uri="{FF2B5EF4-FFF2-40B4-BE49-F238E27FC236}">
                <a16:creationId xmlns:a16="http://schemas.microsoft.com/office/drawing/2014/main" id="{B1C118D6-5FB4-49D5-B80C-C49F28129456}"/>
              </a:ext>
            </a:extLst>
          </p:cNvPr>
          <p:cNvSpPr>
            <a:spLocks noGrp="1" noChangeArrowheads="1"/>
          </p:cNvSpPr>
          <p:nvPr>
            <p:ph idx="1"/>
          </p:nvPr>
        </p:nvSpPr>
        <p:spPr>
          <a:xfrm>
            <a:off x="1703388" y="1484314"/>
            <a:ext cx="8964612" cy="5373687"/>
          </a:xfrm>
        </p:spPr>
        <p:txBody>
          <a:bodyPr rtlCol="0">
            <a:normAutofit/>
          </a:bodyPr>
          <a:lstStyle/>
          <a:p>
            <a:pPr algn="just">
              <a:defRPr/>
            </a:pPr>
            <a:r>
              <a:rPr lang="en-GB" dirty="0"/>
              <a:t>The Ethics is a branch of philosophy that seeks to define </a:t>
            </a:r>
          </a:p>
          <a:p>
            <a:pPr marL="0" indent="0" algn="just">
              <a:buNone/>
              <a:defRPr/>
            </a:pPr>
            <a:r>
              <a:rPr lang="en-GB" dirty="0"/>
              <a:t>what is right and what is wrong.  </a:t>
            </a:r>
          </a:p>
          <a:p>
            <a:pPr algn="just">
              <a:defRPr/>
            </a:pPr>
            <a:r>
              <a:rPr lang="en-GB" dirty="0"/>
              <a:t>The laws of any nation should match the ethical commitment of those living there.  </a:t>
            </a:r>
          </a:p>
          <a:p>
            <a:pPr algn="just">
              <a:defRPr/>
            </a:pPr>
            <a:r>
              <a:rPr lang="en-GB" dirty="0"/>
              <a:t>Not every action that is ethically right can have a law supporting it. </a:t>
            </a:r>
          </a:p>
          <a:p>
            <a:pPr algn="just">
              <a:defRPr/>
            </a:pPr>
            <a:r>
              <a:rPr lang="en-GB" dirty="0"/>
              <a:t>E.g. 1) Not urinating/defecating in unauthorised place</a:t>
            </a:r>
          </a:p>
          <a:p>
            <a:pPr algn="just">
              <a:defRPr/>
            </a:pPr>
            <a:r>
              <a:rPr lang="en-GB" dirty="0"/>
              <a:t>2) Throwing rubbish in drains</a:t>
            </a:r>
          </a:p>
          <a:p>
            <a:pPr algn="just">
              <a:defRPr/>
            </a:pPr>
            <a:r>
              <a:rPr lang="en-GB" dirty="0"/>
              <a:t>3) Littering the street</a:t>
            </a:r>
          </a:p>
          <a:p>
            <a:pPr algn="just">
              <a:buNone/>
              <a:defRPr/>
            </a:pPr>
            <a:r>
              <a:rPr lang="en-GB" dirty="0"/>
              <a:t> </a:t>
            </a:r>
          </a:p>
          <a:p>
            <a:pPr algn="just">
              <a:buNone/>
              <a:defRPr/>
            </a:pPr>
            <a:endParaRPr lang="en-GB" sz="2200" dirty="0"/>
          </a:p>
          <a:p>
            <a:pPr algn="just">
              <a:buNone/>
              <a:defRPr/>
            </a:pPr>
            <a:endParaRPr lang="en-GB" sz="2200" dirty="0"/>
          </a:p>
          <a:p>
            <a:pPr algn="just">
              <a:buNone/>
              <a:defRPr/>
            </a:pPr>
            <a:endParaRPr lang="en-GB" sz="22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71577E9C-5630-48AA-A05D-52F926326A2A}"/>
              </a:ext>
            </a:extLst>
          </p:cNvPr>
          <p:cNvSpPr>
            <a:spLocks noGrp="1" noChangeArrowheads="1"/>
          </p:cNvSpPr>
          <p:nvPr>
            <p:ph type="title"/>
          </p:nvPr>
        </p:nvSpPr>
        <p:spPr/>
        <p:txBody>
          <a:bodyPr/>
          <a:lstStyle/>
          <a:p>
            <a:pPr eaLnBrk="1" hangingPunct="1"/>
            <a:r>
              <a:rPr lang="en-GB" altLang="en-GH"/>
              <a:t>Goal of environmental ethics</a:t>
            </a:r>
            <a:endParaRPr lang="en-US" altLang="en-GH"/>
          </a:p>
        </p:txBody>
      </p:sp>
      <p:sp>
        <p:nvSpPr>
          <p:cNvPr id="102403" name="Content Placeholder 2">
            <a:extLst>
              <a:ext uri="{FF2B5EF4-FFF2-40B4-BE49-F238E27FC236}">
                <a16:creationId xmlns:a16="http://schemas.microsoft.com/office/drawing/2014/main" id="{6B5E7027-1E06-4112-8D96-A822CFF9714D}"/>
              </a:ext>
            </a:extLst>
          </p:cNvPr>
          <p:cNvSpPr>
            <a:spLocks noGrp="1" noChangeArrowheads="1"/>
          </p:cNvSpPr>
          <p:nvPr>
            <p:ph idx="1"/>
          </p:nvPr>
        </p:nvSpPr>
        <p:spPr/>
        <p:txBody>
          <a:bodyPr/>
          <a:lstStyle/>
          <a:p>
            <a:pPr eaLnBrk="1" hangingPunct="1"/>
            <a:r>
              <a:rPr lang="en-GB" altLang="en-GH"/>
              <a:t>The goal of environmental ethics is not just </a:t>
            </a:r>
          </a:p>
          <a:p>
            <a:pPr eaLnBrk="1" hangingPunct="1"/>
            <a:r>
              <a:rPr lang="en-GB" altLang="en-GH"/>
              <a:t>To convince people to be concerned about the environment but;</a:t>
            </a:r>
          </a:p>
          <a:p>
            <a:pPr eaLnBrk="1" hangingPunct="1"/>
            <a:r>
              <a:rPr lang="en-GB" altLang="en-GH"/>
              <a:t>To focus on the moral foundation of environmental responsibility.</a:t>
            </a:r>
          </a:p>
          <a:p>
            <a:pPr algn="just" eaLnBrk="1" hangingPunct="1"/>
            <a:r>
              <a:rPr lang="en-GB" altLang="en-GH"/>
              <a:t>How far this responsibility extends</a:t>
            </a:r>
            <a:endParaRPr lang="en-US" altLang="en-GH"/>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EE87C21-2BCF-45F3-B3BA-D977110C08D9}"/>
              </a:ext>
            </a:extLst>
          </p:cNvPr>
          <p:cNvSpPr>
            <a:spLocks noGrp="1" noChangeArrowheads="1"/>
          </p:cNvSpPr>
          <p:nvPr>
            <p:ph type="title"/>
          </p:nvPr>
        </p:nvSpPr>
        <p:spPr>
          <a:xfrm>
            <a:off x="1703389" y="188913"/>
            <a:ext cx="8713787" cy="1079500"/>
          </a:xfrm>
        </p:spPr>
        <p:txBody>
          <a:bodyPr/>
          <a:lstStyle/>
          <a:p>
            <a:pPr eaLnBrk="1" hangingPunct="1"/>
            <a:r>
              <a:rPr lang="en-GB" altLang="en-GH" sz="4800" b="1" dirty="0"/>
              <a:t>Environmental Ethics Theories</a:t>
            </a:r>
          </a:p>
        </p:txBody>
      </p:sp>
      <p:sp>
        <p:nvSpPr>
          <p:cNvPr id="223235" name="Rectangle 3">
            <a:extLst>
              <a:ext uri="{FF2B5EF4-FFF2-40B4-BE49-F238E27FC236}">
                <a16:creationId xmlns:a16="http://schemas.microsoft.com/office/drawing/2014/main" id="{01C9716E-62A2-45E0-84C2-CEEF30E8D4E5}"/>
              </a:ext>
            </a:extLst>
          </p:cNvPr>
          <p:cNvSpPr>
            <a:spLocks noGrp="1" noChangeArrowheads="1"/>
          </p:cNvSpPr>
          <p:nvPr>
            <p:ph idx="1"/>
          </p:nvPr>
        </p:nvSpPr>
        <p:spPr>
          <a:xfrm>
            <a:off x="1703388" y="1484313"/>
            <a:ext cx="8496300" cy="5040312"/>
          </a:xfrm>
        </p:spPr>
        <p:txBody>
          <a:bodyPr rtlCol="0">
            <a:normAutofit/>
          </a:bodyPr>
          <a:lstStyle/>
          <a:p>
            <a:pPr algn="just">
              <a:defRPr/>
            </a:pPr>
            <a:r>
              <a:rPr lang="en-GB" sz="2200" dirty="0"/>
              <a:t> </a:t>
            </a:r>
            <a:r>
              <a:rPr lang="en-GB" dirty="0"/>
              <a:t>Three primary theories on moral responsibilities in relation to the environment.  </a:t>
            </a:r>
          </a:p>
          <a:p>
            <a:pPr algn="just">
              <a:defRPr/>
            </a:pPr>
            <a:r>
              <a:rPr lang="en-GB" dirty="0"/>
              <a:t>They include: </a:t>
            </a:r>
          </a:p>
          <a:p>
            <a:pPr marL="457200" indent="-457200">
              <a:buFont typeface="Wingdings" panose="05000000000000000000" pitchFamily="2" charset="2"/>
              <a:buAutoNum type="arabicParenR"/>
              <a:defRPr/>
            </a:pPr>
            <a:r>
              <a:rPr lang="en-GB" dirty="0"/>
              <a:t>Anthropocentrism or human centred ethics</a:t>
            </a:r>
          </a:p>
          <a:p>
            <a:pPr marL="457200" indent="-457200">
              <a:buFont typeface="Wingdings" panose="05000000000000000000" pitchFamily="2" charset="2"/>
              <a:buAutoNum type="arabicParenR"/>
              <a:defRPr/>
            </a:pPr>
            <a:r>
              <a:rPr lang="en-GB" dirty="0"/>
              <a:t>Biocentrism or life centred environmental ethics</a:t>
            </a:r>
          </a:p>
          <a:p>
            <a:pPr marL="457200" indent="-457200">
              <a:buFont typeface="Wingdings" panose="05000000000000000000" pitchFamily="2" charset="2"/>
              <a:buAutoNum type="arabicParenR"/>
              <a:defRPr/>
            </a:pPr>
            <a:r>
              <a:rPr lang="en-GB" dirty="0"/>
              <a:t>Ecocentrism </a:t>
            </a:r>
          </a:p>
          <a:p>
            <a:pPr>
              <a:buNone/>
              <a:defRPr/>
            </a:pPr>
            <a:endParaRPr lang="en-GB"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FAC13862-25DA-49ED-BEF6-DAB5EFC7E76E}"/>
              </a:ext>
            </a:extLst>
          </p:cNvPr>
          <p:cNvSpPr>
            <a:spLocks noGrp="1" noChangeArrowheads="1"/>
          </p:cNvSpPr>
          <p:nvPr>
            <p:ph type="title"/>
          </p:nvPr>
        </p:nvSpPr>
        <p:spPr/>
        <p:txBody>
          <a:bodyPr/>
          <a:lstStyle/>
          <a:p>
            <a:r>
              <a:rPr lang="en-GB" altLang="en-GH" b="1" u="sng" dirty="0">
                <a:solidFill>
                  <a:srgbClr val="7030A0"/>
                </a:solidFill>
              </a:rPr>
              <a:t>Anthropocentrism</a:t>
            </a:r>
            <a:endParaRPr lang="en-US" altLang="en-GH" b="1" dirty="0">
              <a:solidFill>
                <a:srgbClr val="7030A0"/>
              </a:solidFill>
            </a:endParaRPr>
          </a:p>
        </p:txBody>
      </p:sp>
      <p:sp>
        <p:nvSpPr>
          <p:cNvPr id="105475" name="Content Placeholder 2">
            <a:extLst>
              <a:ext uri="{FF2B5EF4-FFF2-40B4-BE49-F238E27FC236}">
                <a16:creationId xmlns:a16="http://schemas.microsoft.com/office/drawing/2014/main" id="{775EBB33-F662-4426-92B7-082194064E4A}"/>
              </a:ext>
            </a:extLst>
          </p:cNvPr>
          <p:cNvSpPr>
            <a:spLocks noGrp="1" noChangeArrowheads="1"/>
          </p:cNvSpPr>
          <p:nvPr>
            <p:ph idx="1"/>
          </p:nvPr>
        </p:nvSpPr>
        <p:spPr/>
        <p:txBody>
          <a:bodyPr/>
          <a:lstStyle/>
          <a:p>
            <a:pPr algn="just" eaLnBrk="1" hangingPunct="1">
              <a:buFont typeface="Wingdings" panose="05000000000000000000" pitchFamily="2" charset="2"/>
              <a:buNone/>
            </a:pPr>
            <a:r>
              <a:rPr lang="en-GB" altLang="en-GH" u="sng" dirty="0"/>
              <a:t>Anthropocentrism</a:t>
            </a:r>
            <a:r>
              <a:rPr lang="en-GB" altLang="en-GH" dirty="0"/>
              <a:t> has the view that all environmental responsibility is derived from human interest alone.</a:t>
            </a:r>
          </a:p>
          <a:p>
            <a:pPr algn="just" eaLnBrk="1" hangingPunct="1">
              <a:buFont typeface="Wingdings" panose="05000000000000000000" pitchFamily="2" charset="2"/>
              <a:buNone/>
            </a:pPr>
            <a:r>
              <a:rPr lang="en-GB" altLang="en-GH" dirty="0"/>
              <a:t> It assumes that only humans are morally significant and have direct moral standing. </a:t>
            </a:r>
          </a:p>
          <a:p>
            <a:pPr algn="just"/>
            <a:r>
              <a:rPr lang="en-GB" altLang="en-GH" dirty="0"/>
              <a:t>In this view the adage is ‘protect when it benefits humans’. This view is flawed in the sense that ;</a:t>
            </a:r>
          </a:p>
          <a:p>
            <a:pPr algn="just"/>
            <a:r>
              <a:rPr lang="en-GB" altLang="en-GH" dirty="0"/>
              <a:t>The Earth remains environmentally hospitable for supporting human life </a:t>
            </a:r>
          </a:p>
          <a:p>
            <a:pPr algn="just"/>
            <a:r>
              <a:rPr lang="en-GB" altLang="en-GH" dirty="0"/>
              <a:t>It remains a pleasant place for humans to live now and for the future.</a:t>
            </a:r>
          </a:p>
          <a:p>
            <a:pPr algn="just" eaLnBrk="1" hangingPunct="1">
              <a:buFont typeface="Wingdings" panose="05000000000000000000" pitchFamily="2" charset="2"/>
              <a:buNone/>
            </a:pPr>
            <a:endParaRPr lang="en-US" altLang="en-GH"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CB669A5C-3948-4348-8370-8E503BD98312}"/>
              </a:ext>
            </a:extLst>
          </p:cNvPr>
          <p:cNvSpPr>
            <a:spLocks noGrp="1" noChangeArrowheads="1"/>
          </p:cNvSpPr>
          <p:nvPr>
            <p:ph type="title"/>
          </p:nvPr>
        </p:nvSpPr>
        <p:spPr/>
        <p:txBody>
          <a:bodyPr/>
          <a:lstStyle/>
          <a:p>
            <a:pPr eaLnBrk="1" hangingPunct="1"/>
            <a:r>
              <a:rPr lang="en-GB" altLang="en-GH" b="1"/>
              <a:t>Environmental Ethics </a:t>
            </a:r>
            <a:endParaRPr lang="en-US" altLang="en-GH"/>
          </a:p>
        </p:txBody>
      </p:sp>
      <p:sp>
        <p:nvSpPr>
          <p:cNvPr id="106499" name="Content Placeholder 2">
            <a:extLst>
              <a:ext uri="{FF2B5EF4-FFF2-40B4-BE49-F238E27FC236}">
                <a16:creationId xmlns:a16="http://schemas.microsoft.com/office/drawing/2014/main" id="{D2243399-527A-4EE4-A3C5-608C2D38A6B9}"/>
              </a:ext>
            </a:extLst>
          </p:cNvPr>
          <p:cNvSpPr>
            <a:spLocks noGrp="1" noChangeArrowheads="1"/>
          </p:cNvSpPr>
          <p:nvPr>
            <p:ph idx="1"/>
          </p:nvPr>
        </p:nvSpPr>
        <p:spPr/>
        <p:txBody>
          <a:bodyPr/>
          <a:lstStyle/>
          <a:p>
            <a:pPr algn="just" eaLnBrk="1" hangingPunct="1"/>
            <a:r>
              <a:rPr lang="en-GB" altLang="en-GH" dirty="0"/>
              <a:t>In this view the adage is ‘protect when it benefits humans’. This view is flawed in the sense that ;</a:t>
            </a:r>
          </a:p>
          <a:p>
            <a:pPr algn="just" eaLnBrk="1" hangingPunct="1"/>
            <a:r>
              <a:rPr lang="en-GB" altLang="en-GH" dirty="0"/>
              <a:t>The Earth remains environmentally hospitable for supporting human life </a:t>
            </a:r>
          </a:p>
          <a:p>
            <a:pPr algn="just" eaLnBrk="1" hangingPunct="1"/>
            <a:r>
              <a:rPr lang="en-GB" altLang="en-GH" dirty="0"/>
              <a:t>It remains a pleasant place for humans to live now and for the future.</a:t>
            </a:r>
          </a:p>
          <a:p>
            <a:pPr algn="just" eaLnBrk="1" hangingPunct="1">
              <a:buFont typeface="Wingdings" panose="05000000000000000000" pitchFamily="2" charset="2"/>
              <a:buNone/>
            </a:pPr>
            <a:endParaRPr lang="en-GB" altLang="en-GH" dirty="0"/>
          </a:p>
          <a:p>
            <a:pPr algn="just" eaLnBrk="1" hangingPunct="1">
              <a:buFont typeface="Wingdings" panose="05000000000000000000" pitchFamily="2" charset="2"/>
              <a:buNone/>
            </a:pPr>
            <a:endParaRPr lang="en-GB" altLang="en-GH" dirty="0"/>
          </a:p>
          <a:p>
            <a:pPr eaLnBrk="1" hangingPunct="1"/>
            <a:endParaRPr lang="en-US" altLang="en-GH"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DE423DF-8CFD-4BD1-8F99-AD0CF54E8321}"/>
              </a:ext>
            </a:extLst>
          </p:cNvPr>
          <p:cNvSpPr>
            <a:spLocks noGrp="1" noChangeArrowheads="1"/>
          </p:cNvSpPr>
          <p:nvPr>
            <p:ph type="title"/>
          </p:nvPr>
        </p:nvSpPr>
        <p:spPr>
          <a:xfrm>
            <a:off x="1703389" y="188913"/>
            <a:ext cx="8713787" cy="1295400"/>
          </a:xfrm>
        </p:spPr>
        <p:txBody>
          <a:bodyPr/>
          <a:lstStyle/>
          <a:p>
            <a:r>
              <a:rPr lang="en-GB" altLang="en-GH" sz="4800" b="1" u="sng" dirty="0">
                <a:solidFill>
                  <a:srgbClr val="7030A0"/>
                </a:solidFill>
              </a:rPr>
              <a:t>Biocentrism</a:t>
            </a:r>
            <a:endParaRPr lang="en-GB" altLang="en-GH" sz="4800" b="1" dirty="0">
              <a:solidFill>
                <a:srgbClr val="7030A0"/>
              </a:solidFill>
            </a:endParaRPr>
          </a:p>
        </p:txBody>
      </p:sp>
      <p:sp>
        <p:nvSpPr>
          <p:cNvPr id="107523" name="Rectangle 3">
            <a:extLst>
              <a:ext uri="{FF2B5EF4-FFF2-40B4-BE49-F238E27FC236}">
                <a16:creationId xmlns:a16="http://schemas.microsoft.com/office/drawing/2014/main" id="{BD5C5F09-CB33-493C-8CE6-6D43F0064813}"/>
              </a:ext>
            </a:extLst>
          </p:cNvPr>
          <p:cNvSpPr>
            <a:spLocks noGrp="1" noChangeArrowheads="1"/>
          </p:cNvSpPr>
          <p:nvPr>
            <p:ph idx="1"/>
          </p:nvPr>
        </p:nvSpPr>
        <p:spPr>
          <a:xfrm>
            <a:off x="1703389" y="1628776"/>
            <a:ext cx="8713787" cy="5040313"/>
          </a:xfrm>
        </p:spPr>
        <p:txBody>
          <a:bodyPr/>
          <a:lstStyle/>
          <a:p>
            <a:pPr algn="just" eaLnBrk="1" hangingPunct="1"/>
            <a:r>
              <a:rPr lang="en-GB" altLang="en-GH" u="sng" dirty="0"/>
              <a:t>Biocentrism</a:t>
            </a:r>
            <a:r>
              <a:rPr lang="en-GB" altLang="en-GH" dirty="0"/>
              <a:t> or life centred environmental ethics</a:t>
            </a:r>
          </a:p>
          <a:p>
            <a:pPr algn="just" eaLnBrk="1" hangingPunct="1"/>
            <a:r>
              <a:rPr lang="en-GB" altLang="en-GH" dirty="0"/>
              <a:t>According to this theory all forms of life </a:t>
            </a:r>
          </a:p>
          <a:p>
            <a:pPr algn="just" eaLnBrk="1" hangingPunct="1">
              <a:buFont typeface="Wingdings" panose="05000000000000000000" pitchFamily="2" charset="2"/>
              <a:buNone/>
            </a:pPr>
            <a:r>
              <a:rPr lang="en-GB" altLang="en-GH" dirty="0"/>
              <a:t>Humans</a:t>
            </a:r>
          </a:p>
          <a:p>
            <a:pPr algn="just" eaLnBrk="1" hangingPunct="1">
              <a:buFont typeface="Wingdings" panose="05000000000000000000" pitchFamily="2" charset="2"/>
              <a:buNone/>
            </a:pPr>
            <a:r>
              <a:rPr lang="en-GB" altLang="en-GH" dirty="0"/>
              <a:t>animals </a:t>
            </a:r>
          </a:p>
          <a:p>
            <a:pPr algn="just" eaLnBrk="1" hangingPunct="1">
              <a:buFont typeface="Wingdings" panose="05000000000000000000" pitchFamily="2" charset="2"/>
              <a:buNone/>
            </a:pPr>
            <a:r>
              <a:rPr lang="en-GB" altLang="en-GH" dirty="0"/>
              <a:t>Plants</a:t>
            </a:r>
          </a:p>
          <a:p>
            <a:pPr algn="just" eaLnBrk="1" hangingPunct="1">
              <a:buFont typeface="Wingdings" panose="05000000000000000000" pitchFamily="2" charset="2"/>
              <a:buNone/>
            </a:pPr>
            <a:r>
              <a:rPr lang="en-GB" altLang="en-GH" dirty="0"/>
              <a:t>microorganisms etc.</a:t>
            </a:r>
          </a:p>
          <a:p>
            <a:pPr algn="just" eaLnBrk="1" hangingPunct="1"/>
            <a:r>
              <a:rPr lang="en-GB" altLang="en-GH" dirty="0"/>
              <a:t>Have an inherent right to life.   </a:t>
            </a:r>
          </a:p>
          <a:p>
            <a:pPr algn="just" eaLnBrk="1" hangingPunct="1">
              <a:buFont typeface="Wingdings" panose="05000000000000000000" pitchFamily="2" charset="2"/>
              <a:buNone/>
            </a:pPr>
            <a:endParaRPr lang="en-GB" altLang="en-GH" dirty="0"/>
          </a:p>
          <a:p>
            <a:pPr eaLnBrk="1" hangingPunct="1">
              <a:buFont typeface="Wingdings" panose="05000000000000000000" pitchFamily="2" charset="2"/>
              <a:buNone/>
            </a:pPr>
            <a:endParaRPr lang="en-GB" altLang="en-GH" sz="2400" dirty="0"/>
          </a:p>
          <a:p>
            <a:pPr algn="just" eaLnBrk="1" hangingPunct="1">
              <a:buFont typeface="Wingdings" panose="05000000000000000000" pitchFamily="2" charset="2"/>
              <a:buNone/>
            </a:pPr>
            <a:endParaRPr lang="en-GB" altLang="en-GH" sz="2200" dirty="0"/>
          </a:p>
          <a:p>
            <a:pPr eaLnBrk="1" hangingPunct="1">
              <a:buFont typeface="Wingdings" panose="05000000000000000000" pitchFamily="2" charset="2"/>
              <a:buNone/>
            </a:pPr>
            <a:endParaRPr lang="en-GB" altLang="en-GH"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1E1407DA-B616-4A1A-B32F-33B76A6B07CA}"/>
              </a:ext>
            </a:extLst>
          </p:cNvPr>
          <p:cNvSpPr>
            <a:spLocks noGrp="1" noChangeArrowheads="1"/>
          </p:cNvSpPr>
          <p:nvPr>
            <p:ph type="title"/>
          </p:nvPr>
        </p:nvSpPr>
        <p:spPr/>
        <p:txBody>
          <a:bodyPr/>
          <a:lstStyle/>
          <a:p>
            <a:r>
              <a:rPr lang="en-GB" altLang="en-GH" b="1" u="sng" dirty="0">
                <a:solidFill>
                  <a:srgbClr val="7030A0"/>
                </a:solidFill>
              </a:rPr>
              <a:t>Ecocentrism</a:t>
            </a:r>
          </a:p>
        </p:txBody>
      </p:sp>
      <p:sp>
        <p:nvSpPr>
          <p:cNvPr id="109571" name="Content Placeholder 2">
            <a:extLst>
              <a:ext uri="{FF2B5EF4-FFF2-40B4-BE49-F238E27FC236}">
                <a16:creationId xmlns:a16="http://schemas.microsoft.com/office/drawing/2014/main" id="{6AC54463-5F44-43C4-A64A-A1A73EA0292E}"/>
              </a:ext>
            </a:extLst>
          </p:cNvPr>
          <p:cNvSpPr>
            <a:spLocks noGrp="1" noChangeArrowheads="1"/>
          </p:cNvSpPr>
          <p:nvPr>
            <p:ph idx="1"/>
          </p:nvPr>
        </p:nvSpPr>
        <p:spPr/>
        <p:txBody>
          <a:bodyPr/>
          <a:lstStyle/>
          <a:p>
            <a:pPr eaLnBrk="1" hangingPunct="1"/>
            <a:r>
              <a:rPr lang="en-GB" altLang="en-GH" dirty="0"/>
              <a:t>This approach / theory maintains that the entire environment  deserves direct moral consideration.</a:t>
            </a:r>
          </a:p>
          <a:p>
            <a:pPr eaLnBrk="1" hangingPunct="1"/>
            <a:r>
              <a:rPr lang="en-GB" altLang="en-GH" dirty="0"/>
              <a:t>Not consideration that is derived merely from human or animal interests.  </a:t>
            </a:r>
          </a:p>
          <a:p>
            <a:pPr eaLnBrk="1" hangingPunct="1"/>
            <a:r>
              <a:rPr lang="en-GB" altLang="en-GH" dirty="0"/>
              <a:t>In this regard everything existing on the Earth should have the same right to life as any 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1011-5407-4E7C-8D5C-F990010096C5}"/>
              </a:ext>
            </a:extLst>
          </p:cNvPr>
          <p:cNvSpPr>
            <a:spLocks noGrp="1"/>
          </p:cNvSpPr>
          <p:nvPr>
            <p:ph type="title"/>
          </p:nvPr>
        </p:nvSpPr>
        <p:spPr>
          <a:xfrm>
            <a:off x="1981200" y="152400"/>
            <a:ext cx="8229600" cy="685800"/>
          </a:xfrm>
        </p:spPr>
        <p:txBody>
          <a:bodyPr rtlCol="0">
            <a:normAutofit fontScale="90000"/>
          </a:bodyPr>
          <a:lstStyle/>
          <a:p>
            <a:pPr algn="ctr">
              <a:defRPr/>
            </a:pPr>
            <a:br>
              <a:rPr lang="en-US" b="1" dirty="0"/>
            </a:br>
            <a:r>
              <a:rPr lang="en-GB" dirty="0"/>
              <a:t> </a:t>
            </a:r>
            <a:br>
              <a:rPr lang="en-US" dirty="0">
                <a:solidFill>
                  <a:srgbClr val="7030A0"/>
                </a:solidFill>
              </a:rPr>
            </a:br>
            <a:r>
              <a:rPr lang="en-US" sz="4000" b="1" dirty="0">
                <a:solidFill>
                  <a:srgbClr val="7030A0"/>
                </a:solidFill>
              </a:rPr>
              <a:t>HUMANS AND THE ENVIRONMENT</a:t>
            </a:r>
          </a:p>
        </p:txBody>
      </p:sp>
      <p:sp>
        <p:nvSpPr>
          <p:cNvPr id="3" name="Content Placeholder 2">
            <a:extLst>
              <a:ext uri="{FF2B5EF4-FFF2-40B4-BE49-F238E27FC236}">
                <a16:creationId xmlns:a16="http://schemas.microsoft.com/office/drawing/2014/main" id="{0E63457F-3E85-4849-A835-9E6C694DCE99}"/>
              </a:ext>
            </a:extLst>
          </p:cNvPr>
          <p:cNvSpPr>
            <a:spLocks noGrp="1"/>
          </p:cNvSpPr>
          <p:nvPr>
            <p:ph idx="1"/>
          </p:nvPr>
        </p:nvSpPr>
        <p:spPr>
          <a:xfrm>
            <a:off x="1981200" y="1143000"/>
            <a:ext cx="8229600" cy="5181600"/>
          </a:xfrm>
        </p:spPr>
        <p:txBody>
          <a:bodyPr rtlCol="0">
            <a:normAutofit fontScale="92500" lnSpcReduction="10000"/>
          </a:bodyPr>
          <a:lstStyle/>
          <a:p>
            <a:pPr marL="274320" indent="-274320">
              <a:buClr>
                <a:schemeClr val="accent3"/>
              </a:buClr>
              <a:buNone/>
              <a:defRPr/>
            </a:pPr>
            <a:r>
              <a:rPr lang="en-GB" sz="3200" dirty="0">
                <a:solidFill>
                  <a:srgbClr val="FF0000"/>
                </a:solidFill>
              </a:rPr>
              <a:t>Humans  and  Nature  an Overview</a:t>
            </a:r>
          </a:p>
          <a:p>
            <a:pPr marL="274320" indent="-274320">
              <a:buClr>
                <a:schemeClr val="accent3"/>
              </a:buClr>
              <a:buFont typeface="Wingdings 2"/>
              <a:buChar char=""/>
              <a:defRPr/>
            </a:pPr>
            <a:r>
              <a:rPr lang="en-GB" sz="3200" dirty="0"/>
              <a:t>Environmental Science is broadly the protection of the environment through the study of sciences including natural and social sciences.</a:t>
            </a:r>
          </a:p>
          <a:p>
            <a:pPr marL="274320" indent="-274320">
              <a:buClr>
                <a:schemeClr val="accent3"/>
              </a:buClr>
              <a:buFont typeface="Wingdings 2"/>
              <a:buChar char=""/>
              <a:defRPr/>
            </a:pPr>
            <a:r>
              <a:rPr lang="en-GB" sz="3200" dirty="0"/>
              <a:t>Management of the resources for sustainability is key component of this course.</a:t>
            </a:r>
          </a:p>
          <a:p>
            <a:pPr marL="274320" indent="-274320">
              <a:buClr>
                <a:schemeClr val="accent3"/>
              </a:buClr>
              <a:buFont typeface="Wingdings 2"/>
              <a:buChar char=""/>
              <a:defRPr/>
            </a:pPr>
            <a:r>
              <a:rPr lang="en-GB" sz="3200" dirty="0"/>
              <a:t>To study our immediate environment the </a:t>
            </a:r>
            <a:r>
              <a:rPr lang="en-GB" sz="3200" dirty="0">
                <a:solidFill>
                  <a:srgbClr val="FFC000"/>
                </a:solidFill>
              </a:rPr>
              <a:t>Earth</a:t>
            </a:r>
            <a:r>
              <a:rPr lang="en-GB" sz="3200" dirty="0"/>
              <a:t> and its </a:t>
            </a:r>
            <a:r>
              <a:rPr lang="en-GB" sz="3200" dirty="0">
                <a:solidFill>
                  <a:srgbClr val="FFC000"/>
                </a:solidFill>
              </a:rPr>
              <a:t>cosmic environment </a:t>
            </a:r>
            <a:r>
              <a:rPr lang="en-GB" sz="3200" dirty="0"/>
              <a:t>must be understood</a:t>
            </a:r>
          </a:p>
          <a:p>
            <a:pPr marL="274320" indent="-274320">
              <a:buClr>
                <a:schemeClr val="accent3"/>
              </a:buClr>
              <a:buFont typeface="Wingdings 2"/>
              <a:buChar char=""/>
              <a:defRPr/>
            </a:pPr>
            <a:r>
              <a:rPr lang="en-GB" sz="3200" dirty="0"/>
              <a:t>Earth revolves around the Sun and  it is the only planet where life is found.</a:t>
            </a:r>
          </a:p>
          <a:p>
            <a:pPr marL="274320" indent="-274320">
              <a:buClr>
                <a:schemeClr val="accent3"/>
              </a:buClr>
              <a:buFont typeface="Wingdings 2"/>
              <a:buChar char=""/>
              <a:defRPr/>
            </a:pPr>
            <a:r>
              <a:rPr lang="en-GB" sz="3200" dirty="0"/>
              <a:t> Failure of man to fit into the delicate structure is what is causing the environmental problems </a:t>
            </a:r>
            <a:endParaRPr lang="en-US"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1953C90-DDA3-4331-98DF-A13F852E87A1}"/>
              </a:ext>
            </a:extLst>
          </p:cNvPr>
          <p:cNvSpPr>
            <a:spLocks noGrp="1" noChangeArrowheads="1"/>
          </p:cNvSpPr>
          <p:nvPr>
            <p:ph type="title"/>
          </p:nvPr>
        </p:nvSpPr>
        <p:spPr>
          <a:xfrm>
            <a:off x="1703389" y="188913"/>
            <a:ext cx="8713787" cy="576262"/>
          </a:xfrm>
        </p:spPr>
        <p:txBody>
          <a:bodyPr/>
          <a:lstStyle/>
          <a:p>
            <a:pPr eaLnBrk="1" hangingPunct="1"/>
            <a:r>
              <a:rPr lang="en-GB" altLang="en-GH" sz="2800" b="1"/>
              <a:t>Environmental Ethics and Sustainable Development</a:t>
            </a:r>
          </a:p>
        </p:txBody>
      </p:sp>
      <p:sp>
        <p:nvSpPr>
          <p:cNvPr id="223235" name="Rectangle 3">
            <a:extLst>
              <a:ext uri="{FF2B5EF4-FFF2-40B4-BE49-F238E27FC236}">
                <a16:creationId xmlns:a16="http://schemas.microsoft.com/office/drawing/2014/main" id="{0B2C71E0-2753-47FF-A854-D96AB8020749}"/>
              </a:ext>
            </a:extLst>
          </p:cNvPr>
          <p:cNvSpPr>
            <a:spLocks noGrp="1" noChangeArrowheads="1"/>
          </p:cNvSpPr>
          <p:nvPr>
            <p:ph idx="1"/>
          </p:nvPr>
        </p:nvSpPr>
        <p:spPr>
          <a:xfrm>
            <a:off x="1703389" y="981076"/>
            <a:ext cx="8713787" cy="5688013"/>
          </a:xfrm>
        </p:spPr>
        <p:txBody>
          <a:bodyPr rtlCol="0">
            <a:normAutofit lnSpcReduction="10000"/>
          </a:bodyPr>
          <a:lstStyle/>
          <a:p>
            <a:pPr marL="0" indent="0">
              <a:buNone/>
              <a:defRPr/>
            </a:pPr>
            <a:r>
              <a:rPr lang="en-GB" sz="2200" dirty="0"/>
              <a:t>Generally our attitudes or approaches  to the environment must evolve round </a:t>
            </a:r>
          </a:p>
          <a:p>
            <a:pPr>
              <a:defRPr/>
            </a:pPr>
            <a:r>
              <a:rPr lang="en-GB" sz="2200" dirty="0"/>
              <a:t>Development</a:t>
            </a:r>
          </a:p>
          <a:p>
            <a:pPr>
              <a:defRPr/>
            </a:pPr>
            <a:r>
              <a:rPr lang="en-GB" sz="2200" dirty="0"/>
              <a:t>Preservation or</a:t>
            </a:r>
          </a:p>
          <a:p>
            <a:pPr>
              <a:defRPr/>
            </a:pPr>
            <a:r>
              <a:rPr lang="en-GB" sz="2200" dirty="0"/>
              <a:t>Conservation.</a:t>
            </a:r>
          </a:p>
          <a:p>
            <a:pPr marL="0" indent="0">
              <a:buNone/>
              <a:defRPr/>
            </a:pPr>
            <a:r>
              <a:rPr lang="en-GB" sz="2200" dirty="0"/>
              <a:t>For this to occur; our development should be sustainable. </a:t>
            </a:r>
          </a:p>
          <a:p>
            <a:pPr>
              <a:buNone/>
              <a:defRPr/>
            </a:pPr>
            <a:r>
              <a:rPr lang="en-GB" sz="2200" dirty="0"/>
              <a:t>Sustainable development  (SD)</a:t>
            </a:r>
          </a:p>
          <a:p>
            <a:pPr>
              <a:defRPr/>
            </a:pPr>
            <a:r>
              <a:rPr lang="en-GB" sz="2200" dirty="0"/>
              <a:t>SD is often defined as ‘meeting the needs of current </a:t>
            </a:r>
          </a:p>
          <a:p>
            <a:pPr>
              <a:buNone/>
              <a:defRPr/>
            </a:pPr>
            <a:r>
              <a:rPr lang="en-GB" sz="2200" dirty="0"/>
              <a:t>generations without compromising the ability of future </a:t>
            </a:r>
          </a:p>
          <a:p>
            <a:pPr>
              <a:buNone/>
              <a:defRPr/>
            </a:pPr>
            <a:r>
              <a:rPr lang="en-GB" sz="2200" dirty="0"/>
              <a:t>generations to meet theirs’. </a:t>
            </a:r>
          </a:p>
          <a:p>
            <a:pPr>
              <a:defRPr/>
            </a:pPr>
            <a:r>
              <a:rPr lang="en-GB" sz="2200" dirty="0"/>
              <a:t>SD focuses on the promotion of appropriate development to reduce poverty while still preserving the ecological health of the landscape.  </a:t>
            </a:r>
          </a:p>
          <a:p>
            <a:pPr>
              <a:buNone/>
              <a:defRPr/>
            </a:pPr>
            <a:endParaRPr lang="en-GB" sz="2200" dirty="0"/>
          </a:p>
          <a:p>
            <a:pPr>
              <a:buNone/>
              <a:defRPr/>
            </a:pPr>
            <a:endParaRPr lang="en-GB" sz="2200" dirty="0"/>
          </a:p>
          <a:p>
            <a:pPr>
              <a:buNone/>
              <a:defRPr/>
            </a:pPr>
            <a:r>
              <a:rPr lang="en-GB" sz="2400" dirty="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334E4358-1A44-4BAB-B0B5-DCD465689585}"/>
              </a:ext>
            </a:extLst>
          </p:cNvPr>
          <p:cNvSpPr>
            <a:spLocks noGrp="1" noChangeArrowheads="1"/>
          </p:cNvSpPr>
          <p:nvPr>
            <p:ph type="title"/>
          </p:nvPr>
        </p:nvSpPr>
        <p:spPr/>
        <p:txBody>
          <a:bodyPr/>
          <a:lstStyle/>
          <a:p>
            <a:pPr eaLnBrk="1" hangingPunct="1"/>
            <a:r>
              <a:rPr lang="en-GB" altLang="en-GH" b="1"/>
              <a:t>Environmental Ethics and Sustainable Development</a:t>
            </a:r>
            <a:endParaRPr lang="en-US" altLang="en-GH"/>
          </a:p>
        </p:txBody>
      </p:sp>
      <p:sp>
        <p:nvSpPr>
          <p:cNvPr id="3" name="Content Placeholder 2">
            <a:extLst>
              <a:ext uri="{FF2B5EF4-FFF2-40B4-BE49-F238E27FC236}">
                <a16:creationId xmlns:a16="http://schemas.microsoft.com/office/drawing/2014/main" id="{089A5E0E-66A4-4F10-B114-9B597305B3CE}"/>
              </a:ext>
            </a:extLst>
          </p:cNvPr>
          <p:cNvSpPr>
            <a:spLocks noGrp="1"/>
          </p:cNvSpPr>
          <p:nvPr>
            <p:ph idx="1"/>
          </p:nvPr>
        </p:nvSpPr>
        <p:spPr/>
        <p:txBody>
          <a:bodyPr rtlCol="0">
            <a:normAutofit/>
          </a:bodyPr>
          <a:lstStyle/>
          <a:p>
            <a:pPr>
              <a:defRPr/>
            </a:pPr>
            <a:r>
              <a:rPr lang="en-GB" dirty="0"/>
              <a:t>SD hinges on three pillars namely: Economic development,</a:t>
            </a:r>
          </a:p>
          <a:p>
            <a:pPr marL="0" indent="0">
              <a:buNone/>
              <a:defRPr/>
            </a:pPr>
            <a:r>
              <a:rPr lang="en-GB" dirty="0"/>
              <a:t>  Social development and </a:t>
            </a:r>
          </a:p>
          <a:p>
            <a:pPr marL="0" indent="0">
              <a:buNone/>
              <a:defRPr/>
            </a:pPr>
            <a:r>
              <a:rPr lang="en-GB" dirty="0"/>
              <a:t>  Environmental protection. </a:t>
            </a:r>
          </a:p>
          <a:p>
            <a:pPr>
              <a:buFont typeface="Wingdings" panose="05000000000000000000" pitchFamily="2" charset="2"/>
              <a:buChar char="v"/>
              <a:defRPr/>
            </a:pPr>
            <a:r>
              <a:rPr lang="en-GB" dirty="0"/>
              <a:t>At times consideration is given to cultural development as well.</a:t>
            </a:r>
          </a:p>
          <a:p>
            <a:pPr>
              <a:defRPr/>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B4A5B96-63A9-4874-A6F1-F32038CF2CC4}"/>
              </a:ext>
            </a:extLst>
          </p:cNvPr>
          <p:cNvSpPr>
            <a:spLocks noGrp="1" noChangeArrowheads="1"/>
          </p:cNvSpPr>
          <p:nvPr>
            <p:ph type="title"/>
          </p:nvPr>
        </p:nvSpPr>
        <p:spPr>
          <a:xfrm>
            <a:off x="1703389" y="188913"/>
            <a:ext cx="8713787" cy="576262"/>
          </a:xfrm>
        </p:spPr>
        <p:txBody>
          <a:bodyPr/>
          <a:lstStyle/>
          <a:p>
            <a:pPr eaLnBrk="1" hangingPunct="1"/>
            <a:r>
              <a:rPr lang="en-GB" altLang="en-GH" sz="3200"/>
              <a:t>Environmental Engineering</a:t>
            </a:r>
          </a:p>
        </p:txBody>
      </p:sp>
      <p:sp>
        <p:nvSpPr>
          <p:cNvPr id="113667" name="Rectangle 3">
            <a:extLst>
              <a:ext uri="{FF2B5EF4-FFF2-40B4-BE49-F238E27FC236}">
                <a16:creationId xmlns:a16="http://schemas.microsoft.com/office/drawing/2014/main" id="{96758B47-5869-47EC-938B-27F346B9566C}"/>
              </a:ext>
            </a:extLst>
          </p:cNvPr>
          <p:cNvSpPr>
            <a:spLocks noGrp="1" noChangeArrowheads="1"/>
          </p:cNvSpPr>
          <p:nvPr>
            <p:ph idx="1"/>
          </p:nvPr>
        </p:nvSpPr>
        <p:spPr>
          <a:xfrm>
            <a:off x="1703389" y="908050"/>
            <a:ext cx="8713787" cy="5473700"/>
          </a:xfrm>
        </p:spPr>
        <p:txBody>
          <a:bodyPr/>
          <a:lstStyle/>
          <a:p>
            <a:pPr eaLnBrk="1" hangingPunct="1">
              <a:buFont typeface="Wingdings" panose="05000000000000000000" pitchFamily="2" charset="2"/>
              <a:buNone/>
            </a:pPr>
            <a:r>
              <a:rPr lang="en-GB" altLang="en-GH"/>
              <a:t>Basically the application of theories of science</a:t>
            </a:r>
          </a:p>
          <a:p>
            <a:pPr eaLnBrk="1" hangingPunct="1">
              <a:buFont typeface="Wingdings" panose="05000000000000000000" pitchFamily="2" charset="2"/>
              <a:buNone/>
            </a:pPr>
            <a:r>
              <a:rPr lang="en-GB" altLang="en-GH"/>
              <a:t>and material forces to confront ecological and</a:t>
            </a:r>
          </a:p>
          <a:p>
            <a:pPr eaLnBrk="1" hangingPunct="1">
              <a:buFont typeface="Wingdings" panose="05000000000000000000" pitchFamily="2" charset="2"/>
              <a:buNone/>
            </a:pPr>
            <a:r>
              <a:rPr lang="en-GB" altLang="en-GH"/>
              <a:t>socio-economic problems so as to reduce</a:t>
            </a:r>
          </a:p>
          <a:p>
            <a:pPr eaLnBrk="1" hangingPunct="1">
              <a:buFont typeface="Wingdings" panose="05000000000000000000" pitchFamily="2" charset="2"/>
              <a:buNone/>
            </a:pPr>
            <a:r>
              <a:rPr lang="en-GB" altLang="en-GH"/>
              <a:t>pollution, contamination and deterioration of</a:t>
            </a:r>
          </a:p>
          <a:p>
            <a:pPr eaLnBrk="1" hangingPunct="1">
              <a:buFont typeface="Wingdings" panose="05000000000000000000" pitchFamily="2" charset="2"/>
              <a:buNone/>
            </a:pPr>
            <a:r>
              <a:rPr lang="en-GB" altLang="en-GH"/>
              <a:t>the surroundings in which humans live.</a:t>
            </a:r>
          </a:p>
          <a:p>
            <a:pPr eaLnBrk="1" hangingPunct="1">
              <a:buFont typeface="Wingdings" panose="05000000000000000000" pitchFamily="2" charset="2"/>
              <a:buNone/>
            </a:pPr>
            <a:endParaRPr lang="en-GB" altLang="en-GH"/>
          </a:p>
          <a:p>
            <a:pPr eaLnBrk="1" hangingPunct="1">
              <a:buFont typeface="Wingdings" panose="05000000000000000000" pitchFamily="2" charset="2"/>
              <a:buNone/>
            </a:pPr>
            <a:r>
              <a:rPr lang="en-GB" altLang="en-GH"/>
              <a:t>Environmental Engineering involves control of water, soil and atmospheric pollution and the social and environmental impact of planned projects.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132AC749-74AD-4188-BCF6-A743330E101A}"/>
              </a:ext>
            </a:extLst>
          </p:cNvPr>
          <p:cNvSpPr>
            <a:spLocks noGrp="1" noChangeArrowheads="1"/>
          </p:cNvSpPr>
          <p:nvPr>
            <p:ph type="title"/>
          </p:nvPr>
        </p:nvSpPr>
        <p:spPr>
          <a:xfrm>
            <a:off x="1981200" y="277813"/>
            <a:ext cx="8229600" cy="919162"/>
          </a:xfrm>
        </p:spPr>
        <p:txBody>
          <a:bodyPr>
            <a:normAutofit fontScale="90000"/>
          </a:bodyPr>
          <a:lstStyle/>
          <a:p>
            <a:pPr eaLnBrk="1" hangingPunct="1"/>
            <a:r>
              <a:rPr lang="en-GB" altLang="en-GH" dirty="0"/>
              <a:t>Environmental Engineering ensures the following:</a:t>
            </a:r>
            <a:endParaRPr lang="en-US" altLang="en-GH" dirty="0"/>
          </a:p>
        </p:txBody>
      </p:sp>
      <p:sp>
        <p:nvSpPr>
          <p:cNvPr id="115715" name="Content Placeholder 2">
            <a:extLst>
              <a:ext uri="{FF2B5EF4-FFF2-40B4-BE49-F238E27FC236}">
                <a16:creationId xmlns:a16="http://schemas.microsoft.com/office/drawing/2014/main" id="{4AA2060B-391D-4190-ADB3-BE67FDE690DC}"/>
              </a:ext>
            </a:extLst>
          </p:cNvPr>
          <p:cNvSpPr>
            <a:spLocks noGrp="1" noChangeArrowheads="1"/>
          </p:cNvSpPr>
          <p:nvPr>
            <p:ph idx="1"/>
          </p:nvPr>
        </p:nvSpPr>
        <p:spPr>
          <a:xfrm>
            <a:off x="1981200" y="1341438"/>
            <a:ext cx="8229600" cy="5040312"/>
          </a:xfrm>
        </p:spPr>
        <p:txBody>
          <a:bodyPr/>
          <a:lstStyle/>
          <a:p>
            <a:pPr eaLnBrk="1" hangingPunct="1"/>
            <a:r>
              <a:rPr lang="en-US" altLang="en-GH"/>
              <a:t>Provision of safe water </a:t>
            </a:r>
          </a:p>
          <a:p>
            <a:pPr eaLnBrk="1" hangingPunct="1"/>
            <a:r>
              <a:rPr lang="en-US" altLang="en-GH"/>
              <a:t>The proper disposal or recycling of urban rural waste</a:t>
            </a:r>
          </a:p>
          <a:p>
            <a:pPr eaLnBrk="1" hangingPunct="1"/>
            <a:r>
              <a:rPr lang="en-US" altLang="en-GH"/>
              <a:t>The control of water, soil and atmospheric pollution</a:t>
            </a:r>
          </a:p>
          <a:p>
            <a:pPr eaLnBrk="1" hangingPunct="1"/>
            <a:r>
              <a:rPr lang="en-US" altLang="en-GH"/>
              <a:t>The elimination of industrial and health hazards</a:t>
            </a:r>
          </a:p>
          <a:p>
            <a:pPr eaLnBrk="1" hangingPunct="1"/>
            <a:r>
              <a:rPr lang="en-US" altLang="en-GH"/>
              <a:t>Provision of adequate sanitation in urban, rural and recreational areas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C3388A3-163B-4286-AC81-5960DB0A1E82}"/>
              </a:ext>
            </a:extLst>
          </p:cNvPr>
          <p:cNvSpPr>
            <a:spLocks noGrp="1"/>
          </p:cNvSpPr>
          <p:nvPr>
            <p:ph type="title"/>
          </p:nvPr>
        </p:nvSpPr>
        <p:spPr>
          <a:xfrm>
            <a:off x="1905000" y="228600"/>
            <a:ext cx="8229600" cy="533400"/>
          </a:xfrm>
        </p:spPr>
        <p:txBody>
          <a:bodyPr rtlCol="0">
            <a:normAutofit fontScale="90000"/>
          </a:bodyPr>
          <a:lstStyle/>
          <a:p>
            <a:pPr algn="ctr">
              <a:defRPr/>
            </a:pPr>
            <a:r>
              <a:rPr lang="en-GB" altLang="en-GH" sz="3200" b="1">
                <a:solidFill>
                  <a:schemeClr val="accent2"/>
                </a:solidFill>
              </a:rPr>
              <a:t>THE ENVIRONMENT</a:t>
            </a:r>
            <a:r>
              <a:rPr lang="en-US" altLang="en-GH" sz="4600"/>
              <a:t> </a:t>
            </a:r>
          </a:p>
        </p:txBody>
      </p:sp>
      <p:sp>
        <p:nvSpPr>
          <p:cNvPr id="116739" name="Rectangle 3">
            <a:extLst>
              <a:ext uri="{FF2B5EF4-FFF2-40B4-BE49-F238E27FC236}">
                <a16:creationId xmlns:a16="http://schemas.microsoft.com/office/drawing/2014/main" id="{D197EA3B-1D5A-4DFC-A450-5EA007DBFF53}"/>
              </a:ext>
            </a:extLst>
          </p:cNvPr>
          <p:cNvSpPr>
            <a:spLocks noGrp="1" noChangeArrowheads="1"/>
          </p:cNvSpPr>
          <p:nvPr>
            <p:ph idx="1"/>
          </p:nvPr>
        </p:nvSpPr>
        <p:spPr>
          <a:xfrm>
            <a:off x="1981200" y="685800"/>
            <a:ext cx="8229600" cy="5715000"/>
          </a:xfrm>
        </p:spPr>
        <p:txBody>
          <a:bodyPr/>
          <a:lstStyle/>
          <a:p>
            <a:pPr eaLnBrk="1" hangingPunct="1">
              <a:buFont typeface="Wingdings 2" panose="05020102010507070707" pitchFamily="18" charset="2"/>
              <a:buNone/>
            </a:pPr>
            <a:r>
              <a:rPr lang="en-GB" altLang="en-GH" b="1">
                <a:solidFill>
                  <a:srgbClr val="FF0000"/>
                </a:solidFill>
              </a:rPr>
              <a:t>What Environment Is</a:t>
            </a:r>
            <a:r>
              <a:rPr lang="en-US" altLang="en-GH" b="1">
                <a:solidFill>
                  <a:srgbClr val="FF0000"/>
                </a:solidFill>
              </a:rPr>
              <a:t> </a:t>
            </a:r>
          </a:p>
          <a:p>
            <a:pPr eaLnBrk="1" hangingPunct="1"/>
            <a:r>
              <a:rPr lang="en-GB" altLang="en-GH"/>
              <a:t>The sum total of external influences acting on an organism or on part of an organism </a:t>
            </a:r>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r>
              <a:rPr lang="en-GB" altLang="en-GH" b="1">
                <a:solidFill>
                  <a:srgbClr val="FF0000"/>
                </a:solidFill>
              </a:rPr>
              <a:t>Some Terminologies Relating To Environment Studies</a:t>
            </a:r>
          </a:p>
          <a:p>
            <a:pPr eaLnBrk="1" hangingPunct="1"/>
            <a:r>
              <a:rPr lang="en-GB" altLang="en-GH"/>
              <a:t>Environmental Control Systems (Engineering)</a:t>
            </a:r>
          </a:p>
          <a:p>
            <a:pPr eaLnBrk="1" hangingPunct="1">
              <a:buFont typeface="Wingdings 2" panose="05020102010507070707" pitchFamily="18" charset="2"/>
              <a:buNone/>
            </a:pPr>
            <a:r>
              <a:rPr lang="en-US" altLang="en-GH"/>
              <a:t>the system provides the occupants with a suitably controlled atmosphere to permit them to live and work in the area.</a:t>
            </a:r>
          </a:p>
          <a:p>
            <a:pPr eaLnBrk="1" hangingPunct="1"/>
            <a:r>
              <a:rPr lang="en-GB" altLang="en-GH"/>
              <a:t>Environmental Engineering</a:t>
            </a:r>
          </a:p>
          <a:p>
            <a:pPr eaLnBrk="1" hangingPunct="1"/>
            <a:r>
              <a:rPr lang="en-GB" altLang="en-GH"/>
              <a:t>EIA etc </a:t>
            </a:r>
          </a:p>
          <a:p>
            <a:pPr eaLnBrk="1" hangingPunct="1">
              <a:buFont typeface="Wingdings 2" panose="05020102010507070707" pitchFamily="18" charset="2"/>
              <a:buNone/>
            </a:pPr>
            <a:endParaRPr lang="en-GB" altLang="en-GH">
              <a:solidFill>
                <a:srgbClr val="FF0000"/>
              </a:solidFill>
            </a:endParaRPr>
          </a:p>
          <a:p>
            <a:pPr eaLnBrk="1" hangingPunct="1">
              <a:buFont typeface="Wingdings 2" panose="05020102010507070707" pitchFamily="18" charset="2"/>
              <a:buNone/>
            </a:pPr>
            <a:endParaRPr lang="en-GB" altLang="en-GH">
              <a:solidFill>
                <a:srgbClr val="FF0000"/>
              </a:solidFill>
            </a:endParaRPr>
          </a:p>
          <a:p>
            <a:pPr eaLnBrk="1" hangingPunct="1">
              <a:buFont typeface="Wingdings 2" panose="05020102010507070707" pitchFamily="18" charset="2"/>
              <a:buNone/>
            </a:pPr>
            <a:endParaRPr lang="en-US" altLang="en-GH">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B1E11851-19EE-4219-B8BA-6FB08724BC64}"/>
              </a:ext>
            </a:extLst>
          </p:cNvPr>
          <p:cNvSpPr>
            <a:spLocks noGrp="1" noChangeArrowheads="1"/>
          </p:cNvSpPr>
          <p:nvPr>
            <p:ph idx="1"/>
          </p:nvPr>
        </p:nvSpPr>
        <p:spPr>
          <a:xfrm>
            <a:off x="1981200" y="457200"/>
            <a:ext cx="8229600" cy="5867400"/>
          </a:xfrm>
        </p:spPr>
        <p:txBody>
          <a:bodyPr>
            <a:normAutofit fontScale="85000" lnSpcReduction="20000"/>
          </a:bodyPr>
          <a:lstStyle/>
          <a:p>
            <a:pPr eaLnBrk="1" hangingPunct="1">
              <a:buFont typeface="Wingdings 2" panose="05020102010507070707" pitchFamily="18" charset="2"/>
              <a:buNone/>
            </a:pPr>
            <a:r>
              <a:rPr lang="en-GB" altLang="en-GH" b="1" dirty="0">
                <a:solidFill>
                  <a:srgbClr val="FF0000"/>
                </a:solidFill>
              </a:rPr>
              <a:t>What Environmental Engineering Is</a:t>
            </a:r>
          </a:p>
          <a:p>
            <a:pPr eaLnBrk="1" hangingPunct="1"/>
            <a:r>
              <a:rPr lang="en-US" altLang="en-GH" dirty="0"/>
              <a:t> T</a:t>
            </a:r>
            <a:r>
              <a:rPr lang="en-GB" altLang="en-GH" dirty="0"/>
              <a:t>he provision of solution of problems of environmental sanitation,</a:t>
            </a:r>
          </a:p>
          <a:p>
            <a:pPr eaLnBrk="1" hangingPunct="1"/>
            <a:r>
              <a:rPr lang="en-GB" altLang="en-GH" dirty="0"/>
              <a:t> including water and wastewater treatment to maintain good quality water, </a:t>
            </a:r>
          </a:p>
          <a:p>
            <a:pPr eaLnBrk="1" hangingPunct="1"/>
            <a:r>
              <a:rPr lang="en-GB" altLang="en-GH" dirty="0"/>
              <a:t> Clean contaminated Soils, </a:t>
            </a:r>
          </a:p>
          <a:p>
            <a:pPr eaLnBrk="1" hangingPunct="1"/>
            <a:r>
              <a:rPr lang="en-GB" altLang="en-GH" dirty="0"/>
              <a:t>Reduce Atmospheric pollution, and assess the</a:t>
            </a:r>
          </a:p>
          <a:p>
            <a:pPr eaLnBrk="1" hangingPunct="1"/>
            <a:r>
              <a:rPr lang="en-GB" altLang="en-GH" dirty="0"/>
              <a:t>Social and environmental impact of these solutions and developmental projects such as bridges, road construction, provision of electricity for communities</a:t>
            </a:r>
          </a:p>
          <a:p>
            <a:pPr eaLnBrk="1" hangingPunct="1"/>
            <a:endParaRPr lang="en-GB" altLang="en-GH" dirty="0"/>
          </a:p>
          <a:p>
            <a:pPr eaLnBrk="1" hangingPunct="1">
              <a:buFont typeface="Wingdings 2" panose="05020102010507070707" pitchFamily="18" charset="2"/>
              <a:buNone/>
            </a:pPr>
            <a:r>
              <a:rPr lang="en-GB" altLang="en-GH" b="1" dirty="0">
                <a:solidFill>
                  <a:srgbClr val="FF0000"/>
                </a:solidFill>
              </a:rPr>
              <a:t>Engineering Ethics And The Environment</a:t>
            </a:r>
            <a:r>
              <a:rPr lang="en-US" altLang="en-GH" dirty="0"/>
              <a:t> </a:t>
            </a:r>
          </a:p>
          <a:p>
            <a:pPr eaLnBrk="1" hangingPunct="1">
              <a:buFont typeface="Wingdings" panose="05000000000000000000" pitchFamily="2" charset="2"/>
              <a:buChar char="v"/>
            </a:pPr>
            <a:r>
              <a:rPr lang="en-GB" altLang="en-GH" b="1" dirty="0"/>
              <a:t>Environmental ethics deals with:</a:t>
            </a:r>
          </a:p>
          <a:p>
            <a:pPr eaLnBrk="1" hangingPunct="1"/>
            <a:r>
              <a:rPr lang="en-GB" altLang="en-GH" dirty="0"/>
              <a:t> the attitude of people towards other living things and towards the natural environment and engineers must have positive attitude toward the protection of the environment in their designs and operation of their systems</a:t>
            </a:r>
            <a:endParaRPr lang="en-US" altLang="en-GH"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C239-D23C-4D5D-A584-3FC99C77543B}"/>
              </a:ext>
            </a:extLst>
          </p:cNvPr>
          <p:cNvSpPr>
            <a:spLocks noGrp="1"/>
          </p:cNvSpPr>
          <p:nvPr>
            <p:ph type="title"/>
          </p:nvPr>
        </p:nvSpPr>
        <p:spPr/>
        <p:txBody>
          <a:bodyPr/>
          <a:lstStyle/>
          <a:p>
            <a:r>
              <a:rPr lang="en-US" b="1" i="1" dirty="0">
                <a:solidFill>
                  <a:srgbClr val="FF0000"/>
                </a:solidFill>
              </a:rPr>
              <a:t>Assignment 2</a:t>
            </a:r>
            <a:endParaRPr lang="en-GH" b="1" i="1" dirty="0">
              <a:solidFill>
                <a:srgbClr val="FF0000"/>
              </a:solidFill>
            </a:endParaRPr>
          </a:p>
        </p:txBody>
      </p:sp>
      <p:sp>
        <p:nvSpPr>
          <p:cNvPr id="3" name="Content Placeholder 2">
            <a:extLst>
              <a:ext uri="{FF2B5EF4-FFF2-40B4-BE49-F238E27FC236}">
                <a16:creationId xmlns:a16="http://schemas.microsoft.com/office/drawing/2014/main" id="{4EAD2706-281F-45BC-93F7-0D82C89D5A8D}"/>
              </a:ext>
            </a:extLst>
          </p:cNvPr>
          <p:cNvSpPr>
            <a:spLocks noGrp="1"/>
          </p:cNvSpPr>
          <p:nvPr>
            <p:ph idx="1"/>
          </p:nvPr>
        </p:nvSpPr>
        <p:spPr/>
        <p:txBody>
          <a:bodyPr>
            <a:normAutofit fontScale="92500" lnSpcReduction="10000"/>
          </a:bodyPr>
          <a:lstStyle/>
          <a:p>
            <a:r>
              <a:rPr lang="en-US" dirty="0"/>
              <a:t>We are running out of resources. What practical ways would you recommend for packaging of milk and other canned foods?</a:t>
            </a:r>
          </a:p>
          <a:p>
            <a:r>
              <a:rPr lang="en-US" dirty="0"/>
              <a:t>What are Four Rs?</a:t>
            </a:r>
          </a:p>
          <a:p>
            <a:r>
              <a:rPr lang="en-US" dirty="0"/>
              <a:t>What are pillars of sustainable development?</a:t>
            </a:r>
          </a:p>
          <a:p>
            <a:r>
              <a:rPr lang="en-US" dirty="0"/>
              <a:t>Name the three theories of environmental ethics?</a:t>
            </a:r>
          </a:p>
          <a:p>
            <a:r>
              <a:rPr lang="en-US" dirty="0"/>
              <a:t>Calculate the population of Kumasi  for 2021 if the growth rate is 3% per annum and death rate is 1%. The impact of the opening of the borders to other Ecowas countries brings in 4% of immigrants from </a:t>
            </a:r>
            <a:r>
              <a:rPr lang="en-US" dirty="0" err="1"/>
              <a:t>neighbouring</a:t>
            </a:r>
            <a:r>
              <a:rPr lang="en-US" dirty="0"/>
              <a:t> countries. Residents leaving the Kumasi for greener pastures is also 0.05%</a:t>
            </a:r>
          </a:p>
          <a:p>
            <a:r>
              <a:rPr lang="en-US" dirty="0"/>
              <a:t>What do environmental engineers do? (slides of this have been highlighted with more than two </a:t>
            </a:r>
            <a:r>
              <a:rPr lang="en-US"/>
              <a:t>slides take note)</a:t>
            </a:r>
            <a:endParaRPr lang="en-GH" dirty="0"/>
          </a:p>
        </p:txBody>
      </p:sp>
    </p:spTree>
    <p:extLst>
      <p:ext uri="{BB962C8B-B14F-4D97-AF65-F5344CB8AC3E}">
        <p14:creationId xmlns:p14="http://schemas.microsoft.com/office/powerpoint/2010/main" val="322843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083BE-0BDA-4BA0-8429-B7A522C252F0}"/>
              </a:ext>
            </a:extLst>
          </p:cNvPr>
          <p:cNvSpPr>
            <a:spLocks noGrp="1"/>
          </p:cNvSpPr>
          <p:nvPr>
            <p:ph idx="1"/>
          </p:nvPr>
        </p:nvSpPr>
        <p:spPr>
          <a:xfrm>
            <a:off x="1981200" y="457200"/>
            <a:ext cx="8229600" cy="6400800"/>
          </a:xfrm>
        </p:spPr>
        <p:txBody>
          <a:bodyPr rtlCol="0">
            <a:normAutofit/>
          </a:bodyPr>
          <a:lstStyle/>
          <a:p>
            <a:pPr marL="274320" indent="-274320">
              <a:buClr>
                <a:schemeClr val="accent3"/>
              </a:buClr>
              <a:buNone/>
              <a:defRPr/>
            </a:pPr>
            <a:r>
              <a:rPr lang="en-GB" sz="3200" b="1" dirty="0">
                <a:solidFill>
                  <a:srgbClr val="FF0000"/>
                </a:solidFill>
              </a:rPr>
              <a:t>The Sun and Solar System</a:t>
            </a:r>
            <a:endParaRPr lang="en-US" sz="3200" b="1" u="sng" dirty="0">
              <a:solidFill>
                <a:srgbClr val="FF0000"/>
              </a:solidFill>
            </a:endParaRPr>
          </a:p>
          <a:p>
            <a:pPr marL="274320" indent="-274320">
              <a:buClr>
                <a:schemeClr val="accent3"/>
              </a:buClr>
              <a:buFont typeface="Wingdings 2"/>
              <a:buChar char=""/>
              <a:defRPr/>
            </a:pPr>
            <a:r>
              <a:rPr lang="en-GB" sz="2700" dirty="0"/>
              <a:t>Sun provides the earth with all the energy it needs</a:t>
            </a:r>
          </a:p>
          <a:p>
            <a:pPr marL="274320" indent="-274320">
              <a:buClr>
                <a:schemeClr val="accent3"/>
              </a:buClr>
              <a:buFont typeface="Wingdings 2"/>
              <a:buChar char=""/>
              <a:defRPr/>
            </a:pPr>
            <a:r>
              <a:rPr lang="en-GB" sz="2700" dirty="0"/>
              <a:t>Sun is one of the stars in the Milky Way Galaxy</a:t>
            </a:r>
          </a:p>
          <a:p>
            <a:pPr marL="274320" indent="-274320">
              <a:buClr>
                <a:schemeClr val="accent3"/>
              </a:buClr>
              <a:buFont typeface="Wingdings 2"/>
              <a:buChar char=""/>
              <a:defRPr/>
            </a:pPr>
            <a:r>
              <a:rPr lang="en-GB" sz="2700" dirty="0"/>
              <a:t>Hot gases make up the Sun; it is 1.35 million kilometres in diameter and 150 million kilometres from the Earth</a:t>
            </a:r>
          </a:p>
          <a:p>
            <a:pPr marL="274320" indent="-274320">
              <a:buClr>
                <a:schemeClr val="accent3"/>
              </a:buClr>
              <a:buFont typeface="Wingdings 2"/>
              <a:buChar char=""/>
              <a:defRPr/>
            </a:pPr>
            <a:r>
              <a:rPr lang="en-GB" sz="2700" dirty="0"/>
              <a:t> Observation and facts about the sun were studied through X-ray telescopes</a:t>
            </a:r>
          </a:p>
          <a:p>
            <a:pPr marL="274320" indent="-274320">
              <a:buClr>
                <a:schemeClr val="accent3"/>
              </a:buClr>
              <a:buFont typeface="Wingdings 2"/>
              <a:buChar char=""/>
              <a:defRPr/>
            </a:pPr>
            <a:r>
              <a:rPr lang="en-GB" sz="2700" dirty="0"/>
              <a:t>The Sun is a solar fusion reactor, which constantly converts Hydrogen atoms to produce Helium atoms</a:t>
            </a:r>
          </a:p>
          <a:p>
            <a:pPr marL="274320" indent="-274320">
              <a:buClr>
                <a:schemeClr val="accent3"/>
              </a:buClr>
              <a:buFont typeface="Wingdings 2"/>
              <a:buChar char=""/>
              <a:defRPr/>
            </a:pPr>
            <a:r>
              <a:rPr lang="en-GB" sz="2700" dirty="0"/>
              <a:t>The process involves a loss in mass, which is converted into energy in accordance with Einstein’s law:</a:t>
            </a:r>
            <a:endParaRPr lang="en-US" sz="2700" dirty="0"/>
          </a:p>
          <a:p>
            <a:pPr marL="274320" indent="-274320">
              <a:buClr>
                <a:schemeClr val="accent3"/>
              </a:buClr>
              <a:buNone/>
              <a:defRPr/>
            </a:pPr>
            <a:r>
              <a:rPr lang="en-GB" b="1" dirty="0">
                <a:solidFill>
                  <a:srgbClr val="FF0000"/>
                </a:solidFill>
              </a:rPr>
              <a:t>               </a:t>
            </a:r>
            <a:r>
              <a:rPr lang="en-GB" sz="3200" b="1" dirty="0">
                <a:solidFill>
                  <a:srgbClr val="FF0000"/>
                </a:solidFill>
              </a:rPr>
              <a:t>½mc</a:t>
            </a:r>
            <a:r>
              <a:rPr lang="en-GB" sz="3200" b="1" baseline="30000" dirty="0">
                <a:solidFill>
                  <a:srgbClr val="FF0000"/>
                </a:solidFill>
              </a:rPr>
              <a:t>2</a:t>
            </a:r>
            <a:r>
              <a:rPr lang="en-GB" sz="3200" b="1" dirty="0">
                <a:solidFill>
                  <a:srgbClr val="FF0000"/>
                </a:solidFill>
              </a:rPr>
              <a:t>= energy from the sun</a:t>
            </a:r>
            <a:endParaRPr lang="en-US" sz="3200" b="1" dirty="0">
              <a:solidFill>
                <a:srgbClr val="FF0000"/>
              </a:solidFill>
            </a:endParaRPr>
          </a:p>
          <a:p>
            <a:pPr marL="274320" indent="-274320">
              <a:buClr>
                <a:schemeClr val="accent3"/>
              </a:buClr>
              <a:buNone/>
              <a:defRPr/>
            </a:pPr>
            <a:endParaRPr lang="en-US" dirty="0"/>
          </a:p>
          <a:p>
            <a:pPr marL="274320" indent="-274320">
              <a:buClr>
                <a:schemeClr val="accent3"/>
              </a:buClr>
              <a:buFont typeface="Wingdings 2"/>
              <a:buChar char=""/>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4971</Words>
  <Application>Microsoft Office PowerPoint</Application>
  <PresentationFormat>Widescreen</PresentationFormat>
  <Paragraphs>680</Paragraphs>
  <Slides>86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Calibri Light</vt:lpstr>
      <vt:lpstr>Wingdings</vt:lpstr>
      <vt:lpstr>Wingdings 2</vt:lpstr>
      <vt:lpstr>Office Theme</vt:lpstr>
      <vt:lpstr>PowerPoint Presentation</vt:lpstr>
      <vt:lpstr>Learning Outcome</vt:lpstr>
      <vt:lpstr>UNITS</vt:lpstr>
      <vt:lpstr>Environmental Studies</vt:lpstr>
      <vt:lpstr>Environmental Studies</vt:lpstr>
      <vt:lpstr>Course Outline</vt:lpstr>
      <vt:lpstr>UNIT 1 Overview of humans and nature</vt:lpstr>
      <vt:lpstr>   HUMANS AND THE ENVIRONMENT</vt:lpstr>
      <vt:lpstr>PowerPoint Presentation</vt:lpstr>
      <vt:lpstr>   Structure of the Sun </vt:lpstr>
      <vt:lpstr>PowerPoint Presentation</vt:lpstr>
      <vt:lpstr>PowerPoint Presentation</vt:lpstr>
      <vt:lpstr> Solar Electromagnetic spectrum</vt:lpstr>
      <vt:lpstr>PowerPoint Presentation</vt:lpstr>
      <vt:lpstr>PowerPoint Presentation</vt:lpstr>
      <vt:lpstr>THE PLANETS</vt:lpstr>
      <vt:lpstr> Temperatures on other Planets and our Moon</vt:lpstr>
      <vt:lpstr>PowerPoint Presentation</vt:lpstr>
      <vt:lpstr> Temperatures on other Planets and our Moon</vt:lpstr>
      <vt:lpstr>PowerPoint Presentation</vt:lpstr>
      <vt:lpstr>PowerPoint Presentation</vt:lpstr>
      <vt:lpstr>PowerPoint Presentation</vt:lpstr>
      <vt:lpstr>Geologic Processes</vt:lpstr>
      <vt:lpstr>The structure of the earth</vt:lpstr>
      <vt:lpstr>PowerPoint Presentation</vt:lpstr>
      <vt:lpstr>Plate Tectonics</vt:lpstr>
      <vt:lpstr>PowerPoint Presentation</vt:lpstr>
      <vt:lpstr>PowerPoint Presentation</vt:lpstr>
      <vt:lpstr>Location of the Lithospheric plates</vt:lpstr>
      <vt:lpstr>            The Earth's Plate Tectonics Behaviour  </vt:lpstr>
      <vt:lpstr>PowerPoint Presentation</vt:lpstr>
      <vt:lpstr>PowerPoint Presentation</vt:lpstr>
      <vt:lpstr> Structure of Earth’s atmosphere</vt:lpstr>
      <vt:lpstr>PowerPoint Presentation</vt:lpstr>
      <vt:lpstr>The Temperature Profile of the Earth’s Atmosphere</vt:lpstr>
      <vt:lpstr>PowerPoint Presentation</vt:lpstr>
      <vt:lpstr>PowerPoint Presentation</vt:lpstr>
      <vt:lpstr>PowerPoint Presentation</vt:lpstr>
      <vt:lpstr>PowerPoint Presentation</vt:lpstr>
      <vt:lpstr>How has man survived on the planet for the last hundred thousand years</vt:lpstr>
      <vt:lpstr>PowerPoint Presentation</vt:lpstr>
      <vt:lpstr>PowerPoint Presentation</vt:lpstr>
      <vt:lpstr>PowerPoint Presentation</vt:lpstr>
      <vt:lpstr>PowerPoint Presentation</vt:lpstr>
      <vt:lpstr>Nanotechnology</vt:lpstr>
      <vt:lpstr>Nano structures</vt:lpstr>
      <vt:lpstr>PowerPoint Presentation</vt:lpstr>
      <vt:lpstr>Population growth crises</vt:lpstr>
      <vt:lpstr>World population predictions</vt:lpstr>
      <vt:lpstr>World population growth to present</vt:lpstr>
      <vt:lpstr>Africa population pyramid</vt:lpstr>
      <vt:lpstr>Comparison of population pyramids</vt:lpstr>
      <vt:lpstr>Definitions in population studies</vt:lpstr>
      <vt:lpstr>PowerPoint Presentation</vt:lpstr>
      <vt:lpstr>Calculations for population growth</vt:lpstr>
      <vt:lpstr>The Earth’s carrying capacity</vt:lpstr>
      <vt:lpstr>Assignment 1</vt:lpstr>
      <vt:lpstr>  THE LOOMING CRISIS (J- CURVE)  </vt:lpstr>
      <vt:lpstr>PowerPoint Presentation</vt:lpstr>
      <vt:lpstr>Resource</vt:lpstr>
      <vt:lpstr>Natural Resources</vt:lpstr>
      <vt:lpstr>Natural Resources</vt:lpstr>
      <vt:lpstr>Origin</vt:lpstr>
      <vt:lpstr>Stage of development</vt:lpstr>
      <vt:lpstr>Actual resources</vt:lpstr>
      <vt:lpstr>Renewability</vt:lpstr>
      <vt:lpstr>Non renewable sources</vt:lpstr>
      <vt:lpstr>Renewable and Non-renewable</vt:lpstr>
      <vt:lpstr>Mitigation Measures for resource use control</vt:lpstr>
      <vt:lpstr>THE ENVIRONMENT</vt:lpstr>
      <vt:lpstr>The Environment</vt:lpstr>
      <vt:lpstr>The Environment</vt:lpstr>
      <vt:lpstr>Environmental Ethics </vt:lpstr>
      <vt:lpstr>Goal of environmental ethics</vt:lpstr>
      <vt:lpstr>Environmental Ethics Theories</vt:lpstr>
      <vt:lpstr>Anthropocentrism</vt:lpstr>
      <vt:lpstr>Environmental Ethics </vt:lpstr>
      <vt:lpstr>Biocentrism</vt:lpstr>
      <vt:lpstr>Ecocentrism</vt:lpstr>
      <vt:lpstr>Environmental Ethics and Sustainable Development</vt:lpstr>
      <vt:lpstr>Environmental Ethics and Sustainable Development</vt:lpstr>
      <vt:lpstr>Environmental Engineering</vt:lpstr>
      <vt:lpstr>Environmental Engineering ensures the following:</vt:lpstr>
      <vt:lpstr>THE ENVIRONMENT </vt:lpstr>
      <vt:lpstr>PowerPoint Presentation</vt:lpstr>
      <vt:lpstr>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Esi Awuah</dc:creator>
  <cp:lastModifiedBy>Esi Awuah</cp:lastModifiedBy>
  <cp:revision>5</cp:revision>
  <dcterms:created xsi:type="dcterms:W3CDTF">2020-05-04T12:40:57Z</dcterms:created>
  <dcterms:modified xsi:type="dcterms:W3CDTF">2020-06-22T12:43:06Z</dcterms:modified>
</cp:coreProperties>
</file>