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8" r:id="rId7"/>
    <p:sldId id="262" r:id="rId8"/>
    <p:sldId id="263" r:id="rId9"/>
    <p:sldId id="264" r:id="rId10"/>
    <p:sldId id="267"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knust.edu.gh/" TargetMode="External"/><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hyperlink" Target="https://www.facebook.com/knust.Ghana/" TargetMode="External"/><Relationship Id="rId5" Type="http://schemas.openxmlformats.org/officeDocument/2006/relationships/image" Target="../media/image3.jpeg"/><Relationship Id="rId4" Type="http://schemas.openxmlformats.org/officeDocument/2006/relationships/hyperlink" Target="https://twitter.com/_knust_"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D751C0-DD79-0043-A8DE-0BFEC2DE753E}" type="datetimeFigureOut">
              <a:rPr lang="en-US" smtClean="0">
                <a:solidFill>
                  <a:prstClr val="black">
                    <a:tint val="75000"/>
                  </a:prstClr>
                </a:solidFill>
              </a:rPr>
              <a:pPr/>
              <a:t>5/24/2021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4801FD5-11B4-DE43-ACA2-E85EEB9A6F9C}" type="slidenum">
              <a:rPr lang="en-US" smtClean="0">
                <a:solidFill>
                  <a:prstClr val="black">
                    <a:tint val="75000"/>
                  </a:prstClr>
                </a:solidFill>
              </a:rPr>
              <a:pPr/>
              <a:t>‹#›</a:t>
            </a:fld>
            <a:endParaRPr lang="en-US">
              <a:solidFill>
                <a:prstClr val="black">
                  <a:tint val="75000"/>
                </a:prstClr>
              </a:solidFill>
            </a:endParaRPr>
          </a:p>
        </p:txBody>
      </p:sp>
      <p:grpSp>
        <p:nvGrpSpPr>
          <p:cNvPr id="7" name="Group 6"/>
          <p:cNvGrpSpPr/>
          <p:nvPr userDrawn="1"/>
        </p:nvGrpSpPr>
        <p:grpSpPr>
          <a:xfrm>
            <a:off x="0" y="1"/>
            <a:ext cx="12192000" cy="854748"/>
            <a:chOff x="0" y="1"/>
            <a:chExt cx="9144000" cy="854748"/>
          </a:xfrm>
        </p:grpSpPr>
        <p:sp>
          <p:nvSpPr>
            <p:cNvPr id="8" name="Rectangle 7"/>
            <p:cNvSpPr/>
            <p:nvPr/>
          </p:nvSpPr>
          <p:spPr>
            <a:xfrm>
              <a:off x="0" y="1"/>
              <a:ext cx="9144000" cy="854748"/>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9" name="TextBox 8"/>
            <p:cNvSpPr txBox="1"/>
            <p:nvPr/>
          </p:nvSpPr>
          <p:spPr>
            <a:xfrm>
              <a:off x="5487656" y="241270"/>
              <a:ext cx="3445328" cy="523220"/>
            </a:xfrm>
            <a:prstGeom prst="rect">
              <a:avLst/>
            </a:prstGeom>
            <a:noFill/>
          </p:spPr>
          <p:txBody>
            <a:bodyPr wrap="square" rtlCol="0">
              <a:spAutoFit/>
            </a:bodyPr>
            <a:lstStyle/>
            <a:p>
              <a:pPr defTabSz="457200"/>
              <a:r>
                <a:rPr lang="en-US" sz="1400" dirty="0">
                  <a:solidFill>
                    <a:prstClr val="white"/>
                  </a:solidFill>
                  <a:latin typeface="Helvetica"/>
                  <a:cs typeface="Helvetica"/>
                </a:rPr>
                <a:t>Kwame Nkrumah University of </a:t>
              </a:r>
            </a:p>
            <a:p>
              <a:pPr defTabSz="457200"/>
              <a:r>
                <a:rPr lang="en-US" sz="1400" dirty="0">
                  <a:solidFill>
                    <a:prstClr val="white"/>
                  </a:solidFill>
                  <a:latin typeface="Helvetica"/>
                  <a:cs typeface="Helvetica"/>
                </a:rPr>
                <a:t>Science &amp; Technology, Kumasi, Ghana</a:t>
              </a:r>
            </a:p>
          </p:txBody>
        </p:sp>
        <p:pic>
          <p:nvPicPr>
            <p:cNvPr id="10" name="Picture 9" descr="KNUST_logo Vector.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95789" y="157852"/>
              <a:ext cx="491867" cy="625979"/>
            </a:xfrm>
            <a:prstGeom prst="rect">
              <a:avLst/>
            </a:prstGeom>
          </p:spPr>
        </p:pic>
      </p:grpSp>
      <p:sp>
        <p:nvSpPr>
          <p:cNvPr id="11" name="Title 1"/>
          <p:cNvSpPr>
            <a:spLocks noGrp="1"/>
          </p:cNvSpPr>
          <p:nvPr>
            <p:ph type="ctrTitle"/>
          </p:nvPr>
        </p:nvSpPr>
        <p:spPr>
          <a:xfrm>
            <a:off x="914400" y="2167739"/>
            <a:ext cx="10363200" cy="1470025"/>
          </a:xfrm>
          <a:prstGeom prst="rect">
            <a:avLst/>
          </a:prstGeom>
        </p:spPr>
        <p:txBody>
          <a:bodyPr>
            <a:normAutofit/>
          </a:bodyPr>
          <a:lstStyle/>
          <a:p>
            <a:pPr algn="l"/>
            <a:r>
              <a:rPr lang="en-US" dirty="0" smtClean="0">
                <a:latin typeface="Helvetica"/>
                <a:cs typeface="Helvetica"/>
              </a:rPr>
              <a:t>Title</a:t>
            </a:r>
            <a:endParaRPr lang="en-US" dirty="0">
              <a:latin typeface="Helvetica"/>
              <a:cs typeface="Helvetica"/>
            </a:endParaRPr>
          </a:p>
        </p:txBody>
      </p:sp>
      <p:sp>
        <p:nvSpPr>
          <p:cNvPr id="12" name="Subtitle 2"/>
          <p:cNvSpPr>
            <a:spLocks noGrp="1"/>
          </p:cNvSpPr>
          <p:nvPr>
            <p:ph type="subTitle" idx="1"/>
          </p:nvPr>
        </p:nvSpPr>
        <p:spPr>
          <a:xfrm>
            <a:off x="971341" y="4010849"/>
            <a:ext cx="8534400" cy="1599330"/>
          </a:xfrm>
        </p:spPr>
        <p:txBody>
          <a:bodyPr>
            <a:normAutofit/>
          </a:bodyPr>
          <a:lstStyle>
            <a:lvl1pPr marL="0" indent="0">
              <a:buNone/>
              <a:defRPr>
                <a:solidFill>
                  <a:schemeClr val="bg1">
                    <a:lumMod val="50000"/>
                  </a:schemeClr>
                </a:solidFill>
              </a:defRPr>
            </a:lvl1pPr>
          </a:lstStyle>
          <a:p>
            <a:pPr algn="l"/>
            <a:r>
              <a:rPr lang="en-US" b="1" dirty="0" smtClean="0">
                <a:solidFill>
                  <a:schemeClr val="tx1"/>
                </a:solidFill>
                <a:latin typeface="Helvetica"/>
                <a:cs typeface="Helvetica"/>
              </a:rPr>
              <a:t>Name</a:t>
            </a:r>
          </a:p>
          <a:p>
            <a:pPr algn="l"/>
            <a:r>
              <a:rPr lang="en-US" sz="2400" b="1" dirty="0" smtClean="0">
                <a:latin typeface="Helvetica"/>
                <a:cs typeface="Helvetica"/>
              </a:rPr>
              <a:t>Department</a:t>
            </a:r>
          </a:p>
          <a:p>
            <a:pPr algn="l"/>
            <a:r>
              <a:rPr lang="en-US" sz="2400" b="1" dirty="0" smtClean="0">
                <a:latin typeface="Helvetica"/>
                <a:cs typeface="Helvetica"/>
              </a:rPr>
              <a:t>Faculty &amp; College</a:t>
            </a:r>
          </a:p>
        </p:txBody>
      </p:sp>
    </p:spTree>
    <p:extLst>
      <p:ext uri="{BB962C8B-B14F-4D97-AF65-F5344CB8AC3E}">
        <p14:creationId xmlns:p14="http://schemas.microsoft.com/office/powerpoint/2010/main" val="1027577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D751C0-DD79-0043-A8DE-0BFEC2DE753E}" type="datetimeFigureOut">
              <a:rPr lang="en-US" smtClean="0">
                <a:solidFill>
                  <a:prstClr val="black">
                    <a:tint val="75000"/>
                  </a:prstClr>
                </a:solidFill>
              </a:rPr>
              <a:pPr/>
              <a:t>5/24/2021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4801FD5-11B4-DE43-ACA2-E85EEB9A6F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8621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D751C0-DD79-0043-A8DE-0BFEC2DE753E}" type="datetimeFigureOut">
              <a:rPr lang="en-US" smtClean="0">
                <a:solidFill>
                  <a:prstClr val="black">
                    <a:tint val="75000"/>
                  </a:prstClr>
                </a:solidFill>
              </a:rPr>
              <a:pPr/>
              <a:t>5/24/2021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4801FD5-11B4-DE43-ACA2-E85EEB9A6F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70498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D751C0-DD79-0043-A8DE-0BFEC2DE753E}" type="datetimeFigureOut">
              <a:rPr lang="en-US" smtClean="0">
                <a:solidFill>
                  <a:prstClr val="black">
                    <a:tint val="75000"/>
                  </a:prstClr>
                </a:solidFill>
              </a:rPr>
              <a:pPr/>
              <a:t>5/24/2021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4801FD5-11B4-DE43-ACA2-E85EEB9A6F9C}" type="slidenum">
              <a:rPr lang="en-US" smtClean="0">
                <a:solidFill>
                  <a:prstClr val="black">
                    <a:tint val="75000"/>
                  </a:prstClr>
                </a:solidFill>
              </a:rPr>
              <a:pPr/>
              <a:t>‹#›</a:t>
            </a:fld>
            <a:endParaRPr lang="en-US">
              <a:solidFill>
                <a:prstClr val="black">
                  <a:tint val="75000"/>
                </a:prstClr>
              </a:solidFill>
            </a:endParaRPr>
          </a:p>
        </p:txBody>
      </p:sp>
      <p:grpSp>
        <p:nvGrpSpPr>
          <p:cNvPr id="7" name="Group 6"/>
          <p:cNvGrpSpPr/>
          <p:nvPr userDrawn="1"/>
        </p:nvGrpSpPr>
        <p:grpSpPr>
          <a:xfrm>
            <a:off x="0" y="5992944"/>
            <a:ext cx="12192000" cy="865057"/>
            <a:chOff x="0" y="5992943"/>
            <a:chExt cx="9144000" cy="865057"/>
          </a:xfrm>
        </p:grpSpPr>
        <p:sp>
          <p:nvSpPr>
            <p:cNvPr id="8" name="Rectangle 7"/>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9" name="Rectangle 8"/>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pic>
          <p:nvPicPr>
            <p:cNvPr id="10" name="Picture 9" descr="KNUST_logo Vector.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11" name="TextBox 10">
              <a:hlinkClick r:id="rId3"/>
            </p:cNvPr>
            <p:cNvSpPr txBox="1"/>
            <p:nvPr/>
          </p:nvSpPr>
          <p:spPr>
            <a:xfrm>
              <a:off x="7137936" y="6036146"/>
              <a:ext cx="1548864" cy="276999"/>
            </a:xfrm>
            <a:prstGeom prst="rect">
              <a:avLst/>
            </a:prstGeom>
            <a:noFill/>
          </p:spPr>
          <p:txBody>
            <a:bodyPr wrap="square" rtlCol="0">
              <a:spAutoFit/>
            </a:bodyPr>
            <a:lstStyle/>
            <a:p>
              <a:pPr defTabSz="457200"/>
              <a:r>
                <a:rPr lang="en-US" sz="1200" dirty="0" err="1">
                  <a:solidFill>
                    <a:prstClr val="white"/>
                  </a:solidFill>
                  <a:latin typeface="Helvetica"/>
                  <a:cs typeface="Helvetica"/>
                </a:rPr>
                <a:t>www.knust.edu.gh</a:t>
              </a:r>
              <a:endParaRPr lang="en-US" sz="1200" dirty="0">
                <a:solidFill>
                  <a:prstClr val="white"/>
                </a:solidFill>
                <a:latin typeface="Helvetica"/>
                <a:cs typeface="Helvetica"/>
              </a:endParaRPr>
            </a:p>
          </p:txBody>
        </p:sp>
        <p:pic>
          <p:nvPicPr>
            <p:cNvPr id="12" name="Picture 11">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3" name="Picture 12">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grpSp>
      <p:sp>
        <p:nvSpPr>
          <p:cNvPr id="14" name="Title 1"/>
          <p:cNvSpPr>
            <a:spLocks noGrp="1"/>
          </p:cNvSpPr>
          <p:nvPr>
            <p:ph type="title"/>
          </p:nvPr>
        </p:nvSpPr>
        <p:spPr>
          <a:xfrm>
            <a:off x="609600" y="274638"/>
            <a:ext cx="10972800" cy="1143000"/>
          </a:xfrm>
          <a:prstGeom prst="rect">
            <a:avLst/>
          </a:prstGeom>
        </p:spPr>
        <p:txBody>
          <a:bodyPr/>
          <a:lstStyle/>
          <a:p>
            <a:pPr algn="l"/>
            <a:r>
              <a:rPr lang="en-US" dirty="0" smtClean="0">
                <a:solidFill>
                  <a:srgbClr val="008000"/>
                </a:solidFill>
                <a:latin typeface="Helvetica"/>
                <a:cs typeface="Helvetica"/>
              </a:rPr>
              <a:t>Introduction</a:t>
            </a:r>
            <a:endParaRPr lang="en-US" dirty="0">
              <a:solidFill>
                <a:srgbClr val="008000"/>
              </a:solidFill>
              <a:latin typeface="Helvetica"/>
              <a:cs typeface="Helvetica"/>
            </a:endParaRPr>
          </a:p>
        </p:txBody>
      </p:sp>
    </p:spTree>
    <p:extLst>
      <p:ext uri="{BB962C8B-B14F-4D97-AF65-F5344CB8AC3E}">
        <p14:creationId xmlns:p14="http://schemas.microsoft.com/office/powerpoint/2010/main" val="1497909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D751C0-DD79-0043-A8DE-0BFEC2DE753E}" type="datetimeFigureOut">
              <a:rPr lang="en-US" smtClean="0">
                <a:solidFill>
                  <a:prstClr val="black">
                    <a:tint val="75000"/>
                  </a:prstClr>
                </a:solidFill>
              </a:rPr>
              <a:pPr/>
              <a:t>5/24/2021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4801FD5-11B4-DE43-ACA2-E85EEB9A6F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67465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D751C0-DD79-0043-A8DE-0BFEC2DE753E}" type="datetimeFigureOut">
              <a:rPr lang="en-US" smtClean="0">
                <a:solidFill>
                  <a:prstClr val="black">
                    <a:tint val="75000"/>
                  </a:prstClr>
                </a:solidFill>
              </a:rPr>
              <a:pPr/>
              <a:t>5/24/2021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4801FD5-11B4-DE43-ACA2-E85EEB9A6F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40890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D751C0-DD79-0043-A8DE-0BFEC2DE753E}" type="datetimeFigureOut">
              <a:rPr lang="en-US" smtClean="0">
                <a:solidFill>
                  <a:prstClr val="black">
                    <a:tint val="75000"/>
                  </a:prstClr>
                </a:solidFill>
              </a:rPr>
              <a:pPr/>
              <a:t>5/24/2021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4801FD5-11B4-DE43-ACA2-E85EEB9A6F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4932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D751C0-DD79-0043-A8DE-0BFEC2DE753E}" type="datetimeFigureOut">
              <a:rPr lang="en-US" smtClean="0">
                <a:solidFill>
                  <a:prstClr val="black">
                    <a:tint val="75000"/>
                  </a:prstClr>
                </a:solidFill>
              </a:rPr>
              <a:pPr/>
              <a:t>5/24/2021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4801FD5-11B4-DE43-ACA2-E85EEB9A6F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21212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D751C0-DD79-0043-A8DE-0BFEC2DE753E}" type="datetimeFigureOut">
              <a:rPr lang="en-US" smtClean="0">
                <a:solidFill>
                  <a:prstClr val="black">
                    <a:tint val="75000"/>
                  </a:prstClr>
                </a:solidFill>
              </a:rPr>
              <a:pPr/>
              <a:t>5/24/2021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4801FD5-11B4-DE43-ACA2-E85EEB9A6F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781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D751C0-DD79-0043-A8DE-0BFEC2DE753E}" type="datetimeFigureOut">
              <a:rPr lang="en-US" smtClean="0">
                <a:solidFill>
                  <a:prstClr val="black">
                    <a:tint val="75000"/>
                  </a:prstClr>
                </a:solidFill>
              </a:rPr>
              <a:pPr/>
              <a:t>5/24/2021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4801FD5-11B4-DE43-ACA2-E85EEB9A6F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74420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D751C0-DD79-0043-A8DE-0BFEC2DE753E}" type="datetimeFigureOut">
              <a:rPr lang="en-US" smtClean="0">
                <a:solidFill>
                  <a:prstClr val="black">
                    <a:tint val="75000"/>
                  </a:prstClr>
                </a:solidFill>
              </a:rPr>
              <a:pPr/>
              <a:t>5/24/2021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4801FD5-11B4-DE43-ACA2-E85EEB9A6F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5409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E2D751C0-DD79-0043-A8DE-0BFEC2DE753E}" type="datetimeFigureOut">
              <a:rPr lang="en-US" smtClean="0">
                <a:solidFill>
                  <a:prstClr val="black">
                    <a:tint val="75000"/>
                  </a:prstClr>
                </a:solidFill>
              </a:rPr>
              <a:pPr defTabSz="457200"/>
              <a:t>5/24/2021</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F4801FD5-11B4-DE43-ACA2-E85EEB9A6F9C}"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11235002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p:txBody>
          <a:bodyPr>
            <a:normAutofit fontScale="90000"/>
          </a:bodyPr>
          <a:lstStyle/>
          <a:p>
            <a:r>
              <a:rPr lang="en-US" dirty="0" smtClean="0"/>
              <a:t>POSSESSING THE SECRET OF JOY</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a:t/>
            </a:r>
            <a:br>
              <a:rPr lang="en-US" dirty="0"/>
            </a:br>
            <a:r>
              <a:rPr lang="en-US" dirty="0" smtClean="0"/>
              <a:t>												</a:t>
            </a:r>
            <a:r>
              <a:rPr lang="en-US" sz="3600" dirty="0" smtClean="0"/>
              <a:t>BY CHIKA UNIGWE</a:t>
            </a:r>
            <a:endParaRPr lang="en-US" sz="3600" dirty="0"/>
          </a:p>
        </p:txBody>
      </p:sp>
    </p:spTree>
    <p:extLst>
      <p:ext uri="{BB962C8B-B14F-4D97-AF65-F5344CB8AC3E}">
        <p14:creationId xmlns:p14="http://schemas.microsoft.com/office/powerpoint/2010/main" val="1479371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CONTD.</a:t>
            </a:r>
            <a:endParaRPr lang="en-US" dirty="0"/>
          </a:p>
        </p:txBody>
      </p:sp>
      <p:sp>
        <p:nvSpPr>
          <p:cNvPr id="3" name="Content Placeholder 2"/>
          <p:cNvSpPr>
            <a:spLocks noGrp="1"/>
          </p:cNvSpPr>
          <p:nvPr>
            <p:ph idx="4294967295"/>
          </p:nvPr>
        </p:nvSpPr>
        <p:spPr>
          <a:xfrm>
            <a:off x="0" y="1600200"/>
            <a:ext cx="10972800" cy="4525963"/>
          </a:xfrm>
        </p:spPr>
        <p:txBody>
          <a:bodyPr/>
          <a:lstStyle/>
          <a:p>
            <a:r>
              <a:rPr lang="en-US" dirty="0" smtClean="0"/>
              <a:t>Contrast</a:t>
            </a:r>
          </a:p>
          <a:p>
            <a:pPr>
              <a:buFontTx/>
              <a:buChar char="-"/>
            </a:pPr>
            <a:r>
              <a:rPr lang="en-US" sz="2400" dirty="0" smtClean="0"/>
              <a:t>The contrast between </a:t>
            </a:r>
            <a:r>
              <a:rPr lang="en-US" sz="2400" dirty="0" err="1" smtClean="0"/>
              <a:t>Uju</a:t>
            </a:r>
            <a:r>
              <a:rPr lang="en-US" sz="2400" dirty="0" smtClean="0"/>
              <a:t> and her mother</a:t>
            </a:r>
          </a:p>
          <a:p>
            <a:pPr>
              <a:buFontTx/>
              <a:buChar char="-"/>
            </a:pPr>
            <a:r>
              <a:rPr lang="en-US" sz="2400" dirty="0" smtClean="0"/>
              <a:t>The contrast between </a:t>
            </a:r>
            <a:r>
              <a:rPr lang="en-US" sz="2400" dirty="0" err="1" smtClean="0"/>
              <a:t>Uju</a:t>
            </a:r>
            <a:r>
              <a:rPr lang="en-US" sz="2400" dirty="0" smtClean="0"/>
              <a:t> at the beginning of the story and the at the end of the story</a:t>
            </a:r>
            <a:endParaRPr lang="en-US" sz="2400" dirty="0"/>
          </a:p>
        </p:txBody>
      </p:sp>
    </p:spTree>
    <p:extLst>
      <p:ext uri="{BB962C8B-B14F-4D97-AF65-F5344CB8AC3E}">
        <p14:creationId xmlns:p14="http://schemas.microsoft.com/office/powerpoint/2010/main" val="426504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SETTING</a:t>
            </a:r>
            <a:r>
              <a:rPr lang="en-US" dirty="0" smtClean="0"/>
              <a:t> </a:t>
            </a:r>
            <a:endParaRPr lang="en-US" dirty="0"/>
          </a:p>
        </p:txBody>
      </p:sp>
      <p:sp>
        <p:nvSpPr>
          <p:cNvPr id="3" name="Content Placeholder 2"/>
          <p:cNvSpPr>
            <a:spLocks noGrp="1"/>
          </p:cNvSpPr>
          <p:nvPr>
            <p:ph idx="4294967295"/>
          </p:nvPr>
        </p:nvSpPr>
        <p:spPr>
          <a:xfrm>
            <a:off x="0" y="1600200"/>
            <a:ext cx="10972800" cy="4525963"/>
          </a:xfrm>
        </p:spPr>
        <p:txBody>
          <a:bodyPr>
            <a:normAutofit/>
          </a:bodyPr>
          <a:lstStyle/>
          <a:p>
            <a:r>
              <a:rPr lang="en-US" dirty="0" smtClean="0"/>
              <a:t>The story is set in Nigeria (Africa) where prophets are infallible and can authenticate the cause of death of an individual.</a:t>
            </a:r>
          </a:p>
          <a:p>
            <a:r>
              <a:rPr lang="en-US" dirty="0" smtClean="0"/>
              <a:t>It is also set in poor </a:t>
            </a:r>
            <a:r>
              <a:rPr lang="en-US" dirty="0" err="1" smtClean="0"/>
              <a:t>neighbourhoods</a:t>
            </a:r>
            <a:r>
              <a:rPr lang="en-US" dirty="0" smtClean="0"/>
              <a:t> where mothers sell off their daughters to rich families in order to redeem the family from poverty.</a:t>
            </a:r>
          </a:p>
          <a:p>
            <a:r>
              <a:rPr lang="en-US" dirty="0" smtClean="0"/>
              <a:t>It is set in an environment where people have no will of their own.</a:t>
            </a:r>
            <a:endParaRPr lang="en-US" dirty="0"/>
          </a:p>
        </p:txBody>
      </p:sp>
    </p:spTree>
    <p:extLst>
      <p:ext uri="{BB962C8B-B14F-4D97-AF65-F5344CB8AC3E}">
        <p14:creationId xmlns:p14="http://schemas.microsoft.com/office/powerpoint/2010/main" val="1310386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 DISCUSSION</a:t>
            </a:r>
            <a:endParaRPr lang="en-US" b="1" dirty="0"/>
          </a:p>
        </p:txBody>
      </p:sp>
      <p:sp>
        <p:nvSpPr>
          <p:cNvPr id="3" name="Content Placeholder 2"/>
          <p:cNvSpPr>
            <a:spLocks noGrp="1"/>
          </p:cNvSpPr>
          <p:nvPr>
            <p:ph idx="4294967295"/>
          </p:nvPr>
        </p:nvSpPr>
        <p:spPr>
          <a:xfrm>
            <a:off x="0" y="1600200"/>
            <a:ext cx="10972800" cy="4525963"/>
          </a:xfrm>
        </p:spPr>
        <p:txBody>
          <a:bodyPr>
            <a:normAutofit/>
          </a:bodyPr>
          <a:lstStyle/>
          <a:p>
            <a:r>
              <a:rPr lang="en-US" sz="2800" dirty="0" smtClean="0"/>
              <a:t>Discuss the contrast between the firm voice of mother and the weightless voice of </a:t>
            </a:r>
            <a:r>
              <a:rPr lang="en-US" sz="2800" dirty="0" err="1" smtClean="0"/>
              <a:t>Uju</a:t>
            </a:r>
            <a:r>
              <a:rPr lang="en-US" sz="2800" dirty="0" smtClean="0"/>
              <a:t>.</a:t>
            </a:r>
          </a:p>
          <a:p>
            <a:r>
              <a:rPr lang="en-US" sz="2800" dirty="0" smtClean="0"/>
              <a:t>Would you have acted differently if you were in the shoes of </a:t>
            </a:r>
            <a:r>
              <a:rPr lang="en-US" sz="2800" dirty="0" err="1" smtClean="0"/>
              <a:t>Uju</a:t>
            </a:r>
            <a:r>
              <a:rPr lang="en-US" sz="2800" dirty="0" smtClean="0"/>
              <a:t>? Give reasons why you would or wouldn’t.</a:t>
            </a:r>
          </a:p>
          <a:p>
            <a:r>
              <a:rPr lang="en-US" sz="2800" dirty="0" smtClean="0"/>
              <a:t>Children as redeemers of the family. Is this evident in our world today?</a:t>
            </a:r>
          </a:p>
          <a:p>
            <a:r>
              <a:rPr lang="en-US" sz="2800" dirty="0" smtClean="0"/>
              <a:t>Do you agree that children must pay their due in the family?</a:t>
            </a:r>
          </a:p>
          <a:p>
            <a:r>
              <a:rPr lang="en-US" sz="2800" dirty="0" smtClean="0"/>
              <a:t>Would you subscribe to the assertion that the mother did what was best for her child? Did she push her daughter into blessings?</a:t>
            </a:r>
          </a:p>
          <a:p>
            <a:r>
              <a:rPr lang="en-US" sz="2800" dirty="0" smtClean="0"/>
              <a:t>What is your secret of joy? Do you have one?</a:t>
            </a:r>
            <a:endParaRPr lang="en-US" sz="2800" dirty="0"/>
          </a:p>
        </p:txBody>
      </p:sp>
    </p:spTree>
    <p:extLst>
      <p:ext uri="{BB962C8B-B14F-4D97-AF65-F5344CB8AC3E}">
        <p14:creationId xmlns:p14="http://schemas.microsoft.com/office/powerpoint/2010/main" val="1163270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WHO IS CHIKA UNIGWE</a:t>
            </a:r>
            <a:r>
              <a:rPr lang="en-US" dirty="0" smtClean="0"/>
              <a:t/>
            </a:r>
            <a:br>
              <a:rPr lang="en-US" dirty="0" smtClean="0"/>
            </a:br>
            <a:r>
              <a:rPr lang="en-US" sz="1400" dirty="0" smtClean="0"/>
              <a:t/>
            </a:r>
            <a:br>
              <a:rPr lang="en-US" sz="1400" dirty="0" smtClean="0"/>
            </a:br>
            <a:r>
              <a:rPr lang="en-US" sz="7200" dirty="0" smtClean="0"/>
              <a:t/>
            </a:r>
            <a:br>
              <a:rPr lang="en-US" sz="7200" dirty="0" smtClean="0"/>
            </a:br>
            <a:endParaRPr lang="en-US" sz="7200" dirty="0"/>
          </a:p>
        </p:txBody>
      </p:sp>
      <p:sp>
        <p:nvSpPr>
          <p:cNvPr id="2" name="Content Placeholder 1"/>
          <p:cNvSpPr>
            <a:spLocks noGrp="1"/>
          </p:cNvSpPr>
          <p:nvPr>
            <p:ph idx="4294967295"/>
          </p:nvPr>
        </p:nvSpPr>
        <p:spPr>
          <a:xfrm>
            <a:off x="0" y="1558925"/>
            <a:ext cx="10972800" cy="4567238"/>
          </a:xfrm>
        </p:spPr>
        <p:txBody>
          <a:bodyPr>
            <a:normAutofit fontScale="92500"/>
          </a:bodyPr>
          <a:lstStyle/>
          <a:p>
            <a:pPr>
              <a:buFont typeface="Arial" panose="020B0604020202020204" pitchFamily="34" charset="0"/>
              <a:buChar char="•"/>
            </a:pPr>
            <a:r>
              <a:rPr lang="en-US" dirty="0"/>
              <a:t> She was born in Enugu, Nigeria in 1974. she is popular for her three novels; The Phoenix (2007), On Black Sisters’ Street (2009) and Night Dancer (2012). She writes in English and Dutch. </a:t>
            </a:r>
          </a:p>
          <a:p>
            <a:pPr>
              <a:buFont typeface="Arial" panose="020B0604020202020204" pitchFamily="34" charset="0"/>
              <a:buChar char="•"/>
            </a:pPr>
            <a:r>
              <a:rPr lang="en-US" dirty="0" smtClean="0"/>
              <a:t>Chika’s </a:t>
            </a:r>
            <a:r>
              <a:rPr lang="en-US" dirty="0"/>
              <a:t>first published works were collections of poems: Tear Drops (1993) and Born in Nigeria (1995). </a:t>
            </a:r>
            <a:endParaRPr lang="en-US" dirty="0" smtClean="0"/>
          </a:p>
          <a:p>
            <a:pPr>
              <a:buFont typeface="Arial" panose="020B0604020202020204" pitchFamily="34" charset="0"/>
              <a:buChar char="•"/>
            </a:pPr>
            <a:r>
              <a:rPr lang="en-US" dirty="0" smtClean="0"/>
              <a:t>In </a:t>
            </a:r>
            <a:r>
              <a:rPr lang="en-US" dirty="0"/>
              <a:t>an interview with Sade on Sade’s World Short Story Podcast, she comments that she unconsciously writes about female protagonists. She writes stories of the silent minority and marginalized in society.</a:t>
            </a:r>
          </a:p>
        </p:txBody>
      </p:sp>
    </p:spTree>
    <p:extLst>
      <p:ext uri="{BB962C8B-B14F-4D97-AF65-F5344CB8AC3E}">
        <p14:creationId xmlns:p14="http://schemas.microsoft.com/office/powerpoint/2010/main" val="2458543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SUMMARY</a:t>
            </a:r>
            <a:r>
              <a:rPr lang="en-US" dirty="0" smtClean="0"/>
              <a:t/>
            </a:r>
            <a:br>
              <a:rPr lang="en-US" dirty="0" smtClean="0"/>
            </a:br>
            <a:r>
              <a:rPr lang="en-US" dirty="0"/>
              <a:t/>
            </a:r>
            <a:br>
              <a:rPr lang="en-US" dirty="0"/>
            </a:br>
            <a:endParaRPr lang="en-US" sz="1050" dirty="0"/>
          </a:p>
        </p:txBody>
      </p:sp>
      <p:sp>
        <p:nvSpPr>
          <p:cNvPr id="3" name="Content Placeholder 2"/>
          <p:cNvSpPr>
            <a:spLocks noGrp="1"/>
          </p:cNvSpPr>
          <p:nvPr>
            <p:ph idx="4294967295"/>
          </p:nvPr>
        </p:nvSpPr>
        <p:spPr>
          <a:xfrm>
            <a:off x="0" y="1017432"/>
            <a:ext cx="10972800" cy="5108732"/>
          </a:xfrm>
        </p:spPr>
        <p:txBody>
          <a:bodyPr>
            <a:normAutofit fontScale="92500" lnSpcReduction="10000"/>
          </a:bodyPr>
          <a:lstStyle/>
          <a:p>
            <a:r>
              <a:rPr lang="en-US" dirty="0" smtClean="0"/>
              <a:t>A </a:t>
            </a:r>
            <a:r>
              <a:rPr lang="en-US" dirty="0"/>
              <a:t>girl named </a:t>
            </a:r>
            <a:r>
              <a:rPr lang="en-US" dirty="0" err="1"/>
              <a:t>Uju</a:t>
            </a:r>
            <a:r>
              <a:rPr lang="en-US" dirty="0"/>
              <a:t> is coerced into marriage by her mother (a widow). She grudgingly accepts because she must </a:t>
            </a:r>
            <a:r>
              <a:rPr lang="en-US" dirty="0" smtClean="0"/>
              <a:t>save her family </a:t>
            </a:r>
            <a:r>
              <a:rPr lang="en-US" dirty="0"/>
              <a:t>from </a:t>
            </a:r>
            <a:r>
              <a:rPr lang="en-US" dirty="0" smtClean="0"/>
              <a:t>poverty.</a:t>
            </a:r>
          </a:p>
          <a:p>
            <a:r>
              <a:rPr lang="en-US" dirty="0" smtClean="0"/>
              <a:t>She </a:t>
            </a:r>
            <a:r>
              <a:rPr lang="en-US" dirty="0"/>
              <a:t>gets married to Chief </a:t>
            </a:r>
            <a:r>
              <a:rPr lang="en-US" dirty="0" err="1" smtClean="0"/>
              <a:t>Okeke</a:t>
            </a:r>
            <a:r>
              <a:rPr lang="en-US" dirty="0" smtClean="0"/>
              <a:t> who </a:t>
            </a:r>
            <a:r>
              <a:rPr lang="en-US" dirty="0"/>
              <a:t>is forty-five (45) but looks sixty (60), very ugly and has a wobbly </a:t>
            </a:r>
            <a:r>
              <a:rPr lang="en-US" dirty="0" smtClean="0"/>
              <a:t>potbelly.</a:t>
            </a:r>
          </a:p>
          <a:p>
            <a:r>
              <a:rPr lang="en-US" dirty="0" err="1" smtClean="0"/>
              <a:t>Uju</a:t>
            </a:r>
            <a:r>
              <a:rPr lang="en-US" dirty="0" smtClean="0"/>
              <a:t> </a:t>
            </a:r>
            <a:r>
              <a:rPr lang="en-US" dirty="0"/>
              <a:t>hates the Chief and does not seem to be taken in by the wealth and comfort that comes with marrying him. Her mother on the other hand is however very elated because all her problems have been solved. She enjoys her new status and </a:t>
            </a:r>
            <a:r>
              <a:rPr lang="en-US" dirty="0" smtClean="0"/>
              <a:t>power.</a:t>
            </a:r>
          </a:p>
          <a:p>
            <a:r>
              <a:rPr lang="en-US" dirty="0" err="1" smtClean="0"/>
              <a:t>Uju</a:t>
            </a:r>
            <a:r>
              <a:rPr lang="en-US" dirty="0" smtClean="0"/>
              <a:t> </a:t>
            </a:r>
            <a:r>
              <a:rPr lang="en-US" dirty="0"/>
              <a:t>dreads getting pregnant because she believes it will be </a:t>
            </a:r>
            <a:r>
              <a:rPr lang="en-US" dirty="0" smtClean="0"/>
              <a:t>a replica </a:t>
            </a:r>
            <a:r>
              <a:rPr lang="en-US" dirty="0"/>
              <a:t>of the chief. </a:t>
            </a:r>
          </a:p>
        </p:txBody>
      </p:sp>
    </p:spTree>
    <p:extLst>
      <p:ext uri="{BB962C8B-B14F-4D97-AF65-F5344CB8AC3E}">
        <p14:creationId xmlns:p14="http://schemas.microsoft.com/office/powerpoint/2010/main" val="1065618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t>CONTD.</a:t>
            </a:r>
            <a:r>
              <a:rPr lang="en-US" dirty="0" smtClean="0"/>
              <a:t/>
            </a:r>
            <a:br>
              <a:rPr lang="en-US" dirty="0" smtClean="0"/>
            </a:br>
            <a:r>
              <a:rPr lang="en-US" dirty="0" smtClean="0"/>
              <a:t/>
            </a:r>
            <a:br>
              <a:rPr lang="en-US" dirty="0" smtClean="0"/>
            </a:br>
            <a:endParaRPr lang="en-US" sz="2000" dirty="0"/>
          </a:p>
        </p:txBody>
      </p:sp>
      <p:sp>
        <p:nvSpPr>
          <p:cNvPr id="3" name="Content Placeholder 2"/>
          <p:cNvSpPr>
            <a:spLocks noGrp="1"/>
          </p:cNvSpPr>
          <p:nvPr>
            <p:ph idx="4294967295"/>
          </p:nvPr>
        </p:nvSpPr>
        <p:spPr>
          <a:xfrm>
            <a:off x="0" y="1068946"/>
            <a:ext cx="10972800" cy="5057217"/>
          </a:xfrm>
        </p:spPr>
        <p:txBody>
          <a:bodyPr>
            <a:normAutofit lnSpcReduction="10000"/>
          </a:bodyPr>
          <a:lstStyle/>
          <a:p>
            <a:r>
              <a:rPr lang="en-US" dirty="0" smtClean="0">
                <a:solidFill>
                  <a:prstClr val="black"/>
                </a:solidFill>
              </a:rPr>
              <a:t>When </a:t>
            </a:r>
            <a:r>
              <a:rPr lang="en-US" dirty="0">
                <a:solidFill>
                  <a:prstClr val="black"/>
                </a:solidFill>
              </a:rPr>
              <a:t>she finds out she is pregnant, she throws away all the </a:t>
            </a:r>
            <a:r>
              <a:rPr lang="en-US" dirty="0" smtClean="0">
                <a:solidFill>
                  <a:prstClr val="black"/>
                </a:solidFill>
              </a:rPr>
              <a:t>positive advice </a:t>
            </a:r>
            <a:r>
              <a:rPr lang="en-US" dirty="0">
                <a:solidFill>
                  <a:prstClr val="black"/>
                </a:solidFill>
              </a:rPr>
              <a:t>from her mother, eats food she is not supposed to </a:t>
            </a:r>
            <a:r>
              <a:rPr lang="en-US" dirty="0" smtClean="0">
                <a:solidFill>
                  <a:prstClr val="black"/>
                </a:solidFill>
              </a:rPr>
              <a:t>and </a:t>
            </a:r>
            <a:r>
              <a:rPr lang="en-US" dirty="0">
                <a:solidFill>
                  <a:prstClr val="black"/>
                </a:solidFill>
              </a:rPr>
              <a:t>desires to fling the baby from her womb. The baby however is not aborted but birthed. </a:t>
            </a:r>
            <a:endParaRPr lang="en-US" dirty="0" smtClean="0"/>
          </a:p>
          <a:p>
            <a:r>
              <a:rPr lang="en-US" dirty="0" smtClean="0"/>
              <a:t>When </a:t>
            </a:r>
            <a:r>
              <a:rPr lang="en-US" dirty="0"/>
              <a:t>labour sets in, she curses her husband, her unborn baby and poverty for putting her in an uncomfortable position. </a:t>
            </a:r>
            <a:endParaRPr lang="en-US" dirty="0" smtClean="0"/>
          </a:p>
          <a:p>
            <a:r>
              <a:rPr lang="en-US" dirty="0" smtClean="0"/>
              <a:t>However</a:t>
            </a:r>
            <a:r>
              <a:rPr lang="en-US" dirty="0"/>
              <a:t>, when she sees the baby (though ugly and has the buttocks of an old man), something stirs within her – love. She finds the secret to her joy. The baby is the silver lining in her dark clouds.</a:t>
            </a:r>
          </a:p>
        </p:txBody>
      </p:sp>
    </p:spTree>
    <p:extLst>
      <p:ext uri="{BB962C8B-B14F-4D97-AF65-F5344CB8AC3E}">
        <p14:creationId xmlns:p14="http://schemas.microsoft.com/office/powerpoint/2010/main" val="165398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4334"/>
            <a:ext cx="10972800" cy="1143000"/>
          </a:xfrm>
        </p:spPr>
        <p:txBody>
          <a:bodyPr/>
          <a:lstStyle/>
          <a:p>
            <a:r>
              <a:rPr lang="en-US" b="1" dirty="0" smtClean="0"/>
              <a:t>THEMES</a:t>
            </a:r>
            <a:endParaRPr lang="en-US" b="1" dirty="0"/>
          </a:p>
        </p:txBody>
      </p:sp>
      <p:sp>
        <p:nvSpPr>
          <p:cNvPr id="3" name="Content Placeholder 2"/>
          <p:cNvSpPr>
            <a:spLocks noGrp="1"/>
          </p:cNvSpPr>
          <p:nvPr>
            <p:ph idx="4294967295"/>
          </p:nvPr>
        </p:nvSpPr>
        <p:spPr>
          <a:xfrm>
            <a:off x="0" y="785612"/>
            <a:ext cx="10972800" cy="4977686"/>
          </a:xfrm>
        </p:spPr>
        <p:txBody>
          <a:bodyPr>
            <a:normAutofit fontScale="85000" lnSpcReduction="20000"/>
          </a:bodyPr>
          <a:lstStyle/>
          <a:p>
            <a:r>
              <a:rPr lang="en-US" dirty="0" smtClean="0"/>
              <a:t>1. </a:t>
            </a:r>
            <a:r>
              <a:rPr lang="en-US" dirty="0" smtClean="0"/>
              <a:t>Love and hate is expounded in the story. Hate </a:t>
            </a:r>
            <a:r>
              <a:rPr lang="en-US" dirty="0" smtClean="0"/>
              <a:t>is overthrown by love at the end of the story. </a:t>
            </a:r>
            <a:r>
              <a:rPr lang="en-US" dirty="0" err="1" smtClean="0"/>
              <a:t>Uju’s</a:t>
            </a:r>
            <a:r>
              <a:rPr lang="en-US" dirty="0" smtClean="0"/>
              <a:t> sudden and immediate love for her child overthrows hate which has reigned from the beginning of the story.</a:t>
            </a:r>
            <a:endParaRPr lang="en-US" dirty="0" smtClean="0"/>
          </a:p>
          <a:p>
            <a:r>
              <a:rPr lang="en-US" dirty="0" smtClean="0"/>
              <a:t>2. </a:t>
            </a:r>
            <a:r>
              <a:rPr lang="en-US" dirty="0" smtClean="0"/>
              <a:t>Chika exposes one of the ills of our society which </a:t>
            </a:r>
            <a:r>
              <a:rPr lang="en-US" dirty="0" smtClean="0"/>
              <a:t>encroaches on the will and desire of some children. The theme of </a:t>
            </a:r>
            <a:r>
              <a:rPr lang="en-US" dirty="0" smtClean="0"/>
              <a:t>forced or arranged marriages set the tone for the conflict in the story.</a:t>
            </a:r>
          </a:p>
          <a:p>
            <a:r>
              <a:rPr lang="en-US" dirty="0" smtClean="0"/>
              <a:t>3</a:t>
            </a:r>
            <a:r>
              <a:rPr lang="en-US" dirty="0" smtClean="0"/>
              <a:t>. </a:t>
            </a:r>
            <a:r>
              <a:rPr lang="en-US" dirty="0" smtClean="0"/>
              <a:t>it is evident that that wealth/materialism plays a very important role in the story. Wealth opens our eye to the several possibilities that exists in the society.</a:t>
            </a:r>
            <a:endParaRPr lang="en-US" dirty="0" smtClean="0"/>
          </a:p>
          <a:p>
            <a:r>
              <a:rPr lang="en-US" dirty="0" smtClean="0"/>
              <a:t>4. </a:t>
            </a:r>
            <a:r>
              <a:rPr lang="en-US" dirty="0" smtClean="0"/>
              <a:t>Poverty is a powerful force. In very poor communities, poverty becomes the catalyst that pushes individuals to do the unthinkable just to escape. This force is explored in the story and brings to the fore the struggles of people in very poor communities.</a:t>
            </a:r>
            <a:endParaRPr lang="en-US" dirty="0" smtClean="0"/>
          </a:p>
        </p:txBody>
      </p:sp>
    </p:spTree>
    <p:extLst>
      <p:ext uri="{BB962C8B-B14F-4D97-AF65-F5344CB8AC3E}">
        <p14:creationId xmlns:p14="http://schemas.microsoft.com/office/powerpoint/2010/main" val="348883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CONTD.</a:t>
            </a:r>
            <a:endParaRPr lang="en-US" dirty="0"/>
          </a:p>
        </p:txBody>
      </p:sp>
      <p:sp>
        <p:nvSpPr>
          <p:cNvPr id="3" name="Subtitle 2"/>
          <p:cNvSpPr>
            <a:spLocks noGrp="1"/>
          </p:cNvSpPr>
          <p:nvPr>
            <p:ph type="subTitle" idx="4294967295"/>
          </p:nvPr>
        </p:nvSpPr>
        <p:spPr>
          <a:xfrm>
            <a:off x="0" y="952545"/>
            <a:ext cx="10152063" cy="4919663"/>
          </a:xfrm>
        </p:spPr>
        <p:txBody>
          <a:bodyPr>
            <a:normAutofit fontScale="92500"/>
          </a:bodyPr>
          <a:lstStyle/>
          <a:p>
            <a:r>
              <a:rPr lang="en-US" sz="2800" dirty="0">
                <a:solidFill>
                  <a:schemeClr val="tx1"/>
                </a:solidFill>
              </a:rPr>
              <a:t>5. </a:t>
            </a:r>
            <a:r>
              <a:rPr lang="en-US" sz="2800" dirty="0" smtClean="0">
                <a:solidFill>
                  <a:schemeClr val="tx1"/>
                </a:solidFill>
              </a:rPr>
              <a:t>Power and status is the backbone of the story. It is the lens through which life is viewed and measured by characters in the story.</a:t>
            </a:r>
            <a:endParaRPr lang="en-US" sz="2800" dirty="0">
              <a:solidFill>
                <a:schemeClr val="tx1"/>
              </a:solidFill>
            </a:endParaRPr>
          </a:p>
          <a:p>
            <a:r>
              <a:rPr lang="en-US" sz="2800" dirty="0">
                <a:solidFill>
                  <a:schemeClr val="tx1"/>
                </a:solidFill>
              </a:rPr>
              <a:t>6. </a:t>
            </a:r>
            <a:r>
              <a:rPr lang="en-US" sz="2800" dirty="0" smtClean="0">
                <a:solidFill>
                  <a:schemeClr val="tx1"/>
                </a:solidFill>
              </a:rPr>
              <a:t>The contract between personal choices and coercion is one of the underlining issues discussed in the story. Coupled with this is the theme </a:t>
            </a:r>
            <a:r>
              <a:rPr lang="en-US" sz="2800" dirty="0">
                <a:solidFill>
                  <a:schemeClr val="tx1"/>
                </a:solidFill>
              </a:rPr>
              <a:t>of </a:t>
            </a:r>
            <a:r>
              <a:rPr lang="en-US" sz="2800" dirty="0" smtClean="0">
                <a:solidFill>
                  <a:schemeClr val="tx1"/>
                </a:solidFill>
              </a:rPr>
              <a:t>personal will.</a:t>
            </a:r>
            <a:endParaRPr lang="en-US" sz="2800" dirty="0">
              <a:solidFill>
                <a:schemeClr val="tx1"/>
              </a:solidFill>
            </a:endParaRPr>
          </a:p>
          <a:p>
            <a:r>
              <a:rPr lang="en-US" sz="2800" dirty="0">
                <a:solidFill>
                  <a:schemeClr val="tx1"/>
                </a:solidFill>
              </a:rPr>
              <a:t>7</a:t>
            </a:r>
            <a:r>
              <a:rPr lang="en-US" sz="2800" dirty="0" smtClean="0">
                <a:solidFill>
                  <a:schemeClr val="tx1"/>
                </a:solidFill>
              </a:rPr>
              <a:t>. One very important issue discussed is the role Prophets play in our African societies. The reverence given them highlights the infallibility and power they wield in our setting.</a:t>
            </a:r>
            <a:endParaRPr lang="en-US" sz="2800" dirty="0">
              <a:solidFill>
                <a:schemeClr val="tx1"/>
              </a:solidFill>
            </a:endParaRPr>
          </a:p>
          <a:p>
            <a:r>
              <a:rPr lang="en-US" sz="2800" dirty="0" smtClean="0">
                <a:solidFill>
                  <a:schemeClr val="tx1"/>
                </a:solidFill>
              </a:rPr>
              <a:t>8. Parents blackmailing children to do their bidding is also highlighted in the story. Children being made to pay their due to the family is an issue of grave concern which needs to be expounded. </a:t>
            </a:r>
            <a:endParaRPr lang="en-US" sz="2800"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3222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THE CHARACTERS ARE CHARACTERISED</a:t>
            </a:r>
            <a:endParaRPr lang="en-US" b="1" dirty="0"/>
          </a:p>
        </p:txBody>
      </p:sp>
      <p:sp>
        <p:nvSpPr>
          <p:cNvPr id="3" name="Content Placeholder 2"/>
          <p:cNvSpPr>
            <a:spLocks noGrp="1"/>
          </p:cNvSpPr>
          <p:nvPr>
            <p:ph idx="4294967295"/>
          </p:nvPr>
        </p:nvSpPr>
        <p:spPr>
          <a:xfrm>
            <a:off x="0" y="1017432"/>
            <a:ext cx="10972800" cy="5108732"/>
          </a:xfrm>
        </p:spPr>
        <p:txBody>
          <a:bodyPr>
            <a:normAutofit lnSpcReduction="10000"/>
          </a:bodyPr>
          <a:lstStyle/>
          <a:p>
            <a:endParaRPr lang="en-US" sz="2400" dirty="0" smtClean="0"/>
          </a:p>
          <a:p>
            <a:r>
              <a:rPr lang="en-US" sz="2400" dirty="0" smtClean="0"/>
              <a:t>There are three characters in the novel. </a:t>
            </a:r>
            <a:r>
              <a:rPr lang="en-US" sz="2400" dirty="0" err="1" smtClean="0"/>
              <a:t>Uju</a:t>
            </a:r>
            <a:r>
              <a:rPr lang="en-US" sz="2400" dirty="0" smtClean="0"/>
              <a:t> and her mother are major characters while Chief </a:t>
            </a:r>
            <a:r>
              <a:rPr lang="en-US" sz="2400" dirty="0" err="1" smtClean="0"/>
              <a:t>Okeke</a:t>
            </a:r>
            <a:r>
              <a:rPr lang="en-US" sz="2400" dirty="0" smtClean="0"/>
              <a:t> is a minor character</a:t>
            </a:r>
          </a:p>
          <a:p>
            <a:pPr marL="0" indent="0" algn="ctr">
              <a:buNone/>
            </a:pPr>
            <a:r>
              <a:rPr lang="en-US" b="1" u="sng" dirty="0" smtClean="0"/>
              <a:t>UJU</a:t>
            </a:r>
          </a:p>
          <a:p>
            <a:pPr marL="457200" indent="-457200">
              <a:buAutoNum type="arabicPeriod"/>
            </a:pPr>
            <a:r>
              <a:rPr lang="en-US" sz="2400" dirty="0" smtClean="0"/>
              <a:t>She is a very quiet without the will power of her own. Her resistance to force is in her head.</a:t>
            </a:r>
          </a:p>
          <a:p>
            <a:pPr marL="457200" indent="-457200">
              <a:buAutoNum type="arabicPeriod"/>
            </a:pPr>
            <a:r>
              <a:rPr lang="en-US" sz="2400" dirty="0" smtClean="0"/>
              <a:t>She loves her mother dearly, so much so that she is ready to commit to a life-long relationship with someone she does not love</a:t>
            </a:r>
          </a:p>
          <a:p>
            <a:pPr marL="457200" indent="-457200">
              <a:buAutoNum type="arabicPeriod"/>
            </a:pPr>
            <a:r>
              <a:rPr lang="en-US" sz="2400" dirty="0" smtClean="0"/>
              <a:t>She hates her husband, is disgusted by his appearance and does not want to get pregnant for him.</a:t>
            </a:r>
          </a:p>
          <a:p>
            <a:pPr marL="457200" indent="-457200">
              <a:buAutoNum type="arabicPeriod"/>
            </a:pPr>
            <a:r>
              <a:rPr lang="en-US" sz="2400" dirty="0" smtClean="0"/>
              <a:t> She finds a silver lining in her dark clouds – her baby</a:t>
            </a:r>
          </a:p>
          <a:p>
            <a:pPr marL="457200" indent="-457200">
              <a:buAutoNum type="arabicPeriod"/>
            </a:pPr>
            <a:r>
              <a:rPr lang="en-US" sz="2400" dirty="0" smtClean="0"/>
              <a:t>The child is her secret of joy</a:t>
            </a:r>
            <a:endParaRPr lang="en-US" sz="2400" dirty="0"/>
          </a:p>
        </p:txBody>
      </p:sp>
    </p:spTree>
    <p:extLst>
      <p:ext uri="{BB962C8B-B14F-4D97-AF65-F5344CB8AC3E}">
        <p14:creationId xmlns:p14="http://schemas.microsoft.com/office/powerpoint/2010/main" val="3354605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68551"/>
          </a:xfrm>
        </p:spPr>
        <p:txBody>
          <a:bodyPr/>
          <a:lstStyle/>
          <a:p>
            <a:pPr algn="l"/>
            <a:r>
              <a:rPr lang="en-US" b="1" dirty="0" smtClean="0"/>
              <a:t>CONTD.</a:t>
            </a:r>
            <a:endParaRPr lang="en-US" b="1" dirty="0"/>
          </a:p>
        </p:txBody>
      </p:sp>
      <p:sp>
        <p:nvSpPr>
          <p:cNvPr id="3" name="Content Placeholder 2"/>
          <p:cNvSpPr>
            <a:spLocks noGrp="1"/>
          </p:cNvSpPr>
          <p:nvPr>
            <p:ph idx="4294967295"/>
          </p:nvPr>
        </p:nvSpPr>
        <p:spPr>
          <a:xfrm>
            <a:off x="0" y="940158"/>
            <a:ext cx="10972800" cy="5186005"/>
          </a:xfrm>
        </p:spPr>
        <p:txBody>
          <a:bodyPr>
            <a:normAutofit fontScale="92500" lnSpcReduction="10000"/>
          </a:bodyPr>
          <a:lstStyle/>
          <a:p>
            <a:pPr marL="0" indent="0" algn="ctr">
              <a:buNone/>
            </a:pPr>
            <a:r>
              <a:rPr lang="en-US" b="1" u="sng" dirty="0" smtClean="0"/>
              <a:t>MOTHER</a:t>
            </a:r>
          </a:p>
          <a:p>
            <a:pPr marL="457200" indent="-457200">
              <a:buAutoNum type="arabicPeriod"/>
            </a:pPr>
            <a:r>
              <a:rPr lang="en-US" sz="2400" dirty="0" smtClean="0"/>
              <a:t>She is a widow whose in-laws send her packing after her husband dies in an accident.</a:t>
            </a:r>
          </a:p>
          <a:p>
            <a:pPr marL="457200" indent="-457200">
              <a:buAutoNum type="arabicPeriod"/>
            </a:pPr>
            <a:r>
              <a:rPr lang="en-US" sz="2400" dirty="0" smtClean="0"/>
              <a:t>She is concerned more about wealth, status and power rather than how her daughter feels. </a:t>
            </a:r>
          </a:p>
          <a:p>
            <a:pPr marL="457200" indent="-457200">
              <a:buAutoNum type="arabicPeriod"/>
            </a:pPr>
            <a:r>
              <a:rPr lang="en-US" sz="2400" dirty="0" smtClean="0"/>
              <a:t>She enjoys the wealth and power more than her daughter does.</a:t>
            </a:r>
          </a:p>
          <a:p>
            <a:pPr marL="457200" indent="-457200">
              <a:buAutoNum type="arabicPeriod"/>
            </a:pPr>
            <a:r>
              <a:rPr lang="en-US" sz="2400" dirty="0" smtClean="0"/>
              <a:t>She believes that the marriage of her daughter to Chief is the handiwork of God</a:t>
            </a:r>
          </a:p>
          <a:p>
            <a:pPr marL="457200" indent="-457200">
              <a:buAutoNum type="arabicPeriod"/>
            </a:pPr>
            <a:r>
              <a:rPr lang="en-US" sz="2400" dirty="0" smtClean="0"/>
              <a:t>She feels her daughter is lucky to be the chief’s wife.</a:t>
            </a:r>
          </a:p>
          <a:p>
            <a:pPr marL="0" indent="0">
              <a:buNone/>
            </a:pPr>
            <a:endParaRPr lang="en-US" sz="2000" dirty="0"/>
          </a:p>
          <a:p>
            <a:pPr marL="0" indent="0" algn="ctr">
              <a:buNone/>
            </a:pPr>
            <a:r>
              <a:rPr lang="en-US" sz="2800" b="1" u="sng" dirty="0" smtClean="0"/>
              <a:t>CHIEF OKEKE</a:t>
            </a:r>
          </a:p>
          <a:p>
            <a:pPr marL="457200" indent="-457200">
              <a:buAutoNum type="arabicPeriod"/>
            </a:pPr>
            <a:r>
              <a:rPr lang="en-US" sz="2600" dirty="0" smtClean="0"/>
              <a:t>He is very wealthy, old but single.</a:t>
            </a:r>
          </a:p>
          <a:p>
            <a:pPr marL="457200" indent="-457200">
              <a:buAutoNum type="arabicPeriod"/>
            </a:pPr>
            <a:r>
              <a:rPr lang="en-US" sz="2600" dirty="0" smtClean="0"/>
              <a:t>He has power and status. His name opens doors.</a:t>
            </a:r>
          </a:p>
          <a:p>
            <a:pPr marL="457200" indent="-457200">
              <a:buAutoNum type="arabicPeriod"/>
            </a:pPr>
            <a:r>
              <a:rPr lang="en-US" sz="2600" dirty="0" smtClean="0"/>
              <a:t>He loves his wife</a:t>
            </a:r>
          </a:p>
          <a:p>
            <a:pPr marL="457200" indent="-457200">
              <a:buAutoNum type="arabicPeriod"/>
            </a:pPr>
            <a:r>
              <a:rPr lang="en-US" sz="2600" dirty="0" smtClean="0"/>
              <a:t>He treats his wife well by making sure she has every provision.</a:t>
            </a:r>
            <a:endParaRPr lang="en-US" sz="2400" dirty="0" smtClean="0"/>
          </a:p>
        </p:txBody>
      </p:sp>
    </p:spTree>
    <p:extLst>
      <p:ext uri="{BB962C8B-B14F-4D97-AF65-F5344CB8AC3E}">
        <p14:creationId xmlns:p14="http://schemas.microsoft.com/office/powerpoint/2010/main" val="2448649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NARRATIVE TECHNIQUES</a:t>
            </a:r>
            <a:endParaRPr lang="en-US" b="1" dirty="0"/>
          </a:p>
        </p:txBody>
      </p:sp>
      <p:sp>
        <p:nvSpPr>
          <p:cNvPr id="3" name="Content Placeholder 2"/>
          <p:cNvSpPr>
            <a:spLocks noGrp="1"/>
          </p:cNvSpPr>
          <p:nvPr>
            <p:ph idx="4294967295"/>
          </p:nvPr>
        </p:nvSpPr>
        <p:spPr>
          <a:xfrm>
            <a:off x="0" y="901522"/>
            <a:ext cx="10972800" cy="5224642"/>
          </a:xfrm>
        </p:spPr>
        <p:txBody>
          <a:bodyPr>
            <a:normAutofit/>
          </a:bodyPr>
          <a:lstStyle/>
          <a:p>
            <a:r>
              <a:rPr lang="en-US" sz="2400" b="1" dirty="0" smtClean="0"/>
              <a:t>Simile</a:t>
            </a:r>
          </a:p>
          <a:p>
            <a:pPr>
              <a:buFontTx/>
              <a:buChar char="-"/>
            </a:pPr>
            <a:r>
              <a:rPr lang="en-US" sz="2000" dirty="0" smtClean="0"/>
              <a:t>… snore like an airplane revving its engine for take off</a:t>
            </a:r>
          </a:p>
          <a:p>
            <a:pPr>
              <a:buFontTx/>
              <a:buChar char="-"/>
            </a:pPr>
            <a:r>
              <a:rPr lang="en-US" sz="2000" dirty="0" smtClean="0"/>
              <a:t>The hair on his head was sparse, and white, like cotton wool that had been had been haphazardly glued on by a child.</a:t>
            </a:r>
          </a:p>
          <a:p>
            <a:pPr>
              <a:buFontTx/>
              <a:buChar char="-"/>
            </a:pPr>
            <a:r>
              <a:rPr lang="en-US" sz="2000" dirty="0" smtClean="0"/>
              <a:t>Wobbly stomach of chief like that of a pregnant woman on the verge of delivering quadruplets</a:t>
            </a:r>
          </a:p>
          <a:p>
            <a:pPr>
              <a:buFont typeface="Arial" panose="020B0604020202020204" pitchFamily="34" charset="0"/>
              <a:buChar char="•"/>
            </a:pPr>
            <a:r>
              <a:rPr lang="en-US" sz="2400" b="1" dirty="0" smtClean="0"/>
              <a:t>Hyperbole</a:t>
            </a:r>
          </a:p>
          <a:p>
            <a:pPr>
              <a:buFontTx/>
              <a:buChar char="-"/>
            </a:pPr>
            <a:r>
              <a:rPr lang="en-US" sz="2000" dirty="0" smtClean="0"/>
              <a:t>Snoring like an airplane revving its engine</a:t>
            </a:r>
          </a:p>
          <a:p>
            <a:pPr>
              <a:buFont typeface="Arial" panose="020B0604020202020204" pitchFamily="34" charset="0"/>
              <a:buChar char="•"/>
            </a:pPr>
            <a:r>
              <a:rPr lang="en-US" sz="2400" b="1" dirty="0" smtClean="0"/>
              <a:t>Imagery</a:t>
            </a:r>
          </a:p>
          <a:p>
            <a:pPr>
              <a:buFontTx/>
              <a:buChar char="-"/>
            </a:pPr>
            <a:r>
              <a:rPr lang="en-US" sz="2000" dirty="0" smtClean="0"/>
              <a:t>Flinging the baby out of the womb</a:t>
            </a:r>
          </a:p>
          <a:p>
            <a:pPr>
              <a:buFontTx/>
              <a:buChar char="-"/>
            </a:pPr>
            <a:r>
              <a:rPr lang="en-US" sz="2000" dirty="0" smtClean="0"/>
              <a:t>The wedding night</a:t>
            </a:r>
          </a:p>
          <a:p>
            <a:pPr>
              <a:buFontTx/>
              <a:buChar char="-"/>
            </a:pPr>
            <a:r>
              <a:rPr lang="en-US" sz="2000" dirty="0" smtClean="0"/>
              <a:t>The appearance of Chief </a:t>
            </a:r>
            <a:r>
              <a:rPr lang="en-US" sz="2000" dirty="0" err="1" smtClean="0"/>
              <a:t>Okeke</a:t>
            </a:r>
            <a:endParaRPr lang="en-US" sz="2000" dirty="0" smtClean="0"/>
          </a:p>
          <a:p>
            <a:pPr>
              <a:buFontTx/>
              <a:buChar char="-"/>
            </a:pPr>
            <a:r>
              <a:rPr lang="en-US" sz="2000" dirty="0" smtClean="0"/>
              <a:t>The appearance of the baby</a:t>
            </a:r>
          </a:p>
          <a:p>
            <a:pPr>
              <a:buFontTx/>
              <a:buChar char="-"/>
            </a:pPr>
            <a:r>
              <a:rPr lang="en-US" sz="2000" dirty="0" smtClean="0"/>
              <a:t>Chief bathing others with his saliva </a:t>
            </a:r>
          </a:p>
          <a:p>
            <a:pPr>
              <a:buFontTx/>
              <a:buChar char="-"/>
            </a:pPr>
            <a:endParaRPr lang="en-US" sz="2000" dirty="0"/>
          </a:p>
        </p:txBody>
      </p:sp>
    </p:spTree>
    <p:extLst>
      <p:ext uri="{BB962C8B-B14F-4D97-AF65-F5344CB8AC3E}">
        <p14:creationId xmlns:p14="http://schemas.microsoft.com/office/powerpoint/2010/main" val="224073763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242</TotalTime>
  <Words>1156</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Helvetica</vt:lpstr>
      <vt:lpstr>1_Office Theme</vt:lpstr>
      <vt:lpstr>POSSESSING THE SECRET OF JOY                 BY CHIKA UNIGWE</vt:lpstr>
      <vt:lpstr>WHO IS CHIKA UNIGWE   </vt:lpstr>
      <vt:lpstr>SUMMARY  </vt:lpstr>
      <vt:lpstr>CONTD.  </vt:lpstr>
      <vt:lpstr>THEMES</vt:lpstr>
      <vt:lpstr>CONTD.</vt:lpstr>
      <vt:lpstr>HOW THE CHARACTERS ARE CHARACTERISED</vt:lpstr>
      <vt:lpstr>CONTD.</vt:lpstr>
      <vt:lpstr>NARRATIVE TECHNIQUES</vt:lpstr>
      <vt:lpstr>CONTD.</vt:lpstr>
      <vt:lpstr>SETTING </vt:lpstr>
      <vt:lpstr>CLASS DISCUSSION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POSSESSING THE SECRET OF JOY                 BY CHIKA UNIGWE</dc:title>
  <dc:creator>POSBY</dc:creator>
  <cp:lastModifiedBy>POSBY</cp:lastModifiedBy>
  <cp:revision>33</cp:revision>
  <dcterms:created xsi:type="dcterms:W3CDTF">2021-05-13T16:56:52Z</dcterms:created>
  <dcterms:modified xsi:type="dcterms:W3CDTF">2021-05-24T08:00:20Z</dcterms:modified>
</cp:coreProperties>
</file>