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E017-9053-4777-A145-F3AF0A7C32D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04C3-F444-42BE-B825-FDF2CB6396D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SO LONG A LETTER 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Mariama 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en-US" dirty="0" err="1"/>
              <a:t>Ramatoulaye’s</a:t>
            </a:r>
            <a:r>
              <a:rPr lang="en-US" dirty="0"/>
              <a:t> betrayal came three years after </a:t>
            </a:r>
            <a:r>
              <a:rPr lang="en-US" dirty="0" err="1"/>
              <a:t>Aissatou’s</a:t>
            </a:r>
            <a:r>
              <a:rPr lang="en-US" dirty="0"/>
              <a:t>.</a:t>
            </a:r>
            <a:endParaRPr lang="zh-CN" altLang="en-US" dirty="0"/>
          </a:p>
          <a:p>
            <a:r>
              <a:rPr lang="en-US" dirty="0" err="1"/>
              <a:t>Binetou</a:t>
            </a:r>
            <a:r>
              <a:rPr lang="en-US" altLang="en-GB" dirty="0"/>
              <a:t>, a friend and classmate of Ramatoulaye</a:t>
            </a:r>
            <a:r>
              <a:rPr lang="en-GB" altLang="en-GB" dirty="0"/>
              <a:t>’s</a:t>
            </a:r>
            <a:r>
              <a:rPr lang="en-US" altLang="en-GB" dirty="0"/>
              <a:t> daughter </a:t>
            </a:r>
            <a:r>
              <a:rPr lang="en-US" dirty="0"/>
              <a:t>marries </a:t>
            </a:r>
            <a:r>
              <a:rPr lang="en-US" dirty="0" err="1"/>
              <a:t>Moudou</a:t>
            </a:r>
            <a:r>
              <a:rPr lang="en-US" dirty="0"/>
              <a:t> Fall (</a:t>
            </a:r>
            <a:r>
              <a:rPr lang="en-US" dirty="0" err="1"/>
              <a:t>Ramatoulaye’s</a:t>
            </a:r>
            <a:r>
              <a:rPr lang="en-US" dirty="0"/>
              <a:t> husband) </a:t>
            </a:r>
            <a:r>
              <a:rPr lang="en-US" altLang="en-GB" dirty="0"/>
              <a:t> in order </a:t>
            </a:r>
            <a:r>
              <a:rPr lang="en-US" dirty="0"/>
              <a:t>to make her mother happy – the pressure from a materialistic mother, compels her daughter to marry a man more than twice her daughter’s age. </a:t>
            </a:r>
            <a:endParaRPr lang="zh-CN" altLang="en-US" dirty="0"/>
          </a:p>
          <a:p>
            <a:r>
              <a:rPr lang="en-US" dirty="0" err="1"/>
              <a:t>Ramatoulaye</a:t>
            </a:r>
            <a:r>
              <a:rPr lang="en-US" dirty="0"/>
              <a:t> talks about </a:t>
            </a:r>
            <a:r>
              <a:rPr lang="en-US" dirty="0" err="1"/>
              <a:t>Daouda</a:t>
            </a:r>
            <a:r>
              <a:rPr lang="en-US" dirty="0"/>
              <a:t> </a:t>
            </a:r>
            <a:r>
              <a:rPr lang="en-US" dirty="0" err="1"/>
              <a:t>Dieng</a:t>
            </a:r>
            <a:r>
              <a:rPr lang="en-US" dirty="0"/>
              <a:t> (her former suitor)who still wants to marry her. </a:t>
            </a:r>
            <a:r>
              <a:rPr lang="en-US" dirty="0" err="1"/>
              <a:t>Ramatoulaye</a:t>
            </a:r>
            <a:r>
              <a:rPr lang="en-US" dirty="0"/>
              <a:t> rejects his proposal because of his wife and children. She </a:t>
            </a:r>
            <a:r>
              <a:rPr lang="en-US" altLang="en-GB" dirty="0"/>
              <a:t>maintains thus</a:t>
            </a:r>
            <a:r>
              <a:rPr lang="en-US" dirty="0"/>
              <a:t>; </a:t>
            </a:r>
            <a:r>
              <a:rPr lang="en-US" i="1" dirty="0"/>
              <a:t>“</a:t>
            </a:r>
            <a:endParaRPr lang="zh-CN" altLang="en-US" dirty="0"/>
          </a:p>
          <a:p>
            <a:r>
              <a:rPr lang="en-US" i="1" dirty="0"/>
              <a:t>Abandoned yesterday because of a woman, I cannot lightly bring myself between you and your family.”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357" lnSpcReduction="10000"/>
          </a:bodyPr>
          <a:lstStyle/>
          <a:p>
            <a:r>
              <a:rPr lang="en-US" sz="3000" dirty="0"/>
              <a:t>The crucial role of the writer according to Ba, is to strike out all the archaic practices, traditions and customs that are not really part of our precious cultural heritage – The Writer’s Sacred Mission: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The archaic traditions include: </a:t>
            </a:r>
          </a:p>
          <a:p>
            <a:pPr marL="514350" indent="-514350">
              <a:buAutoNum type="arabicPeriod"/>
            </a:pPr>
            <a:r>
              <a:rPr lang="en-US" sz="3000" dirty="0"/>
              <a:t>T</a:t>
            </a:r>
            <a:r>
              <a:rPr lang="en-US" altLang="en-GB" sz="3000" dirty="0"/>
              <a:t>hat the </a:t>
            </a:r>
            <a:r>
              <a:rPr lang="en-US" sz="3000" dirty="0"/>
              <a:t>woman’s major role in society is to procreate – have many children – yes, </a:t>
            </a:r>
            <a:r>
              <a:rPr lang="en-US" sz="3000" dirty="0" err="1"/>
              <a:t>Ramatoulaye</a:t>
            </a:r>
            <a:r>
              <a:rPr lang="en-US" sz="3000" dirty="0"/>
              <a:t> gave birth to twelve children, yet </a:t>
            </a:r>
            <a:r>
              <a:rPr lang="en-US" altLang="en-GB" sz="3000" dirty="0"/>
              <a:t>her husband  left his wife and children and moved on with Binetou.</a:t>
            </a:r>
            <a:endParaRPr lang="zh-CN" altLang="en-US" sz="3000" dirty="0"/>
          </a:p>
          <a:p>
            <a:pPr marL="514350" indent="-514350">
              <a:buAutoNum type="arabicPeriod"/>
            </a:pPr>
            <a:endParaRPr lang="zh-CN" altLang="en-US" sz="3000" dirty="0"/>
          </a:p>
          <a:p>
            <a:pPr marL="514350" indent="-514350">
              <a:buAutoNum type="arabicPeriod"/>
            </a:pPr>
            <a:r>
              <a:rPr lang="en-US" sz="3000" dirty="0"/>
              <a:t>When your husband leaves/moves out of the marriage </a:t>
            </a:r>
            <a:r>
              <a:rPr lang="en-US" altLang="en-GB" sz="3000" dirty="0"/>
              <a:t>immerse yourself in sorrow.</a:t>
            </a:r>
            <a:r>
              <a:rPr lang="en-US" sz="3000" dirty="0"/>
              <a:t> </a:t>
            </a:r>
            <a:endParaRPr lang="zh-CN" altLang="en-US" sz="30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GB" dirty="0"/>
              <a:t>HIGHLIGHTS con't</a:t>
            </a:r>
            <a:endParaRPr lang="zh-CN" alt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1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Ramatoulaye</a:t>
            </a:r>
            <a:r>
              <a:rPr lang="en-US" dirty="0"/>
              <a:t>, her husband’s absence </a:t>
            </a:r>
            <a:r>
              <a:rPr lang="en-US" altLang="en-GB" dirty="0"/>
              <a:t>from</a:t>
            </a:r>
            <a:r>
              <a:rPr lang="en-US" dirty="0"/>
              <a:t> the home pave</a:t>
            </a:r>
            <a:r>
              <a:rPr lang="en-US" altLang="en-GB" dirty="0"/>
              <a:t>s the </a:t>
            </a:r>
            <a:r>
              <a:rPr lang="en-US" dirty="0"/>
              <a:t>way for her to identify other ways to spend her time. She remembers what she has been through – the good and bad times – these seasoned her. </a:t>
            </a:r>
            <a:r>
              <a:rPr lang="en-US" i="1" dirty="0"/>
              <a:t>“I cannot help remembering my forced solitude reclusion.”</a:t>
            </a:r>
            <a:r>
              <a:rPr lang="en-US" altLang="en-GB" i="1" dirty="0"/>
              <a:t> --- </a:t>
            </a:r>
            <a:r>
              <a:rPr lang="en-US" altLang="en-GB" dirty="0"/>
              <a:t>Memory becomes a weapon used to fight pain and regret.</a:t>
            </a:r>
          </a:p>
          <a:p>
            <a:pPr marL="0" indent="0">
              <a:buNone/>
            </a:pPr>
            <a:endParaRPr lang="zh-CN" altLang="en-US" dirty="0"/>
          </a:p>
          <a:p>
            <a:pPr marL="514350" indent="-514350">
              <a:buAutoNum type="arabicPeriod" startAt="3"/>
            </a:pPr>
            <a:r>
              <a:rPr lang="en-US" altLang="en-GB" dirty="0" err="1"/>
              <a:t>Patronising</a:t>
            </a:r>
            <a:r>
              <a:rPr lang="en-US" altLang="en-GB" dirty="0"/>
              <a:t> the Arts and its aesthetic beauties becomes another weapon used to fight depression.</a:t>
            </a:r>
            <a:endParaRPr lang="zh-CN" altLang="en-US" dirty="0"/>
          </a:p>
          <a:p>
            <a:pPr marL="0" indent="0">
              <a:buNone/>
            </a:pPr>
            <a:r>
              <a:rPr lang="en-US" altLang="en-GB" dirty="0"/>
              <a:t>Whilst some </a:t>
            </a:r>
            <a:r>
              <a:rPr lang="en-US" dirty="0"/>
              <a:t>women seek the help of a ‘marabout’ when their husbands leave them </a:t>
            </a:r>
            <a:r>
              <a:rPr lang="en-US" altLang="en-GB" dirty="0"/>
              <a:t>, </a:t>
            </a:r>
            <a:r>
              <a:rPr lang="en-US" dirty="0" err="1"/>
              <a:t>Ramatoulay</a:t>
            </a:r>
            <a:r>
              <a:rPr lang="en-US" altLang="en-GB" dirty="0" err="1"/>
              <a:t>e</a:t>
            </a:r>
            <a:r>
              <a:rPr lang="en-US" altLang="en-GB" dirty="0"/>
              <a:t> goes </a:t>
            </a:r>
            <a:r>
              <a:rPr lang="en-US" dirty="0"/>
              <a:t>to the cinema to watch good films and also writes letters to her friend </a:t>
            </a:r>
            <a:r>
              <a:rPr lang="en-US" dirty="0" err="1"/>
              <a:t>Aissatou</a:t>
            </a:r>
            <a:r>
              <a:rPr lang="en-US" dirty="0"/>
              <a:t> – these letters from </a:t>
            </a:r>
            <a:r>
              <a:rPr lang="en-US" dirty="0" err="1"/>
              <a:t>Ramatoulaye</a:t>
            </a:r>
            <a:r>
              <a:rPr lang="en-US" dirty="0"/>
              <a:t> to </a:t>
            </a:r>
            <a:r>
              <a:rPr lang="en-US" dirty="0" err="1"/>
              <a:t>Aissatou</a:t>
            </a:r>
            <a:r>
              <a:rPr lang="en-US" dirty="0"/>
              <a:t> represent: </a:t>
            </a:r>
            <a:endParaRPr lang="zh-CN" altLang="en-US" dirty="0"/>
          </a:p>
          <a:p>
            <a:pPr marL="514350" indent="-514350">
              <a:buAutoNum type="alphaLcPeriod"/>
            </a:pPr>
            <a:r>
              <a:rPr lang="en-US" dirty="0"/>
              <a:t>A </a:t>
            </a:r>
            <a:r>
              <a:rPr lang="en-US" dirty="0" err="1"/>
              <a:t>therapeutical</a:t>
            </a:r>
            <a:r>
              <a:rPr lang="en-US" dirty="0"/>
              <a:t> treatment for pain and loss (the power of education).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pPr marL="0" indent="0">
              <a:buNone/>
            </a:pPr>
            <a:r>
              <a:rPr lang="en-US" dirty="0"/>
              <a:t>b. Ignites her creative prowess – we see the use of more literary expressions and deeper analysis of situations in her letters.    </a:t>
            </a:r>
          </a:p>
          <a:p>
            <a:pPr marL="0" indent="0">
              <a:buNone/>
            </a:pPr>
            <a:r>
              <a:rPr lang="en-US" dirty="0"/>
              <a:t>c. The letters broke the power of distance and time – it connected them emotionally and memory wise. </a:t>
            </a:r>
            <a:r>
              <a:rPr lang="en-US" i="1" dirty="0"/>
              <a:t>“I conjure you up. The past is reborn, along with its procession of emotions.” </a:t>
            </a:r>
          </a:p>
          <a:p>
            <a:pPr marL="0" indent="0">
              <a:buNone/>
            </a:pPr>
            <a:r>
              <a:rPr lang="en-US" dirty="0"/>
              <a:t>4. Unfair cultural practices are called out – some of these are;</a:t>
            </a:r>
          </a:p>
          <a:p>
            <a:pPr>
              <a:buFontTx/>
              <a:buChar char="-"/>
            </a:pPr>
            <a:r>
              <a:rPr lang="en-US" dirty="0"/>
              <a:t>The duration of celebrating the dead: she writes </a:t>
            </a:r>
            <a:r>
              <a:rPr lang="en-US" i="1" dirty="0"/>
              <a:t>“In the evening comes the most disconcerting part of this third day’s ceremony.” </a:t>
            </a:r>
          </a:p>
          <a:p>
            <a:pPr marL="0" indent="0">
              <a:buNone/>
            </a:pPr>
            <a:r>
              <a:rPr lang="en-US" dirty="0"/>
              <a:t>Expensive festive funeral ceremonies – display of donations with the intent of showing off –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“the question is, wouldn’t such monies be beneficial and life saving if it had been given at the time the deceased was sick</a:t>
            </a:r>
            <a:r>
              <a:rPr lang="en-US" altLang="en-GB" i="1" dirty="0"/>
              <a:t> or </a:t>
            </a:r>
            <a:r>
              <a:rPr lang="en-US" i="1" dirty="0"/>
              <a:t>used for life-saving prescription bills or paid for hospitalization</a:t>
            </a:r>
            <a:r>
              <a:rPr lang="en-US" dirty="0"/>
              <a:t>?”</a:t>
            </a:r>
            <a:endParaRPr lang="zh-CN" altLang="en-US" dirty="0"/>
          </a:p>
          <a:p>
            <a:pPr>
              <a:buFontTx/>
              <a:buChar char="-"/>
            </a:pPr>
            <a:r>
              <a:rPr lang="en-US" dirty="0"/>
              <a:t>The in-laws take away wards of notes leaving the widows, </a:t>
            </a:r>
            <a:r>
              <a:rPr lang="en-US" i="1" dirty="0"/>
              <a:t>“utterly destitute.”</a:t>
            </a:r>
          </a:p>
          <a:p>
            <a:pPr>
              <a:buFontTx/>
              <a:buChar char="-"/>
            </a:pPr>
            <a:r>
              <a:rPr lang="en-US" dirty="0"/>
              <a:t> Her walls are dirtied – kola nuts spat out here and there, have left red stains…the tiles are blackened. </a:t>
            </a:r>
          </a:p>
          <a:p>
            <a:pPr>
              <a:buFontTx/>
              <a:buChar char="-"/>
            </a:pPr>
            <a:r>
              <a:rPr lang="en-US" dirty="0"/>
              <a:t>Unnecessary expenditure on foods and drinks.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HIGHLIGHTS </a:t>
            </a:r>
            <a:r>
              <a:rPr lang="en-US" dirty="0" err="1"/>
              <a:t>con’t</a:t>
            </a:r>
            <a:r>
              <a:rPr lang="en-US" dirty="0"/>
              <a:t> </a:t>
            </a:r>
            <a:endParaRPr lang="zh-CN" alt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altLang="en-GB" dirty="0"/>
              <a:t> st</a:t>
            </a:r>
            <a:r>
              <a:rPr lang="en-US" dirty="0"/>
              <a:t>ory</a:t>
            </a:r>
            <a:r>
              <a:rPr lang="en-US" altLang="en-GB" dirty="0"/>
              <a:t> then mov</a:t>
            </a:r>
            <a:r>
              <a:rPr lang="en-US" dirty="0"/>
              <a:t>es into the immediate past where </a:t>
            </a:r>
            <a:r>
              <a:rPr lang="en-US" dirty="0" err="1"/>
              <a:t>Ramatoulaye</a:t>
            </a:r>
            <a:r>
              <a:rPr lang="en-US" dirty="0"/>
              <a:t> narrates her experience with </a:t>
            </a:r>
            <a:r>
              <a:rPr lang="en-US" dirty="0" err="1"/>
              <a:t>Daouda</a:t>
            </a:r>
            <a:r>
              <a:rPr lang="en-US" dirty="0"/>
              <a:t> </a:t>
            </a:r>
            <a:r>
              <a:rPr lang="en-US" dirty="0" err="1"/>
              <a:t>Dieng</a:t>
            </a:r>
            <a:r>
              <a:rPr lang="en-US" dirty="0"/>
              <a:t> and how she refused to be his wife. </a:t>
            </a:r>
            <a:endParaRPr lang="zh-CN" altLang="en-US" dirty="0"/>
          </a:p>
          <a:p>
            <a:pPr>
              <a:buFontTx/>
              <a:buChar char="-"/>
            </a:pPr>
            <a:r>
              <a:rPr lang="en-US" dirty="0" err="1"/>
              <a:t>Farmatta</a:t>
            </a:r>
            <a:r>
              <a:rPr lang="en-US" dirty="0"/>
              <a:t>, the griot, comes up as a representation of woman-on-woman violence – she curses </a:t>
            </a:r>
            <a:r>
              <a:rPr lang="en-US" dirty="0" err="1"/>
              <a:t>Ramatoulaye</a:t>
            </a:r>
            <a:r>
              <a:rPr lang="en-US" dirty="0"/>
              <a:t> for not accepting the marriage proposal of </a:t>
            </a:r>
            <a:r>
              <a:rPr lang="en-US" dirty="0" err="1"/>
              <a:t>Daouda</a:t>
            </a:r>
            <a:r>
              <a:rPr lang="en-US" dirty="0"/>
              <a:t> </a:t>
            </a:r>
            <a:r>
              <a:rPr lang="en-US" dirty="0" err="1"/>
              <a:t>Dieng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* The narrative then moves into the </a:t>
            </a:r>
            <a:r>
              <a:rPr lang="en-US" altLang="en-GB" dirty="0"/>
              <a:t>actual p</a:t>
            </a:r>
            <a:r>
              <a:rPr lang="en-US" dirty="0"/>
              <a:t>resent – </a:t>
            </a:r>
            <a:r>
              <a:rPr lang="en-US" dirty="0" err="1"/>
              <a:t>Ramatoulaye</a:t>
            </a:r>
            <a:r>
              <a:rPr lang="en-US" dirty="0"/>
              <a:t> receives </a:t>
            </a:r>
            <a:r>
              <a:rPr lang="en-US" dirty="0" err="1"/>
              <a:t>Aissatou’s</a:t>
            </a:r>
            <a:r>
              <a:rPr lang="en-US" dirty="0"/>
              <a:t> letter again, </a:t>
            </a:r>
            <a:r>
              <a:rPr lang="en-US" i="1" dirty="0"/>
              <a:t>“those caressing words which relax me, are indeed from you,” </a:t>
            </a:r>
            <a:r>
              <a:rPr lang="en-US" altLang="en-GB" i="1" dirty="0"/>
              <a:t>In reply , R</a:t>
            </a:r>
            <a:r>
              <a:rPr lang="en-US" dirty="0"/>
              <a:t>ama</a:t>
            </a:r>
            <a:r>
              <a:rPr lang="en-US" altLang="en-GB" dirty="0"/>
              <a:t>toulaye</a:t>
            </a:r>
            <a:r>
              <a:rPr lang="en-US" dirty="0"/>
              <a:t> narrates the end of her forty days of mourning for </a:t>
            </a:r>
            <a:r>
              <a:rPr lang="en-US" dirty="0" err="1"/>
              <a:t>Moudou</a:t>
            </a:r>
            <a:r>
              <a:rPr lang="en-US" dirty="0"/>
              <a:t> Fall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Ramatoulaye</a:t>
            </a:r>
            <a:r>
              <a:rPr lang="en-US" dirty="0"/>
              <a:t> anticipates their meeting upon </a:t>
            </a:r>
            <a:r>
              <a:rPr lang="en-US" dirty="0" err="1"/>
              <a:t>Aissatou’s</a:t>
            </a:r>
            <a:r>
              <a:rPr lang="en-US" dirty="0"/>
              <a:t> return. </a:t>
            </a:r>
            <a:r>
              <a:rPr lang="en-US" i="1" dirty="0"/>
              <a:t>“Time, distance, as well as mutual memories have consolidated our ties and made our children brothers and sisters. Reunited, will we draw up a detailed account of our faded bloom, or will we sow new seeds for new harvests?”</a:t>
            </a:r>
          </a:p>
          <a:p>
            <a:pPr algn="just"/>
            <a:r>
              <a:rPr lang="en-US" dirty="0" err="1"/>
              <a:t>Ramatoulye</a:t>
            </a:r>
            <a:r>
              <a:rPr lang="en-US" dirty="0"/>
              <a:t> gives a powerful advise about student-teacher relationship. </a:t>
            </a:r>
            <a:r>
              <a:rPr lang="en-US" i="1" dirty="0"/>
              <a:t>“I always tell my children: you are students maintained by your parents. Work hard so as to merit their sacrifices. Cultivate yourself instead of protesting.”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</a:t>
            </a:r>
            <a:endParaRPr lang="zh-CN" altLang="en-US" dirty="0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58055" cy="4935393"/>
          </a:xfrm>
        </p:spPr>
        <p:txBody>
          <a:bodyPr>
            <a:noAutofit/>
          </a:bodyPr>
          <a:lstStyle/>
          <a:p>
            <a:r>
              <a:rPr lang="en-US" dirty="0" err="1"/>
              <a:t>Ramatoulaye</a:t>
            </a:r>
            <a:r>
              <a:rPr lang="en-US" dirty="0"/>
              <a:t> is confused over her daughter, </a:t>
            </a:r>
            <a:r>
              <a:rPr lang="en-US" dirty="0" err="1"/>
              <a:t>Daba’s</a:t>
            </a:r>
            <a:r>
              <a:rPr lang="en-US" dirty="0"/>
              <a:t> radical views on marriage. </a:t>
            </a:r>
            <a:r>
              <a:rPr lang="en-US" i="1" dirty="0"/>
              <a:t>“You can walk out if not satisfied”</a:t>
            </a:r>
            <a:r>
              <a:rPr lang="en-US" dirty="0"/>
              <a:t> – </a:t>
            </a:r>
            <a:r>
              <a:rPr lang="en-US" altLang="en-GB" dirty="0"/>
              <a:t>Is </a:t>
            </a:r>
            <a:r>
              <a:rPr lang="en-US" dirty="0" err="1"/>
              <a:t>Daba</a:t>
            </a:r>
            <a:r>
              <a:rPr lang="en-US" dirty="0"/>
              <a:t> </a:t>
            </a:r>
            <a:r>
              <a:rPr lang="en-US" altLang="en-GB" dirty="0"/>
              <a:t>presenting readers with a kind of m</a:t>
            </a:r>
            <a:r>
              <a:rPr lang="en-US" dirty="0"/>
              <a:t>odern day feminist view on marriage</a:t>
            </a:r>
            <a:r>
              <a:rPr lang="en-US" altLang="en-GB" dirty="0"/>
              <a:t>?...Discuss </a:t>
            </a:r>
            <a:endParaRPr lang="zh-CN" altLang="en-US" dirty="0"/>
          </a:p>
          <a:p>
            <a:r>
              <a:rPr lang="en-US" dirty="0" err="1"/>
              <a:t>Ramatoulaye</a:t>
            </a:r>
            <a:r>
              <a:rPr lang="en-US" dirty="0"/>
              <a:t> is concerned about her triplet (three daughters; Arame, </a:t>
            </a:r>
            <a:r>
              <a:rPr lang="en-US" dirty="0" err="1"/>
              <a:t>Yacine</a:t>
            </a:r>
            <a:r>
              <a:rPr lang="en-US" dirty="0"/>
              <a:t> and </a:t>
            </a:r>
            <a:r>
              <a:rPr lang="en-US" dirty="0" err="1"/>
              <a:t>Dieynaba</a:t>
            </a:r>
            <a:r>
              <a:rPr lang="en-US" dirty="0"/>
              <a:t>)  smoking cigarettes in their bedroom as they do their homework.</a:t>
            </a:r>
            <a:r>
              <a:rPr lang="en-US" altLang="en-GB" dirty="0"/>
              <a:t>..the educated woman is experiencing her fair share of difficulties with mothering.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en-US" dirty="0" err="1"/>
              <a:t>Ramatoulaye</a:t>
            </a:r>
            <a:r>
              <a:rPr lang="en-US" dirty="0"/>
              <a:t> recounts </a:t>
            </a:r>
            <a:r>
              <a:rPr lang="en-US" dirty="0" err="1"/>
              <a:t>Malick</a:t>
            </a:r>
            <a:r>
              <a:rPr lang="en-US" dirty="0"/>
              <a:t> and </a:t>
            </a:r>
            <a:r>
              <a:rPr lang="en-US" dirty="0" err="1"/>
              <a:t>Alioune’s</a:t>
            </a:r>
            <a:r>
              <a:rPr lang="en-US" dirty="0"/>
              <a:t> accident – they were knocked down by a motorcycle. </a:t>
            </a:r>
            <a:r>
              <a:rPr lang="en-US" dirty="0" err="1"/>
              <a:t>Alioune</a:t>
            </a:r>
            <a:r>
              <a:rPr lang="en-US" dirty="0"/>
              <a:t> explains that they play on the road because there are no playing fields.</a:t>
            </a:r>
            <a:r>
              <a:rPr lang="en-US" altLang="en-GB" dirty="0"/>
              <a:t>..this represents an urban developmental negligence.</a:t>
            </a:r>
            <a:r>
              <a:rPr 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 </a:t>
            </a:r>
            <a:endParaRPr lang="zh-CN" alt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Ramatoulaye</a:t>
            </a:r>
            <a:r>
              <a:rPr lang="en-US" dirty="0"/>
              <a:t> </a:t>
            </a:r>
            <a:r>
              <a:rPr lang="en-US" altLang="en-GB" dirty="0"/>
              <a:t>is again faced with crisis: </a:t>
            </a:r>
            <a:r>
              <a:rPr lang="en-US" dirty="0"/>
              <a:t>her daughter, </a:t>
            </a:r>
            <a:r>
              <a:rPr lang="en-US" dirty="0" err="1"/>
              <a:t>Aissatou</a:t>
            </a:r>
            <a:r>
              <a:rPr lang="en-US" dirty="0"/>
              <a:t>, </a:t>
            </a:r>
            <a:r>
              <a:rPr lang="en-US" altLang="en-GB" dirty="0"/>
              <a:t>is </a:t>
            </a:r>
            <a:r>
              <a:rPr lang="en-US" dirty="0"/>
              <a:t>pregnant out of wedlock, (pregnant with Ibrahim </a:t>
            </a:r>
            <a:r>
              <a:rPr lang="en-US" dirty="0" err="1"/>
              <a:t>Sall</a:t>
            </a:r>
            <a:r>
              <a:rPr lang="en-US" dirty="0"/>
              <a:t>, a law student who later promises to marry </a:t>
            </a:r>
            <a:r>
              <a:rPr lang="en-US" dirty="0" err="1"/>
              <a:t>Aissatou</a:t>
            </a:r>
            <a:r>
              <a:rPr lang="en-US" dirty="0"/>
              <a:t>.) </a:t>
            </a:r>
            <a:endParaRPr lang="zh-CN" altLang="en-US" dirty="0"/>
          </a:p>
          <a:p>
            <a:r>
              <a:rPr lang="en-US" dirty="0"/>
              <a:t>(Who is a mother?) </a:t>
            </a:r>
            <a:r>
              <a:rPr lang="en-US" dirty="0" err="1"/>
              <a:t>Ramatoulaye</a:t>
            </a:r>
            <a:r>
              <a:rPr lang="en-US" dirty="0"/>
              <a:t> replies:</a:t>
            </a:r>
          </a:p>
          <a:p>
            <a:r>
              <a:rPr lang="en-US" dirty="0"/>
              <a:t>87 </a:t>
            </a:r>
            <a:r>
              <a:rPr lang="en-US" i="1" dirty="0"/>
              <a:t>“One is a mother in order to love without beginning or end.” </a:t>
            </a:r>
            <a:r>
              <a:rPr lang="en-US" dirty="0"/>
              <a:t>– with this axiom, </a:t>
            </a:r>
            <a:r>
              <a:rPr lang="en-US" dirty="0" err="1"/>
              <a:t>Ramatoulaye</a:t>
            </a:r>
            <a:r>
              <a:rPr lang="en-US" dirty="0"/>
              <a:t> decides to support </a:t>
            </a:r>
            <a:r>
              <a:rPr lang="en-US" dirty="0" err="1"/>
              <a:t>Aissatou</a:t>
            </a:r>
            <a:r>
              <a:rPr lang="en-US" dirty="0"/>
              <a:t> throughout her pregnancy. </a:t>
            </a:r>
          </a:p>
          <a:p>
            <a:r>
              <a:rPr lang="en-US" dirty="0"/>
              <a:t>88 </a:t>
            </a:r>
            <a:r>
              <a:rPr lang="en-US" i="1" dirty="0"/>
              <a:t>“One is a mother so as to face the flood.” </a:t>
            </a:r>
            <a:r>
              <a:rPr lang="en-US" dirty="0"/>
              <a:t>(a mother does not quit in the face of adversity).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 </a:t>
            </a:r>
            <a:endParaRPr lang="zh-CN" altLang="en-US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interrogating Ibrahim </a:t>
            </a:r>
            <a:r>
              <a:rPr lang="en-US" dirty="0" err="1"/>
              <a:t>Sall</a:t>
            </a:r>
            <a:r>
              <a:rPr lang="en-US" dirty="0"/>
              <a:t>, he confesses and owns up to the pregnancy and promises to ensure both he and </a:t>
            </a:r>
            <a:r>
              <a:rPr lang="en-US" dirty="0" err="1"/>
              <a:t>Aissatou</a:t>
            </a:r>
            <a:r>
              <a:rPr lang="en-US" dirty="0"/>
              <a:t> continue with their education after she delivers the baby. </a:t>
            </a:r>
          </a:p>
          <a:p>
            <a:r>
              <a:rPr lang="en-US" dirty="0"/>
              <a:t>Meanwhile, Ibrahim </a:t>
            </a:r>
            <a:r>
              <a:rPr lang="en-US" dirty="0" err="1"/>
              <a:t>Sall</a:t>
            </a:r>
            <a:r>
              <a:rPr lang="en-US" dirty="0"/>
              <a:t> helps and encourages </a:t>
            </a:r>
            <a:r>
              <a:rPr lang="en-US" dirty="0" err="1"/>
              <a:t>Aissatou</a:t>
            </a:r>
            <a:r>
              <a:rPr lang="en-US" dirty="0"/>
              <a:t> in her lesson</a:t>
            </a:r>
            <a:r>
              <a:rPr lang="en-US" altLang="en-GB" dirty="0"/>
              <a:t>s </a:t>
            </a:r>
            <a:r>
              <a:rPr lang="en-US" dirty="0"/>
              <a:t>and homework. </a:t>
            </a:r>
            <a:r>
              <a:rPr lang="en-US" dirty="0" err="1"/>
              <a:t>Aissatou’s</a:t>
            </a:r>
            <a:r>
              <a:rPr lang="en-US" dirty="0"/>
              <a:t> marks improve</a:t>
            </a:r>
            <a:r>
              <a:rPr lang="en-US" altLang="en-GB" dirty="0"/>
              <a:t>s</a:t>
            </a:r>
            <a:r>
              <a:rPr lang="en-US" dirty="0"/>
              <a:t>.</a:t>
            </a:r>
            <a:endParaRPr lang="zh-CN" altLang="en-US"/>
          </a:p>
          <a:p>
            <a:r>
              <a:rPr lang="en-US" dirty="0" err="1"/>
              <a:t>Ramatoulaye</a:t>
            </a:r>
            <a:r>
              <a:rPr lang="en-US" dirty="0"/>
              <a:t> decides </a:t>
            </a:r>
            <a:r>
              <a:rPr lang="en-US" altLang="en-GB" dirty="0"/>
              <a:t>and </a:t>
            </a:r>
            <a:r>
              <a:rPr lang="en-US" dirty="0"/>
              <a:t> take</a:t>
            </a:r>
            <a:r>
              <a:rPr lang="en-US" altLang="en-GB" dirty="0"/>
              <a:t>s</a:t>
            </a:r>
            <a:r>
              <a:rPr lang="en-US" dirty="0"/>
              <a:t> on sexual education with the trio- this shows the need for mothers to take sexual education of th</a:t>
            </a:r>
            <a:r>
              <a:rPr lang="en-US" altLang="en-GB" dirty="0"/>
              <a:t>eir children seriously.</a:t>
            </a:r>
            <a:r>
              <a:rPr lang="en-US" dirty="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44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study is designed to:</a:t>
            </a:r>
          </a:p>
          <a:p>
            <a:r>
              <a:rPr lang="en-US" dirty="0"/>
              <a:t>introduce students  to the</a:t>
            </a:r>
            <a:r>
              <a:rPr lang="en-US" altLang="en-GB" dirty="0"/>
              <a:t> highlights of  Mariama </a:t>
            </a:r>
            <a:r>
              <a:rPr lang="en-US" dirty="0"/>
              <a:t>Ba</a:t>
            </a:r>
            <a:r>
              <a:rPr lang="en-US" altLang="en-GB" dirty="0"/>
              <a:t>'s </a:t>
            </a:r>
            <a:r>
              <a:rPr lang="en-US" i="1" dirty="0"/>
              <a:t>So Long a Letter. </a:t>
            </a:r>
          </a:p>
          <a:p>
            <a:endParaRPr lang="zh-CN" altLang="en-US" dirty="0"/>
          </a:p>
          <a:p>
            <a:r>
              <a:rPr lang="en-US" altLang="en-GB" dirty="0"/>
              <a:t>Journey s</a:t>
            </a:r>
            <a:r>
              <a:rPr lang="en-US" dirty="0"/>
              <a:t>tudents </a:t>
            </a:r>
            <a:r>
              <a:rPr lang="en-US" altLang="en-GB" dirty="0"/>
              <a:t>through </a:t>
            </a:r>
            <a:r>
              <a:rPr lang="en-US" dirty="0"/>
              <a:t>the issues that</a:t>
            </a:r>
            <a:r>
              <a:rPr lang="en-US" altLang="en-GB" dirty="0"/>
              <a:t> are</a:t>
            </a:r>
            <a:r>
              <a:rPr lang="en-US" dirty="0"/>
              <a:t> highlighted by Ba.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sh</a:t>
            </a:r>
            <a:r>
              <a:rPr lang="en-US" altLang="en-GB" dirty="0"/>
              <a:t>ow </a:t>
            </a:r>
            <a:r>
              <a:rPr lang="en-US" dirty="0"/>
              <a:t>Ba’s position on </a:t>
            </a:r>
            <a:r>
              <a:rPr lang="en-US" altLang="en-GB" dirty="0"/>
              <a:t> polygamous marriage, unrequited  love, f</a:t>
            </a:r>
            <a:r>
              <a:rPr lang="en-US" dirty="0"/>
              <a:t>eminism</a:t>
            </a:r>
            <a:r>
              <a:rPr lang="en-US" altLang="en-GB" dirty="0"/>
              <a:t> and the place of the educated woman in  Africa.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show the importance of epistolary writing.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con't </a:t>
            </a:r>
            <a:endParaRPr lang="zh-CN" altLang="en-US" dirty="0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I insist that my daughters be aware of the value of their bodies.”</a:t>
            </a:r>
          </a:p>
          <a:p>
            <a:pPr marL="0" indent="0">
              <a:buNone/>
            </a:pPr>
            <a:r>
              <a:rPr lang="en-US" i="1" dirty="0"/>
              <a:t>- “The existence and means of contraception must not lead to an unhindered release of desires and instincts . It is through his self-control, his ability to reason, to choose his power of attachment , that the individual distinguishes himself from the animal.” </a:t>
            </a:r>
          </a:p>
          <a:p>
            <a:r>
              <a:rPr lang="en-US" dirty="0"/>
              <a:t>In the last chapter, the story moves from the present to the future. </a:t>
            </a:r>
          </a:p>
          <a:p>
            <a:pPr marL="0" indent="0" algn="just">
              <a:buNone/>
            </a:pPr>
            <a:r>
              <a:rPr lang="en-US" i="1" dirty="0"/>
              <a:t>“Till tomorrow, my friend. </a:t>
            </a:r>
          </a:p>
          <a:p>
            <a:pPr marL="0" indent="0" algn="just">
              <a:buNone/>
            </a:pPr>
            <a:r>
              <a:rPr lang="en-US" i="1" dirty="0"/>
              <a:t>We will then have time for ourselves, especially as I have obtained the extension of my widow’s leave</a:t>
            </a:r>
            <a:r>
              <a:rPr lang="en-US" dirty="0"/>
              <a:t>.”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325-F38A-401D-A91E-AC46A85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A9B4-6DA1-473C-A986-73A146EC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Protagonists </a:t>
            </a:r>
          </a:p>
          <a:p>
            <a:pPr marL="514350" indent="-514350">
              <a:buAutoNum type="arabicPeriod"/>
            </a:pPr>
            <a:r>
              <a:rPr lang="en-US" dirty="0" err="1"/>
              <a:t>Ramatoulaye</a:t>
            </a:r>
            <a:r>
              <a:rPr lang="en-US" dirty="0"/>
              <a:t>: She is the narrator of </a:t>
            </a:r>
            <a:r>
              <a:rPr lang="en-US" i="1" dirty="0"/>
              <a:t>“So Long a Letter,” </a:t>
            </a:r>
            <a:r>
              <a:rPr lang="en-US" dirty="0"/>
              <a:t>the novel serves as both her diary and long letter to her friend </a:t>
            </a:r>
            <a:r>
              <a:rPr lang="en-US" dirty="0" err="1"/>
              <a:t>Aissatou</a:t>
            </a:r>
            <a:r>
              <a:rPr lang="en-US" dirty="0"/>
              <a:t>. She is a devout Muslim and follows the dictates of her faith even when they seem to not </a:t>
            </a:r>
            <a:r>
              <a:rPr lang="en-US" dirty="0" err="1"/>
              <a:t>favour</a:t>
            </a:r>
            <a:r>
              <a:rPr lang="en-US" dirty="0"/>
              <a:t> her and other women.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Aissatou</a:t>
            </a:r>
            <a:r>
              <a:rPr lang="en-US" dirty="0"/>
              <a:t>: She is </a:t>
            </a:r>
            <a:r>
              <a:rPr lang="en-US" dirty="0" err="1"/>
              <a:t>Ramatoulaye’s</a:t>
            </a:r>
            <a:r>
              <a:rPr lang="en-US" dirty="0"/>
              <a:t> best friend and the addressee of her      letter.  She seeks power in her own right and refuses to listen to those who criticize her.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DD7D-3767-4D64-A7FC-28EA5CAC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CE95-D936-458A-919C-EB7EC49C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Antagonists</a:t>
            </a:r>
          </a:p>
          <a:p>
            <a:pPr marL="514350" indent="-514350">
              <a:buAutoNum type="arabicPeriod"/>
            </a:pPr>
            <a:r>
              <a:rPr lang="en-US" dirty="0" err="1"/>
              <a:t>Modou</a:t>
            </a:r>
            <a:r>
              <a:rPr lang="en-US" dirty="0"/>
              <a:t>: He is </a:t>
            </a:r>
            <a:r>
              <a:rPr lang="en-US" dirty="0" err="1"/>
              <a:t>Ramatoulaye’s</a:t>
            </a:r>
            <a:r>
              <a:rPr lang="en-US" dirty="0"/>
              <a:t> husband and father of their twelve children. He later marries </a:t>
            </a:r>
            <a:r>
              <a:rPr lang="en-US" dirty="0" err="1"/>
              <a:t>Binetou</a:t>
            </a:r>
            <a:r>
              <a:rPr lang="en-US" dirty="0"/>
              <a:t>, the best friend of her daughter, </a:t>
            </a:r>
            <a:r>
              <a:rPr lang="en-US" dirty="0" err="1"/>
              <a:t>Daba</a:t>
            </a:r>
            <a:r>
              <a:rPr lang="en-US" dirty="0"/>
              <a:t>, and moves out of his matrimonial home.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Mawdo</a:t>
            </a:r>
            <a:r>
              <a:rPr lang="en-US" dirty="0"/>
              <a:t>: He is </a:t>
            </a:r>
            <a:r>
              <a:rPr lang="en-US" dirty="0" err="1"/>
              <a:t>Aissatou’s</a:t>
            </a:r>
            <a:r>
              <a:rPr lang="en-US" dirty="0"/>
              <a:t> husband and a medical doctor. </a:t>
            </a:r>
            <a:r>
              <a:rPr lang="en-US" dirty="0" err="1"/>
              <a:t>Mawdo</a:t>
            </a:r>
            <a:r>
              <a:rPr lang="en-US" dirty="0"/>
              <a:t> comes from a royal family. He falls in love with </a:t>
            </a:r>
            <a:r>
              <a:rPr lang="en-US" dirty="0" err="1"/>
              <a:t>Aissatou</a:t>
            </a:r>
            <a:r>
              <a:rPr lang="en-US" dirty="0"/>
              <a:t> and marries her despite the class difference between the two families. He later marries Young </a:t>
            </a:r>
            <a:r>
              <a:rPr lang="en-US" dirty="0" err="1"/>
              <a:t>Nabou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78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ECCE-0505-4732-885E-9785E3D0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9E09-8602-4770-A9C0-EB26DAAB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novel is set in Senegal in the 1970s.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patriarchal system of the Senegalese society can be considered antagonistic to </a:t>
            </a:r>
            <a:r>
              <a:rPr lang="en-US" dirty="0" err="1"/>
              <a:t>Ramatoulaye</a:t>
            </a:r>
            <a:r>
              <a:rPr lang="en-US" dirty="0"/>
              <a:t>, </a:t>
            </a:r>
            <a:r>
              <a:rPr lang="en-US" dirty="0" err="1"/>
              <a:t>Aissatou</a:t>
            </a:r>
            <a:r>
              <a:rPr lang="en-US" dirty="0"/>
              <a:t> and other women in the novel such as Jacqueline, the Ivorian, who disobeyed her Protestant parents and married Samba Diack. </a:t>
            </a:r>
          </a:p>
        </p:txBody>
      </p:sp>
    </p:spTree>
    <p:extLst>
      <p:ext uri="{BB962C8B-B14F-4D97-AF65-F5344CB8AC3E}">
        <p14:creationId xmlns:p14="http://schemas.microsoft.com/office/powerpoint/2010/main" val="393289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210B-E993-45AC-9D59-D962D949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Narrative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7DE2-08DE-4F56-8A14-1B696F16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First-Person Point of View: </a:t>
            </a:r>
            <a:r>
              <a:rPr lang="en-US" dirty="0" err="1"/>
              <a:t>Ramatoulaye</a:t>
            </a:r>
            <a:r>
              <a:rPr lang="en-US" dirty="0"/>
              <a:t> is the narrator of the novel and she recalls the events of her life in the first-person subjective view. The first-person point of view uses “I” and “me.”</a:t>
            </a:r>
          </a:p>
          <a:p>
            <a:endParaRPr lang="en-US" dirty="0"/>
          </a:p>
          <a:p>
            <a:r>
              <a:rPr lang="en-US" dirty="0"/>
              <a:t>The Epistolary/Letter Form: Through the letters, </a:t>
            </a:r>
            <a:r>
              <a:rPr lang="en-US" dirty="0" err="1"/>
              <a:t>Ramatoulaye</a:t>
            </a:r>
            <a:r>
              <a:rPr lang="en-US" dirty="0"/>
              <a:t> and </a:t>
            </a:r>
            <a:r>
              <a:rPr lang="en-US" dirty="0" err="1"/>
              <a:t>Aissatou</a:t>
            </a:r>
            <a:r>
              <a:rPr lang="en-US" dirty="0"/>
              <a:t> are able to convey their expectations, fears and dreams. Especially from </a:t>
            </a:r>
            <a:r>
              <a:rPr lang="en-US" dirty="0" err="1"/>
              <a:t>Ramatoulaye</a:t>
            </a:r>
            <a:r>
              <a:rPr lang="en-US" dirty="0"/>
              <a:t>, the letters she writes convey not only the emotional trauma she goes through at the hands of her husband but the surrounding challenges of motherhood. Summarily, the letter is a therapeutic tool and conveys touchy data throughout the novel.    </a:t>
            </a:r>
          </a:p>
        </p:txBody>
      </p:sp>
    </p:spTree>
    <p:extLst>
      <p:ext uri="{BB962C8B-B14F-4D97-AF65-F5344CB8AC3E}">
        <p14:creationId xmlns:p14="http://schemas.microsoft.com/office/powerpoint/2010/main" val="340439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Feminist Inscriptions</a:t>
            </a:r>
            <a:r>
              <a:rPr lang="en-US" altLang="en-GB" dirty="0"/>
              <a:t> in "So Long A Letter"</a:t>
            </a:r>
            <a:endParaRPr lang="zh-CN" alt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Ramatoulaye</a:t>
            </a:r>
            <a:r>
              <a:rPr lang="en-US" dirty="0"/>
              <a:t> reflects on feminism. The African feminist ideology is clearly espoused: </a:t>
            </a:r>
            <a:r>
              <a:rPr lang="en-US" i="1" dirty="0"/>
              <a:t>“I remain persuaded of the inevitable and necessary complementary of a man.”</a:t>
            </a:r>
          </a:p>
          <a:p>
            <a:r>
              <a:rPr lang="en-US" dirty="0"/>
              <a:t>The feminist as a nationalist. </a:t>
            </a:r>
          </a:p>
          <a:p>
            <a:pPr marL="0" indent="0">
              <a:buNone/>
            </a:pPr>
            <a:r>
              <a:rPr lang="en-US" i="1" dirty="0"/>
              <a:t>“The nation is made up of all the families, rich or poor, united or separated, aware or unaware. The success of a nation therefore depends inevitably on the family.” </a:t>
            </a:r>
          </a:p>
          <a:p>
            <a:r>
              <a:rPr lang="en-US" dirty="0" err="1"/>
              <a:t>Assiatou</a:t>
            </a:r>
            <a:r>
              <a:rPr lang="en-US" dirty="0"/>
              <a:t> serves as antithesis to </a:t>
            </a:r>
            <a:r>
              <a:rPr lang="en-US" dirty="0" err="1"/>
              <a:t>Ramatoulaye</a:t>
            </a:r>
            <a:r>
              <a:rPr lang="en-US" dirty="0"/>
              <a:t>, she leaves her marriage with her boys, empower</a:t>
            </a:r>
            <a:r>
              <a:rPr lang="en-US" altLang="en-GB" dirty="0"/>
              <a:t>s </a:t>
            </a:r>
            <a:r>
              <a:rPr lang="en-US" dirty="0"/>
              <a:t>herself and never looks</a:t>
            </a:r>
            <a:r>
              <a:rPr lang="en-US" altLang="en-GB" dirty="0"/>
              <a:t> </a:t>
            </a:r>
            <a:r>
              <a:rPr lang="en-US" dirty="0"/>
              <a:t>back.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Feminist Inscription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Daba’s</a:t>
            </a:r>
            <a:r>
              <a:rPr lang="en-US" dirty="0"/>
              <a:t> radical views on marriage serves as </a:t>
            </a:r>
            <a:r>
              <a:rPr lang="en-US" altLang="en-GB" dirty="0"/>
              <a:t> a c</a:t>
            </a:r>
            <a:r>
              <a:rPr lang="en-US" dirty="0"/>
              <a:t>ritique </a:t>
            </a:r>
            <a:r>
              <a:rPr lang="en-US" altLang="en-GB" dirty="0"/>
              <a:t> on </a:t>
            </a:r>
            <a:r>
              <a:rPr lang="en-US" dirty="0"/>
              <a:t>the stereotypical image </a:t>
            </a:r>
            <a:r>
              <a:rPr lang="en-US" altLang="en-GB" dirty="0"/>
              <a:t> of </a:t>
            </a:r>
            <a:r>
              <a:rPr lang="en-US" dirty="0"/>
              <a:t>women in</a:t>
            </a:r>
            <a:r>
              <a:rPr lang="en-US" altLang="en-GB" dirty="0"/>
              <a:t> </a:t>
            </a:r>
            <a:r>
              <a:rPr lang="en-US" dirty="0"/>
              <a:t> adulterous marriages and</a:t>
            </a:r>
            <a:r>
              <a:rPr lang="en-US" altLang="en-GB" dirty="0"/>
              <a:t> how these women can</a:t>
            </a:r>
            <a:r>
              <a:rPr lang="en-US" dirty="0"/>
              <a:t> </a:t>
            </a:r>
            <a:r>
              <a:rPr lang="en-US" altLang="en-GB" dirty="0"/>
              <a:t> </a:t>
            </a:r>
            <a:r>
              <a:rPr lang="en-US" dirty="0"/>
              <a:t>fight for their empowerment. </a:t>
            </a:r>
            <a:endParaRPr lang="zh-CN" altLang="en-US" dirty="0"/>
          </a:p>
          <a:p>
            <a:r>
              <a:rPr lang="en-US" dirty="0" err="1"/>
              <a:t>Aissatou</a:t>
            </a:r>
            <a:r>
              <a:rPr lang="en-US" dirty="0"/>
              <a:t> and </a:t>
            </a:r>
            <a:r>
              <a:rPr lang="en-US" dirty="0" err="1"/>
              <a:t>Daba</a:t>
            </a:r>
            <a:r>
              <a:rPr lang="en-US" dirty="0"/>
              <a:t> represent the ideals of modern day feminism. </a:t>
            </a:r>
          </a:p>
          <a:p>
            <a:r>
              <a:rPr lang="en-US" dirty="0"/>
              <a:t>Sisterhood solidarity (women supporting women)</a:t>
            </a:r>
            <a:r>
              <a:rPr lang="en-US" altLang="en-GB" dirty="0"/>
              <a:t> is espoused.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Use of Epistolary in Telling the Story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4927" cy="4667250"/>
          </a:xfrm>
        </p:spPr>
        <p:txBody>
          <a:bodyPr>
            <a:noAutofit/>
          </a:bodyPr>
          <a:lstStyle/>
          <a:p>
            <a:r>
              <a:rPr lang="en-US" dirty="0"/>
              <a:t>The letter form bridges the distance between </a:t>
            </a:r>
            <a:r>
              <a:rPr lang="en-US" dirty="0" err="1"/>
              <a:t>Ramatoulaye</a:t>
            </a:r>
            <a:r>
              <a:rPr lang="en-US" dirty="0"/>
              <a:t> and </a:t>
            </a:r>
            <a:r>
              <a:rPr lang="en-US" dirty="0" err="1"/>
              <a:t>Aissatou</a:t>
            </a:r>
            <a:r>
              <a:rPr lang="en-US" dirty="0"/>
              <a:t>. </a:t>
            </a:r>
          </a:p>
          <a:p>
            <a:r>
              <a:rPr lang="en-US" dirty="0"/>
              <a:t>The letters serve as a therapy </a:t>
            </a:r>
            <a:r>
              <a:rPr lang="en-US" altLang="en-GB" dirty="0"/>
              <a:t>for</a:t>
            </a:r>
            <a:r>
              <a:rPr lang="en-US" dirty="0"/>
              <a:t> </a:t>
            </a:r>
            <a:r>
              <a:rPr lang="en-US" dirty="0" err="1"/>
              <a:t>Ramatoulaye</a:t>
            </a:r>
            <a:r>
              <a:rPr lang="en-US" dirty="0"/>
              <a:t>. She writes: </a:t>
            </a:r>
            <a:endParaRPr lang="zh-CN" altLang="en-US" dirty="0"/>
          </a:p>
          <a:p>
            <a:pPr marL="0" indent="0">
              <a:buNone/>
            </a:pPr>
            <a:r>
              <a:rPr lang="en-US" i="1" dirty="0"/>
              <a:t>“I am beginning this diary, my prop in my distress. Our long association has taught me that confiding in others allays pain.”</a:t>
            </a:r>
          </a:p>
          <a:p>
            <a:pPr marL="0" indent="0">
              <a:buNone/>
            </a:pPr>
            <a:endParaRPr lang="en-US" i="1" dirty="0"/>
          </a:p>
          <a:p>
            <a:pPr>
              <a:buFontTx/>
              <a:buChar char="-"/>
            </a:pPr>
            <a:r>
              <a:rPr lang="en-US" dirty="0"/>
              <a:t>The letters free her mind from disturbing thoughts.</a:t>
            </a:r>
          </a:p>
          <a:p>
            <a:pPr>
              <a:buFontTx/>
              <a:buChar char="-"/>
            </a:pPr>
            <a:r>
              <a:rPr lang="en-US" dirty="0"/>
              <a:t>The letters free her heart, body and soul from stressful emotions. </a:t>
            </a:r>
          </a:p>
          <a:p>
            <a:pPr>
              <a:buFontTx/>
              <a:buChar char="-"/>
            </a:pPr>
            <a:r>
              <a:rPr lang="en-US" dirty="0"/>
              <a:t>It is the only way to share her grief and pour out her frustrations</a:t>
            </a:r>
            <a:r>
              <a:rPr lang="en-US" altLang="en-GB" dirty="0"/>
              <a:t> creatively.</a:t>
            </a:r>
            <a:r>
              <a:rPr 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Use of Epistolary in Telling the Story</a:t>
            </a:r>
            <a:r>
              <a:rPr lang="en-US" altLang="en-GB" dirty="0"/>
              <a:t> con't</a:t>
            </a:r>
            <a:endParaRPr lang="zh-CN" alt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3364" cy="4667250"/>
          </a:xfrm>
        </p:spPr>
        <p:txBody>
          <a:bodyPr>
            <a:noAutofit/>
          </a:bodyPr>
          <a:lstStyle/>
          <a:p>
            <a:r>
              <a:rPr lang="en-US" dirty="0"/>
              <a:t>It projects the thoughts, feelings and emotions of the main character(s). Here, scenes are filtered through the character and presented as memories. </a:t>
            </a:r>
          </a:p>
          <a:p>
            <a:r>
              <a:rPr lang="en-US" dirty="0"/>
              <a:t>It’s an intimate look into what a character is thinking. The thoughts and feelings are delivered directly to the readers in a first-person point of view narration. </a:t>
            </a:r>
          </a:p>
          <a:p>
            <a:r>
              <a:rPr lang="en-US" dirty="0"/>
              <a:t>It gives an impression of immediacy and authenticity, helping to ground the story in realism. </a:t>
            </a:r>
          </a:p>
          <a:p>
            <a:r>
              <a:rPr lang="en-US" dirty="0"/>
              <a:t>The form agrees with the content</a:t>
            </a:r>
            <a:r>
              <a:rPr lang="en-US" altLang="en-GB" dirty="0"/>
              <a:t> in that by writing letters to each other,  they both gain therapeutic healing and are  able to envisage a bright future. </a:t>
            </a:r>
            <a:r>
              <a:rPr 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068781" y="2886147"/>
            <a:ext cx="4689764" cy="840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 Long a Letter </a:t>
            </a:r>
            <a:r>
              <a:rPr lang="en-US" dirty="0"/>
              <a:t>– Mariama Ba’s first novel, originally published in French in 1979 and later translated into English and published  in 1981, won the first Norma Prize for Publishing in Africa in 1980.</a:t>
            </a:r>
          </a:p>
          <a:p>
            <a:r>
              <a:rPr lang="en-US" i="1" dirty="0"/>
              <a:t>So Long a Letter </a:t>
            </a:r>
            <a:r>
              <a:rPr lang="en-US" dirty="0"/>
              <a:t>is a semi-autobiographical epistolary novel.</a:t>
            </a:r>
          </a:p>
          <a:p>
            <a:r>
              <a:rPr lang="en-US" dirty="0"/>
              <a:t>In the novel, </a:t>
            </a:r>
            <a:r>
              <a:rPr lang="en-US" dirty="0" err="1"/>
              <a:t>Ramatoulaye</a:t>
            </a:r>
            <a:r>
              <a:rPr lang="en-US" dirty="0"/>
              <a:t> writes to her best friend </a:t>
            </a:r>
            <a:r>
              <a:rPr lang="en-US" dirty="0" err="1"/>
              <a:t>Aissatou</a:t>
            </a:r>
            <a:r>
              <a:rPr lang="en-US" dirty="0"/>
              <a:t>.  </a:t>
            </a:r>
          </a:p>
          <a:p>
            <a:r>
              <a:rPr lang="en-US" dirty="0"/>
              <a:t>The reason for writing is </a:t>
            </a:r>
            <a:r>
              <a:rPr lang="en-US" dirty="0" err="1"/>
              <a:t>Ramatoulaye’s</a:t>
            </a:r>
            <a:r>
              <a:rPr lang="en-US" dirty="0"/>
              <a:t> recent widowhood. She briefs her lifelong friend on the details of her husband’s death and recounts the main events in their lives.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Epistolary Novel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Epistolary means “in the form of letter or letters.”</a:t>
            </a:r>
          </a:p>
          <a:p>
            <a:endParaRPr lang="en-US" dirty="0"/>
          </a:p>
          <a:p>
            <a:r>
              <a:rPr lang="en-US" dirty="0"/>
              <a:t>Epistolary novel is a novel told through the medium of letters written by one or more of the characters.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epistolary novel is a novel in which the story is</a:t>
            </a:r>
            <a:r>
              <a:rPr lang="en-US" altLang="en-GB" dirty="0"/>
              <a:t> not </a:t>
            </a:r>
            <a:r>
              <a:rPr lang="en-US" dirty="0"/>
              <a:t>directly told to the reader, but rather gleaned through series of letters/documents. Example: instead of a love story being told in a traditional expository style, an epistolary novel would tell the story through love letters that the two lovers wrote to each other.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altLang="en-GB" dirty="0"/>
              <a:t> HIGHLIGHTS OF THE NOVEL</a:t>
            </a:r>
            <a:endParaRPr lang="zh-CN" alt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6429" lnSpcReduction="10000"/>
          </a:bodyPr>
          <a:lstStyle/>
          <a:p>
            <a:pPr marL="0" indent="0">
              <a:buNone/>
            </a:pPr>
            <a:r>
              <a:rPr lang="en-US" dirty="0"/>
              <a:t> The novel starts in the present and recounts the death of </a:t>
            </a:r>
            <a:r>
              <a:rPr lang="en-US" dirty="0" err="1"/>
              <a:t>Moudou</a:t>
            </a:r>
            <a:r>
              <a:rPr lang="en-US" dirty="0"/>
              <a:t> Fall,  the funeral ceremonies and the festive funeral celebration.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it moves backwards to the remote past – where the narrator recounts their (</a:t>
            </a:r>
            <a:r>
              <a:rPr lang="en-US" dirty="0" err="1"/>
              <a:t>Ramatoulaye</a:t>
            </a:r>
            <a:r>
              <a:rPr lang="en-US" dirty="0"/>
              <a:t> and </a:t>
            </a:r>
            <a:r>
              <a:rPr lang="en-US" dirty="0" err="1"/>
              <a:t>Aissatou’s</a:t>
            </a:r>
            <a:r>
              <a:rPr lang="en-US" dirty="0"/>
              <a:t>) youthful days – from basic school to teacher’s training and how they met their husbands.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further highlights the role of </a:t>
            </a:r>
            <a:r>
              <a:rPr lang="en-US" dirty="0" err="1"/>
              <a:t>Ramatoulaye</a:t>
            </a:r>
            <a:r>
              <a:rPr lang="en-US" dirty="0"/>
              <a:t> and </a:t>
            </a:r>
            <a:r>
              <a:rPr lang="en-US" dirty="0" err="1"/>
              <a:t>Aissatou’s</a:t>
            </a:r>
            <a:r>
              <a:rPr lang="en-US" dirty="0"/>
              <a:t> headmistress and beloved teacher, who shaped them to appreciate </a:t>
            </a:r>
            <a:r>
              <a:rPr lang="en-US" i="1" dirty="0"/>
              <a:t>“a multitude of civilization without renouncing their own…” –</a:t>
            </a:r>
            <a:r>
              <a:rPr lang="en-US" dirty="0"/>
              <a:t>This quotation needs to be discussed adequately in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 con't</a:t>
            </a:r>
            <a:br>
              <a:rPr lang="en-US" altLang="en-GB" dirty="0"/>
            </a:br>
            <a:endParaRPr lang="zh-CN" alt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571"/>
          </a:bodyPr>
          <a:lstStyle/>
          <a:p>
            <a:r>
              <a:rPr lang="en-US" sz="3000" dirty="0"/>
              <a:t>T</a:t>
            </a:r>
            <a:r>
              <a:rPr lang="en-US" altLang="en-GB" sz="3000" dirty="0"/>
              <a:t>his Headmistress of the Teacher training college helps shape t</a:t>
            </a:r>
            <a:r>
              <a:rPr lang="en-US" sz="3000" dirty="0"/>
              <a:t>heir personalities, strengthen their qualities and </a:t>
            </a:r>
            <a:r>
              <a:rPr lang="en-US" altLang="en-GB" sz="3000" dirty="0"/>
              <a:t>trains them to </a:t>
            </a:r>
            <a:r>
              <a:rPr lang="en-US" sz="3000" dirty="0"/>
              <a:t>develop universal moral values.</a:t>
            </a:r>
          </a:p>
          <a:p>
            <a:pPr marL="0" indent="0">
              <a:buNone/>
            </a:pPr>
            <a:endParaRPr lang="zh-CN" altLang="en-US" sz="3000" dirty="0"/>
          </a:p>
          <a:p>
            <a:r>
              <a:rPr lang="en-US" sz="3000" dirty="0"/>
              <a:t>Base</a:t>
            </a:r>
            <a:r>
              <a:rPr lang="en-US" altLang="en-GB" sz="3000" dirty="0"/>
              <a:t>d on the above traits</a:t>
            </a:r>
            <a:r>
              <a:rPr lang="en-US" sz="3000" dirty="0"/>
              <a:t> </a:t>
            </a:r>
            <a:r>
              <a:rPr lang="en-US" altLang="en-GB" sz="3000" dirty="0"/>
              <a:t>Ramatoulaye and </a:t>
            </a:r>
            <a:r>
              <a:rPr lang="en-US" altLang="en-GB" sz="3000" dirty="0" err="1"/>
              <a:t>Aissatou</a:t>
            </a:r>
            <a:r>
              <a:rPr lang="en-US" altLang="en-GB" sz="3000" dirty="0"/>
              <a:t> are equipped to m</a:t>
            </a:r>
            <a:r>
              <a:rPr lang="en-US" sz="3000" dirty="0"/>
              <a:t>a</a:t>
            </a:r>
            <a:r>
              <a:rPr lang="en-US" altLang="en-GB" sz="3000" dirty="0"/>
              <a:t>ke</a:t>
            </a:r>
            <a:r>
              <a:rPr lang="en-US" sz="3000" dirty="0"/>
              <a:t> their own choices when it came to marriage.</a:t>
            </a:r>
          </a:p>
          <a:p>
            <a:pPr marL="0" indent="0">
              <a:buNone/>
            </a:pPr>
            <a:endParaRPr lang="zh-CN" altLang="en-US" sz="3000" dirty="0"/>
          </a:p>
          <a:p>
            <a:r>
              <a:rPr lang="en-US" altLang="en-GB" sz="3000" dirty="0"/>
              <a:t>Each of them marries out of genuine love rather than marriage </a:t>
            </a:r>
            <a:r>
              <a:rPr lang="en-US" sz="3000" dirty="0"/>
              <a:t>based on worldly things </a:t>
            </a:r>
            <a:r>
              <a:rPr lang="en-US" altLang="en-GB" sz="3000" dirty="0"/>
              <a:t>. </a:t>
            </a:r>
            <a:endParaRPr lang="zh-CN" altLang="en-US" sz="30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A77D-1A98-4467-9FBA-A21B172F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HIGHLIGHTS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069C-E740-4A4C-AA4D-EB99ED3B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she recounts the ramblings of their marriage lives – </a:t>
            </a:r>
            <a:r>
              <a:rPr lang="en-US" dirty="0" err="1"/>
              <a:t>Ramatoulaye</a:t>
            </a:r>
            <a:r>
              <a:rPr lang="en-US" dirty="0"/>
              <a:t> marries </a:t>
            </a:r>
            <a:r>
              <a:rPr lang="en-US" dirty="0" err="1"/>
              <a:t>Moudou</a:t>
            </a:r>
            <a:r>
              <a:rPr lang="en-US" dirty="0"/>
              <a:t> Fall – </a:t>
            </a:r>
            <a:r>
              <a:rPr lang="en-US" i="1" dirty="0"/>
              <a:t>“the man in the eternal khaki shirts” </a:t>
            </a:r>
            <a:r>
              <a:rPr lang="en-US" dirty="0"/>
              <a:t>rather than marry the medical Doctor – (to the annoyance of her parents).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Aissatou</a:t>
            </a:r>
            <a:r>
              <a:rPr lang="en-US" dirty="0"/>
              <a:t> marries a medical Doctor, </a:t>
            </a:r>
            <a:r>
              <a:rPr lang="en-US" dirty="0" err="1"/>
              <a:t>Mawdo</a:t>
            </a:r>
            <a:r>
              <a:rPr lang="en-US" dirty="0"/>
              <a:t> – though she is from a poor background, her husband is wealthy and from a royal home.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</a:t>
            </a:r>
            <a:r>
              <a:rPr lang="en-US" altLang="en-GB" dirty="0" err="1"/>
              <a:t>con't</a:t>
            </a:r>
            <a:endParaRPr lang="zh-CN" altLang="en-US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000"/>
          </a:bodyPr>
          <a:lstStyle/>
          <a:p>
            <a:r>
              <a:rPr lang="en-US" dirty="0" err="1"/>
              <a:t>Aissatou’s</a:t>
            </a:r>
            <a:r>
              <a:rPr lang="en-US" dirty="0"/>
              <a:t> mother-in-law considers it inappropriate for her son to marry a woman from a lowly background – she plans her revenge. </a:t>
            </a:r>
          </a:p>
          <a:p>
            <a:pPr algn="just"/>
            <a:r>
              <a:rPr lang="en-US" dirty="0"/>
              <a:t>“Young </a:t>
            </a:r>
            <a:r>
              <a:rPr lang="en-US" dirty="0" err="1"/>
              <a:t>Nabou</a:t>
            </a:r>
            <a:r>
              <a:rPr lang="en-US" dirty="0"/>
              <a:t> is given as a wife to </a:t>
            </a:r>
            <a:r>
              <a:rPr lang="en-US" dirty="0" err="1"/>
              <a:t>Mawdo</a:t>
            </a:r>
            <a:r>
              <a:rPr lang="en-US" altLang="en-GB" dirty="0" err="1"/>
              <a:t> by his mother.</a:t>
            </a:r>
            <a:r>
              <a:rPr lang="en-US" dirty="0"/>
              <a:t> </a:t>
            </a:r>
            <a:endParaRPr lang="zh-CN" altLang="en-US" dirty="0"/>
          </a:p>
          <a:p>
            <a:pPr algn="just"/>
            <a:r>
              <a:rPr lang="en-US" dirty="0"/>
              <a:t>Unlike </a:t>
            </a:r>
            <a:r>
              <a:rPr lang="en-US" dirty="0" err="1"/>
              <a:t>Ramatoulaye</a:t>
            </a:r>
            <a:r>
              <a:rPr lang="en-US" dirty="0"/>
              <a:t>, </a:t>
            </a:r>
            <a:r>
              <a:rPr lang="en-US" dirty="0" err="1"/>
              <a:t>Aissatou</a:t>
            </a:r>
            <a:r>
              <a:rPr lang="en-US" dirty="0"/>
              <a:t> walks out of the marriage with her four sons leaving </a:t>
            </a:r>
            <a:r>
              <a:rPr lang="en-US" dirty="0" err="1"/>
              <a:t>Mawdo</a:t>
            </a:r>
            <a:r>
              <a:rPr lang="en-US" dirty="0"/>
              <a:t> with these words: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500" i="1" dirty="0"/>
              <a:t> </a:t>
            </a:r>
            <a:r>
              <a:rPr lang="en-US" i="1" dirty="0"/>
              <a:t>“</a:t>
            </a:r>
            <a:r>
              <a:rPr lang="en-US" i="1" dirty="0" err="1"/>
              <a:t>Mawdo</a:t>
            </a:r>
            <a:r>
              <a:rPr lang="en-US" i="1" dirty="0"/>
              <a:t>, man is one: greatness and animal fused together. None of his acts is   pure charity. None is pure bestiality. I am stripping myself of your love, your name. clothed in my dignity, the only worthy garment, I go my way.” This quotation needs to be discussed thoroughly in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/>
              <a:t>HIGHLIGHTS </a:t>
            </a:r>
            <a:r>
              <a:rPr lang="en-US" altLang="en-GB" dirty="0" err="1"/>
              <a:t>con't</a:t>
            </a:r>
            <a:endParaRPr lang="zh-CN" alt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lstStyle/>
          <a:p>
            <a:r>
              <a:rPr lang="en-US" dirty="0"/>
              <a:t>1. Courageously, she rents a house and sets up a home for herself and her children. </a:t>
            </a:r>
            <a:endParaRPr lang="zh-CN" altLang="en-US" dirty="0"/>
          </a:p>
          <a:p>
            <a:r>
              <a:rPr lang="en-US" dirty="0"/>
              <a:t>2. She lean</a:t>
            </a:r>
            <a:r>
              <a:rPr lang="en-US" altLang="en-GB" dirty="0"/>
              <a:t>s </a:t>
            </a:r>
            <a:r>
              <a:rPr lang="en-US" dirty="0"/>
              <a:t>on her friendship with </a:t>
            </a:r>
            <a:r>
              <a:rPr lang="en-US" dirty="0" err="1"/>
              <a:t>Ramatoulaye</a:t>
            </a:r>
            <a:r>
              <a:rPr lang="en-US" altLang="en-GB" dirty="0"/>
              <a:t> as a means to share her experiences.</a:t>
            </a:r>
            <a:endParaRPr lang="zh-CN" altLang="en-US" dirty="0"/>
          </a:p>
          <a:p>
            <a:r>
              <a:rPr lang="en-US" dirty="0"/>
              <a:t>3. She be</a:t>
            </a:r>
            <a:r>
              <a:rPr lang="en-US" altLang="en-GB" dirty="0"/>
              <a:t>comes </a:t>
            </a:r>
            <a:r>
              <a:rPr lang="en-US" dirty="0"/>
              <a:t>an avid reader</a:t>
            </a:r>
            <a:r>
              <a:rPr lang="en-US" altLang="en-GB" dirty="0"/>
              <a:t> and furthers her education..in admiration, her friend Ramatoulaye asserts:</a:t>
            </a:r>
            <a:r>
              <a:rPr lang="en-US" dirty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i="1" dirty="0"/>
              <a:t>“You set yourself a difficult task; and more than my presence and encouragement, books saved you. Having become your refuge, they sustained you.”</a:t>
            </a:r>
          </a:p>
          <a:p>
            <a:pPr marL="0" indent="0">
              <a:buNone/>
            </a:pPr>
            <a:r>
              <a:rPr lang="en-US" altLang="en-GB" i="1" dirty="0"/>
              <a:t>The above qoute  captures one of the major strategies of escape calculated to help women deal with unrequited love.</a:t>
            </a:r>
            <a:r>
              <a:rPr lang="en-US" i="1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2532</Words>
  <Application>Microsoft Office PowerPoint</Application>
  <PresentationFormat>Widescreen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SO LONG A LETTER </vt:lpstr>
      <vt:lpstr>Aims</vt:lpstr>
      <vt:lpstr>Introduction </vt:lpstr>
      <vt:lpstr>Epistolary Novel</vt:lpstr>
      <vt:lpstr>THE  HIGHLIGHTS OF THE NOVEL</vt:lpstr>
      <vt:lpstr>HIGHLIGHTS  con't </vt:lpstr>
      <vt:lpstr>HIGHLIGHTS con’t</vt:lpstr>
      <vt:lpstr>HIGHLIGHTS con't</vt:lpstr>
      <vt:lpstr>HIGHLIGHTS con't</vt:lpstr>
      <vt:lpstr>HIGHLIGHTS con't</vt:lpstr>
      <vt:lpstr>HIGHLIGHTS con't</vt:lpstr>
      <vt:lpstr>HIGHLIGHTS con't</vt:lpstr>
      <vt:lpstr>HIGHLIGHTS con't</vt:lpstr>
      <vt:lpstr>HIGHLIGHTS con't</vt:lpstr>
      <vt:lpstr>HIGHLIGHTS con’t </vt:lpstr>
      <vt:lpstr>HIGHLIGHTS con't</vt:lpstr>
      <vt:lpstr>HIGHLIGHTS con't</vt:lpstr>
      <vt:lpstr>HIGHLIGHTS con't </vt:lpstr>
      <vt:lpstr>HIGHLIGHTS con't </vt:lpstr>
      <vt:lpstr>HIGHLIGHTS con't </vt:lpstr>
      <vt:lpstr>Characters</vt:lpstr>
      <vt:lpstr>Characters</vt:lpstr>
      <vt:lpstr>Setting</vt:lpstr>
      <vt:lpstr>Narrative Technique</vt:lpstr>
      <vt:lpstr>Feminist Inscriptions in "So Long A Letter"</vt:lpstr>
      <vt:lpstr>Feminist Inscription con’t</vt:lpstr>
      <vt:lpstr>The Use of Epistolary in Telling the Story</vt:lpstr>
      <vt:lpstr>The Use of Epistolary in Telling the Story con't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LONG A LETTER BY MARIAMA BA</dc:title>
  <dc:creator>TOSHIBA</dc:creator>
  <cp:lastModifiedBy>HP</cp:lastModifiedBy>
  <cp:revision>23</cp:revision>
  <dcterms:created xsi:type="dcterms:W3CDTF">2019-03-24T06:51:27Z</dcterms:created>
  <dcterms:modified xsi:type="dcterms:W3CDTF">2021-05-19T16:46:21Z</dcterms:modified>
</cp:coreProperties>
</file>