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0"/>
  </p:notesMasterIdLst>
  <p:sldIdLst>
    <p:sldId id="256" r:id="rId2"/>
    <p:sldId id="315" r:id="rId3"/>
    <p:sldId id="301" r:id="rId4"/>
    <p:sldId id="318" r:id="rId5"/>
    <p:sldId id="317" r:id="rId6"/>
    <p:sldId id="312" r:id="rId7"/>
    <p:sldId id="320" r:id="rId8"/>
    <p:sldId id="321" r:id="rId9"/>
    <p:sldId id="322" r:id="rId10"/>
    <p:sldId id="323" r:id="rId11"/>
    <p:sldId id="324" r:id="rId12"/>
    <p:sldId id="326" r:id="rId13"/>
    <p:sldId id="329" r:id="rId14"/>
    <p:sldId id="327" r:id="rId15"/>
    <p:sldId id="328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51"/>
    <a:srgbClr val="05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384BE-9D6B-4024-A985-C0EE99A58AEA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05C70-BB3D-46DD-9A54-15208EA29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05C70-BB3D-46DD-9A54-15208EA29ECC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0410F-9BEB-4940-A130-1FC07FBEB5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/>
              <a:t>06/04/2016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/>
              <a:t>06/04/2016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/>
              <a:t>06/04/2016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6" y="6464739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29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55D13"/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60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767" y="4033781"/>
            <a:ext cx="9144000" cy="484764"/>
          </a:xfrm>
        </p:spPr>
        <p:txBody>
          <a:bodyPr/>
          <a:lstStyle/>
          <a:p>
            <a:r>
              <a:rPr lang="en-GB" dirty="0" smtClean="0"/>
              <a:t>Lecture 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1757" y="6464739"/>
            <a:ext cx="1243819" cy="365125"/>
          </a:xfrm>
        </p:spPr>
        <p:txBody>
          <a:bodyPr/>
          <a:lstStyle/>
          <a:p>
            <a:r>
              <a:rPr lang="en-GB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Jan 2014</a:t>
            </a:r>
            <a:endParaRPr lang="en-GB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0" y="4669628"/>
            <a:ext cx="112106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3600" dirty="0" smtClean="0"/>
              <a:t>VIBRATION OF TWO-DEGREE-OF-FREEDOM SYSTEMS</a:t>
            </a:r>
            <a:endParaRPr lang="en-US" sz="360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96453" y="5498433"/>
            <a:ext cx="90495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Faisal </a:t>
            </a:r>
            <a:r>
              <a:rPr lang="en-US" sz="2800" dirty="0" err="1">
                <a:latin typeface="Andalus" pitchFamily="18" charset="-78"/>
                <a:cs typeface="Andalus" pitchFamily="18" charset="-78"/>
              </a:rPr>
              <a:t>Wahib</a:t>
            </a:r>
            <a:r>
              <a:rPr lang="en-US" sz="2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Adam</a:t>
            </a:r>
          </a:p>
          <a:p>
            <a:pPr algn="ctr" eaLnBrk="1" hangingPunct="1"/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Mechanical Engineering Department, KNUST</a:t>
            </a:r>
            <a:endParaRPr lang="en-US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362 VIBRATIONS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731949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cont’d</a:t>
            </a:r>
            <a:br>
              <a:rPr lang="en-US" dirty="0" smtClean="0"/>
            </a:br>
            <a:r>
              <a:rPr lang="en-US" dirty="0" smtClean="0"/>
              <a:t>General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1137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534400" cy="4525963"/>
              </a:xfrm>
              <a:blipFill rotWithShape="1">
                <a:blip r:embed="rId3"/>
                <a:stretch>
                  <a:fillRect l="-78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2300" y="3200400"/>
                <a:ext cx="11379200" cy="2334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>
                  <a:ea typeface="Cambria Math"/>
                </a:endParaRPr>
              </a:p>
              <a:p>
                <a:endParaRPr lang="en-US" sz="2000" dirty="0" smtClean="0">
                  <a:ea typeface="Cambria Math"/>
                </a:endParaRPr>
              </a:p>
              <a:p>
                <a:r>
                  <a:rPr lang="en-US" sz="2000" dirty="0" smtClean="0"/>
                  <a:t>The constants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could be determined from the initial conditions.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3200400"/>
                <a:ext cx="8534400" cy="2334678"/>
              </a:xfrm>
              <a:prstGeom prst="rect">
                <a:avLst/>
              </a:prstGeom>
              <a:blipFill rotWithShape="1">
                <a:blip r:embed="rId4"/>
                <a:stretch>
                  <a:fillRect l="-1143" t="-1305" b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2800" y="1506279"/>
                <a:ext cx="10261600" cy="1939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Consider the simple two-degree-of-freedom system with a harmonic force applied to one mass as indicated in the Figure. </a:t>
                </a:r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:r>
                  <a:rPr lang="en-US" dirty="0"/>
                  <a:t>this example, let </a:t>
                </a:r>
                <a:r>
                  <a:rPr lang="en-US" i="1" dirty="0"/>
                  <a:t>m</a:t>
                </a:r>
                <a:r>
                  <a:rPr lang="en-US" baseline="-25000" dirty="0"/>
                  <a:t>1 </a:t>
                </a:r>
                <a:r>
                  <a:rPr lang="en-US" dirty="0"/>
                  <a:t>= 9 kg, </a:t>
                </a:r>
                <a:r>
                  <a:rPr lang="en-US" i="1" dirty="0"/>
                  <a:t>m</a:t>
                </a:r>
                <a:r>
                  <a:rPr lang="en-US" baseline="-25000" dirty="0"/>
                  <a:t>2 </a:t>
                </a:r>
                <a:r>
                  <a:rPr lang="en-US" dirty="0"/>
                  <a:t>= 1 kg, </a:t>
                </a:r>
                <a:r>
                  <a:rPr lang="en-US" i="1" dirty="0"/>
                  <a:t>k</a:t>
                </a:r>
                <a:r>
                  <a:rPr lang="en-US" baseline="-25000" dirty="0"/>
                  <a:t>1 </a:t>
                </a:r>
                <a:r>
                  <a:rPr lang="en-US" dirty="0"/>
                  <a:t>= 24 N/m, </a:t>
                </a:r>
                <a:r>
                  <a:rPr lang="en-US" i="1" dirty="0" smtClean="0"/>
                  <a:t>k</a:t>
                </a:r>
                <a:r>
                  <a:rPr lang="en-US" baseline="-25000" dirty="0" smtClean="0"/>
                  <a:t>2 </a:t>
                </a:r>
                <a:r>
                  <a:rPr lang="en-US" dirty="0"/>
                  <a:t>= 3 </a:t>
                </a:r>
                <a:r>
                  <a:rPr lang="en-US" dirty="0" smtClean="0"/>
                  <a:t>N/m, </a:t>
                </a:r>
                <a:r>
                  <a:rPr lang="en-US" i="1" dirty="0" smtClean="0"/>
                  <a:t>c</a:t>
                </a:r>
                <a:r>
                  <a:rPr lang="en-US" baseline="-25000" dirty="0" smtClean="0"/>
                  <a:t>1 </a:t>
                </a:r>
                <a:r>
                  <a:rPr lang="en-US" dirty="0"/>
                  <a:t>= 2.4 N· s/m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c</a:t>
                </a:r>
                <a:r>
                  <a:rPr lang="en-US" baseline="-25000" dirty="0"/>
                  <a:t>2 </a:t>
                </a:r>
                <a:r>
                  <a:rPr lang="en-US" dirty="0"/>
                  <a:t>= 0.3 N·s/m. Calculate </a:t>
                </a:r>
                <a:endParaRPr lang="en-US" dirty="0" smtClean="0"/>
              </a:p>
              <a:p>
                <a:pPr marL="400050" indent="-400050" algn="just">
                  <a:buFontTx/>
                  <a:buAutoNum type="romanLcPeriod"/>
                </a:pPr>
                <a:r>
                  <a:rPr lang="en-US" dirty="0" smtClean="0"/>
                  <a:t>natural frequency     ii. Free response    ii. Steady- State Response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(0)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0</m:t>
                    </m:r>
                    <m:r>
                      <a:rPr lang="en-US" b="0">
                        <a:latin typeface="Cambria Math"/>
                      </a:rPr>
                      <m:t>)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    0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400050" indent="-400050" algn="just">
                  <a:buAutoNum type="romanLcPeriod"/>
                </a:pPr>
                <a:endParaRPr lang="en-US" dirty="0" smtClean="0"/>
              </a:p>
              <a:p>
                <a:pPr marL="400050" indent="-400050" algn="just">
                  <a:buAutoNum type="romanLcPeriod" startAt="2"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506279"/>
                <a:ext cx="10261600" cy="1939249"/>
              </a:xfrm>
              <a:prstGeom prst="rect">
                <a:avLst/>
              </a:prstGeom>
              <a:blipFill rotWithShape="1">
                <a:blip r:embed="rId2"/>
                <a:stretch>
                  <a:fillRect l="-475" t="-1572" r="-950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06821" y="3339536"/>
                <a:ext cx="8591107" cy="554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2.7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/>
                        </a:rPr>
                        <m:t>𝐱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21" y="3339536"/>
                <a:ext cx="8591107" cy="554319"/>
              </a:xfrm>
              <a:prstGeom prst="rect">
                <a:avLst/>
              </a:prstGeom>
              <a:blipFill rotWithShape="1"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3844" b="3892"/>
          <a:stretch/>
        </p:blipFill>
        <p:spPr bwMode="auto">
          <a:xfrm>
            <a:off x="203200" y="3962400"/>
            <a:ext cx="3048000" cy="27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02990" y="4086244"/>
                <a:ext cx="3521605" cy="273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i.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/>
                        </a:rPr>
                        <m:t>𝐱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27−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;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/>
                        <m:t>λ</m:t>
                      </m:r>
                      <m:r>
                        <m:rPr>
                          <m:nor/>
                        </m:rPr>
                        <a:rPr lang="en-US" b="0" i="0" dirty="0" smtClean="0"/>
                        <m:t>=2, 4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Natural frequencies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=1.414 </m:t>
                      </m:r>
                      <m:r>
                        <a:rPr lang="en-US" b="0" i="1" smtClean="0">
                          <a:latin typeface="Cambria Math"/>
                        </a:rPr>
                        <m:t>𝑟𝑎𝑑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=2 </m:t>
                    </m:r>
                    <m:r>
                      <a:rPr lang="en-US" b="0" i="1" smtClean="0">
                        <a:latin typeface="Cambria Math"/>
                      </a:rPr>
                      <m:t>𝑟𝑎𝑑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90" y="4086244"/>
                <a:ext cx="3521605" cy="2739276"/>
              </a:xfrm>
              <a:prstGeom prst="rect">
                <a:avLst/>
              </a:prstGeom>
              <a:blipFill rotWithShape="1">
                <a:blip r:embed="rId5"/>
                <a:stretch>
                  <a:fillRect l="-1560" t="-1111" b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07313" y="2970204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F.B.D ?     Equations of motion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631865"/>
            <a:ext cx="10515600" cy="607387"/>
          </a:xfrm>
        </p:spPr>
        <p:txBody>
          <a:bodyPr>
            <a:normAutofit/>
          </a:bodyPr>
          <a:lstStyle/>
          <a:p>
            <a:r>
              <a:rPr lang="en-US" dirty="0" smtClean="0"/>
              <a:t>Free-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3189" y="1182101"/>
                <a:ext cx="3914274" cy="469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 smtClean="0"/>
                  <a:t>First mode,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λ</m:t>
                    </m:r>
                    <m:r>
                      <m:rPr>
                        <m:nor/>
                      </m:rPr>
                      <a:rPr lang="en-US" sz="2000" dirty="0"/>
                      <m:t>=</m:t>
                    </m:r>
                  </m:oMath>
                </a14:m>
                <a:r>
                  <a:rPr lang="en-US" sz="2000" dirty="0" smtClean="0"/>
                  <a:t>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27−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/>
                                  </a:rPr>
                                  <m:t>9(2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3−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l-G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l-G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l-G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=0</m:t>
                      </m:r>
                      <m:r>
                        <a:rPr lang="en-US" sz="2000" b="0" i="1" smtClean="0">
                          <a:latin typeface="Cambria Math"/>
                        </a:rPr>
                        <m:t>;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 smtClean="0"/>
                  <a:t>Second mode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27−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/>
                                  </a:rPr>
                                  <m:t>9(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3−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l-G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l-G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l-G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=0;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189" y="1182101"/>
                <a:ext cx="3914274" cy="4692695"/>
              </a:xfrm>
              <a:prstGeom prst="rect">
                <a:avLst/>
              </a:prstGeom>
              <a:blipFill rotWithShape="1">
                <a:blip r:embed="rId3"/>
                <a:stretch>
                  <a:fillRect l="-1558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581969"/>
              </p:ext>
            </p:extLst>
          </p:nvPr>
        </p:nvGraphicFramePr>
        <p:xfrm>
          <a:off x="5138154" y="988178"/>
          <a:ext cx="6364035" cy="563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4" imgW="2857320" imgH="2628720" progId="Equation.3">
                  <p:embed/>
                </p:oleObj>
              </mc:Choice>
              <mc:Fallback>
                <p:oleObj name="Equation" r:id="rId4" imgW="2857320" imgH="262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8154" y="988178"/>
                        <a:ext cx="6364035" cy="563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234701"/>
              </p:ext>
            </p:extLst>
          </p:nvPr>
        </p:nvGraphicFramePr>
        <p:xfrm>
          <a:off x="636004" y="5731460"/>
          <a:ext cx="1710154" cy="111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6" imgW="1054080" imgH="685800" progId="Equation.3">
                  <p:embed/>
                </p:oleObj>
              </mc:Choice>
              <mc:Fallback>
                <p:oleObj name="Equation" r:id="rId6" imgW="105408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004" y="5731460"/>
                        <a:ext cx="1710154" cy="111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12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79" y="643897"/>
            <a:ext cx="10515600" cy="902412"/>
          </a:xfrm>
        </p:spPr>
        <p:txBody>
          <a:bodyPr/>
          <a:lstStyle/>
          <a:p>
            <a:r>
              <a:rPr lang="en-US" dirty="0" smtClean="0"/>
              <a:t>Steady- State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62959"/>
              </p:ext>
            </p:extLst>
          </p:nvPr>
        </p:nvGraphicFramePr>
        <p:xfrm>
          <a:off x="3052763" y="1454150"/>
          <a:ext cx="37084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260440" imgH="3098520" progId="Equation.3">
                  <p:embed/>
                </p:oleObj>
              </mc:Choice>
              <mc:Fallback>
                <p:oleObj name="Equation" r:id="rId3" imgW="2260440" imgH="3098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1454150"/>
                        <a:ext cx="37084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74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32" y="738849"/>
            <a:ext cx="10515600" cy="90241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48441279"/>
              </p:ext>
            </p:extLst>
          </p:nvPr>
        </p:nvGraphicFramePr>
        <p:xfrm>
          <a:off x="398428" y="1916558"/>
          <a:ext cx="6427788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3314520" imgH="2158920" progId="Equation.3">
                  <p:embed/>
                </p:oleObj>
              </mc:Choice>
              <mc:Fallback>
                <p:oleObj name="Equation" r:id="rId3" imgW="3314520" imgH="2158920" progId="Equation.3">
                  <p:embed/>
                  <p:pic>
                    <p:nvPicPr>
                      <p:cNvPr id="0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28" y="1916558"/>
                        <a:ext cx="6427788" cy="41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40578"/>
              </p:ext>
            </p:extLst>
          </p:nvPr>
        </p:nvGraphicFramePr>
        <p:xfrm>
          <a:off x="7619227" y="1451504"/>
          <a:ext cx="3761346" cy="520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5" imgW="1752480" imgH="2692080" progId="Equation.3">
                  <p:embed/>
                </p:oleObj>
              </mc:Choice>
              <mc:Fallback>
                <p:oleObj name="Equation" r:id="rId5" imgW="1752480" imgH="269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9227" y="1451504"/>
                        <a:ext cx="3761346" cy="520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9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9707"/>
              </p:ext>
            </p:extLst>
          </p:nvPr>
        </p:nvGraphicFramePr>
        <p:xfrm>
          <a:off x="1955800" y="2220913"/>
          <a:ext cx="5826706" cy="279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2489040" imgH="1193760" progId="Equation.3">
                  <p:embed/>
                </p:oleObj>
              </mc:Choice>
              <mc:Fallback>
                <p:oleObj name="Equation" r:id="rId3" imgW="2489040" imgH="1193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220913"/>
                        <a:ext cx="5826706" cy="2796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52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04091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 smtClean="0"/>
              <a:t>The Figure shown, shows </a:t>
            </a:r>
            <a:r>
              <a:rPr lang="en-GB" dirty="0"/>
              <a:t>a system consisting of two bodies and three springs with a harmonic force </a:t>
            </a:r>
            <a:endParaRPr lang="en-GB" dirty="0" smtClean="0"/>
          </a:p>
          <a:p>
            <a:pPr marL="0" indent="0" algn="just">
              <a:buNone/>
            </a:pPr>
            <a:r>
              <a:rPr lang="en-GB" i="1" dirty="0" smtClean="0"/>
              <a:t>F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i="1" dirty="0"/>
              <a:t>t</a:t>
            </a:r>
            <a:r>
              <a:rPr lang="en-GB" dirty="0"/>
              <a:t>) = 15 </a:t>
            </a:r>
            <a:r>
              <a:rPr lang="en-GB" dirty="0" err="1"/>
              <a:t>cos</a:t>
            </a:r>
            <a:r>
              <a:rPr lang="en-GB" dirty="0"/>
              <a:t> 3</a:t>
            </a:r>
            <a:r>
              <a:rPr lang="en-GB" i="1" dirty="0"/>
              <a:t>t </a:t>
            </a:r>
            <a:r>
              <a:rPr lang="en-GB" dirty="0" err="1"/>
              <a:t>kN</a:t>
            </a:r>
            <a:r>
              <a:rPr lang="en-GB" dirty="0"/>
              <a:t>, applied to one mass. Determine the natural frequencies of this system and calculate its steady-state response. Obtain the solution in the physical coordinate system </a:t>
            </a:r>
            <a:r>
              <a:rPr lang="en-GB" b="1" i="1" dirty="0"/>
              <a:t>x</a:t>
            </a:r>
            <a:r>
              <a:rPr lang="en-GB" dirty="0"/>
              <a:t>(</a:t>
            </a:r>
            <a:r>
              <a:rPr lang="en-GB" i="1" dirty="0"/>
              <a:t>t</a:t>
            </a:r>
            <a:r>
              <a:rPr lang="en-GB" dirty="0"/>
              <a:t>). Work from first principles using matrix methods.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Take </a:t>
            </a:r>
            <a:r>
              <a:rPr lang="en-GB" i="1" dirty="0" smtClean="0"/>
              <a:t>m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/>
              <a:t>=7 kg, </a:t>
            </a:r>
            <a:r>
              <a:rPr lang="en-GB" i="1" dirty="0"/>
              <a:t>m</a:t>
            </a:r>
            <a:r>
              <a:rPr lang="en-GB" baseline="-25000" dirty="0"/>
              <a:t>2</a:t>
            </a:r>
            <a:r>
              <a:rPr lang="en-GB" dirty="0"/>
              <a:t> =17kg, </a:t>
            </a:r>
            <a:r>
              <a:rPr lang="en-GB" i="1" dirty="0"/>
              <a:t>k</a:t>
            </a:r>
            <a:r>
              <a:rPr lang="en-GB" baseline="-25000" dirty="0"/>
              <a:t>1</a:t>
            </a:r>
            <a:r>
              <a:rPr lang="en-GB" dirty="0"/>
              <a:t> = 30 </a:t>
            </a:r>
            <a:r>
              <a:rPr lang="en-GB" dirty="0" err="1"/>
              <a:t>kN</a:t>
            </a:r>
            <a:r>
              <a:rPr lang="en-GB" dirty="0"/>
              <a:t>/m, </a:t>
            </a:r>
            <a:r>
              <a:rPr lang="en-GB" i="1" dirty="0"/>
              <a:t>k</a:t>
            </a:r>
            <a:r>
              <a:rPr lang="en-GB" baseline="-25000" dirty="0"/>
              <a:t>2</a:t>
            </a:r>
            <a:r>
              <a:rPr lang="en-GB" dirty="0"/>
              <a:t> = 20 </a:t>
            </a:r>
            <a:r>
              <a:rPr lang="en-GB" dirty="0" err="1"/>
              <a:t>kN</a:t>
            </a:r>
            <a:r>
              <a:rPr lang="en-GB" dirty="0"/>
              <a:t>/m, and </a:t>
            </a:r>
            <a:r>
              <a:rPr lang="en-GB" i="1" dirty="0"/>
              <a:t>k</a:t>
            </a:r>
            <a:r>
              <a:rPr lang="en-GB" baseline="-25000" dirty="0"/>
              <a:t>3</a:t>
            </a:r>
            <a:r>
              <a:rPr lang="en-GB" dirty="0"/>
              <a:t> = 16 </a:t>
            </a:r>
            <a:r>
              <a:rPr lang="en-GB" dirty="0" err="1"/>
              <a:t>kN</a:t>
            </a:r>
            <a:r>
              <a:rPr lang="en-GB" dirty="0"/>
              <a:t>/m, where </a:t>
            </a:r>
            <a:r>
              <a:rPr lang="en-GB" i="1" dirty="0" smtClean="0"/>
              <a:t>k</a:t>
            </a:r>
            <a:r>
              <a:rPr lang="en-GB" dirty="0" smtClean="0"/>
              <a:t> </a:t>
            </a:r>
            <a:r>
              <a:rPr lang="en-GB" dirty="0"/>
              <a:t>denotes spring constant. Assume zero initial conditions.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004237"/>
            <a:ext cx="3352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5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0689" y="1961347"/>
            <a:ext cx="112275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Find the </a:t>
            </a:r>
            <a:r>
              <a:rPr lang="en-US" sz="2800" dirty="0" smtClean="0"/>
              <a:t>natural </a:t>
            </a:r>
            <a:r>
              <a:rPr lang="en-US" sz="2800" dirty="0"/>
              <a:t>frequency </a:t>
            </a:r>
            <a:r>
              <a:rPr lang="en-US" sz="2800" dirty="0" smtClean="0"/>
              <a:t> and the Free response at zero initial conditions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of the system shown below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81"/>
          <a:stretch/>
        </p:blipFill>
        <p:spPr bwMode="auto">
          <a:xfrm>
            <a:off x="3404156" y="2971800"/>
            <a:ext cx="546062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072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828800"/>
            <a:ext cx="3657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5378" y="1524001"/>
                <a:ext cx="6266245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dirty="0" smtClean="0"/>
                  <a:t>The figure shows a trolley of mass M, which runs on a frictionless horizontal plane. A t O the trolley carries a simple pendulum of length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2200" dirty="0" smtClean="0"/>
                  <a:t> with a body of mass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200" dirty="0" smtClean="0"/>
                  <a:t> at its end.</a:t>
                </a:r>
              </a:p>
              <a:p>
                <a:pPr algn="just"/>
                <a:r>
                  <a:rPr lang="en-US" sz="2200" dirty="0" smtClean="0"/>
                  <a:t>Two equal springs, each of stiffness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200" dirty="0" smtClean="0"/>
                  <a:t>, are attached to the trolley and to the fixed walls. By using the independent co-ordinates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2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200" dirty="0" smtClean="0">
                    <a:ea typeface="Cambria Math"/>
                  </a:rPr>
                  <a:t>as shown in the figure, determine, for the small free oscillations, the equations </a:t>
                </a:r>
                <a:r>
                  <a:rPr lang="en-US" sz="2200" dirty="0">
                    <a:ea typeface="Cambria Math"/>
                  </a:rPr>
                  <a:t>o</a:t>
                </a:r>
                <a:r>
                  <a:rPr lang="en-US" sz="2200" dirty="0" smtClean="0">
                    <a:ea typeface="Cambria Math"/>
                  </a:rPr>
                  <a:t>f motion.</a:t>
                </a:r>
              </a:p>
              <a:p>
                <a:pPr algn="just"/>
                <a:endParaRPr lang="en-US" sz="2200" dirty="0" smtClean="0">
                  <a:ea typeface="Cambria Math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/>
                        </a:rPr>
                        <m:t>+2</m:t>
                      </m:r>
                      <m:r>
                        <a:rPr lang="en-US" sz="2200" b="0" i="1" smtClean="0">
                          <a:latin typeface="Cambria Math"/>
                        </a:rPr>
                        <m:t>𝑘𝑥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𝑚𝑙</m:t>
                      </m:r>
                      <m:acc>
                        <m:accPr>
                          <m:chr m:val="̈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  <m:r>
                        <a:rPr lang="en-US" sz="2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200" b="0" dirty="0" smtClean="0"/>
              </a:p>
              <a:p>
                <a:pPr algn="just"/>
                <a:endParaRPr lang="en-US" sz="22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200" i="1"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latin typeface="Cambria Math"/>
                        </a:rPr>
                        <m:t>𝑙</m:t>
                      </m:r>
                      <m:acc>
                        <m:accPr>
                          <m:chr m:val="̈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2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  <a:p>
                <a:pPr algn="just"/>
                <a:r>
                  <a:rPr lang="en-US" sz="2200" dirty="0" smtClean="0"/>
                  <a:t>If M=100 kg, m=10 kg, k= 2 </a:t>
                </a:r>
                <a:r>
                  <a:rPr lang="en-US" sz="2200" dirty="0" err="1" smtClean="0"/>
                  <a:t>kN</a:t>
                </a:r>
                <a:r>
                  <a:rPr lang="en-US" sz="2200" dirty="0" smtClean="0"/>
                  <a:t>/m, l= 2 m. Determine the natural frequencies of the system.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78" y="1524001"/>
                <a:ext cx="6266245" cy="5170646"/>
              </a:xfrm>
              <a:prstGeom prst="rect">
                <a:avLst/>
              </a:prstGeom>
              <a:blipFill rotWithShape="1">
                <a:blip r:embed="rId3"/>
                <a:stretch>
                  <a:fillRect l="-1265" t="-708" r="-2335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1</a:t>
            </a:fld>
            <a:endParaRPr lang="en-GB"/>
          </a:p>
        </p:txBody>
      </p:sp>
      <p:pic>
        <p:nvPicPr>
          <p:cNvPr id="4098" name="Picture 2" descr="http://www.shodor.org/~wmyers/curric/workshops/lessons/ise/renee/weave/module1/images/img7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32" y="2452185"/>
            <a:ext cx="34956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hodor.org/~wmyers/curric/workshops/lessons/ise/renee/weave/module1/images/pa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96" y="3528510"/>
            <a:ext cx="3429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nptel.ac.in/courses/112103022/module2/lec2/images/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51" y="2295773"/>
            <a:ext cx="5086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with more than one degree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real systems can be represented by a single degree of freedom model. </a:t>
            </a:r>
            <a:endParaRPr lang="en-US" dirty="0" smtClean="0"/>
          </a:p>
          <a:p>
            <a:r>
              <a:rPr lang="en-US" dirty="0" smtClean="0"/>
              <a:t>However, most </a:t>
            </a:r>
            <a:r>
              <a:rPr lang="en-US" dirty="0"/>
              <a:t>actual systems have several bodies and several restraints and therefore </a:t>
            </a:r>
            <a:r>
              <a:rPr lang="en-US" dirty="0" smtClean="0"/>
              <a:t>several degrees </a:t>
            </a:r>
            <a:r>
              <a:rPr lang="en-US" dirty="0"/>
              <a:t>of freedom. </a:t>
            </a:r>
          </a:p>
          <a:p>
            <a:r>
              <a:rPr lang="en-US" dirty="0" smtClean="0"/>
              <a:t>Since </a:t>
            </a:r>
            <a:r>
              <a:rPr lang="en-US" dirty="0"/>
              <a:t>no body is completely rigid, and no spring is without mass, </a:t>
            </a:r>
            <a:r>
              <a:rPr lang="en-US" dirty="0" smtClean="0"/>
              <a:t>every real </a:t>
            </a:r>
            <a:r>
              <a:rPr lang="en-US" dirty="0"/>
              <a:t>system has more than one degree of freedom, and sometimes it is not </a:t>
            </a:r>
            <a:r>
              <a:rPr lang="en-US" dirty="0" smtClean="0"/>
              <a:t>sufficiently realistic </a:t>
            </a:r>
            <a:r>
              <a:rPr lang="en-US" dirty="0"/>
              <a:t>to approximate a system by a single degree of freedom model.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it </a:t>
            </a:r>
            <a:r>
              <a:rPr lang="en-US" dirty="0" smtClean="0"/>
              <a:t>is necessary </a:t>
            </a:r>
            <a:r>
              <a:rPr lang="en-US" dirty="0"/>
              <a:t>to study the vibration of systems with more than one degree of freedom.</a:t>
            </a:r>
          </a:p>
        </p:txBody>
      </p:sp>
    </p:spTree>
    <p:extLst>
      <p:ext uri="{BB962C8B-B14F-4D97-AF65-F5344CB8AC3E}">
        <p14:creationId xmlns:p14="http://schemas.microsoft.com/office/powerpoint/2010/main" val="18460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752181"/>
            <a:ext cx="10515600" cy="691608"/>
          </a:xfrm>
        </p:spPr>
        <p:txBody>
          <a:bodyPr/>
          <a:lstStyle/>
          <a:p>
            <a:r>
              <a:rPr lang="en-US" dirty="0" smtClean="0"/>
              <a:t>General Solution-Free </a:t>
            </a:r>
            <a:r>
              <a:rPr lang="en-US" dirty="0" err="1" smtClean="0"/>
              <a:t>Undamped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890198"/>
              </p:ext>
            </p:extLst>
          </p:nvPr>
        </p:nvGraphicFramePr>
        <p:xfrm>
          <a:off x="820739" y="1449553"/>
          <a:ext cx="4773945" cy="503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2209680" imgH="2857320" progId="Equation.3">
                  <p:embed/>
                </p:oleObj>
              </mc:Choice>
              <mc:Fallback>
                <p:oleObj name="Equation" r:id="rId3" imgW="2209680" imgH="2857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739" y="1449553"/>
                        <a:ext cx="4773945" cy="5035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7322059"/>
              </p:ext>
            </p:extLst>
          </p:nvPr>
        </p:nvGraphicFramePr>
        <p:xfrm>
          <a:off x="6325769" y="1520992"/>
          <a:ext cx="5176420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2311200" imgH="2273040" progId="Equation.3">
                  <p:embed/>
                </p:oleObj>
              </mc:Choice>
              <mc:Fallback>
                <p:oleObj name="Equation" r:id="rId5" imgW="2311200" imgH="2273040" progId="Equation.3">
                  <p:embed/>
                  <p:pic>
                    <p:nvPicPr>
                      <p:cNvPr id="0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769" y="1520992"/>
                        <a:ext cx="5176420" cy="512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5227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0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752181"/>
            <a:ext cx="10515600" cy="691608"/>
          </a:xfrm>
        </p:spPr>
        <p:txBody>
          <a:bodyPr/>
          <a:lstStyle/>
          <a:p>
            <a:r>
              <a:rPr lang="en-US" dirty="0" smtClean="0"/>
              <a:t>General Solution-Forced Damped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19067"/>
              </p:ext>
            </p:extLst>
          </p:nvPr>
        </p:nvGraphicFramePr>
        <p:xfrm>
          <a:off x="1368342" y="1496679"/>
          <a:ext cx="9555162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4927320" imgH="2603160" progId="Equation.3">
                  <p:embed/>
                </p:oleObj>
              </mc:Choice>
              <mc:Fallback>
                <p:oleObj name="Equation" r:id="rId3" imgW="4927320" imgH="2603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8342" y="1496679"/>
                        <a:ext cx="9555162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0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69987"/>
              </p:ext>
            </p:extLst>
          </p:nvPr>
        </p:nvGraphicFramePr>
        <p:xfrm>
          <a:off x="2634833" y="1764883"/>
          <a:ext cx="3103562" cy="398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346040" imgH="1726920" progId="Equation.3">
                  <p:embed/>
                </p:oleObj>
              </mc:Choice>
              <mc:Fallback>
                <p:oleObj name="Equation" r:id="rId3" imgW="1346040" imgH="1726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4833" y="1764883"/>
                        <a:ext cx="3103562" cy="398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72" y="838200"/>
            <a:ext cx="12090400" cy="609600"/>
          </a:xfrm>
        </p:spPr>
        <p:txBody>
          <a:bodyPr>
            <a:normAutofit/>
          </a:bodyPr>
          <a:lstStyle/>
          <a:p>
            <a:r>
              <a:rPr lang="en-US" dirty="0"/>
              <a:t>Vibration of </a:t>
            </a:r>
            <a:r>
              <a:rPr lang="en-US" dirty="0" smtClean="0"/>
              <a:t>two-degree-of-freedom systems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509091"/>
            <a:ext cx="90043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17" y="1508841"/>
            <a:ext cx="7924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22400" y="4761637"/>
                <a:ext cx="95504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4761637"/>
                <a:ext cx="9550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43200" y="5961966"/>
                <a:ext cx="6908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𝐴𝑠𝑖𝑛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+∅);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+∅)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961966"/>
                <a:ext cx="6908800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cont’d</a:t>
            </a:r>
            <a:br>
              <a:rPr lang="en-US" dirty="0" smtClean="0"/>
            </a:br>
            <a:r>
              <a:rPr lang="en-US" dirty="0" smtClean="0"/>
              <a:t>Algebraic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1600" y="1600200"/>
                <a:ext cx="6197600" cy="5181600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𝑘𝐵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𝐵</m:t>
                    </m:r>
                    <m:r>
                      <a:rPr lang="en-US" sz="2000" i="1">
                        <a:latin typeface="Cambria Math"/>
                      </a:rPr>
                      <m:t> −</m:t>
                    </m:r>
                    <m:r>
                      <a:rPr lang="en-US" sz="2000" i="1">
                        <a:latin typeface="Cambria Math"/>
                      </a:rPr>
                      <m:t>𝑘𝐴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Consider </a:t>
                </a:r>
                <a:r>
                  <a:rPr lang="en-US" sz="2000" dirty="0"/>
                  <a:t>the case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 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m</m:t>
                    </m:r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648200" cy="5181600"/>
              </a:xfrm>
              <a:blipFill rotWithShape="1">
                <a:blip r:embed="rId2"/>
                <a:stretch>
                  <a:fillRect t="-588" b="-1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6405" y="766293"/>
                <a:ext cx="5588000" cy="5867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900" i="1">
                          <a:latin typeface="Cambria Math"/>
                        </a:rPr>
                        <m:t>−4</m:t>
                      </m:r>
                      <m:r>
                        <a:rPr lang="en-US" sz="2900" i="1">
                          <a:latin typeface="Cambria Math"/>
                        </a:rPr>
                        <m:t>𝑚𝑘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900" i="1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9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9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latin typeface="Cambria Math"/>
                        </a:rPr>
                        <m:t>𝐿𝑒𝑡</m:t>
                      </m:r>
                      <m:r>
                        <a:rPr lang="en-US" sz="2900" b="0" i="1" smtClean="0">
                          <a:latin typeface="Cambria Math"/>
                        </a:rPr>
                        <m:t> </m:t>
                      </m:r>
                      <m:r>
                        <a:rPr lang="en-US" sz="2900" b="0" i="1" smtClean="0">
                          <a:latin typeface="Cambria Math"/>
                        </a:rPr>
                        <m:t>𝑎</m:t>
                      </m:r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9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sz="29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2900" b="0" i="1" smtClean="0">
                          <a:latin typeface="Cambria Math"/>
                        </a:rPr>
                        <m:t> </m:t>
                      </m:r>
                      <m:r>
                        <a:rPr lang="en-US" sz="2900" b="0" i="1" smtClean="0">
                          <a:latin typeface="Cambria Math"/>
                        </a:rPr>
                        <m:t>𝑎𝑛𝑑</m:t>
                      </m:r>
                      <m:r>
                        <a:rPr lang="en-US" sz="29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900" b="0" i="1" smtClean="0">
                          <a:latin typeface="Cambria Math"/>
                        </a:rPr>
                        <m:t>λ</m:t>
                      </m:r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900" dirty="0" smtClean="0"/>
              </a:p>
              <a:p>
                <a:pPr marL="0" indent="0">
                  <a:buNone/>
                </a:pPr>
                <a:endParaRPr lang="en-US" sz="2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900" i="1" smtClean="0">
                              <a:latin typeface="Cambria Math"/>
                            </a:rPr>
                            <m:t>λ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900" b="0" i="1" smtClean="0">
                          <a:latin typeface="Cambria Math"/>
                        </a:rPr>
                        <m:t>−4</m:t>
                      </m:r>
                      <m:r>
                        <a:rPr lang="en-US" sz="2900" b="0" i="1" smtClean="0">
                          <a:latin typeface="Cambria Math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l-GR" sz="2900" i="1">
                          <a:latin typeface="Cambria Math"/>
                        </a:rPr>
                        <m:t>λ</m:t>
                      </m:r>
                      <m:r>
                        <a:rPr lang="en-US" sz="29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9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9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900" i="1" smtClean="0">
                          <a:latin typeface="Cambria Math"/>
                        </a:rPr>
                        <m:t>λ</m:t>
                      </m:r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r>
                        <a:rPr lang="en-US" sz="2900" b="0" i="1" smtClean="0">
                          <a:latin typeface="Cambria Math"/>
                        </a:rPr>
                        <m:t>𝑎</m:t>
                      </m:r>
                      <m:r>
                        <a:rPr lang="en-US" sz="2900" b="0" i="1" smtClean="0">
                          <a:latin typeface="Cambria Math"/>
                        </a:rPr>
                        <m:t>, 3</m:t>
                      </m:r>
                      <m:r>
                        <a:rPr lang="en-US" sz="29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2900" b="0" dirty="0" smtClean="0"/>
              </a:p>
              <a:p>
                <a:pPr marL="0" indent="0">
                  <a:buNone/>
                </a:pPr>
                <a:r>
                  <a:rPr lang="en-US" sz="2900" dirty="0" smtClean="0"/>
                  <a:t>Natural frequencies</a:t>
                </a:r>
                <a:endParaRPr lang="en-US" sz="29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00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900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sz="29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9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9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3</m:t>
                          </m:r>
                          <m:f>
                            <m:f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00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900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dirty="0" smtClean="0"/>
                  <a:t>Mode shapes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9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b="0" i="1" smtClean="0">
                                  <a:latin typeface="Cambria Math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90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29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r>
                        <a:rPr lang="en-US" sz="29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900" dirty="0" smtClean="0"/>
              </a:p>
              <a:p>
                <a:pPr marL="0" indent="0">
                  <a:buNone/>
                </a:pPr>
                <a:endParaRPr lang="en-US" sz="2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9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9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latin typeface="Cambria Math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9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90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29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r>
                        <a:rPr lang="en-US" sz="2900" b="0" i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6405" y="766293"/>
                <a:ext cx="5588000" cy="5867400"/>
              </a:xfrm>
              <a:blipFill rotWithShape="1">
                <a:blip r:embed="rId3"/>
                <a:stretch>
                  <a:fillRect l="-1309" t="-1975" b="-4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3628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 cont’d</a:t>
            </a:r>
            <a:br>
              <a:rPr lang="en-US" dirty="0" smtClean="0"/>
            </a:br>
            <a:r>
              <a:rPr lang="en-US" dirty="0" smtClean="0"/>
              <a:t>Matrix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81471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:r>
                  <a:rPr lang="el-GR" sz="2400" dirty="0" smtClean="0"/>
                  <a:t>λ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81471"/>
                <a:ext cx="10972800" cy="4525963"/>
              </a:xfrm>
              <a:blipFill rotWithShape="1">
                <a:blip r:embed="rId2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5801" y="2835391"/>
                <a:ext cx="5994399" cy="4292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λ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/>
                                      <m:t>λ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Consider the 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</m:t>
                    </m:r>
                  </m:oMath>
                </a14:m>
                <a:endParaRPr lang="en-US" i="1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i="1" dirty="0" smtClean="0"/>
              </a:p>
              <a:p>
                <a:r>
                  <a:rPr lang="en-US" i="1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835391"/>
                <a:ext cx="5994399" cy="4292457"/>
              </a:xfrm>
              <a:prstGeom prst="rect">
                <a:avLst/>
              </a:prstGeom>
              <a:blipFill rotWithShape="1">
                <a:blip r:embed="rId3"/>
                <a:stretch>
                  <a:fillRect l="-916" t="-852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80200" y="2088412"/>
                <a:ext cx="5486400" cy="2026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b="0" i="0" smtClean="0">
                        <a:latin typeface="Cambria Math"/>
                      </a:rPr>
                      <m:t>;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= a, 3a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𝑟𝑎𝑑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𝑟𝑎𝑑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2088411"/>
                <a:ext cx="4114800" cy="2026389"/>
              </a:xfrm>
              <a:prstGeom prst="rect">
                <a:avLst/>
              </a:prstGeom>
              <a:blipFill rotWithShape="1">
                <a:blip r:embed="rId4"/>
                <a:stretch>
                  <a:fillRect t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07200" y="4981621"/>
                <a:ext cx="5181600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0" smtClean="0">
                          <a:latin typeface="Cambria Math"/>
                        </a:rPr>
                        <m:t>;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81620"/>
                <a:ext cx="3886200" cy="656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27618" y="4114800"/>
            <a:ext cx="27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Eigen vectors/Mode shapes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16659" y="4612288"/>
                <a:ext cx="129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94" y="4612288"/>
                <a:ext cx="129099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1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27618" y="5650468"/>
                <a:ext cx="1424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  <m:r>
                            <a:rPr lang="en-US" i="1" dirty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13" y="5650468"/>
                <a:ext cx="142455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07200" y="6019801"/>
                <a:ext cx="5080000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0" smtClean="0">
                          <a:latin typeface="Cambria Math"/>
                        </a:rPr>
                        <m:t>;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019800"/>
                <a:ext cx="3810000" cy="656205"/>
              </a:xfrm>
              <a:prstGeom prst="rect">
                <a:avLst/>
              </a:prstGeom>
              <a:blipFill rotWithShape="1">
                <a:blip r:embed="rId8"/>
                <a:stretch>
                  <a:fillRect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44447" y="1470165"/>
                <a:ext cx="304750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35" y="1470165"/>
                <a:ext cx="3047501" cy="618246"/>
              </a:xfrm>
              <a:prstGeom prst="rect">
                <a:avLst/>
              </a:prstGeom>
              <a:blipFill rotWithShape="1">
                <a:blip r:embed="rId9"/>
                <a:stretch>
                  <a:fillRect r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L ppt temp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IDL ppt temp (2)</Template>
  <TotalTime>15015</TotalTime>
  <Words>460</Words>
  <Application>Microsoft Office PowerPoint</Application>
  <PresentationFormat>Widescreen</PresentationFormat>
  <Paragraphs>130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Andalus</vt:lpstr>
      <vt:lpstr>Arial</vt:lpstr>
      <vt:lpstr>Calibri</vt:lpstr>
      <vt:lpstr>Cambria Math</vt:lpstr>
      <vt:lpstr>Century Gothic</vt:lpstr>
      <vt:lpstr>Futura Md BT</vt:lpstr>
      <vt:lpstr>Times New Roman</vt:lpstr>
      <vt:lpstr>IDL ppt temp (2)</vt:lpstr>
      <vt:lpstr>Equation</vt:lpstr>
      <vt:lpstr>Microsoft Equation 3.0</vt:lpstr>
      <vt:lpstr>ME 362 VIBRATIONS I</vt:lpstr>
      <vt:lpstr>Models</vt:lpstr>
      <vt:lpstr>Systems with more than one degree of freedom</vt:lpstr>
      <vt:lpstr>General Solution-Free Undamped Systems</vt:lpstr>
      <vt:lpstr>General Solution-Forced Damped Systems</vt:lpstr>
      <vt:lpstr>General Solution</vt:lpstr>
      <vt:lpstr>Vibration of two-degree-of-freedom systems</vt:lpstr>
      <vt:lpstr>Solution cont’d Algebraic Method</vt:lpstr>
      <vt:lpstr>Solution  cont’d Matrix Method</vt:lpstr>
      <vt:lpstr>Solution cont’d General solutions</vt:lpstr>
      <vt:lpstr>Example 2</vt:lpstr>
      <vt:lpstr>Free- Response</vt:lpstr>
      <vt:lpstr>Steady- State Response</vt:lpstr>
      <vt:lpstr>Solution</vt:lpstr>
      <vt:lpstr>Solution</vt:lpstr>
      <vt:lpstr>Assignment 1</vt:lpstr>
      <vt:lpstr>Assignment 2</vt:lpstr>
      <vt:lpstr>Assignment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 458</dc:title>
  <dc:creator>paya</dc:creator>
  <cp:lastModifiedBy>Emmanuel Arthur</cp:lastModifiedBy>
  <cp:revision>82</cp:revision>
  <dcterms:created xsi:type="dcterms:W3CDTF">2015-07-30T15:37:59Z</dcterms:created>
  <dcterms:modified xsi:type="dcterms:W3CDTF">2016-04-06T18:37:45Z</dcterms:modified>
</cp:coreProperties>
</file>