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9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2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C54F-5DD8-401D-81CA-AD396D00CAE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BB40-6BD7-4483-A5CD-6D47E94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94698" y="0"/>
            <a:ext cx="4264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u="sng" dirty="0"/>
              <a:t>DEADLINE – </a:t>
            </a:r>
            <a:r>
              <a:rPr lang="en-GB" sz="2800" b="1" u="sng" dirty="0" smtClean="0"/>
              <a:t>20</a:t>
            </a:r>
            <a:r>
              <a:rPr lang="en-GB" sz="2800" b="1" u="sng" baseline="30000" dirty="0" smtClean="0"/>
              <a:t>th</a:t>
            </a:r>
            <a:r>
              <a:rPr lang="en-GB" sz="2800" b="1" u="sng" dirty="0" smtClean="0"/>
              <a:t> </a:t>
            </a:r>
            <a:r>
              <a:rPr lang="en-GB" sz="2800" b="1" u="sng" dirty="0"/>
              <a:t>JUNE 2020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4756" b="24422"/>
          <a:stretch/>
        </p:blipFill>
        <p:spPr bwMode="auto">
          <a:xfrm>
            <a:off x="143868" y="531297"/>
            <a:ext cx="6609546" cy="504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25646" y="5337624"/>
            <a:ext cx="214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Free space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000862" y="5136929"/>
            <a:ext cx="214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ε</a:t>
            </a:r>
            <a:r>
              <a:rPr lang="en-US" sz="2000" dirty="0" smtClean="0"/>
              <a:t>r</a:t>
            </a:r>
            <a:r>
              <a:rPr lang="en-US" sz="3200" dirty="0" smtClean="0"/>
              <a:t>  = 4.4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726957" y="5303779"/>
            <a:ext cx="214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Free space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142625" y="1398128"/>
            <a:ext cx="50609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Find the </a:t>
            </a:r>
            <a:r>
              <a:rPr lang="en-US" sz="3200" b="1" i="1" dirty="0" err="1" smtClean="0"/>
              <a:t>E</a:t>
            </a:r>
            <a:r>
              <a:rPr lang="en-US" sz="2400" b="1" i="1" dirty="0" err="1" smtClean="0"/>
              <a:t>i</a:t>
            </a:r>
            <a:r>
              <a:rPr lang="en-US" sz="3200" b="1" i="1" dirty="0" smtClean="0"/>
              <a:t>, D</a:t>
            </a:r>
            <a:r>
              <a:rPr lang="en-US" sz="2400" b="1" i="1" dirty="0" smtClean="0"/>
              <a:t>i</a:t>
            </a:r>
            <a:r>
              <a:rPr lang="en-US" sz="3200" b="1" i="1" dirty="0" smtClean="0"/>
              <a:t>, </a:t>
            </a:r>
            <a:r>
              <a:rPr lang="en-US" sz="3200" b="1" i="1" dirty="0" err="1" smtClean="0"/>
              <a:t>E</a:t>
            </a:r>
            <a:r>
              <a:rPr lang="en-US" sz="2400" b="1" i="1" dirty="0" err="1" smtClean="0"/>
              <a:t>o</a:t>
            </a:r>
            <a:r>
              <a:rPr lang="en-US" sz="3200" b="1" i="1" dirty="0" smtClean="0"/>
              <a:t>, D</a:t>
            </a:r>
            <a:r>
              <a:rPr lang="en-US" sz="2400" b="1" i="1" dirty="0" smtClean="0"/>
              <a:t>o</a:t>
            </a:r>
            <a:r>
              <a:rPr lang="en-US" sz="3200" b="1" dirty="0" smtClean="0"/>
              <a:t> and </a:t>
            </a:r>
            <a:r>
              <a:rPr lang="en-US" sz="3200" b="1" i="1" dirty="0" smtClean="0"/>
              <a:t>P</a:t>
            </a:r>
            <a:r>
              <a:rPr lang="en-US" sz="2400" b="1" i="1" dirty="0" smtClean="0"/>
              <a:t>o </a:t>
            </a:r>
            <a:r>
              <a:rPr lang="en-US" sz="3200" b="1" dirty="0" smtClean="0"/>
              <a:t>in Figure 1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  <a:p>
            <a:endParaRPr lang="en-US" sz="3200" b="1" dirty="0" smtClean="0"/>
          </a:p>
          <a:p>
            <a:endParaRPr lang="en-US" sz="24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8963" y="4528942"/>
            <a:ext cx="74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F0"/>
                </a:solidFill>
              </a:rPr>
              <a:t>P</a:t>
            </a:r>
            <a:r>
              <a:rPr lang="en-US" sz="2000" b="1" i="1" dirty="0" smtClean="0">
                <a:solidFill>
                  <a:srgbClr val="00B0F0"/>
                </a:solidFill>
              </a:rPr>
              <a:t>o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3804" y="4539202"/>
            <a:ext cx="74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F0"/>
                </a:solidFill>
              </a:rPr>
              <a:t>P</a:t>
            </a:r>
            <a:r>
              <a:rPr lang="en-US" sz="2000" b="1" i="1" dirty="0" smtClean="0">
                <a:solidFill>
                  <a:srgbClr val="00B0F0"/>
                </a:solidFill>
              </a:rPr>
              <a:t>i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2626" y="4539202"/>
            <a:ext cx="62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F0"/>
                </a:solidFill>
              </a:rPr>
              <a:t>P</a:t>
            </a:r>
            <a:r>
              <a:rPr lang="en-US" sz="2000" b="1" i="1" dirty="0" smtClean="0">
                <a:solidFill>
                  <a:srgbClr val="00B0F0"/>
                </a:solidFill>
              </a:rPr>
              <a:t>o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24248" y="5022761"/>
            <a:ext cx="1249879" cy="9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957295" y="5033021"/>
            <a:ext cx="1249879" cy="9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002136" y="5045973"/>
            <a:ext cx="1249879" cy="9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7186" y="5926746"/>
            <a:ext cx="214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Figure 1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932520" y="3031899"/>
                <a:ext cx="5481116" cy="2449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GB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GB" sz="2800" dirty="0" smtClean="0"/>
                  <a:t>Equation above is the continuity</a:t>
                </a:r>
              </a:p>
              <a:p>
                <a:r>
                  <a:rPr lang="en-GB" sz="2800" dirty="0" smtClean="0"/>
                  <a:t> equation. Prove this equation </a:t>
                </a:r>
              </a:p>
              <a:p>
                <a:r>
                  <a:rPr lang="en-GB" sz="2800" dirty="0" smtClean="0"/>
                  <a:t>starting from the LAW OF </a:t>
                </a:r>
              </a:p>
              <a:p>
                <a:r>
                  <a:rPr lang="en-GB" sz="2800" dirty="0" smtClean="0"/>
                  <a:t>CONSERVATION OF CHARGE </a:t>
                </a:r>
                <a:endParaRPr lang="en-US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20" y="3031899"/>
                <a:ext cx="5481116" cy="2449325"/>
              </a:xfrm>
              <a:prstGeom prst="rect">
                <a:avLst/>
              </a:prstGeom>
              <a:blipFill rotWithShape="0">
                <a:blip r:embed="rId3"/>
                <a:stretch>
                  <a:fillRect l="-2336" b="-6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0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048" y="0"/>
            <a:ext cx="1174595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There is no existence of a magnetic charge. Explain?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Explain two ways a magnetic field can be produced?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Briefly explain Electrostatics. Express the fundamental postulates (law) for electrostatics in free space. Express it in both differential and integral forms?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Write the expression for the law of conservation of magnetic Flux?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Express (in formula and in words) what </a:t>
            </a:r>
            <a:r>
              <a:rPr lang="en-US" sz="3000" dirty="0"/>
              <a:t>happens when free </a:t>
            </a:r>
            <a:r>
              <a:rPr lang="en-US" sz="3000" dirty="0" smtClean="0"/>
              <a:t>static electric </a:t>
            </a:r>
            <a:r>
              <a:rPr lang="en-US" sz="3000" dirty="0"/>
              <a:t>charges are inserted inside a </a:t>
            </a:r>
            <a:r>
              <a:rPr lang="en-US" sz="3000" dirty="0" smtClean="0"/>
              <a:t>conductor?</a:t>
            </a:r>
          </a:p>
          <a:p>
            <a:pPr marL="457200" indent="-457200">
              <a:buFont typeface="+mj-lt"/>
              <a:buAutoNum type="arabicPeriod"/>
            </a:pP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Express what happens to the Electric field at a boundary between free-space and conductor (in formula and in words)?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  <a:p>
            <a:pPr marL="457200" indent="-45720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7085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139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</dc:creator>
  <cp:lastModifiedBy>Fati</cp:lastModifiedBy>
  <cp:revision>40</cp:revision>
  <dcterms:created xsi:type="dcterms:W3CDTF">2020-05-04T14:52:22Z</dcterms:created>
  <dcterms:modified xsi:type="dcterms:W3CDTF">2020-06-09T12:49:09Z</dcterms:modified>
</cp:coreProperties>
</file>