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8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6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9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3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4B0D-45FC-4A4E-8B57-C2229F2C295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D347-8EB1-401C-8E1D-48EF8CF4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Vector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Express the vector distance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(position vector) from the origin to the rectangular point P(2,4,3) in component using unit vectors.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2+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4+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46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VECTOR    </a:t>
            </a:r>
            <a:r>
              <a:rPr lang="en-US" b="1" dirty="0"/>
              <a:t>ALGEBRA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Addition of Vectors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sum</a:t>
                </a:r>
                <a:r>
                  <a:rPr lang="en-US" dirty="0"/>
                  <a:t>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denoted simply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. We can define this sum geometrically. Translate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such that its start point is the endpoint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.Then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will be a vector having the same start-point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and the same end-point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0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6629400" cy="2048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2985" y="4826804"/>
                <a:ext cx="1250663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985" y="4826804"/>
                <a:ext cx="1250663" cy="404791"/>
              </a:xfrm>
              <a:prstGeom prst="rect">
                <a:avLst/>
              </a:prstGeom>
              <a:blipFill rotWithShape="1">
                <a:blip r:embed="rId3"/>
                <a:stretch>
                  <a:fillRect r="-634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6582" y="5638800"/>
                <a:ext cx="6837218" cy="748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are in component forms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5638800"/>
                <a:ext cx="6837218" cy="748988"/>
              </a:xfrm>
              <a:prstGeom prst="rect">
                <a:avLst/>
              </a:prstGeom>
              <a:blipFill rotWithShape="1">
                <a:blip r:embed="rId4"/>
                <a:stretch>
                  <a:fillRect l="-802"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40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Subtraction </a:t>
            </a:r>
            <a:r>
              <a:rPr lang="en-US" b="1" dirty="0"/>
              <a:t>of Vectors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+(−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Commutative and Associative laws apply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+(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54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Two force vectors,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act at P(1,2,0).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10+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5+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5−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. Find the resultant force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b="1" dirty="0" smtClean="0"/>
                  <a:t>Solution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−3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US" b="1" i="1" dirty="0" smtClean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resultant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of the two forces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6+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4+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7−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acting at point P(1,2,0).</a:t>
                </a:r>
              </a:p>
              <a:p>
                <a:r>
                  <a:rPr lang="en-US" dirty="0"/>
                  <a:t>[</a:t>
                </a:r>
                <a:r>
                  <a:rPr lang="en-US" dirty="0" err="1"/>
                  <a:t>Ans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4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Vector </a:t>
            </a:r>
            <a:r>
              <a:rPr lang="en-US" b="1" dirty="0"/>
              <a:t>Multiplication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/>
                  <a:t>(a). Multiplication by a Scalar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multiply a vector by a scalar </a:t>
                </a:r>
                <a:r>
                  <a:rPr lang="en-US" b="1" dirty="0"/>
                  <a:t>m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………….(1)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We can see by (1) that the magnitude of the vector is increased by a factor of </a:t>
                </a:r>
                <a:r>
                  <a:rPr lang="en-US" b="1" dirty="0"/>
                  <a:t>m</a:t>
                </a:r>
                <a:r>
                  <a:rPr lang="en-US" dirty="0"/>
                  <a:t>, but the direction is unchanged. Each of the Scalar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are also increased by a factor of </a:t>
                </a:r>
                <a:r>
                  <a:rPr lang="en-US" b="1" dirty="0"/>
                  <a:t>m</a:t>
                </a:r>
                <a:r>
                  <a:rPr lang="en-US" dirty="0"/>
                  <a:t> to yield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 t="-2463" r="-1630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78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/>
                  <a:t>(b). Dot Product (Scalar Product)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dot product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a scalar quantity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smallest angle</a:t>
                </a:r>
                <a:r>
                  <a:rPr lang="en-US" dirty="0"/>
                  <a:t> between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7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3429000" cy="168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3581400"/>
                <a:ext cx="7162800" cy="737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observe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equals the </a:t>
                </a:r>
                <a:r>
                  <a:rPr lang="en-US" b="1" i="1" dirty="0"/>
                  <a:t>scalar projection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𝑢𝑛𝑡𝑜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</a:t>
                </a:r>
                <a:r>
                  <a:rPr lang="en-US" dirty="0"/>
                  <a:t> is the length of the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𝑜𝑛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81400"/>
                <a:ext cx="7162800" cy="737638"/>
              </a:xfrm>
              <a:prstGeom prst="rect">
                <a:avLst/>
              </a:prstGeom>
              <a:blipFill rotWithShape="1">
                <a:blip r:embed="rId3"/>
                <a:stretch>
                  <a:fillRect l="-681" r="-1362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600" y="4953000"/>
                <a:ext cx="2362200" cy="404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2362200" cy="404791"/>
              </a:xfrm>
              <a:prstGeom prst="rect">
                <a:avLst/>
              </a:prstGeom>
              <a:blipFill rotWithShape="1"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5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…..</a:t>
                </a:r>
                <a:r>
                  <a:rPr lang="en-US" b="1" i="1" dirty="0"/>
                  <a:t>Distributive Law</a:t>
                </a:r>
                <a:r>
                  <a:rPr lang="en-US" dirty="0"/>
                  <a:t> applies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Component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is the scalar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unto the direction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943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6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dot product, show that</a:t>
                </a:r>
              </a:p>
              <a:p>
                <a:pPr marL="0" indent="0">
                  <a:buNone/>
                </a:pPr>
                <a:r>
                  <a:rPr lang="en-US" dirty="0"/>
                  <a:t>(1).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4+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4−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/>
                  <a:t> are perpendicular.</a:t>
                </a:r>
              </a:p>
              <a:p>
                <a:pPr marL="0" indent="0">
                  <a:buNone/>
                </a:pPr>
                <a:r>
                  <a:rPr lang="en-US" dirty="0"/>
                  <a:t>(2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perpendicular to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of problem (1).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2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Scalars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scalar is a quantity, such us </a:t>
            </a:r>
            <a:r>
              <a:rPr lang="en-US" dirty="0" smtClean="0"/>
              <a:t>temperature </a:t>
            </a:r>
            <a:r>
              <a:rPr lang="en-US" dirty="0"/>
              <a:t>or energy, having only </a:t>
            </a:r>
            <a:r>
              <a:rPr lang="en-US" b="1" i="1" dirty="0"/>
              <a:t>magnitude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Symbolically</a:t>
            </a:r>
            <a:r>
              <a:rPr lang="en-US" dirty="0"/>
              <a:t>, a scalar is represented by either lower or upper case letters.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 </a:t>
            </a:r>
            <a:r>
              <a:rPr lang="en-US" dirty="0"/>
              <a:t>of Scalars are </a:t>
            </a:r>
            <a:r>
              <a:rPr lang="en-US" b="1" i="1" dirty="0"/>
              <a:t>time</a:t>
            </a:r>
            <a:r>
              <a:rPr lang="en-US" dirty="0"/>
              <a:t>, </a:t>
            </a:r>
            <a:r>
              <a:rPr lang="en-US" b="1" i="1" dirty="0"/>
              <a:t>p</a:t>
            </a:r>
            <a:r>
              <a:rPr lang="en-US" b="1" i="1" dirty="0" smtClean="0"/>
              <a:t>otential </a:t>
            </a:r>
            <a:r>
              <a:rPr lang="en-US" b="1" i="1" dirty="0"/>
              <a:t>difference</a:t>
            </a:r>
            <a:r>
              <a:rPr lang="en-US" dirty="0"/>
              <a:t>, </a:t>
            </a:r>
            <a:r>
              <a:rPr lang="en-US" b="1" i="1" dirty="0"/>
              <a:t>distance,</a:t>
            </a:r>
            <a:r>
              <a:rPr lang="en-US" dirty="0"/>
              <a:t> and </a:t>
            </a:r>
            <a:r>
              <a:rPr lang="en-US" b="1" i="1" dirty="0"/>
              <a:t>coordinate variables;</a:t>
            </a:r>
            <a:r>
              <a:rPr lang="en-US" dirty="0"/>
              <a:t> t, V, </a:t>
            </a:r>
            <a:r>
              <a:rPr lang="en-US" dirty="0" smtClean="0"/>
              <a:t>l </a:t>
            </a:r>
            <a:r>
              <a:rPr lang="en-US" dirty="0"/>
              <a:t>and (x, y, z).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0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/>
                  <a:t>(c). Cross Product (Vector Product)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Cross product of two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a vector denoted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………….(1)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smallest angle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unit vector normal to the plane containing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and having the direction of the </a:t>
                </a:r>
                <a:r>
                  <a:rPr lang="en-US" b="1" i="1" dirty="0"/>
                  <a:t>right thumb</a:t>
                </a:r>
                <a:r>
                  <a:rPr lang="en-US" dirty="0"/>
                  <a:t> when the fingers of the right hand rotate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(1</m:t>
                    </m:r>
                    <m:r>
                      <a:rPr lang="en-US" i="1">
                        <a:latin typeface="Cambria Math"/>
                      </a:rPr>
                      <m:t>𝑠𝑡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𝑣𝑒𝑐𝑡𝑜𝑟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(2</m:t>
                    </m:r>
                    <m:r>
                      <a:rPr lang="en-US" i="1">
                        <a:latin typeface="Cambria Math"/>
                      </a:rPr>
                      <m:t>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𝑣𝑒𝑐𝑡𝑜𝑟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1434" r="-1185" b="-19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0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b="1" dirty="0" smtClean="0"/>
                  <a:t>NOTE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7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component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……………(2)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Eqn</a:t>
                </a:r>
                <a:r>
                  <a:rPr lang="en-US" dirty="0"/>
                  <a:t> (2) can be expressed in determinant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7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4−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3−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/>
                  <a:t>, using the cross product.</a:t>
                </a:r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0−12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−9−0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−16−(−6)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144+81+100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=18.03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+4+9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9+16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29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25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=26.9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18.03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26.9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42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3−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2−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1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 smtClean="0"/>
                  <a:t>Triple scalar product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Triple </a:t>
                </a:r>
                <a:r>
                  <a:rPr lang="en-US" b="1" i="1" dirty="0" smtClean="0"/>
                  <a:t>vector </a:t>
                </a:r>
                <a:r>
                  <a:rPr lang="en-US" b="1" i="1" dirty="0"/>
                  <a:t>product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)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We can show that in general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(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9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CYLINDRICAL COORDINATE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a </a:t>
                </a:r>
                <a:r>
                  <a:rPr lang="en-US" b="1" i="1" dirty="0"/>
                  <a:t>cylindrical coordinate system</a:t>
                </a:r>
                <a:r>
                  <a:rPr lang="en-US" dirty="0"/>
                  <a:t>, a point in space is uniquely defined by three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𝜌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,∅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as seen in fig.1.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38600"/>
            <a:ext cx="3733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ranges on the variables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≥0, 0≤∅≤2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−∞&lt;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&lt;+∞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unit vectors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in </a:t>
                </a:r>
                <a:r>
                  <a:rPr lang="en-US" b="1" i="1" dirty="0"/>
                  <a:t>mutually perpendicular directions</a:t>
                </a:r>
                <a:r>
                  <a:rPr lang="en-US" dirty="0"/>
                  <a:t>. A right-hand cylindrical coordinate system exists if the </a:t>
                </a:r>
                <a:r>
                  <a:rPr lang="en-US" b="1" i="1" dirty="0"/>
                  <a:t>thumb</a:t>
                </a:r>
                <a:r>
                  <a:rPr lang="en-US" dirty="0"/>
                  <a:t> points in the direction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when the fingers of the </a:t>
                </a:r>
                <a:r>
                  <a:rPr lang="en-US" b="1" i="1" dirty="0"/>
                  <a:t>right hand</a:t>
                </a:r>
                <a:r>
                  <a:rPr lang="en-US" dirty="0"/>
                  <a:t> rotate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 </m:t>
                        </m:r>
                      </m:e>
                    </m:acc>
                  </m:oMath>
                </a14:m>
                <a:r>
                  <a:rPr lang="en-US" dirty="0"/>
                  <a:t> directions.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ordered sequence of variables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,∅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2424" r="-163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b="1" i="1" dirty="0"/>
                  <a:t>vector force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is expressed in cylindrical component form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 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∅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∅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i="1" dirty="0"/>
                  <a:t>scalar projections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directions respectively.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∅ </m:t>
                                    </m:r>
                                  </m:e>
                                </m:acc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The </a:t>
                </a:r>
                <a:r>
                  <a:rPr lang="en-US" b="1" i="1" dirty="0"/>
                  <a:t>differential</a:t>
                </a:r>
                <a:r>
                  <a:rPr lang="en-US" dirty="0"/>
                  <a:t> vector path length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/>
                  <a:t>  over a general distance equals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375" r="-96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1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Vectors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vector is a quantity, such as velocity or force, having </a:t>
            </a:r>
            <a:r>
              <a:rPr lang="en-US" b="1" i="1" dirty="0"/>
              <a:t>magnitude and direction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Graphically, a vector is represented by an arrow whose length represents its magnitude and arrowhead indicates its direction.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6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can be related to </a:t>
                </a:r>
                <a:r>
                  <a:rPr lang="en-US" dirty="0" smtClean="0"/>
                  <a:t>rectangular </a:t>
                </a:r>
                <a:r>
                  <a:rPr lang="en-US" dirty="0"/>
                  <a:t>unit vectors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/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 the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/>
                  <a:t> must be known if we expect to specify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since they are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i="1" dirty="0"/>
                  <a:t>position vector</a:t>
                </a:r>
                <a:r>
                  <a:rPr lang="en-US" dirty="0"/>
                  <a:t> can be expressed by </a:t>
                </a:r>
                <a:r>
                  <a:rPr lang="en-US" dirty="0" smtClean="0"/>
                  <a:t>only </a:t>
                </a:r>
                <a:r>
                  <a:rPr lang="en-US" b="1" i="1" dirty="0"/>
                  <a:t>two components</a:t>
                </a:r>
                <a:r>
                  <a:rPr lang="en-US" dirty="0"/>
                  <a:t> in the cylindrical coordinate system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𝑐𝑦𝑙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This is because the projection of a position vector in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GB" dirty="0" smtClean="0"/>
                  <a:t> direction is  zero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2151" r="-2296" b="-1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 velocity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found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(1,1,0)</m:t>
                    </m:r>
                  </m:oMath>
                </a14:m>
                <a:r>
                  <a:rPr lang="en-US" dirty="0"/>
                  <a:t>.Find the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direction.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(1,1,0)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=5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dot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∅=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=(5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)·(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=5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∅+2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=4.95(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85" t="-225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6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Evaluate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𝑐𝑦𝑙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(2,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,5)</m:t>
                    </m:r>
                  </m:oMath>
                </a14:m>
                <a:r>
                  <a:rPr lang="en-US" dirty="0"/>
                  <a:t>; (a).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(b).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(c).The smaller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=3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𝑠𝑖𝑛</m:t>
                    </m:r>
                    <m:r>
                      <a:rPr lang="en-US" i="1">
                        <a:latin typeface="Cambria Math"/>
                      </a:rPr>
                      <m:t>∅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</a:rPr>
                      <m:t>∅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and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=4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7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variables of the </a:t>
            </a:r>
            <a:r>
              <a:rPr lang="en-US" b="1" i="1" dirty="0"/>
              <a:t>rectangular </a:t>
            </a:r>
            <a:r>
              <a:rPr lang="en-US" dirty="0"/>
              <a:t>and </a:t>
            </a:r>
            <a:r>
              <a:rPr lang="en-US" b="1" i="1" dirty="0"/>
              <a:t>cylindrical</a:t>
            </a:r>
            <a:r>
              <a:rPr lang="en-US" dirty="0"/>
              <a:t> coordinate system are easily related to each other.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From the fig. we can see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Alternatively,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/>
                        </a:rPr>
                        <m:t>  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∅=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type m:val="skw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1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SPHERICAL COORDINATE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a </a:t>
                </a:r>
                <a:r>
                  <a:rPr lang="en-US" dirty="0" smtClean="0"/>
                  <a:t>spherical </a:t>
                </a:r>
                <a:r>
                  <a:rPr lang="en-US" dirty="0"/>
                  <a:t>coordinate system, a point in space is uniquely defined by three variables,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∅</m:t>
                    </m:r>
                  </m:oMath>
                </a14:m>
                <a:r>
                  <a:rPr lang="en-US" dirty="0"/>
                  <a:t> as seen in fig.1.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657600"/>
            <a:ext cx="2561590" cy="17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ranges on the variables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≥0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  </m:t>
                    </m:r>
                  </m:oMath>
                </a14:m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0≤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0≤∅≤2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unit vectors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in </a:t>
                </a:r>
                <a:r>
                  <a:rPr lang="en-US" b="1" i="1" dirty="0"/>
                  <a:t>mutually perpendicular</a:t>
                </a:r>
                <a:r>
                  <a:rPr lang="en-US" dirty="0"/>
                  <a:t> directions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A </a:t>
                </a:r>
                <a:r>
                  <a:rPr lang="en-US" b="1" i="1" dirty="0"/>
                  <a:t>right-hand</a:t>
                </a:r>
                <a:r>
                  <a:rPr lang="en-US" dirty="0"/>
                  <a:t> spherical coordinate system exists if the </a:t>
                </a:r>
                <a:r>
                  <a:rPr lang="en-US" b="1" i="1" dirty="0"/>
                  <a:t>thumb</a:t>
                </a:r>
                <a:r>
                  <a:rPr lang="en-US" dirty="0"/>
                  <a:t> points in the direction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when the </a:t>
                </a:r>
                <a:r>
                  <a:rPr lang="en-US" b="1" i="1" dirty="0"/>
                  <a:t>fingers </a:t>
                </a:r>
                <a:r>
                  <a:rPr lang="en-US" dirty="0"/>
                  <a:t>of the right hand rotate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directions.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ordered sequence of variables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2788" r="-1333" b="-1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0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vector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will have projections onto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 directions.</a:t>
                </a:r>
              </a:p>
              <a:p>
                <a:pPr marL="0" indent="0">
                  <a:buNone/>
                </a:pPr>
                <a:r>
                  <a:rPr lang="en-US" dirty="0"/>
                  <a:t>In the spherical coordinate system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is expressed in </a:t>
                </a:r>
                <a:r>
                  <a:rPr lang="en-US" b="1" i="1" dirty="0"/>
                  <a:t>spherical component</a:t>
                </a:r>
                <a:r>
                  <a:rPr lang="en-US" dirty="0"/>
                  <a:t> </a:t>
                </a:r>
                <a:r>
                  <a:rPr lang="en-US" dirty="0" smtClean="0"/>
                  <a:t> form </a:t>
                </a: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 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∅</m:t>
                        </m:r>
                      </m:sub>
                    </m:sSub>
                  </m:oMath>
                </a14:m>
                <a:r>
                  <a:rPr lang="en-US" dirty="0"/>
                  <a:t> are scalar projections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directions respectively.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smtClean="0"/>
                  <a:t>differential vector length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 smtClean="0"/>
                  <a:t> over a general  </a:t>
                </a:r>
                <a:r>
                  <a:rPr lang="en-US" dirty="0"/>
                  <a:t>distance equals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704" t="-2581" r="-1556" b="-1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can be expressed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(−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(−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 the angles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∅</m:t>
                    </m:r>
                  </m:oMath>
                </a14:m>
                <a:r>
                  <a:rPr lang="en-US" dirty="0"/>
                  <a:t> must be known if we expect to specify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while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/>
                  <a:t> must be known to specify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 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b="1" i="1" dirty="0"/>
                  <a:t>position vector</a:t>
                </a:r>
                <a:r>
                  <a:rPr lang="en-US" dirty="0"/>
                  <a:t> can be expressed by only one component of the spherical coordinate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𝑠𝑝h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333" t="-1355" r="-2074" b="-10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transformation of scalars from the </a:t>
                </a:r>
                <a:r>
                  <a:rPr lang="en-US" b="1" i="1" dirty="0" err="1"/>
                  <a:t>c</a:t>
                </a:r>
                <a:r>
                  <a:rPr lang="en-US" b="1" i="1" dirty="0" err="1" smtClean="0"/>
                  <a:t>artesian</a:t>
                </a:r>
                <a:r>
                  <a:rPr lang="en-US" b="1" i="1" dirty="0" smtClean="0"/>
                  <a:t> </a:t>
                </a:r>
                <a:r>
                  <a:rPr lang="en-US" b="1" i="1" dirty="0"/>
                  <a:t>to the spherical</a:t>
                </a:r>
                <a:r>
                  <a:rPr lang="en-US" dirty="0"/>
                  <a:t> coordinate system is as follows;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Alternatively,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/>
                        </a:rPr>
                        <m:t>  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, 0≤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∅=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type m:val="skw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t="-1818" b="-8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4114800" cy="232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47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in spherical coordinate of the cylindrical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𝑐𝑦𝑙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(3,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,3)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Fig????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45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18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         ∅=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two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3,2,1)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=5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∅=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70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. Find </a:t>
                </a:r>
              </a:p>
              <a:p>
                <a:pPr marL="0" indent="0">
                  <a:buNone/>
                </a:pPr>
                <a:r>
                  <a:rPr lang="en-US" dirty="0"/>
                  <a:t>(a). The spherical </a:t>
                </a:r>
                <a:r>
                  <a:rPr lang="en-US" dirty="0" smtClean="0"/>
                  <a:t>coordinates </a:t>
                </a:r>
                <a:r>
                  <a:rPr lang="en-US" dirty="0"/>
                  <a:t>of </a:t>
                </a:r>
                <a:r>
                  <a:rPr lang="en-US" dirty="0" smtClean="0"/>
                  <a:t>C;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(b). The Cartesian (rectangular </a:t>
                </a:r>
                <a:r>
                  <a:rPr lang="en-US" dirty="0" smtClean="0"/>
                  <a:t>coordinates) </a:t>
                </a:r>
                <a:r>
                  <a:rPr lang="en-US" dirty="0"/>
                  <a:t>of D</a:t>
                </a:r>
              </a:p>
              <a:p>
                <a:pPr marL="0" indent="0">
                  <a:buNone/>
                </a:pPr>
                <a:r>
                  <a:rPr lang="en-US" dirty="0"/>
                  <a:t>(c). The distance from C to 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3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(−3)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14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=3.74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9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=74.499=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75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∅=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type m:val="skw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type m:val="skw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−33.69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180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146.3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4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(b).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=5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20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70=0.585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=5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20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70=1.607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=5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20=4.698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7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8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TRANSFORMATION OF VECTORS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There will be many occasions when it becomes desirable to transform a vector from one coordinate system to another.</a:t>
            </a:r>
          </a:p>
          <a:p>
            <a:pPr marL="0" indent="0">
              <a:buNone/>
            </a:pPr>
            <a:r>
              <a:rPr lang="en-US" dirty="0"/>
              <a:t>For a vector to be expressed in a </a:t>
            </a:r>
            <a:r>
              <a:rPr lang="en-US" b="1" i="1" dirty="0"/>
              <a:t>single coordinate</a:t>
            </a:r>
            <a:r>
              <a:rPr lang="en-US" dirty="0"/>
              <a:t> system, it must satisfy the following </a:t>
            </a:r>
            <a:r>
              <a:rPr lang="en-US" b="1" i="1" dirty="0"/>
              <a:t>3 requirements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1. Contain unit vectors only of a single coordinate system.</a:t>
            </a:r>
          </a:p>
          <a:p>
            <a:pPr marL="0" indent="0">
              <a:buNone/>
            </a:pPr>
            <a:r>
              <a:rPr lang="en-US" dirty="0"/>
              <a:t>2. Contain scalar projections only onto the unit vector directions of a single coordinate system.</a:t>
            </a:r>
          </a:p>
          <a:p>
            <a:pPr marL="0" indent="0">
              <a:buNone/>
            </a:pPr>
            <a:r>
              <a:rPr lang="en-US" dirty="0"/>
              <a:t>3. Contain variables only of a single coordinate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𝑐𝑦𝑙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,∅,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,∅,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,∅,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3 steps involved in transforming a vector are;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r>
              <a:rPr lang="en-US" dirty="0"/>
              <a:t>: Write the general vector expression using the vectors of the new coordinate system.</a:t>
            </a:r>
          </a:p>
          <a:p>
            <a:pPr marL="0" indent="0">
              <a:buNone/>
            </a:pPr>
            <a:r>
              <a:rPr lang="en-US" b="1" dirty="0"/>
              <a:t>Step 2</a:t>
            </a:r>
            <a:r>
              <a:rPr lang="en-US" dirty="0"/>
              <a:t>: Evaluate the scalar projections onto unit vector directions of the new coordinate system.</a:t>
            </a:r>
          </a:p>
          <a:p>
            <a:pPr marL="0" indent="0">
              <a:buNone/>
            </a:pPr>
            <a:r>
              <a:rPr lang="en-US" b="1" dirty="0"/>
              <a:t>Step 3</a:t>
            </a:r>
            <a:r>
              <a:rPr lang="en-US" dirty="0"/>
              <a:t>: Change variables from old to new coordinate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Transform the rectangular </a:t>
                </a:r>
                <a:r>
                  <a:rPr lang="en-US" i="1" dirty="0" smtClean="0"/>
                  <a:t>vector: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𝑟𝑒𝑐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to </a:t>
                </a:r>
                <a:r>
                  <a:rPr lang="en-US" dirty="0"/>
                  <a:t>a cylindrical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𝑐𝑦𝑙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Note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𝑟𝑒𝑐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𝑐𝑦𝑙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i="1" dirty="0"/>
                  <a:t>Step 1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𝑐𝑦𝑙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3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)·(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)·(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(−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∅)+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</a:t>
                </a:r>
                <a:r>
                  <a:rPr lang="en-US" dirty="0"/>
                  <a:t>substitute,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into the foregoing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r="-2222" b="-10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2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vector F can be resolved into components parallel to the x, y and z </a:t>
            </a:r>
            <a:r>
              <a:rPr lang="en-US" dirty="0" smtClean="0"/>
              <a:t>directions </a:t>
            </a:r>
            <a:r>
              <a:rPr lang="en-US" dirty="0"/>
              <a:t>of the right-hand rectangular coordinate system. In this coordinate system, the </a:t>
            </a:r>
            <a:r>
              <a:rPr lang="en-US" b="1" dirty="0"/>
              <a:t>thumb</a:t>
            </a:r>
            <a:r>
              <a:rPr lang="en-US" dirty="0"/>
              <a:t> points in +z direction when the </a:t>
            </a:r>
            <a:r>
              <a:rPr lang="en-US" b="1" dirty="0"/>
              <a:t>fingers </a:t>
            </a:r>
            <a:r>
              <a:rPr lang="en-US" dirty="0"/>
              <a:t>of the right hand rotate from +x to +y </a:t>
            </a:r>
            <a:r>
              <a:rPr lang="en-US" dirty="0" smtClean="0"/>
              <a:t>axes.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3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𝑦𝑐𝑜𝑠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𝑧𝑠𝑖𝑛</m:t>
                      </m:r>
                      <m:r>
                        <a:rPr lang="en-US" i="1">
                          <a:latin typeface="Cambria Math"/>
                        </a:rPr>
                        <m:t>∅……….(1)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𝑦𝑠𝑖𝑛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𝑧𝑐𝑜𝑠</m:t>
                      </m:r>
                      <m:r>
                        <a:rPr lang="en-US" i="1">
                          <a:latin typeface="Cambria Math"/>
                        </a:rPr>
                        <m:t>∅……….(2)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………………………….(3)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b="1" i="1" dirty="0"/>
                  <a:t>Step 3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Change variables in (1), (2) and (3)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,∅,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625" b="-1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4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Vector Calculus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𝛁</m:t>
                      </m:r>
                      <m:r>
                        <a:rPr lang="en-US" b="1"/>
                        <m:t> (</m:t>
                      </m:r>
                      <m:r>
                        <a:rPr lang="en-US" b="1" i="1"/>
                        <m:t>𝐝𝐞𝐥</m:t>
                      </m:r>
                      <m:r>
                        <a:rPr lang="en-US" b="1"/>
                        <m:t> </m:t>
                      </m:r>
                      <m:r>
                        <a:rPr lang="en-US" b="1" i="1"/>
                        <m:t>𝐨𝐫</m:t>
                      </m:r>
                      <m:r>
                        <a:rPr lang="en-US" b="1"/>
                        <m:t> </m:t>
                      </m:r>
                      <m:r>
                        <a:rPr lang="en-US" b="1" i="1"/>
                        <m:t>𝐧𝐚𝐛𝐥𝐚</m:t>
                      </m:r>
                      <m:r>
                        <a:rPr lang="en-US" b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∇=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𝑥</m:t>
                          </m:r>
                        </m:den>
                      </m:f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𝑦</m:t>
                          </m:r>
                        </m:e>
                      </m:acc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𝑦</m:t>
                          </m:r>
                        </m:den>
                      </m:f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𝑧</m:t>
                          </m:r>
                        </m:e>
                      </m:acc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𝐺𝑟𝑎𝑑𝑖𝑒𝑛𝑡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𝑓</m:t>
                          </m:r>
                        </m:e>
                      </m:d>
                      <m:r>
                        <a:rPr lang="en-US" i="1"/>
                        <m:t>≜</m:t>
                      </m:r>
                      <m:r>
                        <a:rPr lang="en-US"/>
                        <m:t>∇</m:t>
                      </m:r>
                      <m:r>
                        <a:rPr lang="en-US" i="1"/>
                        <m:t>𝑓</m:t>
                      </m:r>
                      <m:r>
                        <a:rPr lang="en-US" i="1"/>
                        <m:t>=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𝑓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𝑥</m:t>
                          </m:r>
                        </m:den>
                      </m:f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𝑦</m:t>
                          </m:r>
                        </m:e>
                      </m:acc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𝑓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𝑦</m:t>
                          </m:r>
                        </m:den>
                      </m:f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𝑧</m:t>
                          </m:r>
                        </m:e>
                      </m:acc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𝑓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(</m:t>
                      </m:r>
                      <m:r>
                        <a:rPr lang="en-US" i="1"/>
                        <m:t>𝐷𝑖𝑣𝑒𝑟𝑔𝑒𝑛𝑐𝑒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𝑜𝑓</m:t>
                      </m:r>
                      <m:r>
                        <a:rPr lang="en-US" i="1"/>
                        <m:t> 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𝐴</m:t>
                          </m:r>
                        </m:e>
                      </m:acc>
                      <m:r>
                        <a:rPr lang="en-US" i="1"/>
                        <m:t>)≜</m:t>
                      </m:r>
                      <m:r>
                        <a:rPr lang="en-US"/>
                        <m:t>∇</m:t>
                      </m:r>
                      <m:r>
                        <a:rPr lang="en-US" b="1"/>
                        <m:t>∙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𝐴</m:t>
                          </m:r>
                        </m:e>
                      </m:acc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𝐴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𝑥</m:t>
                          </m:r>
                        </m:den>
                      </m:f>
                      <m:r>
                        <a:rPr lang="en-US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𝐴</m:t>
                              </m:r>
                            </m:e>
                            <m:sub>
                              <m:r>
                                <a:rPr lang="en-US" i="1"/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𝑦</m:t>
                          </m:r>
                        </m:den>
                      </m:f>
                      <m:r>
                        <a:rPr lang="en-US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𝐴</m:t>
                              </m:r>
                            </m:e>
                            <m:sub>
                              <m:r>
                                <a:rPr lang="en-US" i="1"/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b="-15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90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(</m:t>
                      </m:r>
                      <m:r>
                        <a:rPr lang="en-US" i="1"/>
                        <m:t>𝐶𝑢𝑟𝑙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𝑜𝑓</m:t>
                      </m:r>
                      <m:r>
                        <a:rPr lang="en-US" i="1"/>
                        <m:t> 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𝐴</m:t>
                          </m:r>
                        </m:e>
                      </m:acc>
                      <m:r>
                        <a:rPr lang="en-US" i="1"/>
                        <m:t> )≜</m:t>
                      </m:r>
                      <m:r>
                        <a:rPr lang="en-US"/>
                        <m:t>∇ </m:t>
                      </m:r>
                      <m:r>
                        <a:rPr lang="en-US" b="1" i="1"/>
                        <m:t>𝐱</m:t>
                      </m:r>
                      <m:r>
                        <a:rPr lang="en-US" b="1"/>
                        <m:t> 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𝐴</m:t>
                          </m:r>
                        </m:e>
                      </m:acc>
                      <m:r>
                        <a:rPr lang="en-US" i="1"/>
                        <m:t>= 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𝜕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r>
                                <a:rPr lang="en-US" i="1"/>
                                <m:t>𝑧</m:t>
                              </m:r>
                            </m:den>
                          </m:f>
                          <m:r>
                            <a:rPr lang="en-US" i="1"/>
                            <m:t>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𝜕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r>
                                <a:rPr lang="en-US" i="1"/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𝜕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r>
                                <a:rPr lang="en-US" i="1"/>
                                <m:t>𝑥</m:t>
                              </m:r>
                            </m:den>
                          </m:f>
                          <m:r>
                            <a:rPr lang="en-US" i="1"/>
                            <m:t>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𝜕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r>
                                <a:rPr lang="en-US" i="1"/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𝜕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r>
                                <a:rPr lang="en-US" i="1"/>
                                <m:t>𝑦</m:t>
                              </m:r>
                            </m:den>
                          </m:f>
                          <m:r>
                            <a:rPr lang="en-US" i="1"/>
                            <m:t>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𝜕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𝐴</m:t>
                                  </m:r>
                                </m:e>
                                <m:sub>
                                  <m:r>
                                    <a:rPr lang="en-US" i="1"/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r>
                                <a:rPr lang="en-US" i="1"/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𝐿𝑎𝑝𝑙𝑎𝑐𝑖𝑎𝑛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𝑓</m:t>
                          </m:r>
                        </m:e>
                      </m:d>
                      <m:r>
                        <a:rPr lang="en-US" i="1"/>
                        <m:t>≜</m:t>
                      </m:r>
                      <m:r>
                        <a:rPr lang="en-US"/>
                        <m:t>∇</m:t>
                      </m:r>
                      <m:r>
                        <a:rPr lang="en-US" b="1"/>
                        <m:t>∙</m:t>
                      </m:r>
                      <m:r>
                        <a:rPr lang="en-US"/>
                        <m:t>∇</m:t>
                      </m:r>
                      <m:r>
                        <a:rPr lang="en-US" i="1"/>
                        <m:t>𝑓</m:t>
                      </m:r>
                      <m:r>
                        <a:rPr lang="en-US" i="1"/>
                        <m:t>≜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/>
                            <m:t>∇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𝑓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𝜕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𝑓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𝜕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𝑓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𝜕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𝑓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558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400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3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5105400" cy="26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28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……………..(1)</m:t>
                    </m:r>
                  </m:oMath>
                </a14:m>
                <a:r>
                  <a:rPr lang="en-US" dirty="0"/>
                  <a:t> into 3 mutually vectors.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Other examples of vectors are </a:t>
                </a:r>
                <a:r>
                  <a:rPr lang="en-US" b="1" i="1" dirty="0"/>
                  <a:t>electric field intensity</a:t>
                </a:r>
                <a:r>
                  <a:rPr lang="en-US" dirty="0"/>
                  <a:t> and </a:t>
                </a:r>
                <a:r>
                  <a:rPr lang="en-US" b="1" i="1" dirty="0"/>
                  <a:t>magnetic field intensity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𝒂𝒏𝒅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UNIT </a:t>
            </a:r>
            <a:r>
              <a:rPr lang="en-US" b="1" dirty="0"/>
              <a:t>VECTORS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Unit Vector is one with </a:t>
                </a:r>
                <a:r>
                  <a:rPr lang="en-US" b="1" i="1" dirty="0"/>
                  <a:t>magnitude one</a:t>
                </a:r>
                <a:r>
                  <a:rPr lang="en-US" dirty="0"/>
                  <a:t> and in </a:t>
                </a:r>
                <a:r>
                  <a:rPr lang="en-US"/>
                  <a:t>the </a:t>
                </a:r>
                <a:r>
                  <a:rPr lang="en-US" smtClean="0"/>
                  <a:t>direction </a:t>
                </a:r>
                <a:r>
                  <a:rPr lang="en-US" dirty="0"/>
                  <a:t>of a given vector.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)is </a:t>
                </a:r>
                <a:r>
                  <a:rPr lang="en-US" dirty="0"/>
                  <a:t>the unit vector in the direction of +x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(</m:t>
                        </m:r>
                        <m:r>
                          <a:rPr lang="en-GB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is the unit vector in the direction of +y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(</m:t>
                        </m:r>
                        <m:r>
                          <a:rPr lang="en-GB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) is the unit vector in the direction of +z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From </a:t>
                </a:r>
                <a:r>
                  <a:rPr lang="en-US" dirty="0"/>
                  <a:t>(1),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………….(2)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Now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………..(3)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 t="-1601" r="-667" b="-1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6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is the unit vector in the direction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magnitude of 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are along mutually or axes.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4122</Words>
  <Application>Microsoft Office PowerPoint</Application>
  <PresentationFormat>On-screen Show (4:3)</PresentationFormat>
  <Paragraphs>258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Vector Analysis </vt:lpstr>
      <vt:lpstr> Scalars </vt:lpstr>
      <vt:lpstr>Vectors </vt:lpstr>
      <vt:lpstr>PowerPoint Presentation</vt:lpstr>
      <vt:lpstr>PowerPoint Presentation</vt:lpstr>
      <vt:lpstr>PowerPoint Presentation</vt:lpstr>
      <vt:lpstr>PowerPoint Presentation</vt:lpstr>
      <vt:lpstr> UNIT VECTORS </vt:lpstr>
      <vt:lpstr>PowerPoint Presentation</vt:lpstr>
      <vt:lpstr> Example </vt:lpstr>
      <vt:lpstr> VECTOR    ALGEBRA Addition of Vectors </vt:lpstr>
      <vt:lpstr>PowerPoint Presentation</vt:lpstr>
      <vt:lpstr> Subtraction of Vectors </vt:lpstr>
      <vt:lpstr>Example 1 </vt:lpstr>
      <vt:lpstr> Vector Multiplication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 </vt:lpstr>
      <vt:lpstr>PowerPoint Presentation</vt:lpstr>
      <vt:lpstr> TRY </vt:lpstr>
      <vt:lpstr>PowerPoint Presentation</vt:lpstr>
      <vt:lpstr>CYLINDRICAL COORDINATE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SPHERICAL COORDINATE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 OF VECTORS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 Calculus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Analysis</dc:title>
  <dc:creator>DELL</dc:creator>
  <cp:lastModifiedBy>DELL</cp:lastModifiedBy>
  <cp:revision>26</cp:revision>
  <dcterms:created xsi:type="dcterms:W3CDTF">2016-01-24T21:28:01Z</dcterms:created>
  <dcterms:modified xsi:type="dcterms:W3CDTF">2016-02-03T10:07:29Z</dcterms:modified>
</cp:coreProperties>
</file>