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300" r:id="rId9"/>
    <p:sldId id="301" r:id="rId10"/>
    <p:sldId id="298" r:id="rId11"/>
    <p:sldId id="299" r:id="rId12"/>
    <p:sldId id="264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8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0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5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6D2-9AA5-4283-AD3D-C521F254B8B0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1A1D-9F6D-43FE-BE9E-D0B1617D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b="1" dirty="0" smtClean="0"/>
              <a:t>COULOMB’S LAW AND ELECTRIC FIELD INTENSITY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8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Coulomb’s law is </a:t>
                </a:r>
                <a:r>
                  <a:rPr lang="en-US" b="1" i="1" dirty="0"/>
                  <a:t>linear</a:t>
                </a:r>
                <a:r>
                  <a:rPr lang="en-US" dirty="0"/>
                  <a:t>. It is also true that the force on a charge in the presence of several other charges is the </a:t>
                </a:r>
                <a:r>
                  <a:rPr lang="en-US" b="1" i="1" dirty="0"/>
                  <a:t>sum of the forces</a:t>
                </a:r>
                <a:r>
                  <a:rPr lang="en-US" dirty="0"/>
                  <a:t> on that charge due to each of the other charges acting alone.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TRY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positive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−9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located on the y-axis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r>
                  <a:rPr lang="en-US" dirty="0"/>
                  <a:t>, and a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−10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−9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located on the y-axis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=−2</m:t>
                    </m:r>
                  </m:oMath>
                </a14:m>
                <a:r>
                  <a:rPr lang="en-US" dirty="0"/>
                  <a:t>. Find the total force on a small positive test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located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(10,0,0)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[</m:t>
                      </m:r>
                      <m:r>
                        <a:rPr lang="en-US" i="1">
                          <a:latin typeface="Cambria Math"/>
                        </a:rPr>
                        <m:t>𝐴𝑛𝑠</m:t>
                      </m:r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0.0339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556" b="-1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19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Electric Field Intensity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Electric field intensity is defined as the </a:t>
            </a:r>
            <a:r>
              <a:rPr lang="en-US" b="1" i="1" dirty="0"/>
              <a:t>force per unit charge</a:t>
            </a:r>
            <a:r>
              <a:rPr lang="en-US" dirty="0"/>
              <a:t> that a very small stationary test charge experiences when it is placed in a region where an </a:t>
            </a:r>
            <a:r>
              <a:rPr lang="en-US" b="1" i="1" dirty="0"/>
              <a:t>electric field</a:t>
            </a:r>
            <a:r>
              <a:rPr lang="en-US" dirty="0"/>
              <a:t> exist.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810000"/>
            <a:ext cx="28956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95600" y="5943600"/>
                <a:ext cx="3048000" cy="723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43600"/>
                <a:ext cx="3048000" cy="7237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i="1" dirty="0"/>
                  <a:t>force</a:t>
                </a:r>
                <a:r>
                  <a:rPr lang="en-US" dirty="0"/>
                  <a:t> on a test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i="1" dirty="0"/>
                  <a:t>electric field intensity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7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general,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For a charge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at the origin, we have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</m:oMath>
                </a14:m>
                <a:endParaRPr lang="en-GB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)/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/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/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/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24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Therefore </a:t>
                </a:r>
                <a:r>
                  <a:rPr lang="en-US" dirty="0"/>
                  <a:t>in </a:t>
                </a:r>
                <a:r>
                  <a:rPr lang="en-US" b="1" i="1" dirty="0"/>
                  <a:t>rectangular coordinate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852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3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Spherical coordinate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𝑟𝑠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i="1" dirty="0"/>
                  <a:t>electric field intensity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of n point charges at a point in space is equal to the vector sum of the electric field intensities due to each charge acting alone.</a:t>
                </a:r>
              </a:p>
              <a:p>
                <a:pPr marL="0" indent="0">
                  <a:buNone/>
                </a:pPr>
                <a:r>
                  <a:rPr lang="en-US" dirty="0"/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333" t="-1847" r="-593" b="-32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7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Find </a:t>
                </a:r>
                <a:r>
                  <a:rPr lang="en-US" dirty="0"/>
                  <a:t>the electric field intensity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𝑟𝑒𝑐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(2,4,5)</m:t>
                    </m:r>
                  </m:oMath>
                </a14:m>
                <a:r>
                  <a:rPr lang="en-US" dirty="0"/>
                  <a:t> due to a point charge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−5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located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𝑟𝑒𝑐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(0,1,2)</m:t>
                    </m:r>
                  </m:oMath>
                </a14:m>
                <a:r>
                  <a:rPr lang="en-US" dirty="0"/>
                  <a:t> in vacuum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R- Distance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, the source of the field, to the location of the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,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the unit vector directed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to the field 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2−0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4−1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5−2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2296" b="-30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73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/>
                        </a:rPr>
                        <m:t>=4.69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+3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+3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4.69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Substituting into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equation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36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−9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(4.69)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+3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+3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4.69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5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3.49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GB" b="0" i="1" smtClean="0">
                            <a:latin typeface="Cambria Math"/>
                          </a:rPr>
                          <m:t>5.23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GB" b="0" i="1" smtClean="0">
                            <a:latin typeface="Cambria Math"/>
                          </a:rPr>
                          <m:t>5.2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b="1" dirty="0"/>
                  <a:t>TRY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total electric field at the origin due to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−8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charge located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𝑟𝑒𝑐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(0,4,4)</m:t>
                    </m:r>
                  </m:oMath>
                </a14:m>
                <a:r>
                  <a:rPr lang="en-US" dirty="0"/>
                  <a:t> and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−0.5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−8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charge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𝑟𝑒𝑐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(4,0,2)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𝑎𝑛𝑠</m:t>
                    </m:r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0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Force between Point Charges (Coulomb’s Law)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Coulomb’s </a:t>
                </a:r>
                <a:r>
                  <a:rPr lang="en-US" dirty="0"/>
                  <a:t>Law states that the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dirty="0"/>
                  <a:t> between two stationary point charges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is proportional to the product of the charges and inversely proportional to the square of the distance </a:t>
                </a:r>
                <a:r>
                  <a:rPr lang="en-US" b="1" dirty="0"/>
                  <a:t>R</a:t>
                </a:r>
                <a:r>
                  <a:rPr lang="en-US" dirty="0"/>
                  <a:t> between them,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……….(1)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59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Electric </a:t>
            </a:r>
            <a:r>
              <a:rPr lang="en-US" b="1" dirty="0"/>
              <a:t>Field Intensity of a Line of Charge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4343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point charge on the line is established at some general location by selecting 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𝒅𝒍</m:t>
                    </m:r>
                  </m:oMath>
                </a14:m>
                <a:r>
                  <a:rPr lang="en-US" dirty="0"/>
                  <a:t> length of line that contains a charge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𝒅𝑸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𝒅𝒍</m:t>
                    </m:r>
                  </m:oMath>
                </a14:m>
                <a:r>
                  <a:rPr lang="en-US" dirty="0"/>
                  <a:t>, now the differential electric field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𝒅𝑬</m:t>
                        </m:r>
                      </m:e>
                    </m:acc>
                  </m:oMath>
                </a14:m>
                <a:r>
                  <a:rPr lang="en-US" dirty="0"/>
                  <a:t>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Summing all contributions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𝑑𝐸</m:t>
                            </m:r>
                          </m:e>
                        </m:acc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𝑑𝑙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…….(1)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1576" r="-2963" b="-4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we assign </a:t>
                </a:r>
                <a:r>
                  <a:rPr lang="en-US" b="1" i="1" dirty="0"/>
                  <a:t>primed </a:t>
                </a:r>
                <a:r>
                  <a:rPr lang="en-US" dirty="0"/>
                  <a:t>variables to locate points on the </a:t>
                </a:r>
                <a:r>
                  <a:rPr lang="en-US" b="1" i="1" dirty="0"/>
                  <a:t>line of charge</a:t>
                </a:r>
                <a:r>
                  <a:rPr lang="en-US" dirty="0"/>
                  <a:t> and </a:t>
                </a:r>
                <a:r>
                  <a:rPr lang="en-US" b="1" i="1" dirty="0"/>
                  <a:t>unprimed </a:t>
                </a:r>
                <a:r>
                  <a:rPr lang="en-US" dirty="0"/>
                  <a:t>variables to locate the </a:t>
                </a:r>
                <a:r>
                  <a:rPr lang="en-US" b="1" i="1" dirty="0"/>
                  <a:t>field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, equation (1) will take on the following functional form in the rectangular coordinate system;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𝑑𝑙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852" t="-1625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5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</a:t>
                </a:r>
                <a:r>
                  <a:rPr lang="en-US" dirty="0"/>
                  <a:t>the electric field intensity about the finite line charge of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distribution along the z-axis, as shown below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76600"/>
            <a:ext cx="50387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use the primed variables to locate points on the line of charge and the unprimed variable to locate the electric field point.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3200400"/>
            <a:ext cx="48291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Thus the point charge is located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𝑐𝑦𝑙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With the </a:t>
                </a:r>
                <a:r>
                  <a:rPr lang="en-US" dirty="0"/>
                  <a:t>aid of the diagram above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𝑑𝑙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1576" b="-1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5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Substituting into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𝑑𝐸</m:t>
                        </m:r>
                      </m:e>
                    </m:acc>
                  </m:oMath>
                </a14:m>
                <a:r>
                  <a:rPr lang="en-US" dirty="0"/>
                  <a:t> expression yields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𝑑𝐸</m:t>
                          </m:r>
                        </m:e>
                      </m:acc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  <m:r>
                            <a:rPr lang="en-US" sz="2800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GB" sz="28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800" i="1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dirty="0"/>
                  <a:t>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𝑑𝐸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b="0" i="1" smtClean="0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Over </a:t>
                </a:r>
                <a:r>
                  <a:rPr lang="en-US" dirty="0"/>
                  <a:t>the range of the integral above, the only variable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while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constant, since the point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is fixed for the integration over the line from a to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704" t="-2217" r="-1556" b="-13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GB" b="0" i="1" smtClean="0"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  <m:nary>
                                <m:naryPr>
                                  <m:limLoc m:val="subSup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GB" b="0" i="1" smtClean="0"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The integrals found in the expression above are of the forms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…….(1)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𝑥𝑑𝑥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…….(2)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Through the use of (1) and (2)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8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800" dirty="0"/>
                  <a:t>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b="0" i="1" smtClean="0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b="0" i="1" smtClean="0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333" t="-889" r="-296" b="-8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4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TRY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(1). Find the electric field intensity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about an infinite line of charge of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distributed along the z-axis.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𝐴𝑛𝑠</m:t>
                        </m:r>
                        <m:r>
                          <a:rPr lang="en-US" i="1">
                            <a:latin typeface="Cambria Math"/>
                          </a:rPr>
                          <m:t>: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(2). Find the electric field intensity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on the axis of a circular ring of uniform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radius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. Let the axis of the ring be along the z-axis.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𝐴𝑛𝑠</m:t>
                          </m:r>
                          <m:r>
                            <a:rPr lang="en-US" i="1">
                              <a:latin typeface="Cambria Math"/>
                            </a:rPr>
                            <m:t>: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𝑎𝑧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2444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dirty="0"/>
                  <a:t> is along the line connectivity the two charges. It is a force of repulsion if the charges are of like sign and a force of attraction if the charges are of unlike (opposite) sign.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in (1) is expressed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in the SI unit systems 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=permittivity of free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=8.854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36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−9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704" t="-2541" b="-8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788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Electric </a:t>
            </a:r>
            <a:r>
              <a:rPr lang="en-US" b="1" dirty="0"/>
              <a:t>Field Intensity of a Surface of Charge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surface charge distribution, as shown below.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43200"/>
            <a:ext cx="3988377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point charge in formulated by the charge on a differential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𝑑𝑠</m:t>
                    </m:r>
                  </m:oMath>
                </a14:m>
                <a:r>
                  <a:rPr lang="en-US" dirty="0"/>
                  <a:t>. The differential point charge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𝑑𝑠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𝑑𝑄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𝑑𝑠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𝑑𝑠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…….(1)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total </a:t>
                </a:r>
                <a:r>
                  <a:rPr lang="en-US" b="1" i="1" dirty="0"/>
                  <a:t>electric field intensity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of the surface charge distribution is obtained integrating (1) over the surface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, thus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𝑑𝐸</m:t>
                            </m:r>
                          </m:e>
                        </m:acc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𝑑𝑠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dirty="0"/>
                  <a:t> denotes a surface integral and thus a double integral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185" t="-2118" r="-1111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Through </a:t>
                </a:r>
                <a:r>
                  <a:rPr lang="en-US" dirty="0"/>
                  <a:t>the use of cylindrical coordinates, find the electric field intensity about an infinite sheet of uniform charge distribution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as shown below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0"/>
            <a:ext cx="5410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Locate the infinite sheet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plane and the electric field on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 axis 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𝑐𝑦𝑙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(0,0,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.The differential electric field is given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𝑑𝑠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44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52600"/>
            <a:ext cx="3448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With the aid of the graphical construction and the use of primed variables to locate source points on the surface,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∅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3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Substituting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𝑑𝐸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=∞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e>
                      </m:nary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=2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85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4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72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7200" dirty="0" smtClean="0">
                    <a:solidFill>
                      <a:srgbClr val="FF0000"/>
                    </a:solidFill>
                  </a:rPr>
                  <a:t>Over the range </a:t>
                </a:r>
                <a:r>
                  <a:rPr lang="en-US" sz="7200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FF0000"/>
                    </a:solidFill>
                  </a:rPr>
                  <a:t>of </a:t>
                </a:r>
                <a:r>
                  <a:rPr lang="en-US" sz="7200" dirty="0">
                    <a:solidFill>
                      <a:srgbClr val="FF0000"/>
                    </a:solidFill>
                  </a:rPr>
                  <a:t>integration, the only variables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  <m:sup>
                        <m:r>
                          <a:rPr lang="en-GB" sz="7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72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7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∅</m:t>
                        </m:r>
                      </m:e>
                      <m:sup>
                        <m:r>
                          <a:rPr lang="en-GB" sz="7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7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7200" i="1">
                        <a:solidFill>
                          <a:srgbClr val="FF0000"/>
                        </a:solidFill>
                        <a:latin typeface="Cambria Math"/>
                      </a:rPr>
                      <m:t>𝑎𝑛𝑑</m:t>
                    </m:r>
                    <m:r>
                      <a:rPr lang="en-US" sz="7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7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7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7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7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GB" sz="7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endParaRPr lang="en-US" sz="7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72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 smtClean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endParaRPr lang="en-US" sz="6000" dirty="0" smtClean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 smtClean="0"/>
                  <a:t>Now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6000" i="1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60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6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60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GB" sz="6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60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6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6000" i="1">
                        <a:latin typeface="Cambria Math"/>
                      </a:rPr>
                      <m:t>𝑐𝑜𝑠</m:t>
                    </m:r>
                    <m:sSup>
                      <m:sSupPr>
                        <m:ctrlPr>
                          <a:rPr lang="en-US" sz="6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/>
                          </a:rPr>
                          <m:t>∅</m:t>
                        </m:r>
                      </m:e>
                      <m:sup>
                        <m:r>
                          <a:rPr lang="en-GB" sz="6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6000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6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6000" i="1">
                        <a:latin typeface="Cambria Math"/>
                      </a:rPr>
                      <m:t>𝑠𝑖𝑛</m:t>
                    </m:r>
                    <m:sSup>
                      <m:sSupPr>
                        <m:ctrlPr>
                          <a:rPr lang="en-US" sz="6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/>
                          </a:rPr>
                          <m:t>∅</m:t>
                        </m:r>
                      </m:e>
                      <m:sup>
                        <m:r>
                          <a:rPr lang="en-GB" sz="6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6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6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6000" i="1">
                              <a:latin typeface="Cambria Math"/>
                            </a:rPr>
                            <m:t>4</m:t>
                          </m:r>
                          <m:r>
                            <a:rPr lang="en-US" sz="6000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6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6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6000" i="1">
                              <a:latin typeface="Cambria Math"/>
                            </a:rPr>
                            <m:t>𝑧</m:t>
                          </m:r>
                          <m:nary>
                            <m:naryPr>
                              <m:limLoc m:val="subSup"/>
                              <m:ctrlPr>
                                <a:rPr lang="en-US" sz="6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60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6000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6000" i="1">
                                  <a:latin typeface="Cambria Math"/>
                                </a:rPr>
                                <m:t>.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US" sz="6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60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6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/>
                                </a:rPr>
                                <m:t>𝜋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6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6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sz="60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6000" i="1">
                                      <a:latin typeface="Cambria Math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6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∅</m:t>
                                      </m:r>
                                    </m:e>
                                    <m:sup>
                                      <m:r>
                                        <a:rPr lang="en-GB" sz="60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6000" i="1">
                                      <a:latin typeface="Cambria Math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6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6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sz="60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6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6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60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GB" sz="6000" b="0" i="1" smtClean="0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60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60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0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60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sz="60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en-US" sz="6000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6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6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nary>
                                    <m:naryPr>
                                      <m:limLoc m:val="subSup"/>
                                      <m:ctrlPr>
                                        <a:rPr lang="en-US" sz="6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</m:nary>
                                  <m:nary>
                                    <m:naryPr>
                                      <m:limLoc m:val="subSup"/>
                                      <m:ctrlPr>
                                        <a:rPr lang="en-US" sz="6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60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60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GB" sz="6000" b="0" i="1" smtClean="0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60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𝑐𝑜𝑠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60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000" i="1">
                                                  <a:latin typeface="Cambria Math"/>
                                                </a:rPr>
                                                <m:t>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60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60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000" i="1">
                                                  <a:latin typeface="Cambria Math"/>
                                                </a:rPr>
                                                <m:t>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60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60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GB" sz="60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60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60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6000" i="1">
                                                                  <a:latin typeface="Cambria Math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6000" i="1">
                                                                  <a:latin typeface="Cambria Math"/>
                                                                </a:rPr>
                                                                <m:t>𝑟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6000" i="1">
                                                                  <a:latin typeface="Cambria Math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  <m:sup>
                                                          <m:r>
                                                            <a:rPr lang="en-GB" sz="6000" b="0" i="1" smtClean="0"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  <m:sup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r>
                                <a:rPr lang="en-US" sz="600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6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6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nary>
                                    <m:naryPr>
                                      <m:limLoc m:val="subSup"/>
                                      <m:ctrlPr>
                                        <a:rPr lang="en-US" sz="6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</m:nary>
                                  <m:nary>
                                    <m:naryPr>
                                      <m:limLoc m:val="subSup"/>
                                      <m:ctrlPr>
                                        <a:rPr lang="en-US" sz="6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6000" i="1">
                                          <a:latin typeface="Cambria Math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60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60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GB" sz="6000" b="0" i="1" smtClean="0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60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𝑠𝑖𝑛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60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000" i="1">
                                                  <a:latin typeface="Cambria Math"/>
                                                </a:rPr>
                                                <m:t>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60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600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000" i="1">
                                                  <a:latin typeface="Cambria Math"/>
                                                </a:rPr>
                                                <m:t>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60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60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60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GB" sz="60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60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60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6000" i="1">
                                                                  <a:latin typeface="Cambria Math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6000" i="1">
                                                                  <a:latin typeface="Cambria Math"/>
                                                                </a:rPr>
                                                                <m:t>𝑟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6000" i="1">
                                                                  <a:latin typeface="Cambria Math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  <m:sup>
                                                          <m:r>
                                                            <a:rPr lang="en-GB" sz="6000" b="0" i="1" smtClean="0"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  <m:sup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60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6000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6000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56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5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5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5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5600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5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5600" i="1">
                              <a:latin typeface="Cambria Math"/>
                            </a:rPr>
                            <m:t>4</m:t>
                          </m:r>
                          <m:r>
                            <a:rPr lang="en-US" sz="5600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5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5600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5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56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5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5600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5600" i="1">
                              <a:latin typeface="Cambria Math"/>
                            </a:rPr>
                            <m:t>𝑧</m:t>
                          </m:r>
                          <m:nary>
                            <m:naryPr>
                              <m:limLoc m:val="subSup"/>
                              <m:ctrlPr>
                                <a:rPr lang="en-US" sz="5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56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5600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5600" i="1">
                                  <a:latin typeface="Cambria Math"/>
                                </a:rPr>
                                <m:t>.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US" sz="5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56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5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5600" i="1">
                                  <a:latin typeface="Cambria Math"/>
                                </a:rPr>
                                <m:t>𝜋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5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5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5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sz="5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5600" i="1">
                                      <a:latin typeface="Cambria Math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5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∅</m:t>
                                      </m:r>
                                    </m:e>
                                    <m:sup>
                                      <m:r>
                                        <a:rPr lang="en-GB" sz="5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5600" i="1">
                                      <a:latin typeface="Cambria Math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5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5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sz="5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5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5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GB" sz="56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56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56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56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sz="5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en-US" sz="5600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5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56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nary>
                                    <m:naryPr>
                                      <m:limLoc m:val="subSup"/>
                                      <m:ctrlPr>
                                        <a:rPr lang="en-US" sz="56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</m:nary>
                                  <m:nary>
                                    <m:naryPr>
                                      <m:limLoc m:val="subSup"/>
                                      <m:ctrlPr>
                                        <a:rPr lang="en-US" sz="56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5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GB" sz="56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56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𝑐𝑜𝑠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5600" i="1">
                                                  <a:latin typeface="Cambria Math"/>
                                                </a:rPr>
                                                <m:t>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56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5600" i="1">
                                                  <a:latin typeface="Cambria Math"/>
                                                </a:rPr>
                                                <m:t>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56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GB" sz="56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56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5600" i="1">
                                                                  <a:latin typeface="Cambria Math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5600" i="1">
                                                                  <a:latin typeface="Cambria Math"/>
                                                                </a:rPr>
                                                                <m:t>𝑟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5600" i="1">
                                                                  <a:latin typeface="Cambria Math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  <m:sup>
                                                          <m:r>
                                                            <a:rPr lang="en-GB" sz="5600" i="1"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  <m:sup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r>
                                <a:rPr lang="en-US" sz="56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5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56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nary>
                                    <m:naryPr>
                                      <m:limLoc m:val="subSup"/>
                                      <m:ctrlPr>
                                        <a:rPr lang="en-US" sz="56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</m:nary>
                                  <m:nary>
                                    <m:naryPr>
                                      <m:limLoc m:val="subSup"/>
                                      <m:ctrlPr>
                                        <a:rPr lang="en-US" sz="56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5600" i="1">
                                          <a:latin typeface="Cambria Math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5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GB" sz="56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p>
                                              <m:r>
                                                <a:rPr lang="en-US" sz="56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𝑠𝑖𝑛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5600" i="1">
                                                  <a:latin typeface="Cambria Math"/>
                                                </a:rPr>
                                                <m:t>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56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5600" i="1">
                                                  <a:latin typeface="Cambria Math"/>
                                                </a:rPr>
                                                <m:t>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56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5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GB" sz="56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5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56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5600" i="1">
                                                                  <a:latin typeface="Cambria Math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5600" i="1">
                                                                  <a:latin typeface="Cambria Math"/>
                                                                </a:rPr>
                                                                <m:t>𝑟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5600" i="1">
                                                                  <a:latin typeface="Cambria Math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  <m:sup>
                                                          <m:r>
                                                            <a:rPr lang="en-GB" sz="5600" i="1"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  <m:sup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56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5600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5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2"/>
                <a:stretch>
                  <a:fillRect l="-593" t="-1576" r="-2815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5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last two integrals will become zero due to the integration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,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2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𝑧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e>
                      </m:nary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𝑧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(2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f>
                        <m:fPr>
                          <m:type m:val="noBar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(2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0−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 r="-74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TRY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Through the use of cylindrical coordinates, find the electric field intensity about a disc of uniform charge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𝐴𝑛𝑠</m:t>
                          </m:r>
                          <m:r>
                            <a:rPr lang="en-US" i="1">
                              <a:latin typeface="Cambria Math"/>
                            </a:rPr>
                            <m:t>: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3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From (1)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……….(2)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dirty="0"/>
                  <a:t>Vector Notation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force on point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due to point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Charge at location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:r>
                  <a:rPr lang="en-US" dirty="0"/>
                  <a:t>Charge at location 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en-US" dirty="0"/>
                  <a:t>= distance between the location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 t="-2424" b="-6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974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Electric </a:t>
            </a:r>
            <a:r>
              <a:rPr lang="en-US" b="1" dirty="0"/>
              <a:t>Field Intensity of a Volume of Charge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5000"/>
            <a:ext cx="3295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 volume charge distribution, the differential point charge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𝑑𝑣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𝑑𝑄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𝑑𝑣</m:t>
                    </m:r>
                  </m:oMath>
                </a14:m>
                <a:r>
                  <a:rPr lang="en-US" dirty="0"/>
                  <a:t>, hence the differential electric field,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𝑑𝑄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……….(1)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due to the volume charge distribution is obtained by integrating (1) over the volume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𝑑𝐸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dirty="0"/>
                  <a:t> denotes a volume integral and is thus a </a:t>
                </a:r>
                <a:r>
                  <a:rPr lang="en-US" b="1" i="1" dirty="0"/>
                  <a:t>triple</a:t>
                </a:r>
                <a:r>
                  <a:rPr lang="en-US" dirty="0"/>
                  <a:t> integral.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704" t="-315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6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  <m:r>
                          <a:rPr lang="en-US" b="1" i="1">
                            <a:latin typeface="Cambria Math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en-US" dirty="0"/>
                  <a:t>= Unit vector along a straight line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locations (from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 source of the force , to the location of the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Fig 1 illustrates the Coulomb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due to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17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34290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0" y="4343400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8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Similarly, the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due to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a:rPr lang="en-US" i="1">
                              <a:latin typeface="Cambria Math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i.e</a:t>
                </a:r>
                <a:r>
                  <a:rPr lang="en-US" dirty="0"/>
                  <a:t> the forces are </a:t>
                </a:r>
                <a:r>
                  <a:rPr lang="en-US" dirty="0" smtClean="0"/>
                  <a:t>mutual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239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14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in vacuum on a point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−10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due to a point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=3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(2,0,5)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=(2−1)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+(0−2)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+(5−3)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−2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+2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704" t="-2353" r="-2222" b="-17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42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−2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+2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−4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−4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36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−9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+2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=−30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+2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=−10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+20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−20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9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3884</Words>
  <Application>Microsoft Office PowerPoint</Application>
  <PresentationFormat>On-screen Show (4:3)</PresentationFormat>
  <Paragraphs>170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COULOMB’S LAW AND ELECTRIC FIELD INTENSITY </vt:lpstr>
      <vt:lpstr>  Force between Point Charges (Coulomb’s Law)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Electric Field Intensity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Electric Field Intensity of a Line of Charge </vt:lpstr>
      <vt:lpstr>PowerPoint Presentation</vt:lpstr>
      <vt:lpstr>PowerPoint Presentation</vt:lpstr>
      <vt:lpstr>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Electric Field Intensity of a Surface of Charge </vt:lpstr>
      <vt:lpstr>PowerPoint Presentation</vt:lpstr>
      <vt:lpstr>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Electric Field Intensity of a Volume of Charge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COULOMB’S LAW AND ELECTRIC FIELD INTENSITY </dc:title>
  <dc:creator>DELL</dc:creator>
  <cp:lastModifiedBy>DELL</cp:lastModifiedBy>
  <cp:revision>22</cp:revision>
  <dcterms:created xsi:type="dcterms:W3CDTF">2016-02-03T10:07:40Z</dcterms:created>
  <dcterms:modified xsi:type="dcterms:W3CDTF">2016-02-16T13:01:55Z</dcterms:modified>
</cp:coreProperties>
</file>