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65" r:id="rId17"/>
    <p:sldId id="270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D742-6541-4AC9-9B5B-285AFD4A41A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B6F4-EED2-4E48-9CAE-47F3DE1B0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ELECTRIC FLUX DENSITY, GAUSS’S LAW AND DIVERGENCE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981994"/>
            <a:ext cx="50768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symmetry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dirty="0"/>
                  <a:t> on the surface at the same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at a fixed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dirty="0"/>
                  <a:t> is constant over the range of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𝑟𝑠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Gaussian Surface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482" r="-1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8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739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Through the use of Gauss’s Law,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about an infinite length line of charge of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8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1"/>
            <a:ext cx="513576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By constructing a </a:t>
                </a:r>
                <a:r>
                  <a:rPr lang="en-US" b="1" i="1" dirty="0"/>
                  <a:t>Gaussian closed surface</a:t>
                </a:r>
                <a:r>
                  <a:rPr lang="en-US" dirty="0"/>
                  <a:t> concentric about the uniform line charge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𝑡𝑜𝑝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𝑏𝑜𝑡𝑡𝑜𝑚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𝑠𝑖𝑑𝑒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r>
                  <a:rPr lang="en-US" dirty="0"/>
                  <a:t> are evaluated on respective surfaces. At the top and bottom surfaces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  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𝑑𝑠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 </a:t>
                </a:r>
                <a:r>
                  <a:rPr lang="en-US" dirty="0"/>
                  <a:t>the integrals over the top and bottom are zero,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r>
                  <a:rPr lang="en-US" dirty="0"/>
                  <a:t> are perpendicular.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𝑠𝑖𝑑𝑒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𝑟𝑐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𝑑𝑠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410200"/>
              </a:xfrm>
              <a:blipFill rotWithShape="1">
                <a:blip r:embed="rId2"/>
                <a:stretch>
                  <a:fillRect l="-1185" t="-2029" r="-1481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43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𝑟𝑐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𝑠𝑖𝑑𝑒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𝑑𝑠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𝑟𝑐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10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DIVERGENCE </a:t>
            </a:r>
            <a:r>
              <a:rPr lang="en-US" b="1" dirty="0"/>
              <a:t>AND DIVERGENCE THEOREM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Through the use of </a:t>
                </a:r>
                <a:r>
                  <a:rPr lang="en-US" b="1" i="1" dirty="0"/>
                  <a:t>Gauss’s Law</a:t>
                </a:r>
                <a:r>
                  <a:rPr lang="en-US" dirty="0"/>
                  <a:t> it can be shown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…….(1)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𝐸𝑙𝑒𝑐𝑡𝑟𝑖𝑐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𝑓𝑙𝑢𝑥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𝑐h𝑎𝑟𝑔𝑒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referred to as the </a:t>
                </a:r>
                <a:r>
                  <a:rPr lang="en-US" b="1" i="1" dirty="0"/>
                  <a:t>first of Maxwell’s equations</a:t>
                </a:r>
                <a:r>
                  <a:rPr lang="en-US" dirty="0"/>
                  <a:t> for static electric field and steady magnetic fields. It is very important to note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in (1) is </a:t>
                </a:r>
                <a:r>
                  <a:rPr lang="en-US" b="1" i="1" dirty="0"/>
                  <a:t>not</a:t>
                </a:r>
                <a:r>
                  <a:rPr lang="en-US" dirty="0"/>
                  <a:t> solely due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at the point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2436" r="-1630" b="-1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41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04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thick spherical shell of uniform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distribution, as shown in the figure below,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expression are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60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24719"/>
            <a:ext cx="3962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Electric flux is a system of lines about the same point charge which streams away systematically from that point charge.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352800"/>
            <a:ext cx="3895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in the two regions.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0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𝑟𝑠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𝜕𝜃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𝑠𝑖𝑛</m:t>
                        </m:r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b="-7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≥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𝛻</m:t>
                      </m:r>
                      <m:r>
                        <a:rPr lang="en-US" sz="2400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TRY</a:t>
                </a:r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Evaluate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𝛻</m:t>
                    </m:r>
                    <m:r>
                      <a:rPr lang="en-US" sz="2400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400" dirty="0"/>
                  <a:t> for the following fields (a)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𝑘𝑥</m:t>
                    </m:r>
                  </m:oMath>
                </a14:m>
                <a:r>
                  <a:rPr lang="en-US" sz="2400" dirty="0"/>
                  <a:t> (b)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(c)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𝑘𝑥𝑧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 at the origin for the fields in 1(a) and 1(c) above.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𝑨𝒏𝒔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:1.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𝑘𝑥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2. 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b="-9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us apply </a:t>
                </a:r>
                <a:r>
                  <a:rPr lang="en-US" b="1" i="1" dirty="0"/>
                  <a:t>Gauss’s Law</a:t>
                </a:r>
                <a:r>
                  <a:rPr lang="en-US" dirty="0"/>
                  <a:t> to a region of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field, as shown below to volume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enclosed by</a:t>
                </a:r>
                <a:r>
                  <a:rPr lang="en-US" b="1" i="1" dirty="0"/>
                  <a:t> surface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18" y="3200400"/>
            <a:ext cx="474864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Obtain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And through the use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we obtain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𝑑𝑣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𝑑𝑣</m:t>
                          </m:r>
                          <m:r>
                            <a:rPr lang="en-US" i="1">
                              <a:latin typeface="Cambria Math"/>
                            </a:rPr>
                            <m:t>…….(3)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1091" b="-7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3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Equation (3) above is a mathematical statement of the </a:t>
                </a:r>
                <a:r>
                  <a:rPr lang="en-US" b="1" i="1" dirty="0"/>
                  <a:t>DIVERGENCE THEOREM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divergence theorem relates a closed </a:t>
                </a:r>
                <a:r>
                  <a:rPr lang="en-US" b="1" i="1" dirty="0"/>
                  <a:t>surface integral</a:t>
                </a:r>
                <a:r>
                  <a:rPr lang="en-US" dirty="0"/>
                  <a:t> to a </a:t>
                </a:r>
                <a:r>
                  <a:rPr lang="en-US" b="1" i="1" dirty="0"/>
                  <a:t>volume integral</a:t>
                </a:r>
                <a:r>
                  <a:rPr lang="en-US" dirty="0"/>
                  <a:t> involving the same vector. It should be noted that the closed surface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encloses the volume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852" t="-1706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0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both sides of the divergence theorem equation when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(</m:t>
                    </m:r>
                    <m:r>
                      <a:rPr lang="en-GB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the Gaussian surface is a cube measuring 1m on each side as shown.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2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320131"/>
            <a:ext cx="6048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Divergence Theorem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/>
                  <a:t>us evaluate the left side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𝑡𝑜𝑝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𝑏𝑜𝑡𝑡𝑜𝑚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𝑟𝑖𝑔h𝑡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𝑙𝑒𝑓𝑡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𝑑𝑠</m:t>
                                  </m:r>
                                </m:e>
                              </m:acc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𝑓𝑟𝑜𝑛𝑡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𝑑𝑠</m:t>
                                  </m:r>
                                </m:e>
                              </m:acc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𝑏𝑎𝑐𝑘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𝑑𝑠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89" t="-193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r>
                  <a:rPr lang="en-US" dirty="0"/>
                  <a:t>, all but one of the surface integrals equal zero.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𝑓𝑟𝑜𝑛𝑡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𝑑𝑦𝑑𝑧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𝑦𝑑𝑦𝑑𝑧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=0.025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……(1)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617" r="-1407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 smtClean="0"/>
                  <a:t>The electric flux concept is based on the following rules;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(1). Electric flux begins on positive charges and terminates on negative charges.</a:t>
                </a:r>
              </a:p>
              <a:p>
                <a:pPr marL="0" indent="0">
                  <a:buNone/>
                </a:pPr>
                <a:r>
                  <a:rPr lang="en-US" dirty="0"/>
                  <a:t>(2). Flux is in the same direction as the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(3). Flux density is proportional to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(4). In the SI system of units, the total flux emanating from a charge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the electric flux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852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6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Evaluating the right side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=0.02</m:t>
                      </m:r>
                      <m:r>
                        <a:rPr lang="en-US" i="1">
                          <a:latin typeface="Cambria Math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𝑑𝑣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0.02</m:t>
                          </m:r>
                          <m:r>
                            <a:rPr lang="en-US" i="1">
                              <a:latin typeface="Cambria Math"/>
                            </a:rPr>
                            <m:t>𝑥𝑦𝑑𝑥𝑑𝑦𝑑𝑧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0.02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type m:val="noBar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𝑑𝑦𝑑𝑧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0.01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𝑑𝑦𝑑𝑧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=0.025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…….(2)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From </a:t>
                </a:r>
                <a:r>
                  <a:rPr lang="en-US" dirty="0"/>
                  <a:t>(1) and (2), both sides of the Divergence Theorem give the same results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2"/>
                <a:stretch>
                  <a:fillRect l="-59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Gauss’s </a:t>
            </a:r>
            <a:r>
              <a:rPr lang="en-US" b="1" dirty="0"/>
              <a:t>law (Electric Flux Density)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i="1" dirty="0"/>
                  <a:t>electric flux density</a:t>
                </a:r>
                <a:r>
                  <a:rPr lang="en-US" dirty="0"/>
                  <a:t> in free space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defined to be in the same direction as the electric flux lines (such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) and to have magnitude.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consider an incremental element of area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electric flux density at the surface.</a:t>
                </a:r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is in the direction of the outward normal to that surface. 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482" r="-1852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3638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make an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. The</a:t>
                </a:r>
                <a:r>
                  <a:rPr lang="en-US" b="1" i="1" dirty="0"/>
                  <a:t> flux</a:t>
                </a:r>
                <a:r>
                  <a:rPr lang="en-US" dirty="0"/>
                  <a:t> crossing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is then the product of the normal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∆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flux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crossing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𝑛𝑜𝑟𝑚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total </a:t>
                </a:r>
                <a:r>
                  <a:rPr lang="en-US" b="1" i="1" dirty="0"/>
                  <a:t>flux</a:t>
                </a:r>
                <a:r>
                  <a:rPr lang="en-US" dirty="0"/>
                  <a:t> passing through the surface is obtained by adding the differential contributions crossing each surface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…….(1)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Equation (1) is Gauss’s Law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89" t="-1314" b="-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7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consider a point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at the origin and construct a concentric sphere of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……..(2)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 the surface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……….(3)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852" t="-1478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From (2) and (3)</a:t>
                </a:r>
              </a:p>
              <a:p>
                <a:pPr marL="0" indent="0">
                  <a:buNone/>
                </a:pPr>
                <a:endParaRPr lang="en-US" sz="3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3600" i="1" dirty="0">
                    <a:latin typeface="Cambria Math"/>
                  </a:rPr>
                  <a:t> </a:t>
                </a:r>
                <a:r>
                  <a:rPr lang="en-US" sz="3600" i="1" dirty="0" smtClean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sz="3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     (</a:t>
                </a:r>
                <a:r>
                  <a:rPr lang="en-US" sz="3600" dirty="0"/>
                  <a:t>in free space)</a:t>
                </a:r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From </a:t>
                </a:r>
                <a:r>
                  <a:rPr lang="en-US" sz="36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3600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US" sz="36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3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  <m:r>
                          <a:rPr lang="en-US" sz="3600" i="1">
                            <a:latin typeface="Cambria Math"/>
                          </a:rPr>
                          <m:t>𝑑𝑣</m:t>
                        </m:r>
                      </m:e>
                    </m:nary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limLoc m:val="subSup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3600" i="1">
                                <a:latin typeface="Cambria Math"/>
                              </a:rPr>
                              <m:t>.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/>
                              </a:rPr>
                              <m:t>𝑑𝑙</m:t>
                            </m:r>
                          </m:e>
                        </m:nary>
                        <m:r>
                          <a:rPr lang="en-GB" sz="3600" b="0" i="1" smtClean="0">
                            <a:latin typeface="Cambria Math"/>
                          </a:rPr>
                          <m:t> </m:t>
                        </m:r>
                        <m:r>
                          <a:rPr lang="en-GB" sz="3600" b="0" i="1" smtClean="0">
                            <a:latin typeface="Cambria Math"/>
                          </a:rPr>
                          <m:t>𝑜𝑟</m:t>
                        </m:r>
                        <m:nary>
                          <m:naryPr>
                            <m:limLoc m:val="subSup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GB" sz="3600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3600" i="1">
                                <a:latin typeface="Cambria Math"/>
                              </a:rPr>
                              <m:t>.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/>
                              </a:rPr>
                              <m:t>𝑑𝑠</m:t>
                            </m:r>
                          </m:e>
                        </m:nary>
                      </m:e>
                    </m:d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Through the use of Gauss’s Law, find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about a point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spherical closed surface concentric about the point charge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as shown. The surface we will call a Gaussian surface.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889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9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2048</Words>
  <Application>Microsoft Office PowerPoint</Application>
  <PresentationFormat>On-screen Show (4:3)</PresentationFormat>
  <Paragraphs>123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ELECTRIC FLUX DENSITY, GAUSS’S LAW AND DIVERGENCE </vt:lpstr>
      <vt:lpstr>PowerPoint Presentation</vt:lpstr>
      <vt:lpstr>PowerPoint Presentation</vt:lpstr>
      <vt:lpstr> Gauss’s law (Electric Flux Density)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DIVERGENCE AND DIVERGENCE THEOREM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FLUX DENSITY, GAUSS’S LAW AND DIVERGENCE</dc:title>
  <dc:creator>DELL</dc:creator>
  <cp:lastModifiedBy>DELL</cp:lastModifiedBy>
  <cp:revision>15</cp:revision>
  <dcterms:created xsi:type="dcterms:W3CDTF">2016-02-14T21:37:40Z</dcterms:created>
  <dcterms:modified xsi:type="dcterms:W3CDTF">2016-02-23T07:53:17Z</dcterms:modified>
</cp:coreProperties>
</file>