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1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1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F4410-3A02-48DC-9336-108339C8DC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28DF-7B6F-47B5-982B-549C1FB1C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ENERGY AND POTENTIAL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1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Equation (3) indicates that zero amount of work is done by us if we carry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about any closed path. This conservation of energy property of the static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field prompts us to call this field a </a:t>
                </a:r>
                <a:r>
                  <a:rPr lang="en-US" b="1" dirty="0"/>
                  <a:t>Conservative Field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Now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𝑟𝑒𝑓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𝑟𝑒𝑓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 becomes infinite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……(4)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704" t="-3202" b="-10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</a:rPr>
                          <m:t>(∞)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absolute potential</a:t>
                </a:r>
                <a:r>
                  <a:rPr lang="en-US" dirty="0"/>
                  <a:t> or just the </a:t>
                </a:r>
                <a:r>
                  <a:rPr lang="en-US" b="1" dirty="0"/>
                  <a:t>potential of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b="1" dirty="0"/>
                  <a:t>, referenced to infinity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Equation (4) indicates that any point on a surface of constant radius,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/>
                  <a:t>, will have the same potential. Surfaces of the same potential will be called </a:t>
                </a:r>
                <a:r>
                  <a:rPr lang="en-US" b="1" dirty="0" smtClean="0"/>
                  <a:t>equipotential </a:t>
                </a:r>
                <a:r>
                  <a:rPr lang="en-US" b="1" dirty="0"/>
                  <a:t>surfaces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From 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/>
                        </a:rPr>
                        <m:t>….(5)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852" t="-2118" r="-2296" b="-9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0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(5), it can be seen that we can evaluate the potential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dirty="0"/>
                  <a:t> by taking the difference of potentials, found at points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𝒂𝒏𝒅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/>
                  <a:t>, if they are referenced to the same point; Infinity in this case.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by integrating over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of the figure below in an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when the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are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4,6,0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(2,2,0)</m:t>
                    </m:r>
                  </m:oMath>
                </a14:m>
                <a:r>
                  <a:rPr lang="en-US" dirty="0"/>
                  <a:t> respectively.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704" t="-2463" r="-59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rectangular coordinates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𝑑𝑦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(−1)(−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)·(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(−1)(−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)·(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, we find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𝑑𝑧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. Over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we find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𝑑𝑧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=6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889" t="-1939" b="-1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6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6−2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+6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4−2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=8+12=20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5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 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Repeat the example above over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, a straight line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(−1)(−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)·(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, we find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𝑑𝑧</m:t>
                    </m:r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−2,   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𝑦𝑑𝑥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𝑥𝑑𝑦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type m:val="noBar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type m:val="noBar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36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16−4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=20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1624" b="-4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8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Alternatively;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𝑑𝑦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=20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From the two examples above it can be seen that the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conservative field</a:t>
                </a:r>
                <a:r>
                  <a:rPr lang="en-US" dirty="0"/>
                  <a:t> and it requires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𝟐𝟎</m:t>
                    </m:r>
                    <m:r>
                      <a:rPr lang="en-US" b="1" i="1"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/>
                  <a:t> of energy to carry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of charge from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𝒕𝒐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t="-1625" r="-1259" b="-2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TRY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Evaluate the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in an electrostatic field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 When the path of integration is </a:t>
                </a:r>
              </a:p>
              <a:p>
                <a:pPr marL="0" lvl="0" indent="0">
                  <a:buNone/>
                </a:pPr>
                <a:r>
                  <a:rPr lang="en-US" dirty="0"/>
                  <a:t>A series of straight lines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0,3,−2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1,3,−2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1,3,0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0,3,0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(0,0,0)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lvl="0" indent="0">
                  <a:buNone/>
                </a:pPr>
                <a:r>
                  <a:rPr lang="en-US" dirty="0"/>
                  <a:t>A straight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=8.5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POTENTIAL </a:t>
            </a:r>
            <a:r>
              <a:rPr lang="en-US" b="1" dirty="0"/>
              <a:t>DIFFERENCE (POTENTIAL) ABOUT A CHARGE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the system of </a:t>
                </a:r>
                <a:r>
                  <a:rPr lang="en-US" b="1" dirty="0"/>
                  <a:t>finite point charges</a:t>
                </a:r>
                <a:r>
                  <a:rPr lang="en-US" dirty="0"/>
                  <a:t> shown below, the absolute potential at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becomes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541019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Energy </a:t>
            </a:r>
            <a:r>
              <a:rPr lang="en-US" b="1" dirty="0"/>
              <a:t>expended in moving a point charge in an electric field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wish to move a charge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a distance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𝒅𝒍</m:t>
                        </m:r>
                      </m:e>
                    </m:acc>
                  </m:oMath>
                </a14:m>
                <a:r>
                  <a:rPr lang="en-US" dirty="0"/>
                  <a:t> in an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/>
                  <a:t>. The force 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due to the electric field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Where the </a:t>
                </a:r>
                <a:r>
                  <a:rPr lang="en-US" b="1" i="1" dirty="0"/>
                  <a:t>subscript</a:t>
                </a:r>
                <a:r>
                  <a:rPr lang="en-US" dirty="0"/>
                  <a:t> reminds us that this force is due to the field. The component of the force in the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</m:oMath>
                </a14:m>
                <a:r>
                  <a:rPr lang="en-US" dirty="0"/>
                  <a:t> which we </a:t>
                </a:r>
                <a:r>
                  <a:rPr lang="en-US" dirty="0" smtClean="0"/>
                  <a:t>must </a:t>
                </a:r>
                <a:r>
                  <a:rPr lang="en-US" dirty="0"/>
                  <a:t>overcome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𝐸𝐿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 the </a:t>
                </a:r>
                <a:r>
                  <a:rPr lang="en-US" b="1" i="1" dirty="0"/>
                  <a:t>unit vector</a:t>
                </a:r>
                <a:r>
                  <a:rPr lang="en-US" dirty="0"/>
                  <a:t> in the direction </a:t>
                </a:r>
                <a:r>
                  <a:rPr lang="en-US" dirty="0" smtClean="0"/>
                  <a:t>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force we must apply is </a:t>
                </a:r>
                <a:r>
                  <a:rPr lang="en-US" b="1" i="1" dirty="0"/>
                  <a:t>equal and opposite</a:t>
                </a:r>
                <a:r>
                  <a:rPr lang="en-US" dirty="0"/>
                  <a:t> to the force due to the field.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𝑎𝑝𝑝𝑙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333" t="-706" r="-17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5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  <m:r>
                            <a:rPr lang="en-US" sz="2400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𝑑𝑙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400" i="1">
                                      <a:latin typeface="Cambria Math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𝑑𝑙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400" i="1">
                                      <a:latin typeface="Cambria Math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𝑑𝑙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……(1)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</a:rPr>
                          <m:t>𝒂𝒏𝒅</m:t>
                        </m:r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dirty="0"/>
                  <a:t> are the electric fields due to the point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𝒂𝒏𝒅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dirty="0"/>
                  <a:t> acting alone</a:t>
                </a:r>
                <a:r>
                  <a:rPr lang="en-US" sz="2400" dirty="0" smtClean="0"/>
                  <a:t>. Equation  (1) becomes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  <m:r>
                            <a:rPr lang="en-US" sz="2400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=3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……(2)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𝒂𝒏𝒅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are the distances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𝒂𝒏𝒅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dirty="0"/>
                  <a:t> to the point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2400" dirty="0"/>
                  <a:t> respectively.</a:t>
                </a:r>
              </a:p>
              <a:p>
                <a:pPr marL="0" indent="0">
                  <a:buNone/>
                </a:pPr>
                <a:r>
                  <a:rPr lang="en-US" sz="2400" dirty="0"/>
                  <a:t>Equation (2) can be rewritten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  <m:r>
                            <a:rPr lang="en-US" sz="2400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…..(3)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2"/>
                <a:stretch>
                  <a:fillRect l="-1111" r="-1111" b="-7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2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𝒂𝒏𝒅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are the absolute potentials at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acting alone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𝑑𝑄</m:t>
                    </m:r>
                  </m:oMath>
                </a14:m>
                <a:r>
                  <a:rPr lang="en-US" dirty="0"/>
                  <a:t> in (2) and increase the number of point charges to infinity,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𝑐h𝑎𝑟𝑔𝑒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𝑐h𝑎𝑟𝑔𝑒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….(4)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the distance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𝑑𝑄</m:t>
                    </m:r>
                  </m:oMath>
                </a14:m>
                <a:r>
                  <a:rPr lang="en-US" dirty="0"/>
                  <a:t> to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, and the integral is carried out over the charge </a:t>
                </a:r>
                <a:r>
                  <a:rPr lang="en-US" dirty="0" smtClean="0"/>
                  <a:t>in </a:t>
                </a:r>
                <a:r>
                  <a:rPr lang="en-US" dirty="0"/>
                  <a:t>the system.</a:t>
                </a:r>
              </a:p>
              <a:p>
                <a:pPr marL="0" indent="0">
                  <a:buNone/>
                </a:pPr>
                <a:r>
                  <a:rPr lang="en-US" dirty="0"/>
                  <a:t>From (4)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85" t="-2151" b="-9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0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Equation (4) takes on the following </a:t>
                </a:r>
                <a:r>
                  <a:rPr lang="en-US" dirty="0" smtClean="0"/>
                  <a:t>forms </a:t>
                </a:r>
                <a:r>
                  <a:rPr lang="en-US" dirty="0"/>
                  <a:t>for line, surface and volume charge distributions.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…(5)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….(6)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….(7)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 b="-15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4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Equations (1) and (7) can be written using </a:t>
                </a:r>
                <a:r>
                  <a:rPr lang="en-US" b="1" dirty="0"/>
                  <a:t>primed</a:t>
                </a:r>
                <a:r>
                  <a:rPr lang="en-US" dirty="0"/>
                  <a:t> variables for charge locations and </a:t>
                </a:r>
                <a:r>
                  <a:rPr lang="en-US" b="1" dirty="0"/>
                  <a:t>unprimed</a:t>
                </a:r>
                <a:r>
                  <a:rPr lang="en-US" dirty="0"/>
                  <a:t> variables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field locations,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𝑑𝑙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∞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…(8)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(∞)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….(9)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889" t="-1912"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4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It should be noted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</m:oMath>
                </a14:m>
                <a:r>
                  <a:rPr lang="en-US" dirty="0"/>
                  <a:t> in (8) is a differential vector distance along a path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∞ </m:t>
                    </m:r>
                    <m:r>
                      <a:rPr lang="en-US" b="1" i="1">
                        <a:latin typeface="Cambria Math"/>
                      </a:rPr>
                      <m:t>𝒕𝒐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 in space </a:t>
                </a:r>
                <a:r>
                  <a:rPr lang="en-US" dirty="0" smtClean="0"/>
                  <a:t>while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𝑑𝑙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dirty="0"/>
                  <a:t>(5) is the differential length along a line of charge.</a:t>
                </a:r>
              </a:p>
              <a:p>
                <a:pPr marL="0" indent="0">
                  <a:buNone/>
                </a:pPr>
                <a:r>
                  <a:rPr lang="en-US" dirty="0"/>
                  <a:t>We now have two distinct methods (8) and (9) to find the </a:t>
                </a:r>
                <a:r>
                  <a:rPr lang="en-US" b="1" dirty="0"/>
                  <a:t>absolute potential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Equation (8) requires knowledge of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while (9) requires the knowledge of the charge distribution.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r="-2593" b="-14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9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Example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along the axis of a ring of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 and whose radius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Find the absolute potential along the z-axis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7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2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53" y="1752600"/>
            <a:ext cx="44196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00200" y="4800600"/>
                <a:ext cx="5243945" cy="11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𝑑𝑙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𝑎𝑙𝑜𝑛𝑔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axis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800600"/>
                <a:ext cx="5243945" cy="1174489"/>
              </a:xfrm>
              <a:prstGeom prst="rect">
                <a:avLst/>
              </a:prstGeom>
              <a:blipFill rotWithShape="1">
                <a:blip r:embed="rId3"/>
                <a:stretch>
                  <a:fillRect l="-349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05000" y="6172200"/>
                <a:ext cx="3662153" cy="410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𝑑𝑦</m:t>
                      </m:r>
                      <m:r>
                        <a:rPr lang="en-US" i="1">
                          <a:latin typeface="Cambria Math"/>
                        </a:rPr>
                        <m:t>=0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𝑑𝑧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172200"/>
                <a:ext cx="3662153" cy="410305"/>
              </a:xfrm>
              <a:prstGeom prst="rect">
                <a:avLst/>
              </a:prstGeom>
              <a:blipFill rotWithShape="1"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𝑧𝑑𝑧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f>
                        <m:fPr>
                          <m:type m:val="noBar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b="-1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 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the previous example,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(∞)</m:t>
                        </m:r>
                      </m:sub>
                    </m:sSub>
                  </m:oMath>
                </a14:m>
                <a:r>
                  <a:rPr lang="en-US" dirty="0"/>
                  <a:t> using equation (5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𝑟𝑖𝑛𝑔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along the line of  charge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distance from the location of the point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to the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 on the z-axis where the absolute potential is to be found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ø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667" b="-26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(∞)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And our expenditure of energy is the product of the force and distance and the differential work performed by external source moving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GB" b="0" i="1" smtClean="0">
                          <a:latin typeface="Cambria Math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𝑑𝑙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GB" b="0" i="1" smtClean="0">
                          <a:latin typeface="Cambria Math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…..(2)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work done by an external force </a:t>
                </a:r>
                <a:r>
                  <a:rPr lang="en-US" dirty="0" smtClean="0"/>
                  <a:t>in moving </a:t>
                </a:r>
                <a:r>
                  <a:rPr lang="en-US" dirty="0"/>
                  <a:t>a point charge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from some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/>
                  <a:t> to a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𝑑𝑙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𝐽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integral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line integral over a specified path from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/>
                  <a:t> to a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889" t="-191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7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GRADIENT </a:t>
            </a:r>
            <a:r>
              <a:rPr lang="en-US" b="1" dirty="0"/>
              <a:t>OF A POTENTIAL DIFFERENCE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𝑑𝑙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𝑑𝑉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0"/>
            <a:ext cx="4229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𝑑𝑉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…(1)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𝑑𝑙𝑐𝑜𝑠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𝐸𝑐𝑜𝑠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𝑑𝑧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𝑑𝑦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𝑔𝑟𝑎𝑑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dV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From (1) and (2)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𝑬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𝛁</m:t>
                      </m:r>
                      <m:r>
                        <a:rPr lang="en-US" b="1" i="1">
                          <a:latin typeface="Cambria Math"/>
                        </a:rPr>
                        <m:t>𝑽</m:t>
                      </m:r>
                      <m:r>
                        <a:rPr lang="en-US" i="1">
                          <a:latin typeface="Cambria Math"/>
                        </a:rPr>
                        <m:t>….(3)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889" b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6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expanded expression for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in </a:t>
                </a:r>
                <a:r>
                  <a:rPr lang="en-US" b="1" dirty="0"/>
                  <a:t>rectangular, cylindrical and spherical coordinate systems</a:t>
                </a:r>
                <a:r>
                  <a:rPr lang="en-US" dirty="0"/>
                  <a:t> are given below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𝜕𝜃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𝑠𝑖𝑛</m:t>
                          </m:r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852" t="-1412" r="-2444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7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using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, find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field about a point charge at the origin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acc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not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∅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85" t="-215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0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POTENTIAL </a:t>
            </a:r>
            <a:r>
              <a:rPr lang="en-US" b="1" dirty="0"/>
              <a:t>DIFFERENCE (POTENTIAL) ABOUT A POINT CHARGE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b="1" i="1" dirty="0"/>
                  <a:t>potential difference</a:t>
                </a:r>
                <a:r>
                  <a:rPr lang="en-US" dirty="0"/>
                  <a:t> between points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dirty="0"/>
                  <a:t>, is defined as the work in joules that we must expend in moving a unit positive point charge from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𝒕𝒐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in an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In equation form;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𝑑𝑙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…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..(1)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Equation (1) is a line integral over a specified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𝑡𝑜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1434" r="-444" b="-9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0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 evaluating line integrals, the </a:t>
                </a:r>
                <a:r>
                  <a:rPr lang="en-US" b="1" i="1" dirty="0"/>
                  <a:t>differential distance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</m:oMath>
                </a14:m>
                <a:r>
                  <a:rPr lang="en-US" dirty="0"/>
                  <a:t> is always </a:t>
                </a:r>
                <a:r>
                  <a:rPr lang="en-US" b="1" i="1" dirty="0"/>
                  <a:t>positive</a:t>
                </a:r>
                <a:r>
                  <a:rPr lang="en-US" dirty="0"/>
                  <a:t>, even though the path is directed in a decreasing coordinate value. </a:t>
                </a:r>
              </a:p>
              <a:p>
                <a:pPr marL="0" indent="0">
                  <a:buNone/>
                </a:pPr>
                <a:r>
                  <a:rPr lang="en-US" dirty="0"/>
                  <a:t>The expression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</m:oMath>
                </a14:m>
                <a:r>
                  <a:rPr lang="en-US" dirty="0"/>
                  <a:t> will take on one of the following forms, depending on the coordinate system selected;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𝑑𝑦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𝑑𝑧</m:t>
                      </m:r>
                      <m:r>
                        <a:rPr lang="en-US" i="1">
                          <a:latin typeface="Cambria Math"/>
                        </a:rPr>
                        <m:t>..</m:t>
                      </m:r>
                      <m:r>
                        <a:rPr lang="en-US" b="1" i="1">
                          <a:latin typeface="Cambria Math"/>
                        </a:rPr>
                        <m:t>𝒓𝒆𝒄𝒕𝒂𝒏𝒈𝒖𝒍𝒂𝒓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∅+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𝑑𝑧</m:t>
                      </m:r>
                      <m:r>
                        <a:rPr lang="en-US" i="1">
                          <a:latin typeface="Cambria Math"/>
                        </a:rPr>
                        <m:t>..</m:t>
                      </m:r>
                      <m:r>
                        <a:rPr lang="en-US" b="1" i="1">
                          <a:latin typeface="Cambria Math"/>
                        </a:rPr>
                        <m:t>𝒄𝒚𝒍𝒊𝒏𝒅𝒓𝒊𝒄𝒂𝒍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∅…</m:t>
                      </m:r>
                      <m:r>
                        <a:rPr lang="en-US" b="1" i="1">
                          <a:latin typeface="Cambria Math"/>
                        </a:rPr>
                        <m:t>𝒔𝒑𝒉𝒆𝒓𝒊𝒄𝒂𝒍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2436" r="-2519" b="-1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33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Commonly, the </a:t>
                </a:r>
                <a:r>
                  <a:rPr lang="en-US" b="1" i="1" dirty="0"/>
                  <a:t>potential difference</a:t>
                </a:r>
                <a:r>
                  <a:rPr lang="en-US" dirty="0"/>
                  <a:t> is referred to as the </a:t>
                </a:r>
                <a:r>
                  <a:rPr lang="en-US" b="1" i="1" dirty="0"/>
                  <a:t>Potential</a:t>
                </a:r>
                <a:r>
                  <a:rPr lang="en-US" dirty="0"/>
                  <a:t> of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. This usage must be backed up with a statement of the reference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/>
                  <a:t> since the potential of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 depends on the reference selected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the </a:t>
                </a:r>
                <a:r>
                  <a:rPr lang="en-US" b="1" i="1" dirty="0"/>
                  <a:t>reference</a:t>
                </a:r>
                <a:r>
                  <a:rPr lang="en-US" dirty="0"/>
                  <a:t> is taken to be at </a:t>
                </a:r>
                <a:r>
                  <a:rPr lang="en-US" b="1" i="1" dirty="0"/>
                  <a:t>infinity</a:t>
                </a:r>
                <a:r>
                  <a:rPr lang="en-US" dirty="0"/>
                  <a:t>, the potential is referred to the </a:t>
                </a:r>
                <a:r>
                  <a:rPr lang="en-US" b="1" i="1" dirty="0"/>
                  <a:t>Absolute Potential</a:t>
                </a:r>
                <a:r>
                  <a:rPr lang="en-US" dirty="0"/>
                  <a:t>. It should be noted that the absolute potential is a potential </a:t>
                </a:r>
                <a:r>
                  <a:rPr lang="en-US" dirty="0" smtClean="0"/>
                  <a:t>difference with reference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/>
                  <a:t> at </a:t>
                </a:r>
                <a:r>
                  <a:rPr lang="en-US" b="1" i="1" dirty="0"/>
                  <a:t>infinity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us find the </a:t>
                </a:r>
                <a:r>
                  <a:rPr lang="en-US" b="1" i="1" dirty="0"/>
                  <a:t>potential difference</a:t>
                </a:r>
                <a:r>
                  <a:rPr lang="en-US" dirty="0"/>
                  <a:t> about a positive point charge at the origin as shown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1792" r="-1704" b="-7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1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9" y="1600200"/>
            <a:ext cx="765932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1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us first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by integrating (1) over a general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from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to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smtClean="0"/>
                  <a:t>obtain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𝑑𝑙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∅ 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∅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f>
                        <m:fPr>
                          <m:type m:val="noBar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…….(2)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889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4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From (2), it can be seen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dirty="0"/>
                  <a:t> from a static point charge depends on the end point coordinates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and is thus independent of the path taken from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/>
                  <a:t> to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field whose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𝑑𝑙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dirty="0"/>
                  <a:t>  is independent of path will yield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𝑑𝑙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=0…….(3)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407" b="-13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6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3068</Words>
  <Application>Microsoft Office PowerPoint</Application>
  <PresentationFormat>On-screen Show (4:3)</PresentationFormat>
  <Paragraphs>155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ENERGY AND POTENTIAL </vt:lpstr>
      <vt:lpstr> Energy expended in moving a point charge in an electric field </vt:lpstr>
      <vt:lpstr>PowerPoint Presentation</vt:lpstr>
      <vt:lpstr> POTENTIAL DIFFERENCE (POTENTIAL) ABOUT A POINT CHARGE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POTENTIAL DIFFERENCE (POTENTIAL) ABOUT A CHARGE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GRADIENT OF A POTENTIAL DIFFERENCE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AND POTENTIAL</dc:title>
  <dc:creator>DELL</dc:creator>
  <cp:lastModifiedBy>DELL</cp:lastModifiedBy>
  <cp:revision>16</cp:revision>
  <dcterms:created xsi:type="dcterms:W3CDTF">2016-02-22T06:53:31Z</dcterms:created>
  <dcterms:modified xsi:type="dcterms:W3CDTF">2016-03-01T13:14:15Z</dcterms:modified>
</cp:coreProperties>
</file>