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7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BB84-F08E-4FE5-B648-A0C4F0F0E97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30D7-CEB7-4D09-B551-57055BA6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5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CONDUCTORS, DIELECTRICS AND  CAPACITANCE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DIELECTRICS </a:t>
            </a:r>
            <a:r>
              <a:rPr lang="en-US" b="1" dirty="0"/>
              <a:t>(INSULATORS)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Poor conductors are commonly referred to as </a:t>
            </a:r>
            <a:r>
              <a:rPr lang="en-US" b="1" dirty="0"/>
              <a:t>DIELECTRICS</a:t>
            </a:r>
            <a:r>
              <a:rPr lang="en-US" dirty="0"/>
              <a:t>. The prominent characteristics of dielectric materials is </a:t>
            </a:r>
            <a:r>
              <a:rPr lang="en-US" b="1" dirty="0"/>
              <a:t>POLARIZATION</a:t>
            </a:r>
            <a:r>
              <a:rPr lang="en-US" dirty="0"/>
              <a:t>, </a:t>
            </a:r>
            <a:r>
              <a:rPr lang="en-US" dirty="0" err="1"/>
              <a:t>i.e</a:t>
            </a:r>
            <a:r>
              <a:rPr lang="en-US" dirty="0"/>
              <a:t> the formation of electric dipoles.</a:t>
            </a:r>
          </a:p>
          <a:p>
            <a:pPr marL="0" indent="0">
              <a:buNone/>
            </a:pPr>
            <a:r>
              <a:rPr lang="en-US" dirty="0"/>
              <a:t>There are three basic polarization mechanisms that produce polarization, they are </a:t>
            </a:r>
          </a:p>
          <a:p>
            <a:pPr marL="0" lvl="0" indent="0">
              <a:buNone/>
            </a:pPr>
            <a:r>
              <a:rPr lang="en-US" dirty="0"/>
              <a:t>Electronic polarization (exist in atom).</a:t>
            </a:r>
          </a:p>
          <a:p>
            <a:pPr marL="0" lvl="0" indent="0">
              <a:buNone/>
            </a:pPr>
            <a:r>
              <a:rPr lang="en-US" dirty="0"/>
              <a:t>Ionic polarization (exist in molecule).</a:t>
            </a:r>
          </a:p>
          <a:p>
            <a:pPr marL="0" lvl="0" indent="0">
              <a:buNone/>
            </a:pPr>
            <a:r>
              <a:rPr lang="en-US" dirty="0" err="1"/>
              <a:t>Orientational</a:t>
            </a:r>
            <a:r>
              <a:rPr lang="en-US" dirty="0"/>
              <a:t> polarization (exist in polar materials with permanent dipole)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Dielectric</a:t>
                </a:r>
                <a:r>
                  <a:rPr lang="en-US" dirty="0"/>
                  <a:t> materials polarized through </a:t>
                </a:r>
                <a:r>
                  <a:rPr lang="en-US" b="1" i="1" dirty="0" err="1"/>
                  <a:t>orientational</a:t>
                </a:r>
                <a:r>
                  <a:rPr lang="en-US" dirty="0"/>
                  <a:t> polarization is called </a:t>
                </a:r>
                <a:r>
                  <a:rPr lang="en-US" b="1" i="1" dirty="0"/>
                  <a:t>polar material</a:t>
                </a:r>
                <a:r>
                  <a:rPr lang="en-US" dirty="0"/>
                  <a:t> while material polarized through electronic or ionic polarization is called </a:t>
                </a:r>
                <a:r>
                  <a:rPr lang="en-US" b="1" i="1" dirty="0"/>
                  <a:t>non-polar material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It should be noted that in the process of polarization the charges forming the electric dipoles are bound charges.</a:t>
                </a:r>
              </a:p>
              <a:p>
                <a:pPr marL="0" indent="0">
                  <a:buNone/>
                </a:pPr>
                <a:r>
                  <a:rPr lang="en-US" dirty="0"/>
                  <a:t>In dielectrics,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)….(1)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Polarization vector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Isotropic materials,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are linearly related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…….(2)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𝑎𝑏𝑜𝑣𝑒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the electric susceptibility of the material.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2320" r="-1111" b="-8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2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Putting (2) into 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=(1+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=(1+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𝜖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- permittivity of the material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- relative permittivity or dielectric constant of the material, a dimensionless quantity.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370" b="-16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8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Dielectric- </a:t>
            </a:r>
            <a:r>
              <a:rPr lang="en-US" b="1" dirty="0"/>
              <a:t>Dielectric Boundary Conditions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us now find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𝑖𝑠</m:t>
                        </m:r>
                      </m:sub>
                    </m:sSub>
                  </m:oMath>
                </a14:m>
                <a:r>
                  <a:rPr lang="en-US" dirty="0"/>
                  <a:t> at a boundary between </a:t>
                </a:r>
                <a:r>
                  <a:rPr lang="en-US" b="1" i="1" dirty="0"/>
                  <a:t>two dielectrics</a:t>
                </a:r>
                <a:r>
                  <a:rPr lang="en-US" dirty="0"/>
                  <a:t> as shown </a:t>
                </a:r>
                <a:r>
                  <a:rPr lang="en-US" dirty="0" smtClean="0"/>
                  <a:t>below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6324600" cy="27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By applying Gauss’s law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…….(1)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boundary condition relating the tangential field components can be obtained through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𝑑𝑙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/>
                  <a:t>, This gives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…….(2)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(1) and (2) and the relationship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we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…….(3)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……..(4)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 t="-1818" b="-19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1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Equations (1) </a:t>
            </a:r>
            <a:r>
              <a:rPr lang="en-US" dirty="0" smtClean="0"/>
              <a:t>to </a:t>
            </a:r>
            <a:r>
              <a:rPr lang="en-US" dirty="0"/>
              <a:t>(4) make up the set of boundary conditions at a </a:t>
            </a:r>
            <a:r>
              <a:rPr lang="en-US" b="1" dirty="0"/>
              <a:t>dielectric-dielectric boundary.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CAPACITANCE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1"/>
            <a:ext cx="59940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generalized two-conductor capacitor is formed by two conductors as shown above. Charge of equal and opposite polarity will accumulate on the conductor when connected to a battery.</a:t>
                </a:r>
              </a:p>
              <a:p>
                <a:pPr marL="0" indent="0">
                  <a:buNone/>
                </a:pPr>
                <a:r>
                  <a:rPr lang="en-US" dirty="0"/>
                  <a:t>The capacitance of a </a:t>
                </a:r>
                <a:r>
                  <a:rPr lang="en-US" b="1" i="1" dirty="0"/>
                  <a:t>two-conductor</a:t>
                </a:r>
                <a:r>
                  <a:rPr lang="en-US" dirty="0"/>
                  <a:t> capacitor is defined as the ratio of the </a:t>
                </a:r>
                <a:r>
                  <a:rPr lang="en-US" dirty="0" smtClean="0"/>
                  <a:t>magnitude of charge on one of the conductors </a:t>
                </a:r>
                <a:r>
                  <a:rPr lang="en-US" dirty="0"/>
                  <a:t>to the magnitude of the </a:t>
                </a:r>
                <a:r>
                  <a:rPr lang="en-US" b="1" i="1" dirty="0"/>
                  <a:t>potential difference</a:t>
                </a:r>
                <a:r>
                  <a:rPr lang="en-US" dirty="0"/>
                  <a:t> between the two conductors.</a:t>
                </a:r>
              </a:p>
              <a:p>
                <a:pPr marL="0" indent="0">
                  <a:buNone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≜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𝑎𝑏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𝐶𝑉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𝑜𝑟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…….(1)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dirty="0"/>
                  <a:t> is the potential difference between any point on conductor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any point on conductor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 t="-2424" r="-963" b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4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unit of capacitance is farad(F) and is found to be coulomb per volt.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(1)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subSup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.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𝑑𝑠</m:t>
                                </m:r>
                              </m:e>
                            </m:nary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limLoc m:val="subSup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/>
                                  </a:rPr>
                                  <m:t>𝑎</m:t>
                                </m:r>
                              </m:sup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·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𝑑𝑙</m:t>
                                    </m:r>
                                  </m:e>
                                </m:acc>
                              </m:e>
                            </m:nary>
                          </m:e>
                        </m:d>
                      </m:den>
                    </m:f>
                    <m:r>
                      <a:rPr lang="en-US" i="1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….(2)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From boundary conditions at the conductor surfaces, we find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𝑑𝑠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𝑑𝑠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𝑑𝑠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1576" b="-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6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Equation (2) becomes,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.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𝑑𝑠</m:t>
                                      </m:r>
                                    </m:e>
                                  </m:acc>
                                </m:e>
                              </m:nary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𝑑𝑙</m:t>
                                      </m:r>
                                    </m:e>
                                  </m:acc>
                                </m:e>
                              </m:nary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…(3)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US" dirty="0"/>
                  <a:t>Where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dirty="0"/>
                  <a:t> in the </a:t>
                </a:r>
                <a:r>
                  <a:rPr lang="en-US" b="1" i="1" dirty="0"/>
                  <a:t>numerator</a:t>
                </a:r>
                <a:r>
                  <a:rPr lang="en-US" dirty="0"/>
                  <a:t> is that found just off the conductor surface, and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dirty="0"/>
                  <a:t> in the </a:t>
                </a:r>
                <a:r>
                  <a:rPr lang="en-US" b="1" i="1" dirty="0"/>
                  <a:t>denominator</a:t>
                </a:r>
                <a:r>
                  <a:rPr lang="en-US" dirty="0"/>
                  <a:t> is that found between the conductors.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852" t="-1601" r="-1630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4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CONDUCTOR PROPERTIES UNDER STATIC CONDITIONS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conducting material has electrical charge conduction as its prominent characteristics. A metal conductor has enormous electric charge conduction through the presence of a large number of outer orbit electrons that are free to move about in the lattice structures of the material. For a conductor the current density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……(1)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is called </a:t>
                </a:r>
                <a:r>
                  <a:rPr lang="en-US" b="1" dirty="0"/>
                  <a:t>conductivity </a:t>
                </a:r>
                <a:r>
                  <a:rPr lang="en-US" dirty="0"/>
                  <a:t>and has units of Siemens per meter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𝑆𝑚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conductivity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is a measure of the free-electron conductive properties of a conductor.</a:t>
                </a:r>
              </a:p>
              <a:p>
                <a:pPr marL="0" indent="0">
                  <a:buNone/>
                </a:pPr>
                <a:r>
                  <a:rPr lang="en-US" dirty="0"/>
                  <a:t>Static conditions exist in a conductor when all current due to moving charges is zero.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 t="-2424" r="-2148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3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energy,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dirty="0"/>
                  <a:t> required to build up the two-conductor capacitor charge system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𝑊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</a:rPr>
                        <m:t>…..(4)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also be expressed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𝑎𝑏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…(5)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should be noted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also be viewed as the energy stored in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dirty="0"/>
                  <a:t> field between the two conductors.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434" r="-1630"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5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capacitance of the parallel-plate capacitor shown below, when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but opposite polarity is found on the conductor plates. Assume zero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field fringing at the edges.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67200"/>
            <a:ext cx="4042496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𝑏𝑒𝑡𝑤𝑒𝑒𝑛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𝑐𝑜𝑛𝑑𝑢𝑐𝑡𝑜𝑟𝑠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subSup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.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·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𝑑𝑠</m:t>
                                    </m:r>
                                  </m:e>
                                </m:acc>
                              </m:e>
                            </m:nary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limLoc m:val="subSup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/>
                                  </a:rPr>
                                  <m:t>𝑎</m:t>
                                </m:r>
                              </m:sup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·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𝑑𝑙</m:t>
                                    </m:r>
                                  </m:e>
                                </m:acc>
                              </m:e>
                            </m:nary>
                          </m:e>
                        </m:d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subSup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𝑡𝑜𝑝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.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 ·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𝑑𝑠</m:t>
                                </m:r>
                              </m:e>
                            </m:nary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limLoc m:val="subSup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 ·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𝑑𝑧</m:t>
                                </m:r>
                              </m:e>
                            </m:nary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- distance between the plates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704" t="-3202" b="-9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1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TRY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Find the capacitance of a parallel plate capacitor whose plates are separated one centimeter (1cm) and whose surface area equals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𝑐𝑚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Assume air dielectric and neglect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field fringing. </a:t>
                </a:r>
              </a:p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Ans</a:t>
                </a:r>
                <a:r>
                  <a:rPr lang="en-US" dirty="0"/>
                  <a:t>: 0.0885 pF]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2. Calculate the capacitance of a parallel plate capacitor having a mica dielectric with relative permittivity of 6. (i.e.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=6</m:t>
                    </m:r>
                  </m:oMath>
                </a14:m>
                <a:r>
                  <a:rPr lang="en-US" dirty="0"/>
                  <a:t>). A plate area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6.45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a separation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2.45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2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5724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</a:t>
                </a:r>
                <a:r>
                  <a:rPr lang="en-US" b="1" i="1" dirty="0"/>
                  <a:t>parallel plate</a:t>
                </a:r>
                <a:r>
                  <a:rPr lang="en-US" dirty="0"/>
                  <a:t> capacitor with two dielectrics as shown. It can be shown that a capacitance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𝐶</m:t>
                      </m:r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𝑑</m:t>
                                  </m:r>
                                </m:e>
                                <m:sub>
                                  <m:r>
                                    <a:rPr lang="en-US" i="1"/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𝜖</m:t>
                                  </m:r>
                                </m:e>
                                <m:sub>
                                  <m:r>
                                    <a:rPr lang="en-US" i="1"/>
                                    <m:t>1</m:t>
                                  </m:r>
                                </m:sub>
                              </m:sSub>
                              <m:r>
                                <a:rPr lang="en-US" i="1"/>
                                <m:t>𝑠</m:t>
                              </m:r>
                            </m:den>
                          </m:f>
                          <m:r>
                            <a:rPr lang="en-US" i="1"/>
                            <m:t>+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𝑑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𝜖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</m:sSub>
                              <m:r>
                                <a:rPr lang="en-US" i="1"/>
                                <m:t>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𝜖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r>
                          <a:rPr lang="en-US" i="1"/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𝜖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r>
                          <a:rPr lang="en-US" i="1"/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𝐶</m:t>
                      </m:r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𝑐</m:t>
                                  </m:r>
                                </m:e>
                                <m:sub>
                                  <m:r>
                                    <a:rPr lang="en-US" i="1"/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/>
                            <m:t>+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𝑐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𝑐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𝑐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𝑐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𝑐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2509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92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This is equivalent to capacitors in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7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Under Static conditions the following conductor properties exist within a conductor;</a:t>
                </a:r>
              </a:p>
              <a:p>
                <a:pPr marL="0" lvl="0" indent="0">
                  <a:buNone/>
                </a:pPr>
                <a:r>
                  <a:rPr lang="en-US" dirty="0"/>
                  <a:t>The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inside the conductor.</a:t>
                </a:r>
              </a:p>
              <a:p>
                <a:pPr marL="0" lvl="0" indent="0">
                  <a:buNone/>
                </a:pPr>
                <a:r>
                  <a:rPr lang="en-US" dirty="0"/>
                  <a:t>The net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inside the conductor; otherwise current will flow.</a:t>
                </a:r>
              </a:p>
              <a:p>
                <a:pPr marL="0" lvl="0" indent="0">
                  <a:buNone/>
                </a:pPr>
                <a:r>
                  <a:rPr lang="en-US" dirty="0"/>
                  <a:t>The conductor is an equipotential body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inside the conductor.</a:t>
                </a:r>
              </a:p>
              <a:p>
                <a:pPr marL="0" lvl="0" indent="0">
                  <a:buNone/>
                </a:pPr>
                <a:r>
                  <a:rPr lang="en-US" dirty="0"/>
                  <a:t>Charge density,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if present is found only on the surface.</a:t>
                </a:r>
              </a:p>
              <a:p>
                <a:pPr marL="0" lvl="0" indent="0">
                  <a:buNone/>
                </a:pPr>
                <a:r>
                  <a:rPr lang="en-US" dirty="0"/>
                  <a:t>The tangential component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, on the surface of the conductor, equals zero since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𝑡𝑎𝑛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𝑡𝑎𝑛</m:t>
                        </m:r>
                      </m:sub>
                    </m:sSub>
                  </m:oMath>
                </a14:m>
                <a:r>
                  <a:rPr lang="en-US" dirty="0"/>
                  <a:t> must equal zero.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lvl="0" indent="0">
                  <a:buNone/>
                </a:pPr>
                <a:r>
                  <a:rPr lang="en-US" dirty="0"/>
                  <a:t>The normal component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, on the surface of the conductor, is non-zero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exists on the surface.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889" t="-1856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1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CONDUCTOR-FREE </a:t>
            </a:r>
            <a:r>
              <a:rPr lang="en-US" b="1" dirty="0"/>
              <a:t>SPACE BOUNDARY CONDITIONS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conductor- free space boundary as shown </a:t>
            </a:r>
            <a:r>
              <a:rPr lang="en-US" dirty="0" smtClean="0"/>
              <a:t>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800"/>
            <a:ext cx="7086600" cy="31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Through the use of Gauss’s law on a small cylinder centered at the boundary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……..(1)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And through the use of the conservative property of electrostatic fields,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GB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𝑑𝑙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/>
                  <a:t> about a small closed loop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i="1">
                        <a:latin typeface="Cambria Math"/>
                      </a:rPr>
                      <m:t>→0</m:t>
                    </m:r>
                  </m:oMath>
                </a14:m>
                <a:r>
                  <a:rPr lang="en-US" dirty="0"/>
                  <a:t>,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=0…….(2)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From (1) and (2) 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………(3)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3106" b="-18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1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=0…….(4)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in the conductor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Equation (1) can also be expressed in vector form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…..(5)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is a unit vector directed normally outward from the conducting media.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b="-2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3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Question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parallel-faced infinite width conducting slab is found to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=10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 on one face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,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10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 on the other face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Find </a:t>
                </a:r>
                <a:r>
                  <a:rPr lang="en-US" dirty="0" smtClean="0"/>
                  <a:t>(a)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in free </a:t>
                </a:r>
                <a:r>
                  <a:rPr lang="en-US" dirty="0" smtClean="0"/>
                  <a:t>space at both faces </a:t>
                </a:r>
                <a:r>
                  <a:rPr lang="en-US" dirty="0"/>
                  <a:t>(b)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inside the slab due to the two surface charges only.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 which the slab is immersed.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111" b="-12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2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3200"/>
            <a:ext cx="6400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9600" dirty="0" smtClean="0"/>
                  <a:t>(a)  From </a:t>
                </a:r>
                <a:r>
                  <a:rPr lang="en-US" sz="9600" dirty="0"/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𝑡𝑜𝑝</m:t>
                        </m:r>
                      </m:sub>
                    </m:sSub>
                    <m:r>
                      <a:rPr lang="en-US" sz="9600" i="1">
                        <a:latin typeface="Cambria Math"/>
                      </a:rPr>
                      <m:t>=</m:t>
                    </m:r>
                    <m:r>
                      <a:rPr lang="en-US" sz="960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9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9600" i="1">
                            <a:latin typeface="Cambria Math"/>
                          </a:rPr>
                          <m:t>𝑛</m:t>
                        </m:r>
                      </m:e>
                    </m:acc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96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9600" i="1">
                        <a:latin typeface="Cambria Math"/>
                      </a:rPr>
                      <m:t>=10</m:t>
                    </m:r>
                    <m:acc>
                      <m:accPr>
                        <m:chr m:val="̂"/>
                        <m:ctrlPr>
                          <a:rPr lang="en-US" sz="9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9600" i="1">
                            <a:latin typeface="Cambria Math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sz="9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9600" i="1">
                            <a:latin typeface="Cambria Math"/>
                          </a:rPr>
                          <m:t>𝜇</m:t>
                        </m:r>
                        <m:sSup>
                          <m:sSupPr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𝑐𝑚</m:t>
                            </m:r>
                          </m:e>
                          <m:sup>
                            <m:r>
                              <a:rPr lang="en-US" sz="9600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9600" dirty="0"/>
                  <a:t> and 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𝑏𝑜𝑡𝑡𝑜𝑚</m:t>
                        </m:r>
                      </m:sub>
                    </m:sSub>
                    <m:r>
                      <a:rPr lang="en-US" sz="9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9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96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9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9600" i="1">
                            <a:latin typeface="Cambria Math"/>
                          </a:rPr>
                          <m:t>−10</m:t>
                        </m:r>
                      </m:e>
                    </m:d>
                    <m:r>
                      <a:rPr lang="en-US" sz="96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9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9600" i="1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9600" i="1">
                        <a:latin typeface="Cambria Math"/>
                      </a:rPr>
                      <m:t>10</m:t>
                    </m:r>
                    <m:d>
                      <m:dPr>
                        <m:ctrlPr>
                          <a:rPr lang="en-US" sz="9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9600" i="1">
                            <a:latin typeface="Cambria Math"/>
                          </a:rPr>
                          <m:t>𝜇</m:t>
                        </m:r>
                        <m:sSup>
                          <m:sSupPr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𝑐𝑚</m:t>
                            </m:r>
                          </m:e>
                          <m:sup>
                            <m:r>
                              <a:rPr lang="en-US" sz="9600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9600" dirty="0"/>
                  <a:t> in free space just off the conductor surfaces</a:t>
                </a:r>
                <a:r>
                  <a:rPr lang="en-US" sz="9600" dirty="0" smtClean="0"/>
                  <a:t>.</a:t>
                </a:r>
              </a:p>
              <a:p>
                <a:pPr marL="0" lvl="0" indent="0">
                  <a:buNone/>
                </a:pPr>
                <a:endParaRPr lang="en-US" sz="9600" dirty="0" smtClean="0"/>
              </a:p>
              <a:p>
                <a:pPr marL="0" lvl="0" indent="0">
                  <a:buNone/>
                </a:pPr>
                <a:r>
                  <a:rPr lang="en-US" sz="9600" dirty="0" smtClean="0"/>
                  <a:t>(b) From </a:t>
                </a:r>
                <a:r>
                  <a:rPr lang="en-US" sz="9600" dirty="0"/>
                  <a:t>two parallel sheets of uniform and opposite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96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9600" dirty="0"/>
                  <a:t>, we have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9600" dirty="0"/>
                  <a:t> in the conductor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9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600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9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9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9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9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600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9600" i="1">
                              <a:latin typeface="Cambria Math"/>
                            </a:rPr>
                            <m:t>2(</m:t>
                          </m:r>
                          <m:sSub>
                            <m:sSubPr>
                              <m:ctrlPr>
                                <a:rPr lang="en-US" sz="9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600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9600" i="1">
                              <a:latin typeface="Cambria Math"/>
                            </a:rPr>
                            <m:t> </m:t>
                          </m:r>
                          <m:r>
                            <a:rPr lang="en-US" sz="9600" i="1">
                              <a:latin typeface="Cambria Math"/>
                            </a:rPr>
                            <m:t>𝑜𝑛𝑙𝑦</m:t>
                          </m:r>
                          <m:r>
                            <a:rPr lang="en-US" sz="9600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sz="9600" i="1">
                          <a:latin typeface="Cambria Math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sz="9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9600" i="1">
                              <a:latin typeface="Cambria Math"/>
                            </a:rPr>
                            <m:t>𝑧</m:t>
                          </m:r>
                        </m:e>
                      </m:acc>
                      <m:sSub>
                        <m:sSubPr>
                          <m:ctrlPr>
                            <a:rPr lang="en-US" sz="9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600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96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  <a:p>
                <a:pPr marL="0" indent="0">
                  <a:buNone/>
                </a:pPr>
                <a:r>
                  <a:rPr lang="en-US" sz="9600" dirty="0"/>
                  <a:t> </a:t>
                </a:r>
                <a:r>
                  <a:rPr lang="en-US" sz="9600" dirty="0" smtClean="0"/>
                  <a:t>Note </a:t>
                </a:r>
                <a:r>
                  <a:rPr lang="en-US" sz="9600" dirty="0"/>
                  <a:t>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9600" dirty="0"/>
                  <a:t> outside the slab equals </a:t>
                </a:r>
                <a:r>
                  <a:rPr lang="en-US" sz="9600" dirty="0" smtClean="0"/>
                  <a:t>zero</a:t>
                </a:r>
              </a:p>
              <a:p>
                <a:pPr marL="0" indent="0">
                  <a:buNone/>
                </a:pPr>
                <a:endParaRPr lang="en-US" sz="9600" dirty="0" smtClean="0"/>
              </a:p>
              <a:p>
                <a:pPr marL="0" indent="0">
                  <a:buNone/>
                </a:pPr>
                <a:r>
                  <a:rPr lang="en-US" sz="9600" dirty="0" smtClean="0"/>
                  <a:t>(c) Now </a:t>
                </a:r>
                <a:r>
                  <a:rPr lang="en-US" sz="9600" dirty="0"/>
                  <a:t>for the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9600" dirty="0"/>
                  <a:t>(in the connector) to be zero</a:t>
                </a:r>
                <a:r>
                  <a:rPr lang="en-US" sz="96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9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9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9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9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9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9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9600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96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9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9600" i="1">
                            <a:latin typeface="Cambria Math"/>
                          </a:rPr>
                          <m:t>𝑧</m:t>
                        </m:r>
                      </m:e>
                    </m:acc>
                    <m:sSub>
                      <m:sSubPr>
                        <m:ctrlPr>
                          <a:rPr lang="en-US" sz="9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96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96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9600" i="1">
                        <a:latin typeface="Cambria Math"/>
                      </a:rPr>
                      <m:t> (</m:t>
                    </m:r>
                    <m:r>
                      <a:rPr lang="en-US" sz="9600" i="1">
                        <a:latin typeface="Cambria Math"/>
                      </a:rPr>
                      <m:t>𝜇</m:t>
                    </m:r>
                    <m:sSup>
                      <m:sSupPr>
                        <m:ctrlPr>
                          <a:rPr lang="en-US" sz="9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9600" i="1">
                            <a:latin typeface="Cambria Math"/>
                          </a:rPr>
                          <m:t>𝑐𝑚</m:t>
                        </m:r>
                      </m:e>
                      <m:sup>
                        <m:r>
                          <a:rPr lang="en-US" sz="9600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9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9600" dirty="0"/>
                  <a:t> also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9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6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96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9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9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6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9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96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6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600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9600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9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9600" i="1">
                              <a:latin typeface="Cambria Math"/>
                            </a:rPr>
                            <m:t>𝑧</m:t>
                          </m:r>
                        </m:e>
                      </m:acc>
                      <m:f>
                        <m:fPr>
                          <m:ctrlPr>
                            <a:rPr lang="en-US" sz="9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600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600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96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9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600" i="1">
                              <a:latin typeface="Cambria Math"/>
                            </a:rPr>
                            <m:t>𝑉𝑚</m:t>
                          </m:r>
                        </m:e>
                        <m:sup>
                          <m:r>
                            <a:rPr lang="en-US" sz="96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9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600" dirty="0"/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11" t="-1276" r="-1852" b="-16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1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1400</Words>
  <Application>Microsoft Office PowerPoint</Application>
  <PresentationFormat>On-screen Show (4:3)</PresentationFormat>
  <Paragraphs>124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CONDUCTORS, DIELECTRICS AND  CAPACITANCE</vt:lpstr>
      <vt:lpstr>CONDUCTOR PROPERTIES UNDER STATIC CONDITIONS</vt:lpstr>
      <vt:lpstr>.</vt:lpstr>
      <vt:lpstr> CONDUCTOR-FREE SPACE BOUNDARY CONDITIONS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DIELECTRICS (INSULATORS) </vt:lpstr>
      <vt:lpstr>PowerPoint Presentation</vt:lpstr>
      <vt:lpstr>PowerPoint Presentation</vt:lpstr>
      <vt:lpstr> Dielectric- Dielectric Boundary Conditions </vt:lpstr>
      <vt:lpstr>PowerPoint Presentation</vt:lpstr>
      <vt:lpstr>PowerPoint Presentation</vt:lpstr>
      <vt:lpstr> CAPACITANCE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CONDUCTOR PROPERTIES UNDER STATIC CONDITIONS</dc:title>
  <dc:creator>DELL</dc:creator>
  <cp:lastModifiedBy>DELL</cp:lastModifiedBy>
  <cp:revision>17</cp:revision>
  <dcterms:created xsi:type="dcterms:W3CDTF">2016-02-29T08:01:18Z</dcterms:created>
  <dcterms:modified xsi:type="dcterms:W3CDTF">2016-03-08T11:47:27Z</dcterms:modified>
</cp:coreProperties>
</file>