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6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6644-9AA3-4431-9989-6E3A43E0E28C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9372-CC66-4271-B04E-4351758C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5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6644-9AA3-4431-9989-6E3A43E0E28C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9372-CC66-4271-B04E-4351758C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6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6644-9AA3-4431-9989-6E3A43E0E28C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9372-CC66-4271-B04E-4351758C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5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6644-9AA3-4431-9989-6E3A43E0E28C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9372-CC66-4271-B04E-4351758C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4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6644-9AA3-4431-9989-6E3A43E0E28C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9372-CC66-4271-B04E-4351758C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2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6644-9AA3-4431-9989-6E3A43E0E28C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9372-CC66-4271-B04E-4351758C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5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6644-9AA3-4431-9989-6E3A43E0E28C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9372-CC66-4271-B04E-4351758C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38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6644-9AA3-4431-9989-6E3A43E0E28C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9372-CC66-4271-B04E-4351758C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6644-9AA3-4431-9989-6E3A43E0E28C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9372-CC66-4271-B04E-4351758C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4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6644-9AA3-4431-9989-6E3A43E0E28C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9372-CC66-4271-B04E-4351758C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18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6644-9AA3-4431-9989-6E3A43E0E28C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9372-CC66-4271-B04E-4351758C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1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E6644-9AA3-4431-9989-6E3A43E0E28C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39372-CC66-4271-B04E-4351758C0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1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MAGNETOSTATIC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6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Solution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 us construct a closed concentric loop perpendicular to the infinite length of current as shown. Through the use of </a:t>
                </a:r>
                <a:r>
                  <a:rPr lang="en-US" b="1" i="1" dirty="0" err="1"/>
                  <a:t>Biot-Savart</a:t>
                </a:r>
                <a:r>
                  <a:rPr lang="en-US" b="1" i="1" dirty="0"/>
                  <a:t> law</a:t>
                </a:r>
                <a:r>
                  <a:rPr lang="en-US" dirty="0"/>
                  <a:t>, we can argue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𝑑𝐻</m:t>
                        </m:r>
                      </m:e>
                    </m:acc>
                  </m:oMath>
                </a14:m>
                <a:r>
                  <a:rPr lang="en-US" dirty="0"/>
                  <a:t> from any current element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𝐼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𝑑𝑙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will be in the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∅</m:t>
                        </m:r>
                      </m:e>
                    </m:acc>
                  </m:oMath>
                </a14:m>
                <a:r>
                  <a:rPr lang="en-US" dirty="0"/>
                  <a:t> direction at any point on the closed</a:t>
                </a:r>
                <a:r>
                  <a:rPr lang="en-US" i="1" dirty="0"/>
                  <a:t> </a:t>
                </a:r>
                <a:r>
                  <a:rPr lang="en-US" b="1" i="1" dirty="0" err="1"/>
                  <a:t>amperian</a:t>
                </a:r>
                <a:r>
                  <a:rPr lang="en-US" dirty="0"/>
                  <a:t> path. Thus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dirty="0"/>
                  <a:t> can be expressed as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∅</m:t>
                        </m:r>
                      </m:e>
                    </m:acc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852" t="-1576" r="-2889" b="-13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83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Along the closed path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𝑑𝑙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∅</m:t>
                        </m:r>
                      </m:e>
                    </m:acc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i="1">
                        <a:latin typeface="Cambria Math"/>
                      </a:rPr>
                      <m:t>∅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From Ampere’s </a:t>
                </a:r>
                <a:r>
                  <a:rPr lang="en-US" dirty="0" smtClean="0"/>
                  <a:t>circuital </a:t>
                </a:r>
                <a:r>
                  <a:rPr lang="en-US" dirty="0"/>
                  <a:t>law, we obtain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.</m:t>
                        </m:r>
                      </m:sup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𝐻</m:t>
                            </m:r>
                          </m:e>
                        </m:acc>
                      </m:e>
                    </m:nary>
                    <m:r>
                      <a:rPr lang="en-US" i="1">
                        <a:latin typeface="Cambria Math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𝑑𝑙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∅</m:t>
                                </m:r>
                              </m:e>
                            </m:acc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∅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i="1">
                        <a:latin typeface="Cambria Math"/>
                      </a:rPr>
                      <m:t>∙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∅</m:t>
                            </m:r>
                          </m:e>
                        </m:acc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i="1">
                            <a:latin typeface="Cambria Math"/>
                          </a:rPr>
                          <m:t>∅</m:t>
                        </m:r>
                        <m:r>
                          <a:rPr lang="en-US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∅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  <m:nary>
                      <m:naryPr>
                        <m:chr m:val="∮"/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i="1">
                            <a:latin typeface="Cambria Math"/>
                          </a:rPr>
                          <m:t>∅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∅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2</m:t>
                      </m:r>
                      <m:r>
                        <a:rPr lang="en-US" i="1">
                          <a:latin typeface="Cambria Math"/>
                        </a:rPr>
                        <m:t>𝜋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∅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∅</m:t>
                          </m:r>
                        </m:e>
                      </m:acc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∅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∅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852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61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CURL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Through the use of the Ampere’s circuital law, it can be shown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𝛻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𝐽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𝐽</m:t>
                        </m:r>
                      </m:e>
                    </m:acc>
                  </m:oMath>
                </a14:m>
                <a:r>
                  <a:rPr lang="en-US" dirty="0"/>
                  <a:t>= Current density</a:t>
                </a:r>
              </a:p>
              <a:p>
                <a:pPr marL="0" indent="0">
                  <a:buNone/>
                </a:pPr>
                <a:r>
                  <a:rPr lang="en-US" dirty="0"/>
                  <a:t>Equation (1) is referred to </a:t>
                </a:r>
                <a:r>
                  <a:rPr lang="en-US" dirty="0" smtClean="0"/>
                  <a:t>the point form of Ampere’s circuital law as well as Maxwell’s </a:t>
                </a:r>
                <a:r>
                  <a:rPr lang="en-US" dirty="0"/>
                  <a:t>second equation for static fields.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667" b="-14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51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Equation (1) can be expressed in determinant form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𝐶𝑢𝑟𝑙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   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52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In Cylindrical and Spherical coordinates, we have</a:t>
                </a:r>
              </a:p>
              <a:p>
                <a:pPr marL="0" indent="0">
                  <a:buNone/>
                </a:pPr>
                <a:r>
                  <a:rPr lang="en-US" b="1" dirty="0"/>
                  <a:t>Cylindrical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𝛻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𝑧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∅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∅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∅ 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∅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∅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Spherical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𝛻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𝑠𝑖𝑛</m:t>
                          </m:r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∅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𝑠𝑖𝑛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𝜕𝜃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𝜃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∅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𝑠𝑖𝑛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𝜃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∅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∅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∅ 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𝜃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𝜕𝜃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185" t="-2182" r="-667" b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46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Find the Curl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dirty="0"/>
                  <a:t> for the following H fields.</a:t>
                </a:r>
              </a:p>
              <a:p>
                <a:pPr marL="0" indent="0">
                  <a:buNone/>
                </a:pPr>
                <a:r>
                  <a:rPr lang="en-US" dirty="0"/>
                  <a:t>(a).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∅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𝜋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, about a filamentary current</a:t>
                </a:r>
              </a:p>
              <a:p>
                <a:pPr marL="0" indent="0">
                  <a:buNone/>
                </a:pPr>
                <a:r>
                  <a:rPr lang="en-US" dirty="0"/>
                  <a:t>(b</a:t>
                </a:r>
                <a:r>
                  <a:rPr lang="en-US" dirty="0" smtClean="0"/>
                  <a:t>).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dirty="0" smtClean="0"/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∅</m:t>
                        </m:r>
                      </m:e>
                    </m:acc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𝐼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𝜋</m:t>
                        </m:r>
                        <m:r>
                          <a:rPr lang="en-GB" b="0" i="1" smtClean="0">
                            <a:latin typeface="Cambria Math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 inside </a:t>
                </a:r>
                <a:r>
                  <a:rPr lang="en-US" dirty="0"/>
                  <a:t>an infinite length conductor of radius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𝑚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989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We know that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.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𝐸</m:t>
                                </m:r>
                              </m:e>
                            </m:acc>
                            <m:r>
                              <a:rPr lang="en-US" i="1">
                                <a:latin typeface="Cambria Math"/>
                              </a:rPr>
                              <m:t>·</m:t>
                            </m:r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𝑑𝑙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e>
                    </m:nary>
                  </m:oMath>
                </a14:m>
                <a:r>
                  <a:rPr lang="en-US" dirty="0"/>
                  <a:t>  for an electrostatic field.</a:t>
                </a:r>
              </a:p>
              <a:p>
                <a:pPr marL="0" indent="0">
                  <a:buNone/>
                </a:pPr>
                <a:r>
                  <a:rPr lang="en-US" dirty="0"/>
                  <a:t>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𝐶𝑢𝑟𝑙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.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</m:acc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)→0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∮"/>
                                        <m:limLoc m:val="subSup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𝑙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)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.</m:t>
                                        </m:r>
                                      </m:sup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𝐻</m:t>
                                            </m:r>
                                          </m:e>
                                        </m:acc>
                                      </m:e>
                                    </m:nary>
                                    <m:r>
                                      <a:rPr lang="en-US" i="1">
                                        <a:latin typeface="Cambria Math"/>
                                      </a:rPr>
                                      <m:t>∙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𝑑𝑙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∆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GB" dirty="0" smtClean="0"/>
                  <a:t>Hence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𝐶𝑢𝑟𝑙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/>
                          </a:rPr>
                          <m:t>𝐸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.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</m:acc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)→0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∮"/>
                                        <m:limLoc m:val="subSup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𝑙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)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.</m:t>
                                        </m:r>
                                      </m:sup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b="0" i="1" smtClean="0">
                                                <a:latin typeface="Cambria Math"/>
                                              </a:rPr>
                                              <m:t>𝐸</m:t>
                                            </m:r>
                                          </m:e>
                                        </m:acc>
                                      </m:e>
                                    </m:nary>
                                    <m:r>
                                      <a:rPr lang="en-US" i="1">
                                        <a:latin typeface="Cambria Math"/>
                                      </a:rPr>
                                      <m:t>∙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𝑑𝑙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∆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r>
                  <a:rPr lang="en-US" dirty="0" smtClean="0"/>
                  <a:t>which implies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𝛻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for an electrostatic </a:t>
                </a:r>
                <a:r>
                  <a:rPr lang="en-US" dirty="0" smtClean="0"/>
                  <a:t>field</a:t>
                </a:r>
              </a:p>
              <a:p>
                <a:pPr marL="0" indent="0">
                  <a:buNone/>
                </a:pPr>
                <a:r>
                  <a:rPr lang="en-GB" dirty="0" smtClean="0"/>
                  <a:t>Now 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𝛻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en-US" dirty="0"/>
                  <a:t>is Maxwell’s third equation for static fields.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333" t="-364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90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STOKE’S </a:t>
            </a:r>
            <a:r>
              <a:rPr lang="en-US" b="1" dirty="0"/>
              <a:t>THEOREM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In an electrostatic fields, we had </a:t>
                </a:r>
                <a:r>
                  <a:rPr lang="en-US" b="1" i="1" dirty="0"/>
                  <a:t>Divergence Theorem</a:t>
                </a:r>
                <a:r>
                  <a:rPr lang="en-US" dirty="0"/>
                  <a:t> which relates a closed surface integral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·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𝑑𝑠</m:t>
                        </m:r>
                      </m:e>
                    </m:acc>
                  </m:oMath>
                </a14:m>
                <a:r>
                  <a:rPr lang="en-US" dirty="0"/>
                  <a:t>  to a volume integral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𝛻</m:t>
                    </m:r>
                    <m:r>
                      <a:rPr lang="en-US" i="1">
                        <a:latin typeface="Cambria Math"/>
                      </a:rPr>
                      <m:t>·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𝑑𝑣</m:t>
                    </m:r>
                  </m:oMath>
                </a14:m>
                <a:r>
                  <a:rPr lang="en-US" dirty="0"/>
                  <a:t>, we shall have a parallel theorem called </a:t>
                </a:r>
                <a:r>
                  <a:rPr lang="en-US" b="1" i="1" dirty="0" err="1"/>
                  <a:t>Stoke’s</a:t>
                </a:r>
                <a:r>
                  <a:rPr lang="en-US" b="1" i="1" dirty="0"/>
                  <a:t> theorem</a:t>
                </a:r>
                <a:r>
                  <a:rPr lang="en-US" dirty="0"/>
                  <a:t>, that relates the closed loop integral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·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𝑑𝑙</m:t>
                        </m:r>
                      </m:e>
                    </m:acc>
                  </m:oMath>
                </a14:m>
                <a:r>
                  <a:rPr lang="en-US" dirty="0"/>
                  <a:t> to a surface integral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𝛻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·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𝑑𝑠</m:t>
                        </m:r>
                      </m:e>
                    </m:acc>
                  </m:oMath>
                </a14:m>
                <a:r>
                  <a:rPr lang="en-US" b="1" i="1" dirty="0"/>
                  <a:t>. </a:t>
                </a:r>
                <a:r>
                  <a:rPr lang="en-US" b="1" i="1" dirty="0" err="1"/>
                  <a:t>Stoke’s</a:t>
                </a:r>
                <a:r>
                  <a:rPr lang="en-US" b="1" i="1" dirty="0"/>
                  <a:t> theorem</a:t>
                </a:r>
                <a:r>
                  <a:rPr lang="en-US" dirty="0"/>
                  <a:t> is given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.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</m:e>
                          </m:acc>
                        </m:e>
                      </m:nary>
                      <m:r>
                        <a:rPr lang="en-US" i="1">
                          <a:latin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𝑑𝑙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.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/>
                                </a:rPr>
                                <m:t>𝛻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·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𝑑𝑠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</a:t>
                </a:r>
                <a:r>
                  <a:rPr lang="en-US" dirty="0" smtClean="0"/>
                  <a:t>here </a:t>
                </a:r>
                <a:r>
                  <a:rPr lang="en-US" dirty="0"/>
                  <a:t>the loop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/>
                  <a:t> encloses the large surface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852" t="-2545" r="-1630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73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Magnetic </a:t>
            </a:r>
            <a:r>
              <a:rPr lang="en-US" b="1" dirty="0"/>
              <a:t>Flux Density Vector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Magnetic flux density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 is related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dirty="0"/>
                  <a:t> in free space through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 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……(1)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the unit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 is </a:t>
                </a:r>
                <a:r>
                  <a:rPr lang="en-US" dirty="0" err="1"/>
                  <a:t>webers</a:t>
                </a:r>
                <a:r>
                  <a:rPr lang="en-US" dirty="0"/>
                  <a:t> per square </a:t>
                </a:r>
                <a:r>
                  <a:rPr lang="en-US" dirty="0" err="1"/>
                  <a:t>metre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𝑊𝑏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or in SI units, </a:t>
                </a:r>
                <a:r>
                  <a:rPr lang="en-US" dirty="0" err="1"/>
                  <a:t>teslas</a:t>
                </a:r>
                <a:r>
                  <a:rPr lang="en-US" dirty="0"/>
                  <a:t>. The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 is a constant called permeability of free space and has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=4</m:t>
                    </m:r>
                    <m:r>
                      <a:rPr lang="en-US" i="1">
                        <a:latin typeface="Cambria Math"/>
                      </a:rPr>
                      <m:t>𝜋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−7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 (</m:t>
                    </m:r>
                    <m:r>
                      <a:rPr lang="en-US" i="1">
                        <a:latin typeface="Cambria Math"/>
                      </a:rPr>
                      <m:t>𝐻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The Magnetic flux,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.</m:t>
                        </m:r>
                      </m:sup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𝐵</m:t>
                            </m:r>
                          </m:e>
                        </m:acc>
                        <m:r>
                          <a:rPr lang="en-US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·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𝑑𝑠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……..(2)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852" t="-239" r="-2519" b="-10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69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In Magnetics, </a:t>
                </a:r>
                <a:r>
                  <a:rPr lang="en-US" dirty="0" smtClean="0"/>
                  <a:t>magnet poles have not been isolated, we </a:t>
                </a:r>
                <a:r>
                  <a:rPr lang="en-US" dirty="0"/>
                  <a:t>do not have a source as an isolated charge, where magnetic flux lines begin or </a:t>
                </a:r>
                <a:r>
                  <a:rPr lang="en-US" dirty="0" smtClean="0"/>
                  <a:t>terminate.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.</m:t>
                        </m:r>
                      </m:sup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𝐵</m:t>
                            </m:r>
                          </m:e>
                        </m:acc>
                        <m:r>
                          <a:rPr lang="en-US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·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𝑑𝑠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e>
                    </m:nary>
                  </m:oMath>
                </a14:m>
                <a:r>
                  <a:rPr lang="en-US" dirty="0"/>
                  <a:t> and by divergence</a:t>
                </a:r>
                <a:r>
                  <a:rPr lang="en-US" dirty="0" smtClean="0"/>
                  <a:t>,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𝐷𝑖𝑣𝑒𝑟𝑔𝑒𝑛𝑐𝑒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≜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∮"/>
                                      <m:limLoc m:val="subSup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.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·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𝑑𝑠</m:t>
                                          </m:r>
                                        </m:e>
                                      </m:acc>
                                    </m:e>
                                  </m:nary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∆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/>
                        </a:rPr>
                        <m:t>𝛻</m:t>
                      </m:r>
                      <m:r>
                        <a:rPr lang="en-US" i="1">
                          <a:latin typeface="Cambria Math"/>
                        </a:rPr>
                        <m:t>·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≜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∮"/>
                                      <m:limLoc m:val="subSup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.</m:t>
                                      </m:r>
                                    </m:sup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·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𝑑𝑠</m:t>
                                          </m:r>
                                        </m:e>
                                      </m:acc>
                                    </m:e>
                                  </m:nary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∆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en-US" dirty="0"/>
                  <a:t>it can be shown that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  <a:blipFill rotWithShape="1">
                <a:blip r:embed="rId2"/>
                <a:stretch>
                  <a:fillRect l="-1333" t="-2353" b="-9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68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MAGNETOSTATIC </a:t>
            </a:r>
            <a:r>
              <a:rPr lang="en-US" b="1" dirty="0"/>
              <a:t>FIELD INTENSITY FROM THE BIOT-SAVART LAW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 current will produce a magnetic field that will in turn produce a force on magnetic materials, magnets, and other currents.</a:t>
                </a:r>
              </a:p>
              <a:p>
                <a:pPr marL="0" indent="0">
                  <a:buNone/>
                </a:pPr>
                <a:r>
                  <a:rPr lang="en-US" dirty="0"/>
                  <a:t>We will be restricted to steady currents that are defined </a:t>
                </a:r>
                <a:r>
                  <a:rPr lang="en-US" dirty="0" smtClean="0"/>
                  <a:t>by  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𝛻</m:t>
                    </m:r>
                    <m:r>
                      <a:rPr lang="en-US" b="1">
                        <a:latin typeface="Cambria Math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𝐽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These steady currents will produce a steady magnetic field that we shall call a </a:t>
                </a:r>
                <a:r>
                  <a:rPr lang="en-US" b="1" dirty="0"/>
                  <a:t>MAGNETOSTATIC FIELD</a:t>
                </a:r>
                <a:r>
                  <a:rPr lang="en-US" dirty="0"/>
                  <a:t>. A magnetostatic field can also be produced by a permanent magnet and an electric field changing linearly with time.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2"/>
                <a:stretch>
                  <a:fillRect l="-1704" t="-2541" r="-1037" b="-9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38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𝛻</m:t>
                      </m:r>
                      <m:r>
                        <a:rPr lang="en-US" i="1">
                          <a:latin typeface="Cambria Math"/>
                        </a:rPr>
                        <m:t>·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=0 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>
                          <a:latin typeface="Cambria Math"/>
                        </a:rPr>
                        <m:t>…..(3)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Equation (3)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is </a:t>
                </a:r>
                <a:r>
                  <a:rPr lang="en-US" b="1" dirty="0"/>
                  <a:t>Maxwell’s fourth equation</a:t>
                </a:r>
                <a:r>
                  <a:rPr lang="en-US" dirty="0"/>
                  <a:t> for static fields,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6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Example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∅</m:t>
                        </m:r>
                      </m:e>
                    </m:acc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, find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that passes through a plane surface defined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∅=</m:t>
                        </m:r>
                        <m:f>
                          <m:fPr>
                            <m:type m:val="skw"/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2≤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≤4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0≤</m:t>
                        </m:r>
                        <m:r>
                          <a:rPr lang="en-US" i="1">
                            <a:latin typeface="Cambria Math"/>
                          </a:rPr>
                          <m:t>𝑧</m:t>
                        </m:r>
                        <m:r>
                          <a:rPr lang="en-US" i="1">
                            <a:latin typeface="Cambria Math"/>
                          </a:rPr>
                          <m:t>≤2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Solution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From (2),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limLoc m:val="subSup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</m:acc>
                          <m:r>
                            <a:rPr lang="en-US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·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𝑑𝑠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limLoc m:val="subSup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  <m:e>
                              <m:r>
                                <a:rPr lang="en-US" i="1">
                                  <a:latin typeface="Cambria Math"/>
                                </a:rPr>
                                <m:t>.</m:t>
                              </m:r>
                            </m:e>
                          </m:nary>
                          <m:nary>
                            <m:naryPr>
                              <m:limLoc m:val="subSup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∅</m:t>
                                      </m:r>
                                    </m:e>
                                  </m:acc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∙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∅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𝑑𝑧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</m:sub>
                      </m:sSub>
                      <m:nary>
                        <m:naryPr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.</m:t>
                          </m:r>
                        </m:e>
                      </m:nary>
                      <m:nary>
                        <m:naryPr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𝑑𝑧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</m:sub>
                      </m:sSub>
                      <m:nary>
                        <m:naryPr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𝑑𝑧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=10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</m:sub>
                      </m:sSub>
                      <m:nary>
                        <m:naryPr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16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𝑑𝑧</m:t>
                          </m:r>
                        </m:e>
                      </m:nary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=10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</m:sub>
                      </m:sSub>
                      <m:nary>
                        <m:naryPr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6</m:t>
                          </m:r>
                          <m:r>
                            <a:rPr lang="en-US" i="1">
                              <a:latin typeface="Cambria Math"/>
                            </a:rPr>
                            <m:t>𝑑𝑧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=10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 6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2−0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=12 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=150.8 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−4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𝑊𝑏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185" t="-5684" b="-3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90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Vector </a:t>
            </a:r>
            <a:r>
              <a:rPr lang="en-US" b="1" dirty="0"/>
              <a:t>Magnetic Potential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We Know that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𝛻</m:t>
                    </m:r>
                    <m:r>
                      <a:rPr lang="en-US" i="1">
                        <a:latin typeface="Cambria Math"/>
                      </a:rPr>
                      <m:t>·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=0…(1)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From the identity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𝛻</m:t>
                    </m:r>
                    <m:r>
                      <a:rPr lang="en-US" i="1">
                        <a:latin typeface="Cambria Math"/>
                      </a:rPr>
                      <m:t>·</m:t>
                    </m:r>
                    <m:r>
                      <a:rPr lang="en-US">
                        <a:latin typeface="Cambria Math"/>
                      </a:rPr>
                      <m:t>𝛻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and (1)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>
                          <a:latin typeface="Cambria Math"/>
                        </a:rPr>
                        <m:t>𝛻</m:t>
                      </m:r>
                      <m:r>
                        <a:rPr lang="en-US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x</m:t>
                      </m:r>
                      <m:r>
                        <a:rPr lang="en-US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……..(2)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/>
                  <a:t> will be called the </a:t>
                </a:r>
                <a:r>
                  <a:rPr lang="en-US" b="1" i="1" dirty="0"/>
                  <a:t>vector magnetic potential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From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𝛻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𝐽</m:t>
                        </m:r>
                      </m:e>
                    </m:acc>
                  </m:oMath>
                </a14:m>
                <a:r>
                  <a:rPr lang="en-US" dirty="0"/>
                  <a:t> we </a:t>
                </a:r>
                <a:r>
                  <a:rPr lang="en-US" dirty="0" smtClean="0"/>
                  <a:t>obtain,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𝛻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𝐽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….(3)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𝐽</m:t>
                        </m:r>
                      </m:e>
                    </m:acc>
                  </m:oMath>
                </a14:m>
                <a:r>
                  <a:rPr lang="en-US" dirty="0"/>
                  <a:t> is due to free charges in motion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704" t="-2463" b="-2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39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From (2) and (3)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𝛻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/>
                            </a:rPr>
                            <m:t>𝛻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𝐽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….(4)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Through the use of vector identity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𝛻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𝛻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>
                        <a:latin typeface="Cambria Math"/>
                      </a:rPr>
                      <m:t>𝛻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𝛻</m:t>
                        </m:r>
                        <m:r>
                          <a:rPr lang="en-US" i="1">
                            <a:latin typeface="Cambria Math"/>
                          </a:rPr>
                          <m:t> ∙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>
                            <a:latin typeface="Cambria Math"/>
                          </a:rPr>
                          <m:t>𝛻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/>
                  <a:t> and (4)</a:t>
                </a:r>
              </a:p>
              <a:p>
                <a:pPr marL="0" indent="0">
                  <a:buNone/>
                </a:pPr>
                <a:r>
                  <a:rPr lang="en-US" dirty="0"/>
                  <a:t>w</a:t>
                </a:r>
                <a:r>
                  <a:rPr lang="en-US" dirty="0" smtClean="0"/>
                  <a:t>e </a:t>
                </a:r>
                <a:r>
                  <a:rPr lang="en-US" dirty="0"/>
                  <a:t>obtain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𝛻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/>
                            </a:rPr>
                            <m:t>𝛻</m:t>
                          </m:r>
                          <m:r>
                            <a:rPr lang="en-US" i="1">
                              <a:latin typeface="Cambria Math"/>
                            </a:rPr>
                            <m:t> ∙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/>
                            </a:rPr>
                            <m:t>𝛻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𝐽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𝛻</m:t>
                    </m:r>
                    <m:r>
                      <a:rPr lang="en-US" i="1">
                        <a:latin typeface="Cambria Math"/>
                      </a:rPr>
                      <m:t> ∙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/>
                            </a:rPr>
                            <m:t>𝛻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𝐽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…..(5)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r>
                  <a:rPr lang="en-US" dirty="0"/>
                  <a:t>Equation (5) is known as the </a:t>
                </a:r>
                <a:r>
                  <a:rPr lang="en-US" b="1" dirty="0"/>
                  <a:t>vector Poisson equation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1333" t="-1875" b="-19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1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scalar electric potential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𝑉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.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  <m:r>
                              <a:rPr lang="en-US" i="1">
                                <a:latin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is </a:t>
                </a:r>
                <a:r>
                  <a:rPr lang="en-US" dirty="0"/>
                  <a:t>the solution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/>
                  <a:t> from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distribution</a:t>
                </a:r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r>
                  <a:rPr lang="en-US" dirty="0"/>
                  <a:t>The solution for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/>
                  <a:t> then is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.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𝑜</m:t>
                                </m:r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𝐽</m:t>
                                </m:r>
                              </m:e>
                            </m:acc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  <m:r>
                              <a:rPr lang="en-US" i="1">
                                <a:latin typeface="Cambria Math"/>
                              </a:rPr>
                              <m:t>𝜋</m:t>
                            </m:r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den>
                        </m:f>
                      </m:e>
                    </m:nary>
                    <m:r>
                      <a:rPr lang="en-US" i="1">
                        <a:latin typeface="Cambria Math"/>
                      </a:rPr>
                      <m:t>….(6)</m:t>
                    </m:r>
                  </m:oMath>
                </a14:m>
                <a:r>
                  <a:rPr lang="en-US" dirty="0"/>
                  <a:t> for a volume current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i="1">
                            <a:latin typeface="Cambria Math"/>
                          </a:rPr>
                          <m:t>.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𝑜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  <m:r>
                              <a:rPr lang="en-US" i="1">
                                <a:latin typeface="Cambria Math"/>
                              </a:rPr>
                              <m:t>𝜋</m:t>
                            </m:r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….(7)</m:t>
                        </m:r>
                      </m:e>
                    </m:nary>
                  </m:oMath>
                </a14:m>
                <a:r>
                  <a:rPr lang="en-US" dirty="0"/>
                  <a:t>, For a surface current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𝑙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i="1">
                            <a:latin typeface="Cambria Math"/>
                          </a:rPr>
                          <m:t>.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𝐼𝑑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  <m:r>
                              <a:rPr lang="en-US" i="1">
                                <a:latin typeface="Cambria Math"/>
                              </a:rPr>
                              <m:t>𝜋</m:t>
                            </m:r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….(8)</m:t>
                        </m:r>
                      </m:e>
                    </m:nary>
                  </m:oMath>
                </a14:m>
                <a:r>
                  <a:rPr lang="en-US" dirty="0" smtClean="0"/>
                  <a:t>, For </a:t>
                </a:r>
                <a:r>
                  <a:rPr lang="en-US" dirty="0"/>
                  <a:t>a filamentary current.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333" t="-239" b="-9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19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b="1" dirty="0" err="1"/>
                  <a:t>Biot-Savart</a:t>
                </a:r>
                <a:r>
                  <a:rPr lang="en-US" b="1" dirty="0"/>
                  <a:t> law</a:t>
                </a:r>
                <a:r>
                  <a:rPr lang="en-US" dirty="0"/>
                  <a:t> gives the differential magnetic field intensity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𝑑𝐻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at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produced by a current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𝑑𝑙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at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which is filamentary and differential in length as shown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84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00201"/>
            <a:ext cx="7086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6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This Law can best be stated in vector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𝑑𝑙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i="1">
                          <a:latin typeface="Cambria Math"/>
                        </a:rPr>
                        <m:t>  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……(1)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the subscripts indicate the point to which the quantities refer, 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=</m:t>
                      </m:r>
                      <m:r>
                        <a:rPr lang="en-US" i="1">
                          <a:latin typeface="Cambria Math"/>
                        </a:rPr>
                        <m:t>𝑓𝑖𝑙𝑎𝑚𝑒𝑛𝑡𝑎𝑟𝑦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𝑐𝑢𝑟𝑟𝑒𝑛𝑡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𝑎𝑡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GB" b="0" i="1" smtClean="0">
                          <a:latin typeface="Cambria Math"/>
                        </a:rPr>
                        <m:t>𝑣</m:t>
                      </m:r>
                      <m:r>
                        <a:rPr lang="en-US" i="1">
                          <a:latin typeface="Cambria Math"/>
                        </a:rPr>
                        <m:t>𝑒𝑐𝑡𝑜𝑟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𝑙𝑒𝑛𝑔𝑡h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𝑜𝑓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𝑐𝑢𝑟𝑟𝑒𝑛𝑡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𝑝𝑎𝑡h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>
                                <a:latin typeface="Cambria Math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𝑅</m:t>
                        </m:r>
                        <m:r>
                          <a:rPr lang="en-US" b="0" i="1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:r>
                  <a:rPr lang="en-US" dirty="0" smtClean="0"/>
                  <a:t>unit </a:t>
                </a:r>
                <a:r>
                  <a:rPr lang="en-US" dirty="0"/>
                  <a:t>vector directed from the current </a:t>
                </a:r>
                <a:r>
                  <a:rPr lang="en-US" dirty="0" smtClean="0"/>
                  <a:t>element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𝑑𝑙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to the location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𝑑𝐻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,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b="1" dirty="0"/>
                  <a:t>=</a:t>
                </a:r>
                <a:r>
                  <a:rPr lang="en-US" dirty="0"/>
                  <a:t> </a:t>
                </a:r>
                <a:r>
                  <a:rPr lang="en-US" dirty="0" smtClean="0"/>
                  <a:t>scalar </a:t>
                </a:r>
                <a:r>
                  <a:rPr lang="en-US" dirty="0"/>
                  <a:t>distance between the current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𝑑𝑙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to the location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𝑑𝐻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, the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333" t="-1740" b="-16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87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𝑑𝐻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= </a:t>
                </a:r>
                <a:r>
                  <a:rPr lang="en-US" dirty="0" smtClean="0"/>
                  <a:t>vector </a:t>
                </a:r>
                <a:r>
                  <a:rPr lang="en-US" dirty="0"/>
                  <a:t>magnetostatic field intensity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A total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dirty="0"/>
                  <a:t> field is obtained if we integrate (1) over a closed path of current to give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∮"/>
                          <m:limLoc m:val="subSup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𝐼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𝑑𝑙</m:t>
                                  </m:r>
                                </m:e>
                              </m:acc>
                              <m: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x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𝑅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81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AMPERE’S </a:t>
            </a:r>
            <a:r>
              <a:rPr lang="en-US" b="1" dirty="0"/>
              <a:t>CIRCUITAL LAW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In our study of electrostatics, we had Gauss’s law to </a:t>
            </a:r>
            <a:r>
              <a:rPr lang="en-GB" dirty="0" smtClean="0"/>
              <a:t>simplify </a:t>
            </a:r>
            <a:r>
              <a:rPr lang="en-GB" dirty="0" smtClean="0"/>
              <a:t>our solutions in cases of symmetrical charge distribution. In magnetostatics , a parallel law exists in the form of Ampere’s circuital law. We will be able to solve formidable magnetostatic problems in cases of symmetrical current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83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1934369"/>
            <a:ext cx="4252912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2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dirty="0"/>
                  <a:t>Ampere’s circuital</a:t>
                </a:r>
                <a:r>
                  <a:rPr lang="en-US" dirty="0"/>
                  <a:t> </a:t>
                </a:r>
                <a:r>
                  <a:rPr lang="en-US" b="1" i="1" dirty="0"/>
                  <a:t>law </a:t>
                </a:r>
                <a:r>
                  <a:rPr lang="en-US" dirty="0"/>
                  <a:t>states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subSup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</m:e>
                          </m:acc>
                        </m:e>
                      </m:nary>
                      <m:r>
                        <a:rPr lang="en-US" i="1">
                          <a:latin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𝑑𝑙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𝑒𝑛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𝑐𝑢𝑟𝑟𝑒𝑛𝑡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𝑒𝑛𝑐𝑙𝑜𝑠𝑒𝑑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This is analogous to </a:t>
                </a:r>
                <a:r>
                  <a:rPr lang="en-US" b="1" i="1" dirty="0"/>
                  <a:t>Gauss’s law</a:t>
                </a:r>
                <a:r>
                  <a:rPr lang="en-US" dirty="0"/>
                  <a:t> in Electrostatics.</a:t>
                </a:r>
              </a:p>
              <a:p>
                <a:pPr marL="0" indent="0">
                  <a:buNone/>
                </a:pPr>
                <a:r>
                  <a:rPr lang="en-US" b="1" dirty="0"/>
                  <a:t>Example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r>
                  <a:rPr lang="en-US" dirty="0"/>
                  <a:t>Through the use of Ampere’s Circuital law, find the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dirty="0"/>
                  <a:t> field about a filamentary current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𝐼</m:t>
                    </m:r>
                  </m:oMath>
                </a14:m>
                <a:r>
                  <a:rPr lang="en-US" dirty="0"/>
                  <a:t> of infinite length along the z-axis.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704" t="-1455" b="-17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78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1933</Words>
  <Application>Microsoft Office PowerPoint</Application>
  <PresentationFormat>On-screen Show (4:3)</PresentationFormat>
  <Paragraphs>114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MAGNETOSTATIC</vt:lpstr>
      <vt:lpstr> MAGNETOSTATIC FIELD INTENSITY FROM THE BIOT-SAVART LAW </vt:lpstr>
      <vt:lpstr>PowerPoint Presentation</vt:lpstr>
      <vt:lpstr>PowerPoint Presentation</vt:lpstr>
      <vt:lpstr>PowerPoint Presentation</vt:lpstr>
      <vt:lpstr>PowerPoint Presentation</vt:lpstr>
      <vt:lpstr> AMPERE’S CIRCUITAL LAW </vt:lpstr>
      <vt:lpstr>PowerPoint Presentation</vt:lpstr>
      <vt:lpstr>PowerPoint Presentation</vt:lpstr>
      <vt:lpstr>PowerPoint Presentation</vt:lpstr>
      <vt:lpstr>PowerPoint Presentation</vt:lpstr>
      <vt:lpstr> CURL </vt:lpstr>
      <vt:lpstr>PowerPoint Presentation</vt:lpstr>
      <vt:lpstr>PowerPoint Presentation</vt:lpstr>
      <vt:lpstr> TRY </vt:lpstr>
      <vt:lpstr>PowerPoint Presentation</vt:lpstr>
      <vt:lpstr> STOKE’S THEOREM </vt:lpstr>
      <vt:lpstr> Magnetic Flux Density Vector </vt:lpstr>
      <vt:lpstr>PowerPoint Presentation</vt:lpstr>
      <vt:lpstr>PowerPoint Presentation</vt:lpstr>
      <vt:lpstr> Example </vt:lpstr>
      <vt:lpstr> Vector Magnetic Potential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MAGNETOSTATIC</dc:title>
  <dc:creator>DELL</dc:creator>
  <cp:lastModifiedBy>DELL</cp:lastModifiedBy>
  <cp:revision>15</cp:revision>
  <dcterms:created xsi:type="dcterms:W3CDTF">2016-03-07T19:44:51Z</dcterms:created>
  <dcterms:modified xsi:type="dcterms:W3CDTF">2016-03-14T14:53:18Z</dcterms:modified>
</cp:coreProperties>
</file>