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5" r:id="rId16"/>
    <p:sldId id="270" r:id="rId17"/>
    <p:sldId id="271" r:id="rId18"/>
    <p:sldId id="272" r:id="rId19"/>
    <p:sldId id="273" r:id="rId20"/>
    <p:sldId id="274"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46D6CE-3D67-4E1C-B4D1-D5E67E95ACD7}" type="datetimeFigureOut">
              <a:rPr lang="en-US" smtClean="0"/>
              <a:t>4/8/2016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90C488-DFED-4AA4-82CE-8E7A7A61F649}" type="slidenum">
              <a:rPr lang="en-US" smtClean="0"/>
              <a:t>‹#›</a:t>
            </a:fld>
            <a:endParaRPr lang="en-US"/>
          </a:p>
        </p:txBody>
      </p:sp>
    </p:spTree>
    <p:extLst>
      <p:ext uri="{BB962C8B-B14F-4D97-AF65-F5344CB8AC3E}">
        <p14:creationId xmlns:p14="http://schemas.microsoft.com/office/powerpoint/2010/main" val="935007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46D6CE-3D67-4E1C-B4D1-D5E67E95ACD7}" type="datetimeFigureOut">
              <a:rPr lang="en-US" smtClean="0"/>
              <a:t>4/8/2016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90C488-DFED-4AA4-82CE-8E7A7A61F649}" type="slidenum">
              <a:rPr lang="en-US" smtClean="0"/>
              <a:t>‹#›</a:t>
            </a:fld>
            <a:endParaRPr lang="en-US"/>
          </a:p>
        </p:txBody>
      </p:sp>
    </p:spTree>
    <p:extLst>
      <p:ext uri="{BB962C8B-B14F-4D97-AF65-F5344CB8AC3E}">
        <p14:creationId xmlns:p14="http://schemas.microsoft.com/office/powerpoint/2010/main" val="506564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46D6CE-3D67-4E1C-B4D1-D5E67E95ACD7}" type="datetimeFigureOut">
              <a:rPr lang="en-US" smtClean="0"/>
              <a:t>4/8/2016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90C488-DFED-4AA4-82CE-8E7A7A61F649}" type="slidenum">
              <a:rPr lang="en-US" smtClean="0"/>
              <a:t>‹#›</a:t>
            </a:fld>
            <a:endParaRPr lang="en-US"/>
          </a:p>
        </p:txBody>
      </p:sp>
    </p:spTree>
    <p:extLst>
      <p:ext uri="{BB962C8B-B14F-4D97-AF65-F5344CB8AC3E}">
        <p14:creationId xmlns:p14="http://schemas.microsoft.com/office/powerpoint/2010/main" val="206693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46D6CE-3D67-4E1C-B4D1-D5E67E95ACD7}" type="datetimeFigureOut">
              <a:rPr lang="en-US" smtClean="0"/>
              <a:t>4/8/2016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90C488-DFED-4AA4-82CE-8E7A7A61F649}" type="slidenum">
              <a:rPr lang="en-US" smtClean="0"/>
              <a:t>‹#›</a:t>
            </a:fld>
            <a:endParaRPr lang="en-US"/>
          </a:p>
        </p:txBody>
      </p:sp>
    </p:spTree>
    <p:extLst>
      <p:ext uri="{BB962C8B-B14F-4D97-AF65-F5344CB8AC3E}">
        <p14:creationId xmlns:p14="http://schemas.microsoft.com/office/powerpoint/2010/main" val="3214779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46D6CE-3D67-4E1C-B4D1-D5E67E95ACD7}" type="datetimeFigureOut">
              <a:rPr lang="en-US" smtClean="0"/>
              <a:t>4/8/2016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90C488-DFED-4AA4-82CE-8E7A7A61F649}" type="slidenum">
              <a:rPr lang="en-US" smtClean="0"/>
              <a:t>‹#›</a:t>
            </a:fld>
            <a:endParaRPr lang="en-US"/>
          </a:p>
        </p:txBody>
      </p:sp>
    </p:spTree>
    <p:extLst>
      <p:ext uri="{BB962C8B-B14F-4D97-AF65-F5344CB8AC3E}">
        <p14:creationId xmlns:p14="http://schemas.microsoft.com/office/powerpoint/2010/main" val="893900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46D6CE-3D67-4E1C-B4D1-D5E67E95ACD7}" type="datetimeFigureOut">
              <a:rPr lang="en-US" smtClean="0"/>
              <a:t>4/8/2016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90C488-DFED-4AA4-82CE-8E7A7A61F649}" type="slidenum">
              <a:rPr lang="en-US" smtClean="0"/>
              <a:t>‹#›</a:t>
            </a:fld>
            <a:endParaRPr lang="en-US"/>
          </a:p>
        </p:txBody>
      </p:sp>
    </p:spTree>
    <p:extLst>
      <p:ext uri="{BB962C8B-B14F-4D97-AF65-F5344CB8AC3E}">
        <p14:creationId xmlns:p14="http://schemas.microsoft.com/office/powerpoint/2010/main" val="2821359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46D6CE-3D67-4E1C-B4D1-D5E67E95ACD7}" type="datetimeFigureOut">
              <a:rPr lang="en-US" smtClean="0"/>
              <a:t>4/8/2016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90C488-DFED-4AA4-82CE-8E7A7A61F649}" type="slidenum">
              <a:rPr lang="en-US" smtClean="0"/>
              <a:t>‹#›</a:t>
            </a:fld>
            <a:endParaRPr lang="en-US"/>
          </a:p>
        </p:txBody>
      </p:sp>
    </p:spTree>
    <p:extLst>
      <p:ext uri="{BB962C8B-B14F-4D97-AF65-F5344CB8AC3E}">
        <p14:creationId xmlns:p14="http://schemas.microsoft.com/office/powerpoint/2010/main" val="135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46D6CE-3D67-4E1C-B4D1-D5E67E95ACD7}" type="datetimeFigureOut">
              <a:rPr lang="en-US" smtClean="0"/>
              <a:t>4/8/2016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90C488-DFED-4AA4-82CE-8E7A7A61F649}" type="slidenum">
              <a:rPr lang="en-US" smtClean="0"/>
              <a:t>‹#›</a:t>
            </a:fld>
            <a:endParaRPr lang="en-US"/>
          </a:p>
        </p:txBody>
      </p:sp>
    </p:spTree>
    <p:extLst>
      <p:ext uri="{BB962C8B-B14F-4D97-AF65-F5344CB8AC3E}">
        <p14:creationId xmlns:p14="http://schemas.microsoft.com/office/powerpoint/2010/main" val="3868842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46D6CE-3D67-4E1C-B4D1-D5E67E95ACD7}" type="datetimeFigureOut">
              <a:rPr lang="en-US" smtClean="0"/>
              <a:t>4/8/2016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90C488-DFED-4AA4-82CE-8E7A7A61F649}" type="slidenum">
              <a:rPr lang="en-US" smtClean="0"/>
              <a:t>‹#›</a:t>
            </a:fld>
            <a:endParaRPr lang="en-US"/>
          </a:p>
        </p:txBody>
      </p:sp>
    </p:spTree>
    <p:extLst>
      <p:ext uri="{BB962C8B-B14F-4D97-AF65-F5344CB8AC3E}">
        <p14:creationId xmlns:p14="http://schemas.microsoft.com/office/powerpoint/2010/main" val="19843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46D6CE-3D67-4E1C-B4D1-D5E67E95ACD7}" type="datetimeFigureOut">
              <a:rPr lang="en-US" smtClean="0"/>
              <a:t>4/8/2016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90C488-DFED-4AA4-82CE-8E7A7A61F649}" type="slidenum">
              <a:rPr lang="en-US" smtClean="0"/>
              <a:t>‹#›</a:t>
            </a:fld>
            <a:endParaRPr lang="en-US"/>
          </a:p>
        </p:txBody>
      </p:sp>
    </p:spTree>
    <p:extLst>
      <p:ext uri="{BB962C8B-B14F-4D97-AF65-F5344CB8AC3E}">
        <p14:creationId xmlns:p14="http://schemas.microsoft.com/office/powerpoint/2010/main" val="1889287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46D6CE-3D67-4E1C-B4D1-D5E67E95ACD7}" type="datetimeFigureOut">
              <a:rPr lang="en-US" smtClean="0"/>
              <a:t>4/8/2016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90C488-DFED-4AA4-82CE-8E7A7A61F649}" type="slidenum">
              <a:rPr lang="en-US" smtClean="0"/>
              <a:t>‹#›</a:t>
            </a:fld>
            <a:endParaRPr lang="en-US"/>
          </a:p>
        </p:txBody>
      </p:sp>
    </p:spTree>
    <p:extLst>
      <p:ext uri="{BB962C8B-B14F-4D97-AF65-F5344CB8AC3E}">
        <p14:creationId xmlns:p14="http://schemas.microsoft.com/office/powerpoint/2010/main" val="3905832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46D6CE-3D67-4E1C-B4D1-D5E67E95ACD7}" type="datetimeFigureOut">
              <a:rPr lang="en-US" smtClean="0"/>
              <a:t>4/8/2016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90C488-DFED-4AA4-82CE-8E7A7A61F649}" type="slidenum">
              <a:rPr lang="en-US" smtClean="0"/>
              <a:t>‹#›</a:t>
            </a:fld>
            <a:endParaRPr lang="en-US"/>
          </a:p>
        </p:txBody>
      </p:sp>
    </p:spTree>
    <p:extLst>
      <p:ext uri="{BB962C8B-B14F-4D97-AF65-F5344CB8AC3E}">
        <p14:creationId xmlns:p14="http://schemas.microsoft.com/office/powerpoint/2010/main" val="725948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MAGNETIC FORCES, MATERIALS AND INDUCTANCE</a:t>
            </a:r>
            <a:r>
              <a:rPr lang="en-US" dirty="0"/>
              <a:t/>
            </a:r>
            <a:br>
              <a:rPr lang="en-US" dirty="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3726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MAGNETIC </a:t>
            </a:r>
            <a:r>
              <a:rPr lang="en-US" b="1" dirty="0"/>
              <a:t>MATERIALS</a:t>
            </a:r>
            <a:r>
              <a:rPr lang="en-US" dirty="0"/>
              <a:t/>
            </a:r>
            <a:br>
              <a:rPr lang="en-US" dirty="0"/>
            </a:b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pPr marL="0" indent="0">
              <a:buNone/>
            </a:pPr>
            <a:r>
              <a:rPr lang="en-US" dirty="0"/>
              <a:t>Magnetic materials can be classified according to how they behave in the absence of an applied magnetic field. These classification are</a:t>
            </a:r>
            <a:r>
              <a:rPr lang="en-US" dirty="0" smtClean="0"/>
              <a:t>;</a:t>
            </a:r>
          </a:p>
          <a:p>
            <a:pPr marL="0" indent="0">
              <a:buNone/>
            </a:pPr>
            <a:endParaRPr lang="en-US" dirty="0" smtClean="0"/>
          </a:p>
          <a:p>
            <a:pPr lvl="0">
              <a:lnSpc>
                <a:spcPct val="107000"/>
              </a:lnSpc>
              <a:spcBef>
                <a:spcPts val="0"/>
              </a:spcBef>
              <a:buFont typeface="+mj-lt"/>
              <a:buAutoNum type="alphaLcParenBoth"/>
            </a:pPr>
            <a:r>
              <a:rPr lang="en-US" dirty="0" smtClean="0">
                <a:latin typeface="Times New Roman"/>
                <a:ea typeface="Times New Roman"/>
                <a:cs typeface="Times New Roman"/>
              </a:rPr>
              <a:t>Diamagnetic</a:t>
            </a:r>
            <a:endParaRPr lang="en-US" sz="2800" dirty="0">
              <a:ea typeface="Calibri"/>
              <a:cs typeface="Times New Roman"/>
            </a:endParaRPr>
          </a:p>
          <a:p>
            <a:pPr lvl="0">
              <a:lnSpc>
                <a:spcPct val="107000"/>
              </a:lnSpc>
              <a:spcBef>
                <a:spcPts val="0"/>
              </a:spcBef>
              <a:buFont typeface="+mj-lt"/>
              <a:buAutoNum type="alphaLcParenBoth"/>
            </a:pPr>
            <a:r>
              <a:rPr lang="en-US" dirty="0">
                <a:latin typeface="Times New Roman"/>
                <a:ea typeface="Times New Roman"/>
                <a:cs typeface="Times New Roman"/>
              </a:rPr>
              <a:t>Paramagnetic </a:t>
            </a:r>
            <a:endParaRPr lang="en-US" sz="2800" dirty="0">
              <a:ea typeface="Calibri"/>
              <a:cs typeface="Times New Roman"/>
            </a:endParaRPr>
          </a:p>
          <a:p>
            <a:pPr lvl="0">
              <a:lnSpc>
                <a:spcPct val="107000"/>
              </a:lnSpc>
              <a:spcBef>
                <a:spcPts val="0"/>
              </a:spcBef>
              <a:buFont typeface="+mj-lt"/>
              <a:buAutoNum type="alphaLcParenBoth"/>
            </a:pPr>
            <a:r>
              <a:rPr lang="en-US" dirty="0">
                <a:latin typeface="Times New Roman"/>
                <a:ea typeface="Times New Roman"/>
                <a:cs typeface="Times New Roman"/>
              </a:rPr>
              <a:t>Ferromagnetic</a:t>
            </a:r>
            <a:endParaRPr lang="en-US" sz="2800" dirty="0">
              <a:ea typeface="Calibri"/>
              <a:cs typeface="Times New Roman"/>
            </a:endParaRPr>
          </a:p>
          <a:p>
            <a:pPr lvl="0">
              <a:lnSpc>
                <a:spcPct val="107000"/>
              </a:lnSpc>
              <a:spcBef>
                <a:spcPts val="0"/>
              </a:spcBef>
              <a:buFont typeface="+mj-lt"/>
              <a:buAutoNum type="alphaLcParenBoth"/>
            </a:pPr>
            <a:r>
              <a:rPr lang="en-US" dirty="0">
                <a:latin typeface="Times New Roman"/>
                <a:ea typeface="Times New Roman"/>
                <a:cs typeface="Times New Roman"/>
              </a:rPr>
              <a:t>Anti-ferromagnetic</a:t>
            </a:r>
            <a:endParaRPr lang="en-US" sz="2800" dirty="0">
              <a:ea typeface="Calibri"/>
              <a:cs typeface="Times New Roman"/>
            </a:endParaRPr>
          </a:p>
          <a:p>
            <a:pPr lvl="0">
              <a:lnSpc>
                <a:spcPct val="107000"/>
              </a:lnSpc>
              <a:spcBef>
                <a:spcPts val="0"/>
              </a:spcBef>
              <a:spcAft>
                <a:spcPts val="800"/>
              </a:spcAft>
              <a:buFont typeface="+mj-lt"/>
              <a:buAutoNum type="alphaLcParenBoth"/>
            </a:pPr>
            <a:r>
              <a:rPr lang="en-US" dirty="0" err="1" smtClean="0">
                <a:latin typeface="Times New Roman"/>
                <a:ea typeface="Times New Roman"/>
                <a:cs typeface="Times New Roman"/>
              </a:rPr>
              <a:t>Ferrimagnetic</a:t>
            </a:r>
            <a:endParaRPr lang="en-US" dirty="0" smtClean="0">
              <a:latin typeface="Times New Roman"/>
              <a:ea typeface="Times New Roman"/>
              <a:cs typeface="Times New Roman"/>
            </a:endParaRPr>
          </a:p>
          <a:p>
            <a:pPr marL="0" lvl="0" indent="0">
              <a:lnSpc>
                <a:spcPct val="107000"/>
              </a:lnSpc>
              <a:spcBef>
                <a:spcPts val="0"/>
              </a:spcBef>
              <a:spcAft>
                <a:spcPts val="800"/>
              </a:spcAft>
              <a:buNone/>
            </a:pPr>
            <a:endParaRPr lang="en-US" sz="2800" dirty="0">
              <a:ea typeface="Calibri"/>
              <a:cs typeface="Times New Roman"/>
            </a:endParaRPr>
          </a:p>
          <a:p>
            <a:pPr marL="0" indent="0">
              <a:lnSpc>
                <a:spcPct val="107000"/>
              </a:lnSpc>
              <a:spcBef>
                <a:spcPts val="0"/>
              </a:spcBef>
              <a:spcAft>
                <a:spcPts val="800"/>
              </a:spcAft>
              <a:buNone/>
            </a:pPr>
            <a:r>
              <a:rPr lang="en-US" sz="2800" dirty="0" smtClean="0"/>
              <a:t>Prominent </a:t>
            </a:r>
            <a:r>
              <a:rPr lang="en-US" sz="2800" dirty="0"/>
              <a:t>characteristics of magnetic material is magnetic polarization, the alignment of its atomic magnetic dipoles when a magnetic field is applied.</a:t>
            </a:r>
          </a:p>
          <a:p>
            <a:pPr marL="0" marR="0" indent="0">
              <a:lnSpc>
                <a:spcPct val="107000"/>
              </a:lnSpc>
              <a:spcBef>
                <a:spcPts val="0"/>
              </a:spcBef>
              <a:spcAft>
                <a:spcPts val="800"/>
              </a:spcAft>
              <a:buNone/>
            </a:pPr>
            <a:endParaRPr lang="en-US" sz="2800" dirty="0">
              <a:ea typeface="Calibri"/>
              <a:cs typeface="Times New Roman"/>
            </a:endParaRPr>
          </a:p>
          <a:p>
            <a:pPr marL="0" indent="0">
              <a:buNone/>
            </a:pPr>
            <a:endParaRPr lang="en-US" dirty="0"/>
          </a:p>
        </p:txBody>
      </p:sp>
    </p:spTree>
    <p:extLst>
      <p:ext uri="{BB962C8B-B14F-4D97-AF65-F5344CB8AC3E}">
        <p14:creationId xmlns:p14="http://schemas.microsoft.com/office/powerpoint/2010/main" val="30331801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MAGNETIZATION </a:t>
            </a:r>
            <a:r>
              <a:rPr lang="en-US" b="1" dirty="0"/>
              <a:t>AND PERMEABILITY</a:t>
            </a:r>
            <a:r>
              <a:rPr lang="en-US" dirty="0"/>
              <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5029200"/>
              </a:xfrm>
            </p:spPr>
            <p:txBody>
              <a:bodyPr>
                <a:normAutofit fontScale="92500"/>
              </a:bodyPr>
              <a:lstStyle/>
              <a:p>
                <a:pPr marL="0" indent="0">
                  <a:buNone/>
                </a:pPr>
                <a:r>
                  <a:rPr lang="en-US" dirty="0"/>
                  <a:t>With magnetization there is the formation of bound magnetization surface current density </a:t>
                </a:r>
                <a14:m>
                  <m:oMath xmlns:m="http://schemas.openxmlformats.org/officeDocument/2006/math">
                    <m:sSub>
                      <m:sSubPr>
                        <m:ctrlPr>
                          <a:rPr lang="en-US" i="1">
                            <a:latin typeface="Cambria Math"/>
                          </a:rPr>
                        </m:ctrlPr>
                      </m:sSubPr>
                      <m:e>
                        <m:acc>
                          <m:accPr>
                            <m:chr m:val="⃗"/>
                            <m:ctrlPr>
                              <a:rPr lang="en-US" i="1">
                                <a:latin typeface="Cambria Math"/>
                              </a:rPr>
                            </m:ctrlPr>
                          </m:accPr>
                          <m:e>
                            <m:r>
                              <a:rPr lang="en-US" i="1">
                                <a:latin typeface="Cambria Math"/>
                              </a:rPr>
                              <m:t>𝐽</m:t>
                            </m:r>
                          </m:e>
                        </m:acc>
                      </m:e>
                      <m:sub>
                        <m:r>
                          <a:rPr lang="en-US" i="1">
                            <a:latin typeface="Cambria Math"/>
                          </a:rPr>
                          <m:t>𝑠𝑚</m:t>
                        </m:r>
                      </m:sub>
                    </m:sSub>
                  </m:oMath>
                </a14:m>
                <a:r>
                  <a:rPr lang="en-US" dirty="0"/>
                  <a:t>, hence </a:t>
                </a:r>
              </a:p>
              <a:p>
                <a:pPr marL="0" indent="0">
                  <a:buNone/>
                </a:pPr>
                <a14:m>
                  <m:oMathPara xmlns:m="http://schemas.openxmlformats.org/officeDocument/2006/math">
                    <m:oMathParaPr>
                      <m:jc m:val="centerGroup"/>
                    </m:oMathParaPr>
                    <m:oMath xmlns:m="http://schemas.openxmlformats.org/officeDocument/2006/math">
                      <m:r>
                        <a:rPr lang="en-US">
                          <a:latin typeface="Cambria Math"/>
                        </a:rPr>
                        <m:t>𝛻</m:t>
                      </m:r>
                      <m:r>
                        <a:rPr lang="en-US" i="1">
                          <a:latin typeface="Cambria Math"/>
                        </a:rPr>
                        <m:t> </m:t>
                      </m:r>
                      <m:r>
                        <a:rPr lang="en-US" i="1">
                          <a:latin typeface="Cambria Math"/>
                        </a:rPr>
                        <m:t>𝑥</m:t>
                      </m:r>
                      <m:r>
                        <a:rPr lang="en-US" i="1">
                          <a:latin typeface="Cambria Math"/>
                        </a:rPr>
                        <m:t> </m:t>
                      </m:r>
                      <m:f>
                        <m:fPr>
                          <m:ctrlPr>
                            <a:rPr lang="en-US" i="1">
                              <a:latin typeface="Cambria Math"/>
                            </a:rPr>
                          </m:ctrlPr>
                        </m:fPr>
                        <m:num>
                          <m:acc>
                            <m:accPr>
                              <m:chr m:val="⃗"/>
                              <m:ctrlPr>
                                <a:rPr lang="en-US" i="1">
                                  <a:latin typeface="Cambria Math"/>
                                </a:rPr>
                              </m:ctrlPr>
                            </m:accPr>
                            <m:e>
                              <m:r>
                                <a:rPr lang="en-US" i="1">
                                  <a:latin typeface="Cambria Math"/>
                                </a:rPr>
                                <m:t>𝐵</m:t>
                              </m:r>
                            </m:e>
                          </m:acc>
                        </m:num>
                        <m:den>
                          <m:sSub>
                            <m:sSubPr>
                              <m:ctrlPr>
                                <a:rPr lang="en-US" i="1">
                                  <a:latin typeface="Cambria Math"/>
                                </a:rPr>
                              </m:ctrlPr>
                            </m:sSubPr>
                            <m:e>
                              <m:r>
                                <a:rPr lang="en-US" i="1">
                                  <a:latin typeface="Cambria Math"/>
                                </a:rPr>
                                <m:t>𝜇</m:t>
                              </m:r>
                            </m:e>
                            <m:sub>
                              <m:r>
                                <a:rPr lang="en-US" i="1">
                                  <a:latin typeface="Cambria Math"/>
                                </a:rPr>
                                <m:t>𝑜</m:t>
                              </m:r>
                            </m:sub>
                          </m:sSub>
                        </m:den>
                      </m:f>
                      <m:r>
                        <a:rPr lang="en-US" i="1">
                          <a:latin typeface="Cambria Math"/>
                        </a:rPr>
                        <m:t>=</m:t>
                      </m:r>
                      <m:d>
                        <m:dPr>
                          <m:ctrlPr>
                            <a:rPr lang="en-US" i="1">
                              <a:latin typeface="Cambria Math"/>
                            </a:rPr>
                          </m:ctrlPr>
                        </m:dPr>
                        <m:e>
                          <m:acc>
                            <m:accPr>
                              <m:chr m:val="⃗"/>
                              <m:ctrlPr>
                                <a:rPr lang="en-US" i="1">
                                  <a:latin typeface="Cambria Math"/>
                                </a:rPr>
                              </m:ctrlPr>
                            </m:accPr>
                            <m:e>
                              <m:r>
                                <a:rPr lang="en-US" i="1">
                                  <a:latin typeface="Cambria Math"/>
                                </a:rPr>
                                <m:t>𝐽</m:t>
                              </m:r>
                            </m:e>
                          </m:acc>
                          <m:r>
                            <a:rPr lang="en-US" i="1">
                              <a:latin typeface="Cambria Math"/>
                            </a:rPr>
                            <m:t>+</m:t>
                          </m:r>
                          <m:sSub>
                            <m:sSubPr>
                              <m:ctrlPr>
                                <a:rPr lang="en-US" i="1">
                                  <a:latin typeface="Cambria Math"/>
                                </a:rPr>
                              </m:ctrlPr>
                            </m:sSubPr>
                            <m:e>
                              <m:acc>
                                <m:accPr>
                                  <m:chr m:val="⃗"/>
                                  <m:ctrlPr>
                                    <a:rPr lang="en-US" i="1">
                                      <a:latin typeface="Cambria Math"/>
                                    </a:rPr>
                                  </m:ctrlPr>
                                </m:accPr>
                                <m:e>
                                  <m:r>
                                    <a:rPr lang="en-US" i="1">
                                      <a:latin typeface="Cambria Math"/>
                                    </a:rPr>
                                    <m:t>𝐽</m:t>
                                  </m:r>
                                </m:e>
                              </m:acc>
                            </m:e>
                            <m:sub>
                              <m:r>
                                <a:rPr lang="en-US" i="1">
                                  <a:latin typeface="Cambria Math"/>
                                </a:rPr>
                                <m:t>𝑠𝑚</m:t>
                              </m:r>
                            </m:sub>
                          </m:sSub>
                        </m:e>
                      </m:d>
                      <m:r>
                        <a:rPr lang="en-US" i="1">
                          <a:latin typeface="Cambria Math"/>
                        </a:rPr>
                        <m:t>…(1)</m:t>
                      </m:r>
                    </m:oMath>
                  </m:oMathPara>
                </a14:m>
                <a:endParaRPr lang="en-US" dirty="0"/>
              </a:p>
              <a:p>
                <a:pPr marL="0" indent="0">
                  <a:buNone/>
                </a:pPr>
                <a:r>
                  <a:rPr lang="en-US" dirty="0"/>
                  <a:t>Where </a:t>
                </a:r>
                <a14:m>
                  <m:oMath xmlns:m="http://schemas.openxmlformats.org/officeDocument/2006/math">
                    <m:acc>
                      <m:accPr>
                        <m:chr m:val="⃗"/>
                        <m:ctrlPr>
                          <a:rPr lang="en-US" i="1">
                            <a:latin typeface="Cambria Math"/>
                          </a:rPr>
                        </m:ctrlPr>
                      </m:accPr>
                      <m:e>
                        <m:r>
                          <a:rPr lang="en-US" i="1">
                            <a:latin typeface="Cambria Math"/>
                          </a:rPr>
                          <m:t>𝐵</m:t>
                        </m:r>
                      </m:e>
                    </m:acc>
                  </m:oMath>
                </a14:m>
                <a:r>
                  <a:rPr lang="en-US" dirty="0"/>
                  <a:t> is the resultant field due to currents associated with free charges and current associated with Magnetization.</a:t>
                </a:r>
              </a:p>
              <a:p>
                <a:pPr marL="0" indent="0">
                  <a:buNone/>
                </a:pPr>
                <a:r>
                  <a:rPr lang="en-US" dirty="0"/>
                  <a:t>Now </a:t>
                </a:r>
                <a14:m>
                  <m:oMath xmlns:m="http://schemas.openxmlformats.org/officeDocument/2006/math">
                    <m:sSub>
                      <m:sSubPr>
                        <m:ctrlPr>
                          <a:rPr lang="en-US" i="1">
                            <a:latin typeface="Cambria Math"/>
                          </a:rPr>
                        </m:ctrlPr>
                      </m:sSubPr>
                      <m:e>
                        <m:acc>
                          <m:accPr>
                            <m:chr m:val="⃗"/>
                            <m:ctrlPr>
                              <a:rPr lang="en-US" i="1">
                                <a:latin typeface="Cambria Math"/>
                              </a:rPr>
                            </m:ctrlPr>
                          </m:accPr>
                          <m:e>
                            <m:r>
                              <a:rPr lang="en-US" i="1">
                                <a:latin typeface="Cambria Math"/>
                              </a:rPr>
                              <m:t>𝐽</m:t>
                            </m:r>
                          </m:e>
                        </m:acc>
                      </m:e>
                      <m:sub>
                        <m:r>
                          <a:rPr lang="en-US" i="1">
                            <a:latin typeface="Cambria Math"/>
                          </a:rPr>
                          <m:t>𝑠𝑚</m:t>
                        </m:r>
                      </m:sub>
                    </m:sSub>
                    <m:r>
                      <a:rPr lang="en-US" i="1">
                        <a:latin typeface="Cambria Math"/>
                      </a:rPr>
                      <m:t>=</m:t>
                    </m:r>
                    <m:r>
                      <a:rPr lang="en-US">
                        <a:latin typeface="Cambria Math"/>
                      </a:rPr>
                      <m:t>𝛻</m:t>
                    </m:r>
                    <m:r>
                      <a:rPr lang="en-US" i="1">
                        <a:latin typeface="Cambria Math"/>
                      </a:rPr>
                      <m:t> </m:t>
                    </m:r>
                    <m:r>
                      <a:rPr lang="en-US" i="1">
                        <a:latin typeface="Cambria Math"/>
                      </a:rPr>
                      <m:t>𝑥</m:t>
                    </m:r>
                    <m:r>
                      <a:rPr lang="en-US" i="1">
                        <a:latin typeface="Cambria Math"/>
                      </a:rPr>
                      <m:t> </m:t>
                    </m:r>
                    <m:acc>
                      <m:accPr>
                        <m:chr m:val="⃗"/>
                        <m:ctrlPr>
                          <a:rPr lang="en-US" i="1">
                            <a:latin typeface="Cambria Math"/>
                          </a:rPr>
                        </m:ctrlPr>
                      </m:accPr>
                      <m:e>
                        <m:r>
                          <a:rPr lang="en-US" i="1">
                            <a:latin typeface="Cambria Math"/>
                          </a:rPr>
                          <m:t>𝑀</m:t>
                        </m:r>
                      </m:e>
                    </m:acc>
                  </m:oMath>
                </a14:m>
                <a:endParaRPr lang="en-US" dirty="0"/>
              </a:p>
              <a:p>
                <a:pPr marL="0" indent="0">
                  <a:buNone/>
                </a:pPr>
                <a:r>
                  <a:rPr lang="en-US" dirty="0"/>
                  <a:t>Where </a:t>
                </a:r>
                <a14:m>
                  <m:oMath xmlns:m="http://schemas.openxmlformats.org/officeDocument/2006/math">
                    <m:acc>
                      <m:accPr>
                        <m:chr m:val="⃗"/>
                        <m:ctrlPr>
                          <a:rPr lang="en-US" i="1">
                            <a:latin typeface="Cambria Math"/>
                          </a:rPr>
                        </m:ctrlPr>
                      </m:accPr>
                      <m:e>
                        <m:r>
                          <a:rPr lang="en-US" i="1">
                            <a:latin typeface="Cambria Math"/>
                          </a:rPr>
                          <m:t>𝑀</m:t>
                        </m:r>
                      </m:e>
                    </m:acc>
                  </m:oMath>
                </a14:m>
                <a:r>
                  <a:rPr lang="en-US" dirty="0"/>
                  <a:t>= Magnetization Vector.</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029200"/>
              </a:xfrm>
              <a:blipFill rotWithShape="1">
                <a:blip r:embed="rId2"/>
                <a:stretch>
                  <a:fillRect l="-1704" t="-2424" r="-2296" b="-6909"/>
                </a:stretch>
              </a:blipFill>
            </p:spPr>
            <p:txBody>
              <a:bodyPr/>
              <a:lstStyle/>
              <a:p>
                <a:r>
                  <a:rPr lang="en-US">
                    <a:noFill/>
                  </a:rPr>
                  <a:t> </a:t>
                </a:r>
              </a:p>
            </p:txBody>
          </p:sp>
        </mc:Fallback>
      </mc:AlternateContent>
    </p:spTree>
    <p:extLst>
      <p:ext uri="{BB962C8B-B14F-4D97-AF65-F5344CB8AC3E}">
        <p14:creationId xmlns:p14="http://schemas.microsoft.com/office/powerpoint/2010/main" val="31038787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pPr marL="0" indent="0">
                  <a:buNone/>
                </a:pPr>
                <a:r>
                  <a:rPr lang="en-US" dirty="0"/>
                  <a:t>Equation (1) becomes</a:t>
                </a:r>
              </a:p>
              <a:p>
                <a:pPr marL="0" indent="0">
                  <a:buNone/>
                </a:pPr>
                <a14:m>
                  <m:oMathPara xmlns:m="http://schemas.openxmlformats.org/officeDocument/2006/math">
                    <m:oMathParaPr>
                      <m:jc m:val="centerGroup"/>
                    </m:oMathParaPr>
                    <m:oMath xmlns:m="http://schemas.openxmlformats.org/officeDocument/2006/math">
                      <m:r>
                        <a:rPr lang="en-US">
                          <a:latin typeface="Cambria Math"/>
                        </a:rPr>
                        <m:t>𝛻</m:t>
                      </m:r>
                      <m:r>
                        <a:rPr lang="en-US" i="1">
                          <a:latin typeface="Cambria Math"/>
                        </a:rPr>
                        <m:t> </m:t>
                      </m:r>
                      <m:r>
                        <a:rPr lang="en-US" i="1">
                          <a:latin typeface="Cambria Math"/>
                        </a:rPr>
                        <m:t>𝑥</m:t>
                      </m:r>
                      <m:r>
                        <a:rPr lang="en-US" i="1">
                          <a:latin typeface="Cambria Math"/>
                        </a:rPr>
                        <m:t> </m:t>
                      </m:r>
                      <m:f>
                        <m:fPr>
                          <m:ctrlPr>
                            <a:rPr lang="en-US" i="1">
                              <a:latin typeface="Cambria Math"/>
                            </a:rPr>
                          </m:ctrlPr>
                        </m:fPr>
                        <m:num>
                          <m:acc>
                            <m:accPr>
                              <m:chr m:val="⃗"/>
                              <m:ctrlPr>
                                <a:rPr lang="en-US" i="1">
                                  <a:latin typeface="Cambria Math"/>
                                </a:rPr>
                              </m:ctrlPr>
                            </m:accPr>
                            <m:e>
                              <m:r>
                                <a:rPr lang="en-US" i="1">
                                  <a:latin typeface="Cambria Math"/>
                                </a:rPr>
                                <m:t>𝐵</m:t>
                              </m:r>
                            </m:e>
                          </m:acc>
                        </m:num>
                        <m:den>
                          <m:sSub>
                            <m:sSubPr>
                              <m:ctrlPr>
                                <a:rPr lang="en-US" i="1">
                                  <a:latin typeface="Cambria Math"/>
                                </a:rPr>
                              </m:ctrlPr>
                            </m:sSubPr>
                            <m:e>
                              <m:r>
                                <a:rPr lang="en-US" i="1">
                                  <a:latin typeface="Cambria Math"/>
                                </a:rPr>
                                <m:t>𝜇</m:t>
                              </m:r>
                            </m:e>
                            <m:sub>
                              <m:r>
                                <a:rPr lang="en-US" i="1">
                                  <a:latin typeface="Cambria Math"/>
                                </a:rPr>
                                <m:t>𝑜</m:t>
                              </m:r>
                            </m:sub>
                          </m:sSub>
                        </m:den>
                      </m:f>
                      <m:r>
                        <a:rPr lang="en-US" i="1">
                          <a:latin typeface="Cambria Math"/>
                        </a:rPr>
                        <m:t>=</m:t>
                      </m:r>
                      <m:d>
                        <m:dPr>
                          <m:ctrlPr>
                            <a:rPr lang="en-US" i="1">
                              <a:latin typeface="Cambria Math"/>
                            </a:rPr>
                          </m:ctrlPr>
                        </m:dPr>
                        <m:e>
                          <m:acc>
                            <m:accPr>
                              <m:chr m:val="⃗"/>
                              <m:ctrlPr>
                                <a:rPr lang="en-US" i="1">
                                  <a:latin typeface="Cambria Math"/>
                                </a:rPr>
                              </m:ctrlPr>
                            </m:accPr>
                            <m:e>
                              <m:r>
                                <a:rPr lang="en-US" i="1">
                                  <a:latin typeface="Cambria Math"/>
                                </a:rPr>
                                <m:t>𝐽</m:t>
                              </m:r>
                            </m:e>
                          </m:acc>
                          <m:r>
                            <a:rPr lang="en-US" i="1">
                              <a:latin typeface="Cambria Math"/>
                            </a:rPr>
                            <m:t>+</m:t>
                          </m:r>
                          <m:r>
                            <a:rPr lang="en-US">
                              <a:latin typeface="Cambria Math"/>
                            </a:rPr>
                            <m:t>𝛻</m:t>
                          </m:r>
                          <m:r>
                            <a:rPr lang="en-US" i="1">
                              <a:latin typeface="Cambria Math"/>
                            </a:rPr>
                            <m:t> </m:t>
                          </m:r>
                          <m:r>
                            <a:rPr lang="en-US" i="1">
                              <a:latin typeface="Cambria Math"/>
                            </a:rPr>
                            <m:t>𝑥</m:t>
                          </m:r>
                          <m:r>
                            <a:rPr lang="en-US" i="1">
                              <a:latin typeface="Cambria Math"/>
                            </a:rPr>
                            <m:t> </m:t>
                          </m:r>
                          <m:acc>
                            <m:accPr>
                              <m:chr m:val="⃗"/>
                              <m:ctrlPr>
                                <a:rPr lang="en-US" i="1">
                                  <a:latin typeface="Cambria Math"/>
                                </a:rPr>
                              </m:ctrlPr>
                            </m:accPr>
                            <m:e>
                              <m:r>
                                <a:rPr lang="en-US" i="1">
                                  <a:latin typeface="Cambria Math"/>
                                </a:rPr>
                                <m:t>𝑀</m:t>
                              </m:r>
                            </m:e>
                          </m:acc>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a:latin typeface="Cambria Math"/>
                        </a:rPr>
                        <m:t>𝛻</m:t>
                      </m:r>
                      <m:r>
                        <a:rPr lang="en-US" i="1">
                          <a:latin typeface="Cambria Math"/>
                        </a:rPr>
                        <m:t> </m:t>
                      </m:r>
                      <m:r>
                        <a:rPr lang="en-US" i="1">
                          <a:latin typeface="Cambria Math"/>
                        </a:rPr>
                        <m:t>𝑥</m:t>
                      </m:r>
                      <m:d>
                        <m:dPr>
                          <m:ctrlPr>
                            <a:rPr lang="en-US" i="1">
                              <a:latin typeface="Cambria Math"/>
                            </a:rPr>
                          </m:ctrlPr>
                        </m:dPr>
                        <m:e>
                          <m:f>
                            <m:fPr>
                              <m:ctrlPr>
                                <a:rPr lang="en-US" i="1">
                                  <a:latin typeface="Cambria Math"/>
                                </a:rPr>
                              </m:ctrlPr>
                            </m:fPr>
                            <m:num>
                              <m:acc>
                                <m:accPr>
                                  <m:chr m:val="⃗"/>
                                  <m:ctrlPr>
                                    <a:rPr lang="en-US" i="1">
                                      <a:latin typeface="Cambria Math"/>
                                    </a:rPr>
                                  </m:ctrlPr>
                                </m:accPr>
                                <m:e>
                                  <m:r>
                                    <a:rPr lang="en-US" i="1">
                                      <a:latin typeface="Cambria Math"/>
                                    </a:rPr>
                                    <m:t>𝐵</m:t>
                                  </m:r>
                                </m:e>
                              </m:acc>
                            </m:num>
                            <m:den>
                              <m:sSub>
                                <m:sSubPr>
                                  <m:ctrlPr>
                                    <a:rPr lang="en-US" i="1">
                                      <a:latin typeface="Cambria Math"/>
                                    </a:rPr>
                                  </m:ctrlPr>
                                </m:sSubPr>
                                <m:e>
                                  <m:r>
                                    <a:rPr lang="en-US" i="1">
                                      <a:latin typeface="Cambria Math"/>
                                    </a:rPr>
                                    <m:t>𝜇</m:t>
                                  </m:r>
                                </m:e>
                                <m:sub>
                                  <m:r>
                                    <a:rPr lang="en-US" i="1">
                                      <a:latin typeface="Cambria Math"/>
                                    </a:rPr>
                                    <m:t>𝑜</m:t>
                                  </m:r>
                                </m:sub>
                              </m:sSub>
                            </m:den>
                          </m:f>
                          <m:r>
                            <a:rPr lang="en-US" i="1">
                              <a:latin typeface="Cambria Math"/>
                            </a:rPr>
                            <m:t>−</m:t>
                          </m:r>
                          <m:acc>
                            <m:accPr>
                              <m:chr m:val="⃗"/>
                              <m:ctrlPr>
                                <a:rPr lang="en-US" i="1">
                                  <a:latin typeface="Cambria Math"/>
                                </a:rPr>
                              </m:ctrlPr>
                            </m:accPr>
                            <m:e>
                              <m:r>
                                <a:rPr lang="en-US" i="1">
                                  <a:latin typeface="Cambria Math"/>
                                </a:rPr>
                                <m:t>𝑀</m:t>
                              </m:r>
                            </m:e>
                          </m:acc>
                        </m:e>
                      </m:d>
                      <m:r>
                        <a:rPr lang="en-US" i="1">
                          <a:latin typeface="Cambria Math"/>
                        </a:rPr>
                        <m:t>=</m:t>
                      </m:r>
                      <m:acc>
                        <m:accPr>
                          <m:chr m:val="⃗"/>
                          <m:ctrlPr>
                            <a:rPr lang="en-US" i="1">
                              <a:latin typeface="Cambria Math"/>
                            </a:rPr>
                          </m:ctrlPr>
                        </m:accPr>
                        <m:e>
                          <m:r>
                            <a:rPr lang="en-US" i="1">
                              <a:latin typeface="Cambria Math"/>
                            </a:rPr>
                            <m:t>𝐽</m:t>
                          </m:r>
                        </m:e>
                      </m:acc>
                      <m:r>
                        <a:rPr lang="en-US" i="1">
                          <a:latin typeface="Cambria Math"/>
                        </a:rPr>
                        <m:t>….(2)</m:t>
                      </m:r>
                    </m:oMath>
                  </m:oMathPara>
                </a14:m>
                <a:endParaRPr lang="en-US" dirty="0"/>
              </a:p>
              <a:p>
                <a:pPr marL="0" indent="0">
                  <a:buNone/>
                </a:pPr>
                <a:r>
                  <a:rPr lang="en-US" dirty="0"/>
                  <a:t>Let </a:t>
                </a:r>
                <a14:m>
                  <m:oMath xmlns:m="http://schemas.openxmlformats.org/officeDocument/2006/math">
                    <m:d>
                      <m:dPr>
                        <m:ctrlPr>
                          <a:rPr lang="en-US" i="1">
                            <a:latin typeface="Cambria Math"/>
                          </a:rPr>
                        </m:ctrlPr>
                      </m:dPr>
                      <m:e>
                        <m:f>
                          <m:fPr>
                            <m:ctrlPr>
                              <a:rPr lang="en-US" i="1">
                                <a:latin typeface="Cambria Math"/>
                              </a:rPr>
                            </m:ctrlPr>
                          </m:fPr>
                          <m:num>
                            <m:acc>
                              <m:accPr>
                                <m:chr m:val="⃗"/>
                                <m:ctrlPr>
                                  <a:rPr lang="en-US" i="1">
                                    <a:latin typeface="Cambria Math"/>
                                  </a:rPr>
                                </m:ctrlPr>
                              </m:accPr>
                              <m:e>
                                <m:r>
                                  <a:rPr lang="en-US" i="1">
                                    <a:latin typeface="Cambria Math"/>
                                  </a:rPr>
                                  <m:t>𝐵</m:t>
                                </m:r>
                              </m:e>
                            </m:acc>
                          </m:num>
                          <m:den>
                            <m:sSub>
                              <m:sSubPr>
                                <m:ctrlPr>
                                  <a:rPr lang="en-US" i="1">
                                    <a:latin typeface="Cambria Math"/>
                                  </a:rPr>
                                </m:ctrlPr>
                              </m:sSubPr>
                              <m:e>
                                <m:r>
                                  <a:rPr lang="en-US" i="1">
                                    <a:latin typeface="Cambria Math"/>
                                  </a:rPr>
                                  <m:t>𝜇</m:t>
                                </m:r>
                              </m:e>
                              <m:sub>
                                <m:r>
                                  <a:rPr lang="en-US" i="1">
                                    <a:latin typeface="Cambria Math"/>
                                  </a:rPr>
                                  <m:t>𝑜</m:t>
                                </m:r>
                              </m:sub>
                            </m:sSub>
                          </m:den>
                        </m:f>
                        <m:r>
                          <a:rPr lang="en-US" i="1">
                            <a:latin typeface="Cambria Math"/>
                          </a:rPr>
                          <m:t>−</m:t>
                        </m:r>
                        <m:acc>
                          <m:accPr>
                            <m:chr m:val="⃗"/>
                            <m:ctrlPr>
                              <a:rPr lang="en-US" i="1">
                                <a:latin typeface="Cambria Math"/>
                              </a:rPr>
                            </m:ctrlPr>
                          </m:accPr>
                          <m:e>
                            <m:r>
                              <a:rPr lang="en-US" i="1">
                                <a:latin typeface="Cambria Math"/>
                              </a:rPr>
                              <m:t>𝑀</m:t>
                            </m:r>
                          </m:e>
                        </m:acc>
                      </m:e>
                    </m:d>
                    <m:r>
                      <a:rPr lang="en-US" i="1">
                        <a:latin typeface="Cambria Math"/>
                      </a:rPr>
                      <m:t>≜</m:t>
                    </m:r>
                    <m:acc>
                      <m:accPr>
                        <m:chr m:val="⃗"/>
                        <m:ctrlPr>
                          <a:rPr lang="en-US" i="1">
                            <a:latin typeface="Cambria Math"/>
                          </a:rPr>
                        </m:ctrlPr>
                      </m:accPr>
                      <m:e>
                        <m:r>
                          <a:rPr lang="en-US" i="1">
                            <a:latin typeface="Cambria Math"/>
                          </a:rPr>
                          <m:t>𝐻</m:t>
                        </m:r>
                      </m:e>
                    </m:acc>
                    <m:r>
                      <a:rPr lang="en-US" i="1">
                        <a:latin typeface="Cambria Math"/>
                      </a:rPr>
                      <m:t>…..(3)</m:t>
                    </m:r>
                  </m:oMath>
                </a14:m>
                <a:endParaRPr lang="en-US" dirty="0"/>
              </a:p>
              <a:p>
                <a:pPr marL="0" indent="0">
                  <a:buNone/>
                </a:pPr>
                <a:r>
                  <a:rPr lang="en-US" dirty="0"/>
                  <a:t>Then equation (2) becomes</a:t>
                </a:r>
              </a:p>
              <a:p>
                <a:pPr marL="0" indent="0">
                  <a:buNone/>
                </a:pPr>
                <a14:m>
                  <m:oMathPara xmlns:m="http://schemas.openxmlformats.org/officeDocument/2006/math">
                    <m:oMathParaPr>
                      <m:jc m:val="centerGroup"/>
                    </m:oMathParaPr>
                    <m:oMath xmlns:m="http://schemas.openxmlformats.org/officeDocument/2006/math">
                      <m:r>
                        <a:rPr lang="en-US">
                          <a:latin typeface="Cambria Math"/>
                        </a:rPr>
                        <m:t>𝛻</m:t>
                      </m:r>
                      <m:r>
                        <a:rPr lang="en-US" i="1">
                          <a:latin typeface="Cambria Math"/>
                        </a:rPr>
                        <m:t> </m:t>
                      </m:r>
                      <m:r>
                        <a:rPr lang="en-US" i="1">
                          <a:latin typeface="Cambria Math"/>
                        </a:rPr>
                        <m:t>𝑥</m:t>
                      </m:r>
                      <m:r>
                        <a:rPr lang="en-US" i="1">
                          <a:latin typeface="Cambria Math"/>
                        </a:rPr>
                        <m:t> </m:t>
                      </m:r>
                      <m:acc>
                        <m:accPr>
                          <m:chr m:val="⃗"/>
                          <m:ctrlPr>
                            <a:rPr lang="en-US" i="1">
                              <a:latin typeface="Cambria Math"/>
                            </a:rPr>
                          </m:ctrlPr>
                        </m:accPr>
                        <m:e>
                          <m:r>
                            <a:rPr lang="en-US" i="1">
                              <a:latin typeface="Cambria Math"/>
                            </a:rPr>
                            <m:t>𝐻</m:t>
                          </m:r>
                        </m:e>
                      </m:acc>
                      <m:r>
                        <a:rPr lang="en-US" i="1">
                          <a:latin typeface="Cambria Math"/>
                        </a:rPr>
                        <m:t>=</m:t>
                      </m:r>
                      <m:acc>
                        <m:accPr>
                          <m:chr m:val="⃗"/>
                          <m:ctrlPr>
                            <a:rPr lang="en-US" i="1">
                              <a:latin typeface="Cambria Math"/>
                            </a:rPr>
                          </m:ctrlPr>
                        </m:accPr>
                        <m:e>
                          <m:r>
                            <a:rPr lang="en-US" i="1">
                              <a:latin typeface="Cambria Math"/>
                            </a:rPr>
                            <m:t>𝐽</m:t>
                          </m:r>
                        </m:e>
                      </m:acc>
                    </m:oMath>
                  </m:oMathPara>
                </a14:m>
                <a:endParaRPr lang="en-US" dirty="0"/>
              </a:p>
              <a:p>
                <a:pPr marL="0" indent="0">
                  <a:buNone/>
                </a:pPr>
                <a:r>
                  <a:rPr lang="en-US" dirty="0"/>
                  <a:t>From equation(3) </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a:rPr>
                          </m:ctrlPr>
                        </m:accPr>
                        <m:e>
                          <m:r>
                            <a:rPr lang="en-US" i="1">
                              <a:latin typeface="Cambria Math"/>
                            </a:rPr>
                            <m:t>𝐵</m:t>
                          </m:r>
                        </m:e>
                      </m:acc>
                      <m:r>
                        <a:rPr lang="en-US" i="1">
                          <a:latin typeface="Cambria Math"/>
                        </a:rPr>
                        <m:t>=</m:t>
                      </m:r>
                      <m:sSub>
                        <m:sSubPr>
                          <m:ctrlPr>
                            <a:rPr lang="en-US" i="1">
                              <a:latin typeface="Cambria Math"/>
                            </a:rPr>
                          </m:ctrlPr>
                        </m:sSubPr>
                        <m:e>
                          <m:r>
                            <a:rPr lang="en-US" i="1">
                              <a:latin typeface="Cambria Math"/>
                            </a:rPr>
                            <m:t>𝜇</m:t>
                          </m:r>
                        </m:e>
                        <m:sub>
                          <m:r>
                            <a:rPr lang="en-US" i="1">
                              <a:latin typeface="Cambria Math"/>
                            </a:rPr>
                            <m:t>𝑜</m:t>
                          </m:r>
                        </m:sub>
                      </m:sSub>
                      <m:d>
                        <m:dPr>
                          <m:ctrlPr>
                            <a:rPr lang="en-US" i="1">
                              <a:latin typeface="Cambria Math"/>
                            </a:rPr>
                          </m:ctrlPr>
                        </m:dPr>
                        <m:e>
                          <m:acc>
                            <m:accPr>
                              <m:chr m:val="⃗"/>
                              <m:ctrlPr>
                                <a:rPr lang="en-US" i="1">
                                  <a:latin typeface="Cambria Math"/>
                                </a:rPr>
                              </m:ctrlPr>
                            </m:accPr>
                            <m:e>
                              <m:r>
                                <a:rPr lang="en-US" i="1">
                                  <a:latin typeface="Cambria Math"/>
                                </a:rPr>
                                <m:t>𝐻</m:t>
                              </m:r>
                            </m:e>
                          </m:acc>
                          <m:r>
                            <a:rPr lang="en-US" i="1">
                              <a:latin typeface="Cambria Math"/>
                            </a:rPr>
                            <m:t>+</m:t>
                          </m:r>
                          <m:acc>
                            <m:accPr>
                              <m:chr m:val="⃗"/>
                              <m:ctrlPr>
                                <a:rPr lang="en-US" i="1">
                                  <a:latin typeface="Cambria Math"/>
                                </a:rPr>
                              </m:ctrlPr>
                            </m:accPr>
                            <m:e>
                              <m:r>
                                <a:rPr lang="en-US" i="1">
                                  <a:latin typeface="Cambria Math"/>
                                </a:rPr>
                                <m:t>𝑀</m:t>
                              </m:r>
                            </m:e>
                          </m:acc>
                        </m:e>
                      </m:d>
                      <m:r>
                        <a:rPr lang="en-US" i="1">
                          <a:latin typeface="Cambria Math"/>
                        </a:rPr>
                        <m:t>…(4)</m:t>
                      </m:r>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89" t="-2156" b="-1078"/>
                </a:stretch>
              </a:blipFill>
            </p:spPr>
            <p:txBody>
              <a:bodyPr/>
              <a:lstStyle/>
              <a:p>
                <a:r>
                  <a:rPr lang="en-US">
                    <a:noFill/>
                  </a:rPr>
                  <a:t> </a:t>
                </a:r>
              </a:p>
            </p:txBody>
          </p:sp>
        </mc:Fallback>
      </mc:AlternateContent>
    </p:spTree>
    <p:extLst>
      <p:ext uri="{BB962C8B-B14F-4D97-AF65-F5344CB8AC3E}">
        <p14:creationId xmlns:p14="http://schemas.microsoft.com/office/powerpoint/2010/main" val="37486797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0" indent="0">
                  <a:buNone/>
                </a:pPr>
                <a:r>
                  <a:rPr lang="en-US" dirty="0"/>
                  <a:t>In an Isotropic magnetic material, we find </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a:rPr>
                          </m:ctrlPr>
                        </m:accPr>
                        <m:e>
                          <m:r>
                            <a:rPr lang="en-US" i="1">
                              <a:latin typeface="Cambria Math"/>
                            </a:rPr>
                            <m:t>𝑀</m:t>
                          </m:r>
                        </m:e>
                      </m:acc>
                      <m:r>
                        <a:rPr lang="en-US" i="1">
                          <a:latin typeface="Cambria Math"/>
                        </a:rPr>
                        <m:t>=</m:t>
                      </m:r>
                      <m:sSub>
                        <m:sSubPr>
                          <m:ctrlPr>
                            <a:rPr lang="en-US" i="1">
                              <a:latin typeface="Cambria Math"/>
                            </a:rPr>
                          </m:ctrlPr>
                        </m:sSubPr>
                        <m:e>
                          <m:r>
                            <a:rPr lang="en-US" i="1">
                              <a:latin typeface="Cambria Math"/>
                            </a:rPr>
                            <m:t>𝑥</m:t>
                          </m:r>
                        </m:e>
                        <m:sub>
                          <m:r>
                            <a:rPr lang="en-US" i="1">
                              <a:latin typeface="Cambria Math"/>
                            </a:rPr>
                            <m:t>𝑚</m:t>
                          </m:r>
                        </m:sub>
                      </m:sSub>
                      <m:acc>
                        <m:accPr>
                          <m:chr m:val="⃗"/>
                          <m:ctrlPr>
                            <a:rPr lang="en-US" i="1">
                              <a:latin typeface="Cambria Math"/>
                            </a:rPr>
                          </m:ctrlPr>
                        </m:accPr>
                        <m:e>
                          <m:r>
                            <a:rPr lang="en-US" i="1">
                              <a:latin typeface="Cambria Math"/>
                            </a:rPr>
                            <m:t>𝐻</m:t>
                          </m:r>
                        </m:e>
                      </m:acc>
                      <m:r>
                        <a:rPr lang="en-US" i="1">
                          <a:latin typeface="Cambria Math"/>
                        </a:rPr>
                        <m:t>…(5)</m:t>
                      </m:r>
                    </m:oMath>
                  </m:oMathPara>
                </a14:m>
                <a:endParaRPr lang="en-US" dirty="0"/>
              </a:p>
              <a:p>
                <a:pPr marL="0" indent="0">
                  <a:buNone/>
                </a:pPr>
                <a:r>
                  <a:rPr lang="en-US" dirty="0"/>
                  <a:t>Where </a:t>
                </a:r>
                <a14:m>
                  <m:oMath xmlns:m="http://schemas.openxmlformats.org/officeDocument/2006/math">
                    <m:sSub>
                      <m:sSubPr>
                        <m:ctrlPr>
                          <a:rPr lang="en-US" i="1">
                            <a:latin typeface="Cambria Math"/>
                          </a:rPr>
                        </m:ctrlPr>
                      </m:sSubPr>
                      <m:e>
                        <m:r>
                          <a:rPr lang="en-US" i="1">
                            <a:latin typeface="Cambria Math"/>
                          </a:rPr>
                          <m:t>𝑥</m:t>
                        </m:r>
                      </m:e>
                      <m:sub>
                        <m:r>
                          <a:rPr lang="en-US" i="1">
                            <a:latin typeface="Cambria Math"/>
                          </a:rPr>
                          <m:t>𝑚</m:t>
                        </m:r>
                      </m:sub>
                    </m:sSub>
                  </m:oMath>
                </a14:m>
                <a:r>
                  <a:rPr lang="en-US" dirty="0"/>
                  <a:t> is the magnetic susceptibility of the material.</a:t>
                </a:r>
              </a:p>
              <a:p>
                <a:pPr marL="0" indent="0">
                  <a:buNone/>
                </a:pPr>
                <a:r>
                  <a:rPr lang="en-US" dirty="0"/>
                  <a:t>From (4) and (5)</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a:rPr>
                          </m:ctrlPr>
                        </m:accPr>
                        <m:e>
                          <m:r>
                            <a:rPr lang="en-US" i="1">
                              <a:latin typeface="Cambria Math"/>
                            </a:rPr>
                            <m:t>𝐵</m:t>
                          </m:r>
                        </m:e>
                      </m:acc>
                      <m:r>
                        <a:rPr lang="en-US" i="1">
                          <a:latin typeface="Cambria Math"/>
                        </a:rPr>
                        <m:t>=</m:t>
                      </m:r>
                      <m:sSub>
                        <m:sSubPr>
                          <m:ctrlPr>
                            <a:rPr lang="en-US" i="1">
                              <a:latin typeface="Cambria Math"/>
                            </a:rPr>
                          </m:ctrlPr>
                        </m:sSubPr>
                        <m:e>
                          <m:r>
                            <a:rPr lang="en-US" i="1">
                              <a:latin typeface="Cambria Math"/>
                            </a:rPr>
                            <m:t>𝜇</m:t>
                          </m:r>
                        </m:e>
                        <m:sub>
                          <m:r>
                            <a:rPr lang="en-US" i="1">
                              <a:latin typeface="Cambria Math"/>
                            </a:rPr>
                            <m:t>𝑜</m:t>
                          </m:r>
                        </m:sub>
                      </m:sSub>
                      <m:acc>
                        <m:accPr>
                          <m:chr m:val="⃗"/>
                          <m:ctrlPr>
                            <a:rPr lang="en-US" i="1">
                              <a:latin typeface="Cambria Math"/>
                            </a:rPr>
                          </m:ctrlPr>
                        </m:accPr>
                        <m:e>
                          <m:r>
                            <a:rPr lang="en-US" i="1">
                              <a:latin typeface="Cambria Math"/>
                            </a:rPr>
                            <m:t>𝐻</m:t>
                          </m:r>
                        </m:e>
                      </m:acc>
                      <m:d>
                        <m:dPr>
                          <m:ctrlPr>
                            <a:rPr lang="en-US" i="1">
                              <a:latin typeface="Cambria Math"/>
                            </a:rPr>
                          </m:ctrlPr>
                        </m:dPr>
                        <m:e>
                          <m:r>
                            <a:rPr lang="en-US" i="1">
                              <a:latin typeface="Cambria Math"/>
                            </a:rPr>
                            <m:t>1+</m:t>
                          </m:r>
                          <m:sSub>
                            <m:sSubPr>
                              <m:ctrlPr>
                                <a:rPr lang="en-US" i="1">
                                  <a:latin typeface="Cambria Math"/>
                                </a:rPr>
                              </m:ctrlPr>
                            </m:sSubPr>
                            <m:e>
                              <m:r>
                                <a:rPr lang="en-US" i="1">
                                  <a:latin typeface="Cambria Math"/>
                                </a:rPr>
                                <m:t>𝑥</m:t>
                              </m:r>
                            </m:e>
                            <m:sub>
                              <m:r>
                                <a:rPr lang="en-US" i="1">
                                  <a:latin typeface="Cambria Math"/>
                                </a:rPr>
                                <m:t>𝑚</m:t>
                              </m:r>
                            </m:sub>
                          </m:sSub>
                        </m:e>
                      </m:d>
                      <m:r>
                        <a:rPr lang="en-US" i="1">
                          <a:latin typeface="Cambria Math"/>
                        </a:rPr>
                        <m:t>…(6)</m:t>
                      </m:r>
                    </m:oMath>
                  </m:oMathPara>
                </a14:m>
                <a:endParaRPr lang="en-US" dirty="0"/>
              </a:p>
              <a:p>
                <a:pPr marL="0" indent="0">
                  <a:buNone/>
                </a:pPr>
                <a:r>
                  <a:rPr lang="en-US" dirty="0"/>
                  <a:t>Now, define </a:t>
                </a:r>
                <a14:m>
                  <m:oMath xmlns:m="http://schemas.openxmlformats.org/officeDocument/2006/math">
                    <m:sSub>
                      <m:sSubPr>
                        <m:ctrlPr>
                          <a:rPr lang="en-US" i="1">
                            <a:latin typeface="Cambria Math"/>
                          </a:rPr>
                        </m:ctrlPr>
                      </m:sSubPr>
                      <m:e>
                        <m:r>
                          <a:rPr lang="en-US" i="1">
                            <a:latin typeface="Cambria Math"/>
                          </a:rPr>
                          <m:t>𝜇</m:t>
                        </m:r>
                      </m:e>
                      <m:sub>
                        <m:r>
                          <a:rPr lang="en-US" i="1">
                            <a:latin typeface="Cambria Math"/>
                          </a:rPr>
                          <m:t>𝑟</m:t>
                        </m:r>
                      </m:sub>
                    </m:sSub>
                    <m:r>
                      <a:rPr lang="en-US" i="1">
                        <a:latin typeface="Cambria Math"/>
                      </a:rPr>
                      <m:t>=1+</m:t>
                    </m:r>
                    <m:sSub>
                      <m:sSubPr>
                        <m:ctrlPr>
                          <a:rPr lang="en-US" i="1">
                            <a:latin typeface="Cambria Math"/>
                          </a:rPr>
                        </m:ctrlPr>
                      </m:sSubPr>
                      <m:e>
                        <m:r>
                          <a:rPr lang="en-US" i="1">
                            <a:latin typeface="Cambria Math"/>
                          </a:rPr>
                          <m:t>𝑥</m:t>
                        </m:r>
                      </m:e>
                      <m:sub>
                        <m:r>
                          <a:rPr lang="en-US" i="1">
                            <a:latin typeface="Cambria Math"/>
                          </a:rPr>
                          <m:t>𝑚</m:t>
                        </m:r>
                      </m:sub>
                    </m:sSub>
                    <m:r>
                      <a:rPr lang="en-US" i="1">
                        <a:latin typeface="Cambria Math"/>
                      </a:rPr>
                      <m:t>….(7)</m:t>
                    </m:r>
                  </m:oMath>
                </a14:m>
                <a:r>
                  <a:rPr lang="en-US" dirty="0"/>
                  <a:t> </a:t>
                </a:r>
              </a:p>
              <a:p>
                <a:pPr marL="0" indent="0">
                  <a:buNone/>
                </a:pPr>
                <a14:m>
                  <m:oMath xmlns:m="http://schemas.openxmlformats.org/officeDocument/2006/math">
                    <m:sSub>
                      <m:sSubPr>
                        <m:ctrlPr>
                          <a:rPr lang="en-US" i="1">
                            <a:latin typeface="Cambria Math"/>
                          </a:rPr>
                        </m:ctrlPr>
                      </m:sSubPr>
                      <m:e>
                        <m:r>
                          <a:rPr lang="en-US" i="1">
                            <a:latin typeface="Cambria Math"/>
                          </a:rPr>
                          <m:t>𝜇</m:t>
                        </m:r>
                      </m:e>
                      <m:sub>
                        <m:r>
                          <a:rPr lang="en-US" i="1">
                            <a:latin typeface="Cambria Math"/>
                          </a:rPr>
                          <m:t>𝑟</m:t>
                        </m:r>
                      </m:sub>
                    </m:sSub>
                  </m:oMath>
                </a14:m>
                <a:r>
                  <a:rPr lang="en-US" dirty="0"/>
                  <a:t>= relative permeability </a:t>
                </a:r>
              </a:p>
              <a:p>
                <a:pPr marL="0" indent="0">
                  <a:buNone/>
                </a:pPr>
                <a:r>
                  <a:rPr lang="en-US" dirty="0"/>
                  <a:t>to obtain</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704" t="-3504" b="-8760"/>
                </a:stretch>
              </a:blipFill>
            </p:spPr>
            <p:txBody>
              <a:bodyPr/>
              <a:lstStyle/>
              <a:p>
                <a:r>
                  <a:rPr lang="en-US">
                    <a:noFill/>
                  </a:rPr>
                  <a:t> </a:t>
                </a:r>
              </a:p>
            </p:txBody>
          </p:sp>
        </mc:Fallback>
      </mc:AlternateContent>
    </p:spTree>
    <p:extLst>
      <p:ext uri="{BB962C8B-B14F-4D97-AF65-F5344CB8AC3E}">
        <p14:creationId xmlns:p14="http://schemas.microsoft.com/office/powerpoint/2010/main" val="33033876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a:rPr>
                          </m:ctrlPr>
                        </m:accPr>
                        <m:e>
                          <m:r>
                            <a:rPr lang="en-US" i="1">
                              <a:latin typeface="Cambria Math"/>
                            </a:rPr>
                            <m:t>𝐵</m:t>
                          </m:r>
                        </m:e>
                      </m:acc>
                      <m:r>
                        <a:rPr lang="en-US" i="1">
                          <a:latin typeface="Cambria Math"/>
                        </a:rPr>
                        <m:t>=</m:t>
                      </m:r>
                      <m:sSub>
                        <m:sSubPr>
                          <m:ctrlPr>
                            <a:rPr lang="en-US" i="1">
                              <a:latin typeface="Cambria Math"/>
                            </a:rPr>
                          </m:ctrlPr>
                        </m:sSubPr>
                        <m:e>
                          <m:r>
                            <a:rPr lang="en-US" i="1">
                              <a:latin typeface="Cambria Math"/>
                            </a:rPr>
                            <m:t>𝜇</m:t>
                          </m:r>
                        </m:e>
                        <m:sub>
                          <m:r>
                            <a:rPr lang="en-US" i="1">
                              <a:latin typeface="Cambria Math"/>
                            </a:rPr>
                            <m:t>𝑜</m:t>
                          </m:r>
                        </m:sub>
                      </m:sSub>
                      <m:sSub>
                        <m:sSubPr>
                          <m:ctrlPr>
                            <a:rPr lang="en-US" i="1">
                              <a:latin typeface="Cambria Math"/>
                            </a:rPr>
                          </m:ctrlPr>
                        </m:sSubPr>
                        <m:e>
                          <m:r>
                            <a:rPr lang="en-US" i="1">
                              <a:latin typeface="Cambria Math"/>
                            </a:rPr>
                            <m:t>𝜇</m:t>
                          </m:r>
                        </m:e>
                        <m:sub>
                          <m:r>
                            <a:rPr lang="en-US" i="1">
                              <a:latin typeface="Cambria Math"/>
                            </a:rPr>
                            <m:t>𝑟</m:t>
                          </m:r>
                        </m:sub>
                      </m:sSub>
                      <m:acc>
                        <m:accPr>
                          <m:chr m:val="⃗"/>
                          <m:ctrlPr>
                            <a:rPr lang="en-US" i="1">
                              <a:latin typeface="Cambria Math"/>
                            </a:rPr>
                          </m:ctrlPr>
                        </m:accPr>
                        <m:e>
                          <m:r>
                            <a:rPr lang="en-US" i="1">
                              <a:latin typeface="Cambria Math"/>
                            </a:rPr>
                            <m:t>𝐻</m:t>
                          </m:r>
                        </m:e>
                      </m:acc>
                      <m:r>
                        <a:rPr lang="en-US" i="1">
                          <a:latin typeface="Cambria Math"/>
                        </a:rPr>
                        <m:t>…(8)</m:t>
                      </m:r>
                    </m:oMath>
                  </m:oMathPara>
                </a14:m>
                <a:endParaRPr lang="en-US" dirty="0"/>
              </a:p>
              <a:p>
                <a:pPr marL="0" indent="0">
                  <a:buNone/>
                </a:pPr>
                <a:r>
                  <a:rPr lang="en-US" dirty="0"/>
                  <a:t>Let </a:t>
                </a:r>
                <a14:m>
                  <m:oMath xmlns:m="http://schemas.openxmlformats.org/officeDocument/2006/math">
                    <m:r>
                      <a:rPr lang="en-US" i="1">
                        <a:latin typeface="Cambria Math"/>
                      </a:rPr>
                      <m:t>𝜇</m:t>
                    </m:r>
                    <m:r>
                      <a:rPr lang="en-US" i="1">
                        <a:latin typeface="Cambria Math"/>
                      </a:rPr>
                      <m:t>=</m:t>
                    </m:r>
                    <m:sSub>
                      <m:sSubPr>
                        <m:ctrlPr>
                          <a:rPr lang="en-US" i="1">
                            <a:latin typeface="Cambria Math"/>
                          </a:rPr>
                        </m:ctrlPr>
                      </m:sSubPr>
                      <m:e>
                        <m:r>
                          <a:rPr lang="en-US" i="1">
                            <a:latin typeface="Cambria Math"/>
                          </a:rPr>
                          <m:t>𝜇</m:t>
                        </m:r>
                      </m:e>
                      <m:sub>
                        <m:r>
                          <a:rPr lang="en-US" i="1">
                            <a:latin typeface="Cambria Math"/>
                          </a:rPr>
                          <m:t>𝑜</m:t>
                        </m:r>
                      </m:sub>
                    </m:sSub>
                    <m:sSub>
                      <m:sSubPr>
                        <m:ctrlPr>
                          <a:rPr lang="en-US" i="1">
                            <a:latin typeface="Cambria Math"/>
                          </a:rPr>
                        </m:ctrlPr>
                      </m:sSubPr>
                      <m:e>
                        <m:r>
                          <a:rPr lang="en-US" i="1">
                            <a:latin typeface="Cambria Math"/>
                          </a:rPr>
                          <m:t>𝜇</m:t>
                        </m:r>
                      </m:e>
                      <m:sub>
                        <m:r>
                          <a:rPr lang="en-US" i="1">
                            <a:latin typeface="Cambria Math"/>
                          </a:rPr>
                          <m:t>𝑟</m:t>
                        </m:r>
                      </m:sub>
                    </m:sSub>
                  </m:oMath>
                </a14:m>
                <a:endParaRPr lang="en-US" dirty="0"/>
              </a:p>
              <a:p>
                <a:pPr marL="0" indent="0">
                  <a:buNone/>
                </a:pPr>
                <a:r>
                  <a:rPr lang="en-US" dirty="0"/>
                  <a:t>Where </a:t>
                </a:r>
                <a14:m>
                  <m:oMath xmlns:m="http://schemas.openxmlformats.org/officeDocument/2006/math">
                    <m:r>
                      <a:rPr lang="en-US" i="1">
                        <a:latin typeface="Cambria Math"/>
                      </a:rPr>
                      <m:t>𝜇</m:t>
                    </m:r>
                  </m:oMath>
                </a14:m>
                <a:r>
                  <a:rPr lang="en-US" dirty="0"/>
                  <a:t>= permeability of the material</a:t>
                </a:r>
              </a:p>
              <a:p>
                <a:pPr marL="0" indent="0">
                  <a:buNone/>
                </a:pPr>
                <a:r>
                  <a:rPr lang="en-US" dirty="0"/>
                  <a:t>Equation (8) becomes</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a:rPr>
                          </m:ctrlPr>
                        </m:accPr>
                        <m:e>
                          <m:r>
                            <a:rPr lang="en-US" i="1">
                              <a:latin typeface="Cambria Math"/>
                            </a:rPr>
                            <m:t>𝐵</m:t>
                          </m:r>
                        </m:e>
                      </m:acc>
                      <m:r>
                        <a:rPr lang="en-US" i="1">
                          <a:latin typeface="Cambria Math"/>
                        </a:rPr>
                        <m:t>=</m:t>
                      </m:r>
                      <m:r>
                        <a:rPr lang="en-US">
                          <a:latin typeface="Cambria Math"/>
                        </a:rPr>
                        <m:t> </m:t>
                      </m:r>
                      <m:r>
                        <a:rPr lang="en-US" i="1">
                          <a:latin typeface="Cambria Math"/>
                        </a:rPr>
                        <m:t>𝜇</m:t>
                      </m:r>
                      <m:acc>
                        <m:accPr>
                          <m:chr m:val="⃗"/>
                          <m:ctrlPr>
                            <a:rPr lang="en-US" i="1">
                              <a:latin typeface="Cambria Math"/>
                            </a:rPr>
                          </m:ctrlPr>
                        </m:accPr>
                        <m:e>
                          <m:r>
                            <a:rPr lang="en-US" i="1">
                              <a:latin typeface="Cambria Math"/>
                            </a:rPr>
                            <m:t>𝐻</m:t>
                          </m:r>
                        </m:e>
                      </m:acc>
                      <m:r>
                        <a:rPr lang="en-US" i="1">
                          <a:latin typeface="Cambria Math"/>
                        </a:rPr>
                        <m:t>……(9)</m:t>
                      </m:r>
                    </m:oMath>
                  </m:oMathPara>
                </a14:m>
                <a:endParaRPr lang="en-US" dirty="0"/>
              </a:p>
              <a:p>
                <a:pPr marL="0" indent="0">
                  <a:buNone/>
                </a:pPr>
                <a:r>
                  <a:rPr lang="en-US" dirty="0"/>
                  <a:t>Where </a:t>
                </a:r>
                <a14:m>
                  <m:oMath xmlns:m="http://schemas.openxmlformats.org/officeDocument/2006/math">
                    <m:r>
                      <a:rPr lang="en-US" i="1">
                        <a:latin typeface="Cambria Math"/>
                      </a:rPr>
                      <m:t>𝜇</m:t>
                    </m:r>
                  </m:oMath>
                </a14:m>
                <a:r>
                  <a:rPr lang="en-US" dirty="0"/>
                  <a:t> takes into account the Magnetization of the material.</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b="-8491"/>
                </a:stretch>
              </a:blipFill>
            </p:spPr>
            <p:txBody>
              <a:bodyPr/>
              <a:lstStyle/>
              <a:p>
                <a:r>
                  <a:rPr lang="en-US">
                    <a:noFill/>
                  </a:rPr>
                  <a:t> </a:t>
                </a:r>
              </a:p>
            </p:txBody>
          </p:sp>
        </mc:Fallback>
      </mc:AlternateContent>
    </p:spTree>
    <p:extLst>
      <p:ext uri="{BB962C8B-B14F-4D97-AF65-F5344CB8AC3E}">
        <p14:creationId xmlns:p14="http://schemas.microsoft.com/office/powerpoint/2010/main" val="1048553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Example </a:t>
            </a:r>
            <a:r>
              <a:rPr lang="en-US" dirty="0"/>
              <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5181600"/>
              </a:xfrm>
            </p:spPr>
            <p:txBody>
              <a:bodyPr>
                <a:normAutofit fontScale="70000" lnSpcReduction="20000"/>
              </a:bodyPr>
              <a:lstStyle/>
              <a:p>
                <a:pPr marL="0" indent="0">
                  <a:buNone/>
                </a:pPr>
                <a:r>
                  <a:rPr lang="en-US" dirty="0" smtClean="0"/>
                  <a:t>Given </a:t>
                </a:r>
                <a:r>
                  <a:rPr lang="en-US" dirty="0"/>
                  <a:t>a ferrite material which we shall specify to operate in a linear mode with </a:t>
                </a:r>
                <a14:m>
                  <m:oMath xmlns:m="http://schemas.openxmlformats.org/officeDocument/2006/math">
                    <m:acc>
                      <m:accPr>
                        <m:chr m:val="⃗"/>
                        <m:ctrlPr>
                          <a:rPr lang="en-US" i="1">
                            <a:latin typeface="Cambria Math"/>
                          </a:rPr>
                        </m:ctrlPr>
                      </m:accPr>
                      <m:e>
                        <m:r>
                          <a:rPr lang="en-US" i="1">
                            <a:latin typeface="Cambria Math"/>
                          </a:rPr>
                          <m:t>𝐵</m:t>
                        </m:r>
                      </m:e>
                    </m:acc>
                    <m:r>
                      <a:rPr lang="en-US" i="1">
                        <a:latin typeface="Cambria Math"/>
                      </a:rPr>
                      <m:t>=0.05</m:t>
                    </m:r>
                    <m:r>
                      <a:rPr lang="en-US" i="1">
                        <a:latin typeface="Cambria Math"/>
                      </a:rPr>
                      <m:t>𝑇</m:t>
                    </m:r>
                  </m:oMath>
                </a14:m>
                <a:r>
                  <a:rPr lang="en-US" dirty="0"/>
                  <a:t>, let us assume </a:t>
                </a:r>
                <a14:m>
                  <m:oMath xmlns:m="http://schemas.openxmlformats.org/officeDocument/2006/math">
                    <m:sSub>
                      <m:sSubPr>
                        <m:ctrlPr>
                          <a:rPr lang="en-US" i="1">
                            <a:latin typeface="Cambria Math"/>
                          </a:rPr>
                        </m:ctrlPr>
                      </m:sSubPr>
                      <m:e>
                        <m:r>
                          <a:rPr lang="en-US" i="1">
                            <a:latin typeface="Cambria Math"/>
                          </a:rPr>
                          <m:t>𝜇</m:t>
                        </m:r>
                      </m:e>
                      <m:sub>
                        <m:r>
                          <a:rPr lang="en-US" i="1">
                            <a:latin typeface="Cambria Math"/>
                          </a:rPr>
                          <m:t>𝑟</m:t>
                        </m:r>
                      </m:sub>
                    </m:sSub>
                    <m:r>
                      <a:rPr lang="en-US" i="1">
                        <a:latin typeface="Cambria Math"/>
                      </a:rPr>
                      <m:t>=50</m:t>
                    </m:r>
                  </m:oMath>
                </a14:m>
                <a:r>
                  <a:rPr lang="en-US" dirty="0"/>
                  <a:t>. Calculate the values for </a:t>
                </a:r>
                <a14:m>
                  <m:oMath xmlns:m="http://schemas.openxmlformats.org/officeDocument/2006/math">
                    <m:sSub>
                      <m:sSubPr>
                        <m:ctrlPr>
                          <a:rPr lang="en-US" i="1">
                            <a:latin typeface="Cambria Math"/>
                          </a:rPr>
                        </m:ctrlPr>
                      </m:sSubPr>
                      <m:e>
                        <m:r>
                          <a:rPr lang="en-US" i="1">
                            <a:latin typeface="Cambria Math"/>
                          </a:rPr>
                          <m:t>𝑥</m:t>
                        </m:r>
                      </m:e>
                      <m:sub>
                        <m:r>
                          <a:rPr lang="en-US" i="1">
                            <a:latin typeface="Cambria Math"/>
                          </a:rPr>
                          <m:t>𝑚</m:t>
                        </m:r>
                      </m:sub>
                    </m:sSub>
                    <m:r>
                      <a:rPr lang="en-US" i="1">
                        <a:latin typeface="Cambria Math"/>
                      </a:rPr>
                      <m:t>, </m:t>
                    </m:r>
                    <m:r>
                      <a:rPr lang="en-US" i="1">
                        <a:latin typeface="Cambria Math"/>
                      </a:rPr>
                      <m:t>𝑀</m:t>
                    </m:r>
                    <m:r>
                      <a:rPr lang="en-US" i="1">
                        <a:latin typeface="Cambria Math"/>
                      </a:rPr>
                      <m:t> </m:t>
                    </m:r>
                    <m:r>
                      <a:rPr lang="en-US" i="1">
                        <a:latin typeface="Cambria Math"/>
                      </a:rPr>
                      <m:t>𝑎𝑛𝑑</m:t>
                    </m:r>
                    <m:r>
                      <a:rPr lang="en-US" i="1">
                        <a:latin typeface="Cambria Math"/>
                      </a:rPr>
                      <m:t> </m:t>
                    </m:r>
                    <m:r>
                      <a:rPr lang="en-US" i="1">
                        <a:latin typeface="Cambria Math"/>
                      </a:rPr>
                      <m:t>𝐻</m:t>
                    </m:r>
                  </m:oMath>
                </a14:m>
                <a:r>
                  <a:rPr lang="en-US" dirty="0" smtClean="0"/>
                  <a:t>.</a:t>
                </a:r>
              </a:p>
              <a:p>
                <a:pPr marL="0" indent="0">
                  <a:buNone/>
                </a:pPr>
                <a:endParaRPr lang="en-US" b="1" dirty="0" smtClean="0"/>
              </a:p>
              <a:p>
                <a:pPr marL="0" indent="0">
                  <a:buNone/>
                </a:pPr>
                <a:r>
                  <a:rPr lang="en-US" b="1" dirty="0" smtClean="0"/>
                  <a:t>Solution</a:t>
                </a: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𝜇</m:t>
                          </m:r>
                        </m:e>
                        <m:sub>
                          <m:r>
                            <a:rPr lang="en-US" i="1">
                              <a:latin typeface="Cambria Math"/>
                            </a:rPr>
                            <m:t>𝑟</m:t>
                          </m:r>
                        </m:sub>
                      </m:sSub>
                      <m:r>
                        <a:rPr lang="en-US" i="1">
                          <a:latin typeface="Cambria Math"/>
                        </a:rPr>
                        <m:t>=1+</m:t>
                      </m:r>
                      <m:sSub>
                        <m:sSubPr>
                          <m:ctrlPr>
                            <a:rPr lang="en-US" i="1">
                              <a:latin typeface="Cambria Math"/>
                            </a:rPr>
                          </m:ctrlPr>
                        </m:sSubPr>
                        <m:e>
                          <m:r>
                            <a:rPr lang="en-US" i="1">
                              <a:latin typeface="Cambria Math"/>
                            </a:rPr>
                            <m:t>𝑥</m:t>
                          </m:r>
                        </m:e>
                        <m:sub>
                          <m:r>
                            <a:rPr lang="en-US" i="1">
                              <a:latin typeface="Cambria Math"/>
                            </a:rPr>
                            <m:t>𝑚</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𝑥</m:t>
                          </m:r>
                        </m:e>
                        <m:sub>
                          <m:r>
                            <a:rPr lang="en-US" i="1">
                              <a:latin typeface="Cambria Math"/>
                            </a:rPr>
                            <m:t>𝑚</m:t>
                          </m:r>
                        </m:sub>
                      </m:sSub>
                      <m:r>
                        <a:rPr lang="en-US" i="1">
                          <a:latin typeface="Cambria Math"/>
                        </a:rPr>
                        <m:t>=</m:t>
                      </m:r>
                      <m:sSub>
                        <m:sSubPr>
                          <m:ctrlPr>
                            <a:rPr lang="en-US" i="1">
                              <a:latin typeface="Cambria Math"/>
                            </a:rPr>
                          </m:ctrlPr>
                        </m:sSubPr>
                        <m:e>
                          <m:r>
                            <a:rPr lang="en-US" i="1">
                              <a:latin typeface="Cambria Math"/>
                            </a:rPr>
                            <m:t>𝜇</m:t>
                          </m:r>
                        </m:e>
                        <m:sub>
                          <m:r>
                            <a:rPr lang="en-US" i="1">
                              <a:latin typeface="Cambria Math"/>
                            </a:rPr>
                            <m:t>𝑟</m:t>
                          </m:r>
                        </m:sub>
                      </m:sSub>
                      <m:r>
                        <a:rPr lang="en-US" i="1">
                          <a:latin typeface="Cambria Math"/>
                        </a:rPr>
                        <m:t>−1=50−1=49</m:t>
                      </m:r>
                    </m:oMath>
                  </m:oMathPara>
                </a14:m>
                <a:endParaRPr lang="en-US" dirty="0"/>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a:rPr>
                          </m:ctrlPr>
                        </m:accPr>
                        <m:e>
                          <m:r>
                            <a:rPr lang="en-US" i="1">
                              <a:latin typeface="Cambria Math"/>
                            </a:rPr>
                            <m:t>𝐵</m:t>
                          </m:r>
                        </m:e>
                      </m:acc>
                      <m:r>
                        <a:rPr lang="en-US" i="1">
                          <a:latin typeface="Cambria Math"/>
                        </a:rPr>
                        <m:t>=</m:t>
                      </m:r>
                      <m:sSub>
                        <m:sSubPr>
                          <m:ctrlPr>
                            <a:rPr lang="en-US" i="1">
                              <a:latin typeface="Cambria Math"/>
                            </a:rPr>
                          </m:ctrlPr>
                        </m:sSubPr>
                        <m:e>
                          <m:r>
                            <a:rPr lang="en-US" i="1">
                              <a:latin typeface="Cambria Math"/>
                            </a:rPr>
                            <m:t>𝜇</m:t>
                          </m:r>
                        </m:e>
                        <m:sub>
                          <m:r>
                            <a:rPr lang="en-US" i="1">
                              <a:latin typeface="Cambria Math"/>
                            </a:rPr>
                            <m:t>𝑜</m:t>
                          </m:r>
                        </m:sub>
                      </m:sSub>
                      <m:sSub>
                        <m:sSubPr>
                          <m:ctrlPr>
                            <a:rPr lang="en-US" i="1">
                              <a:latin typeface="Cambria Math"/>
                            </a:rPr>
                          </m:ctrlPr>
                        </m:sSubPr>
                        <m:e>
                          <m:r>
                            <a:rPr lang="en-US" i="1">
                              <a:latin typeface="Cambria Math"/>
                            </a:rPr>
                            <m:t>𝜇</m:t>
                          </m:r>
                        </m:e>
                        <m:sub>
                          <m:r>
                            <a:rPr lang="en-US" i="1">
                              <a:latin typeface="Cambria Math"/>
                            </a:rPr>
                            <m:t>𝑟</m:t>
                          </m:r>
                        </m:sub>
                      </m:sSub>
                      <m:acc>
                        <m:accPr>
                          <m:chr m:val="⃗"/>
                          <m:ctrlPr>
                            <a:rPr lang="en-US" i="1">
                              <a:latin typeface="Cambria Math"/>
                            </a:rPr>
                          </m:ctrlPr>
                        </m:accPr>
                        <m:e>
                          <m:r>
                            <a:rPr lang="en-US" i="1">
                              <a:latin typeface="Cambria Math"/>
                            </a:rPr>
                            <m:t>𝐻</m:t>
                          </m:r>
                        </m:e>
                      </m:acc>
                    </m:oMath>
                  </m:oMathPara>
                </a14:m>
                <a:endParaRPr lang="en-US" dirty="0"/>
              </a:p>
              <a:p>
                <a:pPr marL="0" indent="0">
                  <a:buNone/>
                </a:pPr>
                <a:r>
                  <a:rPr lang="en-US" dirty="0"/>
                  <a:t> </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a:rPr>
                          </m:ctrlPr>
                        </m:accPr>
                        <m:e>
                          <m:r>
                            <a:rPr lang="en-US" i="1">
                              <a:latin typeface="Cambria Math"/>
                            </a:rPr>
                            <m:t>𝐻</m:t>
                          </m:r>
                        </m:e>
                      </m:acc>
                      <m:r>
                        <a:rPr lang="en-US" i="1">
                          <a:latin typeface="Cambria Math"/>
                        </a:rPr>
                        <m:t>=</m:t>
                      </m:r>
                      <m:f>
                        <m:fPr>
                          <m:ctrlPr>
                            <a:rPr lang="en-US" i="1">
                              <a:latin typeface="Cambria Math"/>
                            </a:rPr>
                          </m:ctrlPr>
                        </m:fPr>
                        <m:num>
                          <m:r>
                            <a:rPr lang="en-US" i="1">
                              <a:latin typeface="Cambria Math"/>
                            </a:rPr>
                            <m:t>0.05</m:t>
                          </m:r>
                        </m:num>
                        <m:den>
                          <m:r>
                            <a:rPr lang="en-US" i="1">
                              <a:latin typeface="Cambria Math"/>
                            </a:rPr>
                            <m:t>50 </m:t>
                          </m:r>
                          <m:r>
                            <a:rPr lang="en-US" i="1">
                              <a:latin typeface="Cambria Math"/>
                            </a:rPr>
                            <m:t>𝑥</m:t>
                          </m:r>
                          <m:r>
                            <a:rPr lang="en-US" i="1">
                              <a:latin typeface="Cambria Math"/>
                            </a:rPr>
                            <m:t> 4</m:t>
                          </m:r>
                          <m:r>
                            <a:rPr lang="en-US" i="1">
                              <a:latin typeface="Cambria Math"/>
                            </a:rPr>
                            <m:t>𝜋</m:t>
                          </m:r>
                          <m:r>
                            <a:rPr lang="en-US" i="1">
                              <a:latin typeface="Cambria Math"/>
                            </a:rPr>
                            <m:t> </m:t>
                          </m:r>
                          <m:r>
                            <a:rPr lang="en-US" i="1">
                              <a:latin typeface="Cambria Math"/>
                            </a:rPr>
                            <m:t>𝑥</m:t>
                          </m:r>
                          <m:sSup>
                            <m:sSupPr>
                              <m:ctrlPr>
                                <a:rPr lang="en-US" i="1">
                                  <a:latin typeface="Cambria Math"/>
                                </a:rPr>
                              </m:ctrlPr>
                            </m:sSupPr>
                            <m:e>
                              <m:r>
                                <a:rPr lang="en-US" i="1">
                                  <a:latin typeface="Cambria Math"/>
                                </a:rPr>
                                <m:t>10</m:t>
                              </m:r>
                            </m:e>
                            <m:sup>
                              <m:r>
                                <a:rPr lang="en-US" i="1">
                                  <a:latin typeface="Cambria Math"/>
                                </a:rPr>
                                <m:t>−7</m:t>
                              </m:r>
                            </m:sup>
                          </m:sSup>
                        </m:den>
                      </m:f>
                      <m:r>
                        <a:rPr lang="en-US" i="1">
                          <a:latin typeface="Cambria Math"/>
                        </a:rPr>
                        <m:t>=796 </m:t>
                      </m:r>
                      <m:r>
                        <a:rPr lang="en-US" i="1">
                          <a:latin typeface="Cambria Math"/>
                        </a:rPr>
                        <m:t>𝐴</m:t>
                      </m:r>
                      <m:r>
                        <a:rPr lang="en-US" i="1">
                          <a:latin typeface="Cambria Math"/>
                        </a:rPr>
                        <m:t>/</m:t>
                      </m:r>
                      <m:r>
                        <a:rPr lang="en-US" i="1">
                          <a:latin typeface="Cambria Math"/>
                        </a:rPr>
                        <m:t>𝑚</m:t>
                      </m:r>
                    </m:oMath>
                  </m:oMathPara>
                </a14:m>
                <a:endParaRPr lang="en-US" dirty="0"/>
              </a:p>
              <a:p>
                <a:pPr marL="0" indent="0">
                  <a:buNone/>
                </a:pPr>
                <a:r>
                  <a:rPr lang="en-US" dirty="0"/>
                  <a:t> </a:t>
                </a:r>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𝑀</m:t>
                      </m:r>
                      <m:r>
                        <a:rPr lang="en-US" i="1">
                          <a:latin typeface="Cambria Math"/>
                        </a:rPr>
                        <m:t>=</m:t>
                      </m:r>
                      <m:sSub>
                        <m:sSubPr>
                          <m:ctrlPr>
                            <a:rPr lang="en-US" i="1">
                              <a:latin typeface="Cambria Math"/>
                            </a:rPr>
                          </m:ctrlPr>
                        </m:sSubPr>
                        <m:e>
                          <m:r>
                            <a:rPr lang="en-US" i="1">
                              <a:latin typeface="Cambria Math"/>
                            </a:rPr>
                            <m:t>𝑥</m:t>
                          </m:r>
                        </m:e>
                        <m:sub>
                          <m:r>
                            <a:rPr lang="en-US" i="1">
                              <a:latin typeface="Cambria Math"/>
                            </a:rPr>
                            <m:t>𝑚</m:t>
                          </m:r>
                        </m:sub>
                      </m:sSub>
                      <m:r>
                        <a:rPr lang="en-US" i="1">
                          <a:latin typeface="Cambria Math"/>
                        </a:rPr>
                        <m:t>𝐻</m:t>
                      </m:r>
                      <m:r>
                        <a:rPr lang="en-US" i="1">
                          <a:latin typeface="Cambria Math"/>
                        </a:rPr>
                        <m:t>=49 </m:t>
                      </m:r>
                      <m:r>
                        <a:rPr lang="en-US" i="1">
                          <a:latin typeface="Cambria Math"/>
                        </a:rPr>
                        <m:t>𝑥</m:t>
                      </m:r>
                      <m:r>
                        <a:rPr lang="en-US" i="1">
                          <a:latin typeface="Cambria Math"/>
                        </a:rPr>
                        <m:t> 796</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=390000</m:t>
                      </m:r>
                      <m:r>
                        <a:rPr lang="en-US" i="1">
                          <a:latin typeface="Cambria Math"/>
                        </a:rPr>
                        <m:t>𝐴</m:t>
                      </m:r>
                      <m:r>
                        <a:rPr lang="en-US" i="1">
                          <a:latin typeface="Cambria Math"/>
                        </a:rPr>
                        <m:t>/</m:t>
                      </m:r>
                      <m:r>
                        <a:rPr lang="en-US" i="1">
                          <a:latin typeface="Cambria Math"/>
                        </a:rPr>
                        <m:t>𝑚</m:t>
                      </m:r>
                    </m:oMath>
                  </m:oMathPara>
                </a14:m>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181600"/>
              </a:xfrm>
              <a:blipFill rotWithShape="1">
                <a:blip r:embed="rId2"/>
                <a:stretch>
                  <a:fillRect l="-889" t="-1882" r="-741" b="-7176"/>
                </a:stretch>
              </a:blipFill>
            </p:spPr>
            <p:txBody>
              <a:bodyPr/>
              <a:lstStyle/>
              <a:p>
                <a:r>
                  <a:rPr lang="en-US">
                    <a:noFill/>
                  </a:rPr>
                  <a:t> </a:t>
                </a:r>
              </a:p>
            </p:txBody>
          </p:sp>
        </mc:Fallback>
      </mc:AlternateContent>
    </p:spTree>
    <p:extLst>
      <p:ext uri="{BB962C8B-B14F-4D97-AF65-F5344CB8AC3E}">
        <p14:creationId xmlns:p14="http://schemas.microsoft.com/office/powerpoint/2010/main" val="3480574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Magnetic </a:t>
            </a:r>
            <a:r>
              <a:rPr lang="en-US" b="1" dirty="0"/>
              <a:t>Boundary Conditions</a:t>
            </a:r>
            <a:r>
              <a:rPr lang="en-US" dirty="0"/>
              <a:t/>
            </a:r>
            <a:br>
              <a:rPr lang="en-US" dirty="0"/>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371601" y="1981200"/>
            <a:ext cx="6005512" cy="3428999"/>
          </a:xfrm>
          <a:prstGeom prst="rect">
            <a:avLst/>
          </a:prstGeom>
        </p:spPr>
      </p:pic>
    </p:spTree>
    <p:extLst>
      <p:ext uri="{BB962C8B-B14F-4D97-AF65-F5344CB8AC3E}">
        <p14:creationId xmlns:p14="http://schemas.microsoft.com/office/powerpoint/2010/main" val="13523941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From  </a:t>
                </a:r>
                <a14:m>
                  <m:oMath xmlns:m="http://schemas.openxmlformats.org/officeDocument/2006/math">
                    <m:r>
                      <a:rPr lang="en-US">
                        <a:latin typeface="Cambria Math"/>
                      </a:rPr>
                      <m:t>𝛻</m:t>
                    </m:r>
                    <m:r>
                      <a:rPr lang="en-US" i="1">
                        <a:latin typeface="Cambria Math"/>
                      </a:rPr>
                      <m:t>·</m:t>
                    </m:r>
                    <m:acc>
                      <m:accPr>
                        <m:chr m:val="⃗"/>
                        <m:ctrlPr>
                          <a:rPr lang="en-US" i="1">
                            <a:latin typeface="Cambria Math"/>
                          </a:rPr>
                        </m:ctrlPr>
                      </m:accPr>
                      <m:e>
                        <m:r>
                          <a:rPr lang="en-US" i="1">
                            <a:latin typeface="Cambria Math"/>
                          </a:rPr>
                          <m:t>𝐵</m:t>
                        </m:r>
                      </m:e>
                    </m:acc>
                    <m:r>
                      <a:rPr lang="en-US" i="1">
                        <a:latin typeface="Cambria Math"/>
                      </a:rPr>
                      <m:t>=0</m:t>
                    </m:r>
                  </m:oMath>
                </a14:m>
                <a:r>
                  <a:rPr lang="en-US" dirty="0"/>
                  <a:t> and </a:t>
                </a:r>
                <a14:m>
                  <m:oMath xmlns:m="http://schemas.openxmlformats.org/officeDocument/2006/math">
                    <m:r>
                      <a:rPr lang="en-US">
                        <a:latin typeface="Cambria Math"/>
                      </a:rPr>
                      <m:t>𝛻</m:t>
                    </m:r>
                    <m:r>
                      <a:rPr lang="en-US" i="1">
                        <a:latin typeface="Cambria Math"/>
                      </a:rPr>
                      <m:t> </m:t>
                    </m:r>
                    <m:r>
                      <a:rPr lang="en-US" i="1">
                        <a:latin typeface="Cambria Math"/>
                      </a:rPr>
                      <m:t>𝑥</m:t>
                    </m:r>
                    <m:r>
                      <a:rPr lang="en-US" i="1">
                        <a:latin typeface="Cambria Math"/>
                      </a:rPr>
                      <m:t> </m:t>
                    </m:r>
                    <m:acc>
                      <m:accPr>
                        <m:chr m:val="⃗"/>
                        <m:ctrlPr>
                          <a:rPr lang="en-US" i="1">
                            <a:latin typeface="Cambria Math"/>
                          </a:rPr>
                        </m:ctrlPr>
                      </m:accPr>
                      <m:e>
                        <m:r>
                          <a:rPr lang="en-US" i="1">
                            <a:latin typeface="Cambria Math"/>
                          </a:rPr>
                          <m:t>𝐻</m:t>
                        </m:r>
                      </m:e>
                    </m:acc>
                    <m:r>
                      <a:rPr lang="en-US" i="1">
                        <a:latin typeface="Cambria Math"/>
                      </a:rPr>
                      <m:t>=</m:t>
                    </m:r>
                    <m:sSub>
                      <m:sSubPr>
                        <m:ctrlPr>
                          <a:rPr lang="en-US" i="1">
                            <a:latin typeface="Cambria Math"/>
                          </a:rPr>
                        </m:ctrlPr>
                      </m:sSubPr>
                      <m:e>
                        <m:acc>
                          <m:accPr>
                            <m:chr m:val="⃗"/>
                            <m:ctrlPr>
                              <a:rPr lang="en-US" i="1">
                                <a:latin typeface="Cambria Math"/>
                              </a:rPr>
                            </m:ctrlPr>
                          </m:accPr>
                          <m:e>
                            <m:r>
                              <a:rPr lang="en-US" i="1">
                                <a:latin typeface="Cambria Math"/>
                              </a:rPr>
                              <m:t>𝐽</m:t>
                            </m:r>
                          </m:e>
                        </m:acc>
                      </m:e>
                      <m:sub>
                        <m:r>
                          <a:rPr lang="en-US" i="1">
                            <a:latin typeface="Cambria Math"/>
                          </a:rPr>
                          <m:t>𝑠</m:t>
                        </m:r>
                      </m:sub>
                    </m:sSub>
                  </m:oMath>
                </a14:m>
                <a:r>
                  <a:rPr lang="en-US" dirty="0"/>
                  <a:t> (current due to free charges)</a:t>
                </a:r>
              </a:p>
              <a:p>
                <a:pPr marL="0" indent="0">
                  <a:buNone/>
                </a:pPr>
                <a:r>
                  <a:rPr lang="en-US" dirty="0"/>
                  <a:t>In Integral form,</a:t>
                </a:r>
              </a:p>
              <a:p>
                <a:pPr marL="0" indent="0">
                  <a:buNone/>
                </a:pPr>
                <a14:m>
                  <m:oMathPara xmlns:m="http://schemas.openxmlformats.org/officeDocument/2006/math">
                    <m:oMathParaPr>
                      <m:jc m:val="centerGroup"/>
                    </m:oMathParaPr>
                    <m:oMath xmlns:m="http://schemas.openxmlformats.org/officeDocument/2006/math">
                      <m:nary>
                        <m:naryPr>
                          <m:chr m:val="∮"/>
                          <m:limLoc m:val="subSup"/>
                          <m:ctrlPr>
                            <a:rPr lang="en-US" i="1">
                              <a:latin typeface="Cambria Math"/>
                            </a:rPr>
                          </m:ctrlPr>
                        </m:naryPr>
                        <m:sub>
                          <m:r>
                            <a:rPr lang="en-US" i="1">
                              <a:latin typeface="Cambria Math"/>
                            </a:rPr>
                            <m:t>𝑠</m:t>
                          </m:r>
                        </m:sub>
                        <m:sup>
                          <m:r>
                            <a:rPr lang="en-US" i="1">
                              <a:latin typeface="Cambria Math"/>
                            </a:rPr>
                            <m:t>.</m:t>
                          </m:r>
                        </m:sup>
                        <m:e>
                          <m:sSub>
                            <m:sSubPr>
                              <m:ctrlPr>
                                <a:rPr lang="en-US" i="1">
                                  <a:latin typeface="Cambria Math"/>
                                </a:rPr>
                              </m:ctrlPr>
                            </m:sSubPr>
                            <m:e>
                              <m:acc>
                                <m:accPr>
                                  <m:chr m:val="⃗"/>
                                  <m:ctrlPr>
                                    <a:rPr lang="en-US" i="1">
                                      <a:latin typeface="Cambria Math"/>
                                    </a:rPr>
                                  </m:ctrlPr>
                                </m:accPr>
                                <m:e>
                                  <m:r>
                                    <a:rPr lang="en-US" i="1">
                                      <a:latin typeface="Cambria Math"/>
                                    </a:rPr>
                                    <m:t>𝐵</m:t>
                                  </m:r>
                                </m:e>
                              </m:acc>
                            </m:e>
                            <m:sub>
                              <m:r>
                                <a:rPr lang="en-US" i="1">
                                  <a:latin typeface="Cambria Math"/>
                                </a:rPr>
                                <m:t>𝑠</m:t>
                              </m:r>
                            </m:sub>
                          </m:sSub>
                          <m:r>
                            <a:rPr lang="en-US" i="1">
                              <a:latin typeface="Cambria Math"/>
                            </a:rPr>
                            <m:t>·</m:t>
                          </m:r>
                          <m:acc>
                            <m:accPr>
                              <m:chr m:val="⃗"/>
                              <m:ctrlPr>
                                <a:rPr lang="en-US" i="1">
                                  <a:latin typeface="Cambria Math"/>
                                </a:rPr>
                              </m:ctrlPr>
                            </m:accPr>
                            <m:e>
                              <m:r>
                                <a:rPr lang="en-US" i="1">
                                  <a:latin typeface="Cambria Math"/>
                                </a:rPr>
                                <m:t>𝑑𝑠</m:t>
                              </m:r>
                            </m:e>
                          </m:acc>
                        </m:e>
                      </m:nary>
                      <m:r>
                        <a:rPr lang="en-US" i="1">
                          <a:latin typeface="Cambria Math"/>
                        </a:rPr>
                        <m:t>=0..(1)</m:t>
                      </m:r>
                    </m:oMath>
                  </m:oMathPara>
                </a14:m>
                <a:endParaRPr lang="en-US" dirty="0"/>
              </a:p>
              <a:p>
                <a:pPr marL="0" indent="0">
                  <a:buNone/>
                </a:pPr>
                <a:r>
                  <a:rPr lang="en-US" dirty="0"/>
                  <a:t>And</a:t>
                </a:r>
              </a:p>
              <a:p>
                <a:pPr marL="0" indent="0">
                  <a:buNone/>
                </a:pPr>
                <a14:m>
                  <m:oMathPara xmlns:m="http://schemas.openxmlformats.org/officeDocument/2006/math">
                    <m:oMathParaPr>
                      <m:jc m:val="centerGroup"/>
                    </m:oMathParaPr>
                    <m:oMath xmlns:m="http://schemas.openxmlformats.org/officeDocument/2006/math">
                      <m:nary>
                        <m:naryPr>
                          <m:chr m:val="∮"/>
                          <m:limLoc m:val="subSup"/>
                          <m:ctrlPr>
                            <a:rPr lang="en-US" i="1">
                              <a:latin typeface="Cambria Math"/>
                            </a:rPr>
                          </m:ctrlPr>
                        </m:naryPr>
                        <m:sub>
                          <m:r>
                            <a:rPr lang="en-US" i="1">
                              <a:latin typeface="Cambria Math"/>
                            </a:rPr>
                            <m:t>𝑙</m:t>
                          </m:r>
                        </m:sub>
                        <m:sup>
                          <m:r>
                            <a:rPr lang="en-US" i="1">
                              <a:latin typeface="Cambria Math"/>
                            </a:rPr>
                            <m:t>.</m:t>
                          </m:r>
                        </m:sup>
                        <m:e>
                          <m:acc>
                            <m:accPr>
                              <m:chr m:val="⃗"/>
                              <m:ctrlPr>
                                <a:rPr lang="en-US" i="1">
                                  <a:latin typeface="Cambria Math"/>
                                </a:rPr>
                              </m:ctrlPr>
                            </m:accPr>
                            <m:e>
                              <m:r>
                                <a:rPr lang="en-US" i="1">
                                  <a:latin typeface="Cambria Math"/>
                                </a:rPr>
                                <m:t>𝐻</m:t>
                              </m:r>
                            </m:e>
                          </m:acc>
                        </m:e>
                      </m:nary>
                      <m:r>
                        <a:rPr lang="en-US" i="1">
                          <a:latin typeface="Cambria Math"/>
                        </a:rPr>
                        <m:t>∙</m:t>
                      </m:r>
                      <m:acc>
                        <m:accPr>
                          <m:chr m:val="⃗"/>
                          <m:ctrlPr>
                            <a:rPr lang="en-US" i="1">
                              <a:latin typeface="Cambria Math"/>
                            </a:rPr>
                          </m:ctrlPr>
                        </m:accPr>
                        <m:e>
                          <m:r>
                            <a:rPr lang="en-US" i="1">
                              <a:latin typeface="Cambria Math"/>
                            </a:rPr>
                            <m:t>𝑑𝑙</m:t>
                          </m:r>
                        </m:e>
                      </m:acc>
                      <m:r>
                        <a:rPr lang="en-US" i="1">
                          <a:latin typeface="Cambria Math"/>
                        </a:rPr>
                        <m:t>=</m:t>
                      </m:r>
                      <m:sSub>
                        <m:sSubPr>
                          <m:ctrlPr>
                            <a:rPr lang="en-US" i="1">
                              <a:latin typeface="Cambria Math"/>
                            </a:rPr>
                          </m:ctrlPr>
                        </m:sSubPr>
                        <m:e>
                          <m:r>
                            <a:rPr lang="en-US" i="1">
                              <a:latin typeface="Cambria Math"/>
                            </a:rPr>
                            <m:t>𝐼</m:t>
                          </m:r>
                        </m:e>
                        <m:sub>
                          <m:r>
                            <a:rPr lang="en-US" i="1">
                              <a:latin typeface="Cambria Math"/>
                            </a:rPr>
                            <m:t>𝑒𝑛</m:t>
                          </m:r>
                        </m:sub>
                      </m:sSub>
                      <m:r>
                        <a:rPr lang="en-US" i="1">
                          <a:latin typeface="Cambria Math"/>
                        </a:rPr>
                        <m:t>(</m:t>
                      </m:r>
                      <m:r>
                        <a:rPr lang="en-US" i="1">
                          <a:latin typeface="Cambria Math"/>
                        </a:rPr>
                        <m:t>𝑑𝑢𝑒</m:t>
                      </m:r>
                      <m:r>
                        <a:rPr lang="en-US" i="1">
                          <a:latin typeface="Cambria Math"/>
                        </a:rPr>
                        <m:t> </m:t>
                      </m:r>
                      <m:r>
                        <a:rPr lang="en-US" i="1">
                          <a:latin typeface="Cambria Math"/>
                        </a:rPr>
                        <m:t>𝑡𝑜</m:t>
                      </m:r>
                      <m:r>
                        <a:rPr lang="en-US" i="1">
                          <a:latin typeface="Cambria Math"/>
                        </a:rPr>
                        <m:t> </m:t>
                      </m:r>
                      <m:r>
                        <a:rPr lang="en-US" i="1">
                          <a:latin typeface="Cambria Math"/>
                        </a:rPr>
                        <m:t>𝑓𝑟𝑒𝑒</m:t>
                      </m:r>
                      <m:r>
                        <a:rPr lang="en-US" i="1">
                          <a:latin typeface="Cambria Math"/>
                        </a:rPr>
                        <m:t> </m:t>
                      </m:r>
                      <m:r>
                        <a:rPr lang="en-US" i="1">
                          <a:latin typeface="Cambria Math"/>
                        </a:rPr>
                        <m:t>𝑐h𝑎𝑟𝑔𝑒𝑠</m:t>
                      </m:r>
                      <m:r>
                        <a:rPr lang="en-US" i="1">
                          <a:latin typeface="Cambria Math"/>
                        </a:rPr>
                        <m:t>)</m:t>
                      </m:r>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b="-13477"/>
                </a:stretch>
              </a:blipFill>
            </p:spPr>
            <p:txBody>
              <a:bodyPr/>
              <a:lstStyle/>
              <a:p>
                <a:r>
                  <a:rPr lang="en-US">
                    <a:noFill/>
                  </a:rPr>
                  <a:t> </a:t>
                </a:r>
              </a:p>
            </p:txBody>
          </p:sp>
        </mc:Fallback>
      </mc:AlternateContent>
    </p:spTree>
    <p:extLst>
      <p:ext uri="{BB962C8B-B14F-4D97-AF65-F5344CB8AC3E}">
        <p14:creationId xmlns:p14="http://schemas.microsoft.com/office/powerpoint/2010/main" val="10573178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5257800"/>
              </a:xfrm>
            </p:spPr>
            <p:txBody>
              <a:bodyPr>
                <a:normAutofit lnSpcReduction="10000"/>
              </a:bodyPr>
              <a:lstStyle/>
              <a:p>
                <a:pPr marL="0" indent="0">
                  <a:buNone/>
                </a:pPr>
                <a:r>
                  <a:rPr lang="en-US" dirty="0"/>
                  <a:t>Through the use of equation (1),</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𝐵</m:t>
                          </m:r>
                        </m:e>
                        <m:sub>
                          <m:r>
                            <a:rPr lang="en-US" i="1">
                              <a:latin typeface="Cambria Math"/>
                            </a:rPr>
                            <m:t>1</m:t>
                          </m:r>
                          <m:r>
                            <a:rPr lang="en-US" i="1">
                              <a:latin typeface="Cambria Math"/>
                            </a:rPr>
                            <m:t>𝑛</m:t>
                          </m:r>
                        </m:sub>
                      </m:sSub>
                      <m:r>
                        <a:rPr lang="en-US" i="1">
                          <a:latin typeface="Cambria Math"/>
                        </a:rPr>
                        <m:t>∆</m:t>
                      </m:r>
                      <m:r>
                        <a:rPr lang="en-US" i="1">
                          <a:latin typeface="Cambria Math"/>
                        </a:rPr>
                        <m:t>𝑠</m:t>
                      </m:r>
                      <m:r>
                        <a:rPr lang="en-US" i="1">
                          <a:latin typeface="Cambria Math"/>
                        </a:rPr>
                        <m:t>−</m:t>
                      </m:r>
                      <m:sSub>
                        <m:sSubPr>
                          <m:ctrlPr>
                            <a:rPr lang="en-US" i="1">
                              <a:latin typeface="Cambria Math"/>
                            </a:rPr>
                          </m:ctrlPr>
                        </m:sSubPr>
                        <m:e>
                          <m:r>
                            <a:rPr lang="en-US" i="1">
                              <a:latin typeface="Cambria Math"/>
                            </a:rPr>
                            <m:t>𝐵</m:t>
                          </m:r>
                        </m:e>
                        <m:sub>
                          <m:r>
                            <a:rPr lang="en-US" i="1">
                              <a:latin typeface="Cambria Math"/>
                            </a:rPr>
                            <m:t>2</m:t>
                          </m:r>
                          <m:r>
                            <a:rPr lang="en-US" i="1">
                              <a:latin typeface="Cambria Math"/>
                            </a:rPr>
                            <m:t>𝑛</m:t>
                          </m:r>
                        </m:sub>
                      </m:sSub>
                      <m:r>
                        <a:rPr lang="en-US" i="1">
                          <a:latin typeface="Cambria Math"/>
                        </a:rPr>
                        <m:t>∆</m:t>
                      </m:r>
                      <m:r>
                        <a:rPr lang="en-US" i="1">
                          <a:latin typeface="Cambria Math"/>
                        </a:rPr>
                        <m:t>𝑠</m:t>
                      </m:r>
                      <m:r>
                        <a:rPr lang="en-US" i="1">
                          <a:latin typeface="Cambria Math"/>
                        </a:rPr>
                        <m:t>=0</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𝐵</m:t>
                          </m:r>
                        </m:e>
                        <m:sub>
                          <m:r>
                            <a:rPr lang="en-US" i="1">
                              <a:latin typeface="Cambria Math"/>
                            </a:rPr>
                            <m:t>1</m:t>
                          </m:r>
                          <m:r>
                            <a:rPr lang="en-US" i="1">
                              <a:latin typeface="Cambria Math"/>
                            </a:rPr>
                            <m:t>𝑛</m:t>
                          </m:r>
                        </m:sub>
                      </m:sSub>
                      <m:r>
                        <a:rPr lang="en-US" i="1">
                          <a:latin typeface="Cambria Math"/>
                        </a:rPr>
                        <m:t>=</m:t>
                      </m:r>
                      <m:sSub>
                        <m:sSubPr>
                          <m:ctrlPr>
                            <a:rPr lang="en-US" i="1">
                              <a:latin typeface="Cambria Math"/>
                            </a:rPr>
                          </m:ctrlPr>
                        </m:sSubPr>
                        <m:e>
                          <m:r>
                            <a:rPr lang="en-US" i="1">
                              <a:latin typeface="Cambria Math"/>
                            </a:rPr>
                            <m:t>𝐵</m:t>
                          </m:r>
                        </m:e>
                        <m:sub>
                          <m:r>
                            <a:rPr lang="en-US" i="1">
                              <a:latin typeface="Cambria Math"/>
                            </a:rPr>
                            <m:t>2</m:t>
                          </m:r>
                          <m:r>
                            <a:rPr lang="en-US" i="1">
                              <a:latin typeface="Cambria Math"/>
                            </a:rPr>
                            <m:t>𝑛</m:t>
                          </m:r>
                        </m:sub>
                      </m:sSub>
                      <m:r>
                        <a:rPr lang="en-US" i="1">
                          <a:latin typeface="Cambria Math"/>
                        </a:rPr>
                        <m:t>….(1)</m:t>
                      </m:r>
                    </m:oMath>
                  </m:oMathPara>
                </a14:m>
                <a:endParaRPr lang="en-US" dirty="0"/>
              </a:p>
              <a:p>
                <a:pPr marL="0" indent="0">
                  <a:buNone/>
                </a:pPr>
                <a:r>
                  <a:rPr lang="en-US" dirty="0"/>
                  <a:t>thus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sSub>
                            <m:sSubPr>
                              <m:ctrlPr>
                                <a:rPr lang="en-US" i="1">
                                  <a:latin typeface="Cambria Math"/>
                                </a:rPr>
                              </m:ctrlPr>
                            </m:sSubPr>
                            <m:e>
                              <m:r>
                                <a:rPr lang="en-US" i="1">
                                  <a:latin typeface="Cambria Math"/>
                                </a:rPr>
                                <m:t>𝜇</m:t>
                              </m:r>
                            </m:e>
                            <m:sub>
                              <m:r>
                                <a:rPr lang="en-US" i="1">
                                  <a:latin typeface="Cambria Math"/>
                                </a:rPr>
                                <m:t>1</m:t>
                              </m:r>
                            </m:sub>
                          </m:sSub>
                          <m:r>
                            <a:rPr lang="en-US" i="1">
                              <a:latin typeface="Cambria Math"/>
                            </a:rPr>
                            <m:t>𝐻</m:t>
                          </m:r>
                        </m:e>
                        <m:sub>
                          <m:r>
                            <a:rPr lang="en-US" i="1">
                              <a:latin typeface="Cambria Math"/>
                            </a:rPr>
                            <m:t>1</m:t>
                          </m:r>
                          <m:r>
                            <a:rPr lang="en-US" i="1">
                              <a:latin typeface="Cambria Math"/>
                            </a:rPr>
                            <m:t>𝑛</m:t>
                          </m:r>
                        </m:sub>
                      </m:sSub>
                      <m:r>
                        <a:rPr lang="en-US" i="1">
                          <a:latin typeface="Cambria Math"/>
                        </a:rPr>
                        <m:t>=</m:t>
                      </m:r>
                      <m:sSub>
                        <m:sSubPr>
                          <m:ctrlPr>
                            <a:rPr lang="en-US" i="1">
                              <a:latin typeface="Cambria Math"/>
                            </a:rPr>
                          </m:ctrlPr>
                        </m:sSubPr>
                        <m:e>
                          <m:sSub>
                            <m:sSubPr>
                              <m:ctrlPr>
                                <a:rPr lang="en-US" i="1">
                                  <a:latin typeface="Cambria Math"/>
                                </a:rPr>
                              </m:ctrlPr>
                            </m:sSubPr>
                            <m:e>
                              <m:r>
                                <a:rPr lang="en-US" i="1">
                                  <a:latin typeface="Cambria Math"/>
                                </a:rPr>
                                <m:t>𝜇</m:t>
                              </m:r>
                            </m:e>
                            <m:sub>
                              <m:r>
                                <a:rPr lang="en-US" i="1">
                                  <a:latin typeface="Cambria Math"/>
                                </a:rPr>
                                <m:t>2</m:t>
                              </m:r>
                            </m:sub>
                          </m:sSub>
                          <m:r>
                            <a:rPr lang="en-US" i="1">
                              <a:latin typeface="Cambria Math"/>
                            </a:rPr>
                            <m:t>𝐻</m:t>
                          </m:r>
                        </m:e>
                        <m:sub>
                          <m:r>
                            <a:rPr lang="en-US" i="1">
                              <a:latin typeface="Cambria Math"/>
                            </a:rPr>
                            <m:t>2</m:t>
                          </m:r>
                          <m:r>
                            <a:rPr lang="en-US" i="1">
                              <a:latin typeface="Cambria Math"/>
                            </a:rPr>
                            <m:t>𝑛</m:t>
                          </m:r>
                        </m:sub>
                      </m:sSub>
                      <m:r>
                        <a:rPr lang="en-US" i="1">
                          <a:latin typeface="Cambria Math"/>
                        </a:rPr>
                        <m:t>…..(2)</m:t>
                      </m:r>
                    </m:oMath>
                  </m:oMathPara>
                </a14:m>
                <a:endParaRPr lang="en-US" dirty="0"/>
              </a:p>
              <a:p>
                <a:pPr marL="0" indent="0">
                  <a:buNone/>
                </a:pPr>
                <a:endParaRPr lang="en-US" dirty="0" smtClean="0"/>
              </a:p>
              <a:p>
                <a:pPr marL="0" indent="0">
                  <a:buNone/>
                </a:pPr>
                <a:r>
                  <a:rPr lang="en-US" dirty="0" smtClean="0"/>
                  <a:t>The </a:t>
                </a:r>
                <a:r>
                  <a:rPr lang="en-US" dirty="0"/>
                  <a:t>relationship between the normal components of </a:t>
                </a:r>
                <a14:m>
                  <m:oMath xmlns:m="http://schemas.openxmlformats.org/officeDocument/2006/math">
                    <m:r>
                      <a:rPr lang="en-US" i="1">
                        <a:latin typeface="Cambria Math"/>
                      </a:rPr>
                      <m:t>𝑀</m:t>
                    </m:r>
                  </m:oMath>
                </a14:m>
                <a:r>
                  <a:rPr lang="en-US" dirty="0"/>
                  <a:t> is found </a:t>
                </a:r>
                <a:r>
                  <a:rPr lang="en-US" dirty="0" smtClean="0"/>
                  <a:t>through   </a:t>
                </a:r>
                <a14:m>
                  <m:oMath xmlns:m="http://schemas.openxmlformats.org/officeDocument/2006/math">
                    <m:r>
                      <a:rPr lang="en-US" i="1">
                        <a:latin typeface="Cambria Math"/>
                      </a:rPr>
                      <m:t>𝑀</m:t>
                    </m:r>
                    <m:r>
                      <a:rPr lang="en-US" i="1">
                        <a:latin typeface="Cambria Math"/>
                      </a:rPr>
                      <m:t>=</m:t>
                    </m:r>
                    <m:sSub>
                      <m:sSubPr>
                        <m:ctrlPr>
                          <a:rPr lang="en-US" i="1">
                            <a:latin typeface="Cambria Math"/>
                          </a:rPr>
                        </m:ctrlPr>
                      </m:sSubPr>
                      <m:e>
                        <m:r>
                          <a:rPr lang="en-US" i="1">
                            <a:latin typeface="Cambria Math"/>
                          </a:rPr>
                          <m:t>𝑥</m:t>
                        </m:r>
                      </m:e>
                      <m:sub>
                        <m:r>
                          <a:rPr lang="en-US" i="1">
                            <a:latin typeface="Cambria Math"/>
                          </a:rPr>
                          <m:t>𝑚</m:t>
                        </m:r>
                      </m:sub>
                    </m:sSub>
                    <m:r>
                      <a:rPr lang="en-US" i="1">
                        <a:latin typeface="Cambria Math"/>
                      </a:rPr>
                      <m:t>𝐻</m:t>
                    </m:r>
                  </m:oMath>
                </a14:m>
                <a:r>
                  <a:rPr lang="en-US" dirty="0" smtClean="0"/>
                  <a:t>.</a:t>
                </a: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a:rPr>
                          </m:ctrlPr>
                        </m:fPr>
                        <m:num>
                          <m:sSub>
                            <m:sSubPr>
                              <m:ctrlPr>
                                <a:rPr lang="en-US" i="1">
                                  <a:latin typeface="Cambria Math"/>
                                </a:rPr>
                              </m:ctrlPr>
                            </m:sSubPr>
                            <m:e>
                              <m:sSub>
                                <m:sSubPr>
                                  <m:ctrlPr>
                                    <a:rPr lang="en-US" i="1">
                                      <a:latin typeface="Cambria Math"/>
                                    </a:rPr>
                                  </m:ctrlPr>
                                </m:sSubPr>
                                <m:e>
                                  <m:r>
                                    <a:rPr lang="en-US" i="1">
                                      <a:latin typeface="Cambria Math"/>
                                    </a:rPr>
                                    <m:t>𝜇</m:t>
                                  </m:r>
                                </m:e>
                                <m:sub>
                                  <m:r>
                                    <a:rPr lang="en-US" i="1">
                                      <a:latin typeface="Cambria Math"/>
                                    </a:rPr>
                                    <m:t>1</m:t>
                                  </m:r>
                                </m:sub>
                              </m:sSub>
                              <m:r>
                                <a:rPr lang="en-US" i="1">
                                  <a:latin typeface="Cambria Math"/>
                                </a:rPr>
                                <m:t>𝑀</m:t>
                              </m:r>
                            </m:e>
                            <m:sub>
                              <m:r>
                                <a:rPr lang="en-US" i="1">
                                  <a:latin typeface="Cambria Math"/>
                                </a:rPr>
                                <m:t>1</m:t>
                              </m:r>
                              <m:r>
                                <a:rPr lang="en-US" i="1">
                                  <a:latin typeface="Cambria Math"/>
                                </a:rPr>
                                <m:t>𝑛</m:t>
                              </m:r>
                            </m:sub>
                          </m:sSub>
                        </m:num>
                        <m:den>
                          <m:sSub>
                            <m:sSubPr>
                              <m:ctrlPr>
                                <a:rPr lang="en-US" i="1">
                                  <a:latin typeface="Cambria Math"/>
                                </a:rPr>
                              </m:ctrlPr>
                            </m:sSubPr>
                            <m:e>
                              <m:r>
                                <a:rPr lang="en-US" i="1">
                                  <a:latin typeface="Cambria Math"/>
                                </a:rPr>
                                <m:t>𝑥</m:t>
                              </m:r>
                            </m:e>
                            <m:sub>
                              <m:r>
                                <a:rPr lang="en-US" i="1">
                                  <a:latin typeface="Cambria Math"/>
                                </a:rPr>
                                <m:t>𝑚</m:t>
                              </m:r>
                              <m:r>
                                <a:rPr lang="en-US" i="1">
                                  <a:latin typeface="Cambria Math"/>
                                </a:rPr>
                                <m:t>1</m:t>
                              </m:r>
                            </m:sub>
                          </m:sSub>
                        </m:den>
                      </m:f>
                      <m:r>
                        <a:rPr lang="en-US" i="1">
                          <a:latin typeface="Cambria Math"/>
                        </a:rPr>
                        <m:t>=</m:t>
                      </m:r>
                      <m:f>
                        <m:fPr>
                          <m:ctrlPr>
                            <a:rPr lang="en-US" i="1">
                              <a:latin typeface="Cambria Math"/>
                            </a:rPr>
                          </m:ctrlPr>
                        </m:fPr>
                        <m:num>
                          <m:sSub>
                            <m:sSubPr>
                              <m:ctrlPr>
                                <a:rPr lang="en-US" i="1">
                                  <a:latin typeface="Cambria Math"/>
                                </a:rPr>
                              </m:ctrlPr>
                            </m:sSubPr>
                            <m:e>
                              <m:sSub>
                                <m:sSubPr>
                                  <m:ctrlPr>
                                    <a:rPr lang="en-US" i="1">
                                      <a:latin typeface="Cambria Math"/>
                                    </a:rPr>
                                  </m:ctrlPr>
                                </m:sSubPr>
                                <m:e>
                                  <m:r>
                                    <a:rPr lang="en-US" i="1">
                                      <a:latin typeface="Cambria Math"/>
                                    </a:rPr>
                                    <m:t>𝜇</m:t>
                                  </m:r>
                                </m:e>
                                <m:sub>
                                  <m:r>
                                    <a:rPr lang="en-US" i="1">
                                      <a:latin typeface="Cambria Math"/>
                                    </a:rPr>
                                    <m:t>2</m:t>
                                  </m:r>
                                </m:sub>
                              </m:sSub>
                              <m:r>
                                <a:rPr lang="en-US" i="1">
                                  <a:latin typeface="Cambria Math"/>
                                </a:rPr>
                                <m:t>𝑀</m:t>
                              </m:r>
                            </m:e>
                            <m:sub>
                              <m:r>
                                <a:rPr lang="en-US" i="1">
                                  <a:latin typeface="Cambria Math"/>
                                </a:rPr>
                                <m:t>2</m:t>
                              </m:r>
                              <m:r>
                                <a:rPr lang="en-US" i="1">
                                  <a:latin typeface="Cambria Math"/>
                                </a:rPr>
                                <m:t>𝑛</m:t>
                              </m:r>
                            </m:sub>
                          </m:sSub>
                        </m:num>
                        <m:den>
                          <m:sSub>
                            <m:sSubPr>
                              <m:ctrlPr>
                                <a:rPr lang="en-US" i="1">
                                  <a:latin typeface="Cambria Math"/>
                                </a:rPr>
                              </m:ctrlPr>
                            </m:sSubPr>
                            <m:e>
                              <m:r>
                                <a:rPr lang="en-US" i="1">
                                  <a:latin typeface="Cambria Math"/>
                                </a:rPr>
                                <m:t>𝑥</m:t>
                              </m:r>
                            </m:e>
                            <m:sub>
                              <m:r>
                                <a:rPr lang="en-US" i="1">
                                  <a:latin typeface="Cambria Math"/>
                                </a:rPr>
                                <m:t>𝑚</m:t>
                              </m:r>
                              <m:r>
                                <a:rPr lang="en-US" i="1">
                                  <a:latin typeface="Cambria Math"/>
                                </a:rPr>
                                <m:t>2</m:t>
                              </m:r>
                            </m:sub>
                          </m:sSub>
                        </m:den>
                      </m:f>
                    </m:oMath>
                  </m:oMathPara>
                </a14:m>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257800"/>
              </a:xfrm>
              <a:blipFill rotWithShape="1">
                <a:blip r:embed="rId2"/>
                <a:stretch>
                  <a:fillRect l="-1852" t="-2436" b="-23666"/>
                </a:stretch>
              </a:blipFill>
            </p:spPr>
            <p:txBody>
              <a:bodyPr/>
              <a:lstStyle/>
              <a:p>
                <a:r>
                  <a:rPr lang="en-US">
                    <a:noFill/>
                  </a:rPr>
                  <a:t> </a:t>
                </a:r>
              </a:p>
            </p:txBody>
          </p:sp>
        </mc:Fallback>
      </mc:AlternateContent>
    </p:spTree>
    <p:extLst>
      <p:ext uri="{BB962C8B-B14F-4D97-AF65-F5344CB8AC3E}">
        <p14:creationId xmlns:p14="http://schemas.microsoft.com/office/powerpoint/2010/main" val="10343993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5105400"/>
              </a:xfrm>
            </p:spPr>
            <p:txBody>
              <a:bodyPr>
                <a:normAutofit lnSpcReduction="10000"/>
              </a:bodyPr>
              <a:lstStyle/>
              <a:p>
                <a:pPr marL="0" indent="0">
                  <a:buNone/>
                </a:pPr>
                <a:r>
                  <a:rPr lang="en-US" dirty="0"/>
                  <a:t>By applying </a:t>
                </a:r>
                <a:r>
                  <a:rPr lang="en-US" b="1" i="1" dirty="0"/>
                  <a:t>Ampere’s circuital law</a:t>
                </a:r>
                <a:r>
                  <a:rPr lang="en-US" dirty="0"/>
                  <a:t> to equation (2) along the closed loop of the figure above.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𝐻</m:t>
                          </m:r>
                        </m:e>
                        <m:sub>
                          <m:r>
                            <a:rPr lang="en-US" i="1">
                              <a:latin typeface="Cambria Math"/>
                            </a:rPr>
                            <m:t>1</m:t>
                          </m:r>
                          <m:r>
                            <a:rPr lang="en-US" i="1">
                              <a:latin typeface="Cambria Math"/>
                            </a:rPr>
                            <m:t>𝑡</m:t>
                          </m:r>
                        </m:sub>
                      </m:sSub>
                      <m:r>
                        <a:rPr lang="en-US" i="1">
                          <a:latin typeface="Cambria Math"/>
                        </a:rPr>
                        <m:t>−</m:t>
                      </m:r>
                      <m:sSub>
                        <m:sSubPr>
                          <m:ctrlPr>
                            <a:rPr lang="en-US" i="1">
                              <a:latin typeface="Cambria Math"/>
                            </a:rPr>
                          </m:ctrlPr>
                        </m:sSubPr>
                        <m:e>
                          <m:r>
                            <a:rPr lang="en-US" i="1">
                              <a:latin typeface="Cambria Math"/>
                            </a:rPr>
                            <m:t>𝐻</m:t>
                          </m:r>
                        </m:e>
                        <m:sub>
                          <m:r>
                            <a:rPr lang="en-US" i="1">
                              <a:latin typeface="Cambria Math"/>
                            </a:rPr>
                            <m:t>2</m:t>
                          </m:r>
                          <m:r>
                            <a:rPr lang="en-US" i="1">
                              <a:latin typeface="Cambria Math"/>
                            </a:rPr>
                            <m:t>𝑡</m:t>
                          </m:r>
                        </m:sub>
                      </m:sSub>
                      <m:r>
                        <a:rPr lang="en-US" i="1">
                          <a:latin typeface="Cambria Math"/>
                        </a:rPr>
                        <m:t>=</m:t>
                      </m:r>
                      <m:sSub>
                        <m:sSubPr>
                          <m:ctrlPr>
                            <a:rPr lang="en-US" i="1">
                              <a:latin typeface="Cambria Math"/>
                            </a:rPr>
                          </m:ctrlPr>
                        </m:sSubPr>
                        <m:e>
                          <m:r>
                            <a:rPr lang="en-US" i="1">
                              <a:latin typeface="Cambria Math"/>
                            </a:rPr>
                            <m:t>𝐽</m:t>
                          </m:r>
                        </m:e>
                        <m:sub>
                          <m:r>
                            <a:rPr lang="en-US" i="1">
                              <a:latin typeface="Cambria Math"/>
                            </a:rPr>
                            <m:t>𝑠</m:t>
                          </m:r>
                        </m:sub>
                      </m:sSub>
                      <m:r>
                        <a:rPr lang="en-US" i="1">
                          <a:latin typeface="Cambria Math"/>
                        </a:rPr>
                        <m:t>(</m:t>
                      </m:r>
                      <m:r>
                        <a:rPr lang="en-US" i="1">
                          <a:latin typeface="Cambria Math"/>
                        </a:rPr>
                        <m:t>𝑑𝑢𝑒</m:t>
                      </m:r>
                      <m:r>
                        <a:rPr lang="en-US" i="1">
                          <a:latin typeface="Cambria Math"/>
                        </a:rPr>
                        <m:t> </m:t>
                      </m:r>
                      <m:r>
                        <a:rPr lang="en-US" i="1">
                          <a:latin typeface="Cambria Math"/>
                        </a:rPr>
                        <m:t>𝑡𝑜</m:t>
                      </m:r>
                      <m:r>
                        <a:rPr lang="en-US" i="1">
                          <a:latin typeface="Cambria Math"/>
                        </a:rPr>
                        <m:t> </m:t>
                      </m:r>
                      <m:r>
                        <a:rPr lang="en-US" i="1">
                          <a:latin typeface="Cambria Math"/>
                        </a:rPr>
                        <m:t>𝑓𝑟𝑒𝑒</m:t>
                      </m:r>
                      <m:r>
                        <a:rPr lang="en-US" i="1">
                          <a:latin typeface="Cambria Math"/>
                        </a:rPr>
                        <m:t> </m:t>
                      </m:r>
                      <m:r>
                        <a:rPr lang="en-US" i="1">
                          <a:latin typeface="Cambria Math"/>
                        </a:rPr>
                        <m:t>𝑐h𝑎𝑟𝑔𝑒𝑠</m:t>
                      </m:r>
                      <m:r>
                        <a:rPr lang="en-US" i="1">
                          <a:latin typeface="Cambria Math"/>
                        </a:rPr>
                        <m:t>)</m:t>
                      </m:r>
                    </m:oMath>
                  </m:oMathPara>
                </a14:m>
                <a:endParaRPr lang="en-US" dirty="0"/>
              </a:p>
              <a:p>
                <a:pPr marL="0" indent="0">
                  <a:buNone/>
                </a:pPr>
                <a:r>
                  <a:rPr lang="en-US" dirty="0"/>
                  <a:t>Where </a:t>
                </a:r>
                <a14:m>
                  <m:oMath xmlns:m="http://schemas.openxmlformats.org/officeDocument/2006/math">
                    <m:sSub>
                      <m:sSubPr>
                        <m:ctrlPr>
                          <a:rPr lang="en-US" i="1">
                            <a:latin typeface="Cambria Math"/>
                          </a:rPr>
                        </m:ctrlPr>
                      </m:sSubPr>
                      <m:e>
                        <m:r>
                          <a:rPr lang="en-US" i="1">
                            <a:latin typeface="Cambria Math"/>
                          </a:rPr>
                          <m:t>𝐽</m:t>
                        </m:r>
                      </m:e>
                      <m:sub>
                        <m:r>
                          <a:rPr lang="en-US" i="1">
                            <a:latin typeface="Cambria Math"/>
                          </a:rPr>
                          <m:t>𝑠</m:t>
                        </m:r>
                      </m:sub>
                    </m:sSub>
                  </m:oMath>
                </a14:m>
                <a:r>
                  <a:rPr lang="en-US" dirty="0"/>
                  <a:t> is perpendicular to the directions of </a:t>
                </a:r>
                <a14:m>
                  <m:oMath xmlns:m="http://schemas.openxmlformats.org/officeDocument/2006/math">
                    <m:sSub>
                      <m:sSubPr>
                        <m:ctrlPr>
                          <a:rPr lang="en-US" i="1">
                            <a:latin typeface="Cambria Math"/>
                          </a:rPr>
                        </m:ctrlPr>
                      </m:sSubPr>
                      <m:e>
                        <m:r>
                          <a:rPr lang="en-US" i="1">
                            <a:latin typeface="Cambria Math"/>
                          </a:rPr>
                          <m:t>𝐻</m:t>
                        </m:r>
                      </m:e>
                      <m:sub>
                        <m:r>
                          <a:rPr lang="en-US" i="1">
                            <a:latin typeface="Cambria Math"/>
                          </a:rPr>
                          <m:t>1</m:t>
                        </m:r>
                        <m:r>
                          <a:rPr lang="en-US" i="1">
                            <a:latin typeface="Cambria Math"/>
                          </a:rPr>
                          <m:t>𝑡</m:t>
                        </m:r>
                      </m:sub>
                    </m:sSub>
                    <m:r>
                      <a:rPr lang="en-US" i="1">
                        <a:latin typeface="Cambria Math"/>
                      </a:rPr>
                      <m:t> </m:t>
                    </m:r>
                    <m:r>
                      <a:rPr lang="en-US" i="1">
                        <a:latin typeface="Cambria Math"/>
                      </a:rPr>
                      <m:t>𝑎𝑛𝑑</m:t>
                    </m:r>
                    <m:r>
                      <a:rPr lang="en-US" i="1">
                        <a:latin typeface="Cambria Math"/>
                      </a:rPr>
                      <m:t> </m:t>
                    </m:r>
                    <m:sSub>
                      <m:sSubPr>
                        <m:ctrlPr>
                          <a:rPr lang="en-US" i="1">
                            <a:latin typeface="Cambria Math"/>
                          </a:rPr>
                        </m:ctrlPr>
                      </m:sSubPr>
                      <m:e>
                        <m:r>
                          <a:rPr lang="en-US" i="1">
                            <a:latin typeface="Cambria Math"/>
                          </a:rPr>
                          <m:t>𝐻</m:t>
                        </m:r>
                      </m:e>
                      <m:sub>
                        <m:r>
                          <a:rPr lang="en-US" i="1">
                            <a:latin typeface="Cambria Math"/>
                          </a:rPr>
                          <m:t>2</m:t>
                        </m:r>
                        <m:r>
                          <a:rPr lang="en-US" i="1">
                            <a:latin typeface="Cambria Math"/>
                          </a:rPr>
                          <m:t>𝑡</m:t>
                        </m:r>
                      </m:sub>
                    </m:sSub>
                  </m:oMath>
                </a14:m>
                <a:r>
                  <a:rPr lang="en-US" dirty="0"/>
                  <a:t>. The vector form is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acc>
                            <m:accPr>
                              <m:chr m:val="̂"/>
                              <m:ctrlPr>
                                <a:rPr lang="en-US" i="1">
                                  <a:latin typeface="Cambria Math"/>
                                </a:rPr>
                              </m:ctrlPr>
                            </m:accPr>
                            <m:e>
                              <m:r>
                                <a:rPr lang="en-US" i="1">
                                  <a:latin typeface="Cambria Math"/>
                                </a:rPr>
                                <m:t>𝑛</m:t>
                              </m:r>
                            </m:e>
                          </m:acc>
                        </m:e>
                        <m:sub>
                          <m:r>
                            <a:rPr lang="en-US" i="1">
                              <a:latin typeface="Cambria Math"/>
                            </a:rPr>
                            <m:t>21</m:t>
                          </m:r>
                        </m:sub>
                      </m:sSub>
                      <m:r>
                        <a:rPr lang="en-US" i="1">
                          <a:latin typeface="Cambria Math"/>
                        </a:rPr>
                        <m:t> </m:t>
                      </m:r>
                      <m:r>
                        <a:rPr lang="en-US" i="1">
                          <a:latin typeface="Cambria Math"/>
                        </a:rPr>
                        <m:t>𝑥</m:t>
                      </m:r>
                      <m:r>
                        <a:rPr lang="en-US" i="1">
                          <a:latin typeface="Cambria Math"/>
                        </a:rPr>
                        <m:t> </m:t>
                      </m:r>
                      <m:d>
                        <m:dPr>
                          <m:ctrlPr>
                            <a:rPr lang="en-US" i="1">
                              <a:latin typeface="Cambria Math"/>
                            </a:rPr>
                          </m:ctrlPr>
                        </m:dPr>
                        <m:e>
                          <m:sSub>
                            <m:sSubPr>
                              <m:ctrlPr>
                                <a:rPr lang="en-US" i="1">
                                  <a:latin typeface="Cambria Math"/>
                                </a:rPr>
                              </m:ctrlPr>
                            </m:sSubPr>
                            <m:e>
                              <m:acc>
                                <m:accPr>
                                  <m:chr m:val="⃗"/>
                                  <m:ctrlPr>
                                    <a:rPr lang="en-US" i="1">
                                      <a:latin typeface="Cambria Math"/>
                                    </a:rPr>
                                  </m:ctrlPr>
                                </m:accPr>
                                <m:e>
                                  <m:r>
                                    <a:rPr lang="en-US" i="1">
                                      <a:latin typeface="Cambria Math"/>
                                    </a:rPr>
                                    <m:t>𝐻</m:t>
                                  </m:r>
                                </m:e>
                              </m:acc>
                            </m:e>
                            <m:sub>
                              <m:r>
                                <a:rPr lang="en-US" i="1">
                                  <a:latin typeface="Cambria Math"/>
                                </a:rPr>
                                <m:t>1</m:t>
                              </m:r>
                            </m:sub>
                          </m:sSub>
                          <m:r>
                            <a:rPr lang="en-US" i="1">
                              <a:latin typeface="Cambria Math"/>
                            </a:rPr>
                            <m:t>+</m:t>
                          </m:r>
                          <m:sSub>
                            <m:sSubPr>
                              <m:ctrlPr>
                                <a:rPr lang="en-US" i="1">
                                  <a:latin typeface="Cambria Math"/>
                                </a:rPr>
                              </m:ctrlPr>
                            </m:sSubPr>
                            <m:e>
                              <m:acc>
                                <m:accPr>
                                  <m:chr m:val="⃗"/>
                                  <m:ctrlPr>
                                    <a:rPr lang="en-US" i="1">
                                      <a:latin typeface="Cambria Math"/>
                                    </a:rPr>
                                  </m:ctrlPr>
                                </m:accPr>
                                <m:e>
                                  <m:r>
                                    <a:rPr lang="en-US" i="1">
                                      <a:latin typeface="Cambria Math"/>
                                    </a:rPr>
                                    <m:t>𝐻</m:t>
                                  </m:r>
                                </m:e>
                              </m:acc>
                            </m:e>
                            <m:sub>
                              <m:r>
                                <a:rPr lang="en-US" i="1">
                                  <a:latin typeface="Cambria Math"/>
                                </a:rPr>
                                <m:t>2</m:t>
                              </m:r>
                            </m:sub>
                          </m:sSub>
                        </m:e>
                      </m:d>
                      <m:r>
                        <a:rPr lang="en-US" i="1">
                          <a:latin typeface="Cambria Math"/>
                        </a:rPr>
                        <m:t>=</m:t>
                      </m:r>
                      <m:sSub>
                        <m:sSubPr>
                          <m:ctrlPr>
                            <a:rPr lang="en-US" i="1">
                              <a:latin typeface="Cambria Math"/>
                            </a:rPr>
                          </m:ctrlPr>
                        </m:sSubPr>
                        <m:e>
                          <m:acc>
                            <m:accPr>
                              <m:chr m:val="⃗"/>
                              <m:ctrlPr>
                                <a:rPr lang="en-US" i="1">
                                  <a:latin typeface="Cambria Math"/>
                                </a:rPr>
                              </m:ctrlPr>
                            </m:accPr>
                            <m:e>
                              <m:r>
                                <a:rPr lang="en-US" i="1">
                                  <a:latin typeface="Cambria Math"/>
                                </a:rPr>
                                <m:t>𝐽</m:t>
                              </m:r>
                            </m:e>
                          </m:acc>
                        </m:e>
                        <m:sub>
                          <m:r>
                            <a:rPr lang="en-US" i="1">
                              <a:latin typeface="Cambria Math"/>
                            </a:rPr>
                            <m:t>𝑠</m:t>
                          </m:r>
                        </m:sub>
                      </m:sSub>
                    </m:oMath>
                  </m:oMathPara>
                </a14:m>
                <a:endParaRPr lang="en-US" dirty="0"/>
              </a:p>
              <a:p>
                <a:pPr marL="0" indent="0">
                  <a:buNone/>
                </a:pPr>
                <a:r>
                  <a:rPr lang="en-US" dirty="0"/>
                  <a:t>Where </a:t>
                </a:r>
                <a14:m>
                  <m:oMath xmlns:m="http://schemas.openxmlformats.org/officeDocument/2006/math">
                    <m:sSub>
                      <m:sSubPr>
                        <m:ctrlPr>
                          <a:rPr lang="en-US" i="1">
                            <a:latin typeface="Cambria Math"/>
                          </a:rPr>
                        </m:ctrlPr>
                      </m:sSubPr>
                      <m:e>
                        <m:acc>
                          <m:accPr>
                            <m:chr m:val="̂"/>
                            <m:ctrlPr>
                              <a:rPr lang="en-US" i="1">
                                <a:latin typeface="Cambria Math"/>
                              </a:rPr>
                            </m:ctrlPr>
                          </m:accPr>
                          <m:e>
                            <m:r>
                              <a:rPr lang="en-US" i="1">
                                <a:latin typeface="Cambria Math"/>
                              </a:rPr>
                              <m:t>𝑛</m:t>
                            </m:r>
                          </m:e>
                        </m:acc>
                      </m:e>
                      <m:sub>
                        <m:r>
                          <a:rPr lang="en-US" i="1">
                            <a:latin typeface="Cambria Math"/>
                          </a:rPr>
                          <m:t>21</m:t>
                        </m:r>
                      </m:sub>
                    </m:sSub>
                  </m:oMath>
                </a14:m>
                <a:r>
                  <a:rPr lang="en-US" dirty="0"/>
                  <a:t> is a normal unit vector from region 2 to region 1.For tangential </a:t>
                </a:r>
                <a14:m>
                  <m:oMath xmlns:m="http://schemas.openxmlformats.org/officeDocument/2006/math">
                    <m:acc>
                      <m:accPr>
                        <m:chr m:val="⃗"/>
                        <m:ctrlPr>
                          <a:rPr lang="en-US" i="1">
                            <a:latin typeface="Cambria Math"/>
                          </a:rPr>
                        </m:ctrlPr>
                      </m:accPr>
                      <m:e>
                        <m:r>
                          <a:rPr lang="en-US" i="1">
                            <a:latin typeface="Cambria Math"/>
                          </a:rPr>
                          <m:t>𝐵</m:t>
                        </m:r>
                      </m:e>
                    </m:acc>
                  </m:oMath>
                </a14:m>
                <a:r>
                  <a:rPr lang="en-US" dirty="0"/>
                  <a:t>, we have</a:t>
                </a: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a:rPr>
                          </m:ctrlPr>
                        </m:fPr>
                        <m:num>
                          <m:sSub>
                            <m:sSubPr>
                              <m:ctrlPr>
                                <a:rPr lang="en-US" i="1">
                                  <a:latin typeface="Cambria Math"/>
                                </a:rPr>
                              </m:ctrlPr>
                            </m:sSubPr>
                            <m:e>
                              <m:r>
                                <a:rPr lang="en-US" i="1">
                                  <a:latin typeface="Cambria Math"/>
                                </a:rPr>
                                <m:t>𝐵</m:t>
                              </m:r>
                            </m:e>
                            <m:sub>
                              <m:r>
                                <a:rPr lang="en-US" i="1">
                                  <a:latin typeface="Cambria Math"/>
                                </a:rPr>
                                <m:t>1</m:t>
                              </m:r>
                              <m:r>
                                <a:rPr lang="en-US" i="1">
                                  <a:latin typeface="Cambria Math"/>
                                </a:rPr>
                                <m:t>𝑡</m:t>
                              </m:r>
                            </m:sub>
                          </m:sSub>
                        </m:num>
                        <m:den>
                          <m:sSub>
                            <m:sSubPr>
                              <m:ctrlPr>
                                <a:rPr lang="en-US" i="1">
                                  <a:latin typeface="Cambria Math"/>
                                </a:rPr>
                              </m:ctrlPr>
                            </m:sSubPr>
                            <m:e>
                              <m:r>
                                <a:rPr lang="en-US" i="1">
                                  <a:latin typeface="Cambria Math"/>
                                </a:rPr>
                                <m:t>𝜇</m:t>
                              </m:r>
                            </m:e>
                            <m:sub>
                              <m:r>
                                <a:rPr lang="en-US" i="1">
                                  <a:latin typeface="Cambria Math"/>
                                </a:rPr>
                                <m:t>1</m:t>
                              </m:r>
                            </m:sub>
                          </m:sSub>
                        </m:den>
                      </m:f>
                      <m:r>
                        <a:rPr lang="en-US" i="1">
                          <a:latin typeface="Cambria Math"/>
                        </a:rPr>
                        <m:t>−</m:t>
                      </m:r>
                      <m:f>
                        <m:fPr>
                          <m:ctrlPr>
                            <a:rPr lang="en-US" i="1">
                              <a:latin typeface="Cambria Math"/>
                            </a:rPr>
                          </m:ctrlPr>
                        </m:fPr>
                        <m:num>
                          <m:sSub>
                            <m:sSubPr>
                              <m:ctrlPr>
                                <a:rPr lang="en-US" i="1">
                                  <a:latin typeface="Cambria Math"/>
                                </a:rPr>
                              </m:ctrlPr>
                            </m:sSubPr>
                            <m:e>
                              <m:r>
                                <a:rPr lang="en-US" i="1">
                                  <a:latin typeface="Cambria Math"/>
                                </a:rPr>
                                <m:t>𝐵</m:t>
                              </m:r>
                            </m:e>
                            <m:sub>
                              <m:r>
                                <a:rPr lang="en-US" i="1">
                                  <a:latin typeface="Cambria Math"/>
                                </a:rPr>
                                <m:t>2</m:t>
                              </m:r>
                              <m:r>
                                <a:rPr lang="en-US" i="1">
                                  <a:latin typeface="Cambria Math"/>
                                </a:rPr>
                                <m:t>𝑡</m:t>
                              </m:r>
                            </m:sub>
                          </m:sSub>
                        </m:num>
                        <m:den>
                          <m:sSub>
                            <m:sSubPr>
                              <m:ctrlPr>
                                <a:rPr lang="en-US" i="1">
                                  <a:latin typeface="Cambria Math"/>
                                </a:rPr>
                              </m:ctrlPr>
                            </m:sSubPr>
                            <m:e>
                              <m:r>
                                <a:rPr lang="en-US" i="1">
                                  <a:latin typeface="Cambria Math"/>
                                </a:rPr>
                                <m:t>𝜇</m:t>
                              </m:r>
                            </m:e>
                            <m:sub>
                              <m:r>
                                <a:rPr lang="en-US" i="1">
                                  <a:latin typeface="Cambria Math"/>
                                </a:rPr>
                                <m:t>2</m:t>
                              </m:r>
                            </m:sub>
                          </m:sSub>
                        </m:den>
                      </m:f>
                      <m:r>
                        <a:rPr lang="en-US" i="1">
                          <a:latin typeface="Cambria Math"/>
                        </a:rPr>
                        <m:t>=</m:t>
                      </m:r>
                      <m:sSub>
                        <m:sSubPr>
                          <m:ctrlPr>
                            <a:rPr lang="en-US" i="1">
                              <a:latin typeface="Cambria Math"/>
                            </a:rPr>
                          </m:ctrlPr>
                        </m:sSubPr>
                        <m:e>
                          <m:acc>
                            <m:accPr>
                              <m:chr m:val="⃗"/>
                              <m:ctrlPr>
                                <a:rPr lang="en-US" i="1">
                                  <a:latin typeface="Cambria Math"/>
                                </a:rPr>
                              </m:ctrlPr>
                            </m:accPr>
                            <m:e>
                              <m:r>
                                <a:rPr lang="en-US" i="1">
                                  <a:latin typeface="Cambria Math"/>
                                </a:rPr>
                                <m:t>𝐽</m:t>
                              </m:r>
                            </m:e>
                          </m:acc>
                        </m:e>
                        <m:sub>
                          <m:r>
                            <a:rPr lang="en-US" i="1">
                              <a:latin typeface="Cambria Math"/>
                            </a:rPr>
                            <m:t>𝑠</m:t>
                          </m:r>
                        </m:sub>
                      </m:sSub>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105400"/>
              </a:xfrm>
              <a:blipFill rotWithShape="1">
                <a:blip r:embed="rId2"/>
                <a:stretch>
                  <a:fillRect l="-1704" t="-2389" b="-9200"/>
                </a:stretch>
              </a:blipFill>
            </p:spPr>
            <p:txBody>
              <a:bodyPr/>
              <a:lstStyle/>
              <a:p>
                <a:r>
                  <a:rPr lang="en-US">
                    <a:noFill/>
                  </a:rPr>
                  <a:t> </a:t>
                </a:r>
              </a:p>
            </p:txBody>
          </p:sp>
        </mc:Fallback>
      </mc:AlternateContent>
    </p:spTree>
    <p:extLst>
      <p:ext uri="{BB962C8B-B14F-4D97-AF65-F5344CB8AC3E}">
        <p14:creationId xmlns:p14="http://schemas.microsoft.com/office/powerpoint/2010/main" val="2530943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FORCE BETWEEN </a:t>
            </a:r>
            <a:r>
              <a:rPr lang="en-GB" dirty="0" smtClean="0"/>
              <a:t>CURRENT ELEMENTS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pPr marL="0" indent="0">
                  <a:buNone/>
                </a:pPr>
                <a:r>
                  <a:rPr lang="en-US" dirty="0"/>
                  <a:t>From </a:t>
                </a:r>
                <a:r>
                  <a:rPr lang="en-US" b="1" dirty="0"/>
                  <a:t>Ampere’s</a:t>
                </a:r>
                <a:r>
                  <a:rPr lang="en-US" dirty="0"/>
                  <a:t> experiment results, the </a:t>
                </a:r>
                <a:r>
                  <a:rPr lang="en-US" b="1" i="1" dirty="0"/>
                  <a:t>force of translation</a:t>
                </a:r>
                <a:r>
                  <a:rPr lang="en-US" dirty="0"/>
                  <a:t> on a conductor current-element </a:t>
                </a:r>
                <a14:m>
                  <m:oMath xmlns:m="http://schemas.openxmlformats.org/officeDocument/2006/math">
                    <m:r>
                      <a:rPr lang="en-US" i="1">
                        <a:latin typeface="Cambria Math"/>
                      </a:rPr>
                      <m:t>𝐼</m:t>
                    </m:r>
                    <m:acc>
                      <m:accPr>
                        <m:chr m:val="⃗"/>
                        <m:ctrlPr>
                          <a:rPr lang="en-US" i="1">
                            <a:latin typeface="Cambria Math"/>
                          </a:rPr>
                        </m:ctrlPr>
                      </m:accPr>
                      <m:e>
                        <m:r>
                          <a:rPr lang="en-US" i="1">
                            <a:latin typeface="Cambria Math"/>
                          </a:rPr>
                          <m:t>𝑑𝑙</m:t>
                        </m:r>
                      </m:e>
                    </m:acc>
                  </m:oMath>
                </a14:m>
                <a:r>
                  <a:rPr lang="en-US" dirty="0"/>
                  <a:t> immersed in a magnetic field </a:t>
                </a:r>
                <a14:m>
                  <m:oMath xmlns:m="http://schemas.openxmlformats.org/officeDocument/2006/math">
                    <m:acc>
                      <m:accPr>
                        <m:chr m:val="⃗"/>
                        <m:ctrlPr>
                          <a:rPr lang="en-US" i="1">
                            <a:latin typeface="Cambria Math"/>
                          </a:rPr>
                        </m:ctrlPr>
                      </m:accPr>
                      <m:e>
                        <m:r>
                          <a:rPr lang="en-US" i="1">
                            <a:latin typeface="Cambria Math"/>
                          </a:rPr>
                          <m:t>𝐵</m:t>
                        </m:r>
                      </m:e>
                    </m:acc>
                  </m:oMath>
                </a14:m>
                <a:r>
                  <a:rPr lang="en-US" dirty="0"/>
                  <a:t> is </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a:rPr>
                          </m:ctrlPr>
                        </m:accPr>
                        <m:e>
                          <m:r>
                            <a:rPr lang="en-US" i="1">
                              <a:latin typeface="Cambria Math"/>
                            </a:rPr>
                            <m:t>𝑑𝐹</m:t>
                          </m:r>
                        </m:e>
                      </m:acc>
                      <m:r>
                        <a:rPr lang="en-US" i="1">
                          <a:latin typeface="Cambria Math"/>
                        </a:rPr>
                        <m:t>=</m:t>
                      </m:r>
                      <m:r>
                        <a:rPr lang="en-US" i="1">
                          <a:latin typeface="Cambria Math"/>
                        </a:rPr>
                        <m:t>𝐼</m:t>
                      </m:r>
                      <m:acc>
                        <m:accPr>
                          <m:chr m:val="⃗"/>
                          <m:ctrlPr>
                            <a:rPr lang="en-US" i="1">
                              <a:latin typeface="Cambria Math"/>
                            </a:rPr>
                          </m:ctrlPr>
                        </m:accPr>
                        <m:e>
                          <m:r>
                            <a:rPr lang="en-US" i="1">
                              <a:latin typeface="Cambria Math"/>
                            </a:rPr>
                            <m:t>𝑑𝑙</m:t>
                          </m:r>
                        </m:e>
                      </m:acc>
                      <m:r>
                        <a:rPr lang="en-US" i="1">
                          <a:latin typeface="Cambria Math"/>
                        </a:rPr>
                        <m:t> </m:t>
                      </m:r>
                      <m:r>
                        <a:rPr lang="en-US" i="1">
                          <a:latin typeface="Cambria Math"/>
                        </a:rPr>
                        <m:t>𝑥</m:t>
                      </m:r>
                      <m:r>
                        <a:rPr lang="en-US" i="1">
                          <a:latin typeface="Cambria Math"/>
                        </a:rPr>
                        <m:t> </m:t>
                      </m:r>
                      <m:acc>
                        <m:accPr>
                          <m:chr m:val="⃗"/>
                          <m:ctrlPr>
                            <a:rPr lang="en-US" i="1">
                              <a:latin typeface="Cambria Math"/>
                            </a:rPr>
                          </m:ctrlPr>
                        </m:accPr>
                        <m:e>
                          <m:r>
                            <a:rPr lang="en-US" i="1">
                              <a:latin typeface="Cambria Math"/>
                            </a:rPr>
                            <m:t>𝐵</m:t>
                          </m:r>
                        </m:e>
                      </m:acc>
                      <m:r>
                        <a:rPr lang="en-US" i="1">
                          <a:latin typeface="Cambria Math"/>
                        </a:rPr>
                        <m:t> </m:t>
                      </m:r>
                      <m:d>
                        <m:dPr>
                          <m:ctrlPr>
                            <a:rPr lang="en-US" i="1">
                              <a:latin typeface="Cambria Math"/>
                            </a:rPr>
                          </m:ctrlPr>
                        </m:dPr>
                        <m:e>
                          <m:r>
                            <a:rPr lang="en-US" i="1">
                              <a:latin typeface="Cambria Math"/>
                            </a:rPr>
                            <m:t>𝑁</m:t>
                          </m:r>
                        </m:e>
                      </m:d>
                      <m:r>
                        <a:rPr lang="en-US" i="1">
                          <a:latin typeface="Cambria Math"/>
                        </a:rPr>
                        <m:t>…..(1)</m:t>
                      </m:r>
                    </m:oMath>
                  </m:oMathPara>
                </a14:m>
                <a:endParaRPr lang="en-US" dirty="0"/>
              </a:p>
              <a:p>
                <a:pPr marL="0" indent="0">
                  <a:buNone/>
                </a:pPr>
                <a:r>
                  <a:rPr lang="en-US" dirty="0"/>
                  <a:t>From equation (1), a force on current carrying conductor in a magnetic field can be found to be </a:t>
                </a:r>
                <a14:m>
                  <m:oMath xmlns:m="http://schemas.openxmlformats.org/officeDocument/2006/math">
                    <m:r>
                      <a:rPr lang="en-US" i="1">
                        <a:latin typeface="Cambria Math"/>
                      </a:rPr>
                      <m:t>𝐹</m:t>
                    </m:r>
                    <m:r>
                      <a:rPr lang="en-US" i="1">
                        <a:latin typeface="Cambria Math"/>
                      </a:rPr>
                      <m:t>=</m:t>
                    </m:r>
                    <m:r>
                      <a:rPr lang="en-US" i="1">
                        <a:latin typeface="Cambria Math"/>
                      </a:rPr>
                      <m:t>𝐵𝐼𝐿</m:t>
                    </m:r>
                  </m:oMath>
                </a14:m>
                <a:endParaRPr lang="en-US" dirty="0"/>
              </a:p>
              <a:p>
                <a:pPr marL="0" indent="0">
                  <a:buNone/>
                </a:pPr>
                <a:r>
                  <a:rPr lang="en-US" dirty="0"/>
                  <a:t>The conductor must be at right angle to the magnetic field </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a:rPr>
                          </m:ctrlPr>
                        </m:accPr>
                        <m:e>
                          <m:r>
                            <a:rPr lang="en-US" i="1">
                              <a:latin typeface="Cambria Math"/>
                            </a:rPr>
                            <m:t>𝐹</m:t>
                          </m:r>
                        </m:e>
                      </m:acc>
                      <m:r>
                        <a:rPr lang="en-US" i="1">
                          <a:latin typeface="Cambria Math"/>
                        </a:rPr>
                        <m:t>=</m:t>
                      </m:r>
                      <m:r>
                        <a:rPr lang="en-US" i="1">
                          <a:latin typeface="Cambria Math"/>
                        </a:rPr>
                        <m:t>𝐼</m:t>
                      </m:r>
                      <m:acc>
                        <m:accPr>
                          <m:chr m:val="⃗"/>
                          <m:ctrlPr>
                            <a:rPr lang="en-US" i="1">
                              <a:latin typeface="Cambria Math"/>
                            </a:rPr>
                          </m:ctrlPr>
                        </m:accPr>
                        <m:e>
                          <m:r>
                            <a:rPr lang="en-US" i="1">
                              <a:latin typeface="Cambria Math"/>
                            </a:rPr>
                            <m:t>𝐿</m:t>
                          </m:r>
                        </m:e>
                      </m:acc>
                      <m:r>
                        <a:rPr lang="en-US" i="1">
                          <a:latin typeface="Cambria Math"/>
                        </a:rPr>
                        <m:t> </m:t>
                      </m:r>
                      <m:r>
                        <a:rPr lang="en-US" i="1">
                          <a:latin typeface="Cambria Math"/>
                        </a:rPr>
                        <m:t>𝑥</m:t>
                      </m:r>
                      <m:r>
                        <a:rPr lang="en-US" i="1">
                          <a:latin typeface="Cambria Math"/>
                        </a:rPr>
                        <m:t> </m:t>
                      </m:r>
                      <m:acc>
                        <m:accPr>
                          <m:chr m:val="⃗"/>
                          <m:ctrlPr>
                            <a:rPr lang="en-US" i="1">
                              <a:latin typeface="Cambria Math"/>
                            </a:rPr>
                          </m:ctrlPr>
                        </m:accPr>
                        <m:e>
                          <m:r>
                            <a:rPr lang="en-US" i="1">
                              <a:latin typeface="Cambria Math"/>
                            </a:rPr>
                            <m:t>𝐵</m:t>
                          </m:r>
                        </m:e>
                      </m:acc>
                      <m:r>
                        <a:rPr lang="en-US" i="1">
                          <a:latin typeface="Cambria Math"/>
                        </a:rPr>
                        <m:t>=</m:t>
                      </m:r>
                      <m:r>
                        <a:rPr lang="en-US" i="1">
                          <a:latin typeface="Cambria Math"/>
                        </a:rPr>
                        <m:t>𝐼</m:t>
                      </m:r>
                      <m:d>
                        <m:dPr>
                          <m:begChr m:val="|"/>
                          <m:endChr m:val="|"/>
                          <m:ctrlPr>
                            <a:rPr lang="en-US" i="1">
                              <a:latin typeface="Cambria Math"/>
                            </a:rPr>
                          </m:ctrlPr>
                        </m:dPr>
                        <m:e>
                          <m:acc>
                            <m:accPr>
                              <m:chr m:val="⃗"/>
                              <m:ctrlPr>
                                <a:rPr lang="en-US" i="1">
                                  <a:latin typeface="Cambria Math"/>
                                </a:rPr>
                              </m:ctrlPr>
                            </m:accPr>
                            <m:e>
                              <m:r>
                                <a:rPr lang="en-US" i="1">
                                  <a:latin typeface="Cambria Math"/>
                                </a:rPr>
                                <m:t>𝐿</m:t>
                              </m:r>
                            </m:e>
                          </m:acc>
                          <m:r>
                            <a:rPr lang="en-US" i="1">
                              <a:latin typeface="Cambria Math"/>
                            </a:rPr>
                            <m:t> </m:t>
                          </m:r>
                        </m:e>
                      </m:d>
                      <m:d>
                        <m:dPr>
                          <m:begChr m:val="|"/>
                          <m:endChr m:val="|"/>
                          <m:ctrlPr>
                            <a:rPr lang="en-US" i="1">
                              <a:latin typeface="Cambria Math"/>
                            </a:rPr>
                          </m:ctrlPr>
                        </m:dPr>
                        <m:e>
                          <m:r>
                            <a:rPr lang="en-US" i="1">
                              <a:latin typeface="Cambria Math"/>
                            </a:rPr>
                            <m:t>𝐵</m:t>
                          </m:r>
                        </m:e>
                      </m:d>
                      <m:r>
                        <a:rPr lang="en-US" i="1">
                          <a:latin typeface="Cambria Math"/>
                        </a:rPr>
                        <m:t>𝑠𝑖𝑛</m:t>
                      </m:r>
                      <m:r>
                        <a:rPr lang="en-US" i="1">
                          <a:latin typeface="Cambria Math"/>
                        </a:rPr>
                        <m:t>𝜃</m:t>
                      </m:r>
                      <m:r>
                        <a:rPr lang="en-US" i="1">
                          <a:latin typeface="Cambria Math"/>
                        </a:rPr>
                        <m:t>=</m:t>
                      </m:r>
                      <m:r>
                        <a:rPr lang="en-US" i="1">
                          <a:latin typeface="Cambria Math"/>
                        </a:rPr>
                        <m:t>𝐵𝐼𝐿</m:t>
                      </m:r>
                      <m:r>
                        <a:rPr lang="en-US" i="1">
                          <a:latin typeface="Cambria Math"/>
                        </a:rPr>
                        <m:t>,  </m:t>
                      </m:r>
                      <m:r>
                        <a:rPr lang="en-US" i="1">
                          <a:latin typeface="Cambria Math"/>
                        </a:rPr>
                        <m:t>𝜃</m:t>
                      </m:r>
                      <m:r>
                        <a:rPr lang="en-US" i="1">
                          <a:latin typeface="Cambria Math"/>
                        </a:rPr>
                        <m:t>=</m:t>
                      </m:r>
                      <m:sSup>
                        <m:sSupPr>
                          <m:ctrlPr>
                            <a:rPr lang="en-US" i="1">
                              <a:latin typeface="Cambria Math"/>
                            </a:rPr>
                          </m:ctrlPr>
                        </m:sSupPr>
                        <m:e>
                          <m:r>
                            <a:rPr lang="en-US" i="1">
                              <a:latin typeface="Cambria Math"/>
                            </a:rPr>
                            <m:t>90</m:t>
                          </m:r>
                        </m:e>
                        <m:sup>
                          <m:r>
                            <a:rPr lang="en-US" i="1">
                              <a:latin typeface="Cambria Math"/>
                            </a:rPr>
                            <m:t>𝑜</m:t>
                          </m:r>
                        </m:sup>
                      </m:sSup>
                      <m:r>
                        <a:rPr lang="en-US" i="1">
                          <a:latin typeface="Cambria Math"/>
                        </a:rPr>
                        <m:t>…..(2) </m:t>
                      </m:r>
                    </m:oMath>
                  </m:oMathPara>
                </a14:m>
                <a:endParaRPr lang="en-US" dirty="0"/>
              </a:p>
              <a:p>
                <a:pPr marL="0" indent="0">
                  <a:buNone/>
                </a:pPr>
                <a:r>
                  <a:rPr lang="en-US" dirty="0"/>
                  <a:t> </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33" t="-2022" r="-667" b="-9973"/>
                </a:stretch>
              </a:blipFill>
            </p:spPr>
            <p:txBody>
              <a:bodyPr/>
              <a:lstStyle/>
              <a:p>
                <a:r>
                  <a:rPr lang="en-US">
                    <a:noFill/>
                  </a:rPr>
                  <a:t> </a:t>
                </a:r>
              </a:p>
            </p:txBody>
          </p:sp>
        </mc:Fallback>
      </mc:AlternateContent>
    </p:spTree>
    <p:extLst>
      <p:ext uri="{BB962C8B-B14F-4D97-AF65-F5344CB8AC3E}">
        <p14:creationId xmlns:p14="http://schemas.microsoft.com/office/powerpoint/2010/main" val="442547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And for the magnetization vector</a:t>
                </a:r>
              </a:p>
              <a:p>
                <a14:m>
                  <m:oMath xmlns:m="http://schemas.openxmlformats.org/officeDocument/2006/math">
                    <m:f>
                      <m:fPr>
                        <m:ctrlPr>
                          <a:rPr lang="en-US" i="1">
                            <a:latin typeface="Cambria Math"/>
                          </a:rPr>
                        </m:ctrlPr>
                      </m:fPr>
                      <m:num>
                        <m:sSub>
                          <m:sSubPr>
                            <m:ctrlPr>
                              <a:rPr lang="en-US" i="1">
                                <a:latin typeface="Cambria Math"/>
                              </a:rPr>
                            </m:ctrlPr>
                          </m:sSubPr>
                          <m:e>
                            <m:r>
                              <a:rPr lang="en-US" i="1">
                                <a:latin typeface="Cambria Math"/>
                              </a:rPr>
                              <m:t>𝑀</m:t>
                            </m:r>
                          </m:e>
                          <m:sub>
                            <m:r>
                              <a:rPr lang="en-US" i="1">
                                <a:latin typeface="Cambria Math"/>
                              </a:rPr>
                              <m:t>1</m:t>
                            </m:r>
                            <m:r>
                              <a:rPr lang="en-US" i="1">
                                <a:latin typeface="Cambria Math"/>
                              </a:rPr>
                              <m:t>𝑡</m:t>
                            </m:r>
                          </m:sub>
                        </m:sSub>
                      </m:num>
                      <m:den>
                        <m:sSub>
                          <m:sSubPr>
                            <m:ctrlPr>
                              <a:rPr lang="en-US" i="1">
                                <a:latin typeface="Cambria Math"/>
                              </a:rPr>
                            </m:ctrlPr>
                          </m:sSubPr>
                          <m:e>
                            <m:r>
                              <a:rPr lang="en-US" i="1">
                                <a:latin typeface="Cambria Math"/>
                              </a:rPr>
                              <m:t>𝑥</m:t>
                            </m:r>
                          </m:e>
                          <m:sub>
                            <m:r>
                              <a:rPr lang="en-US" i="1">
                                <a:latin typeface="Cambria Math"/>
                              </a:rPr>
                              <m:t>𝑚</m:t>
                            </m:r>
                            <m:r>
                              <a:rPr lang="en-US" i="1">
                                <a:latin typeface="Cambria Math"/>
                              </a:rPr>
                              <m:t>1</m:t>
                            </m:r>
                          </m:sub>
                        </m:sSub>
                      </m:den>
                    </m:f>
                    <m:r>
                      <a:rPr lang="en-US" i="1">
                        <a:latin typeface="Cambria Math"/>
                      </a:rPr>
                      <m:t>−</m:t>
                    </m:r>
                    <m:f>
                      <m:fPr>
                        <m:ctrlPr>
                          <a:rPr lang="en-US" i="1">
                            <a:latin typeface="Cambria Math"/>
                          </a:rPr>
                        </m:ctrlPr>
                      </m:fPr>
                      <m:num>
                        <m:sSub>
                          <m:sSubPr>
                            <m:ctrlPr>
                              <a:rPr lang="en-US" i="1">
                                <a:latin typeface="Cambria Math"/>
                              </a:rPr>
                            </m:ctrlPr>
                          </m:sSubPr>
                          <m:e>
                            <m:r>
                              <a:rPr lang="en-US" i="1">
                                <a:latin typeface="Cambria Math"/>
                              </a:rPr>
                              <m:t>𝑀</m:t>
                            </m:r>
                          </m:e>
                          <m:sub>
                            <m:r>
                              <a:rPr lang="en-US" i="1">
                                <a:latin typeface="Cambria Math"/>
                              </a:rPr>
                              <m:t>2</m:t>
                            </m:r>
                            <m:r>
                              <a:rPr lang="en-US" i="1">
                                <a:latin typeface="Cambria Math"/>
                              </a:rPr>
                              <m:t>𝑡</m:t>
                            </m:r>
                          </m:sub>
                        </m:sSub>
                      </m:num>
                      <m:den>
                        <m:sSub>
                          <m:sSubPr>
                            <m:ctrlPr>
                              <a:rPr lang="en-US" i="1">
                                <a:latin typeface="Cambria Math"/>
                              </a:rPr>
                            </m:ctrlPr>
                          </m:sSubPr>
                          <m:e>
                            <m:r>
                              <a:rPr lang="en-US" i="1">
                                <a:latin typeface="Cambria Math"/>
                              </a:rPr>
                              <m:t>𝑥</m:t>
                            </m:r>
                          </m:e>
                          <m:sub>
                            <m:r>
                              <a:rPr lang="en-US" i="1">
                                <a:latin typeface="Cambria Math"/>
                              </a:rPr>
                              <m:t>𝑚</m:t>
                            </m:r>
                            <m:r>
                              <a:rPr lang="en-US" i="1">
                                <a:latin typeface="Cambria Math"/>
                              </a:rPr>
                              <m:t>2</m:t>
                            </m:r>
                          </m:sub>
                        </m:sSub>
                      </m:den>
                    </m:f>
                    <m:r>
                      <a:rPr lang="en-US" i="1">
                        <a:latin typeface="Cambria Math"/>
                      </a:rPr>
                      <m:t>=</m:t>
                    </m:r>
                    <m:sSub>
                      <m:sSubPr>
                        <m:ctrlPr>
                          <a:rPr lang="en-US" i="1">
                            <a:latin typeface="Cambria Math"/>
                          </a:rPr>
                        </m:ctrlPr>
                      </m:sSubPr>
                      <m:e>
                        <m:acc>
                          <m:accPr>
                            <m:chr m:val="⃗"/>
                            <m:ctrlPr>
                              <a:rPr lang="en-US" i="1">
                                <a:latin typeface="Cambria Math"/>
                              </a:rPr>
                            </m:ctrlPr>
                          </m:accPr>
                          <m:e>
                            <m:r>
                              <a:rPr lang="en-US" i="1">
                                <a:latin typeface="Cambria Math"/>
                              </a:rPr>
                              <m:t>𝐽</m:t>
                            </m:r>
                          </m:e>
                        </m:acc>
                      </m:e>
                      <m:sub>
                        <m:r>
                          <a:rPr lang="en-US" i="1">
                            <a:latin typeface="Cambria Math"/>
                          </a:rPr>
                          <m:t>𝑠</m:t>
                        </m:r>
                      </m:sub>
                    </m:sSub>
                  </m:oMath>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a:stretch>
              </a:blipFill>
            </p:spPr>
            <p:txBody>
              <a:bodyPr/>
              <a:lstStyle/>
              <a:p>
                <a:r>
                  <a:rPr lang="en-US">
                    <a:noFill/>
                  </a:rPr>
                  <a:t> </a:t>
                </a:r>
              </a:p>
            </p:txBody>
          </p:sp>
        </mc:Fallback>
      </mc:AlternateContent>
    </p:spTree>
    <p:extLst>
      <p:ext uri="{BB962C8B-B14F-4D97-AF65-F5344CB8AC3E}">
        <p14:creationId xmlns:p14="http://schemas.microsoft.com/office/powerpoint/2010/main" val="2627457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MAGNETIC </a:t>
            </a:r>
            <a:r>
              <a:rPr lang="en-US" b="1" dirty="0"/>
              <a:t>CIRCUITS</a:t>
            </a:r>
            <a:r>
              <a:rPr lang="en-US" dirty="0"/>
              <a:t/>
            </a:r>
            <a:br>
              <a:rPr lang="en-US" dirty="0"/>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86000" y="1905000"/>
            <a:ext cx="3714750" cy="3091656"/>
          </a:xfrm>
          <a:prstGeom prst="rect">
            <a:avLst/>
          </a:prstGeom>
        </p:spPr>
      </p:pic>
    </p:spTree>
    <p:extLst>
      <p:ext uri="{BB962C8B-B14F-4D97-AF65-F5344CB8AC3E}">
        <p14:creationId xmlns:p14="http://schemas.microsoft.com/office/powerpoint/2010/main" val="4213814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The toroid above is a simple magnetic circuit that yields a large magnetic flux within a ferromagnetic core. Here the turns are closely wound and distributed over the entire core to ensure that most of the flux exist within the core. If the permeability within the core is much greater than </a:t>
                </a:r>
                <a14:m>
                  <m:oMath xmlns:m="http://schemas.openxmlformats.org/officeDocument/2006/math">
                    <m:sSub>
                      <m:sSubPr>
                        <m:ctrlPr>
                          <a:rPr lang="en-US" i="1">
                            <a:latin typeface="Cambria Math"/>
                          </a:rPr>
                        </m:ctrlPr>
                      </m:sSubPr>
                      <m:e>
                        <m:r>
                          <a:rPr lang="en-US" i="1">
                            <a:latin typeface="Cambria Math"/>
                          </a:rPr>
                          <m:t>𝜇</m:t>
                        </m:r>
                      </m:e>
                      <m:sub>
                        <m:r>
                          <a:rPr lang="en-US" i="1">
                            <a:latin typeface="Cambria Math"/>
                          </a:rPr>
                          <m:t>𝑜</m:t>
                        </m:r>
                      </m:sub>
                    </m:sSub>
                  </m:oMath>
                </a14:m>
                <a:r>
                  <a:rPr lang="en-US" dirty="0"/>
                  <a:t>, we shall find that the flux will restrict itself largely to the magnetic core.</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r="-1333" b="-17385"/>
                </a:stretch>
              </a:blipFill>
            </p:spPr>
            <p:txBody>
              <a:bodyPr/>
              <a:lstStyle/>
              <a:p>
                <a:r>
                  <a:rPr lang="en-US">
                    <a:noFill/>
                  </a:rPr>
                  <a:t> </a:t>
                </a:r>
              </a:p>
            </p:txBody>
          </p:sp>
        </mc:Fallback>
      </mc:AlternateContent>
    </p:spTree>
    <p:extLst>
      <p:ext uri="{BB962C8B-B14F-4D97-AF65-F5344CB8AC3E}">
        <p14:creationId xmlns:p14="http://schemas.microsoft.com/office/powerpoint/2010/main" val="3117959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5029200"/>
              </a:xfrm>
            </p:spPr>
            <p:txBody>
              <a:bodyPr>
                <a:normAutofit/>
              </a:bodyPr>
              <a:lstStyle/>
              <a:p>
                <a:pPr marL="0" indent="0">
                  <a:buNone/>
                </a:pPr>
                <a:r>
                  <a:rPr lang="en-US" dirty="0"/>
                  <a:t>With N turns and current I, the flux in any cross section of the toroid is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𝜑</m:t>
                          </m:r>
                        </m:e>
                        <m:sub>
                          <m:r>
                            <a:rPr lang="en-US" i="1">
                              <a:latin typeface="Cambria Math"/>
                            </a:rPr>
                            <m:t>𝑚</m:t>
                          </m:r>
                        </m:sub>
                      </m:sSub>
                      <m:r>
                        <a:rPr lang="en-US" i="1">
                          <a:latin typeface="Cambria Math"/>
                        </a:rPr>
                        <m:t>=</m:t>
                      </m:r>
                      <m:nary>
                        <m:naryPr>
                          <m:limLoc m:val="subSup"/>
                          <m:ctrlPr>
                            <a:rPr lang="en-US" i="1">
                              <a:latin typeface="Cambria Math"/>
                            </a:rPr>
                          </m:ctrlPr>
                        </m:naryPr>
                        <m:sub>
                          <m:r>
                            <a:rPr lang="en-US" i="1">
                              <a:latin typeface="Cambria Math"/>
                            </a:rPr>
                            <m:t>𝑠</m:t>
                          </m:r>
                          <m:r>
                            <a:rPr lang="en-US" i="1">
                              <a:latin typeface="Cambria Math"/>
                            </a:rPr>
                            <m:t>(</m:t>
                          </m:r>
                          <m:r>
                            <a:rPr lang="en-US" i="1">
                              <a:latin typeface="Cambria Math"/>
                            </a:rPr>
                            <m:t>𝑙</m:t>
                          </m:r>
                          <m:r>
                            <a:rPr lang="en-US" i="1">
                              <a:latin typeface="Cambria Math"/>
                            </a:rPr>
                            <m:t>)</m:t>
                          </m:r>
                        </m:sub>
                        <m:sup>
                          <m:r>
                            <a:rPr lang="en-US" i="1">
                              <a:latin typeface="Cambria Math"/>
                            </a:rPr>
                            <m:t>.</m:t>
                          </m:r>
                        </m:sup>
                        <m:e>
                          <m:acc>
                            <m:accPr>
                              <m:chr m:val="⃗"/>
                              <m:ctrlPr>
                                <a:rPr lang="en-US" i="1">
                                  <a:latin typeface="Cambria Math"/>
                                </a:rPr>
                              </m:ctrlPr>
                            </m:accPr>
                            <m:e>
                              <m:r>
                                <a:rPr lang="en-US" i="1">
                                  <a:latin typeface="Cambria Math"/>
                                </a:rPr>
                                <m:t>𝐵</m:t>
                              </m:r>
                            </m:e>
                          </m:acc>
                          <m:r>
                            <a:rPr lang="en-US">
                              <a:latin typeface="Cambria Math"/>
                            </a:rPr>
                            <m:t> </m:t>
                          </m:r>
                          <m:r>
                            <a:rPr lang="en-US" i="1">
                              <a:latin typeface="Cambria Math"/>
                            </a:rPr>
                            <m:t>·</m:t>
                          </m:r>
                          <m:acc>
                            <m:accPr>
                              <m:chr m:val="⃗"/>
                              <m:ctrlPr>
                                <a:rPr lang="en-US" i="1">
                                  <a:latin typeface="Cambria Math"/>
                                </a:rPr>
                              </m:ctrlPr>
                            </m:accPr>
                            <m:e>
                              <m:r>
                                <a:rPr lang="en-US" i="1">
                                  <a:latin typeface="Cambria Math"/>
                                </a:rPr>
                                <m:t>𝑑𝑠</m:t>
                              </m:r>
                            </m:e>
                          </m:acc>
                          <m:r>
                            <a:rPr lang="en-US" i="1">
                              <a:latin typeface="Cambria Math"/>
                            </a:rPr>
                            <m:t>……..(1)</m:t>
                          </m:r>
                        </m:e>
                      </m:nary>
                    </m:oMath>
                  </m:oMathPara>
                </a14:m>
                <a:endParaRPr lang="en-US" dirty="0"/>
              </a:p>
              <a:p>
                <a:pPr marL="0" indent="0">
                  <a:buNone/>
                </a:pPr>
                <a:r>
                  <a:rPr lang="en-US" dirty="0"/>
                  <a:t>Where the cross section </a:t>
                </a:r>
                <a14:m>
                  <m:oMath xmlns:m="http://schemas.openxmlformats.org/officeDocument/2006/math">
                    <m:r>
                      <a:rPr lang="en-US" i="1">
                        <a:latin typeface="Cambria Math"/>
                      </a:rPr>
                      <m:t>𝑠</m:t>
                    </m:r>
                    <m:r>
                      <a:rPr lang="en-US" i="1">
                        <a:latin typeface="Cambria Math"/>
                      </a:rPr>
                      <m:t>(</m:t>
                    </m:r>
                    <m:r>
                      <a:rPr lang="en-US" i="1">
                        <a:latin typeface="Cambria Math"/>
                      </a:rPr>
                      <m:t>𝑙</m:t>
                    </m:r>
                    <m:r>
                      <a:rPr lang="en-US" i="1">
                        <a:latin typeface="Cambria Math"/>
                      </a:rPr>
                      <m:t>)</m:t>
                    </m:r>
                  </m:oMath>
                </a14:m>
                <a:r>
                  <a:rPr lang="en-US" dirty="0"/>
                  <a:t> is a function of the location along the mean path </a:t>
                </a:r>
                <a14:m>
                  <m:oMath xmlns:m="http://schemas.openxmlformats.org/officeDocument/2006/math">
                    <m:r>
                      <a:rPr lang="en-US" i="1">
                        <a:latin typeface="Cambria Math"/>
                      </a:rPr>
                      <m:t>𝑙</m:t>
                    </m:r>
                  </m:oMath>
                </a14:m>
                <a:r>
                  <a:rPr lang="en-US" dirty="0"/>
                  <a:t>. If </a:t>
                </a:r>
                <a14:m>
                  <m:oMath xmlns:m="http://schemas.openxmlformats.org/officeDocument/2006/math">
                    <m:acc>
                      <m:accPr>
                        <m:chr m:val="⃗"/>
                        <m:ctrlPr>
                          <a:rPr lang="en-US" i="1">
                            <a:latin typeface="Cambria Math"/>
                          </a:rPr>
                        </m:ctrlPr>
                      </m:accPr>
                      <m:e>
                        <m:r>
                          <a:rPr lang="en-US" i="1">
                            <a:latin typeface="Cambria Math"/>
                          </a:rPr>
                          <m:t>𝐵</m:t>
                        </m:r>
                      </m:e>
                    </m:acc>
                  </m:oMath>
                </a14:m>
                <a:r>
                  <a:rPr lang="en-US" dirty="0"/>
                  <a:t> is relatively uniform over the cross section, Equation (1) can be written as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𝜑</m:t>
                          </m:r>
                        </m:e>
                        <m:sub>
                          <m:r>
                            <a:rPr lang="en-US" i="1">
                              <a:latin typeface="Cambria Math"/>
                            </a:rPr>
                            <m:t>𝑚</m:t>
                          </m:r>
                        </m:sub>
                      </m:sSub>
                      <m:r>
                        <a:rPr lang="en-US" i="1">
                          <a:latin typeface="Cambria Math"/>
                        </a:rPr>
                        <m:t>=</m:t>
                      </m:r>
                      <m:sSub>
                        <m:sSubPr>
                          <m:ctrlPr>
                            <a:rPr lang="en-US" i="1">
                              <a:latin typeface="Cambria Math"/>
                            </a:rPr>
                          </m:ctrlPr>
                        </m:sSubPr>
                        <m:e>
                          <m:r>
                            <a:rPr lang="en-US" i="1">
                              <a:latin typeface="Cambria Math"/>
                            </a:rPr>
                            <m:t>𝐵</m:t>
                          </m:r>
                        </m:e>
                        <m:sub>
                          <m:r>
                            <a:rPr lang="en-US" i="1">
                              <a:latin typeface="Cambria Math"/>
                            </a:rPr>
                            <m:t>𝑎𝑣𝑒</m:t>
                          </m:r>
                        </m:sub>
                      </m:sSub>
                      <m:r>
                        <a:rPr lang="en-US" i="1">
                          <a:latin typeface="Cambria Math"/>
                        </a:rPr>
                        <m:t>𝑠</m:t>
                      </m:r>
                      <m:d>
                        <m:dPr>
                          <m:ctrlPr>
                            <a:rPr lang="en-US" i="1">
                              <a:latin typeface="Cambria Math"/>
                            </a:rPr>
                          </m:ctrlPr>
                        </m:dPr>
                        <m:e>
                          <m:r>
                            <a:rPr lang="en-US" i="1">
                              <a:latin typeface="Cambria Math"/>
                            </a:rPr>
                            <m:t>𝑙</m:t>
                          </m:r>
                        </m:e>
                      </m:d>
                      <m:r>
                        <a:rPr lang="en-US" i="1">
                          <a:latin typeface="Cambria Math"/>
                        </a:rPr>
                        <m:t>…….(2)</m:t>
                      </m:r>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029200"/>
              </a:xfrm>
              <a:blipFill rotWithShape="1">
                <a:blip r:embed="rId2"/>
                <a:stretch>
                  <a:fillRect l="-1852" t="-1576" r="-1481" b="-9455"/>
                </a:stretch>
              </a:blipFill>
            </p:spPr>
            <p:txBody>
              <a:bodyPr/>
              <a:lstStyle/>
              <a:p>
                <a:r>
                  <a:rPr lang="en-US">
                    <a:noFill/>
                  </a:rPr>
                  <a:t> </a:t>
                </a:r>
              </a:p>
            </p:txBody>
          </p:sp>
        </mc:Fallback>
      </mc:AlternateContent>
    </p:spTree>
    <p:extLst>
      <p:ext uri="{BB962C8B-B14F-4D97-AF65-F5344CB8AC3E}">
        <p14:creationId xmlns:p14="http://schemas.microsoft.com/office/powerpoint/2010/main" val="3057008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Where </a:t>
                </a:r>
                <a14:m>
                  <m:oMath xmlns:m="http://schemas.openxmlformats.org/officeDocument/2006/math">
                    <m:sSub>
                      <m:sSubPr>
                        <m:ctrlPr>
                          <a:rPr lang="en-US" i="1">
                            <a:latin typeface="Cambria Math"/>
                          </a:rPr>
                        </m:ctrlPr>
                      </m:sSubPr>
                      <m:e>
                        <m:r>
                          <a:rPr lang="en-US" i="1">
                            <a:latin typeface="Cambria Math"/>
                          </a:rPr>
                          <m:t>𝐵</m:t>
                        </m:r>
                      </m:e>
                      <m:sub>
                        <m:r>
                          <a:rPr lang="en-US" i="1">
                            <a:latin typeface="Cambria Math"/>
                          </a:rPr>
                          <m:t>𝑎𝑣𝑒</m:t>
                        </m:r>
                      </m:sub>
                    </m:sSub>
                  </m:oMath>
                </a14:m>
                <a:r>
                  <a:rPr lang="en-US" dirty="0"/>
                  <a:t> is the average value over the cross section </a:t>
                </a:r>
                <a14:m>
                  <m:oMath xmlns:m="http://schemas.openxmlformats.org/officeDocument/2006/math">
                    <m:r>
                      <a:rPr lang="en-US" i="1">
                        <a:latin typeface="Cambria Math"/>
                      </a:rPr>
                      <m:t>𝑠</m:t>
                    </m:r>
                    <m:d>
                      <m:dPr>
                        <m:ctrlPr>
                          <a:rPr lang="en-US" i="1">
                            <a:latin typeface="Cambria Math"/>
                          </a:rPr>
                        </m:ctrlPr>
                      </m:dPr>
                      <m:e>
                        <m:r>
                          <a:rPr lang="en-US" i="1">
                            <a:latin typeface="Cambria Math"/>
                          </a:rPr>
                          <m:t>𝑙</m:t>
                        </m:r>
                      </m:e>
                    </m:d>
                  </m:oMath>
                </a14:m>
                <a:r>
                  <a:rPr lang="en-US" dirty="0"/>
                  <a:t>.</a:t>
                </a:r>
              </a:p>
              <a:p>
                <a:pPr marL="0" indent="0">
                  <a:buNone/>
                </a:pPr>
                <a:r>
                  <a:rPr lang="en-US" dirty="0"/>
                  <a:t>Now applying Ampere’s circuital law, over the mean path </a:t>
                </a:r>
                <a14:m>
                  <m:oMath xmlns:m="http://schemas.openxmlformats.org/officeDocument/2006/math">
                    <m:r>
                      <a:rPr lang="en-US" i="1">
                        <a:latin typeface="Cambria Math"/>
                      </a:rPr>
                      <m:t>𝑙</m:t>
                    </m:r>
                  </m:oMath>
                </a14:m>
                <a:r>
                  <a:rPr lang="en-US" dirty="0"/>
                  <a:t> to obtain</a:t>
                </a:r>
              </a:p>
              <a:p>
                <a:pPr marL="0" indent="0">
                  <a:buNone/>
                </a:pPr>
                <a14:m>
                  <m:oMathPara xmlns:m="http://schemas.openxmlformats.org/officeDocument/2006/math">
                    <m:oMathParaPr>
                      <m:jc m:val="centerGroup"/>
                    </m:oMathParaPr>
                    <m:oMath xmlns:m="http://schemas.openxmlformats.org/officeDocument/2006/math">
                      <m:nary>
                        <m:naryPr>
                          <m:chr m:val="∮"/>
                          <m:limLoc m:val="subSup"/>
                          <m:ctrlPr>
                            <a:rPr lang="en-US" i="1">
                              <a:latin typeface="Cambria Math"/>
                            </a:rPr>
                          </m:ctrlPr>
                        </m:naryPr>
                        <m:sub>
                          <m:r>
                            <a:rPr lang="en-US" i="1">
                              <a:latin typeface="Cambria Math"/>
                            </a:rPr>
                            <m:t>𝑙</m:t>
                          </m:r>
                        </m:sub>
                        <m:sup>
                          <m:r>
                            <a:rPr lang="en-US" i="1">
                              <a:latin typeface="Cambria Math"/>
                            </a:rPr>
                            <m:t>.</m:t>
                          </m:r>
                        </m:sup>
                        <m:e>
                          <m:sSub>
                            <m:sSubPr>
                              <m:ctrlPr>
                                <a:rPr lang="en-US" i="1">
                                  <a:latin typeface="Cambria Math"/>
                                </a:rPr>
                              </m:ctrlPr>
                            </m:sSubPr>
                            <m:e>
                              <m:r>
                                <a:rPr lang="en-US">
                                  <a:latin typeface="Cambria Math"/>
                                </a:rPr>
                                <m:t> </m:t>
                              </m:r>
                              <m:acc>
                                <m:accPr>
                                  <m:chr m:val="⃗"/>
                                  <m:ctrlPr>
                                    <a:rPr lang="en-US" i="1">
                                      <a:latin typeface="Cambria Math"/>
                                    </a:rPr>
                                  </m:ctrlPr>
                                </m:accPr>
                                <m:e>
                                  <m:r>
                                    <a:rPr lang="en-US" i="1">
                                      <a:latin typeface="Cambria Math"/>
                                    </a:rPr>
                                    <m:t>𝐻</m:t>
                                  </m:r>
                                </m:e>
                              </m:acc>
                            </m:e>
                            <m:sub>
                              <m:r>
                                <a:rPr lang="en-US" i="1">
                                  <a:latin typeface="Cambria Math"/>
                                </a:rPr>
                                <m:t>𝑎𝑣𝑒</m:t>
                              </m:r>
                            </m:sub>
                          </m:sSub>
                        </m:e>
                      </m:nary>
                      <m:r>
                        <a:rPr lang="en-US" i="1">
                          <a:latin typeface="Cambria Math"/>
                        </a:rPr>
                        <m:t>∙</m:t>
                      </m:r>
                      <m:acc>
                        <m:accPr>
                          <m:chr m:val="⃗"/>
                          <m:ctrlPr>
                            <a:rPr lang="en-US" i="1">
                              <a:latin typeface="Cambria Math"/>
                            </a:rPr>
                          </m:ctrlPr>
                        </m:accPr>
                        <m:e>
                          <m:r>
                            <a:rPr lang="en-US" i="1">
                              <a:latin typeface="Cambria Math"/>
                            </a:rPr>
                            <m:t>𝑑𝑙</m:t>
                          </m:r>
                        </m:e>
                      </m:acc>
                      <m:r>
                        <a:rPr lang="en-US" i="1">
                          <a:latin typeface="Cambria Math"/>
                        </a:rPr>
                        <m:t>=</m:t>
                      </m:r>
                      <m:r>
                        <a:rPr lang="en-US" i="1">
                          <a:latin typeface="Cambria Math"/>
                        </a:rPr>
                        <m:t>𝑁𝐼</m:t>
                      </m:r>
                      <m:r>
                        <a:rPr lang="en-US" i="1">
                          <a:latin typeface="Cambria Math"/>
                        </a:rPr>
                        <m:t>…..(3)</m:t>
                      </m:r>
                    </m:oMath>
                  </m:oMathPara>
                </a14:m>
                <a:endParaRPr lang="en-US" dirty="0" smtClean="0"/>
              </a:p>
              <a:p>
                <a:pPr marL="0" indent="0">
                  <a:buNone/>
                </a:pPr>
                <a:r>
                  <a:rPr lang="en-US" dirty="0"/>
                  <a:t>If </a:t>
                </a:r>
                <a:r>
                  <a:rPr lang="en-US" dirty="0" smtClean="0"/>
                  <a:t>   </a:t>
                </a:r>
                <a14:m>
                  <m:oMath xmlns:m="http://schemas.openxmlformats.org/officeDocument/2006/math">
                    <m:acc>
                      <m:accPr>
                        <m:chr m:val="⃗"/>
                        <m:ctrlPr>
                          <a:rPr lang="en-US" i="1">
                            <a:latin typeface="Cambria Math"/>
                          </a:rPr>
                        </m:ctrlPr>
                      </m:accPr>
                      <m:e>
                        <m:r>
                          <a:rPr lang="en-US" i="1">
                            <a:latin typeface="Cambria Math"/>
                          </a:rPr>
                          <m:t>𝑑𝑙</m:t>
                        </m:r>
                      </m:e>
                    </m:acc>
                    <m:r>
                      <a:rPr lang="en-US" i="1">
                        <a:latin typeface="Cambria Math"/>
                      </a:rPr>
                      <m:t>=</m:t>
                    </m:r>
                    <m:sSub>
                      <m:sSubPr>
                        <m:ctrlPr>
                          <a:rPr lang="en-US" i="1">
                            <a:latin typeface="Cambria Math"/>
                          </a:rPr>
                        </m:ctrlPr>
                      </m:sSubPr>
                      <m:e>
                        <m:acc>
                          <m:accPr>
                            <m:chr m:val="̂"/>
                            <m:ctrlPr>
                              <a:rPr lang="en-US" i="1">
                                <a:latin typeface="Cambria Math"/>
                              </a:rPr>
                            </m:ctrlPr>
                          </m:accPr>
                          <m:e>
                            <m:r>
                              <a:rPr lang="en-US" i="1">
                                <a:latin typeface="Cambria Math"/>
                              </a:rPr>
                              <m:t>𝑎</m:t>
                            </m:r>
                          </m:e>
                        </m:acc>
                      </m:e>
                      <m:sub>
                        <m:r>
                          <a:rPr lang="en-US" i="1">
                            <a:latin typeface="Cambria Math"/>
                          </a:rPr>
                          <m:t>𝑙</m:t>
                        </m:r>
                      </m:sub>
                    </m:sSub>
                    <m:r>
                      <a:rPr lang="en-US" i="1">
                        <a:latin typeface="Cambria Math"/>
                      </a:rPr>
                      <m:t>𝑑𝑙</m:t>
                    </m:r>
                    <m:r>
                      <a:rPr lang="en-US" i="1">
                        <a:latin typeface="Cambria Math"/>
                      </a:rPr>
                      <m:t>, </m:t>
                    </m:r>
                    <m:sSub>
                      <m:sSubPr>
                        <m:ctrlPr>
                          <a:rPr lang="en-US" i="1">
                            <a:latin typeface="Cambria Math"/>
                          </a:rPr>
                        </m:ctrlPr>
                      </m:sSubPr>
                      <m:e>
                        <m:acc>
                          <m:accPr>
                            <m:chr m:val="⃗"/>
                            <m:ctrlPr>
                              <a:rPr lang="en-US" i="1">
                                <a:latin typeface="Cambria Math"/>
                              </a:rPr>
                            </m:ctrlPr>
                          </m:accPr>
                          <m:e>
                            <m:r>
                              <a:rPr lang="en-US" i="1">
                                <a:latin typeface="Cambria Math"/>
                              </a:rPr>
                              <m:t>𝐻</m:t>
                            </m:r>
                          </m:e>
                        </m:acc>
                      </m:e>
                      <m:sub>
                        <m:r>
                          <a:rPr lang="en-US" i="1">
                            <a:latin typeface="Cambria Math"/>
                          </a:rPr>
                          <m:t>𝑎𝑣𝑒</m:t>
                        </m:r>
                      </m:sub>
                    </m:sSub>
                    <m:r>
                      <a:rPr lang="en-US" i="1">
                        <a:latin typeface="Cambria Math"/>
                      </a:rPr>
                      <m:t>=</m:t>
                    </m:r>
                    <m:f>
                      <m:fPr>
                        <m:ctrlPr>
                          <a:rPr lang="en-US" i="1">
                            <a:latin typeface="Cambria Math"/>
                          </a:rPr>
                        </m:ctrlPr>
                      </m:fPr>
                      <m:num>
                        <m:sSub>
                          <m:sSubPr>
                            <m:ctrlPr>
                              <a:rPr lang="en-US" i="1">
                                <a:latin typeface="Cambria Math"/>
                              </a:rPr>
                            </m:ctrlPr>
                          </m:sSubPr>
                          <m:e>
                            <m:r>
                              <a:rPr lang="en-US">
                                <a:latin typeface="Cambria Math"/>
                              </a:rPr>
                              <m:t> </m:t>
                            </m:r>
                            <m:acc>
                              <m:accPr>
                                <m:chr m:val="⃗"/>
                                <m:ctrlPr>
                                  <a:rPr lang="en-US" i="1">
                                    <a:latin typeface="Cambria Math"/>
                                  </a:rPr>
                                </m:ctrlPr>
                              </m:accPr>
                              <m:e>
                                <m:r>
                                  <a:rPr lang="en-US" i="1">
                                    <a:latin typeface="Cambria Math"/>
                                  </a:rPr>
                                  <m:t>𝐵</m:t>
                                </m:r>
                              </m:e>
                            </m:acc>
                          </m:e>
                          <m:sub>
                            <m:r>
                              <a:rPr lang="en-US" i="1">
                                <a:latin typeface="Cambria Math"/>
                              </a:rPr>
                              <m:t>𝑎𝑣𝑒</m:t>
                            </m:r>
                          </m:sub>
                        </m:sSub>
                      </m:num>
                      <m:den>
                        <m:r>
                          <a:rPr lang="en-US" i="1">
                            <a:latin typeface="Cambria Math"/>
                          </a:rPr>
                          <m:t>𝜇</m:t>
                        </m:r>
                      </m:den>
                    </m:f>
                  </m:oMath>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617" b="-9299"/>
                </a:stretch>
              </a:blipFill>
            </p:spPr>
            <p:txBody>
              <a:bodyPr/>
              <a:lstStyle/>
              <a:p>
                <a:r>
                  <a:rPr lang="en-US">
                    <a:noFill/>
                  </a:rPr>
                  <a:t> </a:t>
                </a:r>
              </a:p>
            </p:txBody>
          </p:sp>
        </mc:Fallback>
      </mc:AlternateContent>
    </p:spTree>
    <p:extLst>
      <p:ext uri="{BB962C8B-B14F-4D97-AF65-F5344CB8AC3E}">
        <p14:creationId xmlns:p14="http://schemas.microsoft.com/office/powerpoint/2010/main" val="3242161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5105400"/>
              </a:xfrm>
            </p:spPr>
            <p:txBody>
              <a:bodyPr>
                <a:normAutofit fontScale="92500" lnSpcReduction="20000"/>
              </a:bodyPr>
              <a:lstStyle/>
              <a:p>
                <a:pPr marL="0" indent="0">
                  <a:buNone/>
                </a:pPr>
                <a:r>
                  <a:rPr lang="en-US" dirty="0"/>
                  <a:t>From (2) and (3)</a:t>
                </a:r>
              </a:p>
              <a:p>
                <a:pPr marL="0" indent="0">
                  <a:buNone/>
                </a:pPr>
                <a14:m>
                  <m:oMathPara xmlns:m="http://schemas.openxmlformats.org/officeDocument/2006/math">
                    <m:oMathParaPr>
                      <m:jc m:val="centerGroup"/>
                    </m:oMathParaPr>
                    <m:oMath xmlns:m="http://schemas.openxmlformats.org/officeDocument/2006/math">
                      <m:nary>
                        <m:naryPr>
                          <m:chr m:val="∮"/>
                          <m:limLoc m:val="subSup"/>
                          <m:ctrlPr>
                            <a:rPr lang="en-US" i="1">
                              <a:latin typeface="Cambria Math"/>
                            </a:rPr>
                          </m:ctrlPr>
                        </m:naryPr>
                        <m:sub>
                          <m:r>
                            <a:rPr lang="en-US" i="1">
                              <a:latin typeface="Cambria Math"/>
                            </a:rPr>
                            <m:t>𝑙</m:t>
                          </m:r>
                        </m:sub>
                        <m:sup>
                          <m:r>
                            <a:rPr lang="en-US" i="1">
                              <a:latin typeface="Cambria Math"/>
                            </a:rPr>
                            <m:t>.</m:t>
                          </m:r>
                        </m:sup>
                        <m:e>
                          <m:d>
                            <m:dPr>
                              <m:ctrlPr>
                                <a:rPr lang="en-US" i="1">
                                  <a:latin typeface="Cambria Math"/>
                                </a:rPr>
                              </m:ctrlPr>
                            </m:dPr>
                            <m:e>
                              <m:f>
                                <m:fPr>
                                  <m:ctrlPr>
                                    <a:rPr lang="en-US" i="1">
                                      <a:latin typeface="Cambria Math"/>
                                    </a:rPr>
                                  </m:ctrlPr>
                                </m:fPr>
                                <m:num>
                                  <m:sSub>
                                    <m:sSubPr>
                                      <m:ctrlPr>
                                        <a:rPr lang="en-US" i="1">
                                          <a:latin typeface="Cambria Math"/>
                                        </a:rPr>
                                      </m:ctrlPr>
                                    </m:sSubPr>
                                    <m:e>
                                      <m:acc>
                                        <m:accPr>
                                          <m:chr m:val="̂"/>
                                          <m:ctrlPr>
                                            <a:rPr lang="en-US" i="1">
                                              <a:latin typeface="Cambria Math"/>
                                            </a:rPr>
                                          </m:ctrlPr>
                                        </m:accPr>
                                        <m:e>
                                          <m:r>
                                            <a:rPr lang="en-US" i="1">
                                              <a:latin typeface="Cambria Math"/>
                                            </a:rPr>
                                            <m:t>𝑎</m:t>
                                          </m:r>
                                        </m:e>
                                      </m:acc>
                                    </m:e>
                                    <m:sub>
                                      <m:r>
                                        <a:rPr lang="en-US" i="1">
                                          <a:latin typeface="Cambria Math"/>
                                        </a:rPr>
                                        <m:t>𝑙</m:t>
                                      </m:r>
                                    </m:sub>
                                  </m:sSub>
                                  <m:sSub>
                                    <m:sSubPr>
                                      <m:ctrlPr>
                                        <a:rPr lang="en-US" i="1">
                                          <a:latin typeface="Cambria Math"/>
                                        </a:rPr>
                                      </m:ctrlPr>
                                    </m:sSubPr>
                                    <m:e>
                                      <m:r>
                                        <a:rPr lang="en-US" i="1">
                                          <a:latin typeface="Cambria Math"/>
                                        </a:rPr>
                                        <m:t>𝜑</m:t>
                                      </m:r>
                                    </m:e>
                                    <m:sub>
                                      <m:r>
                                        <a:rPr lang="en-US" i="1">
                                          <a:latin typeface="Cambria Math"/>
                                        </a:rPr>
                                        <m:t>𝑚</m:t>
                                      </m:r>
                                    </m:sub>
                                  </m:sSub>
                                </m:num>
                                <m:den>
                                  <m:r>
                                    <a:rPr lang="en-US" i="1">
                                      <a:latin typeface="Cambria Math"/>
                                    </a:rPr>
                                    <m:t>𝜇</m:t>
                                  </m:r>
                                  <m:r>
                                    <a:rPr lang="en-US" i="1">
                                      <a:latin typeface="Cambria Math"/>
                                    </a:rPr>
                                    <m:t>𝑠</m:t>
                                  </m:r>
                                  <m:d>
                                    <m:dPr>
                                      <m:ctrlPr>
                                        <a:rPr lang="en-US" i="1">
                                          <a:latin typeface="Cambria Math"/>
                                        </a:rPr>
                                      </m:ctrlPr>
                                    </m:dPr>
                                    <m:e>
                                      <m:r>
                                        <a:rPr lang="en-US" i="1">
                                          <a:latin typeface="Cambria Math"/>
                                        </a:rPr>
                                        <m:t>𝑙</m:t>
                                      </m:r>
                                    </m:e>
                                  </m:d>
                                </m:den>
                              </m:f>
                            </m:e>
                          </m:d>
                        </m:e>
                      </m:nary>
                      <m:r>
                        <a:rPr lang="en-US" i="1">
                          <a:latin typeface="Cambria Math"/>
                        </a:rPr>
                        <m:t>∙</m:t>
                      </m:r>
                      <m:sSub>
                        <m:sSubPr>
                          <m:ctrlPr>
                            <a:rPr lang="en-US" i="1">
                              <a:latin typeface="Cambria Math"/>
                            </a:rPr>
                          </m:ctrlPr>
                        </m:sSubPr>
                        <m:e>
                          <m:acc>
                            <m:accPr>
                              <m:chr m:val="̂"/>
                              <m:ctrlPr>
                                <a:rPr lang="en-US" i="1">
                                  <a:latin typeface="Cambria Math"/>
                                </a:rPr>
                              </m:ctrlPr>
                            </m:accPr>
                            <m:e>
                              <m:r>
                                <a:rPr lang="en-US" i="1">
                                  <a:latin typeface="Cambria Math"/>
                                </a:rPr>
                                <m:t>𝑎</m:t>
                              </m:r>
                            </m:e>
                          </m:acc>
                        </m:e>
                        <m:sub>
                          <m:r>
                            <a:rPr lang="en-US" i="1">
                              <a:latin typeface="Cambria Math"/>
                            </a:rPr>
                            <m:t>𝑙</m:t>
                          </m:r>
                        </m:sub>
                      </m:sSub>
                      <m:r>
                        <a:rPr lang="en-US" i="1">
                          <a:latin typeface="Cambria Math"/>
                        </a:rPr>
                        <m:t>𝑑𝑙</m:t>
                      </m:r>
                      <m:r>
                        <a:rPr lang="en-US" i="1">
                          <a:latin typeface="Cambria Math"/>
                        </a:rPr>
                        <m:t>=</m:t>
                      </m:r>
                      <m:r>
                        <a:rPr lang="en-US" i="1">
                          <a:latin typeface="Cambria Math"/>
                        </a:rPr>
                        <m:t>𝑁𝐼</m:t>
                      </m:r>
                      <m:r>
                        <a:rPr lang="en-US" i="1">
                          <a:latin typeface="Cambria Math"/>
                        </a:rPr>
                        <m:t>…(4)</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𝜑</m:t>
                          </m:r>
                        </m:e>
                        <m:sub>
                          <m:r>
                            <a:rPr lang="en-US" i="1">
                              <a:latin typeface="Cambria Math"/>
                            </a:rPr>
                            <m:t>𝑚</m:t>
                          </m:r>
                        </m:sub>
                      </m:sSub>
                      <m:nary>
                        <m:naryPr>
                          <m:chr m:val="∮"/>
                          <m:limLoc m:val="subSup"/>
                          <m:ctrlPr>
                            <a:rPr lang="en-US" i="1">
                              <a:latin typeface="Cambria Math"/>
                            </a:rPr>
                          </m:ctrlPr>
                        </m:naryPr>
                        <m:sub>
                          <m:r>
                            <a:rPr lang="en-US" i="1">
                              <a:latin typeface="Cambria Math"/>
                            </a:rPr>
                            <m:t>𝑙</m:t>
                          </m:r>
                        </m:sub>
                        <m:sup>
                          <m:r>
                            <a:rPr lang="en-US" i="1">
                              <a:latin typeface="Cambria Math"/>
                            </a:rPr>
                            <m:t>.</m:t>
                          </m:r>
                        </m:sup>
                        <m:e>
                          <m:f>
                            <m:fPr>
                              <m:ctrlPr>
                                <a:rPr lang="en-US" i="1">
                                  <a:latin typeface="Cambria Math"/>
                                </a:rPr>
                              </m:ctrlPr>
                            </m:fPr>
                            <m:num>
                              <m:r>
                                <a:rPr lang="en-US" i="1">
                                  <a:latin typeface="Cambria Math"/>
                                </a:rPr>
                                <m:t>𝑑𝑙</m:t>
                              </m:r>
                            </m:num>
                            <m:den>
                              <m:r>
                                <a:rPr lang="en-US" i="1">
                                  <a:latin typeface="Cambria Math"/>
                                </a:rPr>
                                <m:t>𝜇</m:t>
                              </m:r>
                              <m:r>
                                <a:rPr lang="en-US" i="1">
                                  <a:latin typeface="Cambria Math"/>
                                </a:rPr>
                                <m:t>𝑠</m:t>
                              </m:r>
                              <m:d>
                                <m:dPr>
                                  <m:ctrlPr>
                                    <a:rPr lang="en-US" i="1">
                                      <a:latin typeface="Cambria Math"/>
                                    </a:rPr>
                                  </m:ctrlPr>
                                </m:dPr>
                                <m:e>
                                  <m:r>
                                    <a:rPr lang="en-US" i="1">
                                      <a:latin typeface="Cambria Math"/>
                                    </a:rPr>
                                    <m:t>𝑙</m:t>
                                  </m:r>
                                </m:e>
                              </m:d>
                            </m:den>
                          </m:f>
                        </m:e>
                      </m:nary>
                      <m:r>
                        <a:rPr lang="en-US" i="1">
                          <a:latin typeface="Cambria Math"/>
                        </a:rPr>
                        <m:t>=</m:t>
                      </m:r>
                      <m:r>
                        <a:rPr lang="en-US" i="1">
                          <a:latin typeface="Cambria Math"/>
                        </a:rPr>
                        <m:t>𝑁𝐼</m:t>
                      </m:r>
                      <m:r>
                        <a:rPr lang="en-US" i="1">
                          <a:latin typeface="Cambria Math"/>
                        </a:rPr>
                        <m:t>…(5)</m:t>
                      </m:r>
                    </m:oMath>
                  </m:oMathPara>
                </a14:m>
                <a:endParaRPr lang="en-US" dirty="0"/>
              </a:p>
              <a:p>
                <a:pPr marL="0" indent="0">
                  <a:buNone/>
                </a:pPr>
                <a:r>
                  <a:rPr lang="en-US" dirty="0"/>
                  <a:t> </a:t>
                </a:r>
              </a:p>
              <a:p>
                <a:pPr marL="0" indent="0">
                  <a:buNone/>
                </a:pPr>
                <a:r>
                  <a:rPr lang="en-US" dirty="0"/>
                  <a:t>If </a:t>
                </a:r>
                <a14:m>
                  <m:oMath xmlns:m="http://schemas.openxmlformats.org/officeDocument/2006/math">
                    <m:sSub>
                      <m:sSubPr>
                        <m:ctrlPr>
                          <a:rPr lang="en-US" i="1">
                            <a:latin typeface="Cambria Math"/>
                          </a:rPr>
                        </m:ctrlPr>
                      </m:sSubPr>
                      <m:e>
                        <m:r>
                          <a:rPr lang="en-US" i="1">
                            <a:latin typeface="Cambria Math"/>
                          </a:rPr>
                          <m:t>𝜑</m:t>
                        </m:r>
                      </m:e>
                      <m:sub>
                        <m:r>
                          <a:rPr lang="en-US" i="1">
                            <a:latin typeface="Cambria Math"/>
                          </a:rPr>
                          <m:t>𝑚</m:t>
                        </m:r>
                      </m:sub>
                    </m:sSub>
                  </m:oMath>
                </a14:m>
                <a:r>
                  <a:rPr lang="en-US" dirty="0"/>
                  <a:t> is assumed constant through any cross section along the path </a:t>
                </a:r>
                <a14:m>
                  <m:oMath xmlns:m="http://schemas.openxmlformats.org/officeDocument/2006/math">
                    <m:r>
                      <a:rPr lang="en-US" i="1">
                        <a:latin typeface="Cambria Math"/>
                      </a:rPr>
                      <m:t>𝑙</m:t>
                    </m:r>
                  </m:oMath>
                </a14:m>
                <a:r>
                  <a:rPr lang="en-US" dirty="0"/>
                  <a:t>.</a:t>
                </a:r>
              </a:p>
              <a:p>
                <a:pPr marL="0" indent="0">
                  <a:buNone/>
                </a:pPr>
                <a:r>
                  <a:rPr lang="en-US" dirty="0"/>
                  <a:t>Now let </a:t>
                </a:r>
                <a14:m>
                  <m:oMath xmlns:m="http://schemas.openxmlformats.org/officeDocument/2006/math">
                    <m:r>
                      <a:rPr lang="en-US" i="1">
                        <a:latin typeface="Cambria Math"/>
                      </a:rPr>
                      <m:t>𝑅</m:t>
                    </m:r>
                    <m:r>
                      <a:rPr lang="en-US" i="1">
                        <a:latin typeface="Cambria Math"/>
                      </a:rPr>
                      <m:t>≜</m:t>
                    </m:r>
                    <m:nary>
                      <m:naryPr>
                        <m:chr m:val="∮"/>
                        <m:limLoc m:val="subSup"/>
                        <m:ctrlPr>
                          <a:rPr lang="en-US" i="1">
                            <a:latin typeface="Cambria Math"/>
                          </a:rPr>
                        </m:ctrlPr>
                      </m:naryPr>
                      <m:sub>
                        <m:r>
                          <a:rPr lang="en-US" i="1">
                            <a:latin typeface="Cambria Math"/>
                          </a:rPr>
                          <m:t>𝑙</m:t>
                        </m:r>
                      </m:sub>
                      <m:sup>
                        <m:r>
                          <a:rPr lang="en-US" i="1">
                            <a:latin typeface="Cambria Math"/>
                          </a:rPr>
                          <m:t>.</m:t>
                        </m:r>
                      </m:sup>
                      <m:e>
                        <m:f>
                          <m:fPr>
                            <m:ctrlPr>
                              <a:rPr lang="en-US" i="1">
                                <a:latin typeface="Cambria Math"/>
                              </a:rPr>
                            </m:ctrlPr>
                          </m:fPr>
                          <m:num>
                            <m:r>
                              <a:rPr lang="en-US" i="1">
                                <a:latin typeface="Cambria Math"/>
                              </a:rPr>
                              <m:t>𝑑𝑙</m:t>
                            </m:r>
                          </m:num>
                          <m:den>
                            <m:r>
                              <a:rPr lang="en-US" i="1">
                                <a:latin typeface="Cambria Math"/>
                              </a:rPr>
                              <m:t>𝜇</m:t>
                            </m:r>
                            <m:r>
                              <a:rPr lang="en-US" i="1">
                                <a:latin typeface="Cambria Math"/>
                              </a:rPr>
                              <m:t>𝑠</m:t>
                            </m:r>
                            <m:d>
                              <m:dPr>
                                <m:ctrlPr>
                                  <a:rPr lang="en-US" i="1">
                                    <a:latin typeface="Cambria Math"/>
                                  </a:rPr>
                                </m:ctrlPr>
                              </m:dPr>
                              <m:e>
                                <m:r>
                                  <a:rPr lang="en-US" i="1">
                                    <a:latin typeface="Cambria Math"/>
                                  </a:rPr>
                                  <m:t>𝑙</m:t>
                                </m:r>
                              </m:e>
                            </m:d>
                          </m:den>
                        </m:f>
                      </m:e>
                    </m:nary>
                    <m:r>
                      <a:rPr lang="en-US" i="1">
                        <a:latin typeface="Cambria Math"/>
                      </a:rPr>
                      <m:t> </m:t>
                    </m:r>
                    <m:d>
                      <m:dPr>
                        <m:ctrlPr>
                          <a:rPr lang="en-US" i="1">
                            <a:latin typeface="Cambria Math"/>
                          </a:rPr>
                        </m:ctrlPr>
                      </m:dPr>
                      <m:e>
                        <m:r>
                          <a:rPr lang="en-US" i="1">
                            <a:latin typeface="Cambria Math"/>
                          </a:rPr>
                          <m:t>𝐴𝑊</m:t>
                        </m:r>
                        <m:sSup>
                          <m:sSupPr>
                            <m:ctrlPr>
                              <a:rPr lang="en-US" i="1">
                                <a:latin typeface="Cambria Math"/>
                              </a:rPr>
                            </m:ctrlPr>
                          </m:sSupPr>
                          <m:e>
                            <m:r>
                              <a:rPr lang="en-US" i="1">
                                <a:latin typeface="Cambria Math"/>
                              </a:rPr>
                              <m:t>𝑏</m:t>
                            </m:r>
                          </m:e>
                          <m:sup>
                            <m:r>
                              <a:rPr lang="en-US" i="1">
                                <a:latin typeface="Cambria Math"/>
                              </a:rPr>
                              <m:t>−1</m:t>
                            </m:r>
                          </m:sup>
                        </m:sSup>
                        <m:r>
                          <a:rPr lang="en-US" i="1">
                            <a:latin typeface="Cambria Math"/>
                          </a:rPr>
                          <m:t> </m:t>
                        </m:r>
                        <m:r>
                          <a:rPr lang="en-US" i="1">
                            <a:latin typeface="Cambria Math"/>
                          </a:rPr>
                          <m:t>𝑜𝑟</m:t>
                        </m:r>
                        <m:r>
                          <a:rPr lang="en-US" i="1">
                            <a:latin typeface="Cambria Math"/>
                          </a:rPr>
                          <m:t> </m:t>
                        </m:r>
                        <m:sSup>
                          <m:sSupPr>
                            <m:ctrlPr>
                              <a:rPr lang="en-US" i="1">
                                <a:latin typeface="Cambria Math"/>
                              </a:rPr>
                            </m:ctrlPr>
                          </m:sSupPr>
                          <m:e>
                            <m:r>
                              <a:rPr lang="en-US" i="1">
                                <a:latin typeface="Cambria Math"/>
                              </a:rPr>
                              <m:t>𝐻</m:t>
                            </m:r>
                          </m:e>
                          <m:sup>
                            <m:r>
                              <a:rPr lang="en-US" i="1">
                                <a:latin typeface="Cambria Math"/>
                              </a:rPr>
                              <m:t>−1</m:t>
                            </m:r>
                          </m:sup>
                        </m:sSup>
                      </m:e>
                    </m:d>
                    <m:r>
                      <a:rPr lang="en-US" i="1">
                        <a:latin typeface="Cambria Math"/>
                      </a:rPr>
                      <m:t>…(6)</m:t>
                    </m:r>
                  </m:oMath>
                </a14:m>
                <a:endParaRPr lang="en-US" dirty="0"/>
              </a:p>
              <a:p>
                <a:pPr marL="0" indent="0">
                  <a:buNone/>
                </a:pPr>
                <a14:m>
                  <m:oMath xmlns:m="http://schemas.openxmlformats.org/officeDocument/2006/math">
                    <m:r>
                      <a:rPr lang="en-US" i="1">
                        <a:latin typeface="Cambria Math"/>
                      </a:rPr>
                      <m:t>𝑅</m:t>
                    </m:r>
                  </m:oMath>
                </a14:m>
                <a:r>
                  <a:rPr lang="en-US" dirty="0"/>
                  <a:t> is known as </a:t>
                </a:r>
                <a:r>
                  <a:rPr lang="en-US" b="1" dirty="0"/>
                  <a:t>Reluctance</a:t>
                </a:r>
                <a:r>
                  <a:rPr lang="en-US" dirty="0"/>
                  <a:t>.</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105400"/>
              </a:xfrm>
              <a:blipFill rotWithShape="1">
                <a:blip r:embed="rId2"/>
                <a:stretch>
                  <a:fillRect l="-1704" t="-3106" r="-2593" b="-10036"/>
                </a:stretch>
              </a:blipFill>
            </p:spPr>
            <p:txBody>
              <a:bodyPr/>
              <a:lstStyle/>
              <a:p>
                <a:r>
                  <a:rPr lang="en-US">
                    <a:noFill/>
                  </a:rPr>
                  <a:t> </a:t>
                </a:r>
              </a:p>
            </p:txBody>
          </p:sp>
        </mc:Fallback>
      </mc:AlternateContent>
    </p:spTree>
    <p:extLst>
      <p:ext uri="{BB962C8B-B14F-4D97-AF65-F5344CB8AC3E}">
        <p14:creationId xmlns:p14="http://schemas.microsoft.com/office/powerpoint/2010/main" val="4277142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876800"/>
              </a:xfrm>
            </p:spPr>
            <p:txBody>
              <a:bodyPr>
                <a:normAutofit fontScale="85000" lnSpcReduction="10000"/>
              </a:bodyPr>
              <a:lstStyle/>
              <a:p>
                <a:pPr marL="0" indent="0">
                  <a:buNone/>
                </a:pPr>
                <a:r>
                  <a:rPr lang="en-US" dirty="0"/>
                  <a:t>From equations (5) and (6)</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𝜑</m:t>
                          </m:r>
                        </m:e>
                        <m:sub>
                          <m:r>
                            <a:rPr lang="en-US" i="1">
                              <a:latin typeface="Cambria Math"/>
                            </a:rPr>
                            <m:t>𝑚</m:t>
                          </m:r>
                        </m:sub>
                      </m:sSub>
                      <m:r>
                        <a:rPr lang="en-US" i="1">
                          <a:latin typeface="Cambria Math"/>
                        </a:rPr>
                        <m:t>=</m:t>
                      </m:r>
                      <m:f>
                        <m:fPr>
                          <m:ctrlPr>
                            <a:rPr lang="en-US" i="1">
                              <a:latin typeface="Cambria Math"/>
                            </a:rPr>
                          </m:ctrlPr>
                        </m:fPr>
                        <m:num>
                          <m:r>
                            <a:rPr lang="en-US" i="1">
                              <a:latin typeface="Cambria Math"/>
                            </a:rPr>
                            <m:t>𝑁𝐼</m:t>
                          </m:r>
                        </m:num>
                        <m:den>
                          <m:r>
                            <a:rPr lang="en-US" i="1">
                              <a:latin typeface="Cambria Math"/>
                            </a:rPr>
                            <m:t>𝑅</m:t>
                          </m:r>
                        </m:den>
                      </m:f>
                      <m:r>
                        <a:rPr lang="en-US" i="1">
                          <a:latin typeface="Cambria Math"/>
                        </a:rPr>
                        <m:t>…</m:t>
                      </m:r>
                      <m:d>
                        <m:dPr>
                          <m:ctrlPr>
                            <a:rPr lang="en-US" i="1">
                              <a:latin typeface="Cambria Math"/>
                            </a:rPr>
                          </m:ctrlPr>
                        </m:dPr>
                        <m:e>
                          <m:r>
                            <a:rPr lang="en-US" i="1">
                              <a:latin typeface="Cambria Math"/>
                            </a:rPr>
                            <m:t>7</m:t>
                          </m:r>
                        </m:e>
                      </m:d>
                    </m:oMath>
                  </m:oMathPara>
                </a14:m>
                <a:endParaRPr lang="en-US" dirty="0"/>
              </a:p>
              <a:p>
                <a:pPr marL="0" indent="0">
                  <a:buNone/>
                </a:pPr>
                <a:r>
                  <a:rPr lang="en-US" dirty="0"/>
                  <a:t> </a:t>
                </a:r>
              </a:p>
              <a:p>
                <a:pPr marL="0" indent="0">
                  <a:buNone/>
                </a:pPr>
                <a:r>
                  <a:rPr lang="en-US" dirty="0"/>
                  <a:t>For a magnetic circuit of length </a:t>
                </a:r>
                <a14:m>
                  <m:oMath xmlns:m="http://schemas.openxmlformats.org/officeDocument/2006/math">
                    <m:r>
                      <a:rPr lang="en-US" b="1" i="1">
                        <a:latin typeface="Cambria Math"/>
                      </a:rPr>
                      <m:t>𝒍</m:t>
                    </m:r>
                  </m:oMath>
                </a14:m>
                <a:r>
                  <a:rPr lang="en-US" dirty="0"/>
                  <a:t>, constant cross section </a:t>
                </a:r>
                <a14:m>
                  <m:oMath xmlns:m="http://schemas.openxmlformats.org/officeDocument/2006/math">
                    <m:r>
                      <a:rPr lang="en-US" b="1" i="1">
                        <a:latin typeface="Cambria Math"/>
                      </a:rPr>
                      <m:t>𝒔</m:t>
                    </m:r>
                  </m:oMath>
                </a14:m>
                <a:r>
                  <a:rPr lang="en-US" dirty="0"/>
                  <a:t> and constant permeability, equation (6) will yield</a:t>
                </a:r>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𝑅</m:t>
                      </m:r>
                      <m:r>
                        <a:rPr lang="en-US" i="1">
                          <a:latin typeface="Cambria Math"/>
                        </a:rPr>
                        <m:t>=</m:t>
                      </m:r>
                      <m:f>
                        <m:fPr>
                          <m:ctrlPr>
                            <a:rPr lang="en-US" i="1">
                              <a:latin typeface="Cambria Math"/>
                            </a:rPr>
                          </m:ctrlPr>
                        </m:fPr>
                        <m:num>
                          <m:r>
                            <a:rPr lang="en-US" i="1">
                              <a:latin typeface="Cambria Math"/>
                            </a:rPr>
                            <m:t>𝑙</m:t>
                          </m:r>
                        </m:num>
                        <m:den>
                          <m:r>
                            <a:rPr lang="en-US" i="1">
                              <a:latin typeface="Cambria Math"/>
                            </a:rPr>
                            <m:t>𝜇</m:t>
                          </m:r>
                          <m:r>
                            <a:rPr lang="en-US" i="1">
                              <a:latin typeface="Cambria Math"/>
                            </a:rPr>
                            <m:t>𝑠</m:t>
                          </m:r>
                        </m:den>
                      </m:f>
                      <m:r>
                        <a:rPr lang="en-US" i="1">
                          <a:latin typeface="Cambria Math"/>
                        </a:rPr>
                        <m:t>….(8)</m:t>
                      </m:r>
                    </m:oMath>
                  </m:oMathPara>
                </a14:m>
                <a:endParaRPr lang="en-US" dirty="0"/>
              </a:p>
              <a:p>
                <a:pPr marL="0" indent="0">
                  <a:buNone/>
                </a:pPr>
                <a:r>
                  <a:rPr lang="en-US" dirty="0"/>
                  <a:t> </a:t>
                </a:r>
              </a:p>
              <a:p>
                <a:pPr marL="0" indent="0">
                  <a:buNone/>
                </a:pPr>
                <a:r>
                  <a:rPr lang="en-US" dirty="0"/>
                  <a:t>The reciprocal of reluctance is termed as </a:t>
                </a:r>
                <a:r>
                  <a:rPr lang="en-US" b="1" dirty="0" err="1"/>
                  <a:t>Permeance</a:t>
                </a:r>
                <a:r>
                  <a:rPr lang="en-US" dirty="0"/>
                  <a:t> </a:t>
                </a:r>
                <a14:m>
                  <m:oMath xmlns:m="http://schemas.openxmlformats.org/officeDocument/2006/math">
                    <m:r>
                      <a:rPr lang="en-US" i="1">
                        <a:latin typeface="Cambria Math"/>
                      </a:rPr>
                      <m:t>𝑃</m:t>
                    </m:r>
                  </m:oMath>
                </a14:m>
                <a:r>
                  <a:rPr lang="en-US" dirty="0"/>
                  <a:t> of the magnetic circuit.</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876800"/>
              </a:xfrm>
              <a:blipFill rotWithShape="1">
                <a:blip r:embed="rId2"/>
                <a:stretch>
                  <a:fillRect l="-1333" t="-1875" r="-1630" b="-7250"/>
                </a:stretch>
              </a:blipFill>
            </p:spPr>
            <p:txBody>
              <a:bodyPr/>
              <a:lstStyle/>
              <a:p>
                <a:r>
                  <a:rPr lang="en-US">
                    <a:noFill/>
                  </a:rPr>
                  <a:t> </a:t>
                </a:r>
              </a:p>
            </p:txBody>
          </p:sp>
        </mc:Fallback>
      </mc:AlternateContent>
    </p:spTree>
    <p:extLst>
      <p:ext uri="{BB962C8B-B14F-4D97-AF65-F5344CB8AC3E}">
        <p14:creationId xmlns:p14="http://schemas.microsoft.com/office/powerpoint/2010/main" val="8190774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The term </a:t>
                </a:r>
                <a14:m>
                  <m:oMath xmlns:m="http://schemas.openxmlformats.org/officeDocument/2006/math">
                    <m:r>
                      <a:rPr lang="en-US" i="1">
                        <a:latin typeface="Cambria Math"/>
                      </a:rPr>
                      <m:t>𝑁𝐼</m:t>
                    </m:r>
                  </m:oMath>
                </a14:m>
                <a:r>
                  <a:rPr lang="en-US" dirty="0"/>
                  <a:t> in equations (5) and (7) is called the </a:t>
                </a:r>
                <a:r>
                  <a:rPr lang="en-US" b="1" dirty="0" err="1"/>
                  <a:t>Magnetomotive</a:t>
                </a:r>
                <a:r>
                  <a:rPr lang="en-US" b="1" dirty="0"/>
                  <a:t> Force</a:t>
                </a:r>
                <a:r>
                  <a:rPr lang="en-US" dirty="0"/>
                  <a:t> (</a:t>
                </a:r>
                <a:r>
                  <a:rPr lang="en-US" dirty="0" err="1"/>
                  <a:t>mmf</a:t>
                </a:r>
                <a:r>
                  <a:rPr lang="en-US" dirty="0"/>
                  <a:t>) that “forces” flux through a magnetic circuit.</a:t>
                </a:r>
              </a:p>
              <a:p>
                <a:pPr marL="0" indent="0">
                  <a:buNone/>
                </a:pPr>
                <a:r>
                  <a:rPr lang="en-US" dirty="0"/>
                  <a:t>A series magnetic circuit made up of </a:t>
                </a:r>
                <a14:m>
                  <m:oMath xmlns:m="http://schemas.openxmlformats.org/officeDocument/2006/math">
                    <m:r>
                      <a:rPr lang="en-US" i="1">
                        <a:latin typeface="Cambria Math"/>
                      </a:rPr>
                      <m:t>4 </m:t>
                    </m:r>
                    <m:r>
                      <a:rPr lang="en-US" i="1">
                        <a:latin typeface="Cambria Math"/>
                      </a:rPr>
                      <m:t>𝑙𝑒𝑔𝑠</m:t>
                    </m:r>
                  </m:oMath>
                </a14:m>
                <a:r>
                  <a:rPr lang="en-US" dirty="0"/>
                  <a:t> each with constant cross sectional areas is shown below</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617" r="-2889"/>
                </a:stretch>
              </a:blipFill>
            </p:spPr>
            <p:txBody>
              <a:bodyPr/>
              <a:lstStyle/>
              <a:p>
                <a:r>
                  <a:rPr lang="en-US">
                    <a:noFill/>
                  </a:rPr>
                  <a:t> </a:t>
                </a:r>
              </a:p>
            </p:txBody>
          </p:sp>
        </mc:Fallback>
      </mc:AlternateContent>
    </p:spTree>
    <p:extLst>
      <p:ext uri="{BB962C8B-B14F-4D97-AF65-F5344CB8AC3E}">
        <p14:creationId xmlns:p14="http://schemas.microsoft.com/office/powerpoint/2010/main" val="19589341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057400" y="1447800"/>
            <a:ext cx="4038600" cy="3385344"/>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2819400" y="5181600"/>
            <a:ext cx="1866900" cy="1419225"/>
          </a:xfrm>
          <a:prstGeom prst="rect">
            <a:avLst/>
          </a:prstGeom>
        </p:spPr>
      </p:pic>
    </p:spTree>
    <p:extLst>
      <p:ext uri="{BB962C8B-B14F-4D97-AF65-F5344CB8AC3E}">
        <p14:creationId xmlns:p14="http://schemas.microsoft.com/office/powerpoint/2010/main" val="1999781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5029200"/>
              </a:xfrm>
            </p:spPr>
            <p:txBody>
              <a:bodyPr>
                <a:normAutofit fontScale="92500"/>
              </a:bodyPr>
              <a:lstStyle/>
              <a:p>
                <a:pPr marL="0" indent="0">
                  <a:buNone/>
                </a:pPr>
                <a:r>
                  <a:rPr lang="en-US" dirty="0"/>
                  <a:t>If we apply equation (5) to this circuit</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𝜑</m:t>
                          </m:r>
                        </m:e>
                        <m:sub>
                          <m:r>
                            <a:rPr lang="en-US" i="1">
                              <a:latin typeface="Cambria Math"/>
                            </a:rPr>
                            <m:t>𝑚</m:t>
                          </m:r>
                        </m:sub>
                      </m:sSub>
                      <m:d>
                        <m:dPr>
                          <m:ctrlPr>
                            <a:rPr lang="en-US" i="1">
                              <a:latin typeface="Cambria Math"/>
                            </a:rPr>
                          </m:ctrlPr>
                        </m:dPr>
                        <m:e>
                          <m:f>
                            <m:fPr>
                              <m:ctrlPr>
                                <a:rPr lang="en-US" i="1">
                                  <a:latin typeface="Cambria Math"/>
                                </a:rPr>
                              </m:ctrlPr>
                            </m:fPr>
                            <m:num>
                              <m:sSub>
                                <m:sSubPr>
                                  <m:ctrlPr>
                                    <a:rPr lang="en-US" i="1">
                                      <a:latin typeface="Cambria Math"/>
                                    </a:rPr>
                                  </m:ctrlPr>
                                </m:sSubPr>
                                <m:e>
                                  <m:r>
                                    <a:rPr lang="en-US" i="1">
                                      <a:latin typeface="Cambria Math"/>
                                    </a:rPr>
                                    <m:t>𝑙</m:t>
                                  </m:r>
                                </m:e>
                                <m:sub>
                                  <m:r>
                                    <a:rPr lang="en-US" i="1">
                                      <a:latin typeface="Cambria Math"/>
                                    </a:rPr>
                                    <m:t>1</m:t>
                                  </m:r>
                                </m:sub>
                              </m:sSub>
                            </m:num>
                            <m:den>
                              <m:sSub>
                                <m:sSubPr>
                                  <m:ctrlPr>
                                    <a:rPr lang="en-US" i="1">
                                      <a:latin typeface="Cambria Math"/>
                                    </a:rPr>
                                  </m:ctrlPr>
                                </m:sSubPr>
                                <m:e>
                                  <m:r>
                                    <a:rPr lang="en-US" i="1">
                                      <a:latin typeface="Cambria Math"/>
                                    </a:rPr>
                                    <m:t>𝜇</m:t>
                                  </m:r>
                                </m:e>
                                <m:sub>
                                  <m:r>
                                    <a:rPr lang="en-US" i="1">
                                      <a:latin typeface="Cambria Math"/>
                                    </a:rPr>
                                    <m:t>1</m:t>
                                  </m:r>
                                </m:sub>
                              </m:sSub>
                              <m:sSub>
                                <m:sSubPr>
                                  <m:ctrlPr>
                                    <a:rPr lang="en-US" i="1">
                                      <a:latin typeface="Cambria Math"/>
                                    </a:rPr>
                                  </m:ctrlPr>
                                </m:sSubPr>
                                <m:e>
                                  <m:r>
                                    <a:rPr lang="en-US" i="1">
                                      <a:latin typeface="Cambria Math"/>
                                    </a:rPr>
                                    <m:t>𝑠</m:t>
                                  </m:r>
                                </m:e>
                                <m:sub>
                                  <m:r>
                                    <a:rPr lang="en-US" i="1">
                                      <a:latin typeface="Cambria Math"/>
                                    </a:rPr>
                                    <m:t>1</m:t>
                                  </m:r>
                                </m:sub>
                              </m:sSub>
                            </m:den>
                          </m:f>
                          <m:r>
                            <a:rPr lang="en-US" i="1">
                              <a:latin typeface="Cambria Math"/>
                            </a:rPr>
                            <m:t>+</m:t>
                          </m:r>
                          <m:f>
                            <m:fPr>
                              <m:ctrlPr>
                                <a:rPr lang="en-US" i="1">
                                  <a:latin typeface="Cambria Math"/>
                                </a:rPr>
                              </m:ctrlPr>
                            </m:fPr>
                            <m:num>
                              <m:sSub>
                                <m:sSubPr>
                                  <m:ctrlPr>
                                    <a:rPr lang="en-US" i="1">
                                      <a:latin typeface="Cambria Math"/>
                                    </a:rPr>
                                  </m:ctrlPr>
                                </m:sSubPr>
                                <m:e>
                                  <m:r>
                                    <a:rPr lang="en-US" i="1">
                                      <a:latin typeface="Cambria Math"/>
                                    </a:rPr>
                                    <m:t>𝑙</m:t>
                                  </m:r>
                                </m:e>
                                <m:sub>
                                  <m:r>
                                    <a:rPr lang="en-US" i="1">
                                      <a:latin typeface="Cambria Math"/>
                                    </a:rPr>
                                    <m:t>2</m:t>
                                  </m:r>
                                </m:sub>
                              </m:sSub>
                            </m:num>
                            <m:den>
                              <m:sSub>
                                <m:sSubPr>
                                  <m:ctrlPr>
                                    <a:rPr lang="en-US" i="1">
                                      <a:latin typeface="Cambria Math"/>
                                    </a:rPr>
                                  </m:ctrlPr>
                                </m:sSubPr>
                                <m:e>
                                  <m:r>
                                    <a:rPr lang="en-US" i="1">
                                      <a:latin typeface="Cambria Math"/>
                                    </a:rPr>
                                    <m:t>𝜇</m:t>
                                  </m:r>
                                </m:e>
                                <m:sub>
                                  <m:r>
                                    <a:rPr lang="en-US" i="1">
                                      <a:latin typeface="Cambria Math"/>
                                    </a:rPr>
                                    <m:t>2</m:t>
                                  </m:r>
                                </m:sub>
                              </m:sSub>
                              <m:sSub>
                                <m:sSubPr>
                                  <m:ctrlPr>
                                    <a:rPr lang="en-US" i="1">
                                      <a:latin typeface="Cambria Math"/>
                                    </a:rPr>
                                  </m:ctrlPr>
                                </m:sSubPr>
                                <m:e>
                                  <m:r>
                                    <a:rPr lang="en-US" i="1">
                                      <a:latin typeface="Cambria Math"/>
                                    </a:rPr>
                                    <m:t>𝑠</m:t>
                                  </m:r>
                                </m:e>
                                <m:sub>
                                  <m:r>
                                    <a:rPr lang="en-US" i="1">
                                      <a:latin typeface="Cambria Math"/>
                                    </a:rPr>
                                    <m:t>2</m:t>
                                  </m:r>
                                </m:sub>
                              </m:sSub>
                            </m:den>
                          </m:f>
                          <m:r>
                            <a:rPr lang="en-US" i="1">
                              <a:latin typeface="Cambria Math"/>
                            </a:rPr>
                            <m:t>+</m:t>
                          </m:r>
                          <m:f>
                            <m:fPr>
                              <m:ctrlPr>
                                <a:rPr lang="en-US" i="1">
                                  <a:latin typeface="Cambria Math"/>
                                </a:rPr>
                              </m:ctrlPr>
                            </m:fPr>
                            <m:num>
                              <m:sSub>
                                <m:sSubPr>
                                  <m:ctrlPr>
                                    <a:rPr lang="en-US" i="1">
                                      <a:latin typeface="Cambria Math"/>
                                    </a:rPr>
                                  </m:ctrlPr>
                                </m:sSubPr>
                                <m:e>
                                  <m:r>
                                    <a:rPr lang="en-US" i="1">
                                      <a:latin typeface="Cambria Math"/>
                                    </a:rPr>
                                    <m:t>𝑙</m:t>
                                  </m:r>
                                </m:e>
                                <m:sub>
                                  <m:r>
                                    <a:rPr lang="en-US" i="1">
                                      <a:latin typeface="Cambria Math"/>
                                    </a:rPr>
                                    <m:t>3</m:t>
                                  </m:r>
                                </m:sub>
                              </m:sSub>
                            </m:num>
                            <m:den>
                              <m:sSub>
                                <m:sSubPr>
                                  <m:ctrlPr>
                                    <a:rPr lang="en-US" i="1">
                                      <a:latin typeface="Cambria Math"/>
                                    </a:rPr>
                                  </m:ctrlPr>
                                </m:sSubPr>
                                <m:e>
                                  <m:r>
                                    <a:rPr lang="en-US" i="1">
                                      <a:latin typeface="Cambria Math"/>
                                    </a:rPr>
                                    <m:t>𝜇</m:t>
                                  </m:r>
                                </m:e>
                                <m:sub>
                                  <m:r>
                                    <a:rPr lang="en-US" i="1">
                                      <a:latin typeface="Cambria Math"/>
                                    </a:rPr>
                                    <m:t>3</m:t>
                                  </m:r>
                                </m:sub>
                              </m:sSub>
                              <m:sSub>
                                <m:sSubPr>
                                  <m:ctrlPr>
                                    <a:rPr lang="en-US" i="1">
                                      <a:latin typeface="Cambria Math"/>
                                    </a:rPr>
                                  </m:ctrlPr>
                                </m:sSubPr>
                                <m:e>
                                  <m:r>
                                    <a:rPr lang="en-US" i="1">
                                      <a:latin typeface="Cambria Math"/>
                                    </a:rPr>
                                    <m:t>𝑠</m:t>
                                  </m:r>
                                </m:e>
                                <m:sub>
                                  <m:r>
                                    <a:rPr lang="en-US" i="1">
                                      <a:latin typeface="Cambria Math"/>
                                    </a:rPr>
                                    <m:t>3</m:t>
                                  </m:r>
                                </m:sub>
                              </m:sSub>
                            </m:den>
                          </m:f>
                          <m:r>
                            <a:rPr lang="en-US" i="1">
                              <a:latin typeface="Cambria Math"/>
                            </a:rPr>
                            <m:t>+</m:t>
                          </m:r>
                          <m:f>
                            <m:fPr>
                              <m:ctrlPr>
                                <a:rPr lang="en-US" i="1">
                                  <a:latin typeface="Cambria Math"/>
                                </a:rPr>
                              </m:ctrlPr>
                            </m:fPr>
                            <m:num>
                              <m:sSub>
                                <m:sSubPr>
                                  <m:ctrlPr>
                                    <a:rPr lang="en-US" i="1">
                                      <a:latin typeface="Cambria Math"/>
                                    </a:rPr>
                                  </m:ctrlPr>
                                </m:sSubPr>
                                <m:e>
                                  <m:r>
                                    <a:rPr lang="en-US" i="1">
                                      <a:latin typeface="Cambria Math"/>
                                    </a:rPr>
                                    <m:t>𝑙</m:t>
                                  </m:r>
                                </m:e>
                                <m:sub>
                                  <m:r>
                                    <a:rPr lang="en-US" i="1">
                                      <a:latin typeface="Cambria Math"/>
                                    </a:rPr>
                                    <m:t>4</m:t>
                                  </m:r>
                                </m:sub>
                              </m:sSub>
                            </m:num>
                            <m:den>
                              <m:sSub>
                                <m:sSubPr>
                                  <m:ctrlPr>
                                    <a:rPr lang="en-US" i="1">
                                      <a:latin typeface="Cambria Math"/>
                                    </a:rPr>
                                  </m:ctrlPr>
                                </m:sSubPr>
                                <m:e>
                                  <m:r>
                                    <a:rPr lang="en-US" i="1">
                                      <a:latin typeface="Cambria Math"/>
                                    </a:rPr>
                                    <m:t>𝜇</m:t>
                                  </m:r>
                                </m:e>
                                <m:sub>
                                  <m:r>
                                    <a:rPr lang="en-US" i="1">
                                      <a:latin typeface="Cambria Math"/>
                                    </a:rPr>
                                    <m:t>4</m:t>
                                  </m:r>
                                </m:sub>
                              </m:sSub>
                              <m:sSub>
                                <m:sSubPr>
                                  <m:ctrlPr>
                                    <a:rPr lang="en-US" i="1">
                                      <a:latin typeface="Cambria Math"/>
                                    </a:rPr>
                                  </m:ctrlPr>
                                </m:sSubPr>
                                <m:e>
                                  <m:r>
                                    <a:rPr lang="en-US" i="1">
                                      <a:latin typeface="Cambria Math"/>
                                    </a:rPr>
                                    <m:t>𝑠</m:t>
                                  </m:r>
                                </m:e>
                                <m:sub>
                                  <m:r>
                                    <a:rPr lang="en-US" i="1">
                                      <a:latin typeface="Cambria Math"/>
                                    </a:rPr>
                                    <m:t>4</m:t>
                                  </m:r>
                                </m:sub>
                              </m:sSub>
                            </m:den>
                          </m:f>
                        </m:e>
                      </m:d>
                      <m:r>
                        <a:rPr lang="en-US" i="1">
                          <a:latin typeface="Cambria Math"/>
                        </a:rPr>
                        <m:t>=</m:t>
                      </m:r>
                      <m:r>
                        <a:rPr lang="en-US" i="1">
                          <a:latin typeface="Cambria Math"/>
                        </a:rPr>
                        <m:t>𝑁𝐼</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𝜑</m:t>
                          </m:r>
                        </m:e>
                        <m:sub>
                          <m:r>
                            <a:rPr lang="en-US" i="1">
                              <a:latin typeface="Cambria Math"/>
                            </a:rPr>
                            <m:t>𝑚</m:t>
                          </m:r>
                        </m:sub>
                      </m:sSub>
                      <m:d>
                        <m:dPr>
                          <m:ctrlPr>
                            <a:rPr lang="en-US" i="1">
                              <a:latin typeface="Cambria Math"/>
                            </a:rPr>
                          </m:ctrlPr>
                        </m:dPr>
                        <m:e>
                          <m:sSub>
                            <m:sSubPr>
                              <m:ctrlPr>
                                <a:rPr lang="en-US" i="1">
                                  <a:latin typeface="Cambria Math"/>
                                </a:rPr>
                              </m:ctrlPr>
                            </m:sSubPr>
                            <m:e>
                              <m:r>
                                <a:rPr lang="en-US" i="1">
                                  <a:latin typeface="Cambria Math"/>
                                </a:rPr>
                                <m:t>𝑅</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𝑅</m:t>
                              </m:r>
                            </m:e>
                            <m:sub>
                              <m:r>
                                <a:rPr lang="en-US" i="1">
                                  <a:latin typeface="Cambria Math"/>
                                </a:rPr>
                                <m:t>2</m:t>
                              </m:r>
                            </m:sub>
                          </m:sSub>
                          <m:r>
                            <a:rPr lang="en-US" i="1">
                              <a:latin typeface="Cambria Math"/>
                            </a:rPr>
                            <m:t>+</m:t>
                          </m:r>
                          <m:sSub>
                            <m:sSubPr>
                              <m:ctrlPr>
                                <a:rPr lang="en-US" i="1">
                                  <a:latin typeface="Cambria Math"/>
                                </a:rPr>
                              </m:ctrlPr>
                            </m:sSubPr>
                            <m:e>
                              <m:r>
                                <a:rPr lang="en-US" i="1">
                                  <a:latin typeface="Cambria Math"/>
                                </a:rPr>
                                <m:t>𝑅</m:t>
                              </m:r>
                            </m:e>
                            <m:sub>
                              <m:r>
                                <a:rPr lang="en-US" i="1">
                                  <a:latin typeface="Cambria Math"/>
                                </a:rPr>
                                <m:t>3</m:t>
                              </m:r>
                            </m:sub>
                          </m:sSub>
                          <m:r>
                            <a:rPr lang="en-US" i="1">
                              <a:latin typeface="Cambria Math"/>
                            </a:rPr>
                            <m:t>+</m:t>
                          </m:r>
                          <m:sSub>
                            <m:sSubPr>
                              <m:ctrlPr>
                                <a:rPr lang="en-US" i="1">
                                  <a:latin typeface="Cambria Math"/>
                                </a:rPr>
                              </m:ctrlPr>
                            </m:sSubPr>
                            <m:e>
                              <m:r>
                                <a:rPr lang="en-US" i="1">
                                  <a:latin typeface="Cambria Math"/>
                                </a:rPr>
                                <m:t>𝑅</m:t>
                              </m:r>
                            </m:e>
                            <m:sub>
                              <m:r>
                                <a:rPr lang="en-US" i="1">
                                  <a:latin typeface="Cambria Math"/>
                                </a:rPr>
                                <m:t>4</m:t>
                              </m:r>
                            </m:sub>
                          </m:sSub>
                        </m:e>
                      </m:d>
                      <m:r>
                        <a:rPr lang="en-US" i="1">
                          <a:latin typeface="Cambria Math"/>
                        </a:rPr>
                        <m:t>=</m:t>
                      </m:r>
                      <m:r>
                        <a:rPr lang="en-US" i="1">
                          <a:latin typeface="Cambria Math"/>
                        </a:rPr>
                        <m:t>𝑁𝐼</m:t>
                      </m:r>
                      <m:r>
                        <a:rPr lang="en-US" i="1">
                          <a:latin typeface="Cambria Math"/>
                        </a:rPr>
                        <m:t>….(9)</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𝜑</m:t>
                          </m:r>
                        </m:e>
                        <m:sub>
                          <m:r>
                            <a:rPr lang="en-US" i="1">
                              <a:latin typeface="Cambria Math"/>
                            </a:rPr>
                            <m:t>𝑚</m:t>
                          </m:r>
                        </m:sub>
                      </m:sSub>
                      <m:r>
                        <a:rPr lang="en-US" i="1">
                          <a:latin typeface="Cambria Math"/>
                        </a:rPr>
                        <m:t>=</m:t>
                      </m:r>
                      <m:f>
                        <m:fPr>
                          <m:ctrlPr>
                            <a:rPr lang="en-US" i="1">
                              <a:latin typeface="Cambria Math"/>
                            </a:rPr>
                          </m:ctrlPr>
                        </m:fPr>
                        <m:num>
                          <m:r>
                            <a:rPr lang="en-US" i="1">
                              <a:latin typeface="Cambria Math"/>
                            </a:rPr>
                            <m:t>𝑁𝐼</m:t>
                          </m:r>
                        </m:num>
                        <m:den>
                          <m:d>
                            <m:dPr>
                              <m:ctrlPr>
                                <a:rPr lang="en-US" i="1">
                                  <a:latin typeface="Cambria Math"/>
                                </a:rPr>
                              </m:ctrlPr>
                            </m:dPr>
                            <m:e>
                              <m:sSub>
                                <m:sSubPr>
                                  <m:ctrlPr>
                                    <a:rPr lang="en-US" i="1">
                                      <a:latin typeface="Cambria Math"/>
                                    </a:rPr>
                                  </m:ctrlPr>
                                </m:sSubPr>
                                <m:e>
                                  <m:r>
                                    <a:rPr lang="en-US" i="1">
                                      <a:latin typeface="Cambria Math"/>
                                    </a:rPr>
                                    <m:t>𝑅</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𝑅</m:t>
                                  </m:r>
                                </m:e>
                                <m:sub>
                                  <m:r>
                                    <a:rPr lang="en-US" i="1">
                                      <a:latin typeface="Cambria Math"/>
                                    </a:rPr>
                                    <m:t>2</m:t>
                                  </m:r>
                                </m:sub>
                              </m:sSub>
                              <m:r>
                                <a:rPr lang="en-US" i="1">
                                  <a:latin typeface="Cambria Math"/>
                                </a:rPr>
                                <m:t>+</m:t>
                              </m:r>
                              <m:sSub>
                                <m:sSubPr>
                                  <m:ctrlPr>
                                    <a:rPr lang="en-US" i="1">
                                      <a:latin typeface="Cambria Math"/>
                                    </a:rPr>
                                  </m:ctrlPr>
                                </m:sSubPr>
                                <m:e>
                                  <m:r>
                                    <a:rPr lang="en-US" i="1">
                                      <a:latin typeface="Cambria Math"/>
                                    </a:rPr>
                                    <m:t>𝑅</m:t>
                                  </m:r>
                                </m:e>
                                <m:sub>
                                  <m:r>
                                    <a:rPr lang="en-US" i="1">
                                      <a:latin typeface="Cambria Math"/>
                                    </a:rPr>
                                    <m:t>3</m:t>
                                  </m:r>
                                </m:sub>
                              </m:sSub>
                              <m:r>
                                <a:rPr lang="en-US" i="1">
                                  <a:latin typeface="Cambria Math"/>
                                </a:rPr>
                                <m:t>+</m:t>
                              </m:r>
                              <m:sSub>
                                <m:sSubPr>
                                  <m:ctrlPr>
                                    <a:rPr lang="en-US" i="1">
                                      <a:latin typeface="Cambria Math"/>
                                    </a:rPr>
                                  </m:ctrlPr>
                                </m:sSubPr>
                                <m:e>
                                  <m:r>
                                    <a:rPr lang="en-US" i="1">
                                      <a:latin typeface="Cambria Math"/>
                                    </a:rPr>
                                    <m:t>𝑅</m:t>
                                  </m:r>
                                </m:e>
                                <m:sub>
                                  <m:r>
                                    <a:rPr lang="en-US" i="1">
                                      <a:latin typeface="Cambria Math"/>
                                    </a:rPr>
                                    <m:t>4</m:t>
                                  </m:r>
                                </m:sub>
                              </m:sSub>
                            </m:e>
                          </m:d>
                        </m:den>
                      </m:f>
                      <m:r>
                        <a:rPr lang="en-US" i="1">
                          <a:latin typeface="Cambria Math"/>
                        </a:rPr>
                        <m:t>=</m:t>
                      </m:r>
                      <m:f>
                        <m:fPr>
                          <m:ctrlPr>
                            <a:rPr lang="en-US" i="1">
                              <a:latin typeface="Cambria Math"/>
                            </a:rPr>
                          </m:ctrlPr>
                        </m:fPr>
                        <m:num>
                          <m:r>
                            <a:rPr lang="en-US" i="1">
                              <a:latin typeface="Cambria Math"/>
                            </a:rPr>
                            <m:t>𝑁𝐼</m:t>
                          </m:r>
                        </m:num>
                        <m:den>
                          <m:r>
                            <a:rPr lang="en-US" i="1">
                              <a:latin typeface="Cambria Math"/>
                            </a:rPr>
                            <m:t>𝑅</m:t>
                          </m:r>
                        </m:den>
                      </m:f>
                      <m:r>
                        <a:rPr lang="en-US" i="1">
                          <a:latin typeface="Cambria Math"/>
                        </a:rPr>
                        <m:t>…(10)</m:t>
                      </m:r>
                    </m:oMath>
                  </m:oMathPara>
                </a14:m>
                <a:endParaRPr lang="en-US" dirty="0"/>
              </a:p>
              <a:p>
                <a:pPr marL="0" indent="0">
                  <a:buNone/>
                </a:pPr>
                <a:r>
                  <a:rPr lang="en-US" dirty="0"/>
                  <a:t> </a:t>
                </a:r>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𝑅</m:t>
                      </m:r>
                      <m:r>
                        <a:rPr lang="en-US" i="1">
                          <a:latin typeface="Cambria Math"/>
                        </a:rPr>
                        <m:t>=</m:t>
                      </m:r>
                      <m:sSub>
                        <m:sSubPr>
                          <m:ctrlPr>
                            <a:rPr lang="en-US" i="1">
                              <a:latin typeface="Cambria Math"/>
                            </a:rPr>
                          </m:ctrlPr>
                        </m:sSubPr>
                        <m:e>
                          <m:r>
                            <a:rPr lang="en-US" i="1">
                              <a:latin typeface="Cambria Math"/>
                            </a:rPr>
                            <m:t>𝑅</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𝑅</m:t>
                          </m:r>
                        </m:e>
                        <m:sub>
                          <m:r>
                            <a:rPr lang="en-US" i="1">
                              <a:latin typeface="Cambria Math"/>
                            </a:rPr>
                            <m:t>2</m:t>
                          </m:r>
                        </m:sub>
                      </m:sSub>
                      <m:r>
                        <a:rPr lang="en-US" i="1">
                          <a:latin typeface="Cambria Math"/>
                        </a:rPr>
                        <m:t>+</m:t>
                      </m:r>
                      <m:sSub>
                        <m:sSubPr>
                          <m:ctrlPr>
                            <a:rPr lang="en-US" i="1">
                              <a:latin typeface="Cambria Math"/>
                            </a:rPr>
                          </m:ctrlPr>
                        </m:sSubPr>
                        <m:e>
                          <m:r>
                            <a:rPr lang="en-US" i="1">
                              <a:latin typeface="Cambria Math"/>
                            </a:rPr>
                            <m:t>𝑅</m:t>
                          </m:r>
                        </m:e>
                        <m:sub>
                          <m:r>
                            <a:rPr lang="en-US" i="1">
                              <a:latin typeface="Cambria Math"/>
                            </a:rPr>
                            <m:t>3</m:t>
                          </m:r>
                        </m:sub>
                      </m:sSub>
                      <m:r>
                        <a:rPr lang="en-US" i="1">
                          <a:latin typeface="Cambria Math"/>
                        </a:rPr>
                        <m:t>+</m:t>
                      </m:r>
                      <m:sSub>
                        <m:sSubPr>
                          <m:ctrlPr>
                            <a:rPr lang="en-US" i="1">
                              <a:latin typeface="Cambria Math"/>
                            </a:rPr>
                          </m:ctrlPr>
                        </m:sSubPr>
                        <m:e>
                          <m:r>
                            <a:rPr lang="en-US" i="1">
                              <a:latin typeface="Cambria Math"/>
                            </a:rPr>
                            <m:t>𝑅</m:t>
                          </m:r>
                        </m:e>
                        <m:sub>
                          <m:r>
                            <a:rPr lang="en-US" i="1">
                              <a:latin typeface="Cambria Math"/>
                            </a:rPr>
                            <m:t>4</m:t>
                          </m:r>
                        </m:sub>
                      </m:sSub>
                      <m:r>
                        <a:rPr lang="en-US" i="1">
                          <a:latin typeface="Cambria Math"/>
                        </a:rPr>
                        <m:t>=</m:t>
                      </m:r>
                      <m:f>
                        <m:fPr>
                          <m:ctrlPr>
                            <a:rPr lang="en-US" i="1">
                              <a:latin typeface="Cambria Math"/>
                            </a:rPr>
                          </m:ctrlPr>
                        </m:fPr>
                        <m:num>
                          <m:sSub>
                            <m:sSubPr>
                              <m:ctrlPr>
                                <a:rPr lang="en-US" i="1">
                                  <a:latin typeface="Cambria Math"/>
                                </a:rPr>
                              </m:ctrlPr>
                            </m:sSubPr>
                            <m:e>
                              <m:r>
                                <a:rPr lang="en-US" i="1">
                                  <a:latin typeface="Cambria Math"/>
                                </a:rPr>
                                <m:t>𝑙</m:t>
                              </m:r>
                            </m:e>
                            <m:sub>
                              <m:r>
                                <a:rPr lang="en-US" i="1">
                                  <a:latin typeface="Cambria Math"/>
                                </a:rPr>
                                <m:t>1</m:t>
                              </m:r>
                            </m:sub>
                          </m:sSub>
                        </m:num>
                        <m:den>
                          <m:sSub>
                            <m:sSubPr>
                              <m:ctrlPr>
                                <a:rPr lang="en-US" i="1">
                                  <a:latin typeface="Cambria Math"/>
                                </a:rPr>
                              </m:ctrlPr>
                            </m:sSubPr>
                            <m:e>
                              <m:r>
                                <a:rPr lang="en-US" i="1">
                                  <a:latin typeface="Cambria Math"/>
                                </a:rPr>
                                <m:t>𝜇</m:t>
                              </m:r>
                            </m:e>
                            <m:sub>
                              <m:r>
                                <a:rPr lang="en-US" i="1">
                                  <a:latin typeface="Cambria Math"/>
                                </a:rPr>
                                <m:t>1</m:t>
                              </m:r>
                            </m:sub>
                          </m:sSub>
                          <m:sSub>
                            <m:sSubPr>
                              <m:ctrlPr>
                                <a:rPr lang="en-US" i="1">
                                  <a:latin typeface="Cambria Math"/>
                                </a:rPr>
                              </m:ctrlPr>
                            </m:sSubPr>
                            <m:e>
                              <m:r>
                                <a:rPr lang="en-US" i="1">
                                  <a:latin typeface="Cambria Math"/>
                                </a:rPr>
                                <m:t>𝑠</m:t>
                              </m:r>
                            </m:e>
                            <m:sub>
                              <m:r>
                                <a:rPr lang="en-US" i="1">
                                  <a:latin typeface="Cambria Math"/>
                                </a:rPr>
                                <m:t>1</m:t>
                              </m:r>
                            </m:sub>
                          </m:sSub>
                        </m:den>
                      </m:f>
                      <m:r>
                        <a:rPr lang="en-US" i="1">
                          <a:latin typeface="Cambria Math"/>
                        </a:rPr>
                        <m:t>+</m:t>
                      </m:r>
                      <m:f>
                        <m:fPr>
                          <m:ctrlPr>
                            <a:rPr lang="en-US" i="1">
                              <a:latin typeface="Cambria Math"/>
                            </a:rPr>
                          </m:ctrlPr>
                        </m:fPr>
                        <m:num>
                          <m:sSub>
                            <m:sSubPr>
                              <m:ctrlPr>
                                <a:rPr lang="en-US" i="1">
                                  <a:latin typeface="Cambria Math"/>
                                </a:rPr>
                              </m:ctrlPr>
                            </m:sSubPr>
                            <m:e>
                              <m:r>
                                <a:rPr lang="en-US" i="1">
                                  <a:latin typeface="Cambria Math"/>
                                </a:rPr>
                                <m:t>𝑙</m:t>
                              </m:r>
                            </m:e>
                            <m:sub>
                              <m:r>
                                <a:rPr lang="en-US" i="1">
                                  <a:latin typeface="Cambria Math"/>
                                </a:rPr>
                                <m:t>2</m:t>
                              </m:r>
                            </m:sub>
                          </m:sSub>
                        </m:num>
                        <m:den>
                          <m:sSub>
                            <m:sSubPr>
                              <m:ctrlPr>
                                <a:rPr lang="en-US" i="1">
                                  <a:latin typeface="Cambria Math"/>
                                </a:rPr>
                              </m:ctrlPr>
                            </m:sSubPr>
                            <m:e>
                              <m:r>
                                <a:rPr lang="en-US" i="1">
                                  <a:latin typeface="Cambria Math"/>
                                </a:rPr>
                                <m:t>𝜇</m:t>
                              </m:r>
                            </m:e>
                            <m:sub>
                              <m:r>
                                <a:rPr lang="en-US" i="1">
                                  <a:latin typeface="Cambria Math"/>
                                </a:rPr>
                                <m:t>2</m:t>
                              </m:r>
                            </m:sub>
                          </m:sSub>
                          <m:sSub>
                            <m:sSubPr>
                              <m:ctrlPr>
                                <a:rPr lang="en-US" i="1">
                                  <a:latin typeface="Cambria Math"/>
                                </a:rPr>
                              </m:ctrlPr>
                            </m:sSubPr>
                            <m:e>
                              <m:r>
                                <a:rPr lang="en-US" i="1">
                                  <a:latin typeface="Cambria Math"/>
                                </a:rPr>
                                <m:t>𝑠</m:t>
                              </m:r>
                            </m:e>
                            <m:sub>
                              <m:r>
                                <a:rPr lang="en-US" i="1">
                                  <a:latin typeface="Cambria Math"/>
                                </a:rPr>
                                <m:t>2</m:t>
                              </m:r>
                            </m:sub>
                          </m:sSub>
                        </m:den>
                      </m:f>
                      <m:r>
                        <a:rPr lang="en-US" i="1">
                          <a:latin typeface="Cambria Math"/>
                        </a:rPr>
                        <m:t>+</m:t>
                      </m:r>
                      <m:f>
                        <m:fPr>
                          <m:ctrlPr>
                            <a:rPr lang="en-US" i="1">
                              <a:latin typeface="Cambria Math"/>
                            </a:rPr>
                          </m:ctrlPr>
                        </m:fPr>
                        <m:num>
                          <m:sSub>
                            <m:sSubPr>
                              <m:ctrlPr>
                                <a:rPr lang="en-US" i="1">
                                  <a:latin typeface="Cambria Math"/>
                                </a:rPr>
                              </m:ctrlPr>
                            </m:sSubPr>
                            <m:e>
                              <m:r>
                                <a:rPr lang="en-US" i="1">
                                  <a:latin typeface="Cambria Math"/>
                                </a:rPr>
                                <m:t>𝑙</m:t>
                              </m:r>
                            </m:e>
                            <m:sub>
                              <m:r>
                                <a:rPr lang="en-US" i="1">
                                  <a:latin typeface="Cambria Math"/>
                                </a:rPr>
                                <m:t>3</m:t>
                              </m:r>
                            </m:sub>
                          </m:sSub>
                        </m:num>
                        <m:den>
                          <m:sSub>
                            <m:sSubPr>
                              <m:ctrlPr>
                                <a:rPr lang="en-US" i="1">
                                  <a:latin typeface="Cambria Math"/>
                                </a:rPr>
                              </m:ctrlPr>
                            </m:sSubPr>
                            <m:e>
                              <m:r>
                                <a:rPr lang="en-US" i="1">
                                  <a:latin typeface="Cambria Math"/>
                                </a:rPr>
                                <m:t>𝜇</m:t>
                              </m:r>
                            </m:e>
                            <m:sub>
                              <m:r>
                                <a:rPr lang="en-US" i="1">
                                  <a:latin typeface="Cambria Math"/>
                                </a:rPr>
                                <m:t>3</m:t>
                              </m:r>
                            </m:sub>
                          </m:sSub>
                          <m:sSub>
                            <m:sSubPr>
                              <m:ctrlPr>
                                <a:rPr lang="en-US" i="1">
                                  <a:latin typeface="Cambria Math"/>
                                </a:rPr>
                              </m:ctrlPr>
                            </m:sSubPr>
                            <m:e>
                              <m:r>
                                <a:rPr lang="en-US" i="1">
                                  <a:latin typeface="Cambria Math"/>
                                </a:rPr>
                                <m:t>𝑠</m:t>
                              </m:r>
                            </m:e>
                            <m:sub>
                              <m:r>
                                <a:rPr lang="en-US" i="1">
                                  <a:latin typeface="Cambria Math"/>
                                </a:rPr>
                                <m:t>3</m:t>
                              </m:r>
                            </m:sub>
                          </m:sSub>
                        </m:den>
                      </m:f>
                      <m:r>
                        <a:rPr lang="en-US" i="1">
                          <a:latin typeface="Cambria Math"/>
                        </a:rPr>
                        <m:t>+</m:t>
                      </m:r>
                      <m:f>
                        <m:fPr>
                          <m:ctrlPr>
                            <a:rPr lang="en-US" i="1">
                              <a:latin typeface="Cambria Math"/>
                            </a:rPr>
                          </m:ctrlPr>
                        </m:fPr>
                        <m:num>
                          <m:sSub>
                            <m:sSubPr>
                              <m:ctrlPr>
                                <a:rPr lang="en-US" i="1">
                                  <a:latin typeface="Cambria Math"/>
                                </a:rPr>
                              </m:ctrlPr>
                            </m:sSubPr>
                            <m:e>
                              <m:r>
                                <a:rPr lang="en-US" i="1">
                                  <a:latin typeface="Cambria Math"/>
                                </a:rPr>
                                <m:t>𝑙</m:t>
                              </m:r>
                            </m:e>
                            <m:sub>
                              <m:r>
                                <a:rPr lang="en-US" i="1">
                                  <a:latin typeface="Cambria Math"/>
                                </a:rPr>
                                <m:t>4</m:t>
                              </m:r>
                            </m:sub>
                          </m:sSub>
                        </m:num>
                        <m:den>
                          <m:sSub>
                            <m:sSubPr>
                              <m:ctrlPr>
                                <a:rPr lang="en-US" i="1">
                                  <a:latin typeface="Cambria Math"/>
                                </a:rPr>
                              </m:ctrlPr>
                            </m:sSubPr>
                            <m:e>
                              <m:r>
                                <a:rPr lang="en-US" i="1">
                                  <a:latin typeface="Cambria Math"/>
                                </a:rPr>
                                <m:t>𝜇</m:t>
                              </m:r>
                            </m:e>
                            <m:sub>
                              <m:r>
                                <a:rPr lang="en-US" i="1">
                                  <a:latin typeface="Cambria Math"/>
                                </a:rPr>
                                <m:t>4</m:t>
                              </m:r>
                            </m:sub>
                          </m:sSub>
                          <m:sSub>
                            <m:sSubPr>
                              <m:ctrlPr>
                                <a:rPr lang="en-US" i="1">
                                  <a:latin typeface="Cambria Math"/>
                                </a:rPr>
                              </m:ctrlPr>
                            </m:sSubPr>
                            <m:e>
                              <m:r>
                                <a:rPr lang="en-US" i="1">
                                  <a:latin typeface="Cambria Math"/>
                                </a:rPr>
                                <m:t>𝑠</m:t>
                              </m:r>
                            </m:e>
                            <m:sub>
                              <m:r>
                                <a:rPr lang="en-US" i="1">
                                  <a:latin typeface="Cambria Math"/>
                                </a:rPr>
                                <m:t>4</m:t>
                              </m:r>
                            </m:sub>
                          </m:sSub>
                        </m:den>
                      </m:f>
                      <m:r>
                        <a:rPr lang="en-US" i="1">
                          <a:latin typeface="Cambria Math"/>
                        </a:rPr>
                        <m:t>…(11)</m:t>
                      </m:r>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029200"/>
              </a:xfrm>
              <a:blipFill rotWithShape="1">
                <a:blip r:embed="rId2"/>
                <a:stretch>
                  <a:fillRect l="-1704" t="-1455" b="-14545"/>
                </a:stretch>
              </a:blipFill>
            </p:spPr>
            <p:txBody>
              <a:bodyPr/>
              <a:lstStyle/>
              <a:p>
                <a:r>
                  <a:rPr lang="en-US">
                    <a:noFill/>
                  </a:rPr>
                  <a:t> </a:t>
                </a:r>
              </a:p>
            </p:txBody>
          </p:sp>
        </mc:Fallback>
      </mc:AlternateContent>
    </p:spTree>
    <p:extLst>
      <p:ext uri="{BB962C8B-B14F-4D97-AF65-F5344CB8AC3E}">
        <p14:creationId xmlns:p14="http://schemas.microsoft.com/office/powerpoint/2010/main" val="1229158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0" indent="0">
                  <a:buNone/>
                </a:pPr>
                <a:r>
                  <a:rPr lang="en-US" b="1" dirty="0"/>
                  <a:t>Example</a:t>
                </a:r>
                <a:endParaRPr lang="en-US" dirty="0"/>
              </a:p>
              <a:p>
                <a:pPr marL="0" indent="0">
                  <a:buNone/>
                </a:pPr>
                <a:r>
                  <a:rPr lang="en-US" dirty="0"/>
                  <a:t>A conductor carries a current of </a:t>
                </a:r>
                <a14:m>
                  <m:oMath xmlns:m="http://schemas.openxmlformats.org/officeDocument/2006/math">
                    <m:r>
                      <a:rPr lang="en-US" i="1">
                        <a:latin typeface="Cambria Math"/>
                      </a:rPr>
                      <m:t>800</m:t>
                    </m:r>
                    <m:r>
                      <a:rPr lang="en-US" i="1">
                        <a:latin typeface="Cambria Math"/>
                      </a:rPr>
                      <m:t>𝐴</m:t>
                    </m:r>
                  </m:oMath>
                </a14:m>
                <a:r>
                  <a:rPr lang="en-US" dirty="0"/>
                  <a:t> at right angles to a magnetic field having a density of </a:t>
                </a:r>
                <a14:m>
                  <m:oMath xmlns:m="http://schemas.openxmlformats.org/officeDocument/2006/math">
                    <m:r>
                      <a:rPr lang="en-US" i="1">
                        <a:latin typeface="Cambria Math"/>
                      </a:rPr>
                      <m:t>5</m:t>
                    </m:r>
                    <m:r>
                      <a:rPr lang="en-US" i="1">
                        <a:latin typeface="Cambria Math"/>
                      </a:rPr>
                      <m:t>𝑇</m:t>
                    </m:r>
                  </m:oMath>
                </a14:m>
                <a:r>
                  <a:rPr lang="en-US" dirty="0"/>
                  <a:t>. Calculate the force on the conductor in </a:t>
                </a:r>
                <a:r>
                  <a:rPr lang="en-US" dirty="0" err="1"/>
                  <a:t>Newtons</a:t>
                </a:r>
                <a:r>
                  <a:rPr lang="en-US" dirty="0"/>
                  <a:t> per </a:t>
                </a:r>
                <a:r>
                  <a:rPr lang="en-US" dirty="0" err="1"/>
                  <a:t>metre</a:t>
                </a:r>
                <a:r>
                  <a:rPr lang="en-US" dirty="0"/>
                  <a:t> length. </a:t>
                </a:r>
              </a:p>
              <a:p>
                <a:pPr marL="0" indent="0">
                  <a:buNone/>
                </a:pPr>
                <a:r>
                  <a:rPr lang="en-US" b="1" dirty="0"/>
                  <a:t>Solution</a:t>
                </a: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𝐵</m:t>
                      </m:r>
                      <m:r>
                        <a:rPr lang="en-US" i="1">
                          <a:latin typeface="Cambria Math"/>
                        </a:rPr>
                        <m:t>=5</m:t>
                      </m:r>
                      <m:r>
                        <a:rPr lang="en-US" i="1">
                          <a:latin typeface="Cambria Math"/>
                        </a:rPr>
                        <m:t>𝑇</m:t>
                      </m:r>
                      <m:r>
                        <a:rPr lang="en-US" i="1">
                          <a:latin typeface="Cambria Math"/>
                        </a:rPr>
                        <m:t>, </m:t>
                      </m:r>
                      <m:r>
                        <a:rPr lang="en-US" i="1">
                          <a:latin typeface="Cambria Math"/>
                        </a:rPr>
                        <m:t>𝐼</m:t>
                      </m:r>
                      <m:r>
                        <a:rPr lang="en-US" i="1">
                          <a:latin typeface="Cambria Math"/>
                        </a:rPr>
                        <m:t>=800</m:t>
                      </m:r>
                      <m:r>
                        <a:rPr lang="en-US" i="1">
                          <a:latin typeface="Cambria Math"/>
                        </a:rPr>
                        <m:t>𝐴</m:t>
                      </m:r>
                    </m:oMath>
                  </m:oMathPara>
                </a14:m>
                <a:endParaRPr lang="en-US" dirty="0"/>
              </a:p>
              <a:p>
                <a:pPr marL="0" indent="0">
                  <a:buNone/>
                </a:pPr>
                <a:r>
                  <a:rPr lang="en-US" dirty="0"/>
                  <a:t>From </a:t>
                </a:r>
                <a14:m>
                  <m:oMath xmlns:m="http://schemas.openxmlformats.org/officeDocument/2006/math">
                    <m:r>
                      <a:rPr lang="en-US" i="1">
                        <a:latin typeface="Cambria Math"/>
                      </a:rPr>
                      <m:t>𝐹</m:t>
                    </m:r>
                    <m:r>
                      <a:rPr lang="en-US" i="1">
                        <a:latin typeface="Cambria Math"/>
                      </a:rPr>
                      <m:t>=</m:t>
                    </m:r>
                    <m:r>
                      <a:rPr lang="en-US" i="1">
                        <a:latin typeface="Cambria Math"/>
                      </a:rPr>
                      <m:t>𝐵𝐼𝐿</m:t>
                    </m:r>
                  </m:oMath>
                </a14:m>
                <a:endParaRPr lang="en-US" dirty="0"/>
              </a:p>
              <a:p>
                <a:pPr marL="0" indent="0">
                  <a:buNone/>
                </a:pPr>
                <a14:m>
                  <m:oMathPara xmlns:m="http://schemas.openxmlformats.org/officeDocument/2006/math">
                    <m:oMathParaPr>
                      <m:jc m:val="centerGroup"/>
                    </m:oMathParaPr>
                    <m:oMath xmlns:m="http://schemas.openxmlformats.org/officeDocument/2006/math">
                      <m:f>
                        <m:fPr>
                          <m:type m:val="skw"/>
                          <m:ctrlPr>
                            <a:rPr lang="en-US" b="1" i="1">
                              <a:latin typeface="Cambria Math"/>
                            </a:rPr>
                          </m:ctrlPr>
                        </m:fPr>
                        <m:num>
                          <m:r>
                            <a:rPr lang="en-US" i="1">
                              <a:latin typeface="Cambria Math"/>
                            </a:rPr>
                            <m:t>𝐹</m:t>
                          </m:r>
                        </m:num>
                        <m:den>
                          <m:r>
                            <a:rPr lang="en-US" i="1">
                              <a:latin typeface="Cambria Math"/>
                            </a:rPr>
                            <m:t>𝐿</m:t>
                          </m:r>
                        </m:den>
                      </m:f>
                      <m:r>
                        <a:rPr lang="en-US" b="1" i="1">
                          <a:latin typeface="Cambria Math"/>
                        </a:rPr>
                        <m:t>=</m:t>
                      </m:r>
                      <m:r>
                        <a:rPr lang="en-US" i="1">
                          <a:latin typeface="Cambria Math"/>
                        </a:rPr>
                        <m:t>𝐵𝐼</m:t>
                      </m:r>
                      <m:r>
                        <a:rPr lang="en-US" i="1">
                          <a:latin typeface="Cambria Math"/>
                        </a:rPr>
                        <m:t>=800 </m:t>
                      </m:r>
                      <m:r>
                        <a:rPr lang="en-US" i="1">
                          <a:latin typeface="Cambria Math"/>
                        </a:rPr>
                        <m:t>𝑥</m:t>
                      </m:r>
                      <m:r>
                        <a:rPr lang="en-US" i="1">
                          <a:latin typeface="Cambria Math"/>
                        </a:rPr>
                        <m:t> 5=4000</m:t>
                      </m:r>
                      <m:r>
                        <a:rPr lang="en-US" i="1">
                          <a:latin typeface="Cambria Math"/>
                        </a:rPr>
                        <m:t>𝑁</m:t>
                      </m:r>
                      <m:r>
                        <a:rPr lang="en-US" i="1">
                          <a:latin typeface="Cambria Math"/>
                        </a:rPr>
                        <m:t>=4</m:t>
                      </m:r>
                      <m:r>
                        <a:rPr lang="en-US" i="1">
                          <a:latin typeface="Cambria Math"/>
                        </a:rPr>
                        <m:t>𝐾𝑁</m:t>
                      </m:r>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704" t="-2695" b="-10108"/>
                </a:stretch>
              </a:blipFill>
            </p:spPr>
            <p:txBody>
              <a:bodyPr/>
              <a:lstStyle/>
              <a:p>
                <a:r>
                  <a:rPr lang="en-US">
                    <a:noFill/>
                  </a:rPr>
                  <a:t> </a:t>
                </a:r>
              </a:p>
            </p:txBody>
          </p:sp>
        </mc:Fallback>
      </mc:AlternateContent>
    </p:spTree>
    <p:extLst>
      <p:ext uri="{BB962C8B-B14F-4D97-AF65-F5344CB8AC3E}">
        <p14:creationId xmlns:p14="http://schemas.microsoft.com/office/powerpoint/2010/main" val="32285002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Example</a:t>
            </a:r>
            <a:r>
              <a:rPr lang="en-US" dirty="0"/>
              <a:t/>
            </a:r>
            <a:br>
              <a:rPr lang="en-US" dirty="0"/>
            </a:b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10000"/>
              </a:bodyPr>
              <a:lstStyle/>
              <a:p>
                <a:pPr marL="0" indent="0">
                  <a:buNone/>
                </a:pPr>
                <a:r>
                  <a:rPr lang="en-US" dirty="0" smtClean="0"/>
                  <a:t>The magnetic circuit above is made from iron steel with </a:t>
                </a:r>
                <a14:m>
                  <m:oMath xmlns:m="http://schemas.openxmlformats.org/officeDocument/2006/math">
                    <m:sSub>
                      <m:sSubPr>
                        <m:ctrlPr>
                          <a:rPr lang="en-US" i="1">
                            <a:latin typeface="Cambria Math"/>
                          </a:rPr>
                        </m:ctrlPr>
                      </m:sSubPr>
                      <m:e>
                        <m:r>
                          <a:rPr lang="en-US" i="1">
                            <a:latin typeface="Cambria Math"/>
                          </a:rPr>
                          <m:t>𝑙</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𝑙</m:t>
                        </m:r>
                      </m:e>
                      <m:sub>
                        <m:r>
                          <a:rPr lang="en-US" i="1">
                            <a:latin typeface="Cambria Math"/>
                          </a:rPr>
                          <m:t>3</m:t>
                        </m:r>
                      </m:sub>
                    </m:sSub>
                    <m:r>
                      <a:rPr lang="en-US" i="1">
                        <a:latin typeface="Cambria Math"/>
                      </a:rPr>
                      <m:t>=0.3</m:t>
                    </m:r>
                    <m:r>
                      <a:rPr lang="en-US" i="1">
                        <a:latin typeface="Cambria Math"/>
                      </a:rPr>
                      <m:t>𝑚</m:t>
                    </m:r>
                  </m:oMath>
                </a14:m>
                <a:r>
                  <a:rPr lang="en-US" dirty="0"/>
                  <a:t>, </a:t>
                </a:r>
                <a14:m>
                  <m:oMath xmlns:m="http://schemas.openxmlformats.org/officeDocument/2006/math">
                    <m:sSub>
                      <m:sSubPr>
                        <m:ctrlPr>
                          <a:rPr lang="en-US" i="1">
                            <a:latin typeface="Cambria Math"/>
                          </a:rPr>
                        </m:ctrlPr>
                      </m:sSubPr>
                      <m:e>
                        <m:r>
                          <a:rPr lang="en-US" i="1">
                            <a:latin typeface="Cambria Math"/>
                          </a:rPr>
                          <m:t>𝑙</m:t>
                        </m:r>
                      </m:e>
                      <m:sub>
                        <m:r>
                          <a:rPr lang="en-US" i="1">
                            <a:latin typeface="Cambria Math"/>
                          </a:rPr>
                          <m:t>2</m:t>
                        </m:r>
                      </m:sub>
                    </m:sSub>
                    <m:r>
                      <a:rPr lang="en-US" i="1">
                        <a:latin typeface="Cambria Math"/>
                      </a:rPr>
                      <m:t>= </m:t>
                    </m:r>
                    <m:sSub>
                      <m:sSubPr>
                        <m:ctrlPr>
                          <a:rPr lang="en-US" i="1">
                            <a:latin typeface="Cambria Math"/>
                          </a:rPr>
                        </m:ctrlPr>
                      </m:sSubPr>
                      <m:e>
                        <m:r>
                          <a:rPr lang="en-US" i="1">
                            <a:latin typeface="Cambria Math"/>
                          </a:rPr>
                          <m:t>𝑙</m:t>
                        </m:r>
                      </m:e>
                      <m:sub>
                        <m:r>
                          <a:rPr lang="en-US" i="1">
                            <a:latin typeface="Cambria Math"/>
                          </a:rPr>
                          <m:t>4</m:t>
                        </m:r>
                      </m:sub>
                    </m:sSub>
                    <m:r>
                      <a:rPr lang="en-US" i="1">
                        <a:latin typeface="Cambria Math"/>
                      </a:rPr>
                      <m:t>=0.2</m:t>
                    </m:r>
                    <m:r>
                      <a:rPr lang="en-US" i="1">
                        <a:latin typeface="Cambria Math"/>
                      </a:rPr>
                      <m:t>𝑚</m:t>
                    </m:r>
                  </m:oMath>
                </a14:m>
                <a:r>
                  <a:rPr lang="en-US" dirty="0"/>
                  <a:t> </a:t>
                </a:r>
              </a:p>
              <a:p>
                <a:pPr marL="0" indent="0">
                  <a:buNone/>
                </a:pPr>
                <a14:m>
                  <m:oMath xmlns:m="http://schemas.openxmlformats.org/officeDocument/2006/math">
                    <m:sSub>
                      <m:sSubPr>
                        <m:ctrlPr>
                          <a:rPr lang="en-US" i="1">
                            <a:latin typeface="Cambria Math"/>
                          </a:rPr>
                        </m:ctrlPr>
                      </m:sSubPr>
                      <m:e>
                        <m:r>
                          <a:rPr lang="en-US" i="1">
                            <a:latin typeface="Cambria Math"/>
                          </a:rPr>
                          <m:t>𝑠</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𝑠</m:t>
                        </m:r>
                      </m:e>
                      <m:sub>
                        <m:r>
                          <a:rPr lang="en-US" i="1">
                            <a:latin typeface="Cambria Math"/>
                          </a:rPr>
                          <m:t>2</m:t>
                        </m:r>
                      </m:sub>
                    </m:sSub>
                    <m:r>
                      <a:rPr lang="en-US" i="1">
                        <a:latin typeface="Cambria Math"/>
                      </a:rPr>
                      <m:t>=</m:t>
                    </m:r>
                    <m:sSub>
                      <m:sSubPr>
                        <m:ctrlPr>
                          <a:rPr lang="en-US" i="1">
                            <a:latin typeface="Cambria Math"/>
                          </a:rPr>
                        </m:ctrlPr>
                      </m:sSubPr>
                      <m:e>
                        <m:r>
                          <a:rPr lang="en-US" i="1">
                            <a:latin typeface="Cambria Math"/>
                          </a:rPr>
                          <m:t>𝑠</m:t>
                        </m:r>
                      </m:e>
                      <m:sub>
                        <m:r>
                          <a:rPr lang="en-US" i="1">
                            <a:latin typeface="Cambria Math"/>
                          </a:rPr>
                          <m:t>3</m:t>
                        </m:r>
                      </m:sub>
                    </m:sSub>
                    <m:r>
                      <a:rPr lang="en-US" i="1">
                        <a:latin typeface="Cambria Math"/>
                      </a:rPr>
                      <m:t>=</m:t>
                    </m:r>
                    <m:sSub>
                      <m:sSubPr>
                        <m:ctrlPr>
                          <a:rPr lang="en-US" i="1">
                            <a:latin typeface="Cambria Math"/>
                          </a:rPr>
                        </m:ctrlPr>
                      </m:sSubPr>
                      <m:e>
                        <m:r>
                          <a:rPr lang="en-US" i="1">
                            <a:latin typeface="Cambria Math"/>
                          </a:rPr>
                          <m:t>𝑠</m:t>
                        </m:r>
                      </m:e>
                      <m:sub>
                        <m:r>
                          <a:rPr lang="en-US" i="1">
                            <a:latin typeface="Cambria Math"/>
                          </a:rPr>
                          <m:t>4</m:t>
                        </m:r>
                      </m:sub>
                    </m:sSub>
                    <m:r>
                      <a:rPr lang="en-US" i="1">
                        <a:latin typeface="Cambria Math"/>
                      </a:rPr>
                      <m:t>=6 </m:t>
                    </m:r>
                    <m:r>
                      <a:rPr lang="en-US" i="1">
                        <a:latin typeface="Cambria Math"/>
                      </a:rPr>
                      <m:t>𝑥</m:t>
                    </m:r>
                    <m:r>
                      <a:rPr lang="en-US" i="1">
                        <a:latin typeface="Cambria Math"/>
                      </a:rPr>
                      <m:t> </m:t>
                    </m:r>
                    <m:sSup>
                      <m:sSupPr>
                        <m:ctrlPr>
                          <a:rPr lang="en-US" i="1">
                            <a:latin typeface="Cambria Math"/>
                          </a:rPr>
                        </m:ctrlPr>
                      </m:sSupPr>
                      <m:e>
                        <m:r>
                          <a:rPr lang="en-US" i="1">
                            <a:latin typeface="Cambria Math"/>
                          </a:rPr>
                          <m:t>10</m:t>
                        </m:r>
                      </m:e>
                      <m:sup>
                        <m:r>
                          <a:rPr lang="en-US" i="1">
                            <a:latin typeface="Cambria Math"/>
                          </a:rPr>
                          <m:t>−4</m:t>
                        </m:r>
                      </m:sup>
                    </m:sSup>
                    <m:sSup>
                      <m:sSupPr>
                        <m:ctrlPr>
                          <a:rPr lang="en-US" i="1">
                            <a:latin typeface="Cambria Math"/>
                          </a:rPr>
                        </m:ctrlPr>
                      </m:sSupPr>
                      <m:e>
                        <m:r>
                          <a:rPr lang="en-US" i="1">
                            <a:latin typeface="Cambria Math"/>
                          </a:rPr>
                          <m:t>𝑚</m:t>
                        </m:r>
                      </m:e>
                      <m:sup>
                        <m:r>
                          <a:rPr lang="en-US" i="1">
                            <a:latin typeface="Cambria Math"/>
                          </a:rPr>
                          <m:t>2</m:t>
                        </m:r>
                      </m:sup>
                    </m:sSup>
                  </m:oMath>
                </a14:m>
                <a:r>
                  <a:rPr lang="en-US" dirty="0"/>
                  <a:t> and </a:t>
                </a:r>
                <a14:m>
                  <m:oMath xmlns:m="http://schemas.openxmlformats.org/officeDocument/2006/math">
                    <m:r>
                      <a:rPr lang="en-US" i="1">
                        <a:latin typeface="Cambria Math"/>
                      </a:rPr>
                      <m:t>𝐼</m:t>
                    </m:r>
                    <m:r>
                      <a:rPr lang="en-US" i="1">
                        <a:latin typeface="Cambria Math"/>
                      </a:rPr>
                      <m:t>=0.05</m:t>
                    </m:r>
                    <m:r>
                      <a:rPr lang="en-US" i="1">
                        <a:latin typeface="Cambria Math"/>
                      </a:rPr>
                      <m:t>𝐴</m:t>
                    </m:r>
                  </m:oMath>
                </a14:m>
                <a:r>
                  <a:rPr lang="en-US" dirty="0"/>
                  <a:t>. Assume a linear magnetization curve such that, in the steel, </a:t>
                </a:r>
                <a14:m>
                  <m:oMath xmlns:m="http://schemas.openxmlformats.org/officeDocument/2006/math">
                    <m:sSub>
                      <m:sSubPr>
                        <m:ctrlPr>
                          <a:rPr lang="en-US" i="1">
                            <a:latin typeface="Cambria Math"/>
                          </a:rPr>
                        </m:ctrlPr>
                      </m:sSubPr>
                      <m:e>
                        <m:r>
                          <a:rPr lang="en-US" i="1">
                            <a:latin typeface="Cambria Math"/>
                          </a:rPr>
                          <m:t>𝐻</m:t>
                        </m:r>
                      </m:e>
                      <m:sub>
                        <m:r>
                          <a:rPr lang="en-US" i="1">
                            <a:latin typeface="Cambria Math"/>
                          </a:rPr>
                          <m:t>𝑠</m:t>
                        </m:r>
                      </m:sub>
                    </m:sSub>
                    <m:r>
                      <a:rPr lang="en-US" i="1">
                        <a:latin typeface="Cambria Math"/>
                      </a:rPr>
                      <m:t>=200</m:t>
                    </m:r>
                    <m:sSub>
                      <m:sSubPr>
                        <m:ctrlPr>
                          <a:rPr lang="en-US" i="1">
                            <a:latin typeface="Cambria Math"/>
                          </a:rPr>
                        </m:ctrlPr>
                      </m:sSubPr>
                      <m:e>
                        <m:r>
                          <a:rPr lang="en-US" i="1">
                            <a:latin typeface="Cambria Math"/>
                          </a:rPr>
                          <m:t>𝐵</m:t>
                        </m:r>
                      </m:e>
                      <m:sub>
                        <m:r>
                          <a:rPr lang="en-US" i="1">
                            <a:latin typeface="Cambria Math"/>
                          </a:rPr>
                          <m:t>𝑠</m:t>
                        </m:r>
                      </m:sub>
                    </m:sSub>
                  </m:oMath>
                </a14:m>
                <a:r>
                  <a:rPr lang="en-US" dirty="0"/>
                  <a:t> and find </a:t>
                </a:r>
                <a:endParaRPr lang="en-US" dirty="0" smtClean="0"/>
              </a:p>
              <a:p>
                <a:pPr marL="0" indent="0">
                  <a:buNone/>
                </a:pPr>
                <a:endParaRPr lang="en-US" dirty="0"/>
              </a:p>
              <a:p>
                <a:pPr lvl="0">
                  <a:lnSpc>
                    <a:spcPct val="107000"/>
                  </a:lnSpc>
                  <a:spcBef>
                    <a:spcPts val="0"/>
                  </a:spcBef>
                  <a:buFont typeface="+mj-lt"/>
                  <a:buAutoNum type="alphaLcParenBoth"/>
                </a:pPr>
                <a:r>
                  <a:rPr lang="en-US" dirty="0">
                    <a:latin typeface="Times New Roman"/>
                    <a:ea typeface="Times New Roman"/>
                    <a:cs typeface="Times New Roman"/>
                  </a:rPr>
                  <a:t>The reluctance R</a:t>
                </a:r>
                <a:endParaRPr lang="en-US" sz="2800" dirty="0">
                  <a:ea typeface="Calibri"/>
                  <a:cs typeface="Times New Roman"/>
                </a:endParaRPr>
              </a:p>
              <a:p>
                <a:pPr lvl="0">
                  <a:lnSpc>
                    <a:spcPct val="107000"/>
                  </a:lnSpc>
                  <a:spcBef>
                    <a:spcPts val="0"/>
                  </a:spcBef>
                  <a:spcAft>
                    <a:spcPts val="800"/>
                  </a:spcAft>
                  <a:buFont typeface="+mj-lt"/>
                  <a:buAutoNum type="alphaLcParenBoth"/>
                </a:pPr>
                <a:r>
                  <a:rPr lang="en-US" dirty="0">
                    <a:effectLst/>
                    <a:latin typeface="Times New Roman"/>
                    <a:ea typeface="Times New Roman"/>
                    <a:cs typeface="Times New Roman"/>
                  </a:rPr>
                  <a:t>N to produce </a:t>
                </a:r>
                <a14:m>
                  <m:oMath xmlns:m="http://schemas.openxmlformats.org/officeDocument/2006/math">
                    <m:sSub>
                      <m:sSubPr>
                        <m:ctrlPr>
                          <a:rPr lang="en-US" i="1">
                            <a:effectLst/>
                            <a:latin typeface="Cambria Math"/>
                            <a:ea typeface="Times New Roman"/>
                            <a:cs typeface="Times New Roman"/>
                          </a:rPr>
                        </m:ctrlPr>
                      </m:sSubPr>
                      <m:e>
                        <m:r>
                          <a:rPr lang="en-US" i="1">
                            <a:effectLst/>
                            <a:latin typeface="Cambria Math"/>
                            <a:ea typeface="Times New Roman"/>
                            <a:cs typeface="Times New Roman"/>
                          </a:rPr>
                          <m:t>𝐵</m:t>
                        </m:r>
                      </m:e>
                      <m:sub>
                        <m:r>
                          <a:rPr lang="en-US" i="1">
                            <a:effectLst/>
                            <a:latin typeface="Cambria Math"/>
                            <a:ea typeface="Times New Roman"/>
                            <a:cs typeface="Times New Roman"/>
                          </a:rPr>
                          <m:t>𝑠</m:t>
                        </m:r>
                      </m:sub>
                    </m:sSub>
                    <m:r>
                      <a:rPr lang="en-US" i="1">
                        <a:effectLst/>
                        <a:latin typeface="Cambria Math"/>
                        <a:ea typeface="Times New Roman"/>
                        <a:cs typeface="Times New Roman"/>
                      </a:rPr>
                      <m:t>=</m:t>
                    </m:r>
                    <m:r>
                      <a:rPr lang="en-GB" b="0" i="1" smtClean="0">
                        <a:effectLst/>
                        <a:latin typeface="Cambria Math"/>
                        <a:ea typeface="Times New Roman"/>
                        <a:cs typeface="Times New Roman"/>
                      </a:rPr>
                      <m:t>1</m:t>
                    </m:r>
                    <m:r>
                      <a:rPr lang="en-US" i="1">
                        <a:effectLst/>
                        <a:latin typeface="Cambria Math"/>
                        <a:ea typeface="Times New Roman"/>
                        <a:cs typeface="Times New Roman"/>
                      </a:rPr>
                      <m:t>𝑇</m:t>
                    </m:r>
                  </m:oMath>
                </a14:m>
                <a:r>
                  <a:rPr lang="en-US" dirty="0">
                    <a:effectLst/>
                    <a:latin typeface="Times New Roman"/>
                    <a:ea typeface="Times New Roman"/>
                    <a:cs typeface="Times New Roman"/>
                  </a:rPr>
                  <a:t> in the </a:t>
                </a:r>
                <a14:m>
                  <m:oMath xmlns:m="http://schemas.openxmlformats.org/officeDocument/2006/math">
                    <m:sSub>
                      <m:sSubPr>
                        <m:ctrlPr>
                          <a:rPr lang="en-US" i="1">
                            <a:effectLst/>
                            <a:latin typeface="Cambria Math"/>
                            <a:ea typeface="Times New Roman"/>
                            <a:cs typeface="Times New Roman"/>
                          </a:rPr>
                        </m:ctrlPr>
                      </m:sSubPr>
                      <m:e>
                        <m:r>
                          <a:rPr lang="en-US" i="1">
                            <a:effectLst/>
                            <a:latin typeface="Cambria Math"/>
                            <a:ea typeface="Times New Roman"/>
                            <a:cs typeface="Times New Roman"/>
                          </a:rPr>
                          <m:t>𝑙</m:t>
                        </m:r>
                      </m:e>
                      <m:sub>
                        <m:r>
                          <a:rPr lang="en-US" i="1">
                            <a:effectLst/>
                            <a:latin typeface="Cambria Math"/>
                            <a:ea typeface="Times New Roman"/>
                            <a:cs typeface="Times New Roman"/>
                          </a:rPr>
                          <m:t>1</m:t>
                        </m:r>
                      </m:sub>
                    </m:sSub>
                  </m:oMath>
                </a14:m>
                <a:r>
                  <a:rPr lang="en-US" dirty="0">
                    <a:effectLst/>
                    <a:latin typeface="Times New Roman"/>
                    <a:ea typeface="Times New Roman"/>
                    <a:cs typeface="Times New Roman"/>
                  </a:rPr>
                  <a:t> leg.</a:t>
                </a:r>
                <a:endParaRPr lang="en-US" sz="2800" dirty="0">
                  <a:ea typeface="Calibri"/>
                  <a:cs typeface="Times New Roman"/>
                </a:endParaRPr>
              </a:p>
              <a:p>
                <a:pPr marL="0" marR="0" indent="0">
                  <a:lnSpc>
                    <a:spcPct val="107000"/>
                  </a:lnSpc>
                  <a:spcBef>
                    <a:spcPts val="0"/>
                  </a:spcBef>
                  <a:spcAft>
                    <a:spcPts val="800"/>
                  </a:spcAft>
                  <a:buNone/>
                </a:pPr>
                <a:r>
                  <a:rPr lang="en-US" dirty="0">
                    <a:effectLst/>
                    <a:latin typeface="Times New Roman"/>
                    <a:ea typeface="Times New Roman"/>
                    <a:cs typeface="Times New Roman"/>
                  </a:rPr>
                  <a:t> </a:t>
                </a:r>
                <a:endParaRPr lang="en-US" sz="2800" dirty="0">
                  <a:ea typeface="Calibri"/>
                  <a:cs typeface="Times New Roman"/>
                </a:endParaRP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704" t="-2695" b="-9838"/>
                </a:stretch>
              </a:blipFill>
            </p:spPr>
            <p:txBody>
              <a:bodyPr/>
              <a:lstStyle/>
              <a:p>
                <a:r>
                  <a:rPr lang="en-US">
                    <a:noFill/>
                  </a:rPr>
                  <a:t> </a:t>
                </a:r>
              </a:p>
            </p:txBody>
          </p:sp>
        </mc:Fallback>
      </mc:AlternateContent>
    </p:spTree>
    <p:extLst>
      <p:ext uri="{BB962C8B-B14F-4D97-AF65-F5344CB8AC3E}">
        <p14:creationId xmlns:p14="http://schemas.microsoft.com/office/powerpoint/2010/main" val="23051039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5105400"/>
              </a:xfrm>
            </p:spPr>
            <p:txBody>
              <a:bodyPr>
                <a:normAutofit fontScale="85000" lnSpcReduction="10000"/>
              </a:bodyPr>
              <a:lstStyle/>
              <a:p>
                <a:pPr marL="0" indent="0">
                  <a:buNone/>
                </a:pPr>
                <a:r>
                  <a:rPr lang="en-US" b="1" dirty="0"/>
                  <a:t>Solution</a:t>
                </a:r>
                <a:endParaRPr lang="en-US" dirty="0"/>
              </a:p>
              <a:p>
                <a:pPr marL="0" indent="0">
                  <a:buNone/>
                </a:pPr>
                <a:r>
                  <a:rPr lang="en-US" dirty="0"/>
                  <a:t>From </a:t>
                </a:r>
                <a14:m>
                  <m:oMath xmlns:m="http://schemas.openxmlformats.org/officeDocument/2006/math">
                    <m:sSub>
                      <m:sSubPr>
                        <m:ctrlPr>
                          <a:rPr lang="en-US" i="1">
                            <a:latin typeface="Cambria Math"/>
                          </a:rPr>
                        </m:ctrlPr>
                      </m:sSubPr>
                      <m:e>
                        <m:r>
                          <a:rPr lang="en-US" i="1">
                            <a:latin typeface="Cambria Math"/>
                          </a:rPr>
                          <m:t>𝐵</m:t>
                        </m:r>
                      </m:e>
                      <m:sub>
                        <m:r>
                          <a:rPr lang="en-US" i="1">
                            <a:latin typeface="Cambria Math"/>
                          </a:rPr>
                          <m:t>𝑠</m:t>
                        </m:r>
                      </m:sub>
                    </m:sSub>
                    <m:r>
                      <a:rPr lang="en-US" i="1">
                        <a:latin typeface="Cambria Math"/>
                      </a:rPr>
                      <m:t>=</m:t>
                    </m:r>
                    <m:sSub>
                      <m:sSubPr>
                        <m:ctrlPr>
                          <a:rPr lang="en-US" i="1">
                            <a:latin typeface="Cambria Math"/>
                          </a:rPr>
                        </m:ctrlPr>
                      </m:sSubPr>
                      <m:e>
                        <m:r>
                          <a:rPr lang="en-US" i="1">
                            <a:latin typeface="Cambria Math"/>
                          </a:rPr>
                          <m:t>𝜇</m:t>
                        </m:r>
                      </m:e>
                      <m:sub>
                        <m:r>
                          <a:rPr lang="en-US" i="1">
                            <a:latin typeface="Cambria Math"/>
                          </a:rPr>
                          <m:t>𝑠</m:t>
                        </m:r>
                      </m:sub>
                    </m:sSub>
                    <m:sSub>
                      <m:sSubPr>
                        <m:ctrlPr>
                          <a:rPr lang="en-US" i="1">
                            <a:latin typeface="Cambria Math"/>
                          </a:rPr>
                        </m:ctrlPr>
                      </m:sSubPr>
                      <m:e>
                        <m:r>
                          <a:rPr lang="en-US" i="1">
                            <a:latin typeface="Cambria Math"/>
                          </a:rPr>
                          <m:t>𝐻</m:t>
                        </m:r>
                      </m:e>
                      <m:sub>
                        <m:r>
                          <a:rPr lang="en-US" i="1">
                            <a:latin typeface="Cambria Math"/>
                          </a:rPr>
                          <m:t>𝑠</m:t>
                        </m:r>
                        <m:r>
                          <a:rPr lang="en-US" i="1">
                            <a:latin typeface="Cambria Math"/>
                          </a:rPr>
                          <m:t> </m:t>
                        </m:r>
                      </m:sub>
                    </m:sSub>
                  </m:oMath>
                </a14:m>
                <a:r>
                  <a:rPr lang="en-US" dirty="0"/>
                  <a:t> and </a:t>
                </a:r>
                <a14:m>
                  <m:oMath xmlns:m="http://schemas.openxmlformats.org/officeDocument/2006/math">
                    <m:sSub>
                      <m:sSubPr>
                        <m:ctrlPr>
                          <a:rPr lang="en-US" i="1">
                            <a:latin typeface="Cambria Math"/>
                          </a:rPr>
                        </m:ctrlPr>
                      </m:sSubPr>
                      <m:e>
                        <m:r>
                          <a:rPr lang="en-US" i="1">
                            <a:latin typeface="Cambria Math"/>
                          </a:rPr>
                          <m:t>𝐻</m:t>
                        </m:r>
                      </m:e>
                      <m:sub>
                        <m:r>
                          <a:rPr lang="en-US" i="1">
                            <a:latin typeface="Cambria Math"/>
                          </a:rPr>
                          <m:t>𝑠</m:t>
                        </m:r>
                      </m:sub>
                    </m:sSub>
                    <m:r>
                      <a:rPr lang="en-US" i="1">
                        <a:latin typeface="Cambria Math"/>
                      </a:rPr>
                      <m:t>=200</m:t>
                    </m:r>
                    <m:sSub>
                      <m:sSubPr>
                        <m:ctrlPr>
                          <a:rPr lang="en-US" i="1">
                            <a:latin typeface="Cambria Math"/>
                          </a:rPr>
                        </m:ctrlPr>
                      </m:sSubPr>
                      <m:e>
                        <m:r>
                          <a:rPr lang="en-US" i="1">
                            <a:latin typeface="Cambria Math"/>
                          </a:rPr>
                          <m:t>𝐵</m:t>
                        </m:r>
                      </m:e>
                      <m:sub>
                        <m:r>
                          <a:rPr lang="en-US" i="1">
                            <a:latin typeface="Cambria Math"/>
                          </a:rPr>
                          <m:t>𝑠</m:t>
                        </m:r>
                      </m:sub>
                    </m:sSub>
                  </m:oMath>
                </a14:m>
                <a:r>
                  <a:rPr lang="en-US" dirty="0"/>
                  <a:t> </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𝜇</m:t>
                          </m:r>
                        </m:e>
                        <m:sub>
                          <m:r>
                            <a:rPr lang="en-US" i="1">
                              <a:latin typeface="Cambria Math"/>
                            </a:rPr>
                            <m:t>𝑠</m:t>
                          </m:r>
                        </m:sub>
                      </m:sSub>
                      <m:r>
                        <a:rPr lang="en-US" i="1">
                          <a:latin typeface="Cambria Math"/>
                        </a:rPr>
                        <m:t>=</m:t>
                      </m:r>
                      <m:f>
                        <m:fPr>
                          <m:ctrlPr>
                            <a:rPr lang="en-US" i="1">
                              <a:latin typeface="Cambria Math"/>
                            </a:rPr>
                          </m:ctrlPr>
                        </m:fPr>
                        <m:num>
                          <m:r>
                            <a:rPr lang="en-US" i="1">
                              <a:latin typeface="Cambria Math"/>
                            </a:rPr>
                            <m:t>1</m:t>
                          </m:r>
                        </m:num>
                        <m:den>
                          <m:r>
                            <a:rPr lang="en-US" i="1">
                              <a:latin typeface="Cambria Math"/>
                            </a:rPr>
                            <m:t>200</m:t>
                          </m:r>
                        </m:den>
                      </m:f>
                    </m:oMath>
                  </m:oMathPara>
                </a14:m>
                <a:endParaRPr lang="en-US" dirty="0"/>
              </a:p>
              <a:p>
                <a:pPr marL="0" indent="0">
                  <a:buNone/>
                </a:pPr>
                <a:r>
                  <a:rPr lang="en-US" dirty="0"/>
                  <a:t>Now </a:t>
                </a:r>
                <a14:m>
                  <m:oMath xmlns:m="http://schemas.openxmlformats.org/officeDocument/2006/math">
                    <m:r>
                      <a:rPr lang="en-US" i="1">
                        <a:latin typeface="Cambria Math"/>
                      </a:rPr>
                      <m:t>𝑅</m:t>
                    </m:r>
                    <m:r>
                      <a:rPr lang="en-US" i="1">
                        <a:latin typeface="Cambria Math"/>
                      </a:rPr>
                      <m:t>=</m:t>
                    </m:r>
                    <m:f>
                      <m:fPr>
                        <m:ctrlPr>
                          <a:rPr lang="en-US" i="1">
                            <a:latin typeface="Cambria Math"/>
                          </a:rPr>
                        </m:ctrlPr>
                      </m:fPr>
                      <m:num>
                        <m:sSub>
                          <m:sSubPr>
                            <m:ctrlPr>
                              <a:rPr lang="en-US" i="1">
                                <a:latin typeface="Cambria Math"/>
                              </a:rPr>
                            </m:ctrlPr>
                          </m:sSubPr>
                          <m:e>
                            <m:r>
                              <a:rPr lang="en-US" i="1">
                                <a:latin typeface="Cambria Math"/>
                              </a:rPr>
                              <m:t>𝑙</m:t>
                            </m:r>
                          </m:e>
                          <m:sub>
                            <m:r>
                              <a:rPr lang="en-US" i="1">
                                <a:latin typeface="Cambria Math"/>
                              </a:rPr>
                              <m:t>1</m:t>
                            </m:r>
                          </m:sub>
                        </m:sSub>
                      </m:num>
                      <m:den>
                        <m:sSub>
                          <m:sSubPr>
                            <m:ctrlPr>
                              <a:rPr lang="en-US" i="1">
                                <a:latin typeface="Cambria Math"/>
                              </a:rPr>
                            </m:ctrlPr>
                          </m:sSubPr>
                          <m:e>
                            <m:r>
                              <a:rPr lang="en-US" i="1">
                                <a:latin typeface="Cambria Math"/>
                              </a:rPr>
                              <m:t>𝜇</m:t>
                            </m:r>
                          </m:e>
                          <m:sub>
                            <m:r>
                              <a:rPr lang="en-US" i="1">
                                <a:latin typeface="Cambria Math"/>
                              </a:rPr>
                              <m:t>1</m:t>
                            </m:r>
                          </m:sub>
                        </m:sSub>
                        <m:sSub>
                          <m:sSubPr>
                            <m:ctrlPr>
                              <a:rPr lang="en-US" i="1">
                                <a:latin typeface="Cambria Math"/>
                              </a:rPr>
                            </m:ctrlPr>
                          </m:sSubPr>
                          <m:e>
                            <m:r>
                              <a:rPr lang="en-US" i="1">
                                <a:latin typeface="Cambria Math"/>
                              </a:rPr>
                              <m:t>𝑠</m:t>
                            </m:r>
                          </m:e>
                          <m:sub>
                            <m:r>
                              <a:rPr lang="en-US" i="1">
                                <a:latin typeface="Cambria Math"/>
                              </a:rPr>
                              <m:t>1</m:t>
                            </m:r>
                          </m:sub>
                        </m:sSub>
                      </m:den>
                    </m:f>
                    <m:r>
                      <a:rPr lang="en-US" i="1">
                        <a:latin typeface="Cambria Math"/>
                      </a:rPr>
                      <m:t>+</m:t>
                    </m:r>
                    <m:f>
                      <m:fPr>
                        <m:ctrlPr>
                          <a:rPr lang="en-US" i="1">
                            <a:latin typeface="Cambria Math"/>
                          </a:rPr>
                        </m:ctrlPr>
                      </m:fPr>
                      <m:num>
                        <m:sSub>
                          <m:sSubPr>
                            <m:ctrlPr>
                              <a:rPr lang="en-US" i="1">
                                <a:latin typeface="Cambria Math"/>
                              </a:rPr>
                            </m:ctrlPr>
                          </m:sSubPr>
                          <m:e>
                            <m:r>
                              <a:rPr lang="en-US" i="1">
                                <a:latin typeface="Cambria Math"/>
                              </a:rPr>
                              <m:t>𝑙</m:t>
                            </m:r>
                          </m:e>
                          <m:sub>
                            <m:r>
                              <a:rPr lang="en-US" i="1">
                                <a:latin typeface="Cambria Math"/>
                              </a:rPr>
                              <m:t>2</m:t>
                            </m:r>
                          </m:sub>
                        </m:sSub>
                      </m:num>
                      <m:den>
                        <m:sSub>
                          <m:sSubPr>
                            <m:ctrlPr>
                              <a:rPr lang="en-US" i="1">
                                <a:latin typeface="Cambria Math"/>
                              </a:rPr>
                            </m:ctrlPr>
                          </m:sSubPr>
                          <m:e>
                            <m:r>
                              <a:rPr lang="en-US" i="1">
                                <a:latin typeface="Cambria Math"/>
                              </a:rPr>
                              <m:t>𝜇</m:t>
                            </m:r>
                          </m:e>
                          <m:sub>
                            <m:r>
                              <a:rPr lang="en-US" i="1">
                                <a:latin typeface="Cambria Math"/>
                              </a:rPr>
                              <m:t>2</m:t>
                            </m:r>
                          </m:sub>
                        </m:sSub>
                        <m:sSub>
                          <m:sSubPr>
                            <m:ctrlPr>
                              <a:rPr lang="en-US" i="1">
                                <a:latin typeface="Cambria Math"/>
                              </a:rPr>
                            </m:ctrlPr>
                          </m:sSubPr>
                          <m:e>
                            <m:r>
                              <a:rPr lang="en-US" i="1">
                                <a:latin typeface="Cambria Math"/>
                              </a:rPr>
                              <m:t>𝑠</m:t>
                            </m:r>
                          </m:e>
                          <m:sub>
                            <m:r>
                              <a:rPr lang="en-US" i="1">
                                <a:latin typeface="Cambria Math"/>
                              </a:rPr>
                              <m:t>2</m:t>
                            </m:r>
                          </m:sub>
                        </m:sSub>
                      </m:den>
                    </m:f>
                    <m:r>
                      <a:rPr lang="en-US" i="1">
                        <a:latin typeface="Cambria Math"/>
                      </a:rPr>
                      <m:t>+</m:t>
                    </m:r>
                    <m:f>
                      <m:fPr>
                        <m:ctrlPr>
                          <a:rPr lang="en-US" i="1">
                            <a:latin typeface="Cambria Math"/>
                          </a:rPr>
                        </m:ctrlPr>
                      </m:fPr>
                      <m:num>
                        <m:sSub>
                          <m:sSubPr>
                            <m:ctrlPr>
                              <a:rPr lang="en-US" i="1">
                                <a:latin typeface="Cambria Math"/>
                              </a:rPr>
                            </m:ctrlPr>
                          </m:sSubPr>
                          <m:e>
                            <m:r>
                              <a:rPr lang="en-US" i="1">
                                <a:latin typeface="Cambria Math"/>
                              </a:rPr>
                              <m:t>𝑙</m:t>
                            </m:r>
                          </m:e>
                          <m:sub>
                            <m:r>
                              <a:rPr lang="en-US" i="1">
                                <a:latin typeface="Cambria Math"/>
                              </a:rPr>
                              <m:t>3</m:t>
                            </m:r>
                          </m:sub>
                        </m:sSub>
                      </m:num>
                      <m:den>
                        <m:sSub>
                          <m:sSubPr>
                            <m:ctrlPr>
                              <a:rPr lang="en-US" i="1">
                                <a:latin typeface="Cambria Math"/>
                              </a:rPr>
                            </m:ctrlPr>
                          </m:sSubPr>
                          <m:e>
                            <m:r>
                              <a:rPr lang="en-US" i="1">
                                <a:latin typeface="Cambria Math"/>
                              </a:rPr>
                              <m:t>𝜇</m:t>
                            </m:r>
                          </m:e>
                          <m:sub>
                            <m:r>
                              <a:rPr lang="en-US" i="1">
                                <a:latin typeface="Cambria Math"/>
                              </a:rPr>
                              <m:t>3</m:t>
                            </m:r>
                          </m:sub>
                        </m:sSub>
                        <m:sSub>
                          <m:sSubPr>
                            <m:ctrlPr>
                              <a:rPr lang="en-US" i="1">
                                <a:latin typeface="Cambria Math"/>
                              </a:rPr>
                            </m:ctrlPr>
                          </m:sSubPr>
                          <m:e>
                            <m:r>
                              <a:rPr lang="en-US" i="1">
                                <a:latin typeface="Cambria Math"/>
                              </a:rPr>
                              <m:t>𝑠</m:t>
                            </m:r>
                          </m:e>
                          <m:sub>
                            <m:r>
                              <a:rPr lang="en-US" i="1">
                                <a:latin typeface="Cambria Math"/>
                              </a:rPr>
                              <m:t>3</m:t>
                            </m:r>
                          </m:sub>
                        </m:sSub>
                      </m:den>
                    </m:f>
                    <m:r>
                      <a:rPr lang="en-US" i="1">
                        <a:latin typeface="Cambria Math"/>
                      </a:rPr>
                      <m:t>+</m:t>
                    </m:r>
                    <m:f>
                      <m:fPr>
                        <m:ctrlPr>
                          <a:rPr lang="en-US" i="1">
                            <a:latin typeface="Cambria Math"/>
                          </a:rPr>
                        </m:ctrlPr>
                      </m:fPr>
                      <m:num>
                        <m:sSub>
                          <m:sSubPr>
                            <m:ctrlPr>
                              <a:rPr lang="en-US" i="1">
                                <a:latin typeface="Cambria Math"/>
                              </a:rPr>
                            </m:ctrlPr>
                          </m:sSubPr>
                          <m:e>
                            <m:r>
                              <a:rPr lang="en-US" i="1">
                                <a:latin typeface="Cambria Math"/>
                              </a:rPr>
                              <m:t>𝑙</m:t>
                            </m:r>
                          </m:e>
                          <m:sub>
                            <m:r>
                              <a:rPr lang="en-US" i="1">
                                <a:latin typeface="Cambria Math"/>
                              </a:rPr>
                              <m:t>4</m:t>
                            </m:r>
                          </m:sub>
                        </m:sSub>
                      </m:num>
                      <m:den>
                        <m:sSub>
                          <m:sSubPr>
                            <m:ctrlPr>
                              <a:rPr lang="en-US" i="1">
                                <a:latin typeface="Cambria Math"/>
                              </a:rPr>
                            </m:ctrlPr>
                          </m:sSubPr>
                          <m:e>
                            <m:r>
                              <a:rPr lang="en-US" i="1">
                                <a:latin typeface="Cambria Math"/>
                              </a:rPr>
                              <m:t>𝜇</m:t>
                            </m:r>
                          </m:e>
                          <m:sub>
                            <m:r>
                              <a:rPr lang="en-US" i="1">
                                <a:latin typeface="Cambria Math"/>
                              </a:rPr>
                              <m:t>4</m:t>
                            </m:r>
                          </m:sub>
                        </m:sSub>
                        <m:sSub>
                          <m:sSubPr>
                            <m:ctrlPr>
                              <a:rPr lang="en-US" i="1">
                                <a:latin typeface="Cambria Math"/>
                              </a:rPr>
                            </m:ctrlPr>
                          </m:sSubPr>
                          <m:e>
                            <m:r>
                              <a:rPr lang="en-US" i="1">
                                <a:latin typeface="Cambria Math"/>
                              </a:rPr>
                              <m:t>𝑠</m:t>
                            </m:r>
                          </m:e>
                          <m:sub>
                            <m:r>
                              <a:rPr lang="en-US" i="1">
                                <a:latin typeface="Cambria Math"/>
                              </a:rPr>
                              <m:t>4</m:t>
                            </m:r>
                          </m:sub>
                        </m:sSub>
                      </m:den>
                    </m:f>
                  </m:oMath>
                </a14:m>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m:t>
                      </m:r>
                      <m:f>
                        <m:fPr>
                          <m:ctrlPr>
                            <a:rPr lang="en-US" i="1">
                              <a:latin typeface="Cambria Math"/>
                            </a:rPr>
                          </m:ctrlPr>
                        </m:fPr>
                        <m:num>
                          <m:r>
                            <a:rPr lang="en-US" i="1">
                              <a:latin typeface="Cambria Math"/>
                            </a:rPr>
                            <m:t>0.3</m:t>
                          </m:r>
                        </m:num>
                        <m:den>
                          <m:f>
                            <m:fPr>
                              <m:ctrlPr>
                                <a:rPr lang="en-US" i="1">
                                  <a:latin typeface="Cambria Math"/>
                                </a:rPr>
                              </m:ctrlPr>
                            </m:fPr>
                            <m:num>
                              <m:r>
                                <a:rPr lang="en-US" i="1">
                                  <a:latin typeface="Cambria Math"/>
                                </a:rPr>
                                <m:t>1</m:t>
                              </m:r>
                            </m:num>
                            <m:den>
                              <m:r>
                                <a:rPr lang="en-US" i="1">
                                  <a:latin typeface="Cambria Math"/>
                                </a:rPr>
                                <m:t>200</m:t>
                              </m:r>
                            </m:den>
                          </m:f>
                          <m:d>
                            <m:dPr>
                              <m:ctrlPr>
                                <a:rPr lang="en-US" i="1">
                                  <a:latin typeface="Cambria Math"/>
                                </a:rPr>
                              </m:ctrlPr>
                            </m:dPr>
                            <m:e>
                              <m:r>
                                <a:rPr lang="en-US" i="1">
                                  <a:latin typeface="Cambria Math"/>
                                </a:rPr>
                                <m:t>6 </m:t>
                              </m:r>
                              <m:r>
                                <a:rPr lang="en-US" i="1">
                                  <a:latin typeface="Cambria Math"/>
                                </a:rPr>
                                <m:t>𝑥</m:t>
                              </m:r>
                              <m:r>
                                <a:rPr lang="en-US" i="1">
                                  <a:latin typeface="Cambria Math"/>
                                </a:rPr>
                                <m:t> </m:t>
                              </m:r>
                              <m:sSup>
                                <m:sSupPr>
                                  <m:ctrlPr>
                                    <a:rPr lang="en-US" i="1">
                                      <a:latin typeface="Cambria Math"/>
                                    </a:rPr>
                                  </m:ctrlPr>
                                </m:sSupPr>
                                <m:e>
                                  <m:r>
                                    <a:rPr lang="en-US" i="1">
                                      <a:latin typeface="Cambria Math"/>
                                    </a:rPr>
                                    <m:t>10</m:t>
                                  </m:r>
                                </m:e>
                                <m:sup>
                                  <m:r>
                                    <a:rPr lang="en-US" i="1">
                                      <a:latin typeface="Cambria Math"/>
                                    </a:rPr>
                                    <m:t>−4</m:t>
                                  </m:r>
                                </m:sup>
                              </m:sSup>
                            </m:e>
                          </m:d>
                        </m:den>
                      </m:f>
                      <m:r>
                        <a:rPr lang="en-US" i="1">
                          <a:latin typeface="Cambria Math"/>
                        </a:rPr>
                        <m:t>+</m:t>
                      </m:r>
                      <m:f>
                        <m:fPr>
                          <m:ctrlPr>
                            <a:rPr lang="en-US" i="1">
                              <a:latin typeface="Cambria Math"/>
                            </a:rPr>
                          </m:ctrlPr>
                        </m:fPr>
                        <m:num>
                          <m:r>
                            <a:rPr lang="en-US" i="1">
                              <a:latin typeface="Cambria Math"/>
                            </a:rPr>
                            <m:t>0.2</m:t>
                          </m:r>
                        </m:num>
                        <m:den>
                          <m:f>
                            <m:fPr>
                              <m:ctrlPr>
                                <a:rPr lang="en-US" i="1">
                                  <a:latin typeface="Cambria Math"/>
                                </a:rPr>
                              </m:ctrlPr>
                            </m:fPr>
                            <m:num>
                              <m:r>
                                <a:rPr lang="en-US" i="1">
                                  <a:latin typeface="Cambria Math"/>
                                </a:rPr>
                                <m:t>1</m:t>
                              </m:r>
                            </m:num>
                            <m:den>
                              <m:r>
                                <a:rPr lang="en-US" i="1">
                                  <a:latin typeface="Cambria Math"/>
                                </a:rPr>
                                <m:t>200</m:t>
                              </m:r>
                            </m:den>
                          </m:f>
                          <m:d>
                            <m:dPr>
                              <m:ctrlPr>
                                <a:rPr lang="en-US" i="1">
                                  <a:latin typeface="Cambria Math"/>
                                </a:rPr>
                              </m:ctrlPr>
                            </m:dPr>
                            <m:e>
                              <m:r>
                                <a:rPr lang="en-US" i="1">
                                  <a:latin typeface="Cambria Math"/>
                                </a:rPr>
                                <m:t>6 </m:t>
                              </m:r>
                              <m:r>
                                <a:rPr lang="en-US" i="1">
                                  <a:latin typeface="Cambria Math"/>
                                </a:rPr>
                                <m:t>𝑥</m:t>
                              </m:r>
                              <m:r>
                                <a:rPr lang="en-US" i="1">
                                  <a:latin typeface="Cambria Math"/>
                                </a:rPr>
                                <m:t> </m:t>
                              </m:r>
                              <m:sSup>
                                <m:sSupPr>
                                  <m:ctrlPr>
                                    <a:rPr lang="en-US" i="1">
                                      <a:latin typeface="Cambria Math"/>
                                    </a:rPr>
                                  </m:ctrlPr>
                                </m:sSupPr>
                                <m:e>
                                  <m:r>
                                    <a:rPr lang="en-US" i="1">
                                      <a:latin typeface="Cambria Math"/>
                                    </a:rPr>
                                    <m:t>10</m:t>
                                  </m:r>
                                </m:e>
                                <m:sup>
                                  <m:r>
                                    <a:rPr lang="en-US" i="1">
                                      <a:latin typeface="Cambria Math"/>
                                    </a:rPr>
                                    <m:t>−4</m:t>
                                  </m:r>
                                </m:sup>
                              </m:sSup>
                            </m:e>
                          </m:d>
                        </m:den>
                      </m:f>
                      <m:r>
                        <a:rPr lang="en-US" i="1">
                          <a:latin typeface="Cambria Math"/>
                        </a:rPr>
                        <m:t>+</m:t>
                      </m:r>
                      <m:f>
                        <m:fPr>
                          <m:ctrlPr>
                            <a:rPr lang="en-US" i="1">
                              <a:latin typeface="Cambria Math"/>
                            </a:rPr>
                          </m:ctrlPr>
                        </m:fPr>
                        <m:num>
                          <m:r>
                            <a:rPr lang="en-US" i="1">
                              <a:latin typeface="Cambria Math"/>
                            </a:rPr>
                            <m:t>0.3</m:t>
                          </m:r>
                        </m:num>
                        <m:den>
                          <m:f>
                            <m:fPr>
                              <m:ctrlPr>
                                <a:rPr lang="en-US" i="1">
                                  <a:latin typeface="Cambria Math"/>
                                </a:rPr>
                              </m:ctrlPr>
                            </m:fPr>
                            <m:num>
                              <m:r>
                                <a:rPr lang="en-US" i="1">
                                  <a:latin typeface="Cambria Math"/>
                                </a:rPr>
                                <m:t>1</m:t>
                              </m:r>
                            </m:num>
                            <m:den>
                              <m:r>
                                <a:rPr lang="en-US" i="1">
                                  <a:latin typeface="Cambria Math"/>
                                </a:rPr>
                                <m:t>200</m:t>
                              </m:r>
                            </m:den>
                          </m:f>
                          <m:d>
                            <m:dPr>
                              <m:ctrlPr>
                                <a:rPr lang="en-US" i="1">
                                  <a:latin typeface="Cambria Math"/>
                                </a:rPr>
                              </m:ctrlPr>
                            </m:dPr>
                            <m:e>
                              <m:r>
                                <a:rPr lang="en-US" i="1">
                                  <a:latin typeface="Cambria Math"/>
                                </a:rPr>
                                <m:t>6 </m:t>
                              </m:r>
                              <m:r>
                                <a:rPr lang="en-US" i="1">
                                  <a:latin typeface="Cambria Math"/>
                                </a:rPr>
                                <m:t>𝑥</m:t>
                              </m:r>
                              <m:r>
                                <a:rPr lang="en-US" i="1">
                                  <a:latin typeface="Cambria Math"/>
                                </a:rPr>
                                <m:t> </m:t>
                              </m:r>
                              <m:sSup>
                                <m:sSupPr>
                                  <m:ctrlPr>
                                    <a:rPr lang="en-US" i="1">
                                      <a:latin typeface="Cambria Math"/>
                                    </a:rPr>
                                  </m:ctrlPr>
                                </m:sSupPr>
                                <m:e>
                                  <m:r>
                                    <a:rPr lang="en-US" i="1">
                                      <a:latin typeface="Cambria Math"/>
                                    </a:rPr>
                                    <m:t>10</m:t>
                                  </m:r>
                                </m:e>
                                <m:sup>
                                  <m:r>
                                    <a:rPr lang="en-US" i="1">
                                      <a:latin typeface="Cambria Math"/>
                                    </a:rPr>
                                    <m:t>−4</m:t>
                                  </m:r>
                                </m:sup>
                              </m:sSup>
                            </m:e>
                          </m:d>
                        </m:den>
                      </m:f>
                      <m:r>
                        <a:rPr lang="en-US" i="1">
                          <a:latin typeface="Cambria Math"/>
                        </a:rPr>
                        <m:t>+</m:t>
                      </m:r>
                      <m:f>
                        <m:fPr>
                          <m:ctrlPr>
                            <a:rPr lang="en-US" i="1">
                              <a:latin typeface="Cambria Math"/>
                            </a:rPr>
                          </m:ctrlPr>
                        </m:fPr>
                        <m:num>
                          <m:r>
                            <a:rPr lang="en-US" i="1">
                              <a:latin typeface="Cambria Math"/>
                            </a:rPr>
                            <m:t>0.2</m:t>
                          </m:r>
                        </m:num>
                        <m:den>
                          <m:f>
                            <m:fPr>
                              <m:ctrlPr>
                                <a:rPr lang="en-US" i="1">
                                  <a:latin typeface="Cambria Math"/>
                                </a:rPr>
                              </m:ctrlPr>
                            </m:fPr>
                            <m:num>
                              <m:r>
                                <a:rPr lang="en-US" i="1">
                                  <a:latin typeface="Cambria Math"/>
                                </a:rPr>
                                <m:t>1</m:t>
                              </m:r>
                            </m:num>
                            <m:den>
                              <m:r>
                                <a:rPr lang="en-US" i="1">
                                  <a:latin typeface="Cambria Math"/>
                                </a:rPr>
                                <m:t>200</m:t>
                              </m:r>
                            </m:den>
                          </m:f>
                          <m:d>
                            <m:dPr>
                              <m:ctrlPr>
                                <a:rPr lang="en-US" i="1">
                                  <a:latin typeface="Cambria Math"/>
                                </a:rPr>
                              </m:ctrlPr>
                            </m:dPr>
                            <m:e>
                              <m:r>
                                <a:rPr lang="en-US" i="1">
                                  <a:latin typeface="Cambria Math"/>
                                </a:rPr>
                                <m:t>6 </m:t>
                              </m:r>
                              <m:r>
                                <a:rPr lang="en-US" i="1">
                                  <a:latin typeface="Cambria Math"/>
                                </a:rPr>
                                <m:t>𝑥</m:t>
                              </m:r>
                              <m:r>
                                <a:rPr lang="en-US" i="1">
                                  <a:latin typeface="Cambria Math"/>
                                </a:rPr>
                                <m:t> </m:t>
                              </m:r>
                              <m:sSup>
                                <m:sSupPr>
                                  <m:ctrlPr>
                                    <a:rPr lang="en-US" i="1">
                                      <a:latin typeface="Cambria Math"/>
                                    </a:rPr>
                                  </m:ctrlPr>
                                </m:sSupPr>
                                <m:e>
                                  <m:r>
                                    <a:rPr lang="en-US" i="1">
                                      <a:latin typeface="Cambria Math"/>
                                    </a:rPr>
                                    <m:t>10</m:t>
                                  </m:r>
                                </m:e>
                                <m:sup>
                                  <m:r>
                                    <a:rPr lang="en-US" i="1">
                                      <a:latin typeface="Cambria Math"/>
                                    </a:rPr>
                                    <m:t>−4</m:t>
                                  </m:r>
                                </m:sup>
                              </m:sSup>
                            </m:e>
                          </m:d>
                        </m:den>
                      </m:f>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=3.33</m:t>
                      </m:r>
                      <m:r>
                        <a:rPr lang="en-US" i="1">
                          <a:latin typeface="Cambria Math"/>
                        </a:rPr>
                        <m:t>𝑥</m:t>
                      </m:r>
                      <m:r>
                        <a:rPr lang="en-US" i="1">
                          <a:latin typeface="Cambria Math"/>
                        </a:rPr>
                        <m:t> </m:t>
                      </m:r>
                      <m:sSup>
                        <m:sSupPr>
                          <m:ctrlPr>
                            <a:rPr lang="en-US" i="1">
                              <a:latin typeface="Cambria Math"/>
                            </a:rPr>
                          </m:ctrlPr>
                        </m:sSupPr>
                        <m:e>
                          <m:r>
                            <a:rPr lang="en-US" i="1">
                              <a:latin typeface="Cambria Math"/>
                            </a:rPr>
                            <m:t>10</m:t>
                          </m:r>
                        </m:e>
                        <m:sup>
                          <m:r>
                            <a:rPr lang="en-US" i="1">
                              <a:latin typeface="Cambria Math"/>
                            </a:rPr>
                            <m:t>5</m:t>
                          </m:r>
                        </m:sup>
                      </m:sSup>
                      <m:r>
                        <a:rPr lang="en-US" i="1">
                          <a:latin typeface="Cambria Math"/>
                        </a:rPr>
                        <m:t> </m:t>
                      </m:r>
                      <m:sSup>
                        <m:sSupPr>
                          <m:ctrlPr>
                            <a:rPr lang="en-US" i="1">
                              <a:latin typeface="Cambria Math"/>
                            </a:rPr>
                          </m:ctrlPr>
                        </m:sSupPr>
                        <m:e>
                          <m:r>
                            <a:rPr lang="en-US" i="1">
                              <a:latin typeface="Cambria Math"/>
                            </a:rPr>
                            <m:t>𝐻</m:t>
                          </m:r>
                        </m:e>
                        <m:sup>
                          <m:r>
                            <a:rPr lang="en-US" i="1">
                              <a:latin typeface="Cambria Math"/>
                            </a:rPr>
                            <m:t>−1</m:t>
                          </m:r>
                        </m:sup>
                      </m:sSup>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105400"/>
              </a:xfrm>
              <a:blipFill rotWithShape="1">
                <a:blip r:embed="rId2"/>
                <a:stretch>
                  <a:fillRect l="-1333" t="-2389" b="-9200"/>
                </a:stretch>
              </a:blipFill>
            </p:spPr>
            <p:txBody>
              <a:bodyPr/>
              <a:lstStyle/>
              <a:p>
                <a:r>
                  <a:rPr lang="en-US">
                    <a:noFill/>
                  </a:rPr>
                  <a:t> </a:t>
                </a:r>
              </a:p>
            </p:txBody>
          </p:sp>
        </mc:Fallback>
      </mc:AlternateContent>
    </p:spTree>
    <p:extLst>
      <p:ext uri="{BB962C8B-B14F-4D97-AF65-F5344CB8AC3E}">
        <p14:creationId xmlns:p14="http://schemas.microsoft.com/office/powerpoint/2010/main" val="2957660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0" indent="0">
                  <a:buNone/>
                </a:pPr>
                <a:r>
                  <a:rPr lang="en-US" dirty="0"/>
                  <a:t>For </a:t>
                </a:r>
                <a14:m>
                  <m:oMath xmlns:m="http://schemas.openxmlformats.org/officeDocument/2006/math">
                    <m:sSub>
                      <m:sSubPr>
                        <m:ctrlPr>
                          <a:rPr lang="en-US" i="1">
                            <a:latin typeface="Cambria Math"/>
                          </a:rPr>
                        </m:ctrlPr>
                      </m:sSubPr>
                      <m:e>
                        <m:r>
                          <a:rPr lang="en-US" i="1">
                            <a:latin typeface="Cambria Math"/>
                          </a:rPr>
                          <m:t>𝐵</m:t>
                        </m:r>
                      </m:e>
                      <m:sub>
                        <m:r>
                          <a:rPr lang="en-US" i="1">
                            <a:latin typeface="Cambria Math"/>
                          </a:rPr>
                          <m:t>𝑠</m:t>
                        </m:r>
                      </m:sub>
                    </m:sSub>
                    <m:r>
                      <a:rPr lang="en-US" i="1">
                        <a:latin typeface="Cambria Math"/>
                      </a:rPr>
                      <m:t>=1</m:t>
                    </m:r>
                    <m:r>
                      <a:rPr lang="en-US" i="1">
                        <a:latin typeface="Cambria Math"/>
                      </a:rPr>
                      <m:t>𝑇</m:t>
                    </m:r>
                    <m:r>
                      <a:rPr lang="en-US" i="1">
                        <a:latin typeface="Cambria Math"/>
                      </a:rPr>
                      <m:t>  </m:t>
                    </m:r>
                  </m:oMath>
                </a14:m>
                <a:r>
                  <a:rPr lang="en-US" dirty="0"/>
                  <a:t>in leg </a:t>
                </a:r>
                <a14:m>
                  <m:oMath xmlns:m="http://schemas.openxmlformats.org/officeDocument/2006/math">
                    <m:sSub>
                      <m:sSubPr>
                        <m:ctrlPr>
                          <a:rPr lang="en-US" i="1">
                            <a:latin typeface="Cambria Math"/>
                          </a:rPr>
                        </m:ctrlPr>
                      </m:sSubPr>
                      <m:e>
                        <m:r>
                          <a:rPr lang="en-US" i="1">
                            <a:latin typeface="Cambria Math"/>
                          </a:rPr>
                          <m:t>𝑙</m:t>
                        </m:r>
                      </m:e>
                      <m:sub>
                        <m:r>
                          <a:rPr lang="en-US" i="1">
                            <a:latin typeface="Cambria Math"/>
                          </a:rPr>
                          <m:t>1</m:t>
                        </m:r>
                      </m:sub>
                    </m:sSub>
                  </m:oMath>
                </a14:m>
                <a:r>
                  <a:rPr lang="en-US" dirty="0"/>
                  <a:t> </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𝜑</m:t>
                          </m:r>
                        </m:e>
                        <m:sub>
                          <m:r>
                            <a:rPr lang="en-US" i="1">
                              <a:latin typeface="Cambria Math"/>
                            </a:rPr>
                            <m:t>𝑚</m:t>
                          </m:r>
                        </m:sub>
                      </m:sSub>
                      <m:r>
                        <a:rPr lang="en-US" i="1">
                          <a:latin typeface="Cambria Math"/>
                        </a:rPr>
                        <m:t>=</m:t>
                      </m:r>
                      <m:sSub>
                        <m:sSubPr>
                          <m:ctrlPr>
                            <a:rPr lang="en-US" i="1">
                              <a:latin typeface="Cambria Math"/>
                            </a:rPr>
                          </m:ctrlPr>
                        </m:sSubPr>
                        <m:e>
                          <m:r>
                            <a:rPr lang="en-US" i="1">
                              <a:latin typeface="Cambria Math"/>
                            </a:rPr>
                            <m:t>𝐵</m:t>
                          </m:r>
                        </m:e>
                        <m:sub>
                          <m:r>
                            <a:rPr lang="en-US" i="1">
                              <a:latin typeface="Cambria Math"/>
                            </a:rPr>
                            <m:t>𝑠</m:t>
                          </m:r>
                        </m:sub>
                      </m:sSub>
                      <m:d>
                        <m:dPr>
                          <m:ctrlPr>
                            <a:rPr lang="en-US" i="1">
                              <a:latin typeface="Cambria Math"/>
                            </a:rPr>
                          </m:ctrlPr>
                        </m:dPr>
                        <m:e>
                          <m:sSub>
                            <m:sSubPr>
                              <m:ctrlPr>
                                <a:rPr lang="en-US" i="1">
                                  <a:latin typeface="Cambria Math"/>
                                </a:rPr>
                              </m:ctrlPr>
                            </m:sSubPr>
                            <m:e>
                              <m:r>
                                <a:rPr lang="en-US" i="1">
                                  <a:latin typeface="Cambria Math"/>
                                </a:rPr>
                                <m:t>𝑠</m:t>
                              </m:r>
                            </m:e>
                            <m:sub>
                              <m:r>
                                <a:rPr lang="en-US" i="1">
                                  <a:latin typeface="Cambria Math"/>
                                </a:rPr>
                                <m:t>1</m:t>
                              </m:r>
                            </m:sub>
                          </m:sSub>
                        </m:e>
                      </m:d>
                      <m:r>
                        <a:rPr lang="en-US" i="1">
                          <a:latin typeface="Cambria Math"/>
                        </a:rPr>
                        <m:t>=1 </m:t>
                      </m:r>
                      <m:r>
                        <a:rPr lang="en-US" i="1">
                          <a:latin typeface="Cambria Math"/>
                        </a:rPr>
                        <m:t>𝑥</m:t>
                      </m:r>
                      <m:r>
                        <a:rPr lang="en-US" i="1">
                          <a:latin typeface="Cambria Math"/>
                        </a:rPr>
                        <m:t> 6 </m:t>
                      </m:r>
                      <m:r>
                        <a:rPr lang="en-US" i="1">
                          <a:latin typeface="Cambria Math"/>
                        </a:rPr>
                        <m:t>𝑥</m:t>
                      </m:r>
                      <m:r>
                        <a:rPr lang="en-US" i="1">
                          <a:latin typeface="Cambria Math"/>
                        </a:rPr>
                        <m:t> </m:t>
                      </m:r>
                      <m:sSup>
                        <m:sSupPr>
                          <m:ctrlPr>
                            <a:rPr lang="en-US" i="1">
                              <a:latin typeface="Cambria Math"/>
                            </a:rPr>
                          </m:ctrlPr>
                        </m:sSupPr>
                        <m:e>
                          <m:r>
                            <a:rPr lang="en-US" i="1">
                              <a:latin typeface="Cambria Math"/>
                            </a:rPr>
                            <m:t>10</m:t>
                          </m:r>
                        </m:e>
                        <m:sup>
                          <m:r>
                            <a:rPr lang="en-US" i="1">
                              <a:latin typeface="Cambria Math"/>
                            </a:rPr>
                            <m:t>−4</m:t>
                          </m:r>
                        </m:sup>
                      </m:sSup>
                      <m:r>
                        <a:rPr lang="en-US" i="1">
                          <a:latin typeface="Cambria Math"/>
                        </a:rPr>
                        <m:t> </m:t>
                      </m:r>
                      <m:r>
                        <a:rPr lang="en-US" i="1">
                          <a:latin typeface="Cambria Math"/>
                        </a:rPr>
                        <m:t>𝑊𝑏</m:t>
                      </m:r>
                    </m:oMath>
                  </m:oMathPara>
                </a14:m>
                <a:endParaRPr lang="en-US" dirty="0"/>
              </a:p>
              <a:p>
                <a:pPr marL="0" indent="0">
                  <a:buNone/>
                </a:pPr>
                <a:r>
                  <a:rPr lang="en-US" dirty="0"/>
                  <a:t>Now </a:t>
                </a:r>
                <a14:m>
                  <m:oMath xmlns:m="http://schemas.openxmlformats.org/officeDocument/2006/math">
                    <m:f>
                      <m:fPr>
                        <m:ctrlPr>
                          <a:rPr lang="en-US" i="1">
                            <a:latin typeface="Cambria Math"/>
                          </a:rPr>
                        </m:ctrlPr>
                      </m:fPr>
                      <m:num>
                        <m:r>
                          <a:rPr lang="en-US" i="1">
                            <a:latin typeface="Cambria Math"/>
                          </a:rPr>
                          <m:t>𝑁𝐼</m:t>
                        </m:r>
                      </m:num>
                      <m:den>
                        <m:r>
                          <a:rPr lang="en-US" i="1">
                            <a:latin typeface="Cambria Math"/>
                          </a:rPr>
                          <m:t>𝑅</m:t>
                        </m:r>
                      </m:den>
                    </m:f>
                    <m:r>
                      <a:rPr lang="en-US" i="1">
                        <a:latin typeface="Cambria Math"/>
                      </a:rPr>
                      <m:t>=</m:t>
                    </m:r>
                    <m:sSub>
                      <m:sSubPr>
                        <m:ctrlPr>
                          <a:rPr lang="en-US" i="1">
                            <a:latin typeface="Cambria Math"/>
                          </a:rPr>
                        </m:ctrlPr>
                      </m:sSubPr>
                      <m:e>
                        <m:r>
                          <a:rPr lang="en-US" i="1">
                            <a:latin typeface="Cambria Math"/>
                          </a:rPr>
                          <m:t>𝜑</m:t>
                        </m:r>
                      </m:e>
                      <m:sub>
                        <m:r>
                          <a:rPr lang="en-US" i="1">
                            <a:latin typeface="Cambria Math"/>
                          </a:rPr>
                          <m:t>𝑚</m:t>
                        </m:r>
                      </m:sub>
                    </m:sSub>
                  </m:oMath>
                </a14:m>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𝑁</m:t>
                      </m:r>
                      <m:r>
                        <a:rPr lang="en-US" i="1">
                          <a:latin typeface="Cambria Math"/>
                        </a:rPr>
                        <m:t>=</m:t>
                      </m:r>
                      <m:f>
                        <m:fPr>
                          <m:ctrlPr>
                            <a:rPr lang="en-US" i="1">
                              <a:latin typeface="Cambria Math"/>
                            </a:rPr>
                          </m:ctrlPr>
                        </m:fPr>
                        <m:num>
                          <m:sSub>
                            <m:sSubPr>
                              <m:ctrlPr>
                                <a:rPr lang="en-US" i="1">
                                  <a:latin typeface="Cambria Math"/>
                                </a:rPr>
                              </m:ctrlPr>
                            </m:sSubPr>
                            <m:e>
                              <m:r>
                                <a:rPr lang="en-US" i="1">
                                  <a:latin typeface="Cambria Math"/>
                                </a:rPr>
                                <m:t>𝜑</m:t>
                              </m:r>
                            </m:e>
                            <m:sub>
                              <m:r>
                                <a:rPr lang="en-US" i="1">
                                  <a:latin typeface="Cambria Math"/>
                                </a:rPr>
                                <m:t>𝑚</m:t>
                              </m:r>
                            </m:sub>
                          </m:sSub>
                          <m:r>
                            <a:rPr lang="en-US" i="1">
                              <a:latin typeface="Cambria Math"/>
                            </a:rPr>
                            <m:t>𝑅</m:t>
                          </m:r>
                        </m:num>
                        <m:den>
                          <m:r>
                            <a:rPr lang="en-US" i="1">
                              <a:latin typeface="Cambria Math"/>
                            </a:rPr>
                            <m:t>𝐼</m:t>
                          </m:r>
                        </m:den>
                      </m:f>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𝑁</m:t>
                      </m:r>
                      <m:r>
                        <a:rPr lang="en-US" i="1">
                          <a:latin typeface="Cambria Math"/>
                        </a:rPr>
                        <m:t>=</m:t>
                      </m:r>
                      <m:f>
                        <m:fPr>
                          <m:ctrlPr>
                            <a:rPr lang="en-US" i="1">
                              <a:latin typeface="Cambria Math"/>
                            </a:rPr>
                          </m:ctrlPr>
                        </m:fPr>
                        <m:num>
                          <m:r>
                            <a:rPr lang="en-US" i="1">
                              <a:latin typeface="Cambria Math"/>
                            </a:rPr>
                            <m:t>6 </m:t>
                          </m:r>
                          <m:r>
                            <a:rPr lang="en-US" i="1">
                              <a:latin typeface="Cambria Math"/>
                            </a:rPr>
                            <m:t>𝑥</m:t>
                          </m:r>
                          <m:r>
                            <a:rPr lang="en-US" i="1">
                              <a:latin typeface="Cambria Math"/>
                            </a:rPr>
                            <m:t> </m:t>
                          </m:r>
                          <m:sSup>
                            <m:sSupPr>
                              <m:ctrlPr>
                                <a:rPr lang="en-US" i="1">
                                  <a:latin typeface="Cambria Math"/>
                                </a:rPr>
                              </m:ctrlPr>
                            </m:sSupPr>
                            <m:e>
                              <m:r>
                                <a:rPr lang="en-US" i="1">
                                  <a:latin typeface="Cambria Math"/>
                                </a:rPr>
                                <m:t>10</m:t>
                              </m:r>
                            </m:e>
                            <m:sup>
                              <m:r>
                                <a:rPr lang="en-US" i="1">
                                  <a:latin typeface="Cambria Math"/>
                                </a:rPr>
                                <m:t>−4</m:t>
                              </m:r>
                            </m:sup>
                          </m:sSup>
                          <m:r>
                            <a:rPr lang="en-US" i="1">
                              <a:latin typeface="Cambria Math"/>
                            </a:rPr>
                            <m:t> </m:t>
                          </m:r>
                          <m:r>
                            <a:rPr lang="en-US" i="1">
                              <a:latin typeface="Cambria Math"/>
                            </a:rPr>
                            <m:t>𝑥</m:t>
                          </m:r>
                          <m:r>
                            <a:rPr lang="en-US" i="1">
                              <a:latin typeface="Cambria Math"/>
                            </a:rPr>
                            <m:t> 3.33</m:t>
                          </m:r>
                          <m:r>
                            <a:rPr lang="en-US" i="1">
                              <a:latin typeface="Cambria Math"/>
                            </a:rPr>
                            <m:t>𝑥</m:t>
                          </m:r>
                          <m:r>
                            <a:rPr lang="en-US" i="1">
                              <a:latin typeface="Cambria Math"/>
                            </a:rPr>
                            <m:t> </m:t>
                          </m:r>
                          <m:sSup>
                            <m:sSupPr>
                              <m:ctrlPr>
                                <a:rPr lang="en-US" i="1">
                                  <a:latin typeface="Cambria Math"/>
                                </a:rPr>
                              </m:ctrlPr>
                            </m:sSupPr>
                            <m:e>
                              <m:r>
                                <a:rPr lang="en-US" i="1">
                                  <a:latin typeface="Cambria Math"/>
                                </a:rPr>
                                <m:t>10</m:t>
                              </m:r>
                            </m:e>
                            <m:sup>
                              <m:r>
                                <a:rPr lang="en-US" i="1">
                                  <a:latin typeface="Cambria Math"/>
                                </a:rPr>
                                <m:t>5</m:t>
                              </m:r>
                            </m:sup>
                          </m:sSup>
                          <m:r>
                            <a:rPr lang="en-US" i="1">
                              <a:latin typeface="Cambria Math"/>
                            </a:rPr>
                            <m:t> </m:t>
                          </m:r>
                        </m:num>
                        <m:den>
                          <m:r>
                            <a:rPr lang="en-US" i="1">
                              <a:latin typeface="Cambria Math"/>
                            </a:rPr>
                            <m:t>0.05</m:t>
                          </m:r>
                        </m:den>
                      </m:f>
                      <m:r>
                        <a:rPr lang="en-US" i="1">
                          <a:latin typeface="Cambria Math"/>
                        </a:rPr>
                        <m:t>=4000 </m:t>
                      </m:r>
                      <m:r>
                        <a:rPr lang="en-US" i="1">
                          <a:latin typeface="Cambria Math"/>
                        </a:rPr>
                        <m:t>𝑡𝑢𝑟𝑛𝑠</m:t>
                      </m:r>
                    </m:oMath>
                  </m:oMathPara>
                </a14:m>
                <a:endParaRPr lang="en-US" dirty="0"/>
              </a:p>
              <a:p>
                <a:pPr marL="0" indent="0">
                  <a:buNone/>
                </a:pPr>
                <a:r>
                  <a:rPr lang="en-US" dirty="0"/>
                  <a:t>OR</a:t>
                </a:r>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𝑁𝐼</m:t>
                      </m:r>
                      <m:r>
                        <a:rPr lang="en-US" i="1">
                          <a:latin typeface="Cambria Math"/>
                        </a:rPr>
                        <m:t>=</m:t>
                      </m:r>
                      <m:d>
                        <m:dPr>
                          <m:ctrlPr>
                            <a:rPr lang="en-US" i="1">
                              <a:latin typeface="Cambria Math"/>
                            </a:rPr>
                          </m:ctrlPr>
                        </m:dPr>
                        <m:e>
                          <m:r>
                            <a:rPr lang="en-US" i="1">
                              <a:latin typeface="Cambria Math"/>
                            </a:rPr>
                            <m:t>4000</m:t>
                          </m:r>
                        </m:e>
                      </m:d>
                      <m:d>
                        <m:dPr>
                          <m:ctrlPr>
                            <a:rPr lang="en-US" i="1">
                              <a:latin typeface="Cambria Math"/>
                            </a:rPr>
                          </m:ctrlPr>
                        </m:dPr>
                        <m:e>
                          <m:r>
                            <a:rPr lang="en-US" i="1">
                              <a:latin typeface="Cambria Math"/>
                            </a:rPr>
                            <m:t>0.05</m:t>
                          </m:r>
                        </m:e>
                      </m:d>
                      <m:r>
                        <a:rPr lang="en-US" i="1">
                          <a:latin typeface="Cambria Math"/>
                        </a:rPr>
                        <m:t>=200</m:t>
                      </m:r>
                      <m:r>
                        <a:rPr lang="en-US" i="1">
                          <a:latin typeface="Cambria Math"/>
                        </a:rPr>
                        <m:t>𝐴</m:t>
                      </m:r>
                      <m:r>
                        <a:rPr lang="en-US" i="1">
                          <a:latin typeface="Cambria Math"/>
                        </a:rPr>
                        <m:t> </m:t>
                      </m:r>
                      <m:r>
                        <a:rPr lang="en-US" i="1">
                          <a:latin typeface="Cambria Math"/>
                        </a:rPr>
                        <m:t>𝑡𝑢𝑟𝑛𝑠</m:t>
                      </m:r>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704" t="-3504" b="-12264"/>
                </a:stretch>
              </a:blipFill>
            </p:spPr>
            <p:txBody>
              <a:bodyPr/>
              <a:lstStyle/>
              <a:p>
                <a:r>
                  <a:rPr lang="en-US">
                    <a:noFill/>
                  </a:rPr>
                  <a:t> </a:t>
                </a:r>
              </a:p>
            </p:txBody>
          </p:sp>
        </mc:Fallback>
      </mc:AlternateContent>
    </p:spTree>
    <p:extLst>
      <p:ext uri="{BB962C8B-B14F-4D97-AF65-F5344CB8AC3E}">
        <p14:creationId xmlns:p14="http://schemas.microsoft.com/office/powerpoint/2010/main" val="2998392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Through the use of Ampere’s circuital law</a:t>
                </a:r>
              </a:p>
              <a:p>
                <a:pPr marL="0" indent="0">
                  <a:buNone/>
                </a:pPr>
                <a14:m>
                  <m:oMathPara xmlns:m="http://schemas.openxmlformats.org/officeDocument/2006/math">
                    <m:oMathParaPr>
                      <m:jc m:val="centerGroup"/>
                    </m:oMathParaPr>
                    <m:oMath xmlns:m="http://schemas.openxmlformats.org/officeDocument/2006/math">
                      <m:nary>
                        <m:naryPr>
                          <m:chr m:val="∮"/>
                          <m:limLoc m:val="subSup"/>
                          <m:ctrlPr>
                            <a:rPr lang="en-US" i="1">
                              <a:latin typeface="Cambria Math"/>
                            </a:rPr>
                          </m:ctrlPr>
                        </m:naryPr>
                        <m:sub>
                          <m:r>
                            <a:rPr lang="en-US" i="1">
                              <a:latin typeface="Cambria Math"/>
                            </a:rPr>
                            <m:t>𝑙</m:t>
                          </m:r>
                        </m:sub>
                        <m:sup>
                          <m:r>
                            <a:rPr lang="en-US" i="1">
                              <a:latin typeface="Cambria Math"/>
                            </a:rPr>
                            <m:t>.</m:t>
                          </m:r>
                        </m:sup>
                        <m:e>
                          <m:acc>
                            <m:accPr>
                              <m:chr m:val="⃗"/>
                              <m:ctrlPr>
                                <a:rPr lang="en-US" i="1">
                                  <a:latin typeface="Cambria Math"/>
                                </a:rPr>
                              </m:ctrlPr>
                            </m:accPr>
                            <m:e>
                              <m:r>
                                <a:rPr lang="en-US" i="1">
                                  <a:latin typeface="Cambria Math"/>
                                </a:rPr>
                                <m:t>𝐻</m:t>
                              </m:r>
                            </m:e>
                          </m:acc>
                        </m:e>
                      </m:nary>
                      <m:r>
                        <a:rPr lang="en-US" i="1">
                          <a:latin typeface="Cambria Math"/>
                        </a:rPr>
                        <m:t>∙</m:t>
                      </m:r>
                      <m:acc>
                        <m:accPr>
                          <m:chr m:val="⃗"/>
                          <m:ctrlPr>
                            <a:rPr lang="en-US" i="1">
                              <a:latin typeface="Cambria Math"/>
                            </a:rPr>
                          </m:ctrlPr>
                        </m:accPr>
                        <m:e>
                          <m:r>
                            <a:rPr lang="en-US" i="1">
                              <a:latin typeface="Cambria Math"/>
                            </a:rPr>
                            <m:t>𝑑𝑙</m:t>
                          </m:r>
                        </m:e>
                      </m:acc>
                      <m:r>
                        <a:rPr lang="en-US" i="1">
                          <a:latin typeface="Cambria Math"/>
                        </a:rPr>
                        <m:t>=</m:t>
                      </m:r>
                      <m:sSub>
                        <m:sSubPr>
                          <m:ctrlPr>
                            <a:rPr lang="en-US" i="1">
                              <a:latin typeface="Cambria Math"/>
                            </a:rPr>
                          </m:ctrlPr>
                        </m:sSubPr>
                        <m:e>
                          <m:r>
                            <a:rPr lang="en-US" i="1">
                              <a:latin typeface="Cambria Math"/>
                            </a:rPr>
                            <m:t>𝐼</m:t>
                          </m:r>
                        </m:e>
                        <m:sub>
                          <m:r>
                            <a:rPr lang="en-US" i="1">
                              <a:latin typeface="Cambria Math"/>
                            </a:rPr>
                            <m:t>𝑒𝑛</m:t>
                          </m:r>
                        </m:sub>
                      </m:sSub>
                    </m:oMath>
                  </m:oMathPara>
                </a14:m>
                <a:endParaRPr lang="en-US" dirty="0"/>
              </a:p>
              <a:p>
                <a:pPr marL="0" indent="0">
                  <a:buNone/>
                </a:pPr>
                <a:r>
                  <a:rPr lang="en-US" dirty="0"/>
                  <a:t>We get </a:t>
                </a:r>
                <a14:m>
                  <m:oMath xmlns:m="http://schemas.openxmlformats.org/officeDocument/2006/math">
                    <m:r>
                      <a:rPr lang="en-US" i="1">
                        <a:latin typeface="Cambria Math"/>
                      </a:rPr>
                      <m:t>𝑁𝐼</m:t>
                    </m:r>
                    <m:r>
                      <a:rPr lang="en-US" i="1">
                        <a:latin typeface="Cambria Math"/>
                      </a:rPr>
                      <m:t>=</m:t>
                    </m:r>
                    <m:sSub>
                      <m:sSubPr>
                        <m:ctrlPr>
                          <a:rPr lang="en-US" i="1">
                            <a:latin typeface="Cambria Math"/>
                          </a:rPr>
                        </m:ctrlPr>
                      </m:sSubPr>
                      <m:e>
                        <m:r>
                          <a:rPr lang="en-US" i="1">
                            <a:latin typeface="Cambria Math"/>
                          </a:rPr>
                          <m:t>𝐻</m:t>
                        </m:r>
                      </m:e>
                      <m:sub>
                        <m:r>
                          <a:rPr lang="en-US" i="1">
                            <a:latin typeface="Cambria Math"/>
                          </a:rPr>
                          <m:t>1</m:t>
                        </m:r>
                      </m:sub>
                    </m:sSub>
                    <m:sSub>
                      <m:sSubPr>
                        <m:ctrlPr>
                          <a:rPr lang="en-US" i="1">
                            <a:latin typeface="Cambria Math"/>
                          </a:rPr>
                        </m:ctrlPr>
                      </m:sSubPr>
                      <m:e>
                        <m:r>
                          <a:rPr lang="en-US" i="1">
                            <a:latin typeface="Cambria Math"/>
                          </a:rPr>
                          <m:t>𝑙</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𝐻</m:t>
                        </m:r>
                      </m:e>
                      <m:sub>
                        <m:r>
                          <a:rPr lang="en-US" i="1">
                            <a:latin typeface="Cambria Math"/>
                          </a:rPr>
                          <m:t>2</m:t>
                        </m:r>
                      </m:sub>
                    </m:sSub>
                    <m:sSub>
                      <m:sSubPr>
                        <m:ctrlPr>
                          <a:rPr lang="en-US" i="1">
                            <a:latin typeface="Cambria Math"/>
                          </a:rPr>
                        </m:ctrlPr>
                      </m:sSubPr>
                      <m:e>
                        <m:r>
                          <a:rPr lang="en-US" i="1">
                            <a:latin typeface="Cambria Math"/>
                          </a:rPr>
                          <m:t>𝑙</m:t>
                        </m:r>
                      </m:e>
                      <m:sub>
                        <m:r>
                          <a:rPr lang="en-US" i="1">
                            <a:latin typeface="Cambria Math"/>
                          </a:rPr>
                          <m:t>2</m:t>
                        </m:r>
                      </m:sub>
                    </m:sSub>
                    <m:r>
                      <a:rPr lang="en-US" i="1">
                        <a:latin typeface="Cambria Math"/>
                      </a:rPr>
                      <m:t>+</m:t>
                    </m:r>
                    <m:sSub>
                      <m:sSubPr>
                        <m:ctrlPr>
                          <a:rPr lang="en-US" i="1">
                            <a:latin typeface="Cambria Math"/>
                          </a:rPr>
                        </m:ctrlPr>
                      </m:sSubPr>
                      <m:e>
                        <m:r>
                          <a:rPr lang="en-US" i="1">
                            <a:latin typeface="Cambria Math"/>
                          </a:rPr>
                          <m:t>𝐻</m:t>
                        </m:r>
                      </m:e>
                      <m:sub>
                        <m:r>
                          <a:rPr lang="en-US" i="1">
                            <a:latin typeface="Cambria Math"/>
                          </a:rPr>
                          <m:t>3</m:t>
                        </m:r>
                      </m:sub>
                    </m:sSub>
                    <m:sSub>
                      <m:sSubPr>
                        <m:ctrlPr>
                          <a:rPr lang="en-US" i="1">
                            <a:latin typeface="Cambria Math"/>
                          </a:rPr>
                        </m:ctrlPr>
                      </m:sSubPr>
                      <m:e>
                        <m:r>
                          <a:rPr lang="en-US" i="1">
                            <a:latin typeface="Cambria Math"/>
                          </a:rPr>
                          <m:t>𝑙</m:t>
                        </m:r>
                      </m:e>
                      <m:sub>
                        <m:r>
                          <a:rPr lang="en-US" i="1">
                            <a:latin typeface="Cambria Math"/>
                          </a:rPr>
                          <m:t>3</m:t>
                        </m:r>
                      </m:sub>
                    </m:sSub>
                    <m:r>
                      <a:rPr lang="en-US" i="1">
                        <a:latin typeface="Cambria Math"/>
                      </a:rPr>
                      <m:t>+</m:t>
                    </m:r>
                    <m:sSub>
                      <m:sSubPr>
                        <m:ctrlPr>
                          <a:rPr lang="en-US" i="1">
                            <a:latin typeface="Cambria Math"/>
                          </a:rPr>
                        </m:ctrlPr>
                      </m:sSubPr>
                      <m:e>
                        <m:r>
                          <a:rPr lang="en-US" i="1">
                            <a:latin typeface="Cambria Math"/>
                          </a:rPr>
                          <m:t>𝐻</m:t>
                        </m:r>
                      </m:e>
                      <m:sub>
                        <m:r>
                          <a:rPr lang="en-US" i="1">
                            <a:latin typeface="Cambria Math"/>
                          </a:rPr>
                          <m:t>4</m:t>
                        </m:r>
                      </m:sub>
                    </m:sSub>
                    <m:sSub>
                      <m:sSubPr>
                        <m:ctrlPr>
                          <a:rPr lang="en-US" i="1">
                            <a:latin typeface="Cambria Math"/>
                          </a:rPr>
                        </m:ctrlPr>
                      </m:sSubPr>
                      <m:e>
                        <m:r>
                          <a:rPr lang="en-US" i="1">
                            <a:latin typeface="Cambria Math"/>
                          </a:rPr>
                          <m:t>𝑙</m:t>
                        </m:r>
                      </m:e>
                      <m:sub>
                        <m:r>
                          <a:rPr lang="en-US" i="1">
                            <a:latin typeface="Cambria Math"/>
                          </a:rPr>
                          <m:t>4</m:t>
                        </m:r>
                      </m:sub>
                    </m:sSub>
                  </m:oMath>
                </a14:m>
                <a:endParaRPr lang="en-US" dirty="0"/>
              </a:p>
              <a:p>
                <a:pPr marL="0" indent="0">
                  <a:buNone/>
                </a:pPr>
                <a:r>
                  <a:rPr lang="en-US" dirty="0"/>
                  <a:t>Where </a:t>
                </a:r>
                <a14:m>
                  <m:oMath xmlns:m="http://schemas.openxmlformats.org/officeDocument/2006/math">
                    <m:sSub>
                      <m:sSubPr>
                        <m:ctrlPr>
                          <a:rPr lang="en-US" i="1">
                            <a:latin typeface="Cambria Math"/>
                          </a:rPr>
                        </m:ctrlPr>
                      </m:sSubPr>
                      <m:e>
                        <m:r>
                          <a:rPr lang="en-US" i="1">
                            <a:latin typeface="Cambria Math"/>
                          </a:rPr>
                          <m:t>𝐻</m:t>
                        </m:r>
                      </m:e>
                      <m:sub>
                        <m:r>
                          <a:rPr lang="en-US" i="1">
                            <a:latin typeface="Cambria Math"/>
                          </a:rPr>
                          <m:t>1</m:t>
                        </m:r>
                      </m:sub>
                    </m:sSub>
                  </m:oMath>
                </a14:m>
                <a:r>
                  <a:rPr lang="en-US" dirty="0"/>
                  <a:t> is the </a:t>
                </a:r>
                <a:r>
                  <a:rPr lang="en-US" b="1" dirty="0"/>
                  <a:t>H field</a:t>
                </a:r>
                <a:r>
                  <a:rPr lang="en-US" dirty="0"/>
                  <a:t> for the portion of the path </a:t>
                </a:r>
                <a14:m>
                  <m:oMath xmlns:m="http://schemas.openxmlformats.org/officeDocument/2006/math">
                    <m:sSub>
                      <m:sSubPr>
                        <m:ctrlPr>
                          <a:rPr lang="en-US" i="1">
                            <a:latin typeface="Cambria Math"/>
                          </a:rPr>
                        </m:ctrlPr>
                      </m:sSubPr>
                      <m:e>
                        <m:r>
                          <a:rPr lang="en-US" i="1">
                            <a:latin typeface="Cambria Math"/>
                          </a:rPr>
                          <m:t>𝑙</m:t>
                        </m:r>
                      </m:e>
                      <m:sub>
                        <m:r>
                          <a:rPr lang="en-US" i="1">
                            <a:latin typeface="Cambria Math"/>
                          </a:rPr>
                          <m:t>1</m:t>
                        </m:r>
                      </m:sub>
                    </m:sSub>
                  </m:oMath>
                </a14:m>
                <a:r>
                  <a:rPr lang="en-US" dirty="0"/>
                  <a:t>,</a:t>
                </a:r>
                <a14:m>
                  <m:oMath xmlns:m="http://schemas.openxmlformats.org/officeDocument/2006/math">
                    <m:r>
                      <a:rPr lang="en-US" i="1">
                        <a:latin typeface="Cambria Math"/>
                      </a:rPr>
                      <m:t> </m:t>
                    </m:r>
                    <m:sSub>
                      <m:sSubPr>
                        <m:ctrlPr>
                          <a:rPr lang="en-US" i="1">
                            <a:latin typeface="Cambria Math"/>
                          </a:rPr>
                        </m:ctrlPr>
                      </m:sSubPr>
                      <m:e>
                        <m:r>
                          <a:rPr lang="en-US" i="1">
                            <a:latin typeface="Cambria Math"/>
                          </a:rPr>
                          <m:t>𝐻</m:t>
                        </m:r>
                      </m:e>
                      <m:sub>
                        <m:r>
                          <a:rPr lang="en-US" i="1">
                            <a:latin typeface="Cambria Math"/>
                          </a:rPr>
                          <m:t>2</m:t>
                        </m:r>
                      </m:sub>
                    </m:sSub>
                  </m:oMath>
                </a14:m>
                <a:r>
                  <a:rPr lang="en-US" dirty="0"/>
                  <a:t> is the </a:t>
                </a:r>
                <a:r>
                  <a:rPr lang="en-US" b="1" dirty="0"/>
                  <a:t>H field</a:t>
                </a:r>
                <a:r>
                  <a:rPr lang="en-US" dirty="0"/>
                  <a:t> for the portion of the path </a:t>
                </a:r>
                <a14:m>
                  <m:oMath xmlns:m="http://schemas.openxmlformats.org/officeDocument/2006/math">
                    <m:sSub>
                      <m:sSubPr>
                        <m:ctrlPr>
                          <a:rPr lang="en-US" i="1">
                            <a:latin typeface="Cambria Math"/>
                          </a:rPr>
                        </m:ctrlPr>
                      </m:sSubPr>
                      <m:e>
                        <m:r>
                          <a:rPr lang="en-US" i="1">
                            <a:latin typeface="Cambria Math"/>
                          </a:rPr>
                          <m:t>𝑙</m:t>
                        </m:r>
                      </m:e>
                      <m:sub>
                        <m:r>
                          <a:rPr lang="en-US" i="1">
                            <a:latin typeface="Cambria Math"/>
                          </a:rPr>
                          <m:t>2</m:t>
                        </m:r>
                      </m:sub>
                    </m:sSub>
                  </m:oMath>
                </a14:m>
                <a:r>
                  <a:rPr lang="en-US" dirty="0"/>
                  <a:t>..Etc.</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a:stretch>
              </a:blipFill>
            </p:spPr>
            <p:txBody>
              <a:bodyPr/>
              <a:lstStyle/>
              <a:p>
                <a:r>
                  <a:rPr lang="en-US">
                    <a:noFill/>
                  </a:rPr>
                  <a:t> </a:t>
                </a:r>
              </a:p>
            </p:txBody>
          </p:sp>
        </mc:Fallback>
      </mc:AlternateContent>
    </p:spTree>
    <p:extLst>
      <p:ext uri="{BB962C8B-B14F-4D97-AF65-F5344CB8AC3E}">
        <p14:creationId xmlns:p14="http://schemas.microsoft.com/office/powerpoint/2010/main" val="31809353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828925" y="2439194"/>
            <a:ext cx="3486150" cy="2847975"/>
          </a:xfrm>
          <a:prstGeom prst="rect">
            <a:avLst/>
          </a:prstGeom>
        </p:spPr>
      </p:pic>
      <mc:AlternateContent xmlns:mc="http://schemas.openxmlformats.org/markup-compatibility/2006" xmlns:a14="http://schemas.microsoft.com/office/drawing/2010/main">
        <mc:Choice Requires="a14">
          <p:sp>
            <p:nvSpPr>
              <p:cNvPr id="5" name="Rectangle 4"/>
              <p:cNvSpPr/>
              <p:nvPr/>
            </p:nvSpPr>
            <p:spPr>
              <a:xfrm>
                <a:off x="838200" y="5105400"/>
                <a:ext cx="7696200" cy="1639616"/>
              </a:xfrm>
              <a:prstGeom prst="rect">
                <a:avLst/>
              </a:prstGeom>
            </p:spPr>
            <p:txBody>
              <a:bodyPr wrap="square">
                <a:spAutoFit/>
              </a:bodyPr>
              <a:lstStyle/>
              <a:p>
                <a:r>
                  <a:rPr lang="en-US" sz="2400" dirty="0"/>
                  <a:t>For example, for a </a:t>
                </a:r>
                <a:r>
                  <a:rPr lang="en-US" sz="2400" b="1" i="1" dirty="0" err="1"/>
                  <a:t>toroidal</a:t>
                </a:r>
                <a:r>
                  <a:rPr lang="en-US" sz="2400" b="1" i="1" dirty="0"/>
                  <a:t> core</a:t>
                </a:r>
                <a:r>
                  <a:rPr lang="en-US" sz="2400" dirty="0"/>
                  <a:t> with a </a:t>
                </a:r>
                <a:r>
                  <a:rPr lang="en-US" sz="2400" b="1" dirty="0"/>
                  <a:t>single air gap</a:t>
                </a:r>
                <a:r>
                  <a:rPr lang="en-US" sz="2400" dirty="0"/>
                  <a:t> </a:t>
                </a:r>
                <a14:m>
                  <m:oMath xmlns:m="http://schemas.openxmlformats.org/officeDocument/2006/math">
                    <m:r>
                      <a:rPr lang="en-US" sz="2400" i="1">
                        <a:latin typeface="Cambria Math"/>
                      </a:rPr>
                      <m:t>𝑁𝐼</m:t>
                    </m:r>
                    <m:r>
                      <a:rPr lang="en-US" sz="2400" i="1">
                        <a:latin typeface="Cambria Math"/>
                      </a:rPr>
                      <m:t>=</m:t>
                    </m:r>
                    <m:sSub>
                      <m:sSubPr>
                        <m:ctrlPr>
                          <a:rPr lang="en-US" sz="2400" i="1">
                            <a:latin typeface="Cambria Math"/>
                          </a:rPr>
                        </m:ctrlPr>
                      </m:sSubPr>
                      <m:e>
                        <m:r>
                          <a:rPr lang="en-US" sz="2400" i="1">
                            <a:latin typeface="Cambria Math"/>
                          </a:rPr>
                          <m:t>𝐻</m:t>
                        </m:r>
                      </m:e>
                      <m:sub>
                        <m:r>
                          <a:rPr lang="en-US" sz="2400" i="1">
                            <a:latin typeface="Cambria Math"/>
                          </a:rPr>
                          <m:t>𝑠</m:t>
                        </m:r>
                      </m:sub>
                    </m:sSub>
                    <m:sSub>
                      <m:sSubPr>
                        <m:ctrlPr>
                          <a:rPr lang="en-US" sz="2400" i="1">
                            <a:latin typeface="Cambria Math"/>
                          </a:rPr>
                        </m:ctrlPr>
                      </m:sSubPr>
                      <m:e>
                        <m:r>
                          <a:rPr lang="en-US" sz="2400" i="1">
                            <a:latin typeface="Cambria Math"/>
                          </a:rPr>
                          <m:t>𝑙</m:t>
                        </m:r>
                      </m:e>
                      <m:sub>
                        <m:r>
                          <a:rPr lang="en-US" sz="2400" i="1">
                            <a:latin typeface="Cambria Math"/>
                          </a:rPr>
                          <m:t>𝑠</m:t>
                        </m:r>
                      </m:sub>
                    </m:sSub>
                    <m:r>
                      <a:rPr lang="en-US" sz="2400" i="1">
                        <a:latin typeface="Cambria Math"/>
                      </a:rPr>
                      <m:t>+</m:t>
                    </m:r>
                    <m:sSub>
                      <m:sSubPr>
                        <m:ctrlPr>
                          <a:rPr lang="en-US" sz="2400" i="1">
                            <a:latin typeface="Cambria Math"/>
                          </a:rPr>
                        </m:ctrlPr>
                      </m:sSubPr>
                      <m:e>
                        <m:r>
                          <a:rPr lang="en-US" sz="2400" i="1">
                            <a:latin typeface="Cambria Math"/>
                          </a:rPr>
                          <m:t>𝐻</m:t>
                        </m:r>
                      </m:e>
                      <m:sub>
                        <m:r>
                          <a:rPr lang="en-US" sz="2400" i="1">
                            <a:latin typeface="Cambria Math"/>
                          </a:rPr>
                          <m:t>𝑔</m:t>
                        </m:r>
                      </m:sub>
                    </m:sSub>
                    <m:sSub>
                      <m:sSubPr>
                        <m:ctrlPr>
                          <a:rPr lang="en-US" sz="2400" i="1">
                            <a:latin typeface="Cambria Math"/>
                          </a:rPr>
                        </m:ctrlPr>
                      </m:sSubPr>
                      <m:e>
                        <m:r>
                          <a:rPr lang="en-US" sz="2400" i="1">
                            <a:latin typeface="Cambria Math"/>
                          </a:rPr>
                          <m:t>𝑙</m:t>
                        </m:r>
                      </m:e>
                      <m:sub>
                        <m:r>
                          <a:rPr lang="en-US" sz="2400" i="1">
                            <a:latin typeface="Cambria Math"/>
                          </a:rPr>
                          <m:t>𝑔</m:t>
                        </m:r>
                      </m:sub>
                    </m:sSub>
                  </m:oMath>
                </a14:m>
                <a:endParaRPr lang="en-US" sz="2400" dirty="0"/>
              </a:p>
              <a:p>
                <a:r>
                  <a:rPr lang="en-US" sz="2400" dirty="0"/>
                  <a:t>Where</a:t>
                </a:r>
                <a:r>
                  <a:rPr lang="en-US" sz="2400" b="1" dirty="0"/>
                  <a:t> </a:t>
                </a:r>
                <a14:m>
                  <m:oMath xmlns:m="http://schemas.openxmlformats.org/officeDocument/2006/math">
                    <m:sSub>
                      <m:sSubPr>
                        <m:ctrlPr>
                          <a:rPr lang="en-US" sz="2400" b="1" i="1">
                            <a:latin typeface="Cambria Math"/>
                          </a:rPr>
                        </m:ctrlPr>
                      </m:sSubPr>
                      <m:e>
                        <m:r>
                          <a:rPr lang="en-US" sz="2400" b="1" i="1">
                            <a:latin typeface="Cambria Math"/>
                          </a:rPr>
                          <m:t>𝒍</m:t>
                        </m:r>
                      </m:e>
                      <m:sub>
                        <m:r>
                          <a:rPr lang="en-US" sz="2400" b="1" i="1">
                            <a:latin typeface="Cambria Math"/>
                          </a:rPr>
                          <m:t>𝒔</m:t>
                        </m:r>
                      </m:sub>
                    </m:sSub>
                  </m:oMath>
                </a14:m>
                <a:r>
                  <a:rPr lang="en-US" sz="2400" dirty="0"/>
                  <a:t>the mean length in the steel is core and</a:t>
                </a:r>
                <a:r>
                  <a:rPr lang="en-US" sz="2400" b="1" dirty="0"/>
                  <a:t> </a:t>
                </a:r>
                <a14:m>
                  <m:oMath xmlns:m="http://schemas.openxmlformats.org/officeDocument/2006/math">
                    <m:sSub>
                      <m:sSubPr>
                        <m:ctrlPr>
                          <a:rPr lang="en-US" sz="2400" b="1" i="1">
                            <a:latin typeface="Cambria Math"/>
                          </a:rPr>
                        </m:ctrlPr>
                      </m:sSubPr>
                      <m:e>
                        <m:r>
                          <a:rPr lang="en-US" sz="2400" b="1" i="1">
                            <a:latin typeface="Cambria Math"/>
                          </a:rPr>
                          <m:t>𝒍</m:t>
                        </m:r>
                      </m:e>
                      <m:sub>
                        <m:r>
                          <a:rPr lang="en-US" sz="2400" b="1" i="1">
                            <a:latin typeface="Cambria Math"/>
                          </a:rPr>
                          <m:t>𝒈</m:t>
                        </m:r>
                      </m:sub>
                    </m:sSub>
                  </m:oMath>
                </a14:m>
                <a:r>
                  <a:rPr lang="en-US" sz="2400" dirty="0"/>
                  <a:t> is the length of the air gap.</a:t>
                </a:r>
              </a:p>
            </p:txBody>
          </p:sp>
        </mc:Choice>
        <mc:Fallback xmlns="">
          <p:sp>
            <p:nvSpPr>
              <p:cNvPr id="5" name="Rectangle 4"/>
              <p:cNvSpPr>
                <a:spLocks noRot="1" noChangeAspect="1" noMove="1" noResize="1" noEditPoints="1" noAdjustHandles="1" noChangeArrowheads="1" noChangeShapeType="1" noTextEdit="1"/>
              </p:cNvSpPr>
              <p:nvPr/>
            </p:nvSpPr>
            <p:spPr>
              <a:xfrm>
                <a:off x="838200" y="5105400"/>
                <a:ext cx="7696200" cy="1639616"/>
              </a:xfrm>
              <a:prstGeom prst="rect">
                <a:avLst/>
              </a:prstGeom>
              <a:blipFill rotWithShape="1">
                <a:blip r:embed="rId3"/>
                <a:stretch>
                  <a:fillRect l="-1268" t="-2985" b="-7463"/>
                </a:stretch>
              </a:blipFill>
            </p:spPr>
            <p:txBody>
              <a:bodyPr/>
              <a:lstStyle/>
              <a:p>
                <a:r>
                  <a:rPr lang="en-US">
                    <a:noFill/>
                  </a:rPr>
                  <a:t> </a:t>
                </a:r>
              </a:p>
            </p:txBody>
          </p:sp>
        </mc:Fallback>
      </mc:AlternateContent>
    </p:spTree>
    <p:extLst>
      <p:ext uri="{BB962C8B-B14F-4D97-AF65-F5344CB8AC3E}">
        <p14:creationId xmlns:p14="http://schemas.microsoft.com/office/powerpoint/2010/main" val="36463400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Self-Inductance </a:t>
            </a:r>
            <a:r>
              <a:rPr lang="en-US" b="1" dirty="0"/>
              <a:t>and Mutual Inductance</a:t>
            </a:r>
            <a:r>
              <a:rPr lang="en-US" dirty="0"/>
              <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800600"/>
              </a:xfrm>
            </p:spPr>
            <p:txBody>
              <a:bodyPr>
                <a:normAutofit/>
              </a:bodyPr>
              <a:lstStyle/>
              <a:p>
                <a:pPr marL="0" indent="0">
                  <a:buNone/>
                </a:pPr>
                <a:r>
                  <a:rPr lang="en-US" dirty="0"/>
                  <a:t>From circuit theory, the induced potential across a wire-wound coil such as a solenoid or a toroid, is equal to</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𝑉</m:t>
                          </m:r>
                        </m:e>
                        <m:sub>
                          <m:r>
                            <a:rPr lang="en-US" i="1">
                              <a:latin typeface="Cambria Math"/>
                            </a:rPr>
                            <m:t>𝐿</m:t>
                          </m:r>
                        </m:sub>
                      </m:sSub>
                      <m:r>
                        <a:rPr lang="en-US" i="1">
                          <a:latin typeface="Cambria Math"/>
                        </a:rPr>
                        <m:t>=</m:t>
                      </m:r>
                      <m:r>
                        <a:rPr lang="en-US" i="1">
                          <a:latin typeface="Cambria Math"/>
                        </a:rPr>
                        <m:t>𝐿</m:t>
                      </m:r>
                      <m:f>
                        <m:fPr>
                          <m:ctrlPr>
                            <a:rPr lang="en-US" i="1">
                              <a:latin typeface="Cambria Math"/>
                            </a:rPr>
                          </m:ctrlPr>
                        </m:fPr>
                        <m:num>
                          <m:r>
                            <a:rPr lang="en-US" i="1">
                              <a:latin typeface="Cambria Math"/>
                            </a:rPr>
                            <m:t>𝑑𝐼</m:t>
                          </m:r>
                        </m:num>
                        <m:den>
                          <m:r>
                            <a:rPr lang="en-US" i="1">
                              <a:latin typeface="Cambria Math"/>
                            </a:rPr>
                            <m:t>𝑑𝑡</m:t>
                          </m:r>
                        </m:den>
                      </m:f>
                      <m:r>
                        <a:rPr lang="en-US" i="1">
                          <a:latin typeface="Cambria Math"/>
                        </a:rPr>
                        <m:t>    </m:t>
                      </m:r>
                      <m:d>
                        <m:dPr>
                          <m:ctrlPr>
                            <a:rPr lang="en-US" i="1">
                              <a:latin typeface="Cambria Math"/>
                            </a:rPr>
                          </m:ctrlPr>
                        </m:dPr>
                        <m:e>
                          <m:r>
                            <a:rPr lang="en-US" i="1">
                              <a:latin typeface="Cambria Math"/>
                            </a:rPr>
                            <m:t>𝑉</m:t>
                          </m:r>
                        </m:e>
                      </m:d>
                      <m:r>
                        <a:rPr lang="en-US" i="1">
                          <a:latin typeface="Cambria Math"/>
                        </a:rPr>
                        <m:t>….(1)</m:t>
                      </m:r>
                    </m:oMath>
                  </m:oMathPara>
                </a14:m>
                <a:endParaRPr lang="en-US" dirty="0"/>
              </a:p>
              <a:p>
                <a:pPr marL="0" indent="0">
                  <a:buNone/>
                </a:pPr>
                <a:r>
                  <a:rPr lang="en-US" dirty="0"/>
                  <a:t> </a:t>
                </a:r>
                <a:r>
                  <a:rPr lang="en-US" dirty="0" smtClean="0"/>
                  <a:t>Where </a:t>
                </a:r>
                <a14:m>
                  <m:oMath xmlns:m="http://schemas.openxmlformats.org/officeDocument/2006/math">
                    <m:r>
                      <a:rPr lang="en-US" i="1">
                        <a:latin typeface="Cambria Math"/>
                      </a:rPr>
                      <m:t>𝐿</m:t>
                    </m:r>
                  </m:oMath>
                </a14:m>
                <a:r>
                  <a:rPr lang="en-US" dirty="0"/>
                  <a:t> is the inductance of the coil and </a:t>
                </a:r>
                <a14:m>
                  <m:oMath xmlns:m="http://schemas.openxmlformats.org/officeDocument/2006/math">
                    <m:r>
                      <m:rPr>
                        <m:sty m:val="p"/>
                      </m:rPr>
                      <a:rPr lang="en-US">
                        <a:latin typeface="Cambria Math"/>
                      </a:rPr>
                      <m:t>I</m:t>
                    </m:r>
                  </m:oMath>
                </a14:m>
                <a:r>
                  <a:rPr lang="en-US" dirty="0"/>
                  <a:t> is the time-</a:t>
                </a:r>
                <a:r>
                  <a:rPr lang="en-US" dirty="0" err="1"/>
                  <a:t>varrying</a:t>
                </a:r>
                <a:r>
                  <a:rPr lang="en-US" dirty="0"/>
                  <a:t> current flowing through the coil. From </a:t>
                </a:r>
                <a:r>
                  <a:rPr lang="en-US" dirty="0" smtClean="0"/>
                  <a:t>this </a:t>
                </a:r>
                <a:r>
                  <a:rPr lang="en-US" dirty="0"/>
                  <a:t>point we shall call the coil an inductor.</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800600"/>
              </a:xfrm>
              <a:blipFill rotWithShape="1">
                <a:blip r:embed="rId2"/>
                <a:stretch>
                  <a:fillRect l="-1852" t="-1652" r="-2370" b="-10673"/>
                </a:stretch>
              </a:blipFill>
            </p:spPr>
            <p:txBody>
              <a:bodyPr/>
              <a:lstStyle/>
              <a:p>
                <a:r>
                  <a:rPr lang="en-US">
                    <a:noFill/>
                  </a:rPr>
                  <a:t> </a:t>
                </a:r>
              </a:p>
            </p:txBody>
          </p:sp>
        </mc:Fallback>
      </mc:AlternateContent>
    </p:spTree>
    <p:extLst>
      <p:ext uri="{BB962C8B-B14F-4D97-AF65-F5344CB8AC3E}">
        <p14:creationId xmlns:p14="http://schemas.microsoft.com/office/powerpoint/2010/main" val="33423077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5257800"/>
              </a:xfrm>
            </p:spPr>
            <p:txBody>
              <a:bodyPr>
                <a:normAutofit fontScale="92500" lnSpcReduction="20000"/>
              </a:bodyPr>
              <a:lstStyle/>
              <a:p>
                <a:pPr marL="0" indent="0">
                  <a:buNone/>
                </a:pPr>
                <a:r>
                  <a:rPr lang="en-US" dirty="0"/>
                  <a:t>The energy stored in an inductor is </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𝑊</m:t>
                          </m:r>
                        </m:e>
                        <m:sub>
                          <m:r>
                            <a:rPr lang="en-US" i="1">
                              <a:latin typeface="Cambria Math"/>
                            </a:rPr>
                            <m:t>𝑚</m:t>
                          </m:r>
                        </m:sub>
                      </m:sSub>
                      <m:r>
                        <a:rPr lang="en-US" i="1">
                          <a:latin typeface="Cambria Math"/>
                        </a:rPr>
                        <m:t>=</m:t>
                      </m:r>
                      <m:f>
                        <m:fPr>
                          <m:ctrlPr>
                            <a:rPr lang="en-US" i="1">
                              <a:latin typeface="Cambria Math"/>
                            </a:rPr>
                          </m:ctrlPr>
                        </m:fPr>
                        <m:num>
                          <m:r>
                            <a:rPr lang="en-US" i="1">
                              <a:latin typeface="Cambria Math"/>
                            </a:rPr>
                            <m:t>1</m:t>
                          </m:r>
                        </m:num>
                        <m:den>
                          <m:r>
                            <a:rPr lang="en-US" i="1">
                              <a:latin typeface="Cambria Math"/>
                            </a:rPr>
                            <m:t>2</m:t>
                          </m:r>
                        </m:den>
                      </m:f>
                      <m:r>
                        <a:rPr lang="en-US" i="1">
                          <a:latin typeface="Cambria Math"/>
                        </a:rPr>
                        <m:t>𝐿</m:t>
                      </m:r>
                      <m:sSup>
                        <m:sSupPr>
                          <m:ctrlPr>
                            <a:rPr lang="en-US" i="1">
                              <a:latin typeface="Cambria Math"/>
                            </a:rPr>
                          </m:ctrlPr>
                        </m:sSupPr>
                        <m:e>
                          <m:r>
                            <a:rPr lang="en-US" i="1">
                              <a:latin typeface="Cambria Math"/>
                            </a:rPr>
                            <m:t>𝐼</m:t>
                          </m:r>
                        </m:e>
                        <m:sup>
                          <m:r>
                            <a:rPr lang="en-US" i="1">
                              <a:latin typeface="Cambria Math"/>
                            </a:rPr>
                            <m:t>2</m:t>
                          </m:r>
                        </m:sup>
                      </m:sSup>
                      <m:r>
                        <a:rPr lang="en-US" i="1">
                          <a:latin typeface="Cambria Math"/>
                        </a:rPr>
                        <m:t>  </m:t>
                      </m:r>
                      <m:d>
                        <m:dPr>
                          <m:ctrlPr>
                            <a:rPr lang="en-US" i="1">
                              <a:latin typeface="Cambria Math"/>
                            </a:rPr>
                          </m:ctrlPr>
                        </m:dPr>
                        <m:e>
                          <m:r>
                            <a:rPr lang="en-US" i="1">
                              <a:latin typeface="Cambria Math"/>
                            </a:rPr>
                            <m:t>𝐽</m:t>
                          </m:r>
                        </m:e>
                      </m:d>
                      <m:r>
                        <a:rPr lang="en-US" i="1">
                          <a:latin typeface="Cambria Math"/>
                        </a:rPr>
                        <m:t>….(2)</m:t>
                      </m:r>
                    </m:oMath>
                  </m:oMathPara>
                </a14:m>
                <a:endParaRPr lang="en-US" dirty="0"/>
              </a:p>
              <a:p>
                <a:pPr marL="0" indent="0">
                  <a:buNone/>
                </a:pPr>
                <a:r>
                  <a:rPr lang="en-US" dirty="0"/>
                  <a:t> </a:t>
                </a:r>
              </a:p>
              <a:p>
                <a:pPr marL="0" indent="0">
                  <a:buNone/>
                </a:pPr>
                <a:r>
                  <a:rPr lang="en-US" dirty="0"/>
                  <a:t>Now let us define the inductance of </a:t>
                </a:r>
                <a:r>
                  <a:rPr lang="en-US" dirty="0" smtClean="0"/>
                  <a:t>an inductor </a:t>
                </a:r>
                <a:r>
                  <a:rPr lang="en-US" dirty="0"/>
                  <a:t>as </a:t>
                </a:r>
                <a14:m>
                  <m:oMath xmlns:m="http://schemas.openxmlformats.org/officeDocument/2006/math">
                    <m:r>
                      <a:rPr lang="en-US" i="1">
                        <a:latin typeface="Cambria Math"/>
                      </a:rPr>
                      <m:t>𝐿</m:t>
                    </m:r>
                    <m:r>
                      <a:rPr lang="en-US" i="1">
                        <a:latin typeface="Cambria Math"/>
                      </a:rPr>
                      <m:t>≜</m:t>
                    </m:r>
                    <m:f>
                      <m:fPr>
                        <m:ctrlPr>
                          <a:rPr lang="en-US" i="1">
                            <a:latin typeface="Cambria Math"/>
                          </a:rPr>
                        </m:ctrlPr>
                      </m:fPr>
                      <m:num>
                        <m:r>
                          <a:rPr lang="en-US" i="1">
                            <a:latin typeface="Cambria Math"/>
                          </a:rPr>
                          <m:t>𝜆</m:t>
                        </m:r>
                      </m:num>
                      <m:den>
                        <m:r>
                          <a:rPr lang="en-US" i="1">
                            <a:latin typeface="Cambria Math"/>
                          </a:rPr>
                          <m:t>𝐼</m:t>
                        </m:r>
                      </m:den>
                    </m:f>
                    <m:r>
                      <a:rPr lang="en-US" i="1">
                        <a:latin typeface="Cambria Math"/>
                      </a:rPr>
                      <m:t> </m:t>
                    </m:r>
                    <m:d>
                      <m:dPr>
                        <m:ctrlPr>
                          <a:rPr lang="en-US" i="1">
                            <a:latin typeface="Cambria Math"/>
                          </a:rPr>
                        </m:ctrlPr>
                      </m:dPr>
                      <m:e>
                        <m:r>
                          <a:rPr lang="en-US" i="1">
                            <a:latin typeface="Cambria Math"/>
                          </a:rPr>
                          <m:t>𝐻</m:t>
                        </m:r>
                      </m:e>
                    </m:d>
                    <m:r>
                      <a:rPr lang="en-US" i="1">
                        <a:latin typeface="Cambria Math"/>
                      </a:rPr>
                      <m:t>…(3)</m:t>
                    </m:r>
                  </m:oMath>
                </a14:m>
                <a:endParaRPr lang="en-US" dirty="0" smtClean="0"/>
              </a:p>
              <a:p>
                <a:pPr marL="0" indent="0">
                  <a:buNone/>
                </a:pPr>
                <a:endParaRPr lang="en-US" dirty="0" smtClean="0"/>
              </a:p>
              <a:p>
                <a:pPr marL="0" indent="0">
                  <a:buNone/>
                </a:pPr>
                <a:r>
                  <a:rPr lang="en-US" dirty="0" smtClean="0"/>
                  <a:t>Where </a:t>
                </a:r>
                <a:r>
                  <a:rPr lang="en-US" dirty="0"/>
                  <a:t>the unit of inductance is the Henry. </a:t>
                </a:r>
                <a14:m>
                  <m:oMath xmlns:m="http://schemas.openxmlformats.org/officeDocument/2006/math">
                    <m:r>
                      <a:rPr lang="en-US" i="1">
                        <a:latin typeface="Cambria Math"/>
                      </a:rPr>
                      <m:t>𝜆</m:t>
                    </m:r>
                  </m:oMath>
                </a14:m>
                <a:r>
                  <a:rPr lang="en-US" dirty="0"/>
                  <a:t>(lambda) is the total flux </a:t>
                </a:r>
                <a:r>
                  <a:rPr lang="en-US" dirty="0" smtClean="0"/>
                  <a:t>linkage </a:t>
                </a:r>
                <a:r>
                  <a:rPr lang="en-US" dirty="0"/>
                  <a:t>of the inductor and </a:t>
                </a:r>
                <a14:m>
                  <m:oMath xmlns:m="http://schemas.openxmlformats.org/officeDocument/2006/math">
                    <m:r>
                      <a:rPr lang="en-US" i="1">
                        <a:latin typeface="Cambria Math"/>
                      </a:rPr>
                      <m:t>𝐼</m:t>
                    </m:r>
                  </m:oMath>
                </a14:m>
                <a:r>
                  <a:rPr lang="en-US" dirty="0"/>
                  <a:t> is the current flowing in the inductor. A flux linkage of one exists when </a:t>
                </a:r>
                <a14:m>
                  <m:oMath xmlns:m="http://schemas.openxmlformats.org/officeDocument/2006/math">
                    <m:r>
                      <a:rPr lang="en-US" i="1">
                        <a:latin typeface="Cambria Math"/>
                      </a:rPr>
                      <m:t>1 </m:t>
                    </m:r>
                    <m:r>
                      <a:rPr lang="en-US" i="1">
                        <a:latin typeface="Cambria Math"/>
                      </a:rPr>
                      <m:t>𝑊𝑏</m:t>
                    </m:r>
                  </m:oMath>
                </a14:m>
                <a:r>
                  <a:rPr lang="en-US" dirty="0"/>
                  <a:t> of flux links one turn of the inductor</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257800"/>
              </a:xfrm>
              <a:blipFill rotWithShape="1">
                <a:blip r:embed="rId2"/>
                <a:stretch>
                  <a:fillRect l="-1704" t="-3016" b="-10209"/>
                </a:stretch>
              </a:blipFill>
            </p:spPr>
            <p:txBody>
              <a:bodyPr/>
              <a:lstStyle/>
              <a:p>
                <a:r>
                  <a:rPr lang="en-US">
                    <a:noFill/>
                  </a:rPr>
                  <a:t> </a:t>
                </a:r>
              </a:p>
            </p:txBody>
          </p:sp>
        </mc:Fallback>
      </mc:AlternateContent>
    </p:spTree>
    <p:extLst>
      <p:ext uri="{BB962C8B-B14F-4D97-AF65-F5344CB8AC3E}">
        <p14:creationId xmlns:p14="http://schemas.microsoft.com/office/powerpoint/2010/main" val="31770272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5257800"/>
              </a:xfrm>
            </p:spPr>
            <p:txBody>
              <a:bodyPr>
                <a:normAutofit fontScale="92500" lnSpcReduction="20000"/>
              </a:bodyPr>
              <a:lstStyle/>
              <a:p>
                <a:pPr marL="0" indent="0">
                  <a:buNone/>
                </a:pPr>
                <a:r>
                  <a:rPr lang="en-US" dirty="0"/>
                  <a:t>If all the flux link all the turns, the total flux linkage is equal to </a:t>
                </a:r>
              </a:p>
              <a:p>
                <a:pPr marL="0" indent="0">
                  <a:buNone/>
                </a:pPr>
                <a14:m>
                  <m:oMathPara xmlns:m="http://schemas.openxmlformats.org/officeDocument/2006/math">
                    <m:oMathParaPr>
                      <m:jc m:val="centerGroup"/>
                    </m:oMathParaPr>
                    <m:oMath xmlns:m="http://schemas.openxmlformats.org/officeDocument/2006/math">
                      <m:r>
                        <a:rPr lang="en-US" i="1">
                          <a:latin typeface="Cambria Math"/>
                        </a:rPr>
                        <m:t>𝜆</m:t>
                      </m:r>
                      <m:r>
                        <a:rPr lang="en-US" i="1">
                          <a:latin typeface="Cambria Math"/>
                        </a:rPr>
                        <m:t>=</m:t>
                      </m:r>
                      <m:sSub>
                        <m:sSubPr>
                          <m:ctrlPr>
                            <a:rPr lang="en-US" i="1">
                              <a:latin typeface="Cambria Math"/>
                            </a:rPr>
                          </m:ctrlPr>
                        </m:sSubPr>
                        <m:e>
                          <m:r>
                            <a:rPr lang="en-US" i="1">
                              <a:latin typeface="Cambria Math"/>
                            </a:rPr>
                            <m:t>𝜑</m:t>
                          </m:r>
                        </m:e>
                        <m:sub>
                          <m:r>
                            <a:rPr lang="en-US" i="1">
                              <a:latin typeface="Cambria Math"/>
                            </a:rPr>
                            <m:t>𝑚</m:t>
                          </m:r>
                        </m:sub>
                      </m:sSub>
                      <m:r>
                        <a:rPr lang="en-US" i="1">
                          <a:latin typeface="Cambria Math"/>
                        </a:rPr>
                        <m:t>𝑁</m:t>
                      </m:r>
                      <m:r>
                        <a:rPr lang="en-US" i="1">
                          <a:latin typeface="Cambria Math"/>
                        </a:rPr>
                        <m:t>  </m:t>
                      </m:r>
                      <m:d>
                        <m:dPr>
                          <m:ctrlPr>
                            <a:rPr lang="en-US" i="1">
                              <a:latin typeface="Cambria Math"/>
                            </a:rPr>
                          </m:ctrlPr>
                        </m:dPr>
                        <m:e>
                          <m:r>
                            <a:rPr lang="en-US" i="1">
                              <a:latin typeface="Cambria Math"/>
                            </a:rPr>
                            <m:t>𝑊𝑏</m:t>
                          </m:r>
                          <m:r>
                            <a:rPr lang="en-US" i="1">
                              <a:latin typeface="Cambria Math"/>
                            </a:rPr>
                            <m:t> </m:t>
                          </m:r>
                          <m:r>
                            <a:rPr lang="en-US" i="1">
                              <a:latin typeface="Cambria Math"/>
                            </a:rPr>
                            <m:t>𝑡𝑢𝑟𝑛𝑠</m:t>
                          </m:r>
                        </m:e>
                      </m:d>
                      <m:r>
                        <a:rPr lang="en-US" i="1">
                          <a:latin typeface="Cambria Math"/>
                        </a:rPr>
                        <m:t>..(4)</m:t>
                      </m:r>
                    </m:oMath>
                  </m:oMathPara>
                </a14:m>
                <a:endParaRPr lang="en-US" dirty="0"/>
              </a:p>
              <a:p>
                <a:pPr marL="0" indent="0">
                  <a:buNone/>
                </a:pPr>
                <a:r>
                  <a:rPr lang="en-US" dirty="0"/>
                  <a:t> </a:t>
                </a:r>
              </a:p>
              <a:p>
                <a:pPr marL="0" indent="0">
                  <a:buNone/>
                </a:pPr>
                <a:r>
                  <a:rPr lang="en-US" dirty="0"/>
                  <a:t>Where </a:t>
                </a:r>
                <a14:m>
                  <m:oMath xmlns:m="http://schemas.openxmlformats.org/officeDocument/2006/math">
                    <m:sSub>
                      <m:sSubPr>
                        <m:ctrlPr>
                          <a:rPr lang="en-US" i="1">
                            <a:latin typeface="Cambria Math"/>
                          </a:rPr>
                        </m:ctrlPr>
                      </m:sSubPr>
                      <m:e>
                        <m:r>
                          <a:rPr lang="en-US" i="1">
                            <a:latin typeface="Cambria Math"/>
                          </a:rPr>
                          <m:t>𝜑</m:t>
                        </m:r>
                      </m:e>
                      <m:sub>
                        <m:r>
                          <a:rPr lang="en-US" i="1">
                            <a:latin typeface="Cambria Math"/>
                          </a:rPr>
                          <m:t>𝑚</m:t>
                        </m:r>
                      </m:sub>
                    </m:sSub>
                  </m:oMath>
                </a14:m>
                <a:r>
                  <a:rPr lang="en-US" dirty="0"/>
                  <a:t> is the total flux produced by the inductor</a:t>
                </a:r>
                <a:r>
                  <a:rPr lang="en-US" dirty="0" smtClean="0"/>
                  <a:t>.</a:t>
                </a:r>
              </a:p>
              <a:p>
                <a:pPr marL="0" indent="0">
                  <a:buNone/>
                </a:pPr>
                <a:r>
                  <a:rPr lang="en-US" dirty="0"/>
                  <a:t>The inductance defined by equation (3) is commonly called </a:t>
                </a:r>
                <a:r>
                  <a:rPr lang="en-US" b="1" dirty="0"/>
                  <a:t>self-inductance</a:t>
                </a:r>
                <a:r>
                  <a:rPr lang="en-US" dirty="0"/>
                  <a:t> since the linkages are self-produced by the inductor.</a:t>
                </a:r>
              </a:p>
              <a:p>
                <a:pPr marL="0" indent="0">
                  <a:buNone/>
                </a:pPr>
                <a:r>
                  <a:rPr lang="en-US" b="1" dirty="0"/>
                  <a:t>Mutual inductance</a:t>
                </a:r>
                <a:r>
                  <a:rPr lang="en-US" dirty="0"/>
                  <a:t> exists between two magnetic circuits that share a common flux linkage, as suggested below</a:t>
                </a:r>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257800"/>
              </a:xfrm>
              <a:blipFill rotWithShape="1">
                <a:blip r:embed="rId2"/>
                <a:stretch>
                  <a:fillRect l="-1704" t="-3016" r="-1111" b="-16821"/>
                </a:stretch>
              </a:blipFill>
            </p:spPr>
            <p:txBody>
              <a:bodyPr/>
              <a:lstStyle/>
              <a:p>
                <a:r>
                  <a:rPr lang="en-US">
                    <a:noFill/>
                  </a:rPr>
                  <a:t> </a:t>
                </a:r>
              </a:p>
            </p:txBody>
          </p:sp>
        </mc:Fallback>
      </mc:AlternateContent>
    </p:spTree>
    <p:extLst>
      <p:ext uri="{BB962C8B-B14F-4D97-AF65-F5344CB8AC3E}">
        <p14:creationId xmlns:p14="http://schemas.microsoft.com/office/powerpoint/2010/main" val="5118160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667000" y="1524000"/>
            <a:ext cx="3200400" cy="2571750"/>
          </a:xfrm>
          <a:prstGeom prst="rect">
            <a:avLst/>
          </a:prstGeom>
        </p:spPr>
      </p:pic>
      <mc:AlternateContent xmlns:mc="http://schemas.openxmlformats.org/markup-compatibility/2006" xmlns:a14="http://schemas.microsoft.com/office/drawing/2010/main">
        <mc:Choice Requires="a14">
          <p:sp>
            <p:nvSpPr>
              <p:cNvPr id="5" name="Rectangle 4"/>
              <p:cNvSpPr/>
              <p:nvPr/>
            </p:nvSpPr>
            <p:spPr>
              <a:xfrm>
                <a:off x="1066800" y="5043055"/>
                <a:ext cx="7315200" cy="1642437"/>
              </a:xfrm>
              <a:prstGeom prst="rect">
                <a:avLst/>
              </a:prstGeom>
            </p:spPr>
            <p:txBody>
              <a:bodyPr wrap="square">
                <a:spAutoFit/>
              </a:bodyPr>
              <a:lstStyle/>
              <a:p>
                <a:r>
                  <a:rPr lang="en-US" sz="2200" dirty="0" smtClean="0"/>
                  <a:t>The mutual inductance </a:t>
                </a:r>
                <a14:m>
                  <m:oMath xmlns:m="http://schemas.openxmlformats.org/officeDocument/2006/math">
                    <m:sSub>
                      <m:sSubPr>
                        <m:ctrlPr>
                          <a:rPr lang="en-US" sz="2200" i="1">
                            <a:latin typeface="Cambria Math"/>
                          </a:rPr>
                        </m:ctrlPr>
                      </m:sSubPr>
                      <m:e>
                        <m:r>
                          <a:rPr lang="en-US" sz="2200" i="1">
                            <a:latin typeface="Cambria Math"/>
                          </a:rPr>
                          <m:t>𝑀</m:t>
                        </m:r>
                      </m:e>
                      <m:sub>
                        <m:r>
                          <a:rPr lang="en-US" sz="2200" i="1">
                            <a:latin typeface="Cambria Math"/>
                          </a:rPr>
                          <m:t>12</m:t>
                        </m:r>
                      </m:sub>
                    </m:sSub>
                    <m:r>
                      <a:rPr lang="en-US" sz="2200" i="1">
                        <a:latin typeface="Cambria Math"/>
                      </a:rPr>
                      <m:t>=</m:t>
                    </m:r>
                    <m:f>
                      <m:fPr>
                        <m:ctrlPr>
                          <a:rPr lang="en-US" sz="2200" i="1">
                            <a:latin typeface="Cambria Math"/>
                          </a:rPr>
                        </m:ctrlPr>
                      </m:fPr>
                      <m:num>
                        <m:sSub>
                          <m:sSubPr>
                            <m:ctrlPr>
                              <a:rPr lang="en-US" sz="2200" i="1">
                                <a:latin typeface="Cambria Math"/>
                              </a:rPr>
                            </m:ctrlPr>
                          </m:sSubPr>
                          <m:e>
                            <m:r>
                              <a:rPr lang="en-US" sz="2200" i="1">
                                <a:latin typeface="Cambria Math"/>
                              </a:rPr>
                              <m:t>𝜆</m:t>
                            </m:r>
                          </m:e>
                          <m:sub>
                            <m:r>
                              <a:rPr lang="en-US" sz="2200" i="1">
                                <a:latin typeface="Cambria Math"/>
                              </a:rPr>
                              <m:t>12</m:t>
                            </m:r>
                          </m:sub>
                        </m:sSub>
                        <m:r>
                          <a:rPr lang="en-US" sz="2200" i="1">
                            <a:latin typeface="Cambria Math"/>
                          </a:rPr>
                          <m:t> </m:t>
                        </m:r>
                      </m:num>
                      <m:den>
                        <m:sSub>
                          <m:sSubPr>
                            <m:ctrlPr>
                              <a:rPr lang="en-US" sz="2200" i="1">
                                <a:latin typeface="Cambria Math"/>
                              </a:rPr>
                            </m:ctrlPr>
                          </m:sSubPr>
                          <m:e>
                            <m:r>
                              <a:rPr lang="en-US" sz="2200" i="1">
                                <a:latin typeface="Cambria Math"/>
                              </a:rPr>
                              <m:t>𝐼</m:t>
                            </m:r>
                          </m:e>
                          <m:sub>
                            <m:r>
                              <a:rPr lang="en-US" sz="2200" i="1">
                                <a:latin typeface="Cambria Math"/>
                              </a:rPr>
                              <m:t>1</m:t>
                            </m:r>
                          </m:sub>
                        </m:sSub>
                      </m:den>
                    </m:f>
                    <m:r>
                      <a:rPr lang="en-US" sz="2200" i="1">
                        <a:latin typeface="Cambria Math"/>
                      </a:rPr>
                      <m:t>  </m:t>
                    </m:r>
                    <m:d>
                      <m:dPr>
                        <m:ctrlPr>
                          <a:rPr lang="en-US" sz="2200" i="1">
                            <a:latin typeface="Cambria Math"/>
                          </a:rPr>
                        </m:ctrlPr>
                      </m:dPr>
                      <m:e>
                        <m:r>
                          <a:rPr lang="en-US" sz="2200" i="1">
                            <a:latin typeface="Cambria Math"/>
                          </a:rPr>
                          <m:t>𝐻</m:t>
                        </m:r>
                      </m:e>
                    </m:d>
                    <m:r>
                      <a:rPr lang="en-US" sz="2200" i="1">
                        <a:latin typeface="Cambria Math"/>
                      </a:rPr>
                      <m:t>….(5)</m:t>
                    </m:r>
                  </m:oMath>
                </a14:m>
                <a:endParaRPr lang="en-US" sz="2200" dirty="0"/>
              </a:p>
              <a:p>
                <a:r>
                  <a:rPr lang="en-US" sz="2200" dirty="0"/>
                  <a:t>Where </a:t>
                </a:r>
                <a14:m>
                  <m:oMath xmlns:m="http://schemas.openxmlformats.org/officeDocument/2006/math">
                    <m:sSub>
                      <m:sSubPr>
                        <m:ctrlPr>
                          <a:rPr lang="en-US" sz="2200" i="1">
                            <a:latin typeface="Cambria Math"/>
                          </a:rPr>
                        </m:ctrlPr>
                      </m:sSubPr>
                      <m:e>
                        <m:r>
                          <a:rPr lang="en-US" sz="2200" i="1">
                            <a:latin typeface="Cambria Math"/>
                          </a:rPr>
                          <m:t>𝜆</m:t>
                        </m:r>
                      </m:e>
                      <m:sub>
                        <m:r>
                          <a:rPr lang="en-US" sz="2200" i="1">
                            <a:latin typeface="Cambria Math"/>
                          </a:rPr>
                          <m:t>12</m:t>
                        </m:r>
                      </m:sub>
                    </m:sSub>
                  </m:oMath>
                </a14:m>
                <a:r>
                  <a:rPr lang="en-US" sz="2200" dirty="0"/>
                  <a:t> is the linkage of circuit 2 produced by </a:t>
                </a:r>
                <a14:m>
                  <m:oMath xmlns:m="http://schemas.openxmlformats.org/officeDocument/2006/math">
                    <m:sSub>
                      <m:sSubPr>
                        <m:ctrlPr>
                          <a:rPr lang="en-US" sz="2200" i="1">
                            <a:latin typeface="Cambria Math"/>
                          </a:rPr>
                        </m:ctrlPr>
                      </m:sSubPr>
                      <m:e>
                        <m:r>
                          <a:rPr lang="en-US" sz="2200" i="1">
                            <a:latin typeface="Cambria Math"/>
                          </a:rPr>
                          <m:t>𝐼</m:t>
                        </m:r>
                      </m:e>
                      <m:sub>
                        <m:r>
                          <a:rPr lang="en-US" sz="2200" i="1">
                            <a:latin typeface="Cambria Math"/>
                          </a:rPr>
                          <m:t>1</m:t>
                        </m:r>
                      </m:sub>
                    </m:sSub>
                  </m:oMath>
                </a14:m>
                <a:r>
                  <a:rPr lang="en-US" sz="2200" dirty="0"/>
                  <a:t> in circuit 1. For a linear magnetic medium, it can be shown that  </a:t>
                </a:r>
                <a14:m>
                  <m:oMath xmlns:m="http://schemas.openxmlformats.org/officeDocument/2006/math">
                    <m:r>
                      <a:rPr lang="en-GB" sz="2200" b="0" i="0" smtClean="0">
                        <a:latin typeface="Cambria Math"/>
                      </a:rPr>
                      <m:t>         </m:t>
                    </m:r>
                    <m:sSub>
                      <m:sSubPr>
                        <m:ctrlPr>
                          <a:rPr lang="en-US" sz="2200" i="1">
                            <a:latin typeface="Cambria Math"/>
                          </a:rPr>
                        </m:ctrlPr>
                      </m:sSubPr>
                      <m:e>
                        <m:r>
                          <a:rPr lang="en-US" sz="2200" i="1">
                            <a:latin typeface="Cambria Math"/>
                          </a:rPr>
                          <m:t>𝑀</m:t>
                        </m:r>
                      </m:e>
                      <m:sub>
                        <m:r>
                          <a:rPr lang="en-US" sz="2200" i="1">
                            <a:latin typeface="Cambria Math"/>
                          </a:rPr>
                          <m:t>12</m:t>
                        </m:r>
                      </m:sub>
                    </m:sSub>
                    <m:r>
                      <a:rPr lang="en-US" sz="2200" i="1">
                        <a:latin typeface="Cambria Math"/>
                      </a:rPr>
                      <m:t>=</m:t>
                    </m:r>
                    <m:sSub>
                      <m:sSubPr>
                        <m:ctrlPr>
                          <a:rPr lang="en-US" sz="2200" i="1">
                            <a:latin typeface="Cambria Math"/>
                          </a:rPr>
                        </m:ctrlPr>
                      </m:sSubPr>
                      <m:e>
                        <m:r>
                          <a:rPr lang="en-US" sz="2200" i="1">
                            <a:latin typeface="Cambria Math"/>
                          </a:rPr>
                          <m:t>𝑀</m:t>
                        </m:r>
                      </m:e>
                      <m:sub>
                        <m:r>
                          <a:rPr lang="en-US" sz="2200" i="1">
                            <a:latin typeface="Cambria Math"/>
                          </a:rPr>
                          <m:t>21</m:t>
                        </m:r>
                      </m:sub>
                    </m:sSub>
                  </m:oMath>
                </a14:m>
                <a:endParaRPr lang="en-US" sz="2200" dirty="0"/>
              </a:p>
            </p:txBody>
          </p:sp>
        </mc:Choice>
        <mc:Fallback xmlns="">
          <p:sp>
            <p:nvSpPr>
              <p:cNvPr id="5" name="Rectangle 4"/>
              <p:cNvSpPr>
                <a:spLocks noRot="1" noChangeAspect="1" noMove="1" noResize="1" noEditPoints="1" noAdjustHandles="1" noChangeArrowheads="1" noChangeShapeType="1" noTextEdit="1"/>
              </p:cNvSpPr>
              <p:nvPr/>
            </p:nvSpPr>
            <p:spPr>
              <a:xfrm>
                <a:off x="1066800" y="5043055"/>
                <a:ext cx="7315200" cy="1642437"/>
              </a:xfrm>
              <a:prstGeom prst="rect">
                <a:avLst/>
              </a:prstGeom>
              <a:blipFill rotWithShape="1">
                <a:blip r:embed="rId3"/>
                <a:stretch>
                  <a:fillRect l="-1000" r="-1500" b="-6296"/>
                </a:stretch>
              </a:blipFill>
            </p:spPr>
            <p:txBody>
              <a:bodyPr/>
              <a:lstStyle/>
              <a:p>
                <a:r>
                  <a:rPr lang="en-US">
                    <a:noFill/>
                  </a:rPr>
                  <a:t> </a:t>
                </a:r>
              </a:p>
            </p:txBody>
          </p:sp>
        </mc:Fallback>
      </mc:AlternateContent>
    </p:spTree>
    <p:extLst>
      <p:ext uri="{BB962C8B-B14F-4D97-AF65-F5344CB8AC3E}">
        <p14:creationId xmlns:p14="http://schemas.microsoft.com/office/powerpoint/2010/main" val="31923975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029200"/>
          </a:xfrm>
        </p:spPr>
        <p:txBody>
          <a:bodyPr/>
          <a:lstStyle/>
          <a:p>
            <a:pPr marL="0" indent="0">
              <a:buNone/>
            </a:pPr>
            <a:r>
              <a:rPr lang="en-US" b="1" dirty="0"/>
              <a:t>Example</a:t>
            </a:r>
            <a:endParaRPr lang="en-US" dirty="0"/>
          </a:p>
          <a:p>
            <a:pPr marL="0" indent="0">
              <a:buNone/>
            </a:pPr>
            <a:r>
              <a:rPr lang="en-US" dirty="0"/>
              <a:t>Obtain an expression for the self inductance of the long solenoid shown </a:t>
            </a:r>
            <a:r>
              <a:rPr lang="en-US" dirty="0" smtClean="0"/>
              <a:t>below</a:t>
            </a:r>
          </a:p>
          <a:p>
            <a:pPr marL="0" indent="0">
              <a:buNone/>
            </a:pPr>
            <a:endParaRPr lang="en-GB" dirty="0"/>
          </a:p>
          <a:p>
            <a:pPr marL="0" indent="0">
              <a:buNone/>
            </a:pPr>
            <a:endParaRPr lang="en-GB" dirty="0" smtClean="0"/>
          </a:p>
          <a:p>
            <a:pPr marL="0" indent="0">
              <a:buNone/>
            </a:pPr>
            <a:endParaRPr lang="en-GB" dirty="0"/>
          </a:p>
          <a:p>
            <a:pPr marL="0" indent="0">
              <a:buNone/>
            </a:pPr>
            <a:endParaRPr lang="en-US" dirty="0"/>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819398" y="3505205"/>
            <a:ext cx="3124204"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6824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a:rPr>
                          </m:ctrlPr>
                        </m:accPr>
                        <m:e>
                          <m:r>
                            <a:rPr lang="en-US" i="1">
                              <a:latin typeface="Cambria Math"/>
                            </a:rPr>
                            <m:t>𝐹</m:t>
                          </m:r>
                        </m:e>
                      </m:acc>
                      <m:r>
                        <a:rPr lang="en-US" i="1">
                          <a:latin typeface="Cambria Math"/>
                        </a:rPr>
                        <m:t>=</m:t>
                      </m:r>
                      <m:nary>
                        <m:naryPr>
                          <m:chr m:val="∮"/>
                          <m:limLoc m:val="subSup"/>
                          <m:ctrlPr>
                            <a:rPr lang="en-US" i="1">
                              <a:latin typeface="Cambria Math"/>
                            </a:rPr>
                          </m:ctrlPr>
                        </m:naryPr>
                        <m:sub>
                          <m:r>
                            <a:rPr lang="en-US" i="1">
                              <a:latin typeface="Cambria Math"/>
                            </a:rPr>
                            <m:t>𝑙</m:t>
                          </m:r>
                        </m:sub>
                        <m:sup>
                          <m:r>
                            <a:rPr lang="en-US" i="1">
                              <a:latin typeface="Cambria Math"/>
                            </a:rPr>
                            <m:t>.</m:t>
                          </m:r>
                        </m:sup>
                        <m:e>
                          <m:r>
                            <a:rPr lang="en-US" i="1">
                              <a:latin typeface="Cambria Math"/>
                            </a:rPr>
                            <m:t>𝐼</m:t>
                          </m:r>
                          <m:acc>
                            <m:accPr>
                              <m:chr m:val="⃗"/>
                              <m:ctrlPr>
                                <a:rPr lang="en-US" i="1">
                                  <a:latin typeface="Cambria Math"/>
                                </a:rPr>
                              </m:ctrlPr>
                            </m:accPr>
                            <m:e>
                              <m:r>
                                <a:rPr lang="en-US" i="1">
                                  <a:latin typeface="Cambria Math"/>
                                </a:rPr>
                                <m:t>𝑑𝑙</m:t>
                              </m:r>
                            </m:e>
                          </m:acc>
                        </m:e>
                      </m:nary>
                      <m:r>
                        <a:rPr lang="en-US" i="1">
                          <a:latin typeface="Cambria Math"/>
                        </a:rPr>
                        <m:t>𝑥</m:t>
                      </m:r>
                      <m:r>
                        <a:rPr lang="en-US" i="1">
                          <a:latin typeface="Cambria Math"/>
                        </a:rPr>
                        <m:t> </m:t>
                      </m:r>
                      <m:acc>
                        <m:accPr>
                          <m:chr m:val="⃗"/>
                          <m:ctrlPr>
                            <a:rPr lang="en-US" i="1">
                              <a:latin typeface="Cambria Math"/>
                            </a:rPr>
                          </m:ctrlPr>
                        </m:accPr>
                        <m:e>
                          <m:r>
                            <a:rPr lang="en-US" i="1">
                              <a:latin typeface="Cambria Math"/>
                            </a:rPr>
                            <m:t>𝐵</m:t>
                          </m:r>
                        </m:e>
                      </m:acc>
                      <m:r>
                        <a:rPr lang="en-US" i="1">
                          <a:latin typeface="Cambria Math"/>
                        </a:rPr>
                        <m:t>…..(3)</m:t>
                      </m:r>
                    </m:oMath>
                  </m:oMathPara>
                </a14:m>
                <a:endParaRPr lang="en-US" dirty="0"/>
              </a:p>
              <a:p>
                <a:pPr marL="0" indent="0">
                  <a:buNone/>
                </a:pPr>
                <a:r>
                  <a:rPr lang="en-US" dirty="0"/>
                  <a:t>Let us now find the force of translation between the two conductor current elements, </a:t>
                </a:r>
                <a14:m>
                  <m:oMath xmlns:m="http://schemas.openxmlformats.org/officeDocument/2006/math">
                    <m:sSub>
                      <m:sSubPr>
                        <m:ctrlPr>
                          <a:rPr lang="en-US" i="1">
                            <a:latin typeface="Cambria Math"/>
                          </a:rPr>
                        </m:ctrlPr>
                      </m:sSubPr>
                      <m:e>
                        <m:r>
                          <a:rPr lang="en-US" i="1">
                            <a:latin typeface="Cambria Math"/>
                          </a:rPr>
                          <m:t>𝐼</m:t>
                        </m:r>
                      </m:e>
                      <m:sub>
                        <m:r>
                          <a:rPr lang="en-US" i="1">
                            <a:latin typeface="Cambria Math"/>
                          </a:rPr>
                          <m:t>1</m:t>
                        </m:r>
                      </m:sub>
                    </m:sSub>
                    <m:acc>
                      <m:accPr>
                        <m:chr m:val="⃗"/>
                        <m:ctrlPr>
                          <a:rPr lang="en-US" i="1">
                            <a:latin typeface="Cambria Math"/>
                          </a:rPr>
                        </m:ctrlPr>
                      </m:accPr>
                      <m:e>
                        <m:sSub>
                          <m:sSubPr>
                            <m:ctrlPr>
                              <a:rPr lang="en-US" i="1">
                                <a:latin typeface="Cambria Math"/>
                              </a:rPr>
                            </m:ctrlPr>
                          </m:sSubPr>
                          <m:e>
                            <m:r>
                              <a:rPr lang="en-US" i="1">
                                <a:latin typeface="Cambria Math"/>
                              </a:rPr>
                              <m:t>𝑑𝑙</m:t>
                            </m:r>
                          </m:e>
                          <m:sub>
                            <m:r>
                              <a:rPr lang="en-US" i="1">
                                <a:latin typeface="Cambria Math"/>
                              </a:rPr>
                              <m:t>1</m:t>
                            </m:r>
                          </m:sub>
                        </m:sSub>
                      </m:e>
                    </m:acc>
                    <m:r>
                      <a:rPr lang="en-US" i="1">
                        <a:latin typeface="Cambria Math"/>
                      </a:rPr>
                      <m:t> </m:t>
                    </m:r>
                    <m:r>
                      <a:rPr lang="en-US" i="1">
                        <a:latin typeface="Cambria Math"/>
                      </a:rPr>
                      <m:t>𝑎𝑛𝑑</m:t>
                    </m:r>
                    <m:r>
                      <a:rPr lang="en-US" i="1">
                        <a:latin typeface="Cambria Math"/>
                      </a:rPr>
                      <m:t> </m:t>
                    </m:r>
                    <m:sSub>
                      <m:sSubPr>
                        <m:ctrlPr>
                          <a:rPr lang="en-US" i="1">
                            <a:latin typeface="Cambria Math"/>
                          </a:rPr>
                        </m:ctrlPr>
                      </m:sSubPr>
                      <m:e>
                        <m:r>
                          <a:rPr lang="en-US" i="1">
                            <a:latin typeface="Cambria Math"/>
                          </a:rPr>
                          <m:t>𝐼</m:t>
                        </m:r>
                      </m:e>
                      <m:sub>
                        <m:r>
                          <a:rPr lang="en-US" i="1">
                            <a:latin typeface="Cambria Math"/>
                          </a:rPr>
                          <m:t>2</m:t>
                        </m:r>
                      </m:sub>
                    </m:sSub>
                    <m:acc>
                      <m:accPr>
                        <m:chr m:val="⃗"/>
                        <m:ctrlPr>
                          <a:rPr lang="en-US" i="1">
                            <a:latin typeface="Cambria Math"/>
                          </a:rPr>
                        </m:ctrlPr>
                      </m:accPr>
                      <m:e>
                        <m:sSub>
                          <m:sSubPr>
                            <m:ctrlPr>
                              <a:rPr lang="en-US" i="1">
                                <a:latin typeface="Cambria Math"/>
                              </a:rPr>
                            </m:ctrlPr>
                          </m:sSubPr>
                          <m:e>
                            <m:r>
                              <a:rPr lang="en-US" i="1">
                                <a:latin typeface="Cambria Math"/>
                              </a:rPr>
                              <m:t>𝑑𝑙</m:t>
                            </m:r>
                          </m:e>
                          <m:sub>
                            <m:r>
                              <a:rPr lang="en-US" i="1">
                                <a:latin typeface="Cambria Math"/>
                              </a:rPr>
                              <m:t>2</m:t>
                            </m:r>
                          </m:sub>
                        </m:sSub>
                      </m:e>
                    </m:acc>
                  </m:oMath>
                </a14:m>
                <a:r>
                  <a:rPr lang="en-US" dirty="0"/>
                  <a:t> as found in the figure below.</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r="-1778"/>
                </a:stretch>
              </a:blipFill>
            </p:spPr>
            <p:txBody>
              <a:bodyPr/>
              <a:lstStyle/>
              <a:p>
                <a:r>
                  <a:rPr lang="en-US">
                    <a:noFill/>
                  </a:rPr>
                  <a:t> </a:t>
                </a:r>
              </a:p>
            </p:txBody>
          </p:sp>
        </mc:Fallback>
      </mc:AlternateContent>
    </p:spTree>
    <p:extLst>
      <p:ext uri="{BB962C8B-B14F-4D97-AF65-F5344CB8AC3E}">
        <p14:creationId xmlns:p14="http://schemas.microsoft.com/office/powerpoint/2010/main" val="37101272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5029200"/>
              </a:xfrm>
            </p:spPr>
            <p:txBody>
              <a:bodyPr>
                <a:normAutofit fontScale="92500" lnSpcReduction="20000"/>
              </a:bodyPr>
              <a:lstStyle/>
              <a:p>
                <a:pPr marL="0" indent="0">
                  <a:buNone/>
                </a:pPr>
                <a:r>
                  <a:rPr lang="en-US" b="1" dirty="0" smtClean="0"/>
                  <a:t>Solution</a:t>
                </a:r>
                <a:endParaRPr lang="en-US" dirty="0"/>
              </a:p>
              <a:p>
                <a:pPr marL="0" indent="0">
                  <a:buNone/>
                </a:pPr>
                <a:r>
                  <a:rPr lang="en-US" dirty="0"/>
                  <a:t>Assuming that all the flux </a:t>
                </a:r>
                <a14:m>
                  <m:oMath xmlns:m="http://schemas.openxmlformats.org/officeDocument/2006/math">
                    <m:sSub>
                      <m:sSubPr>
                        <m:ctrlPr>
                          <a:rPr lang="en-US" i="1">
                            <a:latin typeface="Cambria Math"/>
                          </a:rPr>
                        </m:ctrlPr>
                      </m:sSubPr>
                      <m:e>
                        <m:r>
                          <a:rPr lang="en-US" i="1">
                            <a:latin typeface="Cambria Math"/>
                          </a:rPr>
                          <m:t>𝜑</m:t>
                        </m:r>
                      </m:e>
                      <m:sub>
                        <m:r>
                          <a:rPr lang="en-US" i="1">
                            <a:latin typeface="Cambria Math"/>
                          </a:rPr>
                          <m:t>𝑚</m:t>
                        </m:r>
                      </m:sub>
                    </m:sSub>
                  </m:oMath>
                </a14:m>
                <a:r>
                  <a:rPr lang="en-US" dirty="0"/>
                  <a:t> links all N turns and that </a:t>
                </a:r>
                <a14:m>
                  <m:oMath xmlns:m="http://schemas.openxmlformats.org/officeDocument/2006/math">
                    <m:r>
                      <a:rPr lang="en-US" i="1">
                        <a:latin typeface="Cambria Math"/>
                      </a:rPr>
                      <m:t>𝐵</m:t>
                    </m:r>
                  </m:oMath>
                </a14:m>
                <a:r>
                  <a:rPr lang="en-US" dirty="0"/>
                  <a:t> does not vary over the cross-section area of the solenoid</a:t>
                </a:r>
              </a:p>
              <a:p>
                <a:pPr marL="0" indent="0">
                  <a:buNone/>
                </a:pPr>
                <a14:m>
                  <m:oMathPara xmlns:m="http://schemas.openxmlformats.org/officeDocument/2006/math">
                    <m:oMathParaPr>
                      <m:jc m:val="centerGroup"/>
                    </m:oMathParaPr>
                    <m:oMath xmlns:m="http://schemas.openxmlformats.org/officeDocument/2006/math">
                      <m:r>
                        <a:rPr lang="en-US" i="1">
                          <a:latin typeface="Cambria Math"/>
                        </a:rPr>
                        <m:t>𝜆</m:t>
                      </m:r>
                      <m:r>
                        <a:rPr lang="en-US" i="1">
                          <a:latin typeface="Cambria Math"/>
                        </a:rPr>
                        <m:t>=</m:t>
                      </m:r>
                      <m:sSub>
                        <m:sSubPr>
                          <m:ctrlPr>
                            <a:rPr lang="en-US" i="1">
                              <a:latin typeface="Cambria Math"/>
                            </a:rPr>
                          </m:ctrlPr>
                        </m:sSubPr>
                        <m:e>
                          <m:r>
                            <a:rPr lang="en-US" i="1">
                              <a:latin typeface="Cambria Math"/>
                            </a:rPr>
                            <m:t>𝜑</m:t>
                          </m:r>
                        </m:e>
                        <m:sub>
                          <m:r>
                            <a:rPr lang="en-US" i="1">
                              <a:latin typeface="Cambria Math"/>
                            </a:rPr>
                            <m:t>𝑚</m:t>
                          </m:r>
                        </m:sub>
                      </m:sSub>
                      <m:r>
                        <a:rPr lang="en-US" i="1">
                          <a:latin typeface="Cambria Math"/>
                        </a:rPr>
                        <m:t>𝑁</m:t>
                      </m:r>
                      <m:r>
                        <a:rPr lang="en-US" i="1">
                          <a:latin typeface="Cambria Math"/>
                        </a:rPr>
                        <m:t>=</m:t>
                      </m:r>
                      <m:r>
                        <a:rPr lang="en-US" i="1">
                          <a:latin typeface="Cambria Math"/>
                        </a:rPr>
                        <m:t>𝐵</m:t>
                      </m:r>
                      <m:d>
                        <m:dPr>
                          <m:ctrlPr>
                            <a:rPr lang="en-US" i="1">
                              <a:latin typeface="Cambria Math"/>
                            </a:rPr>
                          </m:ctrlPr>
                        </m:dPr>
                        <m:e>
                          <m:r>
                            <a:rPr lang="en-US" i="1">
                              <a:latin typeface="Cambria Math"/>
                            </a:rPr>
                            <m:t>𝜋</m:t>
                          </m:r>
                          <m:sSup>
                            <m:sSupPr>
                              <m:ctrlPr>
                                <a:rPr lang="en-US" i="1">
                                  <a:latin typeface="Cambria Math"/>
                                </a:rPr>
                              </m:ctrlPr>
                            </m:sSupPr>
                            <m:e>
                              <m:r>
                                <a:rPr lang="en-US" i="1">
                                  <a:latin typeface="Cambria Math"/>
                                </a:rPr>
                                <m:t>𝑎</m:t>
                              </m:r>
                            </m:e>
                            <m:sup>
                              <m:r>
                                <a:rPr lang="en-US" i="1">
                                  <a:latin typeface="Cambria Math"/>
                                </a:rPr>
                                <m:t>2</m:t>
                              </m:r>
                            </m:sup>
                          </m:sSup>
                        </m:e>
                      </m:d>
                      <m:r>
                        <a:rPr lang="en-US" i="1">
                          <a:latin typeface="Cambria Math"/>
                        </a:rPr>
                        <m:t>𝑁</m:t>
                      </m:r>
                    </m:oMath>
                  </m:oMathPara>
                </a14:m>
                <a:endParaRPr lang="en-US" dirty="0"/>
              </a:p>
              <a:p>
                <a:pPr marL="0" indent="0">
                  <a:buNone/>
                </a:pPr>
                <a:r>
                  <a:rPr lang="en-US" dirty="0"/>
                  <a:t>From </a:t>
                </a:r>
                <a14:m>
                  <m:oMath xmlns:m="http://schemas.openxmlformats.org/officeDocument/2006/math">
                    <m:r>
                      <a:rPr lang="en-US" i="1">
                        <a:latin typeface="Cambria Math"/>
                      </a:rPr>
                      <m:t>𝐵</m:t>
                    </m:r>
                    <m:r>
                      <a:rPr lang="en-US" i="1">
                        <a:latin typeface="Cambria Math"/>
                      </a:rPr>
                      <m:t>=</m:t>
                    </m:r>
                    <m:r>
                      <a:rPr lang="en-US" i="1">
                        <a:latin typeface="Cambria Math"/>
                      </a:rPr>
                      <m:t>𝜇</m:t>
                    </m:r>
                    <m:r>
                      <a:rPr lang="en-US" i="1">
                        <a:latin typeface="Cambria Math"/>
                      </a:rPr>
                      <m:t>𝐻</m:t>
                    </m:r>
                  </m:oMath>
                </a14:m>
                <a:r>
                  <a:rPr lang="en-US" dirty="0"/>
                  <a:t> and </a:t>
                </a:r>
                <a14:m>
                  <m:oMath xmlns:m="http://schemas.openxmlformats.org/officeDocument/2006/math">
                    <m:r>
                      <a:rPr lang="en-US" i="1">
                        <a:latin typeface="Cambria Math"/>
                      </a:rPr>
                      <m:t>𝐻</m:t>
                    </m:r>
                    <m:r>
                      <a:rPr lang="en-US" i="1">
                        <a:latin typeface="Cambria Math"/>
                      </a:rPr>
                      <m:t>=</m:t>
                    </m:r>
                    <m:f>
                      <m:fPr>
                        <m:ctrlPr>
                          <a:rPr lang="en-US" i="1">
                            <a:latin typeface="Cambria Math"/>
                          </a:rPr>
                        </m:ctrlPr>
                      </m:fPr>
                      <m:num>
                        <m:r>
                          <a:rPr lang="en-US" i="1">
                            <a:latin typeface="Cambria Math"/>
                          </a:rPr>
                          <m:t>𝑁𝐼</m:t>
                        </m:r>
                      </m:num>
                      <m:den>
                        <m:r>
                          <a:rPr lang="en-US" i="1">
                            <a:latin typeface="Cambria Math"/>
                          </a:rPr>
                          <m:t>𝑙</m:t>
                        </m:r>
                      </m:den>
                    </m:f>
                  </m:oMath>
                </a14:m>
                <a:endParaRPr lang="en-US" dirty="0"/>
              </a:p>
              <a:p>
                <a:pPr marL="0" indent="0">
                  <a:buNone/>
                </a:pPr>
                <a:r>
                  <a:rPr lang="en-US" dirty="0"/>
                  <a:t>We obtain </a:t>
                </a:r>
                <a14:m>
                  <m:oMath xmlns:m="http://schemas.openxmlformats.org/officeDocument/2006/math">
                    <m:r>
                      <a:rPr lang="en-US" i="1">
                        <a:latin typeface="Cambria Math"/>
                      </a:rPr>
                      <m:t>𝜆</m:t>
                    </m:r>
                    <m:r>
                      <a:rPr lang="en-US" i="1">
                        <a:latin typeface="Cambria Math"/>
                      </a:rPr>
                      <m:t>=</m:t>
                    </m:r>
                    <m:d>
                      <m:dPr>
                        <m:ctrlPr>
                          <a:rPr lang="en-US" i="1">
                            <a:latin typeface="Cambria Math"/>
                          </a:rPr>
                        </m:ctrlPr>
                      </m:dPr>
                      <m:e>
                        <m:r>
                          <a:rPr lang="en-US" i="1">
                            <a:latin typeface="Cambria Math"/>
                          </a:rPr>
                          <m:t> </m:t>
                        </m:r>
                        <m:r>
                          <a:rPr lang="en-US" i="1">
                            <a:latin typeface="Cambria Math"/>
                          </a:rPr>
                          <m:t>𝜇</m:t>
                        </m:r>
                        <m:r>
                          <a:rPr lang="en-US" i="1">
                            <a:latin typeface="Cambria Math"/>
                          </a:rPr>
                          <m:t>𝐻</m:t>
                        </m:r>
                      </m:e>
                    </m:d>
                    <m:d>
                      <m:dPr>
                        <m:ctrlPr>
                          <a:rPr lang="en-US" i="1">
                            <a:latin typeface="Cambria Math"/>
                          </a:rPr>
                        </m:ctrlPr>
                      </m:dPr>
                      <m:e>
                        <m:r>
                          <a:rPr lang="en-US" i="1">
                            <a:latin typeface="Cambria Math"/>
                          </a:rPr>
                          <m:t>𝜋</m:t>
                        </m:r>
                        <m:sSup>
                          <m:sSupPr>
                            <m:ctrlPr>
                              <a:rPr lang="en-US" i="1">
                                <a:latin typeface="Cambria Math"/>
                              </a:rPr>
                            </m:ctrlPr>
                          </m:sSupPr>
                          <m:e>
                            <m:r>
                              <a:rPr lang="en-US" i="1">
                                <a:latin typeface="Cambria Math"/>
                              </a:rPr>
                              <m:t>𝑎</m:t>
                            </m:r>
                          </m:e>
                          <m:sup>
                            <m:r>
                              <a:rPr lang="en-US" i="1">
                                <a:latin typeface="Cambria Math"/>
                              </a:rPr>
                              <m:t>2</m:t>
                            </m:r>
                          </m:sup>
                        </m:sSup>
                      </m:e>
                    </m:d>
                    <m:r>
                      <a:rPr lang="en-US" i="1">
                        <a:latin typeface="Cambria Math"/>
                      </a:rPr>
                      <m:t>𝑁</m:t>
                    </m:r>
                    <m:r>
                      <a:rPr lang="en-US" i="1">
                        <a:latin typeface="Cambria Math"/>
                      </a:rPr>
                      <m:t>=</m:t>
                    </m:r>
                    <m:f>
                      <m:fPr>
                        <m:ctrlPr>
                          <a:rPr lang="en-US" i="1">
                            <a:latin typeface="Cambria Math"/>
                          </a:rPr>
                        </m:ctrlPr>
                      </m:fPr>
                      <m:num>
                        <m:r>
                          <a:rPr lang="en-US" i="1">
                            <a:latin typeface="Cambria Math"/>
                          </a:rPr>
                          <m:t>𝜇</m:t>
                        </m:r>
                        <m:r>
                          <a:rPr lang="en-US" i="1">
                            <a:latin typeface="Cambria Math"/>
                          </a:rPr>
                          <m:t>𝑁𝐼</m:t>
                        </m:r>
                      </m:num>
                      <m:den>
                        <m:r>
                          <a:rPr lang="en-US" i="1">
                            <a:latin typeface="Cambria Math"/>
                          </a:rPr>
                          <m:t>𝑙</m:t>
                        </m:r>
                      </m:den>
                    </m:f>
                    <m:d>
                      <m:dPr>
                        <m:ctrlPr>
                          <a:rPr lang="en-US" i="1">
                            <a:latin typeface="Cambria Math"/>
                          </a:rPr>
                        </m:ctrlPr>
                      </m:dPr>
                      <m:e>
                        <m:r>
                          <a:rPr lang="en-US" i="1">
                            <a:latin typeface="Cambria Math"/>
                          </a:rPr>
                          <m:t>𝜋</m:t>
                        </m:r>
                        <m:sSup>
                          <m:sSupPr>
                            <m:ctrlPr>
                              <a:rPr lang="en-US" i="1">
                                <a:latin typeface="Cambria Math"/>
                              </a:rPr>
                            </m:ctrlPr>
                          </m:sSupPr>
                          <m:e>
                            <m:r>
                              <a:rPr lang="en-US" i="1">
                                <a:latin typeface="Cambria Math"/>
                              </a:rPr>
                              <m:t>𝑎</m:t>
                            </m:r>
                          </m:e>
                          <m:sup>
                            <m:r>
                              <a:rPr lang="en-US" i="1">
                                <a:latin typeface="Cambria Math"/>
                              </a:rPr>
                              <m:t>2</m:t>
                            </m:r>
                          </m:sup>
                        </m:sSup>
                      </m:e>
                    </m:d>
                    <m:r>
                      <a:rPr lang="en-US" i="1">
                        <a:latin typeface="Cambria Math"/>
                      </a:rPr>
                      <m:t>𝑁</m:t>
                    </m:r>
                    <m:r>
                      <a:rPr lang="en-US" i="1">
                        <a:latin typeface="Cambria Math"/>
                      </a:rPr>
                      <m:t>=</m:t>
                    </m:r>
                    <m:f>
                      <m:fPr>
                        <m:ctrlPr>
                          <a:rPr lang="en-US" i="1">
                            <a:latin typeface="Cambria Math"/>
                          </a:rPr>
                        </m:ctrlPr>
                      </m:fPr>
                      <m:num>
                        <m:r>
                          <a:rPr lang="en-US" i="1">
                            <a:latin typeface="Cambria Math"/>
                          </a:rPr>
                          <m:t>𝜇</m:t>
                        </m:r>
                        <m:sSup>
                          <m:sSupPr>
                            <m:ctrlPr>
                              <a:rPr lang="en-US" i="1">
                                <a:latin typeface="Cambria Math"/>
                              </a:rPr>
                            </m:ctrlPr>
                          </m:sSupPr>
                          <m:e>
                            <m:r>
                              <a:rPr lang="en-US" i="1">
                                <a:latin typeface="Cambria Math"/>
                              </a:rPr>
                              <m:t>𝑁</m:t>
                            </m:r>
                          </m:e>
                          <m:sup>
                            <m:r>
                              <a:rPr lang="en-US" i="1">
                                <a:latin typeface="Cambria Math"/>
                              </a:rPr>
                              <m:t>2</m:t>
                            </m:r>
                          </m:sup>
                        </m:sSup>
                        <m:r>
                          <a:rPr lang="en-US" i="1">
                            <a:latin typeface="Cambria Math"/>
                          </a:rPr>
                          <m:t>𝐼</m:t>
                        </m:r>
                        <m:d>
                          <m:dPr>
                            <m:ctrlPr>
                              <a:rPr lang="en-US" i="1">
                                <a:latin typeface="Cambria Math"/>
                              </a:rPr>
                            </m:ctrlPr>
                          </m:dPr>
                          <m:e>
                            <m:r>
                              <a:rPr lang="en-US" i="1">
                                <a:latin typeface="Cambria Math"/>
                              </a:rPr>
                              <m:t>𝜋</m:t>
                            </m:r>
                            <m:sSup>
                              <m:sSupPr>
                                <m:ctrlPr>
                                  <a:rPr lang="en-US" i="1">
                                    <a:latin typeface="Cambria Math"/>
                                  </a:rPr>
                                </m:ctrlPr>
                              </m:sSupPr>
                              <m:e>
                                <m:r>
                                  <a:rPr lang="en-US" i="1">
                                    <a:latin typeface="Cambria Math"/>
                                  </a:rPr>
                                  <m:t>𝑎</m:t>
                                </m:r>
                              </m:e>
                              <m:sup>
                                <m:r>
                                  <a:rPr lang="en-US" i="1">
                                    <a:latin typeface="Cambria Math"/>
                                  </a:rPr>
                                  <m:t>2</m:t>
                                </m:r>
                              </m:sup>
                            </m:sSup>
                          </m:e>
                        </m:d>
                      </m:num>
                      <m:den>
                        <m:r>
                          <a:rPr lang="en-US" i="1">
                            <a:latin typeface="Cambria Math"/>
                          </a:rPr>
                          <m:t>𝑙</m:t>
                        </m:r>
                      </m:den>
                    </m:f>
                  </m:oMath>
                </a14:m>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𝐿</m:t>
                      </m:r>
                      <m:r>
                        <a:rPr lang="en-US" i="1">
                          <a:latin typeface="Cambria Math"/>
                        </a:rPr>
                        <m:t>=</m:t>
                      </m:r>
                      <m:f>
                        <m:fPr>
                          <m:ctrlPr>
                            <a:rPr lang="en-US" i="1">
                              <a:latin typeface="Cambria Math"/>
                            </a:rPr>
                          </m:ctrlPr>
                        </m:fPr>
                        <m:num>
                          <m:r>
                            <a:rPr lang="en-US" i="1">
                              <a:latin typeface="Cambria Math"/>
                            </a:rPr>
                            <m:t>𝜆</m:t>
                          </m:r>
                        </m:num>
                        <m:den>
                          <m:r>
                            <a:rPr lang="en-US" i="1">
                              <a:latin typeface="Cambria Math"/>
                            </a:rPr>
                            <m:t>𝐼</m:t>
                          </m:r>
                        </m:den>
                      </m:f>
                      <m:r>
                        <a:rPr lang="en-US" i="1">
                          <a:latin typeface="Cambria Math"/>
                        </a:rPr>
                        <m:t>=</m:t>
                      </m:r>
                      <m:f>
                        <m:fPr>
                          <m:ctrlPr>
                            <a:rPr lang="en-US" i="1">
                              <a:latin typeface="Cambria Math"/>
                            </a:rPr>
                          </m:ctrlPr>
                        </m:fPr>
                        <m:num>
                          <m:r>
                            <a:rPr lang="en-US" i="1">
                              <a:latin typeface="Cambria Math"/>
                            </a:rPr>
                            <m:t>𝜇</m:t>
                          </m:r>
                          <m:sSup>
                            <m:sSupPr>
                              <m:ctrlPr>
                                <a:rPr lang="en-US" i="1">
                                  <a:latin typeface="Cambria Math"/>
                                </a:rPr>
                              </m:ctrlPr>
                            </m:sSupPr>
                            <m:e>
                              <m:r>
                                <a:rPr lang="en-US" i="1">
                                  <a:latin typeface="Cambria Math"/>
                                </a:rPr>
                                <m:t>𝑁</m:t>
                              </m:r>
                            </m:e>
                            <m:sup>
                              <m:r>
                                <a:rPr lang="en-US" i="1">
                                  <a:latin typeface="Cambria Math"/>
                                </a:rPr>
                                <m:t>2</m:t>
                              </m:r>
                            </m:sup>
                          </m:sSup>
                          <m:d>
                            <m:dPr>
                              <m:ctrlPr>
                                <a:rPr lang="en-US" i="1">
                                  <a:latin typeface="Cambria Math"/>
                                </a:rPr>
                              </m:ctrlPr>
                            </m:dPr>
                            <m:e>
                              <m:r>
                                <a:rPr lang="en-US" i="1">
                                  <a:latin typeface="Cambria Math"/>
                                </a:rPr>
                                <m:t>𝜋</m:t>
                              </m:r>
                              <m:sSup>
                                <m:sSupPr>
                                  <m:ctrlPr>
                                    <a:rPr lang="en-US" i="1">
                                      <a:latin typeface="Cambria Math"/>
                                    </a:rPr>
                                  </m:ctrlPr>
                                </m:sSupPr>
                                <m:e>
                                  <m:r>
                                    <a:rPr lang="en-US" i="1">
                                      <a:latin typeface="Cambria Math"/>
                                    </a:rPr>
                                    <m:t>𝑎</m:t>
                                  </m:r>
                                </m:e>
                                <m:sup>
                                  <m:r>
                                    <a:rPr lang="en-US" i="1">
                                      <a:latin typeface="Cambria Math"/>
                                    </a:rPr>
                                    <m:t>2</m:t>
                                  </m:r>
                                </m:sup>
                              </m:sSup>
                            </m:e>
                          </m:d>
                        </m:num>
                        <m:den>
                          <m:r>
                            <a:rPr lang="en-US" i="1">
                              <a:latin typeface="Cambria Math"/>
                            </a:rPr>
                            <m:t>𝑙</m:t>
                          </m:r>
                        </m:den>
                      </m:f>
                      <m:r>
                        <a:rPr lang="en-GB" b="0" i="1" smtClean="0">
                          <a:latin typeface="Cambria Math"/>
                        </a:rPr>
                        <m:t>    </m:t>
                      </m:r>
                      <m:r>
                        <a:rPr lang="en-US" i="1">
                          <a:latin typeface="Cambria Math"/>
                        </a:rPr>
                        <m:t>(</m:t>
                      </m:r>
                      <m:r>
                        <a:rPr lang="en-US" i="1">
                          <a:latin typeface="Cambria Math"/>
                        </a:rPr>
                        <m:t>𝐻</m:t>
                      </m:r>
                      <m:r>
                        <a:rPr lang="en-US" i="1">
                          <a:latin typeface="Cambria Math"/>
                        </a:rPr>
                        <m:t>)</m:t>
                      </m:r>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029200"/>
              </a:xfrm>
              <a:blipFill rotWithShape="1">
                <a:blip r:embed="rId2"/>
                <a:stretch>
                  <a:fillRect l="-1333" t="-1818" r="-222"/>
                </a:stretch>
              </a:blipFill>
            </p:spPr>
            <p:txBody>
              <a:bodyPr/>
              <a:lstStyle/>
              <a:p>
                <a:r>
                  <a:rPr lang="en-US">
                    <a:noFill/>
                  </a:rPr>
                  <a:t> </a:t>
                </a:r>
              </a:p>
            </p:txBody>
          </p:sp>
        </mc:Fallback>
      </mc:AlternateContent>
    </p:spTree>
    <p:extLst>
      <p:ext uri="{BB962C8B-B14F-4D97-AF65-F5344CB8AC3E}">
        <p14:creationId xmlns:p14="http://schemas.microsoft.com/office/powerpoint/2010/main" val="18235789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Magnetic </a:t>
            </a:r>
            <a:r>
              <a:rPr lang="en-US" b="1" dirty="0"/>
              <a:t>Energy</a:t>
            </a:r>
            <a:r>
              <a:rPr lang="en-US" dirty="0"/>
              <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5257800"/>
              </a:xfrm>
            </p:spPr>
            <p:txBody>
              <a:bodyPr/>
              <a:lstStyle/>
              <a:p>
                <a:pPr marL="0" indent="0">
                  <a:buNone/>
                </a:pPr>
                <a:r>
                  <a:rPr lang="en-US" dirty="0"/>
                  <a:t>Now </a:t>
                </a:r>
                <a14:m>
                  <m:oMath xmlns:m="http://schemas.openxmlformats.org/officeDocument/2006/math">
                    <m:sSub>
                      <m:sSubPr>
                        <m:ctrlPr>
                          <a:rPr lang="en-US" i="1">
                            <a:latin typeface="Cambria Math"/>
                          </a:rPr>
                        </m:ctrlPr>
                      </m:sSubPr>
                      <m:e>
                        <m:r>
                          <a:rPr lang="en-US" i="1">
                            <a:latin typeface="Cambria Math"/>
                          </a:rPr>
                          <m:t>𝑊</m:t>
                        </m:r>
                      </m:e>
                      <m:sub>
                        <m:r>
                          <a:rPr lang="en-US" i="1">
                            <a:latin typeface="Cambria Math"/>
                          </a:rPr>
                          <m:t>𝑚</m:t>
                        </m:r>
                      </m:sub>
                    </m:sSub>
                    <m:r>
                      <a:rPr lang="en-US" i="1">
                        <a:latin typeface="Cambria Math"/>
                      </a:rPr>
                      <m:t>=</m:t>
                    </m:r>
                    <m:f>
                      <m:fPr>
                        <m:ctrlPr>
                          <a:rPr lang="en-US" i="1">
                            <a:latin typeface="Cambria Math"/>
                          </a:rPr>
                        </m:ctrlPr>
                      </m:fPr>
                      <m:num>
                        <m:r>
                          <a:rPr lang="en-US" i="1">
                            <a:latin typeface="Cambria Math"/>
                          </a:rPr>
                          <m:t>1</m:t>
                        </m:r>
                      </m:num>
                      <m:den>
                        <m:r>
                          <a:rPr lang="en-US" i="1">
                            <a:latin typeface="Cambria Math"/>
                          </a:rPr>
                          <m:t>2</m:t>
                        </m:r>
                      </m:den>
                    </m:f>
                    <m:r>
                      <a:rPr lang="en-US" i="1">
                        <a:latin typeface="Cambria Math"/>
                      </a:rPr>
                      <m:t>𝐿</m:t>
                    </m:r>
                    <m:sSup>
                      <m:sSupPr>
                        <m:ctrlPr>
                          <a:rPr lang="en-US" i="1">
                            <a:latin typeface="Cambria Math"/>
                          </a:rPr>
                        </m:ctrlPr>
                      </m:sSupPr>
                      <m:e>
                        <m:r>
                          <a:rPr lang="en-US" i="1">
                            <a:latin typeface="Cambria Math"/>
                          </a:rPr>
                          <m:t>𝐼</m:t>
                        </m:r>
                      </m:e>
                      <m:sup>
                        <m:r>
                          <a:rPr lang="en-US" i="1">
                            <a:latin typeface="Cambria Math"/>
                          </a:rPr>
                          <m:t>2</m:t>
                        </m:r>
                      </m:sup>
                    </m:sSup>
                    <m:r>
                      <a:rPr lang="en-US" i="1">
                        <a:latin typeface="Cambria Math"/>
                      </a:rPr>
                      <m:t> …(1)</m:t>
                    </m:r>
                  </m:oMath>
                </a14:m>
                <a:endParaRPr lang="en-US" dirty="0"/>
              </a:p>
              <a:p>
                <a:pPr marL="0" indent="0">
                  <a:buNone/>
                </a:pPr>
                <a:r>
                  <a:rPr lang="en-US" dirty="0" smtClean="0"/>
                  <a:t>From (1) the </a:t>
                </a:r>
                <a:r>
                  <a:rPr lang="en-US" dirty="0"/>
                  <a:t>expression for magnetic energy density is </a:t>
                </a:r>
                <a:r>
                  <a:rPr lang="en-US" dirty="0" smtClean="0"/>
                  <a:t>can be expressed </a:t>
                </a:r>
                <a:r>
                  <a:rPr lang="en-US" dirty="0"/>
                  <a:t>as </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𝑊</m:t>
                          </m:r>
                        </m:e>
                        <m:sub>
                          <m:r>
                            <a:rPr lang="en-US" i="1">
                              <a:latin typeface="Cambria Math"/>
                            </a:rPr>
                            <m:t>𝑚</m:t>
                          </m:r>
                        </m:sub>
                      </m:sSub>
                      <m:r>
                        <a:rPr lang="en-US" i="1">
                          <a:latin typeface="Cambria Math"/>
                        </a:rPr>
                        <m:t>=</m:t>
                      </m:r>
                      <m:f>
                        <m:fPr>
                          <m:ctrlPr>
                            <a:rPr lang="en-US" i="1">
                              <a:latin typeface="Cambria Math"/>
                            </a:rPr>
                          </m:ctrlPr>
                        </m:fPr>
                        <m:num>
                          <m:r>
                            <a:rPr lang="en-US" i="1">
                              <a:latin typeface="Cambria Math"/>
                            </a:rPr>
                            <m:t>1</m:t>
                          </m:r>
                        </m:num>
                        <m:den>
                          <m:r>
                            <a:rPr lang="en-US" i="1">
                              <a:latin typeface="Cambria Math"/>
                            </a:rPr>
                            <m:t>2</m:t>
                          </m:r>
                        </m:den>
                      </m:f>
                      <m:r>
                        <a:rPr lang="en-US" i="1">
                          <a:latin typeface="Cambria Math"/>
                        </a:rPr>
                        <m:t>𝐵𝐻</m:t>
                      </m:r>
                      <m:r>
                        <a:rPr lang="en-US" i="1">
                          <a:latin typeface="Cambria Math"/>
                        </a:rPr>
                        <m:t>=</m:t>
                      </m:r>
                      <m:f>
                        <m:fPr>
                          <m:ctrlPr>
                            <a:rPr lang="en-US" i="1">
                              <a:latin typeface="Cambria Math"/>
                            </a:rPr>
                          </m:ctrlPr>
                        </m:fPr>
                        <m:num>
                          <m:r>
                            <a:rPr lang="en-US" i="1">
                              <a:latin typeface="Cambria Math"/>
                            </a:rPr>
                            <m:t>1</m:t>
                          </m:r>
                        </m:num>
                        <m:den>
                          <m:r>
                            <a:rPr lang="en-US" i="1">
                              <a:latin typeface="Cambria Math"/>
                            </a:rPr>
                            <m:t>2</m:t>
                          </m:r>
                        </m:den>
                      </m:f>
                      <m:r>
                        <a:rPr lang="en-US" i="1">
                          <a:latin typeface="Cambria Math"/>
                        </a:rPr>
                        <m:t>𝜇</m:t>
                      </m:r>
                      <m:sSup>
                        <m:sSupPr>
                          <m:ctrlPr>
                            <a:rPr lang="en-US" i="1">
                              <a:latin typeface="Cambria Math"/>
                            </a:rPr>
                          </m:ctrlPr>
                        </m:sSupPr>
                        <m:e>
                          <m:r>
                            <a:rPr lang="en-US" i="1">
                              <a:latin typeface="Cambria Math"/>
                            </a:rPr>
                            <m:t>𝐻</m:t>
                          </m:r>
                        </m:e>
                        <m:sup>
                          <m:r>
                            <a:rPr lang="en-US" i="1">
                              <a:latin typeface="Cambria Math"/>
                            </a:rPr>
                            <m:t>2</m:t>
                          </m:r>
                        </m:sup>
                      </m:sSup>
                    </m:oMath>
                  </m:oMathPara>
                </a14:m>
                <a:endParaRPr lang="en-US" dirty="0"/>
              </a:p>
              <a:p>
                <a:pPr marL="0" indent="0">
                  <a:buNone/>
                </a:pPr>
                <a:r>
                  <a:rPr lang="en-US" dirty="0"/>
                  <a:t>More general expression is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𝑊</m:t>
                          </m:r>
                        </m:e>
                        <m:sub>
                          <m:r>
                            <a:rPr lang="en-US" i="1">
                              <a:latin typeface="Cambria Math"/>
                            </a:rPr>
                            <m:t>𝑚</m:t>
                          </m:r>
                        </m:sub>
                      </m:sSub>
                      <m:r>
                        <a:rPr lang="en-US" i="1">
                          <a:latin typeface="Cambria Math"/>
                        </a:rPr>
                        <m:t>=</m:t>
                      </m:r>
                      <m:f>
                        <m:fPr>
                          <m:ctrlPr>
                            <a:rPr lang="en-US" i="1">
                              <a:latin typeface="Cambria Math"/>
                            </a:rPr>
                          </m:ctrlPr>
                        </m:fPr>
                        <m:num>
                          <m:r>
                            <a:rPr lang="en-US" i="1">
                              <a:latin typeface="Cambria Math"/>
                            </a:rPr>
                            <m:t>1</m:t>
                          </m:r>
                        </m:num>
                        <m:den>
                          <m:r>
                            <a:rPr lang="en-US" i="1">
                              <a:latin typeface="Cambria Math"/>
                            </a:rPr>
                            <m:t>2</m:t>
                          </m:r>
                        </m:den>
                      </m:f>
                      <m:acc>
                        <m:accPr>
                          <m:chr m:val="⃗"/>
                          <m:ctrlPr>
                            <a:rPr lang="en-US" i="1">
                              <a:latin typeface="Cambria Math"/>
                            </a:rPr>
                          </m:ctrlPr>
                        </m:accPr>
                        <m:e>
                          <m:r>
                            <a:rPr lang="en-US" i="1">
                              <a:latin typeface="Cambria Math"/>
                            </a:rPr>
                            <m:t>𝐵</m:t>
                          </m:r>
                        </m:e>
                      </m:acc>
                      <m:r>
                        <a:rPr lang="en-US" i="1">
                          <a:latin typeface="Cambria Math"/>
                        </a:rPr>
                        <m:t>·</m:t>
                      </m:r>
                      <m:acc>
                        <m:accPr>
                          <m:chr m:val="⃗"/>
                          <m:ctrlPr>
                            <a:rPr lang="en-US" i="1">
                              <a:latin typeface="Cambria Math"/>
                            </a:rPr>
                          </m:ctrlPr>
                        </m:accPr>
                        <m:e>
                          <m:r>
                            <a:rPr lang="en-US" i="1">
                              <a:latin typeface="Cambria Math"/>
                            </a:rPr>
                            <m:t>𝐻</m:t>
                          </m:r>
                        </m:e>
                      </m:acc>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257800"/>
              </a:xfrm>
              <a:blipFill rotWithShape="1">
                <a:blip r:embed="rId2"/>
                <a:stretch>
                  <a:fillRect l="-1852"/>
                </a:stretch>
              </a:blipFill>
            </p:spPr>
            <p:txBody>
              <a:bodyPr/>
              <a:lstStyle/>
              <a:p>
                <a:r>
                  <a:rPr lang="en-US">
                    <a:noFill/>
                  </a:rPr>
                  <a:t> </a:t>
                </a:r>
              </a:p>
            </p:txBody>
          </p:sp>
        </mc:Fallback>
      </mc:AlternateContent>
    </p:spTree>
    <p:extLst>
      <p:ext uri="{BB962C8B-B14F-4D97-AF65-F5344CB8AC3E}">
        <p14:creationId xmlns:p14="http://schemas.microsoft.com/office/powerpoint/2010/main" val="532109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524001" y="1752600"/>
            <a:ext cx="5510212" cy="3682206"/>
          </a:xfrm>
          <a:prstGeom prst="rect">
            <a:avLst/>
          </a:prstGeom>
        </p:spPr>
      </p:pic>
    </p:spTree>
    <p:extLst>
      <p:ext uri="{BB962C8B-B14F-4D97-AF65-F5344CB8AC3E}">
        <p14:creationId xmlns:p14="http://schemas.microsoft.com/office/powerpoint/2010/main" val="15733743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0" indent="0">
                  <a:buNone/>
                </a:pPr>
                <a:r>
                  <a:rPr lang="en-US" dirty="0"/>
                  <a:t>From the </a:t>
                </a:r>
                <a:r>
                  <a:rPr lang="en-US" b="1" dirty="0" err="1"/>
                  <a:t>Biot-savart</a:t>
                </a:r>
                <a:r>
                  <a:rPr lang="en-US" b="1" dirty="0"/>
                  <a:t> law</a:t>
                </a:r>
                <a:endParaRPr lang="en-US" dirty="0"/>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a:rPr>
                          </m:ctrlPr>
                        </m:accPr>
                        <m:e>
                          <m:sSub>
                            <m:sSubPr>
                              <m:ctrlPr>
                                <a:rPr lang="en-US" i="1">
                                  <a:latin typeface="Cambria Math"/>
                                </a:rPr>
                              </m:ctrlPr>
                            </m:sSubPr>
                            <m:e>
                              <m:r>
                                <a:rPr lang="en-US" i="1">
                                  <a:latin typeface="Cambria Math"/>
                                </a:rPr>
                                <m:t>𝑑𝐻</m:t>
                              </m:r>
                            </m:e>
                            <m:sub>
                              <m:r>
                                <a:rPr lang="en-US" i="1">
                                  <a:latin typeface="Cambria Math"/>
                                </a:rPr>
                                <m:t>2</m:t>
                              </m:r>
                            </m:sub>
                          </m:sSub>
                        </m:e>
                      </m:acc>
                      <m:r>
                        <a:rPr lang="en-US" i="1">
                          <a:latin typeface="Cambria Math"/>
                        </a:rPr>
                        <m:t>=</m:t>
                      </m:r>
                      <m:f>
                        <m:fPr>
                          <m:ctrlPr>
                            <a:rPr lang="en-US" i="1">
                              <a:latin typeface="Cambria Math"/>
                            </a:rPr>
                          </m:ctrlPr>
                        </m:fPr>
                        <m:num>
                          <m:sSub>
                            <m:sSubPr>
                              <m:ctrlPr>
                                <a:rPr lang="en-US" i="1">
                                  <a:latin typeface="Cambria Math"/>
                                </a:rPr>
                              </m:ctrlPr>
                            </m:sSubPr>
                            <m:e>
                              <m:r>
                                <a:rPr lang="en-US" i="1">
                                  <a:latin typeface="Cambria Math"/>
                                </a:rPr>
                                <m:t>𝐼</m:t>
                              </m:r>
                            </m:e>
                            <m:sub>
                              <m:r>
                                <a:rPr lang="en-US" i="1">
                                  <a:latin typeface="Cambria Math"/>
                                </a:rPr>
                                <m:t>1</m:t>
                              </m:r>
                            </m:sub>
                          </m:sSub>
                          <m:acc>
                            <m:accPr>
                              <m:chr m:val="⃗"/>
                              <m:ctrlPr>
                                <a:rPr lang="en-US" i="1">
                                  <a:latin typeface="Cambria Math"/>
                                </a:rPr>
                              </m:ctrlPr>
                            </m:accPr>
                            <m:e>
                              <m:sSub>
                                <m:sSubPr>
                                  <m:ctrlPr>
                                    <a:rPr lang="en-US" i="1">
                                      <a:latin typeface="Cambria Math"/>
                                    </a:rPr>
                                  </m:ctrlPr>
                                </m:sSubPr>
                                <m:e>
                                  <m:r>
                                    <a:rPr lang="en-US" i="1">
                                      <a:latin typeface="Cambria Math"/>
                                    </a:rPr>
                                    <m:t>𝑑𝑙</m:t>
                                  </m:r>
                                </m:e>
                                <m:sub>
                                  <m:r>
                                    <a:rPr lang="en-US" i="1">
                                      <a:latin typeface="Cambria Math"/>
                                    </a:rPr>
                                    <m:t>1</m:t>
                                  </m:r>
                                </m:sub>
                              </m:sSub>
                            </m:e>
                          </m:acc>
                          <m:r>
                            <a:rPr lang="en-US" i="1">
                              <a:latin typeface="Cambria Math"/>
                            </a:rPr>
                            <m:t> </m:t>
                          </m:r>
                          <m:r>
                            <a:rPr lang="en-US" i="1">
                              <a:latin typeface="Cambria Math"/>
                            </a:rPr>
                            <m:t>𝑥</m:t>
                          </m:r>
                          <m:r>
                            <a:rPr lang="en-US" i="1">
                              <a:latin typeface="Cambria Math"/>
                            </a:rPr>
                            <m:t> </m:t>
                          </m:r>
                          <m:sSub>
                            <m:sSubPr>
                              <m:ctrlPr>
                                <a:rPr lang="en-US" i="1">
                                  <a:latin typeface="Cambria Math"/>
                                </a:rPr>
                              </m:ctrlPr>
                            </m:sSubPr>
                            <m:e>
                              <m:acc>
                                <m:accPr>
                                  <m:chr m:val="̂"/>
                                  <m:ctrlPr>
                                    <a:rPr lang="en-US" i="1">
                                      <a:latin typeface="Cambria Math"/>
                                    </a:rPr>
                                  </m:ctrlPr>
                                </m:accPr>
                                <m:e>
                                  <m:r>
                                    <a:rPr lang="en-US" i="1">
                                      <a:latin typeface="Cambria Math"/>
                                    </a:rPr>
                                    <m:t>𝑎</m:t>
                                  </m:r>
                                </m:e>
                              </m:acc>
                            </m:e>
                            <m:sub>
                              <m:r>
                                <a:rPr lang="en-US" i="1">
                                  <a:latin typeface="Cambria Math"/>
                                </a:rPr>
                                <m:t>𝑅</m:t>
                              </m:r>
                              <m:r>
                                <a:rPr lang="en-US" i="1">
                                  <a:latin typeface="Cambria Math"/>
                                </a:rPr>
                                <m:t>12</m:t>
                              </m:r>
                            </m:sub>
                          </m:sSub>
                        </m:num>
                        <m:den>
                          <m:r>
                            <a:rPr lang="en-US" i="1">
                              <a:latin typeface="Cambria Math"/>
                            </a:rPr>
                            <m:t>4</m:t>
                          </m:r>
                          <m:r>
                            <a:rPr lang="en-US" i="1">
                              <a:latin typeface="Cambria Math"/>
                            </a:rPr>
                            <m:t>𝜋</m:t>
                          </m:r>
                          <m:sSubSup>
                            <m:sSubSupPr>
                              <m:ctrlPr>
                                <a:rPr lang="en-US" i="1">
                                  <a:latin typeface="Cambria Math"/>
                                </a:rPr>
                              </m:ctrlPr>
                            </m:sSubSupPr>
                            <m:e>
                              <m:r>
                                <a:rPr lang="en-US" i="1">
                                  <a:latin typeface="Cambria Math"/>
                                </a:rPr>
                                <m:t>𝑅</m:t>
                              </m:r>
                            </m:e>
                            <m:sub>
                              <m:r>
                                <a:rPr lang="en-US" i="1">
                                  <a:latin typeface="Cambria Math"/>
                                </a:rPr>
                                <m:t>12</m:t>
                              </m:r>
                            </m:sub>
                            <m:sup>
                              <m:r>
                                <a:rPr lang="en-US" i="1">
                                  <a:latin typeface="Cambria Math"/>
                                </a:rPr>
                                <m:t>2</m:t>
                              </m:r>
                            </m:sup>
                          </m:sSubSup>
                        </m:den>
                      </m:f>
                      <m:r>
                        <a:rPr lang="en-US" i="1">
                          <a:latin typeface="Cambria Math"/>
                        </a:rPr>
                        <m:t>….(4)</m:t>
                      </m:r>
                    </m:oMath>
                  </m:oMathPara>
                </a14:m>
                <a:endParaRPr lang="en-US" dirty="0"/>
              </a:p>
              <a:p>
                <a:pPr marL="0" indent="0">
                  <a:buNone/>
                </a:pPr>
                <a:r>
                  <a:rPr lang="en-US" dirty="0"/>
                  <a:t>Now </a:t>
                </a:r>
                <a14:m>
                  <m:oMath xmlns:m="http://schemas.openxmlformats.org/officeDocument/2006/math">
                    <m:acc>
                      <m:accPr>
                        <m:chr m:val="⃗"/>
                        <m:ctrlPr>
                          <a:rPr lang="en-US" i="1">
                            <a:latin typeface="Cambria Math"/>
                          </a:rPr>
                        </m:ctrlPr>
                      </m:accPr>
                      <m:e>
                        <m:sSub>
                          <m:sSubPr>
                            <m:ctrlPr>
                              <a:rPr lang="en-US" i="1">
                                <a:latin typeface="Cambria Math"/>
                              </a:rPr>
                            </m:ctrlPr>
                          </m:sSubPr>
                          <m:e>
                            <m:r>
                              <a:rPr lang="en-US" i="1">
                                <a:latin typeface="Cambria Math"/>
                              </a:rPr>
                              <m:t>𝑑𝐵</m:t>
                            </m:r>
                          </m:e>
                          <m:sub>
                            <m:r>
                              <a:rPr lang="en-US" i="1">
                                <a:latin typeface="Cambria Math"/>
                              </a:rPr>
                              <m:t>2</m:t>
                            </m:r>
                          </m:sub>
                        </m:sSub>
                      </m:e>
                    </m:acc>
                    <m:r>
                      <a:rPr lang="en-US" i="1">
                        <a:latin typeface="Cambria Math"/>
                      </a:rPr>
                      <m:t>=</m:t>
                    </m:r>
                    <m:sSub>
                      <m:sSubPr>
                        <m:ctrlPr>
                          <a:rPr lang="en-US" i="1">
                            <a:latin typeface="Cambria Math"/>
                          </a:rPr>
                        </m:ctrlPr>
                      </m:sSubPr>
                      <m:e>
                        <m:r>
                          <a:rPr lang="en-US" i="1">
                            <a:latin typeface="Cambria Math"/>
                          </a:rPr>
                          <m:t>𝜇</m:t>
                        </m:r>
                      </m:e>
                      <m:sub>
                        <m:r>
                          <a:rPr lang="en-US" i="1">
                            <a:latin typeface="Cambria Math"/>
                          </a:rPr>
                          <m:t>𝑜</m:t>
                        </m:r>
                      </m:sub>
                    </m:sSub>
                    <m:acc>
                      <m:accPr>
                        <m:chr m:val="⃗"/>
                        <m:ctrlPr>
                          <a:rPr lang="en-US" i="1">
                            <a:latin typeface="Cambria Math"/>
                          </a:rPr>
                        </m:ctrlPr>
                      </m:accPr>
                      <m:e>
                        <m:sSub>
                          <m:sSubPr>
                            <m:ctrlPr>
                              <a:rPr lang="en-US" i="1">
                                <a:latin typeface="Cambria Math"/>
                              </a:rPr>
                            </m:ctrlPr>
                          </m:sSubPr>
                          <m:e>
                            <m:r>
                              <a:rPr lang="en-US" i="1">
                                <a:latin typeface="Cambria Math"/>
                              </a:rPr>
                              <m:t>𝑑𝐻</m:t>
                            </m:r>
                          </m:e>
                          <m:sub>
                            <m:r>
                              <a:rPr lang="en-US" i="1">
                                <a:latin typeface="Cambria Math"/>
                              </a:rPr>
                              <m:t>2</m:t>
                            </m:r>
                          </m:sub>
                        </m:sSub>
                      </m:e>
                    </m:acc>
                  </m:oMath>
                </a14:m>
                <a:endParaRPr lang="en-US" dirty="0"/>
              </a:p>
              <a:p>
                <a:pPr marL="0" indent="0">
                  <a:buNone/>
                </a:pPr>
                <a14:m>
                  <m:oMath xmlns:m="http://schemas.openxmlformats.org/officeDocument/2006/math">
                    <m:r>
                      <a:rPr lang="en-US" i="1">
                        <a:latin typeface="Cambria Math"/>
                      </a:rPr>
                      <m:t>𝑑</m:t>
                    </m:r>
                    <m:d>
                      <m:dPr>
                        <m:ctrlPr>
                          <a:rPr lang="en-US" i="1">
                            <a:latin typeface="Cambria Math"/>
                          </a:rPr>
                        </m:ctrlPr>
                      </m:dPr>
                      <m:e>
                        <m:acc>
                          <m:accPr>
                            <m:chr m:val="⃗"/>
                            <m:ctrlPr>
                              <a:rPr lang="en-US" i="1">
                                <a:latin typeface="Cambria Math"/>
                              </a:rPr>
                            </m:ctrlPr>
                          </m:accPr>
                          <m:e>
                            <m:sSub>
                              <m:sSubPr>
                                <m:ctrlPr>
                                  <a:rPr lang="en-US" i="1">
                                    <a:latin typeface="Cambria Math"/>
                                  </a:rPr>
                                </m:ctrlPr>
                              </m:sSubPr>
                              <m:e>
                                <m:r>
                                  <a:rPr lang="en-US" i="1">
                                    <a:latin typeface="Cambria Math"/>
                                  </a:rPr>
                                  <m:t>𝑑𝐹</m:t>
                                </m:r>
                              </m:e>
                              <m:sub>
                                <m:r>
                                  <a:rPr lang="en-US" i="1">
                                    <a:latin typeface="Cambria Math"/>
                                  </a:rPr>
                                  <m:t>2</m:t>
                                </m:r>
                              </m:sub>
                            </m:sSub>
                          </m:e>
                        </m:acc>
                      </m:e>
                    </m:d>
                    <m:r>
                      <a:rPr lang="en-US" i="1">
                        <a:latin typeface="Cambria Math"/>
                      </a:rPr>
                      <m:t>=</m:t>
                    </m:r>
                    <m:sSub>
                      <m:sSubPr>
                        <m:ctrlPr>
                          <a:rPr lang="en-US" i="1">
                            <a:latin typeface="Cambria Math"/>
                          </a:rPr>
                        </m:ctrlPr>
                      </m:sSubPr>
                      <m:e>
                        <m:r>
                          <a:rPr lang="en-US" i="1">
                            <a:latin typeface="Cambria Math"/>
                          </a:rPr>
                          <m:t>𝐼</m:t>
                        </m:r>
                      </m:e>
                      <m:sub>
                        <m:r>
                          <a:rPr lang="en-US" i="1">
                            <a:latin typeface="Cambria Math"/>
                          </a:rPr>
                          <m:t>2</m:t>
                        </m:r>
                      </m:sub>
                    </m:sSub>
                    <m:acc>
                      <m:accPr>
                        <m:chr m:val="⃗"/>
                        <m:ctrlPr>
                          <a:rPr lang="en-US" i="1">
                            <a:latin typeface="Cambria Math"/>
                          </a:rPr>
                        </m:ctrlPr>
                      </m:accPr>
                      <m:e>
                        <m:sSub>
                          <m:sSubPr>
                            <m:ctrlPr>
                              <a:rPr lang="en-US" i="1">
                                <a:latin typeface="Cambria Math"/>
                              </a:rPr>
                            </m:ctrlPr>
                          </m:sSubPr>
                          <m:e>
                            <m:r>
                              <a:rPr lang="en-US" i="1">
                                <a:latin typeface="Cambria Math"/>
                              </a:rPr>
                              <m:t>𝑑𝑙</m:t>
                            </m:r>
                          </m:e>
                          <m:sub>
                            <m:r>
                              <a:rPr lang="en-US" i="1">
                                <a:latin typeface="Cambria Math"/>
                              </a:rPr>
                              <m:t>2</m:t>
                            </m:r>
                          </m:sub>
                        </m:sSub>
                      </m:e>
                    </m:acc>
                    <m:r>
                      <a:rPr lang="en-US" i="1">
                        <a:latin typeface="Cambria Math"/>
                      </a:rPr>
                      <m:t> </m:t>
                    </m:r>
                    <m:r>
                      <a:rPr lang="en-US" i="1">
                        <a:latin typeface="Cambria Math"/>
                      </a:rPr>
                      <m:t>𝑥</m:t>
                    </m:r>
                    <m:r>
                      <a:rPr lang="en-US" i="1">
                        <a:latin typeface="Cambria Math"/>
                      </a:rPr>
                      <m:t> </m:t>
                    </m:r>
                    <m:f>
                      <m:fPr>
                        <m:ctrlPr>
                          <a:rPr lang="en-US" i="1">
                            <a:latin typeface="Cambria Math"/>
                          </a:rPr>
                        </m:ctrlPr>
                      </m:fPr>
                      <m:num>
                        <m:sSub>
                          <m:sSubPr>
                            <m:ctrlPr>
                              <a:rPr lang="en-US" i="1">
                                <a:latin typeface="Cambria Math"/>
                              </a:rPr>
                            </m:ctrlPr>
                          </m:sSubPr>
                          <m:e>
                            <m:r>
                              <a:rPr lang="en-US" i="1">
                                <a:latin typeface="Cambria Math"/>
                              </a:rPr>
                              <m:t>𝜇</m:t>
                            </m:r>
                          </m:e>
                          <m:sub>
                            <m:r>
                              <a:rPr lang="en-US" i="1">
                                <a:latin typeface="Cambria Math"/>
                              </a:rPr>
                              <m:t>𝑜</m:t>
                            </m:r>
                          </m:sub>
                        </m:sSub>
                        <m:sSub>
                          <m:sSubPr>
                            <m:ctrlPr>
                              <a:rPr lang="en-US" i="1">
                                <a:latin typeface="Cambria Math"/>
                              </a:rPr>
                            </m:ctrlPr>
                          </m:sSubPr>
                          <m:e>
                            <m:r>
                              <a:rPr lang="en-US" i="1">
                                <a:latin typeface="Cambria Math"/>
                              </a:rPr>
                              <m:t>𝐼</m:t>
                            </m:r>
                          </m:e>
                          <m:sub>
                            <m:r>
                              <a:rPr lang="en-US" i="1">
                                <a:latin typeface="Cambria Math"/>
                              </a:rPr>
                              <m:t>1</m:t>
                            </m:r>
                          </m:sub>
                        </m:sSub>
                        <m:acc>
                          <m:accPr>
                            <m:chr m:val="⃗"/>
                            <m:ctrlPr>
                              <a:rPr lang="en-US" i="1">
                                <a:latin typeface="Cambria Math"/>
                              </a:rPr>
                            </m:ctrlPr>
                          </m:accPr>
                          <m:e>
                            <m:sSub>
                              <m:sSubPr>
                                <m:ctrlPr>
                                  <a:rPr lang="en-US" i="1">
                                    <a:latin typeface="Cambria Math"/>
                                  </a:rPr>
                                </m:ctrlPr>
                              </m:sSubPr>
                              <m:e>
                                <m:r>
                                  <a:rPr lang="en-US" i="1">
                                    <a:latin typeface="Cambria Math"/>
                                  </a:rPr>
                                  <m:t>𝑑𝑙</m:t>
                                </m:r>
                              </m:e>
                              <m:sub>
                                <m:r>
                                  <a:rPr lang="en-US" i="1">
                                    <a:latin typeface="Cambria Math"/>
                                  </a:rPr>
                                  <m:t>1</m:t>
                                </m:r>
                              </m:sub>
                            </m:sSub>
                          </m:e>
                        </m:acc>
                        <m:r>
                          <a:rPr lang="en-US" i="1">
                            <a:latin typeface="Cambria Math"/>
                          </a:rPr>
                          <m:t> </m:t>
                        </m:r>
                        <m:r>
                          <a:rPr lang="en-US" i="1">
                            <a:latin typeface="Cambria Math"/>
                          </a:rPr>
                          <m:t>𝑥</m:t>
                        </m:r>
                        <m:r>
                          <a:rPr lang="en-US" i="1">
                            <a:latin typeface="Cambria Math"/>
                          </a:rPr>
                          <m:t> </m:t>
                        </m:r>
                        <m:sSub>
                          <m:sSubPr>
                            <m:ctrlPr>
                              <a:rPr lang="en-US" i="1">
                                <a:latin typeface="Cambria Math"/>
                              </a:rPr>
                            </m:ctrlPr>
                          </m:sSubPr>
                          <m:e>
                            <m:acc>
                              <m:accPr>
                                <m:chr m:val="̂"/>
                                <m:ctrlPr>
                                  <a:rPr lang="en-US" i="1">
                                    <a:latin typeface="Cambria Math"/>
                                  </a:rPr>
                                </m:ctrlPr>
                              </m:accPr>
                              <m:e>
                                <m:r>
                                  <a:rPr lang="en-US" i="1">
                                    <a:latin typeface="Cambria Math"/>
                                  </a:rPr>
                                  <m:t>𝑎</m:t>
                                </m:r>
                              </m:e>
                            </m:acc>
                          </m:e>
                          <m:sub>
                            <m:r>
                              <a:rPr lang="en-US" i="1">
                                <a:latin typeface="Cambria Math"/>
                              </a:rPr>
                              <m:t>𝑅</m:t>
                            </m:r>
                            <m:r>
                              <a:rPr lang="en-US" i="1">
                                <a:latin typeface="Cambria Math"/>
                              </a:rPr>
                              <m:t>12</m:t>
                            </m:r>
                          </m:sub>
                        </m:sSub>
                      </m:num>
                      <m:den>
                        <m:r>
                          <a:rPr lang="en-US" i="1">
                            <a:latin typeface="Cambria Math"/>
                          </a:rPr>
                          <m:t>4</m:t>
                        </m:r>
                        <m:r>
                          <a:rPr lang="en-US" i="1">
                            <a:latin typeface="Cambria Math"/>
                          </a:rPr>
                          <m:t>𝜋</m:t>
                        </m:r>
                        <m:sSubSup>
                          <m:sSubSupPr>
                            <m:ctrlPr>
                              <a:rPr lang="en-US" i="1">
                                <a:latin typeface="Cambria Math"/>
                              </a:rPr>
                            </m:ctrlPr>
                          </m:sSubSupPr>
                          <m:e>
                            <m:r>
                              <a:rPr lang="en-US" i="1">
                                <a:latin typeface="Cambria Math"/>
                              </a:rPr>
                              <m:t>𝑅</m:t>
                            </m:r>
                          </m:e>
                          <m:sub>
                            <m:r>
                              <a:rPr lang="en-US" i="1">
                                <a:latin typeface="Cambria Math"/>
                              </a:rPr>
                              <m:t>12</m:t>
                            </m:r>
                          </m:sub>
                          <m:sup>
                            <m:r>
                              <a:rPr lang="en-US" i="1">
                                <a:latin typeface="Cambria Math"/>
                              </a:rPr>
                              <m:t>2</m:t>
                            </m:r>
                          </m:sup>
                        </m:sSubSup>
                      </m:den>
                    </m:f>
                    <m:r>
                      <a:rPr lang="en-US" i="1">
                        <a:latin typeface="Cambria Math"/>
                      </a:rPr>
                      <m:t>….(5)</m:t>
                    </m:r>
                  </m:oMath>
                </a14:m>
                <a:r>
                  <a:rPr lang="en-US" dirty="0"/>
                  <a:t> </a:t>
                </a:r>
              </a:p>
              <a:p>
                <a:pPr marL="0" indent="0">
                  <a:buNone/>
                </a:pPr>
                <a:r>
                  <a:rPr lang="en-US" dirty="0"/>
                  <a:t>Where </a:t>
                </a:r>
                <a14:m>
                  <m:oMath xmlns:m="http://schemas.openxmlformats.org/officeDocument/2006/math">
                    <m:r>
                      <a:rPr lang="en-US" i="1">
                        <a:latin typeface="Cambria Math"/>
                      </a:rPr>
                      <m:t>𝑑</m:t>
                    </m:r>
                    <m:d>
                      <m:dPr>
                        <m:ctrlPr>
                          <a:rPr lang="en-US" i="1">
                            <a:latin typeface="Cambria Math"/>
                          </a:rPr>
                        </m:ctrlPr>
                      </m:dPr>
                      <m:e>
                        <m:acc>
                          <m:accPr>
                            <m:chr m:val="⃗"/>
                            <m:ctrlPr>
                              <a:rPr lang="en-US" i="1">
                                <a:latin typeface="Cambria Math"/>
                              </a:rPr>
                            </m:ctrlPr>
                          </m:accPr>
                          <m:e>
                            <m:sSub>
                              <m:sSubPr>
                                <m:ctrlPr>
                                  <a:rPr lang="en-US" i="1">
                                    <a:latin typeface="Cambria Math"/>
                                  </a:rPr>
                                </m:ctrlPr>
                              </m:sSubPr>
                              <m:e>
                                <m:r>
                                  <a:rPr lang="en-US" i="1">
                                    <a:latin typeface="Cambria Math"/>
                                  </a:rPr>
                                  <m:t>𝑑𝐹</m:t>
                                </m:r>
                              </m:e>
                              <m:sub>
                                <m:r>
                                  <a:rPr lang="en-US" i="1">
                                    <a:latin typeface="Cambria Math"/>
                                  </a:rPr>
                                  <m:t>2</m:t>
                                </m:r>
                              </m:sub>
                            </m:sSub>
                          </m:e>
                        </m:acc>
                      </m:e>
                    </m:d>
                  </m:oMath>
                </a14:m>
                <a:r>
                  <a:rPr lang="en-US" dirty="0"/>
                  <a:t> is the force on </a:t>
                </a:r>
                <a14:m>
                  <m:oMath xmlns:m="http://schemas.openxmlformats.org/officeDocument/2006/math">
                    <m:sSub>
                      <m:sSubPr>
                        <m:ctrlPr>
                          <a:rPr lang="en-US" i="1">
                            <a:latin typeface="Cambria Math"/>
                          </a:rPr>
                        </m:ctrlPr>
                      </m:sSubPr>
                      <m:e>
                        <m:r>
                          <a:rPr lang="en-US" i="1">
                            <a:latin typeface="Cambria Math"/>
                          </a:rPr>
                          <m:t>𝐼</m:t>
                        </m:r>
                      </m:e>
                      <m:sub>
                        <m:r>
                          <a:rPr lang="en-US" i="1">
                            <a:latin typeface="Cambria Math"/>
                          </a:rPr>
                          <m:t>2</m:t>
                        </m:r>
                      </m:sub>
                    </m:sSub>
                    <m:acc>
                      <m:accPr>
                        <m:chr m:val="⃗"/>
                        <m:ctrlPr>
                          <a:rPr lang="en-US" i="1">
                            <a:latin typeface="Cambria Math"/>
                          </a:rPr>
                        </m:ctrlPr>
                      </m:accPr>
                      <m:e>
                        <m:sSub>
                          <m:sSubPr>
                            <m:ctrlPr>
                              <a:rPr lang="en-US" i="1">
                                <a:latin typeface="Cambria Math"/>
                              </a:rPr>
                            </m:ctrlPr>
                          </m:sSubPr>
                          <m:e>
                            <m:r>
                              <a:rPr lang="en-US" i="1">
                                <a:latin typeface="Cambria Math"/>
                              </a:rPr>
                              <m:t>𝑑𝑙</m:t>
                            </m:r>
                          </m:e>
                          <m:sub>
                            <m:r>
                              <a:rPr lang="en-US" i="1">
                                <a:latin typeface="Cambria Math"/>
                              </a:rPr>
                              <m:t>2</m:t>
                            </m:r>
                          </m:sub>
                        </m:sSub>
                      </m:e>
                    </m:acc>
                  </m:oMath>
                </a14:m>
                <a:r>
                  <a:rPr lang="en-US" dirty="0"/>
                  <a:t> immersed in </a:t>
                </a:r>
                <a14:m>
                  <m:oMath xmlns:m="http://schemas.openxmlformats.org/officeDocument/2006/math">
                    <m:acc>
                      <m:accPr>
                        <m:chr m:val="⃗"/>
                        <m:ctrlPr>
                          <a:rPr lang="en-US" i="1">
                            <a:latin typeface="Cambria Math"/>
                          </a:rPr>
                        </m:ctrlPr>
                      </m:accPr>
                      <m:e>
                        <m:sSub>
                          <m:sSubPr>
                            <m:ctrlPr>
                              <a:rPr lang="en-US" i="1">
                                <a:latin typeface="Cambria Math"/>
                              </a:rPr>
                            </m:ctrlPr>
                          </m:sSubPr>
                          <m:e>
                            <m:r>
                              <a:rPr lang="en-US" i="1">
                                <a:latin typeface="Cambria Math"/>
                              </a:rPr>
                              <m:t>𝑑𝐵</m:t>
                            </m:r>
                          </m:e>
                          <m:sub>
                            <m:r>
                              <a:rPr lang="en-US" i="1">
                                <a:latin typeface="Cambria Math"/>
                              </a:rPr>
                              <m:t>2</m:t>
                            </m:r>
                          </m:sub>
                        </m:sSub>
                      </m:e>
                    </m:acc>
                  </m:oMath>
                </a14:m>
                <a:r>
                  <a:rPr lang="en-US" dirty="0"/>
                  <a:t> field of </a:t>
                </a:r>
                <a14:m>
                  <m:oMath xmlns:m="http://schemas.openxmlformats.org/officeDocument/2006/math">
                    <m:sSub>
                      <m:sSubPr>
                        <m:ctrlPr>
                          <a:rPr lang="en-US" i="1">
                            <a:latin typeface="Cambria Math"/>
                          </a:rPr>
                        </m:ctrlPr>
                      </m:sSubPr>
                      <m:e>
                        <m:r>
                          <a:rPr lang="en-US" i="1">
                            <a:latin typeface="Cambria Math"/>
                          </a:rPr>
                          <m:t>𝐼</m:t>
                        </m:r>
                      </m:e>
                      <m:sub>
                        <m:r>
                          <a:rPr lang="en-US" i="1">
                            <a:latin typeface="Cambria Math"/>
                          </a:rPr>
                          <m:t>1</m:t>
                        </m:r>
                      </m:sub>
                    </m:sSub>
                    <m:acc>
                      <m:accPr>
                        <m:chr m:val="⃗"/>
                        <m:ctrlPr>
                          <a:rPr lang="en-US" i="1">
                            <a:latin typeface="Cambria Math"/>
                          </a:rPr>
                        </m:ctrlPr>
                      </m:accPr>
                      <m:e>
                        <m:sSub>
                          <m:sSubPr>
                            <m:ctrlPr>
                              <a:rPr lang="en-US" i="1">
                                <a:latin typeface="Cambria Math"/>
                              </a:rPr>
                            </m:ctrlPr>
                          </m:sSubPr>
                          <m:e>
                            <m:r>
                              <a:rPr lang="en-US" i="1">
                                <a:latin typeface="Cambria Math"/>
                              </a:rPr>
                              <m:t>𝑑𝑙</m:t>
                            </m:r>
                          </m:e>
                          <m:sub>
                            <m:r>
                              <a:rPr lang="en-US" i="1">
                                <a:latin typeface="Cambria Math"/>
                              </a:rPr>
                              <m:t>1</m:t>
                            </m:r>
                          </m:sub>
                        </m:sSub>
                      </m:e>
                    </m:acc>
                  </m:oMath>
                </a14:m>
                <a:r>
                  <a:rPr lang="en-US" dirty="0"/>
                  <a:t> or the force between the two conductor current-elements.  </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704" t="-3504" b="-10647"/>
                </a:stretch>
              </a:blipFill>
            </p:spPr>
            <p:txBody>
              <a:bodyPr/>
              <a:lstStyle/>
              <a:p>
                <a:r>
                  <a:rPr lang="en-US">
                    <a:noFill/>
                  </a:rPr>
                  <a:t> </a:t>
                </a:r>
              </a:p>
            </p:txBody>
          </p:sp>
        </mc:Fallback>
      </mc:AlternateContent>
    </p:spTree>
    <p:extLst>
      <p:ext uri="{BB962C8B-B14F-4D97-AF65-F5344CB8AC3E}">
        <p14:creationId xmlns:p14="http://schemas.microsoft.com/office/powerpoint/2010/main" val="14384644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5029200"/>
              </a:xfrm>
            </p:spPr>
            <p:txBody>
              <a:bodyPr>
                <a:normAutofit fontScale="92500" lnSpcReduction="10000"/>
              </a:bodyPr>
              <a:lstStyle/>
              <a:p>
                <a:pPr marL="0" indent="0">
                  <a:buNone/>
                </a:pPr>
                <a:r>
                  <a:rPr lang="en-US" dirty="0"/>
                  <a:t>Integrating of loop </a:t>
                </a:r>
                <a14:m>
                  <m:oMath xmlns:m="http://schemas.openxmlformats.org/officeDocument/2006/math">
                    <m:sSub>
                      <m:sSubPr>
                        <m:ctrlPr>
                          <a:rPr lang="en-US" i="1">
                            <a:latin typeface="Cambria Math"/>
                          </a:rPr>
                        </m:ctrlPr>
                      </m:sSubPr>
                      <m:e>
                        <m:r>
                          <a:rPr lang="en-US" i="1">
                            <a:latin typeface="Cambria Math"/>
                          </a:rPr>
                          <m:t>𝑙</m:t>
                        </m:r>
                      </m:e>
                      <m:sub>
                        <m:r>
                          <a:rPr lang="en-US" i="1">
                            <a:latin typeface="Cambria Math"/>
                          </a:rPr>
                          <m:t>1</m:t>
                        </m:r>
                      </m:sub>
                    </m:sSub>
                  </m:oMath>
                </a14:m>
                <a:r>
                  <a:rPr lang="en-US" dirty="0"/>
                  <a:t>, we obtain </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a:rPr>
                          </m:ctrlPr>
                        </m:accPr>
                        <m:e>
                          <m:sSub>
                            <m:sSubPr>
                              <m:ctrlPr>
                                <a:rPr lang="en-US" i="1">
                                  <a:latin typeface="Cambria Math"/>
                                </a:rPr>
                              </m:ctrlPr>
                            </m:sSubPr>
                            <m:e>
                              <m:r>
                                <a:rPr lang="en-US" i="1">
                                  <a:latin typeface="Cambria Math"/>
                                </a:rPr>
                                <m:t>𝑑𝐹</m:t>
                              </m:r>
                            </m:e>
                            <m:sub>
                              <m:r>
                                <a:rPr lang="en-US" i="1">
                                  <a:latin typeface="Cambria Math"/>
                                </a:rPr>
                                <m:t>2</m:t>
                              </m:r>
                            </m:sub>
                          </m:sSub>
                        </m:e>
                      </m:acc>
                      <m:r>
                        <a:rPr lang="en-US" i="1">
                          <a:latin typeface="Cambria Math"/>
                        </a:rPr>
                        <m:t>=</m:t>
                      </m:r>
                      <m:sSub>
                        <m:sSubPr>
                          <m:ctrlPr>
                            <a:rPr lang="en-US" i="1">
                              <a:latin typeface="Cambria Math"/>
                            </a:rPr>
                          </m:ctrlPr>
                        </m:sSubPr>
                        <m:e>
                          <m:r>
                            <a:rPr lang="en-US" i="1">
                              <a:latin typeface="Cambria Math"/>
                            </a:rPr>
                            <m:t>𝐼</m:t>
                          </m:r>
                        </m:e>
                        <m:sub>
                          <m:r>
                            <a:rPr lang="en-US" i="1">
                              <a:latin typeface="Cambria Math"/>
                            </a:rPr>
                            <m:t>2</m:t>
                          </m:r>
                        </m:sub>
                      </m:sSub>
                      <m:acc>
                        <m:accPr>
                          <m:chr m:val="⃗"/>
                          <m:ctrlPr>
                            <a:rPr lang="en-US" i="1">
                              <a:latin typeface="Cambria Math"/>
                            </a:rPr>
                          </m:ctrlPr>
                        </m:accPr>
                        <m:e>
                          <m:sSub>
                            <m:sSubPr>
                              <m:ctrlPr>
                                <a:rPr lang="en-US" i="1">
                                  <a:latin typeface="Cambria Math"/>
                                </a:rPr>
                              </m:ctrlPr>
                            </m:sSubPr>
                            <m:e>
                              <m:r>
                                <a:rPr lang="en-US" i="1">
                                  <a:latin typeface="Cambria Math"/>
                                </a:rPr>
                                <m:t>𝑑𝑙</m:t>
                              </m:r>
                            </m:e>
                            <m:sub>
                              <m:r>
                                <a:rPr lang="en-US" i="1">
                                  <a:latin typeface="Cambria Math"/>
                                </a:rPr>
                                <m:t>2</m:t>
                              </m:r>
                            </m:sub>
                          </m:sSub>
                        </m:e>
                      </m:acc>
                      <m:r>
                        <a:rPr lang="en-US" i="1">
                          <a:latin typeface="Cambria Math"/>
                        </a:rPr>
                        <m:t> </m:t>
                      </m:r>
                      <m:r>
                        <a:rPr lang="en-US" i="1">
                          <a:latin typeface="Cambria Math"/>
                        </a:rPr>
                        <m:t>𝑥</m:t>
                      </m:r>
                      <m:r>
                        <a:rPr lang="en-US" i="1">
                          <a:latin typeface="Cambria Math"/>
                        </a:rPr>
                        <m:t> </m:t>
                      </m:r>
                      <m:nary>
                        <m:naryPr>
                          <m:chr m:val="∮"/>
                          <m:limLoc m:val="undOvr"/>
                          <m:subHide m:val="on"/>
                          <m:supHide m:val="on"/>
                          <m:ctrlPr>
                            <a:rPr lang="en-US" i="1">
                              <a:latin typeface="Cambria Math"/>
                            </a:rPr>
                          </m:ctrlPr>
                        </m:naryPr>
                        <m:sub/>
                        <m:sup/>
                        <m:e>
                          <m:f>
                            <m:fPr>
                              <m:ctrlPr>
                                <a:rPr lang="en-US" i="1">
                                  <a:latin typeface="Cambria Math"/>
                                </a:rPr>
                              </m:ctrlPr>
                            </m:fPr>
                            <m:num>
                              <m:sSub>
                                <m:sSubPr>
                                  <m:ctrlPr>
                                    <a:rPr lang="en-US" i="1">
                                      <a:latin typeface="Cambria Math"/>
                                    </a:rPr>
                                  </m:ctrlPr>
                                </m:sSubPr>
                                <m:e>
                                  <m:r>
                                    <a:rPr lang="en-US" i="1">
                                      <a:latin typeface="Cambria Math"/>
                                    </a:rPr>
                                    <m:t>𝜇</m:t>
                                  </m:r>
                                </m:e>
                                <m:sub>
                                  <m:r>
                                    <a:rPr lang="en-US" i="1">
                                      <a:latin typeface="Cambria Math"/>
                                    </a:rPr>
                                    <m:t>𝑜</m:t>
                                  </m:r>
                                </m:sub>
                              </m:sSub>
                              <m:sSub>
                                <m:sSubPr>
                                  <m:ctrlPr>
                                    <a:rPr lang="en-US" i="1">
                                      <a:latin typeface="Cambria Math"/>
                                    </a:rPr>
                                  </m:ctrlPr>
                                </m:sSubPr>
                                <m:e>
                                  <m:r>
                                    <a:rPr lang="en-US" i="1">
                                      <a:latin typeface="Cambria Math"/>
                                    </a:rPr>
                                    <m:t>𝐼</m:t>
                                  </m:r>
                                </m:e>
                                <m:sub>
                                  <m:r>
                                    <a:rPr lang="en-US" i="1">
                                      <a:latin typeface="Cambria Math"/>
                                    </a:rPr>
                                    <m:t>1</m:t>
                                  </m:r>
                                </m:sub>
                              </m:sSub>
                              <m:acc>
                                <m:accPr>
                                  <m:chr m:val="⃗"/>
                                  <m:ctrlPr>
                                    <a:rPr lang="en-US" i="1">
                                      <a:latin typeface="Cambria Math"/>
                                    </a:rPr>
                                  </m:ctrlPr>
                                </m:accPr>
                                <m:e>
                                  <m:sSub>
                                    <m:sSubPr>
                                      <m:ctrlPr>
                                        <a:rPr lang="en-US" i="1">
                                          <a:latin typeface="Cambria Math"/>
                                        </a:rPr>
                                      </m:ctrlPr>
                                    </m:sSubPr>
                                    <m:e>
                                      <m:r>
                                        <a:rPr lang="en-US" i="1">
                                          <a:latin typeface="Cambria Math"/>
                                        </a:rPr>
                                        <m:t>𝑑𝑙</m:t>
                                      </m:r>
                                    </m:e>
                                    <m:sub>
                                      <m:r>
                                        <a:rPr lang="en-US" i="1">
                                          <a:latin typeface="Cambria Math"/>
                                        </a:rPr>
                                        <m:t>1</m:t>
                                      </m:r>
                                    </m:sub>
                                  </m:sSub>
                                </m:e>
                              </m:acc>
                              <m:r>
                                <a:rPr lang="en-US" i="1">
                                  <a:latin typeface="Cambria Math"/>
                                </a:rPr>
                                <m:t> </m:t>
                              </m:r>
                              <m:r>
                                <a:rPr lang="en-US" i="1">
                                  <a:latin typeface="Cambria Math"/>
                                </a:rPr>
                                <m:t>𝑥</m:t>
                              </m:r>
                              <m:r>
                                <a:rPr lang="en-US" i="1">
                                  <a:latin typeface="Cambria Math"/>
                                </a:rPr>
                                <m:t> </m:t>
                              </m:r>
                              <m:sSub>
                                <m:sSubPr>
                                  <m:ctrlPr>
                                    <a:rPr lang="en-US" i="1">
                                      <a:latin typeface="Cambria Math"/>
                                    </a:rPr>
                                  </m:ctrlPr>
                                </m:sSubPr>
                                <m:e>
                                  <m:acc>
                                    <m:accPr>
                                      <m:chr m:val="̂"/>
                                      <m:ctrlPr>
                                        <a:rPr lang="en-US" i="1">
                                          <a:latin typeface="Cambria Math"/>
                                        </a:rPr>
                                      </m:ctrlPr>
                                    </m:accPr>
                                    <m:e>
                                      <m:r>
                                        <a:rPr lang="en-US" i="1">
                                          <a:latin typeface="Cambria Math"/>
                                        </a:rPr>
                                        <m:t>𝑎</m:t>
                                      </m:r>
                                    </m:e>
                                  </m:acc>
                                </m:e>
                                <m:sub>
                                  <m:r>
                                    <a:rPr lang="en-US" i="1">
                                      <a:latin typeface="Cambria Math"/>
                                    </a:rPr>
                                    <m:t>𝑅</m:t>
                                  </m:r>
                                  <m:r>
                                    <a:rPr lang="en-US" i="1">
                                      <a:latin typeface="Cambria Math"/>
                                    </a:rPr>
                                    <m:t>12</m:t>
                                  </m:r>
                                </m:sub>
                              </m:sSub>
                            </m:num>
                            <m:den>
                              <m:r>
                                <a:rPr lang="en-US" i="1">
                                  <a:latin typeface="Cambria Math"/>
                                </a:rPr>
                                <m:t>4</m:t>
                              </m:r>
                              <m:r>
                                <a:rPr lang="en-US" i="1">
                                  <a:latin typeface="Cambria Math"/>
                                </a:rPr>
                                <m:t>𝜋</m:t>
                              </m:r>
                              <m:sSubSup>
                                <m:sSubSupPr>
                                  <m:ctrlPr>
                                    <a:rPr lang="en-US" i="1">
                                      <a:latin typeface="Cambria Math"/>
                                    </a:rPr>
                                  </m:ctrlPr>
                                </m:sSubSupPr>
                                <m:e>
                                  <m:r>
                                    <a:rPr lang="en-US" i="1">
                                      <a:latin typeface="Cambria Math"/>
                                    </a:rPr>
                                    <m:t>𝑅</m:t>
                                  </m:r>
                                </m:e>
                                <m:sub>
                                  <m:r>
                                    <a:rPr lang="en-US" i="1">
                                      <a:latin typeface="Cambria Math"/>
                                    </a:rPr>
                                    <m:t>12</m:t>
                                  </m:r>
                                </m:sub>
                                <m:sup>
                                  <m:r>
                                    <a:rPr lang="en-US" i="1">
                                      <a:latin typeface="Cambria Math"/>
                                    </a:rPr>
                                    <m:t>2</m:t>
                                  </m:r>
                                </m:sup>
                              </m:sSubSup>
                            </m:den>
                          </m:f>
                          <m:r>
                            <a:rPr lang="en-US" i="1">
                              <a:latin typeface="Cambria Math"/>
                            </a:rPr>
                            <m:t>=</m:t>
                          </m:r>
                          <m:sSub>
                            <m:sSubPr>
                              <m:ctrlPr>
                                <a:rPr lang="en-US" i="1">
                                  <a:latin typeface="Cambria Math"/>
                                </a:rPr>
                              </m:ctrlPr>
                            </m:sSubPr>
                            <m:e>
                              <m:r>
                                <a:rPr lang="en-US" i="1">
                                  <a:latin typeface="Cambria Math"/>
                                </a:rPr>
                                <m:t>𝐼</m:t>
                              </m:r>
                            </m:e>
                            <m:sub>
                              <m:r>
                                <a:rPr lang="en-US" i="1">
                                  <a:latin typeface="Cambria Math"/>
                                </a:rPr>
                                <m:t>2</m:t>
                              </m:r>
                            </m:sub>
                          </m:sSub>
                          <m:acc>
                            <m:accPr>
                              <m:chr m:val="⃗"/>
                              <m:ctrlPr>
                                <a:rPr lang="en-US" i="1">
                                  <a:latin typeface="Cambria Math"/>
                                </a:rPr>
                              </m:ctrlPr>
                            </m:accPr>
                            <m:e>
                              <m:sSub>
                                <m:sSubPr>
                                  <m:ctrlPr>
                                    <a:rPr lang="en-US" i="1">
                                      <a:latin typeface="Cambria Math"/>
                                    </a:rPr>
                                  </m:ctrlPr>
                                </m:sSubPr>
                                <m:e>
                                  <m:r>
                                    <a:rPr lang="en-US" i="1">
                                      <a:latin typeface="Cambria Math"/>
                                    </a:rPr>
                                    <m:t>𝑑𝑙</m:t>
                                  </m:r>
                                </m:e>
                                <m:sub>
                                  <m:r>
                                    <a:rPr lang="en-US" i="1">
                                      <a:latin typeface="Cambria Math"/>
                                    </a:rPr>
                                    <m:t>2</m:t>
                                  </m:r>
                                </m:sub>
                              </m:sSub>
                            </m:e>
                          </m:acc>
                          <m:r>
                            <a:rPr lang="en-US" i="1">
                              <a:latin typeface="Cambria Math"/>
                            </a:rPr>
                            <m:t> </m:t>
                          </m:r>
                          <m:r>
                            <a:rPr lang="en-US" i="1">
                              <a:latin typeface="Cambria Math"/>
                            </a:rPr>
                            <m:t>𝑥</m:t>
                          </m:r>
                          <m:r>
                            <a:rPr lang="en-US" i="1">
                              <a:latin typeface="Cambria Math"/>
                            </a:rPr>
                            <m:t> </m:t>
                          </m:r>
                          <m:acc>
                            <m:accPr>
                              <m:chr m:val="⃗"/>
                              <m:ctrlPr>
                                <a:rPr lang="en-US" i="1">
                                  <a:latin typeface="Cambria Math"/>
                                </a:rPr>
                              </m:ctrlPr>
                            </m:accPr>
                            <m:e>
                              <m:sSub>
                                <m:sSubPr>
                                  <m:ctrlPr>
                                    <a:rPr lang="en-US" i="1">
                                      <a:latin typeface="Cambria Math"/>
                                    </a:rPr>
                                  </m:ctrlPr>
                                </m:sSubPr>
                                <m:e>
                                  <m:r>
                                    <a:rPr lang="en-US" i="1">
                                      <a:latin typeface="Cambria Math"/>
                                    </a:rPr>
                                    <m:t>𝐵</m:t>
                                  </m:r>
                                </m:e>
                                <m:sub>
                                  <m:r>
                                    <a:rPr lang="en-US" i="1">
                                      <a:latin typeface="Cambria Math"/>
                                    </a:rPr>
                                    <m:t>2</m:t>
                                  </m:r>
                                </m:sub>
                              </m:sSub>
                            </m:e>
                          </m:acc>
                          <m:r>
                            <a:rPr lang="en-US" i="1">
                              <a:latin typeface="Cambria Math"/>
                            </a:rPr>
                            <m:t>…..(6)</m:t>
                          </m:r>
                        </m:e>
                      </m:nary>
                    </m:oMath>
                  </m:oMathPara>
                </a14:m>
                <a:endParaRPr lang="en-US" dirty="0"/>
              </a:p>
              <a:p>
                <a:pPr marL="0" indent="0">
                  <a:buNone/>
                </a:pPr>
                <a:r>
                  <a:rPr lang="en-US" dirty="0"/>
                  <a:t>Where </a:t>
                </a:r>
                <a14:m>
                  <m:oMath xmlns:m="http://schemas.openxmlformats.org/officeDocument/2006/math">
                    <m:acc>
                      <m:accPr>
                        <m:chr m:val="⃗"/>
                        <m:ctrlPr>
                          <a:rPr lang="en-US" i="1">
                            <a:latin typeface="Cambria Math"/>
                          </a:rPr>
                        </m:ctrlPr>
                      </m:accPr>
                      <m:e>
                        <m:sSub>
                          <m:sSubPr>
                            <m:ctrlPr>
                              <a:rPr lang="en-US" i="1">
                                <a:latin typeface="Cambria Math"/>
                              </a:rPr>
                            </m:ctrlPr>
                          </m:sSubPr>
                          <m:e>
                            <m:r>
                              <a:rPr lang="en-US" i="1">
                                <a:latin typeface="Cambria Math"/>
                              </a:rPr>
                              <m:t>𝑑𝐹</m:t>
                            </m:r>
                          </m:e>
                          <m:sub>
                            <m:r>
                              <a:rPr lang="en-US" i="1">
                                <a:latin typeface="Cambria Math"/>
                              </a:rPr>
                              <m:t>2</m:t>
                            </m:r>
                          </m:sub>
                        </m:sSub>
                      </m:e>
                    </m:acc>
                  </m:oMath>
                </a14:m>
                <a:r>
                  <a:rPr lang="en-US" dirty="0"/>
                  <a:t> is the force on </a:t>
                </a:r>
                <a14:m>
                  <m:oMath xmlns:m="http://schemas.openxmlformats.org/officeDocument/2006/math">
                    <m:sSub>
                      <m:sSubPr>
                        <m:ctrlPr>
                          <a:rPr lang="en-US" i="1">
                            <a:latin typeface="Cambria Math"/>
                          </a:rPr>
                        </m:ctrlPr>
                      </m:sSubPr>
                      <m:e>
                        <m:r>
                          <a:rPr lang="en-US" i="1">
                            <a:latin typeface="Cambria Math"/>
                          </a:rPr>
                          <m:t>𝐼</m:t>
                        </m:r>
                      </m:e>
                      <m:sub>
                        <m:r>
                          <a:rPr lang="en-US" i="1">
                            <a:latin typeface="Cambria Math"/>
                          </a:rPr>
                          <m:t>2</m:t>
                        </m:r>
                      </m:sub>
                    </m:sSub>
                    <m:acc>
                      <m:accPr>
                        <m:chr m:val="⃗"/>
                        <m:ctrlPr>
                          <a:rPr lang="en-US" i="1">
                            <a:latin typeface="Cambria Math"/>
                          </a:rPr>
                        </m:ctrlPr>
                      </m:accPr>
                      <m:e>
                        <m:sSub>
                          <m:sSubPr>
                            <m:ctrlPr>
                              <a:rPr lang="en-US" i="1">
                                <a:latin typeface="Cambria Math"/>
                              </a:rPr>
                            </m:ctrlPr>
                          </m:sSubPr>
                          <m:e>
                            <m:r>
                              <a:rPr lang="en-US" i="1">
                                <a:latin typeface="Cambria Math"/>
                              </a:rPr>
                              <m:t>𝑑𝑙</m:t>
                            </m:r>
                          </m:e>
                          <m:sub>
                            <m:r>
                              <a:rPr lang="en-US" i="1">
                                <a:latin typeface="Cambria Math"/>
                              </a:rPr>
                              <m:t>2</m:t>
                            </m:r>
                          </m:sub>
                        </m:sSub>
                      </m:e>
                    </m:acc>
                  </m:oMath>
                </a14:m>
                <a:r>
                  <a:rPr lang="en-US" dirty="0"/>
                  <a:t> immersed in the </a:t>
                </a:r>
                <a14:m>
                  <m:oMath xmlns:m="http://schemas.openxmlformats.org/officeDocument/2006/math">
                    <m:acc>
                      <m:accPr>
                        <m:chr m:val="⃗"/>
                        <m:ctrlPr>
                          <a:rPr lang="en-US" i="1">
                            <a:latin typeface="Cambria Math"/>
                          </a:rPr>
                        </m:ctrlPr>
                      </m:accPr>
                      <m:e>
                        <m:sSub>
                          <m:sSubPr>
                            <m:ctrlPr>
                              <a:rPr lang="en-US" i="1">
                                <a:latin typeface="Cambria Math"/>
                              </a:rPr>
                            </m:ctrlPr>
                          </m:sSubPr>
                          <m:e>
                            <m:r>
                              <a:rPr lang="en-US" i="1">
                                <a:latin typeface="Cambria Math"/>
                              </a:rPr>
                              <m:t>𝐵</m:t>
                            </m:r>
                          </m:e>
                          <m:sub>
                            <m:r>
                              <a:rPr lang="en-US" i="1">
                                <a:latin typeface="Cambria Math"/>
                              </a:rPr>
                              <m:t>2</m:t>
                            </m:r>
                          </m:sub>
                        </m:sSub>
                      </m:e>
                    </m:acc>
                  </m:oMath>
                </a14:m>
                <a:r>
                  <a:rPr lang="en-US" dirty="0"/>
                  <a:t> field of loop </a:t>
                </a:r>
                <a14:m>
                  <m:oMath xmlns:m="http://schemas.openxmlformats.org/officeDocument/2006/math">
                    <m:sSub>
                      <m:sSubPr>
                        <m:ctrlPr>
                          <a:rPr lang="en-US" i="1">
                            <a:latin typeface="Cambria Math"/>
                          </a:rPr>
                        </m:ctrlPr>
                      </m:sSubPr>
                      <m:e>
                        <m:r>
                          <a:rPr lang="en-US" i="1">
                            <a:latin typeface="Cambria Math"/>
                          </a:rPr>
                          <m:t>𝑙</m:t>
                        </m:r>
                      </m:e>
                      <m:sub>
                        <m:r>
                          <a:rPr lang="en-US" i="1">
                            <a:latin typeface="Cambria Math"/>
                          </a:rPr>
                          <m:t>1</m:t>
                        </m:r>
                      </m:sub>
                    </m:sSub>
                  </m:oMath>
                </a14:m>
                <a:r>
                  <a:rPr lang="en-US" dirty="0"/>
                  <a:t>.</a:t>
                </a:r>
              </a:p>
              <a:p>
                <a:pPr marL="0" indent="0">
                  <a:buNone/>
                </a:pPr>
                <a:r>
                  <a:rPr lang="en-US" dirty="0"/>
                  <a:t>Integrating equation (6) over of loop </a:t>
                </a:r>
                <a14:m>
                  <m:oMath xmlns:m="http://schemas.openxmlformats.org/officeDocument/2006/math">
                    <m:sSub>
                      <m:sSubPr>
                        <m:ctrlPr>
                          <a:rPr lang="en-US" i="1">
                            <a:latin typeface="Cambria Math"/>
                          </a:rPr>
                        </m:ctrlPr>
                      </m:sSubPr>
                      <m:e>
                        <m:r>
                          <a:rPr lang="en-US" i="1">
                            <a:latin typeface="Cambria Math"/>
                          </a:rPr>
                          <m:t>𝑙</m:t>
                        </m:r>
                      </m:e>
                      <m:sub>
                        <m:r>
                          <a:rPr lang="en-US" i="1">
                            <a:latin typeface="Cambria Math"/>
                          </a:rPr>
                          <m:t>2</m:t>
                        </m:r>
                      </m:sub>
                    </m:sSub>
                  </m:oMath>
                </a14:m>
                <a:r>
                  <a:rPr lang="en-US" dirty="0"/>
                  <a:t> yields</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a:rPr>
                          </m:ctrlPr>
                        </m:accPr>
                        <m:e>
                          <m:sSub>
                            <m:sSubPr>
                              <m:ctrlPr>
                                <a:rPr lang="en-US" i="1">
                                  <a:latin typeface="Cambria Math"/>
                                </a:rPr>
                              </m:ctrlPr>
                            </m:sSubPr>
                            <m:e>
                              <m:r>
                                <a:rPr lang="en-US" i="1">
                                  <a:latin typeface="Cambria Math"/>
                                </a:rPr>
                                <m:t>𝐹</m:t>
                              </m:r>
                            </m:e>
                            <m:sub>
                              <m:r>
                                <a:rPr lang="en-US" i="1">
                                  <a:latin typeface="Cambria Math"/>
                                </a:rPr>
                                <m:t>2</m:t>
                              </m:r>
                            </m:sub>
                          </m:sSub>
                        </m:e>
                      </m:acc>
                      <m:r>
                        <a:rPr lang="en-US" i="1">
                          <a:latin typeface="Cambria Math"/>
                        </a:rPr>
                        <m:t>=</m:t>
                      </m:r>
                      <m:nary>
                        <m:naryPr>
                          <m:chr m:val="∮"/>
                          <m:limLoc m:val="subSup"/>
                          <m:ctrlPr>
                            <a:rPr lang="en-US" i="1">
                              <a:latin typeface="Cambria Math"/>
                            </a:rPr>
                          </m:ctrlPr>
                        </m:naryPr>
                        <m:sub>
                          <m:sSub>
                            <m:sSubPr>
                              <m:ctrlPr>
                                <a:rPr lang="en-US" i="1">
                                  <a:latin typeface="Cambria Math"/>
                                </a:rPr>
                              </m:ctrlPr>
                            </m:sSubPr>
                            <m:e>
                              <m:r>
                                <a:rPr lang="en-US" i="1">
                                  <a:latin typeface="Cambria Math"/>
                                </a:rPr>
                                <m:t>𝑙</m:t>
                              </m:r>
                            </m:e>
                            <m:sub>
                              <m:r>
                                <a:rPr lang="en-US" i="1">
                                  <a:latin typeface="Cambria Math"/>
                                </a:rPr>
                                <m:t>2</m:t>
                              </m:r>
                            </m:sub>
                          </m:sSub>
                        </m:sub>
                        <m:sup>
                          <m:r>
                            <a:rPr lang="en-US" i="1">
                              <a:latin typeface="Cambria Math"/>
                            </a:rPr>
                            <m:t>.</m:t>
                          </m:r>
                        </m:sup>
                        <m:e>
                          <m:sSub>
                            <m:sSubPr>
                              <m:ctrlPr>
                                <a:rPr lang="en-US" i="1">
                                  <a:latin typeface="Cambria Math"/>
                                </a:rPr>
                              </m:ctrlPr>
                            </m:sSubPr>
                            <m:e>
                              <m:r>
                                <a:rPr lang="en-US" i="1">
                                  <a:latin typeface="Cambria Math"/>
                                </a:rPr>
                                <m:t>𝐼</m:t>
                              </m:r>
                            </m:e>
                            <m:sub>
                              <m:r>
                                <a:rPr lang="en-US" i="1">
                                  <a:latin typeface="Cambria Math"/>
                                </a:rPr>
                                <m:t>2</m:t>
                              </m:r>
                            </m:sub>
                          </m:sSub>
                          <m:acc>
                            <m:accPr>
                              <m:chr m:val="⃗"/>
                              <m:ctrlPr>
                                <a:rPr lang="en-US" i="1">
                                  <a:latin typeface="Cambria Math"/>
                                </a:rPr>
                              </m:ctrlPr>
                            </m:accPr>
                            <m:e>
                              <m:sSub>
                                <m:sSubPr>
                                  <m:ctrlPr>
                                    <a:rPr lang="en-US" i="1">
                                      <a:latin typeface="Cambria Math"/>
                                    </a:rPr>
                                  </m:ctrlPr>
                                </m:sSubPr>
                                <m:e>
                                  <m:r>
                                    <a:rPr lang="en-US" i="1">
                                      <a:latin typeface="Cambria Math"/>
                                    </a:rPr>
                                    <m:t>𝑑𝑙</m:t>
                                  </m:r>
                                </m:e>
                                <m:sub>
                                  <m:r>
                                    <a:rPr lang="en-US" i="1">
                                      <a:latin typeface="Cambria Math"/>
                                    </a:rPr>
                                    <m:t>2</m:t>
                                  </m:r>
                                </m:sub>
                              </m:sSub>
                            </m:e>
                          </m:acc>
                          <m:r>
                            <a:rPr lang="en-US" i="1">
                              <a:latin typeface="Cambria Math"/>
                            </a:rPr>
                            <m:t> </m:t>
                          </m:r>
                        </m:e>
                      </m:nary>
                      <m:nary>
                        <m:naryPr>
                          <m:chr m:val="∮"/>
                          <m:limLoc m:val="subSup"/>
                          <m:ctrlPr>
                            <a:rPr lang="en-US" i="1">
                              <a:latin typeface="Cambria Math"/>
                            </a:rPr>
                          </m:ctrlPr>
                        </m:naryPr>
                        <m:sub>
                          <m:sSub>
                            <m:sSubPr>
                              <m:ctrlPr>
                                <a:rPr lang="en-US" i="1">
                                  <a:latin typeface="Cambria Math"/>
                                </a:rPr>
                              </m:ctrlPr>
                            </m:sSubPr>
                            <m:e>
                              <m:r>
                                <a:rPr lang="en-US" i="1">
                                  <a:latin typeface="Cambria Math"/>
                                </a:rPr>
                                <m:t>𝑙</m:t>
                              </m:r>
                            </m:e>
                            <m:sub>
                              <m:r>
                                <a:rPr lang="en-US" i="1">
                                  <a:latin typeface="Cambria Math"/>
                                </a:rPr>
                                <m:t>1</m:t>
                              </m:r>
                            </m:sub>
                          </m:sSub>
                        </m:sub>
                        <m:sup>
                          <m:r>
                            <a:rPr lang="en-US" i="1">
                              <a:latin typeface="Cambria Math"/>
                            </a:rPr>
                            <m:t>.</m:t>
                          </m:r>
                        </m:sup>
                        <m:e>
                          <m:f>
                            <m:fPr>
                              <m:ctrlPr>
                                <a:rPr lang="en-US" i="1">
                                  <a:latin typeface="Cambria Math"/>
                                </a:rPr>
                              </m:ctrlPr>
                            </m:fPr>
                            <m:num>
                              <m:sSub>
                                <m:sSubPr>
                                  <m:ctrlPr>
                                    <a:rPr lang="en-US" i="1">
                                      <a:latin typeface="Cambria Math"/>
                                    </a:rPr>
                                  </m:ctrlPr>
                                </m:sSubPr>
                                <m:e>
                                  <m:r>
                                    <a:rPr lang="en-US" i="1">
                                      <a:latin typeface="Cambria Math"/>
                                    </a:rPr>
                                    <m:t>𝜇</m:t>
                                  </m:r>
                                </m:e>
                                <m:sub>
                                  <m:r>
                                    <a:rPr lang="en-US" i="1">
                                      <a:latin typeface="Cambria Math"/>
                                    </a:rPr>
                                    <m:t>𝑜</m:t>
                                  </m:r>
                                </m:sub>
                              </m:sSub>
                              <m:sSub>
                                <m:sSubPr>
                                  <m:ctrlPr>
                                    <a:rPr lang="en-US" i="1">
                                      <a:latin typeface="Cambria Math"/>
                                    </a:rPr>
                                  </m:ctrlPr>
                                </m:sSubPr>
                                <m:e>
                                  <m:r>
                                    <a:rPr lang="en-US" i="1">
                                      <a:latin typeface="Cambria Math"/>
                                    </a:rPr>
                                    <m:t>𝐼</m:t>
                                  </m:r>
                                </m:e>
                                <m:sub>
                                  <m:r>
                                    <a:rPr lang="en-US" i="1">
                                      <a:latin typeface="Cambria Math"/>
                                    </a:rPr>
                                    <m:t>1</m:t>
                                  </m:r>
                                </m:sub>
                              </m:sSub>
                              <m:acc>
                                <m:accPr>
                                  <m:chr m:val="⃗"/>
                                  <m:ctrlPr>
                                    <a:rPr lang="en-US" i="1">
                                      <a:latin typeface="Cambria Math"/>
                                    </a:rPr>
                                  </m:ctrlPr>
                                </m:accPr>
                                <m:e>
                                  <m:sSub>
                                    <m:sSubPr>
                                      <m:ctrlPr>
                                        <a:rPr lang="en-US" i="1">
                                          <a:latin typeface="Cambria Math"/>
                                        </a:rPr>
                                      </m:ctrlPr>
                                    </m:sSubPr>
                                    <m:e>
                                      <m:r>
                                        <a:rPr lang="en-US" i="1">
                                          <a:latin typeface="Cambria Math"/>
                                        </a:rPr>
                                        <m:t>𝑑𝑙</m:t>
                                      </m:r>
                                    </m:e>
                                    <m:sub>
                                      <m:r>
                                        <a:rPr lang="en-US" i="1">
                                          <a:latin typeface="Cambria Math"/>
                                        </a:rPr>
                                        <m:t>1</m:t>
                                      </m:r>
                                    </m:sub>
                                  </m:sSub>
                                </m:e>
                              </m:acc>
                              <m:r>
                                <a:rPr lang="en-US" i="1">
                                  <a:latin typeface="Cambria Math"/>
                                </a:rPr>
                                <m:t> </m:t>
                              </m:r>
                              <m:r>
                                <a:rPr lang="en-US" i="1">
                                  <a:latin typeface="Cambria Math"/>
                                </a:rPr>
                                <m:t>𝑥</m:t>
                              </m:r>
                              <m:r>
                                <a:rPr lang="en-US" i="1">
                                  <a:latin typeface="Cambria Math"/>
                                </a:rPr>
                                <m:t> </m:t>
                              </m:r>
                              <m:sSub>
                                <m:sSubPr>
                                  <m:ctrlPr>
                                    <a:rPr lang="en-US" i="1">
                                      <a:latin typeface="Cambria Math"/>
                                    </a:rPr>
                                  </m:ctrlPr>
                                </m:sSubPr>
                                <m:e>
                                  <m:acc>
                                    <m:accPr>
                                      <m:chr m:val="̂"/>
                                      <m:ctrlPr>
                                        <a:rPr lang="en-US" i="1">
                                          <a:latin typeface="Cambria Math"/>
                                        </a:rPr>
                                      </m:ctrlPr>
                                    </m:accPr>
                                    <m:e>
                                      <m:r>
                                        <a:rPr lang="en-US" i="1">
                                          <a:latin typeface="Cambria Math"/>
                                        </a:rPr>
                                        <m:t>𝑎</m:t>
                                      </m:r>
                                    </m:e>
                                  </m:acc>
                                </m:e>
                                <m:sub>
                                  <m:r>
                                    <a:rPr lang="en-US" i="1">
                                      <a:latin typeface="Cambria Math"/>
                                    </a:rPr>
                                    <m:t>𝑅</m:t>
                                  </m:r>
                                  <m:r>
                                    <a:rPr lang="en-US" i="1">
                                      <a:latin typeface="Cambria Math"/>
                                    </a:rPr>
                                    <m:t>12</m:t>
                                  </m:r>
                                </m:sub>
                              </m:sSub>
                            </m:num>
                            <m:den>
                              <m:r>
                                <a:rPr lang="en-US" i="1">
                                  <a:latin typeface="Cambria Math"/>
                                </a:rPr>
                                <m:t>4</m:t>
                              </m:r>
                              <m:r>
                                <a:rPr lang="en-US" i="1">
                                  <a:latin typeface="Cambria Math"/>
                                </a:rPr>
                                <m:t>𝜋</m:t>
                              </m:r>
                              <m:sSubSup>
                                <m:sSubSupPr>
                                  <m:ctrlPr>
                                    <a:rPr lang="en-US" i="1">
                                      <a:latin typeface="Cambria Math"/>
                                    </a:rPr>
                                  </m:ctrlPr>
                                </m:sSubSupPr>
                                <m:e>
                                  <m:r>
                                    <a:rPr lang="en-US" i="1">
                                      <a:latin typeface="Cambria Math"/>
                                    </a:rPr>
                                    <m:t>𝑅</m:t>
                                  </m:r>
                                </m:e>
                                <m:sub>
                                  <m:r>
                                    <a:rPr lang="en-US" i="1">
                                      <a:latin typeface="Cambria Math"/>
                                    </a:rPr>
                                    <m:t>12</m:t>
                                  </m:r>
                                </m:sub>
                                <m:sup>
                                  <m:r>
                                    <a:rPr lang="en-US" i="1">
                                      <a:latin typeface="Cambria Math"/>
                                    </a:rPr>
                                    <m:t>2</m:t>
                                  </m:r>
                                </m:sup>
                              </m:sSubSup>
                            </m:den>
                          </m:f>
                        </m:e>
                      </m:nary>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029200"/>
              </a:xfrm>
              <a:blipFill rotWithShape="1">
                <a:blip r:embed="rId2"/>
                <a:stretch>
                  <a:fillRect l="-1704" t="-2424" r="-2370" b="-11636"/>
                </a:stretch>
              </a:blipFill>
            </p:spPr>
            <p:txBody>
              <a:bodyPr/>
              <a:lstStyle/>
              <a:p>
                <a:r>
                  <a:rPr lang="en-US">
                    <a:noFill/>
                  </a:rPr>
                  <a:t> </a:t>
                </a:r>
              </a:p>
            </p:txBody>
          </p:sp>
        </mc:Fallback>
      </mc:AlternateContent>
    </p:spTree>
    <p:extLst>
      <p:ext uri="{BB962C8B-B14F-4D97-AF65-F5344CB8AC3E}">
        <p14:creationId xmlns:p14="http://schemas.microsoft.com/office/powerpoint/2010/main" val="2097094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i="1">
                          <a:latin typeface="Cambria Math"/>
                        </a:rPr>
                        <m:t>=</m:t>
                      </m:r>
                      <m:f>
                        <m:fPr>
                          <m:ctrlPr>
                            <a:rPr lang="en-US" i="1">
                              <a:latin typeface="Cambria Math"/>
                            </a:rPr>
                          </m:ctrlPr>
                        </m:fPr>
                        <m:num>
                          <m:sSub>
                            <m:sSubPr>
                              <m:ctrlPr>
                                <a:rPr lang="en-US" i="1">
                                  <a:latin typeface="Cambria Math"/>
                                </a:rPr>
                              </m:ctrlPr>
                            </m:sSubPr>
                            <m:e>
                              <m:r>
                                <a:rPr lang="en-US" i="1">
                                  <a:latin typeface="Cambria Math"/>
                                </a:rPr>
                                <m:t>𝜇</m:t>
                              </m:r>
                            </m:e>
                            <m:sub>
                              <m:r>
                                <a:rPr lang="en-US" i="1">
                                  <a:latin typeface="Cambria Math"/>
                                </a:rPr>
                                <m:t>𝑜</m:t>
                              </m:r>
                            </m:sub>
                          </m:sSub>
                          <m:sSub>
                            <m:sSubPr>
                              <m:ctrlPr>
                                <a:rPr lang="en-US" i="1">
                                  <a:latin typeface="Cambria Math"/>
                                </a:rPr>
                              </m:ctrlPr>
                            </m:sSubPr>
                            <m:e>
                              <m:r>
                                <a:rPr lang="en-US" i="1">
                                  <a:latin typeface="Cambria Math"/>
                                </a:rPr>
                                <m:t>𝐼</m:t>
                              </m:r>
                            </m:e>
                            <m:sub>
                              <m:r>
                                <a:rPr lang="en-US" i="1">
                                  <a:latin typeface="Cambria Math"/>
                                </a:rPr>
                                <m:t>1</m:t>
                              </m:r>
                            </m:sub>
                          </m:sSub>
                          <m:sSub>
                            <m:sSubPr>
                              <m:ctrlPr>
                                <a:rPr lang="en-US" i="1">
                                  <a:latin typeface="Cambria Math"/>
                                </a:rPr>
                              </m:ctrlPr>
                            </m:sSubPr>
                            <m:e>
                              <m:r>
                                <a:rPr lang="en-US" i="1">
                                  <a:latin typeface="Cambria Math"/>
                                </a:rPr>
                                <m:t>𝐼</m:t>
                              </m:r>
                            </m:e>
                            <m:sub>
                              <m:r>
                                <a:rPr lang="en-US" i="1">
                                  <a:latin typeface="Cambria Math"/>
                                </a:rPr>
                                <m:t>2</m:t>
                              </m:r>
                            </m:sub>
                          </m:sSub>
                        </m:num>
                        <m:den>
                          <m:r>
                            <a:rPr lang="en-US" i="1">
                              <a:latin typeface="Cambria Math"/>
                            </a:rPr>
                            <m:t>4</m:t>
                          </m:r>
                          <m:r>
                            <a:rPr lang="en-US" i="1">
                              <a:latin typeface="Cambria Math"/>
                            </a:rPr>
                            <m:t>𝜋</m:t>
                          </m:r>
                          <m:sSubSup>
                            <m:sSubSupPr>
                              <m:ctrlPr>
                                <a:rPr lang="en-US" i="1">
                                  <a:latin typeface="Cambria Math"/>
                                </a:rPr>
                              </m:ctrlPr>
                            </m:sSubSupPr>
                            <m:e>
                              <m:r>
                                <a:rPr lang="en-US" i="1">
                                  <a:latin typeface="Cambria Math"/>
                                </a:rPr>
                                <m:t>𝑅</m:t>
                              </m:r>
                            </m:e>
                            <m:sub>
                              <m:r>
                                <a:rPr lang="en-US" i="1">
                                  <a:latin typeface="Cambria Math"/>
                                </a:rPr>
                                <m:t>12</m:t>
                              </m:r>
                            </m:sub>
                            <m:sup>
                              <m:r>
                                <a:rPr lang="en-US" i="1">
                                  <a:latin typeface="Cambria Math"/>
                                </a:rPr>
                                <m:t>2</m:t>
                              </m:r>
                            </m:sup>
                          </m:sSubSup>
                        </m:den>
                      </m:f>
                      <m:nary>
                        <m:naryPr>
                          <m:chr m:val="∮"/>
                          <m:limLoc m:val="subSup"/>
                          <m:ctrlPr>
                            <a:rPr lang="en-US" i="1">
                              <a:latin typeface="Cambria Math"/>
                            </a:rPr>
                          </m:ctrlPr>
                        </m:naryPr>
                        <m:sub>
                          <m:sSub>
                            <m:sSubPr>
                              <m:ctrlPr>
                                <a:rPr lang="en-US" i="1">
                                  <a:latin typeface="Cambria Math"/>
                                </a:rPr>
                              </m:ctrlPr>
                            </m:sSubPr>
                            <m:e>
                              <m:r>
                                <a:rPr lang="en-US" i="1">
                                  <a:latin typeface="Cambria Math"/>
                                </a:rPr>
                                <m:t>𝑙</m:t>
                              </m:r>
                            </m:e>
                            <m:sub>
                              <m:r>
                                <a:rPr lang="en-US" i="1">
                                  <a:latin typeface="Cambria Math"/>
                                </a:rPr>
                                <m:t>2</m:t>
                              </m:r>
                            </m:sub>
                          </m:sSub>
                        </m:sub>
                        <m:sup>
                          <m:r>
                            <a:rPr lang="en-US" i="1">
                              <a:latin typeface="Cambria Math"/>
                            </a:rPr>
                            <m:t>.</m:t>
                          </m:r>
                        </m:sup>
                        <m:e>
                          <m:acc>
                            <m:accPr>
                              <m:chr m:val="⃗"/>
                              <m:ctrlPr>
                                <a:rPr lang="en-US" i="1">
                                  <a:latin typeface="Cambria Math"/>
                                </a:rPr>
                              </m:ctrlPr>
                            </m:accPr>
                            <m:e>
                              <m:sSub>
                                <m:sSubPr>
                                  <m:ctrlPr>
                                    <a:rPr lang="en-US" i="1">
                                      <a:latin typeface="Cambria Math"/>
                                    </a:rPr>
                                  </m:ctrlPr>
                                </m:sSubPr>
                                <m:e>
                                  <m:r>
                                    <a:rPr lang="en-US" i="1">
                                      <a:latin typeface="Cambria Math"/>
                                    </a:rPr>
                                    <m:t>𝑑𝑙</m:t>
                                  </m:r>
                                </m:e>
                                <m:sub>
                                  <m:r>
                                    <a:rPr lang="en-US" i="1">
                                      <a:latin typeface="Cambria Math"/>
                                    </a:rPr>
                                    <m:t>2</m:t>
                                  </m:r>
                                </m:sub>
                              </m:sSub>
                            </m:e>
                          </m:acc>
                        </m:e>
                      </m:nary>
                      <m:nary>
                        <m:naryPr>
                          <m:chr m:val="∮"/>
                          <m:limLoc m:val="subSup"/>
                          <m:ctrlPr>
                            <a:rPr lang="en-US" i="1">
                              <a:latin typeface="Cambria Math"/>
                            </a:rPr>
                          </m:ctrlPr>
                        </m:naryPr>
                        <m:sub>
                          <m:sSub>
                            <m:sSubPr>
                              <m:ctrlPr>
                                <a:rPr lang="en-US" i="1">
                                  <a:latin typeface="Cambria Math"/>
                                </a:rPr>
                              </m:ctrlPr>
                            </m:sSubPr>
                            <m:e>
                              <m:r>
                                <a:rPr lang="en-US" i="1">
                                  <a:latin typeface="Cambria Math"/>
                                </a:rPr>
                                <m:t>𝑙</m:t>
                              </m:r>
                            </m:e>
                            <m:sub>
                              <m:r>
                                <a:rPr lang="en-US" i="1">
                                  <a:latin typeface="Cambria Math"/>
                                </a:rPr>
                                <m:t>1</m:t>
                              </m:r>
                            </m:sub>
                          </m:sSub>
                        </m:sub>
                        <m:sup>
                          <m:r>
                            <a:rPr lang="en-US" i="1">
                              <a:latin typeface="Cambria Math"/>
                            </a:rPr>
                            <m:t>.</m:t>
                          </m:r>
                        </m:sup>
                        <m:e>
                          <m:acc>
                            <m:accPr>
                              <m:chr m:val="⃗"/>
                              <m:ctrlPr>
                                <a:rPr lang="en-US" i="1">
                                  <a:latin typeface="Cambria Math"/>
                                </a:rPr>
                              </m:ctrlPr>
                            </m:accPr>
                            <m:e>
                              <m:sSub>
                                <m:sSubPr>
                                  <m:ctrlPr>
                                    <a:rPr lang="en-US" i="1">
                                      <a:latin typeface="Cambria Math"/>
                                    </a:rPr>
                                  </m:ctrlPr>
                                </m:sSubPr>
                                <m:e>
                                  <m:r>
                                    <a:rPr lang="en-US" i="1">
                                      <a:latin typeface="Cambria Math"/>
                                    </a:rPr>
                                    <m:t>𝑑𝑙</m:t>
                                  </m:r>
                                </m:e>
                                <m:sub>
                                  <m:r>
                                    <a:rPr lang="en-US" i="1">
                                      <a:latin typeface="Cambria Math"/>
                                    </a:rPr>
                                    <m:t>1</m:t>
                                  </m:r>
                                </m:sub>
                              </m:sSub>
                            </m:e>
                          </m:acc>
                          <m:r>
                            <a:rPr lang="en-US" i="1">
                              <a:latin typeface="Cambria Math"/>
                            </a:rPr>
                            <m:t> </m:t>
                          </m:r>
                          <m:r>
                            <a:rPr lang="en-US" i="1">
                              <a:latin typeface="Cambria Math"/>
                            </a:rPr>
                            <m:t>𝑥</m:t>
                          </m:r>
                          <m:r>
                            <a:rPr lang="en-US" i="1">
                              <a:latin typeface="Cambria Math"/>
                            </a:rPr>
                            <m:t> </m:t>
                          </m:r>
                          <m:sSub>
                            <m:sSubPr>
                              <m:ctrlPr>
                                <a:rPr lang="en-US" i="1">
                                  <a:latin typeface="Cambria Math"/>
                                </a:rPr>
                              </m:ctrlPr>
                            </m:sSubPr>
                            <m:e>
                              <m:acc>
                                <m:accPr>
                                  <m:chr m:val="̂"/>
                                  <m:ctrlPr>
                                    <a:rPr lang="en-US" i="1">
                                      <a:latin typeface="Cambria Math"/>
                                    </a:rPr>
                                  </m:ctrlPr>
                                </m:accPr>
                                <m:e>
                                  <m:r>
                                    <a:rPr lang="en-US" i="1">
                                      <a:latin typeface="Cambria Math"/>
                                    </a:rPr>
                                    <m:t>𝑎</m:t>
                                  </m:r>
                                </m:e>
                              </m:acc>
                            </m:e>
                            <m:sub>
                              <m:r>
                                <a:rPr lang="en-US" i="1">
                                  <a:latin typeface="Cambria Math"/>
                                </a:rPr>
                                <m:t>𝑅</m:t>
                              </m:r>
                              <m:r>
                                <a:rPr lang="en-US" i="1">
                                  <a:latin typeface="Cambria Math"/>
                                </a:rPr>
                                <m:t>12</m:t>
                              </m:r>
                            </m:sub>
                          </m:sSub>
                        </m:e>
                      </m:nary>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a:stretch>
              </a:blipFill>
            </p:spPr>
            <p:txBody>
              <a:bodyPr/>
              <a:lstStyle/>
              <a:p>
                <a:r>
                  <a:rPr lang="en-US">
                    <a:noFill/>
                  </a:rPr>
                  <a:t> </a:t>
                </a:r>
              </a:p>
            </p:txBody>
          </p:sp>
        </mc:Fallback>
      </mc:AlternateContent>
    </p:spTree>
    <p:extLst>
      <p:ext uri="{BB962C8B-B14F-4D97-AF65-F5344CB8AC3E}">
        <p14:creationId xmlns:p14="http://schemas.microsoft.com/office/powerpoint/2010/main" val="28056565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FORCE </a:t>
            </a:r>
            <a:r>
              <a:rPr lang="en-US" b="1" dirty="0"/>
              <a:t>ON A MOVING CHARGE</a:t>
            </a:r>
            <a:r>
              <a:rPr lang="en-US" dirty="0"/>
              <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5181600"/>
              </a:xfrm>
            </p:spPr>
            <p:txBody>
              <a:bodyPr>
                <a:normAutofit fontScale="77500" lnSpcReduction="20000"/>
              </a:bodyPr>
              <a:lstStyle/>
              <a:p>
                <a:pPr marL="0" indent="0">
                  <a:buNone/>
                </a:pPr>
                <a:r>
                  <a:rPr lang="en-US" dirty="0"/>
                  <a:t>The force on a charged particle in motion in a magnetic field of flux density </a:t>
                </a:r>
                <a14:m>
                  <m:oMath xmlns:m="http://schemas.openxmlformats.org/officeDocument/2006/math">
                    <m:acc>
                      <m:accPr>
                        <m:chr m:val="⃗"/>
                        <m:ctrlPr>
                          <a:rPr lang="en-US" i="1">
                            <a:latin typeface="Cambria Math"/>
                          </a:rPr>
                        </m:ctrlPr>
                      </m:accPr>
                      <m:e>
                        <m:r>
                          <a:rPr lang="en-US" i="1">
                            <a:latin typeface="Cambria Math"/>
                          </a:rPr>
                          <m:t>𝐵</m:t>
                        </m:r>
                      </m:e>
                    </m:acc>
                  </m:oMath>
                </a14:m>
                <a:r>
                  <a:rPr lang="en-US" dirty="0"/>
                  <a:t> can be expressed as</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a:rPr>
                          </m:ctrlPr>
                        </m:accPr>
                        <m:e>
                          <m:r>
                            <a:rPr lang="en-US" i="1">
                              <a:latin typeface="Cambria Math"/>
                            </a:rPr>
                            <m:t>𝐹</m:t>
                          </m:r>
                        </m:e>
                      </m:acc>
                      <m:r>
                        <a:rPr lang="en-US" i="1">
                          <a:latin typeface="Cambria Math"/>
                        </a:rPr>
                        <m:t>=</m:t>
                      </m:r>
                      <m:r>
                        <a:rPr lang="en-US" i="1">
                          <a:latin typeface="Cambria Math"/>
                        </a:rPr>
                        <m:t>𝑄</m:t>
                      </m:r>
                      <m:acc>
                        <m:accPr>
                          <m:chr m:val="⃗"/>
                          <m:ctrlPr>
                            <a:rPr lang="en-US" i="1">
                              <a:latin typeface="Cambria Math"/>
                            </a:rPr>
                          </m:ctrlPr>
                        </m:accPr>
                        <m:e>
                          <m:r>
                            <a:rPr lang="en-US" i="1">
                              <a:latin typeface="Cambria Math"/>
                            </a:rPr>
                            <m:t>𝑈</m:t>
                          </m:r>
                        </m:e>
                      </m:acc>
                      <m:r>
                        <a:rPr lang="en-US" i="1">
                          <a:latin typeface="Cambria Math"/>
                        </a:rPr>
                        <m:t> </m:t>
                      </m:r>
                      <m:r>
                        <a:rPr lang="en-US" i="1">
                          <a:latin typeface="Cambria Math"/>
                        </a:rPr>
                        <m:t>𝑥</m:t>
                      </m:r>
                      <m:r>
                        <a:rPr lang="en-US" i="1">
                          <a:latin typeface="Cambria Math"/>
                        </a:rPr>
                        <m:t> </m:t>
                      </m:r>
                      <m:acc>
                        <m:accPr>
                          <m:chr m:val="⃗"/>
                          <m:ctrlPr>
                            <a:rPr lang="en-US" i="1">
                              <a:latin typeface="Cambria Math"/>
                            </a:rPr>
                          </m:ctrlPr>
                        </m:accPr>
                        <m:e>
                          <m:r>
                            <a:rPr lang="en-US" i="1">
                              <a:latin typeface="Cambria Math"/>
                            </a:rPr>
                            <m:t>𝐵</m:t>
                          </m:r>
                        </m:e>
                      </m:acc>
                      <m:r>
                        <a:rPr lang="en-US" i="1">
                          <a:latin typeface="Cambria Math"/>
                        </a:rPr>
                        <m:t>…….(1)</m:t>
                      </m:r>
                    </m:oMath>
                  </m:oMathPara>
                </a14:m>
                <a:endParaRPr lang="en-US" dirty="0"/>
              </a:p>
              <a:p>
                <a:pPr marL="0" indent="0">
                  <a:buNone/>
                </a:pPr>
                <a:r>
                  <a:rPr lang="en-US" dirty="0"/>
                  <a:t>Where</a:t>
                </a:r>
                <a:r>
                  <a:rPr lang="en-US" b="1" dirty="0"/>
                  <a:t> </a:t>
                </a:r>
                <a14:m>
                  <m:oMath xmlns:m="http://schemas.openxmlformats.org/officeDocument/2006/math">
                    <m:r>
                      <a:rPr lang="en-US" b="1" i="1">
                        <a:latin typeface="Cambria Math"/>
                      </a:rPr>
                      <m:t>𝑸</m:t>
                    </m:r>
                    <m:r>
                      <a:rPr lang="en-US" i="1">
                        <a:latin typeface="Cambria Math"/>
                      </a:rPr>
                      <m:t> </m:t>
                    </m:r>
                  </m:oMath>
                </a14:m>
                <a:r>
                  <a:rPr lang="en-US" dirty="0"/>
                  <a:t>is the magnitude of the </a:t>
                </a:r>
                <a:r>
                  <a:rPr lang="en-US" b="1" i="1" dirty="0"/>
                  <a:t>charge</a:t>
                </a:r>
                <a:r>
                  <a:rPr lang="en-US" dirty="0"/>
                  <a:t> and</a:t>
                </a:r>
                <a:r>
                  <a:rPr lang="en-US" b="1" dirty="0"/>
                  <a:t> </a:t>
                </a:r>
                <a14:m>
                  <m:oMath xmlns:m="http://schemas.openxmlformats.org/officeDocument/2006/math">
                    <m:acc>
                      <m:accPr>
                        <m:chr m:val="⃗"/>
                        <m:ctrlPr>
                          <a:rPr lang="en-US" b="1" i="1">
                            <a:latin typeface="Cambria Math"/>
                          </a:rPr>
                        </m:ctrlPr>
                      </m:accPr>
                      <m:e>
                        <m:r>
                          <a:rPr lang="en-US" b="1" i="1">
                            <a:latin typeface="Cambria Math"/>
                          </a:rPr>
                          <m:t>𝑼</m:t>
                        </m:r>
                      </m:e>
                    </m:acc>
                    <m:r>
                      <a:rPr lang="en-US" i="1">
                        <a:latin typeface="Cambria Math"/>
                      </a:rPr>
                      <m:t> </m:t>
                    </m:r>
                  </m:oMath>
                </a14:m>
                <a:r>
                  <a:rPr lang="en-US" dirty="0"/>
                  <a:t>is its </a:t>
                </a:r>
                <a:r>
                  <a:rPr lang="en-US" b="1" i="1" dirty="0"/>
                  <a:t>velocity</a:t>
                </a:r>
                <a:r>
                  <a:rPr lang="en-US" dirty="0"/>
                  <a:t>. The direction of the force is perpendicular to both </a:t>
                </a:r>
                <a14:m>
                  <m:oMath xmlns:m="http://schemas.openxmlformats.org/officeDocument/2006/math">
                    <m:acc>
                      <m:accPr>
                        <m:chr m:val="⃗"/>
                        <m:ctrlPr>
                          <a:rPr lang="en-US" i="1">
                            <a:latin typeface="Cambria Math"/>
                          </a:rPr>
                        </m:ctrlPr>
                      </m:accPr>
                      <m:e>
                        <m:r>
                          <a:rPr lang="en-US" i="1">
                            <a:latin typeface="Cambria Math"/>
                          </a:rPr>
                          <m:t>𝑈</m:t>
                        </m:r>
                      </m:e>
                    </m:acc>
                    <m:r>
                      <a:rPr lang="en-US" i="1">
                        <a:latin typeface="Cambria Math"/>
                      </a:rPr>
                      <m:t> </m:t>
                    </m:r>
                  </m:oMath>
                </a14:m>
                <a:r>
                  <a:rPr lang="en-US" dirty="0"/>
                  <a:t>and </a:t>
                </a:r>
                <a14:m>
                  <m:oMath xmlns:m="http://schemas.openxmlformats.org/officeDocument/2006/math">
                    <m:acc>
                      <m:accPr>
                        <m:chr m:val="⃗"/>
                        <m:ctrlPr>
                          <a:rPr lang="en-US" i="1">
                            <a:latin typeface="Cambria Math"/>
                          </a:rPr>
                        </m:ctrlPr>
                      </m:accPr>
                      <m:e>
                        <m:r>
                          <a:rPr lang="en-US" i="1">
                            <a:latin typeface="Cambria Math"/>
                          </a:rPr>
                          <m:t>𝐵</m:t>
                        </m:r>
                      </m:e>
                    </m:acc>
                  </m:oMath>
                </a14:m>
                <a:r>
                  <a:rPr lang="en-US" dirty="0"/>
                  <a:t>.</a:t>
                </a:r>
              </a:p>
              <a:p>
                <a:pPr marL="0" indent="0">
                  <a:buNone/>
                </a:pPr>
                <a:r>
                  <a:rPr lang="en-US" dirty="0"/>
                  <a:t>The force on a charged particle in an electric filed is given by</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a:rPr>
                          </m:ctrlPr>
                        </m:accPr>
                        <m:e>
                          <m:r>
                            <a:rPr lang="en-US" i="1">
                              <a:latin typeface="Cambria Math"/>
                            </a:rPr>
                            <m:t>𝐹</m:t>
                          </m:r>
                        </m:e>
                      </m:acc>
                      <m:r>
                        <a:rPr lang="en-US" i="1">
                          <a:latin typeface="Cambria Math"/>
                        </a:rPr>
                        <m:t>=</m:t>
                      </m:r>
                      <m:r>
                        <a:rPr lang="en-US" i="1">
                          <a:latin typeface="Cambria Math"/>
                        </a:rPr>
                        <m:t>𝑄</m:t>
                      </m:r>
                      <m:acc>
                        <m:accPr>
                          <m:chr m:val="⃗"/>
                          <m:ctrlPr>
                            <a:rPr lang="en-US" i="1">
                              <a:latin typeface="Cambria Math"/>
                            </a:rPr>
                          </m:ctrlPr>
                        </m:accPr>
                        <m:e>
                          <m:r>
                            <a:rPr lang="en-US" i="1">
                              <a:latin typeface="Cambria Math"/>
                            </a:rPr>
                            <m:t>𝐸</m:t>
                          </m:r>
                        </m:e>
                      </m:acc>
                      <m:r>
                        <a:rPr lang="en-US" i="1">
                          <a:latin typeface="Cambria Math"/>
                        </a:rPr>
                        <m:t>…….(2)</m:t>
                      </m:r>
                    </m:oMath>
                  </m:oMathPara>
                </a14:m>
                <a:endParaRPr lang="en-US" dirty="0"/>
              </a:p>
              <a:p>
                <a:pPr marL="0" indent="0">
                  <a:buNone/>
                </a:pPr>
                <a:r>
                  <a:rPr lang="en-US" dirty="0"/>
                  <a:t>Therefore the force on a moving charge arising from combined electric and magnetic fields is obtained by superposition</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a:rPr>
                          </m:ctrlPr>
                        </m:accPr>
                        <m:e>
                          <m:r>
                            <a:rPr lang="en-US" i="1">
                              <a:latin typeface="Cambria Math"/>
                            </a:rPr>
                            <m:t>𝐹</m:t>
                          </m:r>
                        </m:e>
                      </m:acc>
                      <m:r>
                        <a:rPr lang="en-US" i="1">
                          <a:latin typeface="Cambria Math"/>
                        </a:rPr>
                        <m:t>=</m:t>
                      </m:r>
                      <m:r>
                        <a:rPr lang="en-US" i="1">
                          <a:latin typeface="Cambria Math"/>
                        </a:rPr>
                        <m:t>𝑄</m:t>
                      </m:r>
                      <m:d>
                        <m:dPr>
                          <m:ctrlPr>
                            <a:rPr lang="en-US" i="1">
                              <a:latin typeface="Cambria Math"/>
                            </a:rPr>
                          </m:ctrlPr>
                        </m:dPr>
                        <m:e>
                          <m:acc>
                            <m:accPr>
                              <m:chr m:val="⃗"/>
                              <m:ctrlPr>
                                <a:rPr lang="en-US" i="1">
                                  <a:latin typeface="Cambria Math"/>
                                </a:rPr>
                              </m:ctrlPr>
                            </m:accPr>
                            <m:e>
                              <m:r>
                                <a:rPr lang="en-US" i="1">
                                  <a:latin typeface="Cambria Math"/>
                                </a:rPr>
                                <m:t>𝐸</m:t>
                              </m:r>
                            </m:e>
                          </m:acc>
                          <m:r>
                            <a:rPr lang="en-US" i="1">
                              <a:latin typeface="Cambria Math"/>
                            </a:rPr>
                            <m:t>+</m:t>
                          </m:r>
                          <m:acc>
                            <m:accPr>
                              <m:chr m:val="⃗"/>
                              <m:ctrlPr>
                                <a:rPr lang="en-US" i="1">
                                  <a:latin typeface="Cambria Math"/>
                                </a:rPr>
                              </m:ctrlPr>
                            </m:accPr>
                            <m:e>
                              <m:r>
                                <a:rPr lang="en-US" i="1">
                                  <a:latin typeface="Cambria Math"/>
                                </a:rPr>
                                <m:t>𝑈</m:t>
                              </m:r>
                            </m:e>
                          </m:acc>
                          <m:r>
                            <a:rPr lang="en-US" i="1">
                              <a:latin typeface="Cambria Math"/>
                            </a:rPr>
                            <m:t> </m:t>
                          </m:r>
                          <m:r>
                            <a:rPr lang="en-US" i="1">
                              <a:latin typeface="Cambria Math"/>
                            </a:rPr>
                            <m:t>𝑥</m:t>
                          </m:r>
                          <m:r>
                            <a:rPr lang="en-US" i="1">
                              <a:latin typeface="Cambria Math"/>
                            </a:rPr>
                            <m:t> </m:t>
                          </m:r>
                          <m:acc>
                            <m:accPr>
                              <m:chr m:val="⃗"/>
                              <m:ctrlPr>
                                <a:rPr lang="en-US" i="1">
                                  <a:latin typeface="Cambria Math"/>
                                </a:rPr>
                              </m:ctrlPr>
                            </m:accPr>
                            <m:e>
                              <m:r>
                                <a:rPr lang="en-US" i="1">
                                  <a:latin typeface="Cambria Math"/>
                                </a:rPr>
                                <m:t>𝐵</m:t>
                              </m:r>
                            </m:e>
                          </m:acc>
                        </m:e>
                      </m:d>
                      <m:r>
                        <a:rPr lang="en-US" i="1">
                          <a:latin typeface="Cambria Math"/>
                        </a:rPr>
                        <m:t>…..(3)</m:t>
                      </m:r>
                    </m:oMath>
                  </m:oMathPara>
                </a14:m>
                <a:endParaRPr lang="en-US" dirty="0"/>
              </a:p>
              <a:p>
                <a:pPr marL="0" indent="0">
                  <a:buNone/>
                </a:pPr>
                <a:endParaRPr lang="en-US" dirty="0" smtClean="0"/>
              </a:p>
              <a:p>
                <a:pPr marL="0" indent="0">
                  <a:buNone/>
                </a:pPr>
                <a:r>
                  <a:rPr lang="en-US" dirty="0" smtClean="0"/>
                  <a:t>Equation </a:t>
                </a:r>
                <a:r>
                  <a:rPr lang="en-US" dirty="0"/>
                  <a:t>(3) is known as </a:t>
                </a:r>
                <a:r>
                  <a:rPr lang="en-US" b="1" dirty="0"/>
                  <a:t>LORENTZ</a:t>
                </a:r>
                <a:r>
                  <a:rPr lang="en-US" dirty="0"/>
                  <a:t> force equation.</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181600"/>
              </a:xfrm>
              <a:blipFill rotWithShape="1">
                <a:blip r:embed="rId2"/>
                <a:stretch>
                  <a:fillRect l="-1185" t="-2118" r="-74" b="-5882"/>
                </a:stretch>
              </a:blipFill>
            </p:spPr>
            <p:txBody>
              <a:bodyPr/>
              <a:lstStyle/>
              <a:p>
                <a:r>
                  <a:rPr lang="en-US">
                    <a:noFill/>
                  </a:rPr>
                  <a:t> </a:t>
                </a:r>
              </a:p>
            </p:txBody>
          </p:sp>
        </mc:Fallback>
      </mc:AlternateContent>
    </p:spTree>
    <p:extLst>
      <p:ext uri="{BB962C8B-B14F-4D97-AF65-F5344CB8AC3E}">
        <p14:creationId xmlns:p14="http://schemas.microsoft.com/office/powerpoint/2010/main" val="32696336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TotalTime>
  <Words>2857</Words>
  <Application>Microsoft Office PowerPoint</Application>
  <PresentationFormat>On-screen Show (4:3)</PresentationFormat>
  <Paragraphs>202</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MAGNETIC FORCES, MATERIALS AND INDUCTANCE </vt:lpstr>
      <vt:lpstr>FORCE BETWEEN CURRENT ELEMENTS</vt:lpstr>
      <vt:lpstr>PowerPoint Presentation</vt:lpstr>
      <vt:lpstr>PowerPoint Presentation</vt:lpstr>
      <vt:lpstr>PowerPoint Presentation</vt:lpstr>
      <vt:lpstr>PowerPoint Presentation</vt:lpstr>
      <vt:lpstr>PowerPoint Presentation</vt:lpstr>
      <vt:lpstr>PowerPoint Presentation</vt:lpstr>
      <vt:lpstr> FORCE ON A MOVING CHARGE </vt:lpstr>
      <vt:lpstr> MAGNETIC MATERIALS </vt:lpstr>
      <vt:lpstr> MAGNETIZATION AND PERMEABILITY </vt:lpstr>
      <vt:lpstr>PowerPoint Presentation</vt:lpstr>
      <vt:lpstr>PowerPoint Presentation</vt:lpstr>
      <vt:lpstr>PowerPoint Presentation</vt:lpstr>
      <vt:lpstr>Example  </vt:lpstr>
      <vt:lpstr> Magnetic Boundary Conditions </vt:lpstr>
      <vt:lpstr>PowerPoint Presentation</vt:lpstr>
      <vt:lpstr>PowerPoint Presentation</vt:lpstr>
      <vt:lpstr>PowerPoint Presentation</vt:lpstr>
      <vt:lpstr>PowerPoint Presentation</vt:lpstr>
      <vt:lpstr> MAGNETIC CIRCUITS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vt:lpstr>
      <vt:lpstr>PowerPoint Presentation</vt:lpstr>
      <vt:lpstr>PowerPoint Presentation</vt:lpstr>
      <vt:lpstr>PowerPoint Presentation</vt:lpstr>
      <vt:lpstr>PowerPoint Presentation</vt:lpstr>
      <vt:lpstr> Self-Inductance and Mutual Inductance </vt:lpstr>
      <vt:lpstr>PowerPoint Presentation</vt:lpstr>
      <vt:lpstr>PowerPoint Presentation</vt:lpstr>
      <vt:lpstr>PowerPoint Presentation</vt:lpstr>
      <vt:lpstr>PowerPoint Presentation</vt:lpstr>
      <vt:lpstr>PowerPoint Presentation</vt:lpstr>
      <vt:lpstr> Magnetic Energy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MAGNETIC FORCES, MATERIALS AND INDUCTANCE</dc:title>
  <dc:creator>DELL</dc:creator>
  <cp:lastModifiedBy>DELL</cp:lastModifiedBy>
  <cp:revision>15</cp:revision>
  <dcterms:created xsi:type="dcterms:W3CDTF">2016-03-14T09:45:15Z</dcterms:created>
  <dcterms:modified xsi:type="dcterms:W3CDTF">2016-04-08T13:07:49Z</dcterms:modified>
</cp:coreProperties>
</file>