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5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8DCC-4F32-4819-86C8-E3E26E959C10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2D4A-B6D8-4855-A2FC-BF395B41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Time -Varying Fields and Maxwell’s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Replacing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Giving 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Ampere Circuital Law</a:t>
                </a:r>
                <a:r>
                  <a:rPr lang="en-US" dirty="0" smtClean="0"/>
                  <a:t> in point form can be written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/>
                      </a:rPr>
                      <m:t>𝛻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𝐽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GB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       (1)</a:t>
                </a:r>
                <a:r>
                  <a:rPr lang="en-US" b="1" dirty="0" smtClean="0"/>
                  <a:t> </a:t>
                </a: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𝑫𝒊𝒔𝒑𝒍𝒂𝒄𝒆𝒎𝒆𝒏𝒕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𝒄𝒖𝒓𝒓𝒆𝒏𝒕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GB" b="1" i="1" smtClean="0">
                        <a:latin typeface="Cambria Math"/>
                      </a:rPr>
                      <m:t>𝒅</m:t>
                    </m:r>
                    <m:r>
                      <a:rPr lang="en-US" b="1" i="1">
                        <a:latin typeface="Cambria Math"/>
                      </a:rPr>
                      <m:t>𝒆𝒏𝒔𝒊𝒕𝒚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333" t="-1912" r="-1481" b="-9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4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Hence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/>
                      </a:rPr>
                      <m:t>𝛻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/>
                  <a:t>      (2)   when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acc>
                  </m:oMath>
                </a14:m>
                <a:r>
                  <a:rPr lang="en-US" dirty="0" smtClean="0"/>
                  <a:t>= 0</a:t>
                </a:r>
                <a:endParaRPr lang="en-US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Equation (1) is Maxwell’s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Second</a:t>
                </a:r>
                <a:r>
                  <a:rPr lang="en-GB" dirty="0" smtClean="0"/>
                  <a:t> Equation applied to time-varying fields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9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MAXWELL’S EQUATION IN POINT FORM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92D050"/>
                          </a:solidFill>
                          <a:latin typeface="Cambria Math"/>
                        </a:rPr>
                        <m:t>𝛻</m:t>
                      </m:r>
                      <m:r>
                        <a:rPr lang="en-US" i="1">
                          <a:solidFill>
                            <a:srgbClr val="92D05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92D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rgbClr val="92D05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solidFill>
                            <a:srgbClr val="92D05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92D05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FF0000"/>
                          </a:solidFill>
                          <a:latin typeface="Cambria Math"/>
                        </a:rPr>
                        <m:t>𝛻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704" b="-13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4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MAXWELL’S EQUATION IN INTEGRAL FORM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=−</m:t>
                          </m:r>
                        </m:e>
                      </m:nary>
                      <m:nary>
                        <m:naryPr>
                          <m:limLoc m:val="subSup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subSup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𝑑𝑠</m:t>
                            </m:r>
                          </m:e>
                        </m:acc>
                      </m:e>
                    </m:nary>
                    <m:r>
                      <a:rPr lang="en-GB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𝑑𝑣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𝑑𝑠</m:t>
                            </m:r>
                          </m:e>
                        </m:acc>
                      </m:e>
                    </m:nary>
                    <m:r>
                      <a:rPr lang="en-GB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b="-7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UNIFORM PLANE WAVE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Wave Propagation in Free </a:t>
                </a:r>
                <a:r>
                  <a:rPr lang="en-US" b="1" dirty="0" smtClean="0"/>
                  <a:t>Space or Lossless Dielectric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Considering EM waves in free space, we note that the medium is sourceless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Under these conditions, Maxwell’s equations may be written in terms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 only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…..(1)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…(2)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∙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=0…..(3)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∙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=0….(4)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85" t="-2217" b="-4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7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Uniform plane wave, in which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/>
                  <a:t> 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</m:acc>
                  </m:oMath>
                </a14:m>
                <a:r>
                  <a:rPr lang="en-US" dirty="0"/>
                  <a:t>, lie in the transverse plane, that is the plane whose normal is the direction of propagation. Both fields are of constant magnitude in the transverse plane. Such a wave is sometimes called a </a:t>
                </a:r>
                <a:r>
                  <a:rPr lang="en-US" b="1" dirty="0"/>
                  <a:t>Transverse Electromagnetic Waves</a:t>
                </a:r>
                <a:r>
                  <a:rPr lang="en-US" dirty="0"/>
                  <a:t> </a:t>
                </a:r>
                <a:r>
                  <a:rPr lang="en-US" b="1" dirty="0"/>
                  <a:t>(TEM Waves).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assume that the travel is in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direction.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276" r="-1704" b="-16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2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(2), 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…..(5)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…..(6)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…..(7)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….(8)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Differentiating (7) w.r.t   </a:t>
                </a:r>
                <a:r>
                  <a:rPr lang="en-US" b="1" dirty="0"/>
                  <a:t>z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889" t="-1970" b="-8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0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….(9)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Differentiating (8) w.r.t   </a:t>
                </a:r>
                <a:r>
                  <a:rPr lang="en-US" b="1" dirty="0"/>
                  <a:t>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…..(10)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Substituting (10) into (9)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…….(11)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85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2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Equation (11) is the </a:t>
                </a:r>
                <a:r>
                  <a:rPr lang="en-US" b="1" i="1" dirty="0"/>
                  <a:t>Wave Equation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n-US" b="1" dirty="0"/>
                  <a:t> field</a:t>
                </a:r>
                <a:r>
                  <a:rPr lang="en-US" dirty="0"/>
                  <a:t> in free space.</a:t>
                </a:r>
              </a:p>
              <a:p>
                <a:pPr marL="0" indent="0">
                  <a:buNone/>
                </a:pPr>
                <a:r>
                  <a:rPr lang="en-US" dirty="0"/>
                  <a:t>A solution to equation (11) will be of the form 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    …..(12)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Wave Velocity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 </a:t>
                </a:r>
                <a:r>
                  <a:rPr lang="en-US" b="1" i="1" dirty="0" smtClean="0"/>
                  <a:t>forward-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b="1" i="1" dirty="0" smtClean="0"/>
                  <a:t>backward-</a:t>
                </a:r>
                <a:r>
                  <a:rPr lang="en-US" dirty="0" smtClean="0"/>
                  <a:t> </a:t>
                </a:r>
                <a:r>
                  <a:rPr lang="en-US" dirty="0"/>
                  <a:t>propagating waves.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b="-1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By taking partial derivatives of (</a:t>
                </a:r>
                <a:r>
                  <a:rPr lang="en-US" dirty="0" smtClean="0"/>
                  <a:t>12), </a:t>
                </a:r>
                <a:r>
                  <a:rPr lang="en-US" dirty="0"/>
                  <a:t>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</a:rPr>
                        <m:t>=3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denotes the speed of light in free space.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3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MAXWELL’s EQUATION FOR STATIC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>
                    <a:latin typeface="Cambria Math"/>
                  </a:rPr>
                  <a:t>RECALL</a:t>
                </a:r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92D050"/>
                        </a:solidFill>
                        <a:latin typeface="Cambria Math"/>
                      </a:rPr>
                      <m:t>𝛻</m:t>
                    </m:r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92D050"/>
                    </a:solidFill>
                  </a:rPr>
                  <a:t>  - First</a:t>
                </a: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B0F0"/>
                        </a:solidFill>
                        <a:latin typeface="Cambria Math"/>
                      </a:rPr>
                      <m:t>𝛻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  - Second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/>
                      </a:rPr>
                      <m:t>𝛻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- Third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C000"/>
                        </a:solidFill>
                        <a:latin typeface="Cambria Math"/>
                      </a:rPr>
                      <m:t>𝛻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</a:rPr>
                      <m:t>=0</m:t>
                    </m:r>
                    <m:r>
                      <a:rPr lang="en-GB" b="0" i="1" smtClean="0">
                        <a:solidFill>
                          <a:srgbClr val="FFC00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>
                    <a:solidFill>
                      <a:srgbClr val="FFC000"/>
                    </a:solidFill>
                  </a:rPr>
                  <a:t>- Fourth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35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 </a:t>
                </a:r>
                <a:r>
                  <a:rPr lang="en-US" b="1" i="1" dirty="0"/>
                  <a:t>Sinusoidal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…(</m:t>
                      </m:r>
                      <m:r>
                        <a:rPr lang="en-GB" b="0" i="1" smtClean="0">
                          <a:latin typeface="Cambria Math"/>
                        </a:rPr>
                        <m:t>13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b="1" i="1" dirty="0"/>
                  <a:t>sinusoidal </a:t>
                </a:r>
                <a:r>
                  <a:rPr lang="en-US" dirty="0"/>
                  <a:t>function that consists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travelling in the </a:t>
                </a:r>
                <a:r>
                  <a:rPr lang="en-US" b="1" i="1" dirty="0"/>
                  <a:t>positive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direction with velocity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travelling </a:t>
                </a:r>
                <a:r>
                  <a:rPr lang="en-US" dirty="0"/>
                  <a:t>in the </a:t>
                </a:r>
                <a:r>
                  <a:rPr lang="en-US" b="1" i="1" dirty="0"/>
                  <a:t>negative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 direction with the same </a:t>
                </a:r>
                <a:r>
                  <a:rPr lang="en-US" dirty="0" smtClean="0"/>
                  <a:t>velocity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333" t="-1724" r="-1259" b="-8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By applying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−µ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H</m:t>
                            </m:r>
                          </m:e>
                        </m:acc>
                        <m:r>
                          <a:rPr lang="en-US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dirty="0"/>
                  <a:t> to equation (13), and equating components on both sides of the equation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µ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=−µ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333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5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i="1" dirty="0" smtClean="0"/>
                  <a:t>And by integrating w.r.t time, we get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µ</m:t>
                          </m:r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µ</m:t>
                          </m:r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𝑐𝑜𝑠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𝑐𝑜𝑠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Thus 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component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results when 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component is assumed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Amplitude ratio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</m:acc>
                  </m:oMath>
                </a14:m>
                <a:r>
                  <a:rPr lang="en-US" dirty="0"/>
                  <a:t> for the waves in either direction is called the </a:t>
                </a:r>
                <a:r>
                  <a:rPr lang="en-US" b="1" dirty="0"/>
                  <a:t>Intrinsic Impedance</a:t>
                </a:r>
                <a:r>
                  <a:rPr lang="en-US" dirty="0"/>
                  <a:t> of the material in which the wave is travelling and is given by 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𝜔𝜇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1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𝜇𝜀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𝜇𝜀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r>
                  <a:rPr lang="en-US" dirty="0" smtClean="0"/>
                  <a:t>For </a:t>
                </a:r>
                <a:r>
                  <a:rPr lang="en-US" b="1" dirty="0"/>
                  <a:t>free space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>
                        <a:latin typeface="Cambria Math"/>
                      </a:rPr>
                      <m:t>=377Ω=120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i="1">
                        <a:latin typeface="Cambria Math"/>
                      </a:rPr>
                      <m:t>=3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𝜷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</a:t>
                </a:r>
                <a:r>
                  <a:rPr lang="en-US" b="1" i="1" dirty="0"/>
                  <a:t>Phase </a:t>
                </a:r>
                <a:r>
                  <a:rPr lang="en-US" b="1" i="1" dirty="0" smtClean="0"/>
                  <a:t>Constant  (</a:t>
                </a:r>
                <a:r>
                  <a:rPr lang="en-US" i="1" dirty="0" smtClean="0"/>
                  <a:t>also known as propagation constant or wave number)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</a:t>
                </a:r>
                <a:r>
                  <a:rPr lang="en-US" b="1" dirty="0" smtClean="0"/>
                  <a:t>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i="1" dirty="0"/>
                  <a:t>wavelength</a:t>
                </a:r>
                <a:r>
                  <a:rPr lang="en-US" dirty="0"/>
                  <a:t> in </a:t>
                </a:r>
                <a:r>
                  <a:rPr lang="en-US" dirty="0" smtClean="0"/>
                  <a:t>meters, then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𝜇𝜀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593" t="-717" r="-815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9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 plane wave travelling in a lossless dielectric medium has an electric given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GB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ω</m:t>
                        </m:r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r>
                          <a:rPr lang="en-GB" b="0" i="1" smtClean="0">
                            <a:latin typeface="Cambria Math"/>
                          </a:rPr>
                          <m:t>𝑧</m:t>
                        </m:r>
                        <m:r>
                          <a:rPr lang="en-GB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with a frequency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5.0 </m:t>
                    </m:r>
                    <m:r>
                      <a:rPr lang="en-GB" b="0" i="1" smtClean="0">
                        <a:latin typeface="Cambria Math"/>
                      </a:rPr>
                      <m:t>𝐺𝐻𝑧</m:t>
                    </m:r>
                  </m:oMath>
                </a14:m>
                <a:r>
                  <a:rPr lang="en-US" dirty="0" smtClean="0"/>
                  <a:t> and a wavelength 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3.0 </m:t>
                    </m:r>
                    <m:r>
                      <a:rPr lang="en-GB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dirty="0" smtClean="0"/>
                  <a:t>. Determine the phase constant, the phase velocity, the relative permittivity of the medium, and the wave impedance.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7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λ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π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0.03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=209.4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Phase velocity(velocity)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𝑣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den>
                      </m:f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π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λ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0.03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=1.5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8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  <m:r>
                        <a:rPr lang="en-GB" b="0" i="1" smtClean="0">
                          <a:latin typeface="Cambria Math"/>
                        </a:rPr>
                        <m:t>/</m:t>
                      </m:r>
                      <m:r>
                        <a:rPr lang="en-GB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Using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𝜇𝜀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GB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/>
                              </a:rPr>
                              <m:t>𝒗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GB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3.0</m:t>
                            </m:r>
                            <m:r>
                              <a:rPr lang="en-GB" i="1">
                                <a:latin typeface="Cambria Math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GB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1.5 </m:t>
                            </m:r>
                            <m:r>
                              <a:rPr lang="en-GB" i="1">
                                <a:latin typeface="Cambria Math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GB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GB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GB" b="1" i="0" smtClean="0">
                        <a:latin typeface="Cambria Math"/>
                      </a:rPr>
                      <m:t>=</m:t>
                    </m:r>
                    <m:r>
                      <a:rPr lang="en-GB" b="1" i="0" smtClean="0">
                        <a:latin typeface="Cambria Math"/>
                      </a:rPr>
                      <m:t>𝟒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1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wave impedance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𝜇𝜀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𝜀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377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r>
                        <a:rPr lang="en-GB" b="0" i="0" smtClean="0">
                          <a:latin typeface="Cambria Math"/>
                        </a:rPr>
                        <m:t>=188.5 </m:t>
                      </m:r>
                      <m:r>
                        <a:rPr lang="el-GR" b="0" i="1" smtClean="0"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7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LOSSY DIELECTRICS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Phasor</a:t>
                </a:r>
                <a:r>
                  <a:rPr lang="en-US" b="1" dirty="0"/>
                  <a:t> </a:t>
                </a:r>
                <a:r>
                  <a:rPr lang="en-US" b="1" dirty="0" smtClean="0"/>
                  <a:t>notation</a:t>
                </a:r>
              </a:p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dirty="0" err="1" smtClean="0"/>
                  <a:t>phasor</a:t>
                </a:r>
                <a:r>
                  <a:rPr lang="en-GB" dirty="0" smtClean="0"/>
                  <a:t> is a complex number that carries the amplitude and phase angle information of a sinusoidal function. It is rooted in Euler’s identity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 err="1"/>
                  <a:t>phasor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/>
                  <a:t> is defined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𝛾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……(1)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there is an implied time dependence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amplitude </a:t>
                </a:r>
                <a:r>
                  <a:rPr lang="en-US" dirty="0"/>
                  <a:t>of the time function and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 a general complex, i.e. is.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dirty="0"/>
                  <a:t> and from (1)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593" b="-4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Applying </a:t>
                </a:r>
                <a:r>
                  <a:rPr lang="en-US" dirty="0" err="1"/>
                  <a:t>phasors</a:t>
                </a:r>
                <a:r>
                  <a:rPr lang="en-US" dirty="0"/>
                  <a:t> to </a:t>
                </a:r>
                <a:r>
                  <a:rPr lang="en-US" b="1" dirty="0"/>
                  <a:t>Maxwell’s equations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𝜔𝜇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…..(3)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….(4)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𝑒𝑡𝑐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</a:t>
                </a:r>
                <a:r>
                  <a:rPr lang="en-US" dirty="0"/>
                  <a:t>vector </a:t>
                </a:r>
                <a:r>
                  <a:rPr lang="en-US" dirty="0" err="1"/>
                  <a:t>phasors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𝜔𝜖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……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/>
                  <a:t>Where we have now introduced a complex permittivity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/>
                  <a:t>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…….(6)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1740" r="-370" b="-7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5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From equation (4),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𝝈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𝝎</m:t>
                        </m:r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𝝐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the ratio of the magnitude of the conductor’s current density to the magnitude of the displacement current density and is called the </a:t>
                </a:r>
                <a:r>
                  <a:rPr lang="en-US" b="1" dirty="0"/>
                  <a:t>Loss Tangent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material being considered here will, in general, have a conductivity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𝝈</m:t>
                    </m:r>
                  </m:oMath>
                </a14:m>
                <a:r>
                  <a:rPr lang="en-US" dirty="0"/>
                  <a:t>, a dielectric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/>
                  <a:t> and a permeability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𝝁</m:t>
                    </m:r>
                  </m:oMath>
                </a14:m>
                <a:r>
                  <a:rPr lang="en-US" dirty="0"/>
                  <a:t>. Unless specified otherwise,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𝝁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1740" b="-1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 smtClean="0"/>
              <a:t>Faradays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new concepts will be introduced; the </a:t>
                </a:r>
                <a:r>
                  <a:rPr lang="en-US" b="1" dirty="0"/>
                  <a:t>electric field</a:t>
                </a:r>
                <a:r>
                  <a:rPr lang="en-US" dirty="0"/>
                  <a:t> produced by a changing </a:t>
                </a:r>
                <a:r>
                  <a:rPr lang="en-US" b="1" dirty="0"/>
                  <a:t>magnetic field</a:t>
                </a:r>
                <a:r>
                  <a:rPr lang="en-US" dirty="0"/>
                  <a:t> and the magnetic field produced by a changing electric field.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time-varying magnetic field produces an </a:t>
                </a:r>
                <a:r>
                  <a:rPr lang="en-US" b="1" i="1" dirty="0"/>
                  <a:t>electromotive force</a:t>
                </a:r>
                <a:r>
                  <a:rPr lang="en-US" dirty="0"/>
                  <a:t> (</a:t>
                </a:r>
                <a:r>
                  <a:rPr lang="en-US" dirty="0" err="1"/>
                  <a:t>emf</a:t>
                </a:r>
                <a:r>
                  <a:rPr lang="en-US" dirty="0"/>
                  <a:t>) that may establish a current in a suitable closed circuit. It is stated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𝑒𝑚𝑓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…(1)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1576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5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complex permittivity is given as, from (6)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…….(7)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/>
                  <a:t> in equations for lossless material may be replaced by (7) to give the corresponding equation for </a:t>
                </a:r>
                <a:r>
                  <a:rPr lang="en-US" b="1" i="1" dirty="0" err="1"/>
                  <a:t>lossy</a:t>
                </a:r>
                <a:r>
                  <a:rPr lang="en-US" b="1" i="1" dirty="0"/>
                  <a:t> conducting material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8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example, the </a:t>
                </a:r>
                <a:r>
                  <a:rPr lang="en-US" b="1" dirty="0"/>
                  <a:t>intrinsic impedance</a:t>
                </a:r>
                <a:r>
                  <a:rPr lang="en-US" dirty="0"/>
                  <a:t> of a </a:t>
                </a:r>
                <a:r>
                  <a:rPr lang="en-US" dirty="0" err="1"/>
                  <a:t>lossy</a:t>
                </a:r>
                <a:r>
                  <a:rPr lang="en-US" dirty="0"/>
                  <a:t> material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𝜔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𝜔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</a:rPr>
                        <m:t>…….(8)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8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 wave propagation in a dielectric, the propagation constant is generally complex and is expressed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…….(9)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solution to the wave equation is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𝑥𝑜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𝑥𝑜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Using </a:t>
                </a:r>
                <a:r>
                  <a:rPr lang="en-US" dirty="0" err="1"/>
                  <a:t>phasors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𝑥𝑜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……(10)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852" t="-1601" r="-2519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2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Equation (10) is a </a:t>
                </a:r>
                <a:r>
                  <a:rPr lang="en-US" b="1" i="1" dirty="0"/>
                  <a:t>uniform plane wave</a:t>
                </a:r>
                <a:r>
                  <a:rPr lang="en-US" dirty="0"/>
                  <a:t> that propagates in the forward </a:t>
                </a:r>
                <a:r>
                  <a:rPr lang="en-US" b="1" dirty="0"/>
                  <a:t>z</a:t>
                </a:r>
                <a:r>
                  <a:rPr lang="en-US" dirty="0"/>
                  <a:t> direction with phase constant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/>
                  <a:t>, but which (for positive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𝜶</m:t>
                    </m:r>
                  </m:oMath>
                </a14:m>
                <a:r>
                  <a:rPr lang="en-US" dirty="0"/>
                  <a:t>) loses amplitude with increasing </a:t>
                </a:r>
                <a:r>
                  <a:rPr lang="en-US" b="1" dirty="0"/>
                  <a:t>z</a:t>
                </a:r>
                <a:r>
                  <a:rPr lang="en-US" dirty="0"/>
                  <a:t> according to the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𝜶</m:t>
                        </m:r>
                        <m:r>
                          <a:rPr lang="en-US" b="1" i="1">
                            <a:latin typeface="Cambria Math"/>
                          </a:rPr>
                          <m:t>𝒛</m:t>
                        </m:r>
                      </m:sup>
                    </m:sSup>
                  </m:oMath>
                </a14:m>
                <a:r>
                  <a:rPr lang="en-US" dirty="0"/>
                  <a:t>. So the general effect of a complex valued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 is to yield a travelling wave that changes it amplitude with distance.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𝜶</m:t>
                    </m:r>
                  </m:oMath>
                </a14:m>
                <a:r>
                  <a:rPr lang="en-US" dirty="0"/>
                  <a:t> is positive, it is called the attenuation coefficient.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𝜶</m:t>
                    </m:r>
                  </m:oMath>
                </a14:m>
                <a:r>
                  <a:rPr lang="en-US" dirty="0"/>
                  <a:t> is negative, the wave grows in amplitude with distance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𝜶</m:t>
                    </m:r>
                  </m:oMath>
                </a14:m>
                <a:r>
                  <a:rPr lang="en-US" dirty="0"/>
                  <a:t> is called the gain coefficient.</a:t>
                </a:r>
              </a:p>
              <a:p>
                <a:pPr marL="0" indent="0">
                  <a:buNone/>
                </a:pPr>
                <a:r>
                  <a:rPr lang="en-US" dirty="0"/>
                  <a:t>We will consider situations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is positive. The attenuation coefficient is measured in </a:t>
                </a:r>
                <a:r>
                  <a:rPr lang="en-US" dirty="0" err="1"/>
                  <a:t>Nepers</a:t>
                </a:r>
                <a:r>
                  <a:rPr lang="en-US" dirty="0"/>
                  <a:t> per meter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𝑁𝑝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3106" r="-2519" b="-9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4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3248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3543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725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𝜇𝜖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𝜔𝜖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7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special case is that of a lossless medium, or perfect dielectric, in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travelling a distance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/</m:t>
                    </m:r>
                    <m:r>
                      <a:rPr lang="en-US" b="1" i="1">
                        <a:latin typeface="Cambria Math"/>
                      </a:rPr>
                      <m:t>𝜶</m:t>
                    </m:r>
                  </m:oMath>
                </a14:m>
                <a:r>
                  <a:rPr lang="en-US" dirty="0"/>
                  <a:t>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 direction, the amplitude of the wave is reduced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𝑜𝑟</m:t>
                    </m:r>
                    <m:r>
                      <a:rPr lang="en-US" i="1">
                        <a:latin typeface="Cambria Math"/>
                      </a:rPr>
                      <m:t> 0.368</m:t>
                    </m:r>
                  </m:oMath>
                </a14:m>
                <a:r>
                  <a:rPr lang="en-US" dirty="0"/>
                  <a:t>. This depth is known as the </a:t>
                </a:r>
                <a:r>
                  <a:rPr lang="en-US" b="1" dirty="0"/>
                  <a:t>Skin depth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3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us apply these results to a 1-MHz plane wave propagating in fresh water. </a:t>
                </a:r>
                <a:r>
                  <a:rPr lang="en-US" dirty="0" smtClean="0"/>
                  <a:t>At this </a:t>
                </a:r>
                <a:r>
                  <a:rPr lang="en-US" dirty="0"/>
                  <a:t>frequency, losses in water are negligible, which means that we can assume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= 0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:r>
                  <a:rPr lang="en-US" dirty="0"/>
                  <a:t>water,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= 1 and at 1 MHz,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 81.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8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begin by calculating the phase constant.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Have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 i="1" dirty="0" smtClean="0"/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/>
                                  </a:rPr>
                                  <m:t>o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rad>
                  </m:oMath>
                </a14:m>
                <a:r>
                  <a:rPr lang="en-GB" i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i="1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π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3.0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/>
                      </a:rPr>
                      <m:t>=0.19 </m:t>
                    </m:r>
                    <m:r>
                      <a:rPr lang="en-GB" b="0" i="1" smtClean="0">
                        <a:latin typeface="Cambria Math"/>
                      </a:rPr>
                      <m:t>𝑟𝑎𝑑</m:t>
                    </m:r>
                    <m:r>
                      <a:rPr lang="en-GB" b="0" i="1" smtClean="0">
                        <a:latin typeface="Cambria Math"/>
                      </a:rPr>
                      <m:t>/</m:t>
                    </m:r>
                    <m:r>
                      <a:rPr lang="en-GB" b="0" i="1" smtClean="0">
                        <a:latin typeface="Cambria Math"/>
                      </a:rPr>
                      <m:t>𝑚</m:t>
                    </m:r>
                  </m:oMath>
                </a14:m>
                <a:endParaRPr lang="en-GB" i="1" dirty="0" smtClean="0"/>
              </a:p>
              <a:p>
                <a:pPr marL="0" indent="0">
                  <a:buNone/>
                </a:pPr>
                <a:r>
                  <a:rPr lang="en-GB" i="1" dirty="0" smtClean="0"/>
                  <a:t> the wavelength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λ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π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π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0.19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=33</m:t>
                    </m:r>
                    <m:r>
                      <a:rPr lang="en-GB" b="0" i="1" smtClean="0">
                        <a:latin typeface="Cambria Math"/>
                      </a:rPr>
                      <m:t>𝑚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i="1" dirty="0" smtClean="0"/>
                  <a:t>  and</a:t>
                </a:r>
              </a:p>
              <a:p>
                <a:pPr marL="0" indent="0">
                  <a:buNone/>
                </a:pPr>
                <a:r>
                  <a:rPr lang="en-GB" i="1" dirty="0" smtClean="0"/>
                  <a:t>Wave(phase)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π</m:t>
                        </m:r>
                        <m:r>
                          <a:rPr lang="en-GB" i="1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/>
                          </a:rPr>
                          <m:t>0.19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=3.3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𝑚</m:t>
                    </m:r>
                    <m:r>
                      <a:rPr lang="en-GB" b="0" i="1" smtClean="0">
                        <a:latin typeface="Cambria Math"/>
                      </a:rPr>
                      <m:t>/</m:t>
                    </m:r>
                    <m:r>
                      <a:rPr lang="en-GB" b="0" i="1" smtClean="0">
                        <a:latin typeface="Cambria Math"/>
                      </a:rPr>
                      <m:t>𝑠</m:t>
                    </m:r>
                  </m:oMath>
                </a14:m>
                <a:endParaRPr lang="en-GB" i="1" dirty="0"/>
              </a:p>
              <a:p>
                <a:pPr marL="0" indent="0">
                  <a:buNone/>
                </a:pPr>
                <a:endParaRPr lang="el-GR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5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2000"/>
            <a:ext cx="2638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5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3657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9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non-zero value of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  may result from the following situations;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1. A </a:t>
                </a:r>
                <a:r>
                  <a:rPr lang="en-US" dirty="0"/>
                  <a:t>time-varying flux linking a stationary closed path.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2. Relative </a:t>
                </a:r>
                <a:r>
                  <a:rPr lang="en-US" dirty="0"/>
                  <a:t>motion between a steady flux in a closed path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3. A </a:t>
                </a:r>
                <a:r>
                  <a:rPr lang="en-US" dirty="0"/>
                  <a:t>combination of the </a:t>
                </a:r>
                <a:r>
                  <a:rPr lang="en-US" dirty="0" smtClean="0"/>
                  <a:t>two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GB" dirty="0" smtClean="0"/>
                  <a:t>The induced voltage acts to produce opposing flux.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is  </a:t>
                </a:r>
                <a:r>
                  <a:rPr lang="en-US" dirty="0"/>
                  <a:t>known as Lenz’s law</a:t>
                </a: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704" t="-1144" r="-2074" b="-6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7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the closed path is that taken by an N-turn filamentary conductor,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𝑒𝑚𝑓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…(2)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∅</m:t>
                    </m:r>
                  </m:oMath>
                </a14:m>
                <a:r>
                  <a:rPr lang="en-US" dirty="0"/>
                  <a:t> is now interpreted as the flux passing through any one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𝑵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coincident </a:t>
                </a:r>
                <a:r>
                  <a:rPr lang="en-US" dirty="0" smtClean="0"/>
                  <a:t>path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define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𝑒𝑚𝑓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…..(3)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It is the voltage about a specific closed path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333" t="-2581" b="-9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∅=</m:t>
                    </m:r>
                    <m:nary>
                      <m:naryPr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(1),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𝑒𝑚𝑓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𝑑𝑠</m:t>
                                  </m:r>
                                </m:e>
                              </m:acc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….(4)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=−</m:t>
                          </m:r>
                        </m:e>
                      </m:nary>
                      <m:nary>
                        <m:naryPr>
                          <m:limLoc m:val="subSup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……(5)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Applying </a:t>
                </a:r>
                <a:r>
                  <a:rPr lang="en-US" dirty="0" err="1"/>
                  <a:t>Stoke’s</a:t>
                </a:r>
                <a:r>
                  <a:rPr lang="en-US" dirty="0"/>
                  <a:t> Theorem to the closed time integral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970" r="-37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5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400050" lvl="1" indent="0" algn="ctr">
                  <a:buNone/>
                </a:pP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……(6)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/>
                  <a:t>Equation (6) is Maxwell’s </a:t>
                </a:r>
                <a:r>
                  <a:rPr lang="en-US" dirty="0" smtClean="0"/>
                  <a:t>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Third</a:t>
                </a:r>
                <a:r>
                  <a:rPr lang="en-US" dirty="0" smtClean="0"/>
                  <a:t>  Equation </a:t>
                </a:r>
                <a:r>
                  <a:rPr lang="en-US" dirty="0"/>
                  <a:t>in point form. Equation (5) is the integral form of Maxwell’s Equation.</a:t>
                </a:r>
              </a:p>
              <a:p>
                <a:pPr marL="400050" lvl="1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2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Displacement </a:t>
            </a:r>
            <a:r>
              <a:rPr lang="en-US" b="1" dirty="0"/>
              <a:t>Current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From Ampere’s circuital law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The divergence of curl is identically zero.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Now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𝛻</m:t>
                    </m:r>
                    <m:r>
                      <a:rPr lang="en-GB" b="0" i="0" smtClean="0">
                        <a:latin typeface="Cambria Math"/>
                      </a:rPr>
                      <m:t>.</m:t>
                    </m:r>
                    <m:r>
                      <a:rPr lang="en-US" smtClean="0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0=</m:t>
                    </m:r>
                    <m:r>
                      <a:rPr lang="en-US" smtClean="0">
                        <a:latin typeface="Cambria Math"/>
                      </a:rPr>
                      <m:t>𝛻</m:t>
                    </m:r>
                    <m:r>
                      <a:rPr lang="en-GB" b="0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/>
                  <a:t>b</a:t>
                </a:r>
                <a:r>
                  <a:rPr lang="en-GB" dirty="0" smtClean="0"/>
                  <a:t>ut  from the continuity equation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This is not true for time-varying fields.</a:t>
                </a:r>
              </a:p>
              <a:p>
                <a:pPr marL="0" indent="0">
                  <a:buNone/>
                </a:pPr>
                <a:r>
                  <a:rPr lang="en-GB" dirty="0" smtClean="0"/>
                  <a:t>Let us add another term to get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is an unknown term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482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=0=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3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2322</Words>
  <Application>Microsoft Office PowerPoint</Application>
  <PresentationFormat>On-screen Show (4:3)</PresentationFormat>
  <Paragraphs>220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Time -Varying Fields and Maxwell’s Equations</vt:lpstr>
      <vt:lpstr>MAXWELL’s EQUATION FOR STATIC FIELDS</vt:lpstr>
      <vt:lpstr>Faradays Law</vt:lpstr>
      <vt:lpstr>PowerPoint Presentation</vt:lpstr>
      <vt:lpstr>PowerPoint Presentation</vt:lpstr>
      <vt:lpstr>PowerPoint Presentation</vt:lpstr>
      <vt:lpstr>PowerPoint Presentation</vt:lpstr>
      <vt:lpstr> Displacement Current </vt:lpstr>
      <vt:lpstr>PowerPoint Presentation</vt:lpstr>
      <vt:lpstr>PowerPoint Presentation</vt:lpstr>
      <vt:lpstr>PowerPoint Presentation</vt:lpstr>
      <vt:lpstr>MAXWELL’S EQUATION IN POINT FORM</vt:lpstr>
      <vt:lpstr>MAXWELL’S EQUATION IN INTEGRAL FORM</vt:lpstr>
      <vt:lpstr> THE UNIFORM PLANE WAVE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Solution</vt:lpstr>
      <vt:lpstr>PowerPoint Presentation</vt:lpstr>
      <vt:lpstr>LOSSY DIELECTRICS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FARADAY’S LAW</dc:title>
  <dc:creator>DELL</dc:creator>
  <cp:lastModifiedBy>DELL</cp:lastModifiedBy>
  <cp:revision>46</cp:revision>
  <dcterms:created xsi:type="dcterms:W3CDTF">2016-03-29T06:41:47Z</dcterms:created>
  <dcterms:modified xsi:type="dcterms:W3CDTF">2016-04-13T10:11:46Z</dcterms:modified>
</cp:coreProperties>
</file>