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9" r:id="rId39"/>
    <p:sldId id="300" r:id="rId40"/>
    <p:sldId id="301" r:id="rId41"/>
    <p:sldId id="293" r:id="rId42"/>
    <p:sldId id="295" r:id="rId43"/>
    <p:sldId id="297" r:id="rId44"/>
    <p:sldId id="296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0CBB-DA4E-4396-AADA-C6FB2BC1F382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97F9-8E4B-4308-B207-AA2556968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382000" cy="838200"/>
          </a:xfrm>
        </p:spPr>
        <p:txBody>
          <a:bodyPr/>
          <a:lstStyle/>
          <a:p>
            <a:r>
              <a:rPr lang="en-US" dirty="0" smtClean="0"/>
              <a:t>PART2: VOLUMETRIC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3058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CONCEPT OF STOICHIOMETRY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ACID-BASE EQUILIBRIA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ACID-BASE TITRATIONS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COMPLEXOMETRIC REACTIONS AND TITRATIONS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PRECIPITATION REACTIONS AND TITRATIONS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REDOX REACTIONS AND POTENTIALS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REDOX AND POTIOMETRIC TITRATIONS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Parts per hundred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Parts per thousand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Parts per million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914401"/>
            <a:ext cx="5029200" cy="942975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743200"/>
            <a:ext cx="5181600" cy="1143000"/>
          </a:xfrm>
          <a:prstGeom prst="rect">
            <a:avLst/>
          </a:prstGeom>
          <a:noFill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572000"/>
            <a:ext cx="56388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In dilution, the amount of substance</a:t>
            </a:r>
          </a:p>
          <a:p>
            <a:pPr>
              <a:buNone/>
            </a:pPr>
            <a:r>
              <a:rPr lang="en-US" sz="4000" dirty="0" smtClean="0"/>
              <a:t>remains the same after dilution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concentration</a:t>
            </a:r>
          </a:p>
          <a:p>
            <a:pPr>
              <a:buNone/>
            </a:pPr>
            <a:r>
              <a:rPr lang="en-US" dirty="0" smtClean="0"/>
              <a:t>V = volume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. 50 </a:t>
            </a:r>
            <a:r>
              <a:rPr lang="en-US" dirty="0" err="1" smtClean="0"/>
              <a:t>mL</a:t>
            </a:r>
            <a:r>
              <a:rPr lang="en-US" dirty="0" smtClean="0"/>
              <a:t> of 0.1 M </a:t>
            </a:r>
            <a:r>
              <a:rPr lang="en-US" dirty="0" err="1" smtClean="0"/>
              <a:t>NaOH</a:t>
            </a:r>
            <a:r>
              <a:rPr lang="en-US" dirty="0" smtClean="0"/>
              <a:t> solution . Prepare 0.01 </a:t>
            </a:r>
          </a:p>
          <a:p>
            <a:pPr>
              <a:buNone/>
            </a:pPr>
            <a:r>
              <a:rPr lang="en-US" dirty="0" smtClean="0"/>
              <a:t>M from this stock.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819401"/>
            <a:ext cx="3352800" cy="58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Titration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Titration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dirty="0" smtClean="0"/>
              <a:t>The reaction must be </a:t>
            </a:r>
            <a:r>
              <a:rPr lang="en-US" dirty="0" err="1" smtClean="0">
                <a:solidFill>
                  <a:srgbClr val="0070C0"/>
                </a:solidFill>
              </a:rPr>
              <a:t>stoichiometric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reaction should be </a:t>
            </a:r>
            <a:r>
              <a:rPr lang="en-US" dirty="0" smtClean="0">
                <a:solidFill>
                  <a:srgbClr val="0070C0"/>
                </a:solidFill>
              </a:rPr>
              <a:t>rapid</a:t>
            </a:r>
          </a:p>
          <a:p>
            <a:r>
              <a:rPr lang="en-US" dirty="0" smtClean="0"/>
              <a:t>There should be </a:t>
            </a:r>
            <a:r>
              <a:rPr lang="en-US" dirty="0" smtClean="0">
                <a:solidFill>
                  <a:srgbClr val="0070C0"/>
                </a:solidFill>
              </a:rPr>
              <a:t>no side reactions</a:t>
            </a:r>
          </a:p>
          <a:p>
            <a:r>
              <a:rPr lang="en-US" dirty="0" smtClean="0"/>
              <a:t>There should be </a:t>
            </a:r>
            <a:r>
              <a:rPr lang="en-US" i="1" dirty="0" smtClean="0">
                <a:solidFill>
                  <a:srgbClr val="0070C0"/>
                </a:solidFill>
              </a:rPr>
              <a:t>a marked change in some property of the solution when the reaction is 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endpoint must coincide with the equivalence point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2.0 ACID-BASE EQUILIBRIA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</a:rPr>
              <a:t>Acid-Base Theories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Arrhenius theory</a:t>
            </a:r>
            <a:r>
              <a:rPr lang="en-US" dirty="0" smtClean="0"/>
              <a:t>: Acid dissociates to produce H</a:t>
            </a:r>
            <a:r>
              <a:rPr lang="en-US" baseline="30000" dirty="0" smtClean="0"/>
              <a:t>+</a:t>
            </a:r>
            <a:r>
              <a:rPr lang="en-US" dirty="0" smtClean="0"/>
              <a:t> ions in water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00B0F0"/>
                </a:solidFill>
              </a:rPr>
              <a:t>HA   →   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H</a:t>
            </a:r>
            <a:r>
              <a:rPr lang="en-US" baseline="30000" dirty="0" smtClean="0">
                <a:solidFill>
                  <a:srgbClr val="00B0F0"/>
                </a:solidFill>
                <a:latin typeface="Cambria Math"/>
                <a:ea typeface="Cambria Math"/>
              </a:rPr>
              <a:t>+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 + A</a:t>
            </a:r>
            <a:r>
              <a:rPr lang="en-US" baseline="30000" dirty="0" smtClean="0">
                <a:solidFill>
                  <a:srgbClr val="00B0F0"/>
                </a:solidFill>
                <a:latin typeface="Cambria Math"/>
                <a:ea typeface="Cambria Math"/>
              </a:rPr>
              <a:t>-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HA +  H</a:t>
            </a:r>
            <a:r>
              <a:rPr lang="en-US" baseline="-25000" dirty="0" smtClean="0">
                <a:solidFill>
                  <a:srgbClr val="00B0F0"/>
                </a:solidFill>
              </a:rPr>
              <a:t>2</a:t>
            </a:r>
            <a:r>
              <a:rPr lang="en-US" dirty="0" smtClean="0">
                <a:solidFill>
                  <a:srgbClr val="00B0F0"/>
                </a:solidFill>
              </a:rPr>
              <a:t>0  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⇋   H</a:t>
            </a:r>
            <a:r>
              <a:rPr lang="en-US" baseline="-25000" dirty="0" smtClean="0">
                <a:solidFill>
                  <a:srgbClr val="00B0F0"/>
                </a:solidFill>
                <a:latin typeface="Cambria Math"/>
                <a:ea typeface="Cambria Math"/>
              </a:rPr>
              <a:t>3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O</a:t>
            </a:r>
            <a:r>
              <a:rPr lang="en-US" baseline="30000" dirty="0" smtClean="0">
                <a:solidFill>
                  <a:srgbClr val="00B0F0"/>
                </a:solidFill>
                <a:latin typeface="Cambria Math"/>
                <a:ea typeface="Cambria Math"/>
              </a:rPr>
              <a:t>+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 + A</a:t>
            </a:r>
            <a:r>
              <a:rPr lang="en-US" baseline="30000" dirty="0" smtClean="0">
                <a:solidFill>
                  <a:srgbClr val="00B0F0"/>
                </a:solidFill>
                <a:latin typeface="Cambria Math"/>
                <a:ea typeface="Cambria Math"/>
              </a:rPr>
              <a:t>-</a:t>
            </a:r>
          </a:p>
          <a:p>
            <a:pPr>
              <a:buNone/>
            </a:pPr>
            <a:r>
              <a:rPr lang="en-US" dirty="0" smtClean="0"/>
              <a:t>A base dissociates in water to produce hydroxyl</a:t>
            </a:r>
          </a:p>
          <a:p>
            <a:pPr>
              <a:buNone/>
            </a:pPr>
            <a:r>
              <a:rPr lang="en-US" dirty="0" smtClean="0"/>
              <a:t>ions.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00B0F0"/>
                </a:solidFill>
              </a:rPr>
              <a:t>M(OH)</a:t>
            </a:r>
            <a:r>
              <a:rPr lang="en-US" baseline="-25000" dirty="0" smtClean="0">
                <a:solidFill>
                  <a:srgbClr val="00B0F0"/>
                </a:solidFill>
              </a:rPr>
              <a:t>n</a:t>
            </a:r>
            <a:r>
              <a:rPr lang="en-US" dirty="0" smtClean="0">
                <a:solidFill>
                  <a:srgbClr val="00B0F0"/>
                </a:solidFill>
              </a:rPr>
              <a:t>   →   </a:t>
            </a:r>
            <a:r>
              <a:rPr lang="en-US" dirty="0" err="1" smtClean="0">
                <a:solidFill>
                  <a:srgbClr val="00B0F0"/>
                </a:solidFill>
              </a:rPr>
              <a:t>M</a:t>
            </a:r>
            <a:r>
              <a:rPr lang="en-US" baseline="30000" dirty="0" err="1" smtClean="0">
                <a:solidFill>
                  <a:srgbClr val="00B0F0"/>
                </a:solidFill>
              </a:rPr>
              <a:t>n</a:t>
            </a:r>
            <a:r>
              <a:rPr lang="en-US" baseline="30000" dirty="0" smtClean="0">
                <a:solidFill>
                  <a:srgbClr val="00B0F0"/>
                </a:solidFill>
              </a:rPr>
              <a:t>+   </a:t>
            </a:r>
            <a:r>
              <a:rPr lang="en-US" dirty="0" smtClean="0">
                <a:solidFill>
                  <a:srgbClr val="00B0F0"/>
                </a:solidFill>
              </a:rPr>
              <a:t>+   </a:t>
            </a:r>
            <a:r>
              <a:rPr lang="en-US" dirty="0" err="1" smtClean="0">
                <a:solidFill>
                  <a:srgbClr val="00B0F0"/>
                </a:solidFill>
              </a:rPr>
              <a:t>nOH</a:t>
            </a:r>
            <a:r>
              <a:rPr lang="en-US" baseline="30000" dirty="0" smtClean="0">
                <a:solidFill>
                  <a:srgbClr val="00B0F0"/>
                </a:solidFill>
              </a:rPr>
              <a:t>-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00B0F0"/>
                </a:solidFill>
              </a:rPr>
              <a:t>B  +   H</a:t>
            </a:r>
            <a:r>
              <a:rPr lang="en-US" baseline="-25000" dirty="0" smtClean="0">
                <a:solidFill>
                  <a:srgbClr val="00B0F0"/>
                </a:solidFill>
              </a:rPr>
              <a:t>2</a:t>
            </a:r>
            <a:r>
              <a:rPr lang="en-US" dirty="0" smtClean="0">
                <a:solidFill>
                  <a:srgbClr val="00B0F0"/>
                </a:solidFill>
              </a:rPr>
              <a:t>0   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⇋   BH</a:t>
            </a:r>
            <a:r>
              <a:rPr lang="en-US" baseline="30000" dirty="0" smtClean="0">
                <a:solidFill>
                  <a:srgbClr val="00B0F0"/>
                </a:solidFill>
                <a:latin typeface="Cambria Math"/>
                <a:ea typeface="Cambria Math"/>
              </a:rPr>
              <a:t>+</a:t>
            </a:r>
            <a:r>
              <a:rPr lang="en-US" dirty="0" smtClean="0">
                <a:solidFill>
                  <a:srgbClr val="00B0F0"/>
                </a:solidFill>
                <a:latin typeface="Cambria Math"/>
                <a:ea typeface="Cambria Math"/>
              </a:rPr>
              <a:t>  +  OH</a:t>
            </a:r>
            <a:r>
              <a:rPr lang="en-US" baseline="30000" dirty="0" smtClean="0">
                <a:solidFill>
                  <a:srgbClr val="00B0F0"/>
                </a:solidFill>
                <a:latin typeface="Cambria Math"/>
                <a:ea typeface="Cambria Math"/>
              </a:rPr>
              <a:t>-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Restricted to water as solvent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Acid-Base Theories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Franklin theory</a:t>
            </a:r>
            <a:r>
              <a:rPr lang="en-US" dirty="0" smtClean="0"/>
              <a:t>: Introduced the solvent system concept of acids and bases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Ammonia solvent: </a:t>
            </a:r>
            <a:r>
              <a:rPr lang="en-US" dirty="0" smtClean="0"/>
              <a:t>2 NH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⇋ </a:t>
            </a:r>
            <a:r>
              <a:rPr lang="en-US" dirty="0" smtClean="0"/>
              <a:t>NH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4</a:t>
            </a:r>
            <a:r>
              <a:rPr lang="en-US" dirty="0" smtClean="0"/>
              <a:t> + NH</a:t>
            </a:r>
            <a:r>
              <a:rPr lang="en-US" baseline="30000" dirty="0" smtClean="0"/>
              <a:t>−</a:t>
            </a:r>
            <a:r>
              <a:rPr lang="en-US" baseline="-25000" dirty="0" smtClean="0"/>
              <a:t>2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 acid is any solute that increases the </a:t>
            </a:r>
            <a:r>
              <a:rPr lang="en-US" dirty="0" err="1" smtClean="0"/>
              <a:t>solvonium</a:t>
            </a:r>
            <a:r>
              <a:rPr lang="en-US" dirty="0" smtClean="0"/>
              <a:t> ions of the solvent.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NH</a:t>
            </a:r>
            <a:r>
              <a:rPr lang="en-US" baseline="-25000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Cl</a:t>
            </a:r>
            <a:r>
              <a:rPr lang="en-US" dirty="0" smtClean="0"/>
              <a:t> + Zn(NH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  →  [Zn(NH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4</a:t>
            </a:r>
            <a:r>
              <a:rPr lang="en-US" dirty="0" smtClean="0"/>
              <a:t>)]Cl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base is any solute that increases the solvate ions of the solvent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2 NaNH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+ Zn(NH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  → Na</a:t>
            </a:r>
            <a:r>
              <a:rPr lang="en-US" baseline="-25000" dirty="0" smtClean="0"/>
              <a:t>2</a:t>
            </a:r>
            <a:r>
              <a:rPr lang="en-US" dirty="0" smtClean="0"/>
              <a:t>[Zn(NH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smtClean="0"/>
              <a:t>4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Bronsted</a:t>
            </a:r>
            <a:r>
              <a:rPr lang="en-US" dirty="0" smtClean="0">
                <a:solidFill>
                  <a:srgbClr val="0070C0"/>
                </a:solidFill>
              </a:rPr>
              <a:t> Lowry theory: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acid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proton (H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) donor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is 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proton acceptor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  +  H</a:t>
            </a:r>
            <a:r>
              <a:rPr lang="en-US" baseline="-25000" dirty="0" smtClean="0"/>
              <a:t>2</a:t>
            </a:r>
            <a:r>
              <a:rPr lang="en-US" dirty="0" smtClean="0"/>
              <a:t>0  </a:t>
            </a:r>
            <a:r>
              <a:rPr lang="en-US" dirty="0" smtClean="0">
                <a:latin typeface="Cambria Math"/>
                <a:ea typeface="Cambria Math"/>
              </a:rPr>
              <a:t>⇋ 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CH</a:t>
            </a:r>
            <a:r>
              <a:rPr lang="en-US" baseline="-25000" dirty="0" smtClean="0">
                <a:latin typeface="Calibri" pitchFamily="34" charset="0"/>
                <a:ea typeface="Cambria Math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COO</a:t>
            </a:r>
            <a:r>
              <a:rPr lang="en-US" baseline="30000" dirty="0" smtClean="0">
                <a:latin typeface="Calibri" pitchFamily="34" charset="0"/>
                <a:ea typeface="Cambria Math"/>
                <a:cs typeface="Calibri" pitchFamily="34" charset="0"/>
              </a:rPr>
              <a:t>-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  <a:ea typeface="Cambria Math"/>
                <a:cs typeface="Calibri" pitchFamily="34" charset="0"/>
              </a:rPr>
              <a:t>aq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)  +  H</a:t>
            </a:r>
            <a:r>
              <a:rPr lang="en-US" baseline="-25000" dirty="0" smtClean="0">
                <a:latin typeface="Calibri" pitchFamily="34" charset="0"/>
                <a:ea typeface="Cambria Math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O</a:t>
            </a:r>
            <a:r>
              <a:rPr lang="en-US" baseline="30000" dirty="0" smtClean="0">
                <a:latin typeface="Calibri" pitchFamily="34" charset="0"/>
                <a:ea typeface="Cambria Math"/>
                <a:cs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  <a:ea typeface="Cambria Math"/>
                <a:cs typeface="Calibri" pitchFamily="34" charset="0"/>
              </a:rPr>
              <a:t>aq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alibri" pitchFamily="34" charset="0"/>
              <a:ea typeface="Cambria Math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Acid-base conjugate pairs are represented as: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                         acid = H</a:t>
            </a:r>
            <a:r>
              <a:rPr lang="en-US" baseline="30000" dirty="0" smtClean="0">
                <a:latin typeface="Calibri" pitchFamily="34" charset="0"/>
                <a:ea typeface="Cambria Math"/>
                <a:cs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+ base</a:t>
            </a:r>
          </a:p>
          <a:p>
            <a:pPr>
              <a:buNone/>
            </a:pPr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COOH/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CH</a:t>
            </a:r>
            <a:r>
              <a:rPr lang="en-US" baseline="-25000" dirty="0" smtClean="0">
                <a:latin typeface="Calibri" pitchFamily="34" charset="0"/>
                <a:ea typeface="Cambria Math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COO</a:t>
            </a:r>
            <a:r>
              <a:rPr lang="en-US" baseline="30000" dirty="0" smtClean="0">
                <a:latin typeface="Calibri" pitchFamily="34" charset="0"/>
                <a:ea typeface="Cambria Math"/>
                <a:cs typeface="Calibri" pitchFamily="34" charset="0"/>
              </a:rPr>
              <a:t>-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and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0/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H</a:t>
            </a:r>
            <a:r>
              <a:rPr lang="en-US" baseline="-25000" dirty="0" smtClean="0">
                <a:latin typeface="Calibri" pitchFamily="34" charset="0"/>
                <a:ea typeface="Cambria Math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O</a:t>
            </a:r>
            <a:r>
              <a:rPr lang="en-US" baseline="30000" dirty="0" smtClean="0">
                <a:latin typeface="Calibri" pitchFamily="34" charset="0"/>
                <a:ea typeface="Cambria Math"/>
                <a:cs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are pairs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Acid-Base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Lewis theory: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An acid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electron pair acceptor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            H</a:t>
            </a:r>
            <a:r>
              <a:rPr lang="en-US" baseline="30000" dirty="0" smtClean="0"/>
              <a:t>+</a:t>
            </a:r>
            <a:r>
              <a:rPr lang="en-US" dirty="0" smtClean="0"/>
              <a:t> + :NH</a:t>
            </a:r>
            <a:r>
              <a:rPr lang="en-US" baseline="-25000" dirty="0" smtClean="0"/>
              <a:t>3</a:t>
            </a:r>
            <a:r>
              <a:rPr lang="en-US" dirty="0" smtClean="0"/>
              <a:t> → H:NH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+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 base </a:t>
            </a:r>
            <a:r>
              <a:rPr lang="en-US" dirty="0" smtClean="0"/>
              <a:t>is an </a:t>
            </a:r>
            <a:r>
              <a:rPr lang="en-US" dirty="0" smtClean="0">
                <a:solidFill>
                  <a:srgbClr val="FF0000"/>
                </a:solidFill>
              </a:rPr>
              <a:t>electron pair donor.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H</a:t>
            </a:r>
            <a:r>
              <a:rPr lang="en-US" baseline="30000" dirty="0" smtClean="0"/>
              <a:t>+</a:t>
            </a:r>
            <a:r>
              <a:rPr lang="en-US" dirty="0" smtClean="0"/>
              <a:t> + :OH</a:t>
            </a:r>
            <a:r>
              <a:rPr lang="en-US" baseline="30000" dirty="0" smtClean="0"/>
              <a:t>-</a:t>
            </a:r>
            <a:r>
              <a:rPr lang="en-US" dirty="0" smtClean="0"/>
              <a:t> → H:OH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dilute solutions, a ≈ [ ]; a</a:t>
            </a:r>
            <a:r>
              <a:rPr lang="en-US" baseline="-25000" dirty="0" smtClean="0"/>
              <a:t>H20</a:t>
            </a:r>
            <a:r>
              <a:rPr lang="en-US" dirty="0" smtClean="0"/>
              <a:t> = constant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1676400"/>
            <a:ext cx="4419600" cy="533400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514601"/>
            <a:ext cx="3276600" cy="1185644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5181601"/>
            <a:ext cx="2590800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Ionic Product of Water</a:t>
            </a:r>
          </a:p>
          <a:p>
            <a:pPr>
              <a:buNone/>
            </a:pPr>
            <a:r>
              <a:rPr lang="en-US" dirty="0" smtClean="0"/>
              <a:t>Water dissociates as</a:t>
            </a:r>
          </a:p>
          <a:p>
            <a:pPr>
              <a:buNone/>
            </a:pPr>
            <a:r>
              <a:rPr lang="en-US" dirty="0" smtClean="0"/>
              <a:t>                        H</a:t>
            </a:r>
            <a:r>
              <a:rPr lang="en-US" baseline="-25000" dirty="0" smtClean="0"/>
              <a:t>2</a:t>
            </a:r>
            <a:r>
              <a:rPr lang="en-US" dirty="0" smtClean="0"/>
              <a:t>0   </a:t>
            </a:r>
            <a:r>
              <a:rPr lang="en-US" dirty="0" smtClean="0">
                <a:latin typeface="Cambria Math"/>
                <a:ea typeface="Cambria Math"/>
              </a:rPr>
              <a:t>⇋   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  +   OH</a:t>
            </a:r>
            <a:r>
              <a:rPr lang="en-US" baseline="30000" dirty="0" smtClean="0">
                <a:latin typeface="Cambria Math"/>
                <a:ea typeface="Cambria Math"/>
              </a:rPr>
              <a:t>-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</a:t>
            </a:r>
            <a:r>
              <a:rPr lang="en-US" dirty="0" err="1" smtClean="0">
                <a:latin typeface="Cambria Math"/>
                <a:ea typeface="Cambria Math"/>
              </a:rPr>
              <a:t>K</a:t>
            </a:r>
            <a:r>
              <a:rPr lang="en-US" baseline="-25000" dirty="0" err="1" smtClean="0">
                <a:latin typeface="Cambria Math"/>
                <a:ea typeface="Cambria Math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= [H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].[OH</a:t>
            </a:r>
            <a:r>
              <a:rPr lang="en-US" baseline="30000" dirty="0" smtClean="0">
                <a:latin typeface="Cambria Math"/>
                <a:ea typeface="Cambria Math"/>
              </a:rPr>
              <a:t>-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At 25</a:t>
            </a:r>
            <a:r>
              <a:rPr lang="en-US" baseline="30000" dirty="0" smtClean="0">
                <a:latin typeface="Cambria Math"/>
                <a:ea typeface="Cambria Math"/>
              </a:rPr>
              <a:t>o</a:t>
            </a:r>
            <a:r>
              <a:rPr lang="en-US" dirty="0" smtClean="0">
                <a:latin typeface="Cambria Math"/>
                <a:ea typeface="Cambria Math"/>
              </a:rPr>
              <a:t>C, </a:t>
            </a:r>
            <a:r>
              <a:rPr lang="en-US" dirty="0" err="1" smtClean="0">
                <a:latin typeface="Cambria Math"/>
                <a:ea typeface="Cambria Math"/>
              </a:rPr>
              <a:t>K</a:t>
            </a:r>
            <a:r>
              <a:rPr lang="en-US" baseline="-25000" dirty="0" err="1" smtClean="0">
                <a:latin typeface="Cambria Math"/>
                <a:ea typeface="Cambria Math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is </a:t>
            </a:r>
            <a:r>
              <a:rPr lang="en-US" dirty="0" smtClean="0">
                <a:latin typeface="Cambria Math"/>
                <a:ea typeface="Cambria Math"/>
              </a:rPr>
              <a:t>1.0*10</a:t>
            </a:r>
            <a:r>
              <a:rPr lang="en-US" baseline="30000" dirty="0" smtClean="0">
                <a:latin typeface="Cambria Math"/>
                <a:ea typeface="Cambria Math"/>
              </a:rPr>
              <a:t>-14 </a:t>
            </a:r>
            <a:r>
              <a:rPr lang="en-US" dirty="0" smtClean="0"/>
              <a:t> </a:t>
            </a:r>
            <a:r>
              <a:rPr lang="en-US" dirty="0" smtClean="0"/>
              <a:t>mol</a:t>
            </a:r>
            <a:r>
              <a:rPr lang="en-US" baseline="30000" dirty="0" smtClean="0"/>
              <a:t>2</a:t>
            </a:r>
            <a:r>
              <a:rPr lang="en-US" dirty="0" smtClean="0"/>
              <a:t>dm</a:t>
            </a:r>
            <a:r>
              <a:rPr lang="en-US" baseline="30000" dirty="0" smtClean="0"/>
              <a:t>-6</a:t>
            </a:r>
          </a:p>
          <a:p>
            <a:pPr>
              <a:buNone/>
            </a:pPr>
            <a:endParaRPr lang="en-US" baseline="30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In pure water,                     and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029200"/>
            <a:ext cx="1219200" cy="438364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2" y="5029200"/>
            <a:ext cx="2085975" cy="356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1.0 CONCEPT OF STOICHIOMETRY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Stoichiometric</a:t>
            </a:r>
            <a:r>
              <a:rPr lang="en-US" dirty="0" smtClean="0">
                <a:solidFill>
                  <a:srgbClr val="00B050"/>
                </a:solidFill>
              </a:rPr>
              <a:t> Calculation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Stiochiometry</a:t>
            </a:r>
            <a:r>
              <a:rPr lang="en-US" dirty="0" smtClean="0"/>
              <a:t>: Ratios in which chemicals react.</a:t>
            </a:r>
          </a:p>
          <a:p>
            <a:pPr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A    +    4 B   →   3 C   +   2D</a:t>
            </a:r>
          </a:p>
          <a:p>
            <a:pPr>
              <a:buNone/>
            </a:pPr>
            <a:r>
              <a:rPr lang="en-US" dirty="0" smtClean="0"/>
              <a:t> 1 mol of sub A reacts with 4 moles of B to form </a:t>
            </a:r>
          </a:p>
          <a:p>
            <a:pPr>
              <a:buNone/>
            </a:pPr>
            <a:r>
              <a:rPr lang="en-US" dirty="0" smtClean="0"/>
              <a:t> 3 moles of C and 2 moles of 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Mole ratio of A to B = 1 : 4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Helps to evaluate the mass and volume of  substances in solution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/>
          <a:lstStyle/>
          <a:p>
            <a:r>
              <a:rPr lang="en-US" dirty="0" smtClean="0"/>
              <a:t>Example 1.4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A                    solution of hydrochloric</a:t>
            </a:r>
          </a:p>
          <a:p>
            <a:pPr>
              <a:buNone/>
            </a:pPr>
            <a:r>
              <a:rPr lang="en-US" sz="4000" dirty="0" smtClean="0"/>
              <a:t>acid is prepared. What is the hydroxyl</a:t>
            </a:r>
          </a:p>
          <a:p>
            <a:pPr>
              <a:buNone/>
            </a:pPr>
            <a:r>
              <a:rPr lang="en-US" sz="4000" dirty="0" smtClean="0"/>
              <a:t>ion concentration at 25 </a:t>
            </a:r>
            <a:r>
              <a:rPr lang="en-US" sz="4000" baseline="30000" dirty="0" err="1" smtClean="0"/>
              <a:t>o</a:t>
            </a:r>
            <a:r>
              <a:rPr lang="en-US" sz="4000" dirty="0" err="1" smtClean="0"/>
              <a:t>C</a:t>
            </a:r>
            <a:r>
              <a:rPr lang="en-US" sz="4000" dirty="0" smtClean="0"/>
              <a:t>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33600"/>
            <a:ext cx="1907561" cy="472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pScale</a:t>
            </a:r>
            <a:r>
              <a:rPr lang="en-US" sz="4000" dirty="0" smtClean="0">
                <a:solidFill>
                  <a:srgbClr val="0070C0"/>
                </a:solidFill>
              </a:rPr>
              <a:t> or </a:t>
            </a:r>
            <a:r>
              <a:rPr lang="en-US" sz="4000" dirty="0" err="1" smtClean="0">
                <a:solidFill>
                  <a:srgbClr val="0070C0"/>
                </a:solidFill>
              </a:rPr>
              <a:t>pFunction</a:t>
            </a:r>
            <a:endParaRPr lang="en-US" sz="4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4000" dirty="0" smtClean="0"/>
              <a:t>               </a:t>
            </a:r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pAnything</a:t>
            </a:r>
            <a:r>
              <a:rPr lang="en-US" sz="4000" dirty="0" smtClean="0"/>
              <a:t> = - log [Anything]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pH = -log [H</a:t>
            </a:r>
            <a:r>
              <a:rPr lang="en-US" sz="4000" baseline="30000" dirty="0" smtClean="0"/>
              <a:t>+</a:t>
            </a:r>
            <a:r>
              <a:rPr lang="en-US" sz="4000" dirty="0" smtClean="0"/>
              <a:t>]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</a:t>
            </a:r>
            <a:r>
              <a:rPr lang="en-US" sz="4000" dirty="0" err="1" smtClean="0"/>
              <a:t>pOH</a:t>
            </a:r>
            <a:r>
              <a:rPr lang="en-US" sz="4000" dirty="0" smtClean="0"/>
              <a:t> = -log [OH</a:t>
            </a:r>
            <a:r>
              <a:rPr lang="en-US" sz="4000" baseline="30000" dirty="0" smtClean="0"/>
              <a:t>-</a:t>
            </a:r>
            <a:r>
              <a:rPr lang="en-US" sz="4000" dirty="0" smtClean="0"/>
              <a:t>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pScale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pFunction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Ionic product of water, </a:t>
            </a:r>
            <a:r>
              <a:rPr lang="en-US" dirty="0" err="1" smtClean="0"/>
              <a:t>Kw</a:t>
            </a:r>
            <a:r>
              <a:rPr lang="en-US" dirty="0" smtClean="0"/>
              <a:t> = [H</a:t>
            </a:r>
            <a:r>
              <a:rPr lang="en-US" baseline="30000" dirty="0" smtClean="0"/>
              <a:t>+</a:t>
            </a:r>
            <a:r>
              <a:rPr lang="en-US" dirty="0" smtClean="0"/>
              <a:t>][OH</a:t>
            </a:r>
            <a:r>
              <a:rPr lang="en-US" baseline="30000" dirty="0" smtClean="0"/>
              <a:t>-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Multiply through by –log</a:t>
            </a:r>
          </a:p>
          <a:p>
            <a:pPr>
              <a:buNone/>
            </a:pPr>
            <a:r>
              <a:rPr lang="en-US" dirty="0" smtClean="0"/>
              <a:t>             -</a:t>
            </a:r>
            <a:r>
              <a:rPr lang="en-US" dirty="0" err="1" smtClean="0"/>
              <a:t>logKw</a:t>
            </a:r>
            <a:r>
              <a:rPr lang="en-US" dirty="0" smtClean="0"/>
              <a:t> = -log[H</a:t>
            </a:r>
            <a:r>
              <a:rPr lang="en-US" baseline="30000" dirty="0" smtClean="0"/>
              <a:t>+</a:t>
            </a:r>
            <a:r>
              <a:rPr lang="en-US" dirty="0" smtClean="0"/>
              <a:t>]-log[OH</a:t>
            </a:r>
            <a:r>
              <a:rPr lang="en-US" baseline="30000" dirty="0" smtClean="0"/>
              <a:t>-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pKw</a:t>
            </a:r>
            <a:r>
              <a:rPr lang="en-US" dirty="0" smtClean="0"/>
              <a:t> = pH + </a:t>
            </a:r>
            <a:r>
              <a:rPr lang="en-US" dirty="0" err="1" smtClean="0"/>
              <a:t>pOH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At 25</a:t>
            </a:r>
            <a:r>
              <a:rPr lang="en-US" baseline="30000" dirty="0" smtClean="0"/>
              <a:t>o</a:t>
            </a:r>
            <a:r>
              <a:rPr lang="en-US" dirty="0" smtClean="0"/>
              <a:t>C,  14 = pH + </a:t>
            </a:r>
            <a:r>
              <a:rPr lang="en-US" dirty="0" err="1" smtClean="0"/>
              <a:t>pOH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1.5</a:t>
            </a:r>
          </a:p>
          <a:p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Calculate the </a:t>
            </a:r>
            <a:r>
              <a:rPr lang="en-US" sz="4000" dirty="0" err="1" smtClean="0"/>
              <a:t>pOH</a:t>
            </a:r>
            <a:r>
              <a:rPr lang="en-US" sz="4000" dirty="0" smtClean="0"/>
              <a:t> of a               </a:t>
            </a:r>
          </a:p>
          <a:p>
            <a:pPr>
              <a:buNone/>
            </a:pPr>
            <a:r>
              <a:rPr lang="en-US" sz="4000" dirty="0" smtClean="0"/>
              <a:t>solution of </a:t>
            </a:r>
            <a:r>
              <a:rPr lang="en-US" sz="4000" dirty="0" err="1" smtClean="0"/>
              <a:t>HCl</a:t>
            </a:r>
            <a:r>
              <a:rPr lang="en-US" sz="4000" dirty="0" smtClean="0"/>
              <a:t> at 25 </a:t>
            </a:r>
            <a:r>
              <a:rPr lang="en-US" sz="4000" baseline="30000" dirty="0" err="1" smtClean="0"/>
              <a:t>o</a:t>
            </a:r>
            <a:r>
              <a:rPr lang="en-US" sz="4000" dirty="0" err="1" smtClean="0"/>
              <a:t>C.</a:t>
            </a:r>
            <a:endParaRPr lang="en-US" sz="4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2667000"/>
            <a:ext cx="22098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8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pH at Elevated Temperature 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</a:t>
            </a:r>
            <a:r>
              <a:rPr lang="en-US" dirty="0" smtClean="0"/>
              <a:t>If Temperature </a:t>
            </a:r>
            <a:r>
              <a:rPr lang="en-US" dirty="0" smtClean="0">
                <a:latin typeface="Cambria Math"/>
                <a:ea typeface="Cambria Math"/>
              </a:rPr>
              <a:t>≠ 25</a:t>
            </a:r>
            <a:r>
              <a:rPr lang="en-US" baseline="30000" dirty="0" smtClean="0">
                <a:latin typeface="Cambria Math"/>
                <a:ea typeface="Cambria Math"/>
              </a:rPr>
              <a:t>o</a:t>
            </a:r>
            <a:r>
              <a:rPr lang="en-US" dirty="0" smtClean="0">
                <a:latin typeface="Cambria Math"/>
                <a:ea typeface="Cambria Math"/>
              </a:rPr>
              <a:t>C,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pH + </a:t>
            </a:r>
            <a:r>
              <a:rPr lang="en-US" dirty="0" err="1" smtClean="0">
                <a:latin typeface="Cambria Math"/>
                <a:ea typeface="Cambria Math"/>
              </a:rPr>
              <a:t>pOH</a:t>
            </a:r>
            <a:r>
              <a:rPr lang="en-US" dirty="0" smtClean="0">
                <a:latin typeface="Cambria Math"/>
                <a:ea typeface="Cambria Math"/>
              </a:rPr>
              <a:t> ≠ 14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5257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Temperature (</a:t>
                      </a:r>
                      <a:r>
                        <a:rPr lang="en-US" sz="2400" b="1" baseline="30000" dirty="0" err="1" smtClean="0"/>
                        <a:t>o</a:t>
                      </a:r>
                      <a:r>
                        <a:rPr lang="en-US" sz="2400" b="1" dirty="0" err="1" smtClean="0"/>
                        <a:t>C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Kw</a:t>
                      </a:r>
                      <a:r>
                        <a:rPr lang="en-US" sz="2400" b="1" baseline="0" dirty="0" smtClean="0"/>
                        <a:t> (mol</a:t>
                      </a:r>
                      <a:r>
                        <a:rPr lang="en-US" sz="2400" b="1" baseline="30000" dirty="0" smtClean="0"/>
                        <a:t>2</a:t>
                      </a:r>
                      <a:r>
                        <a:rPr lang="en-US" sz="2400" b="1" baseline="0" dirty="0" smtClean="0"/>
                        <a:t>/dm</a:t>
                      </a:r>
                      <a:r>
                        <a:rPr lang="en-US" sz="2400" b="1" baseline="30000" dirty="0" smtClean="0"/>
                        <a:t>6</a:t>
                      </a:r>
                      <a:r>
                        <a:rPr lang="en-US" sz="2400" b="1" baseline="0" dirty="0" smtClean="0"/>
                        <a:t>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819400"/>
            <a:ext cx="1524000" cy="366531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3276600"/>
            <a:ext cx="1447800" cy="348205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3733800"/>
            <a:ext cx="1371600" cy="329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pH of weak acids and bases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For a weak acid,  </a:t>
            </a:r>
            <a:r>
              <a:rPr lang="en-US" dirty="0" err="1" smtClean="0"/>
              <a:t>HAc</a:t>
            </a:r>
            <a:r>
              <a:rPr lang="en-US" dirty="0" smtClean="0"/>
              <a:t>   </a:t>
            </a:r>
            <a:r>
              <a:rPr lang="en-US" dirty="0" smtClean="0">
                <a:latin typeface="Cambria Math"/>
                <a:ea typeface="Cambria Math"/>
              </a:rPr>
              <a:t>⇋   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  +   Ac</a:t>
            </a:r>
            <a:r>
              <a:rPr lang="en-US" baseline="30000" dirty="0" smtClean="0">
                <a:latin typeface="Cambria Math"/>
                <a:ea typeface="Cambria Math"/>
              </a:rPr>
              <a:t>-</a:t>
            </a:r>
          </a:p>
          <a:p>
            <a:pPr>
              <a:buNone/>
            </a:pPr>
            <a:endParaRPr lang="en-US" baseline="30000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baseline="30000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baseline="30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For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a weak base, BOH   </a:t>
            </a:r>
            <a:r>
              <a:rPr lang="en-US" dirty="0" smtClean="0">
                <a:latin typeface="Cambria Math"/>
                <a:ea typeface="Cambria Math"/>
                <a:cs typeface="Calibri" pitchFamily="34" charset="0"/>
              </a:rPr>
              <a:t>⇋   B</a:t>
            </a:r>
            <a:r>
              <a:rPr lang="en-US" baseline="30000" dirty="0" smtClean="0">
                <a:latin typeface="Cambria Math"/>
                <a:ea typeface="Cambria Math"/>
                <a:cs typeface="Calibri" pitchFamily="34" charset="0"/>
              </a:rPr>
              <a:t>+</a:t>
            </a:r>
            <a:r>
              <a:rPr lang="en-US" dirty="0" smtClean="0">
                <a:latin typeface="Cambria Math"/>
                <a:ea typeface="Cambria Math"/>
                <a:cs typeface="Calibri" pitchFamily="34" charset="0"/>
              </a:rPr>
              <a:t>   +   OH</a:t>
            </a:r>
            <a:r>
              <a:rPr lang="en-US" baseline="30000" dirty="0" smtClean="0">
                <a:latin typeface="Cambria Math"/>
                <a:ea typeface="Cambria Math"/>
                <a:cs typeface="Calibri" pitchFamily="34" charset="0"/>
              </a:rPr>
              <a:t>-</a:t>
            </a:r>
          </a:p>
          <a:p>
            <a:pPr>
              <a:buNone/>
            </a:pPr>
            <a:endParaRPr lang="en-US" baseline="30000" dirty="0" smtClean="0">
              <a:latin typeface="Cambria Math"/>
              <a:ea typeface="Cambria Math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971800"/>
            <a:ext cx="1981200" cy="838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724400"/>
            <a:ext cx="18288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60198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Example 1.6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 smtClean="0"/>
              <a:t>Calculate the pH of a 0.2 M solution</a:t>
            </a:r>
          </a:p>
          <a:p>
            <a:pPr>
              <a:buNone/>
            </a:pPr>
            <a:r>
              <a:rPr lang="en-US" sz="4000" dirty="0" smtClean="0"/>
              <a:t>Ammonium Chloride. (K</a:t>
            </a:r>
            <a:r>
              <a:rPr lang="en-US" sz="4000" baseline="-25000" dirty="0" smtClean="0"/>
              <a:t>b</a:t>
            </a:r>
            <a:r>
              <a:rPr lang="en-US" sz="4000" dirty="0" smtClean="0"/>
              <a:t> = 1.75*10</a:t>
            </a:r>
            <a:r>
              <a:rPr lang="en-US" sz="4000" baseline="30000" dirty="0" smtClean="0"/>
              <a:t>-5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Buffer solutions: </a:t>
            </a:r>
            <a:r>
              <a:rPr lang="en-US" dirty="0" smtClean="0"/>
              <a:t>Buffer solutions </a:t>
            </a:r>
            <a:r>
              <a:rPr lang="en-US" dirty="0" smtClean="0">
                <a:solidFill>
                  <a:srgbClr val="FF0000"/>
                </a:solidFill>
              </a:rPr>
              <a:t>resist change in pH </a:t>
            </a:r>
            <a:r>
              <a:rPr lang="en-US" dirty="0" smtClean="0"/>
              <a:t>when a small amount of acid or base is added.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buffer consists of a mixture of </a:t>
            </a:r>
            <a:r>
              <a:rPr lang="en-US" dirty="0" smtClean="0">
                <a:solidFill>
                  <a:srgbClr val="00B050"/>
                </a:solidFill>
              </a:rPr>
              <a:t>weak acid and its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conjugate base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weak base and its conjugate acid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For a weak acid/conjugate base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HAc</a:t>
            </a:r>
            <a:r>
              <a:rPr lang="en-US" dirty="0" smtClean="0"/>
              <a:t>   </a:t>
            </a:r>
            <a:r>
              <a:rPr lang="en-US" dirty="0" smtClean="0">
                <a:latin typeface="Cambria Math"/>
                <a:ea typeface="Cambria Math"/>
              </a:rPr>
              <a:t>⇋   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  +   Ac</a:t>
            </a:r>
            <a:r>
              <a:rPr lang="en-US" baseline="30000" dirty="0" smtClean="0">
                <a:latin typeface="Cambria Math"/>
                <a:ea typeface="Cambria Math"/>
              </a:rPr>
              <a:t>-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Buffer solutions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Multiple through by –log</a:t>
            </a:r>
          </a:p>
          <a:p>
            <a:pPr>
              <a:buNone/>
            </a:pPr>
            <a:r>
              <a:rPr lang="en-US" dirty="0" smtClean="0"/>
              <a:t>           -log[H</a:t>
            </a:r>
            <a:r>
              <a:rPr lang="en-US" baseline="30000" dirty="0" smtClean="0"/>
              <a:t>+</a:t>
            </a:r>
            <a:r>
              <a:rPr lang="en-US" dirty="0" smtClean="0"/>
              <a:t>] = -</a:t>
            </a:r>
            <a:r>
              <a:rPr lang="en-US" dirty="0" err="1" smtClean="0"/>
              <a:t>logK</a:t>
            </a:r>
            <a:r>
              <a:rPr lang="en-US" baseline="-25000" dirty="0" err="1" smtClean="0"/>
              <a:t>a</a:t>
            </a:r>
            <a:r>
              <a:rPr lang="en-US" dirty="0" smtClean="0"/>
              <a:t> – log[Ac</a:t>
            </a:r>
            <a:r>
              <a:rPr lang="en-US" baseline="30000" dirty="0" smtClean="0"/>
              <a:t>-</a:t>
            </a:r>
            <a:r>
              <a:rPr lang="en-US" dirty="0" smtClean="0"/>
              <a:t>] + log[</a:t>
            </a:r>
            <a:r>
              <a:rPr lang="en-US" dirty="0" err="1" smtClean="0"/>
              <a:t>HAc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                 pH =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– log[Ac</a:t>
            </a:r>
            <a:r>
              <a:rPr lang="en-US" baseline="30000" dirty="0" smtClean="0"/>
              <a:t>-</a:t>
            </a:r>
            <a:r>
              <a:rPr lang="en-US" dirty="0" smtClean="0"/>
              <a:t>]/[</a:t>
            </a:r>
            <a:r>
              <a:rPr lang="en-US" dirty="0" err="1" smtClean="0"/>
              <a:t>HAc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                 </a:t>
            </a:r>
          </a:p>
          <a:p>
            <a:pPr>
              <a:buNone/>
            </a:pPr>
            <a:r>
              <a:rPr lang="en-US" dirty="0" smtClean="0"/>
              <a:t>                    pH = </a:t>
            </a:r>
            <a:r>
              <a:rPr lang="en-US" dirty="0" err="1" smtClean="0"/>
              <a:t>pKa</a:t>
            </a:r>
            <a:r>
              <a:rPr lang="en-US" dirty="0" smtClean="0"/>
              <a:t> + log ([</a:t>
            </a:r>
            <a:r>
              <a:rPr lang="en-US" dirty="0" err="1" smtClean="0"/>
              <a:t>HAc</a:t>
            </a:r>
            <a:r>
              <a:rPr lang="en-US" dirty="0" smtClean="0"/>
              <a:t>]/[Ac</a:t>
            </a:r>
            <a:r>
              <a:rPr lang="en-US" baseline="30000" dirty="0" smtClean="0"/>
              <a:t>-</a:t>
            </a:r>
            <a:r>
              <a:rPr lang="en-US" dirty="0" smtClean="0"/>
              <a:t>])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676400"/>
            <a:ext cx="2133600" cy="74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Acid-Base </a:t>
            </a:r>
            <a:r>
              <a:rPr lang="en-US" dirty="0" err="1" smtClean="0">
                <a:solidFill>
                  <a:srgbClr val="00B050"/>
                </a:solidFill>
              </a:rPr>
              <a:t>Equilibria</a:t>
            </a:r>
            <a:r>
              <a:rPr lang="en-US" dirty="0" smtClean="0">
                <a:solidFill>
                  <a:srgbClr val="00B050"/>
                </a:solidFill>
              </a:rPr>
              <a:t> in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Buffer solutions</a:t>
            </a:r>
          </a:p>
          <a:p>
            <a:pPr>
              <a:buNone/>
            </a:pPr>
            <a:r>
              <a:rPr lang="en-US" dirty="0" smtClean="0"/>
              <a:t>Similarly, </a:t>
            </a:r>
          </a:p>
          <a:p>
            <a:pPr>
              <a:buNone/>
            </a:pPr>
            <a:r>
              <a:rPr lang="en-US" dirty="0" smtClean="0"/>
              <a:t>For a weak base B /conjugate acid (BH</a:t>
            </a:r>
            <a:r>
              <a:rPr lang="en-US" baseline="30000" dirty="0" smtClean="0"/>
              <a:t>+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BH</a:t>
            </a:r>
            <a:r>
              <a:rPr lang="en-US" baseline="30000" dirty="0" smtClean="0"/>
              <a:t>+</a:t>
            </a:r>
            <a:r>
              <a:rPr lang="en-US" dirty="0" smtClean="0"/>
              <a:t>   </a:t>
            </a:r>
            <a:r>
              <a:rPr lang="en-US" dirty="0" smtClean="0">
                <a:latin typeface="Cambria Math"/>
                <a:ea typeface="Cambria Math"/>
              </a:rPr>
              <a:t>⇋   B   +   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</a:p>
          <a:p>
            <a:pPr>
              <a:buNone/>
            </a:pPr>
            <a:endParaRPr lang="en-US" baseline="30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</a:t>
            </a:r>
            <a:r>
              <a:rPr lang="en-US" dirty="0" err="1" smtClean="0">
                <a:latin typeface="Cambria Math"/>
                <a:ea typeface="Cambria Math"/>
              </a:rPr>
              <a:t>pOH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dirty="0" err="1" smtClean="0">
                <a:latin typeface="Cambria Math"/>
                <a:ea typeface="Cambria Math"/>
              </a:rPr>
              <a:t>pK</a:t>
            </a:r>
            <a:r>
              <a:rPr lang="en-US" baseline="-25000" dirty="0" err="1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   +   log [BH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]/ [B]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pH = </a:t>
            </a:r>
            <a:r>
              <a:rPr lang="en-US" dirty="0" err="1" smtClean="0">
                <a:latin typeface="Cambria Math"/>
                <a:ea typeface="Cambria Math"/>
              </a:rPr>
              <a:t>pK</a:t>
            </a:r>
            <a:r>
              <a:rPr lang="en-US" baseline="-25000" dirty="0" err="1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  +   log ([B]/ [BH</a:t>
            </a:r>
            <a:r>
              <a:rPr lang="en-US" baseline="30000" dirty="0" smtClean="0">
                <a:latin typeface="Cambria Math"/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])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Resist change in pH due to log term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Example 1.1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What mass of AgNO</a:t>
            </a:r>
            <a:r>
              <a:rPr lang="en-US" sz="4000" baseline="-25000" dirty="0" smtClean="0"/>
              <a:t>3</a:t>
            </a:r>
            <a:r>
              <a:rPr lang="en-US" sz="4000" dirty="0" smtClean="0"/>
              <a:t> (MW= 169.9</a:t>
            </a:r>
          </a:p>
          <a:p>
            <a:pPr>
              <a:buNone/>
            </a:pPr>
            <a:r>
              <a:rPr lang="en-US" sz="4000" dirty="0" smtClean="0"/>
              <a:t>g/mol) is needed to convert 2.33 g of</a:t>
            </a:r>
          </a:p>
          <a:p>
            <a:pPr>
              <a:buNone/>
            </a:pPr>
            <a:r>
              <a:rPr lang="en-US" sz="4000" dirty="0" smtClean="0"/>
              <a:t>Na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CO</a:t>
            </a:r>
            <a:r>
              <a:rPr lang="en-US" sz="4000" baseline="-25000" dirty="0" smtClean="0"/>
              <a:t>3</a:t>
            </a:r>
            <a:r>
              <a:rPr lang="en-US" sz="4000" baseline="-25000" dirty="0"/>
              <a:t> </a:t>
            </a:r>
            <a:r>
              <a:rPr lang="en-US" sz="4000" dirty="0" smtClean="0"/>
              <a:t>(MW=106.0 g/mol) to Ag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CO</a:t>
            </a:r>
            <a:r>
              <a:rPr lang="en-US" sz="4000" baseline="-25000" dirty="0" smtClean="0"/>
              <a:t>3</a:t>
            </a:r>
            <a:r>
              <a:rPr lang="en-US" sz="4000" dirty="0" smtClean="0"/>
              <a:t>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r>
              <a:rPr lang="en-US" sz="4000" dirty="0" smtClean="0"/>
              <a:t>Example 1.7</a:t>
            </a:r>
          </a:p>
          <a:p>
            <a:endParaRPr lang="en-US" dirty="0"/>
          </a:p>
          <a:p>
            <a:pPr>
              <a:buNone/>
            </a:pPr>
            <a:r>
              <a:rPr lang="en-US" sz="4000" dirty="0" smtClean="0"/>
              <a:t>A buffer of 0.2 M in acetic acid and in </a:t>
            </a:r>
          </a:p>
          <a:p>
            <a:pPr>
              <a:buNone/>
            </a:pPr>
            <a:r>
              <a:rPr lang="en-US" sz="4000" dirty="0"/>
              <a:t>s</a:t>
            </a:r>
            <a:r>
              <a:rPr lang="en-US" sz="4000" dirty="0" smtClean="0"/>
              <a:t>odium acetate. Calculate the change </a:t>
            </a:r>
            <a:endParaRPr lang="en-US" sz="4000" dirty="0"/>
          </a:p>
          <a:p>
            <a:pPr>
              <a:buNone/>
            </a:pPr>
            <a:r>
              <a:rPr lang="en-US" sz="4000" dirty="0"/>
              <a:t>i</a:t>
            </a:r>
            <a:r>
              <a:rPr lang="en-US" sz="4000" dirty="0" smtClean="0"/>
              <a:t>n pH upon adding 1.0 </a:t>
            </a:r>
            <a:r>
              <a:rPr lang="en-US" sz="4000" dirty="0" err="1" smtClean="0"/>
              <a:t>mL</a:t>
            </a:r>
            <a:r>
              <a:rPr lang="en-US" sz="4000" dirty="0" smtClean="0"/>
              <a:t> of 0.1 </a:t>
            </a:r>
            <a:r>
              <a:rPr lang="en-US" sz="4000" dirty="0" err="1" smtClean="0"/>
              <a:t>HCl</a:t>
            </a:r>
            <a:r>
              <a:rPr lang="en-US" sz="4000" dirty="0" smtClean="0"/>
              <a:t> to</a:t>
            </a:r>
          </a:p>
          <a:p>
            <a:pPr>
              <a:buNone/>
            </a:pPr>
            <a:r>
              <a:rPr lang="en-US" sz="4000" dirty="0"/>
              <a:t>a</a:t>
            </a:r>
            <a:r>
              <a:rPr lang="en-US" sz="4000" dirty="0" smtClean="0"/>
              <a:t> 10.0 </a:t>
            </a:r>
            <a:r>
              <a:rPr lang="en-US" sz="4000" dirty="0" err="1" smtClean="0"/>
              <a:t>mL</a:t>
            </a:r>
            <a:r>
              <a:rPr lang="en-US" sz="4000" dirty="0" smtClean="0"/>
              <a:t> of this solution.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Polyprotic</a:t>
            </a:r>
            <a:r>
              <a:rPr lang="en-US" dirty="0" smtClean="0">
                <a:solidFill>
                  <a:srgbClr val="0070C0"/>
                </a:solidFill>
              </a:rPr>
              <a:t> acids and bases: </a:t>
            </a:r>
            <a:r>
              <a:rPr lang="en-US" dirty="0" smtClean="0"/>
              <a:t>Acids dissociate more than one H</a:t>
            </a:r>
            <a:r>
              <a:rPr lang="en-US" baseline="30000" dirty="0" smtClean="0"/>
              <a:t>+ </a:t>
            </a:r>
            <a:r>
              <a:rPr lang="en-US" dirty="0" smtClean="0"/>
              <a:t>and bases donate more than one OH</a:t>
            </a:r>
            <a:r>
              <a:rPr lang="en-US" baseline="30000" dirty="0" smtClean="0"/>
              <a:t>-</a:t>
            </a:r>
            <a:r>
              <a:rPr lang="en-US" dirty="0" smtClean="0"/>
              <a:t> in water.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Consider the dissociation of phosphoric acid </a:t>
            </a:r>
          </a:p>
          <a:p>
            <a:pPr>
              <a:buNone/>
            </a:pPr>
            <a:r>
              <a:rPr lang="en-US" dirty="0" smtClean="0"/>
              <a:t>(H</a:t>
            </a:r>
            <a:r>
              <a:rPr lang="en-US" baseline="-25000" dirty="0" smtClean="0"/>
              <a:t>3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429000"/>
            <a:ext cx="5257800" cy="914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800600"/>
            <a:ext cx="54102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Polyprotic</a:t>
            </a:r>
            <a:r>
              <a:rPr lang="en-US" dirty="0" smtClean="0">
                <a:solidFill>
                  <a:srgbClr val="0070C0"/>
                </a:solidFill>
              </a:rPr>
              <a:t> acids and bases: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Overall dissociation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990600"/>
            <a:ext cx="4953000" cy="106680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733800"/>
            <a:ext cx="6862082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Fractions of dissociating species at a given </a:t>
            </a:r>
            <a:r>
              <a:rPr lang="en-US" dirty="0" err="1" smtClean="0">
                <a:solidFill>
                  <a:srgbClr val="92D050"/>
                </a:solidFill>
              </a:rPr>
              <a:t>pH.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/>
              <a:t>For a given </a:t>
            </a:r>
            <a:r>
              <a:rPr lang="en-US" dirty="0" smtClean="0">
                <a:solidFill>
                  <a:srgbClr val="FF0000"/>
                </a:solidFill>
              </a:rPr>
              <a:t>analytical concentration</a:t>
            </a:r>
            <a:r>
              <a:rPr lang="en-US" dirty="0" smtClean="0"/>
              <a:t> of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hosphoric acid C</a:t>
            </a:r>
            <a:r>
              <a:rPr lang="en-US" baseline="-25000" dirty="0" smtClean="0"/>
              <a:t>H3PO4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the fractions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819400"/>
            <a:ext cx="7010400" cy="533400"/>
          </a:xfrm>
          <a:prstGeom prst="rect">
            <a:avLst/>
          </a:prstGeom>
          <a:noFill/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4724400"/>
            <a:ext cx="66294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096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Fractions of dissociating species at a given pH</a:t>
            </a:r>
          </a:p>
          <a:p>
            <a:pPr>
              <a:buNone/>
            </a:pPr>
            <a:endParaRPr lang="en-US" dirty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/>
              <a:t>From dissociation equations</a:t>
            </a:r>
          </a:p>
          <a:p>
            <a:pPr>
              <a:buNone/>
            </a:pPr>
            <a:endParaRPr lang="en-US" dirty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990600"/>
            <a:ext cx="5029200" cy="914400"/>
          </a:xfrm>
          <a:prstGeom prst="rect">
            <a:avLst/>
          </a:prstGeom>
          <a:noFill/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590800"/>
            <a:ext cx="2819400" cy="845820"/>
          </a:xfrm>
          <a:prstGeom prst="rect">
            <a:avLst/>
          </a:prstGeom>
          <a:noFill/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3581400"/>
            <a:ext cx="2590800" cy="914400"/>
          </a:xfrm>
          <a:prstGeom prst="rect">
            <a:avLst/>
          </a:prstGeom>
          <a:noFill/>
        </p:spPr>
      </p:pic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724400"/>
            <a:ext cx="3200400" cy="79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19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Fractions of dissociating species at a given pH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We want only H</a:t>
            </a:r>
            <a:r>
              <a:rPr lang="en-US" baseline="-25000" dirty="0" smtClean="0"/>
              <a:t>3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dirty="0" smtClean="0"/>
              <a:t> and H</a:t>
            </a:r>
            <a:r>
              <a:rPr lang="en-US" baseline="30000" dirty="0" smtClean="0"/>
              <a:t>+</a:t>
            </a:r>
            <a:r>
              <a:rPr lang="en-US" dirty="0" smtClean="0"/>
              <a:t> in the final equation.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Finally,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286000"/>
            <a:ext cx="2971800" cy="685800"/>
          </a:xfrm>
          <a:prstGeom prst="rect">
            <a:avLst/>
          </a:prstGeom>
          <a:noFill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177102"/>
            <a:ext cx="3810000" cy="785298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257800"/>
            <a:ext cx="7543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79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Fractions of dissociating species at a given pH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Divide through by [H</a:t>
            </a:r>
            <a:r>
              <a:rPr lang="en-US" baseline="-25000" dirty="0" smtClean="0"/>
              <a:t>3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667000"/>
            <a:ext cx="4540898" cy="695325"/>
          </a:xfrm>
          <a:prstGeom prst="rect">
            <a:avLst/>
          </a:prstGeom>
          <a:noFill/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038600"/>
            <a:ext cx="7049861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943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Fractions of dissociating species at a given pH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Similarly, the other fractions are derived</a:t>
            </a: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209800"/>
            <a:ext cx="6455617" cy="771525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352800"/>
            <a:ext cx="6638097" cy="838200"/>
          </a:xfrm>
          <a:prstGeom prst="rect">
            <a:avLst/>
          </a:prstGeom>
          <a:noFill/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4409" y="4529797"/>
            <a:ext cx="6185866" cy="895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General Expression for α Values of a </a:t>
            </a:r>
            <a:r>
              <a:rPr lang="en-US" dirty="0" err="1" smtClean="0">
                <a:solidFill>
                  <a:srgbClr val="0070C0"/>
                </a:solidFill>
              </a:rPr>
              <a:t>Polyprotic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Acid (</a:t>
            </a:r>
            <a:r>
              <a:rPr lang="en-US" dirty="0" err="1" smtClean="0">
                <a:solidFill>
                  <a:srgbClr val="0070C0"/>
                </a:solidFill>
              </a:rPr>
              <a:t>H</a:t>
            </a:r>
            <a:r>
              <a:rPr lang="en-US" baseline="-25000" dirty="0" err="1" smtClean="0">
                <a:solidFill>
                  <a:srgbClr val="0070C0"/>
                </a:solidFill>
              </a:rPr>
              <a:t>n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) when pH is fixed.</a:t>
            </a:r>
          </a:p>
          <a:p>
            <a:pPr>
              <a:buNone/>
            </a:pPr>
            <a:r>
              <a:rPr lang="en-US" dirty="0" smtClean="0"/>
              <a:t>For the denominator:</a:t>
            </a:r>
          </a:p>
          <a:p>
            <a:pPr>
              <a:buNone/>
            </a:pPr>
            <a:r>
              <a:rPr lang="pt-BR" dirty="0" smtClean="0"/>
              <a:t>D =C</a:t>
            </a:r>
            <a:r>
              <a:rPr lang="pt-BR" baseline="-25000" dirty="0" smtClean="0"/>
              <a:t>T</a:t>
            </a:r>
            <a:r>
              <a:rPr lang="pt-BR" dirty="0" smtClean="0"/>
              <a:t> =[H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 smtClean="0"/>
              <a:t>+</a:t>
            </a:r>
            <a:r>
              <a:rPr lang="pt-BR" dirty="0" smtClean="0"/>
              <a:t>]</a:t>
            </a:r>
            <a:r>
              <a:rPr lang="pt-BR" baseline="30000" dirty="0" smtClean="0"/>
              <a:t>n</a:t>
            </a:r>
            <a:r>
              <a:rPr lang="pt-BR" dirty="0" smtClean="0"/>
              <a:t> + K</a:t>
            </a:r>
            <a:r>
              <a:rPr lang="pt-BR" baseline="-25000" dirty="0" smtClean="0"/>
              <a:t>a1</a:t>
            </a:r>
            <a:r>
              <a:rPr lang="pt-BR" dirty="0" smtClean="0"/>
              <a:t>[H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 smtClean="0"/>
              <a:t>+</a:t>
            </a:r>
            <a:r>
              <a:rPr lang="pt-BR" dirty="0" smtClean="0"/>
              <a:t>]</a:t>
            </a:r>
            <a:r>
              <a:rPr lang="pt-BR" baseline="30000" dirty="0" smtClean="0"/>
              <a:t>(n-1) </a:t>
            </a:r>
            <a:r>
              <a:rPr lang="pt-BR" dirty="0" smtClean="0"/>
              <a:t>+ K</a:t>
            </a:r>
            <a:r>
              <a:rPr lang="pt-BR" baseline="-25000" dirty="0" smtClean="0"/>
              <a:t>a1</a:t>
            </a:r>
            <a:r>
              <a:rPr lang="pt-BR" dirty="0" smtClean="0"/>
              <a:t>K</a:t>
            </a:r>
            <a:r>
              <a:rPr lang="pt-BR" baseline="-25000" dirty="0" smtClean="0"/>
              <a:t>a2</a:t>
            </a:r>
            <a:r>
              <a:rPr lang="pt-BR" dirty="0" smtClean="0"/>
              <a:t>[H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 smtClean="0"/>
              <a:t>+</a:t>
            </a:r>
            <a:r>
              <a:rPr lang="pt-BR" dirty="0" smtClean="0"/>
              <a:t>]</a:t>
            </a:r>
            <a:r>
              <a:rPr lang="pt-BR" baseline="30000" dirty="0" smtClean="0"/>
              <a:t>(n-2) </a:t>
            </a:r>
            <a:r>
              <a:rPr lang="pt-BR" dirty="0" smtClean="0"/>
              <a:t>+...+ K</a:t>
            </a:r>
            <a:r>
              <a:rPr lang="pt-BR" baseline="-25000" dirty="0" smtClean="0"/>
              <a:t>a1</a:t>
            </a:r>
            <a:r>
              <a:rPr lang="pt-BR" dirty="0" smtClean="0"/>
              <a:t>K</a:t>
            </a:r>
            <a:r>
              <a:rPr lang="pt-BR" baseline="-25000" dirty="0" smtClean="0"/>
              <a:t>a2</a:t>
            </a:r>
            <a:r>
              <a:rPr lang="pt-BR" dirty="0" smtClean="0"/>
              <a:t>..K</a:t>
            </a:r>
            <a:r>
              <a:rPr lang="pt-BR" baseline="-25000" dirty="0" smtClean="0"/>
              <a:t>n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n = number of acidic protons in formula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091420"/>
            <a:ext cx="1981200" cy="101398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diprotic</a:t>
            </a:r>
            <a:r>
              <a:rPr lang="en-US" dirty="0" smtClean="0"/>
              <a:t> acid (H</a:t>
            </a:r>
            <a:r>
              <a:rPr lang="en-US" baseline="-25000" dirty="0" smtClean="0"/>
              <a:t>2</a:t>
            </a:r>
            <a:r>
              <a:rPr lang="en-US" dirty="0" smtClean="0"/>
              <a:t>M)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599" y="759540"/>
            <a:ext cx="2743201" cy="840659"/>
          </a:xfrm>
          <a:prstGeom prst="rect">
            <a:avLst/>
          </a:prstGeom>
          <a:noFill/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905000"/>
            <a:ext cx="2874043" cy="742950"/>
          </a:xfrm>
          <a:prstGeom prst="rect">
            <a:avLst/>
          </a:prstGeom>
          <a:noFill/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3048000"/>
            <a:ext cx="3971925" cy="571500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5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953000"/>
            <a:ext cx="5086350" cy="847725"/>
          </a:xfrm>
          <a:prstGeom prst="rect">
            <a:avLst/>
          </a:prstGeom>
          <a:noFill/>
        </p:spPr>
      </p:pic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Ways of Expressing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Molarity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expressed as moles per </a:t>
            </a:r>
            <a:r>
              <a:rPr lang="en-US" dirty="0" err="1" smtClean="0"/>
              <a:t>litre</a:t>
            </a:r>
            <a:r>
              <a:rPr lang="en-US" dirty="0" smtClean="0"/>
              <a:t> of solution.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Unit: designated as “M” (molar) or mol/L.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u="sng" dirty="0" smtClean="0"/>
              <a:t>1 M solution </a:t>
            </a:r>
            <a:r>
              <a:rPr lang="en-US" dirty="0" smtClean="0"/>
              <a:t>contains 1 mol of chemical dissolved in 1 </a:t>
            </a:r>
            <a:r>
              <a:rPr lang="en-US" dirty="0" err="1" smtClean="0"/>
              <a:t>litre</a:t>
            </a:r>
            <a:r>
              <a:rPr lang="en-US" dirty="0" smtClean="0"/>
              <a:t> of solution.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Preparation: A “1 M” solution is prepared by weighing an equivalent </a:t>
            </a:r>
            <a:r>
              <a:rPr lang="en-US" dirty="0" smtClean="0"/>
              <a:t>amount </a:t>
            </a:r>
            <a:r>
              <a:rPr lang="en-US" dirty="0" smtClean="0"/>
              <a:t>of the chemical and dissolving it in water to a 1 L mark.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other alphas are:</a:t>
            </a:r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447800"/>
            <a:ext cx="3505200" cy="914400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276600"/>
            <a:ext cx="407499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Example 1.8</a:t>
            </a:r>
          </a:p>
          <a:p>
            <a:endParaRPr lang="en-US" sz="4000" dirty="0"/>
          </a:p>
          <a:p>
            <a:pPr>
              <a:buNone/>
            </a:pPr>
            <a:r>
              <a:rPr lang="en-US" sz="4000" dirty="0"/>
              <a:t>Calculate the </a:t>
            </a:r>
            <a:r>
              <a:rPr lang="en-US" sz="4000" dirty="0" smtClean="0"/>
              <a:t>equilibrium</a:t>
            </a:r>
          </a:p>
          <a:p>
            <a:pPr>
              <a:buNone/>
            </a:pPr>
            <a:r>
              <a:rPr lang="en-US" sz="4000" dirty="0" smtClean="0"/>
              <a:t>concentration </a:t>
            </a:r>
            <a:r>
              <a:rPr lang="en-US" sz="4000" dirty="0"/>
              <a:t>of </a:t>
            </a:r>
            <a:r>
              <a:rPr lang="en-US" sz="4000" dirty="0" smtClean="0"/>
              <a:t>the different species</a:t>
            </a:r>
          </a:p>
          <a:p>
            <a:pPr>
              <a:buNone/>
            </a:pPr>
            <a:r>
              <a:rPr lang="en-US" sz="4000" dirty="0" smtClean="0"/>
              <a:t>in </a:t>
            </a:r>
            <a:r>
              <a:rPr lang="en-US" sz="4000" dirty="0"/>
              <a:t>a 0.10 M phosphoric </a:t>
            </a:r>
            <a:r>
              <a:rPr lang="en-US" sz="4000" dirty="0" smtClean="0"/>
              <a:t>acid solution at</a:t>
            </a:r>
          </a:p>
          <a:p>
            <a:pPr>
              <a:buNone/>
            </a:pPr>
            <a:r>
              <a:rPr lang="en-US" sz="4000" dirty="0" smtClean="0"/>
              <a:t>pH </a:t>
            </a:r>
            <a:r>
              <a:rPr lang="en-US" sz="4000" dirty="0"/>
              <a:t>3.00. (K</a:t>
            </a:r>
            <a:r>
              <a:rPr lang="en-US" sz="4000" baseline="-25000" dirty="0"/>
              <a:t>a1</a:t>
            </a:r>
            <a:r>
              <a:rPr lang="en-US" sz="4000" dirty="0"/>
              <a:t> = </a:t>
            </a:r>
            <a:r>
              <a:rPr lang="en-US" sz="4000" dirty="0" smtClean="0"/>
              <a:t>1.1*10</a:t>
            </a:r>
            <a:r>
              <a:rPr lang="en-US" sz="4000" baseline="30000" dirty="0" smtClean="0"/>
              <a:t>-2</a:t>
            </a:r>
            <a:r>
              <a:rPr lang="en-US" sz="4000" dirty="0" smtClean="0"/>
              <a:t> </a:t>
            </a:r>
            <a:r>
              <a:rPr lang="en-US" sz="4000" dirty="0"/>
              <a:t>; K</a:t>
            </a:r>
            <a:r>
              <a:rPr lang="en-US" sz="4000" baseline="-25000" dirty="0"/>
              <a:t>a2</a:t>
            </a:r>
            <a:r>
              <a:rPr lang="en-US" sz="4000" dirty="0"/>
              <a:t> = </a:t>
            </a:r>
            <a:r>
              <a:rPr lang="en-US" sz="4000" dirty="0" smtClean="0"/>
              <a:t>7.5*10</a:t>
            </a:r>
            <a:r>
              <a:rPr lang="en-US" sz="4000" baseline="30000" dirty="0" smtClean="0"/>
              <a:t>-8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K</a:t>
            </a:r>
            <a:r>
              <a:rPr lang="en-US" sz="4000" baseline="-25000" dirty="0" smtClean="0"/>
              <a:t>a3</a:t>
            </a:r>
            <a:r>
              <a:rPr lang="en-US" sz="4000" dirty="0" smtClean="0"/>
              <a:t> </a:t>
            </a:r>
            <a:r>
              <a:rPr lang="en-US" sz="4000" dirty="0"/>
              <a:t>= </a:t>
            </a:r>
            <a:r>
              <a:rPr lang="en-US" sz="4000" dirty="0" smtClean="0"/>
              <a:t>4.8*10</a:t>
            </a:r>
            <a:r>
              <a:rPr lang="en-US" sz="4000" baseline="30000" dirty="0" smtClean="0"/>
              <a:t>-13</a:t>
            </a:r>
            <a:r>
              <a:rPr lang="en-US" sz="4000" dirty="0" smtClean="0"/>
              <a:t> </a:t>
            </a:r>
            <a:r>
              <a:rPr lang="en-US" sz="40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172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Salts of </a:t>
            </a:r>
            <a:r>
              <a:rPr lang="en-US" dirty="0" err="1" smtClean="0">
                <a:solidFill>
                  <a:srgbClr val="0070C0"/>
                </a:solidFill>
              </a:rPr>
              <a:t>Polyprotic</a:t>
            </a:r>
            <a:r>
              <a:rPr lang="en-US" dirty="0" smtClean="0">
                <a:solidFill>
                  <a:srgbClr val="0070C0"/>
                </a:solidFill>
              </a:rPr>
              <a:t> acids: </a:t>
            </a:r>
            <a:r>
              <a:rPr lang="en-US" dirty="0" smtClean="0"/>
              <a:t>May be acidic or basic.</a:t>
            </a:r>
          </a:p>
          <a:p>
            <a:pPr>
              <a:buNone/>
            </a:pPr>
            <a:r>
              <a:rPr lang="en-US" dirty="0" err="1" smtClean="0"/>
              <a:t>Protonated</a:t>
            </a:r>
            <a:r>
              <a:rPr lang="en-US" dirty="0" smtClean="0"/>
              <a:t> salts possess both acidic and basic 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roperties (H</a:t>
            </a:r>
            <a:r>
              <a:rPr lang="en-US" baseline="-25000" dirty="0" smtClean="0"/>
              <a:t>2</a:t>
            </a:r>
            <a:r>
              <a:rPr lang="en-US" dirty="0" smtClean="0"/>
              <a:t>PO</a:t>
            </a:r>
            <a:r>
              <a:rPr lang="en-US" baseline="-25000" dirty="0"/>
              <a:t>4</a:t>
            </a:r>
            <a:r>
              <a:rPr lang="en-US" baseline="30000" dirty="0" smtClean="0"/>
              <a:t>-</a:t>
            </a:r>
            <a:r>
              <a:rPr lang="en-US" dirty="0" smtClean="0"/>
              <a:t> : HPO</a:t>
            </a:r>
            <a:r>
              <a:rPr lang="en-US" baseline="-25000" dirty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Unprotonated</a:t>
            </a:r>
            <a:r>
              <a:rPr lang="en-US" dirty="0" smtClean="0"/>
              <a:t> salts are simply </a:t>
            </a:r>
            <a:r>
              <a:rPr lang="en-US" dirty="0" err="1" smtClean="0"/>
              <a:t>Bronsted</a:t>
            </a:r>
            <a:r>
              <a:rPr lang="en-US" dirty="0" smtClean="0"/>
              <a:t> bases. 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. 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3-</a:t>
            </a:r>
          </a:p>
          <a:p>
            <a:pPr>
              <a:buNone/>
            </a:pPr>
            <a:endParaRPr lang="en-US" baseline="30000" dirty="0"/>
          </a:p>
          <a:p>
            <a:pPr marL="514350" indent="-514350"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rgbClr val="00B050"/>
                </a:solidFill>
              </a:rPr>
              <a:t>Amphoteric</a:t>
            </a:r>
            <a:r>
              <a:rPr lang="en-US" dirty="0" smtClean="0">
                <a:solidFill>
                  <a:srgbClr val="00B050"/>
                </a:solidFill>
              </a:rPr>
              <a:t> salts: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PO</a:t>
            </a:r>
            <a:r>
              <a:rPr lang="en-US" baseline="-25000" dirty="0"/>
              <a:t>4</a:t>
            </a:r>
            <a:r>
              <a:rPr lang="en-US" baseline="30000" dirty="0" smtClean="0"/>
              <a:t>- </a:t>
            </a:r>
            <a:r>
              <a:rPr lang="en-US" dirty="0" smtClean="0"/>
              <a:t> possesses both acidic</a:t>
            </a:r>
          </a:p>
          <a:p>
            <a:pPr marL="514350" indent="-514350">
              <a:buNone/>
            </a:pPr>
            <a:r>
              <a:rPr lang="en-US" dirty="0" smtClean="0"/>
              <a:t>and basic properties.</a:t>
            </a:r>
          </a:p>
          <a:p>
            <a:pPr marL="514350" indent="-514350">
              <a:buNone/>
            </a:pPr>
            <a:r>
              <a:rPr lang="en-US" baseline="30000" dirty="0" smtClean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mass balance for H</a:t>
            </a:r>
            <a:r>
              <a:rPr lang="en-US" baseline="30000" dirty="0" smtClean="0"/>
              <a:t>+</a:t>
            </a:r>
            <a:r>
              <a:rPr lang="en-US" dirty="0" smtClean="0"/>
              <a:t> will be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[H</a:t>
            </a:r>
            <a:r>
              <a:rPr lang="en-US" baseline="30000" dirty="0" smtClean="0"/>
              <a:t>+</a:t>
            </a:r>
            <a:r>
              <a:rPr lang="en-US" dirty="0" smtClean="0"/>
              <a:t>] = [HPO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] + [OH</a:t>
            </a:r>
            <a:r>
              <a:rPr lang="en-US" baseline="30000" dirty="0" smtClean="0"/>
              <a:t>-</a:t>
            </a:r>
            <a:r>
              <a:rPr lang="en-US" dirty="0" smtClean="0"/>
              <a:t>] – [H</a:t>
            </a:r>
            <a:r>
              <a:rPr lang="en-US" baseline="-25000" dirty="0" smtClean="0"/>
              <a:t>3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Solving for [H</a:t>
            </a:r>
            <a:r>
              <a:rPr lang="en-US" baseline="30000" dirty="0" smtClean="0"/>
              <a:t>+</a:t>
            </a:r>
            <a:r>
              <a:rPr lang="en-US" dirty="0" smtClean="0"/>
              <a:t>] yields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04800"/>
            <a:ext cx="5599010" cy="990600"/>
          </a:xfrm>
          <a:prstGeom prst="rect">
            <a:avLst/>
          </a:prstGeom>
          <a:noFill/>
        </p:spPr>
      </p:pic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800600"/>
            <a:ext cx="5867400" cy="850348"/>
          </a:xfrm>
          <a:prstGeom prst="rect">
            <a:avLst/>
          </a:prstGeom>
          <a:noFill/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447800"/>
            <a:ext cx="6477001" cy="971995"/>
          </a:xfrm>
          <a:prstGeom prst="rect">
            <a:avLst/>
          </a:prstGeom>
          <a:noFill/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[H</a:t>
            </a:r>
            <a:r>
              <a:rPr lang="en-US" baseline="-25000" dirty="0" smtClean="0"/>
              <a:t>2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</a:t>
            </a:r>
            <a:r>
              <a:rPr lang="en-US" dirty="0" smtClean="0"/>
              <a:t>]/K</a:t>
            </a:r>
            <a:r>
              <a:rPr lang="en-US" baseline="-25000" dirty="0" smtClean="0"/>
              <a:t>a1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≫ 1 and K</a:t>
            </a:r>
            <a:r>
              <a:rPr lang="en-US" baseline="-25000" dirty="0" smtClean="0">
                <a:latin typeface="Cambria Math"/>
                <a:ea typeface="Cambria Math"/>
              </a:rPr>
              <a:t>a2</a:t>
            </a:r>
            <a:r>
              <a:rPr lang="en-US" dirty="0" smtClean="0"/>
              <a:t>[H</a:t>
            </a:r>
            <a:r>
              <a:rPr lang="en-US" baseline="-25000" dirty="0" smtClean="0"/>
              <a:t>2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</a:t>
            </a:r>
            <a:r>
              <a:rPr lang="en-US" dirty="0" smtClean="0"/>
              <a:t>]&gt;&gt;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w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838200"/>
            <a:ext cx="4114800" cy="1541711"/>
          </a:xfrm>
          <a:prstGeom prst="rect">
            <a:avLst/>
          </a:prstGeom>
          <a:noFill/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343400"/>
            <a:ext cx="3000373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2. </a:t>
            </a:r>
            <a:r>
              <a:rPr lang="en-US" dirty="0" err="1" smtClean="0">
                <a:solidFill>
                  <a:srgbClr val="00B050"/>
                </a:solidFill>
              </a:rPr>
              <a:t>Unprotonated</a:t>
            </a:r>
            <a:r>
              <a:rPr lang="en-US" dirty="0" smtClean="0">
                <a:solidFill>
                  <a:srgbClr val="00B050"/>
                </a:solidFill>
              </a:rPr>
              <a:t> salts: </a:t>
            </a:r>
            <a:r>
              <a:rPr lang="en-US" dirty="0" smtClean="0"/>
              <a:t>They are simply </a:t>
            </a:r>
            <a:r>
              <a:rPr lang="en-US" dirty="0" err="1" smtClean="0"/>
              <a:t>Bronsted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Bases.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Example 1.9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Calculate the pH of 0.100 M Na</a:t>
            </a:r>
            <a:r>
              <a:rPr lang="en-US" baseline="-25000" dirty="0" smtClean="0"/>
              <a:t>3</a:t>
            </a:r>
            <a:r>
              <a:rPr lang="en-US" dirty="0" smtClean="0"/>
              <a:t>PO4.</a:t>
            </a:r>
          </a:p>
          <a:p>
            <a:pPr>
              <a:buNone/>
            </a:pPr>
            <a:r>
              <a:rPr lang="en-US" dirty="0" smtClean="0"/>
              <a:t>(K</a:t>
            </a:r>
            <a:r>
              <a:rPr lang="en-US" baseline="-25000" dirty="0" smtClean="0"/>
              <a:t>a3</a:t>
            </a:r>
            <a:r>
              <a:rPr lang="en-US" dirty="0" smtClean="0"/>
              <a:t> = 4.8*10</a:t>
            </a:r>
            <a:r>
              <a:rPr lang="en-US" baseline="30000" dirty="0" smtClean="0"/>
              <a:t>-13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676400"/>
            <a:ext cx="4572000" cy="1044391"/>
          </a:xfrm>
          <a:prstGeom prst="rect">
            <a:avLst/>
          </a:prstGeom>
          <a:noFill/>
        </p:spPr>
      </p:pic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Ways of Expressing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2. Normality: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expressed as the # of equivalence per </a:t>
            </a:r>
            <a:r>
              <a:rPr lang="en-US" dirty="0" err="1" smtClean="0"/>
              <a:t>litre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Unit: designated as “N” (normal) or </a:t>
            </a:r>
            <a:r>
              <a:rPr lang="en-US" dirty="0" err="1" smtClean="0"/>
              <a:t>eq</a:t>
            </a:r>
            <a:r>
              <a:rPr lang="en-US" dirty="0" smtClean="0"/>
              <a:t>/L.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971800"/>
            <a:ext cx="4191000" cy="91440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038601"/>
            <a:ext cx="3429000" cy="942975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029200"/>
            <a:ext cx="53340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Example 1.2</a:t>
            </a:r>
          </a:p>
          <a:p>
            <a:pPr>
              <a:buNone/>
            </a:pPr>
            <a:r>
              <a:rPr lang="en-US" dirty="0" smtClean="0"/>
              <a:t>Calculate the normality of the solution </a:t>
            </a:r>
          </a:p>
          <a:p>
            <a:pPr>
              <a:buNone/>
            </a:pPr>
            <a:r>
              <a:rPr lang="en-US" dirty="0" smtClean="0"/>
              <a:t>containing 5.300 g/L Na</a:t>
            </a:r>
            <a:r>
              <a:rPr lang="en-US" baseline="-25000" dirty="0" smtClean="0"/>
              <a:t>2</a:t>
            </a:r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dirty="0" smtClean="0"/>
              <a:t> (when the 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reacts with two protons).</a:t>
            </a:r>
          </a:p>
          <a:p>
            <a:pPr>
              <a:buNone/>
            </a:pPr>
            <a:r>
              <a:rPr lang="en-US" u="sng" dirty="0" smtClean="0"/>
              <a:t>Solution</a:t>
            </a:r>
          </a:p>
          <a:p>
            <a:pPr>
              <a:buNone/>
            </a:pPr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2-</a:t>
            </a:r>
            <a:r>
              <a:rPr lang="en-US" dirty="0" smtClean="0"/>
              <a:t> reacts with 2H</a:t>
            </a:r>
            <a:r>
              <a:rPr lang="en-US" baseline="30000" dirty="0" smtClean="0"/>
              <a:t>+</a:t>
            </a:r>
            <a:r>
              <a:rPr lang="en-US" dirty="0" smtClean="0"/>
              <a:t> to H</a:t>
            </a:r>
            <a:r>
              <a:rPr lang="en-US" baseline="-25000" dirty="0" smtClean="0"/>
              <a:t>2</a:t>
            </a:r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Equiv. weight = 106 gmol</a:t>
            </a:r>
            <a:r>
              <a:rPr lang="en-US" baseline="30000" dirty="0" smtClean="0"/>
              <a:t>-1</a:t>
            </a:r>
            <a:r>
              <a:rPr lang="en-US" dirty="0" smtClean="0"/>
              <a:t>/2 eqmol</a:t>
            </a:r>
            <a:r>
              <a:rPr lang="en-US" baseline="30000" dirty="0" smtClean="0"/>
              <a:t>-1</a:t>
            </a:r>
            <a:r>
              <a:rPr lang="en-US" dirty="0" smtClean="0"/>
              <a:t> = 53g/</a:t>
            </a:r>
            <a:r>
              <a:rPr lang="en-US" dirty="0" err="1" smtClean="0"/>
              <a:t>eq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Normality = 5.3 g L</a:t>
            </a:r>
            <a:r>
              <a:rPr lang="en-US" baseline="30000" dirty="0" smtClean="0"/>
              <a:t>-1</a:t>
            </a:r>
            <a:r>
              <a:rPr lang="en-US" dirty="0" smtClean="0"/>
              <a:t>/53 g eq</a:t>
            </a:r>
            <a:r>
              <a:rPr lang="en-US" baseline="30000" dirty="0" smtClean="0"/>
              <a:t>-1</a:t>
            </a:r>
            <a:r>
              <a:rPr lang="en-US" dirty="0" smtClean="0"/>
              <a:t> = 0.1 N </a:t>
            </a:r>
          </a:p>
          <a:p>
            <a:pPr>
              <a:buNone/>
            </a:pPr>
            <a:r>
              <a:rPr lang="en-US" dirty="0" err="1" smtClean="0"/>
              <a:t>Molarity</a:t>
            </a:r>
            <a:r>
              <a:rPr lang="en-US" dirty="0" smtClean="0"/>
              <a:t> = 0.05 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Ways of Expressing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3. Formality: </a:t>
            </a:r>
            <a:r>
              <a:rPr lang="en-US" dirty="0" smtClean="0"/>
              <a:t>concentration used for ionic salt solutions.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Identical to </a:t>
            </a:r>
            <a:r>
              <a:rPr lang="en-US" dirty="0" err="1" smtClean="0"/>
              <a:t>Molarity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4. </a:t>
            </a:r>
            <a:r>
              <a:rPr lang="en-US" dirty="0" err="1" smtClean="0">
                <a:solidFill>
                  <a:srgbClr val="0070C0"/>
                </a:solidFill>
              </a:rPr>
              <a:t>Molality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expressed as moles per kg of solvent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Molal</a:t>
            </a:r>
            <a:r>
              <a:rPr lang="en-US" dirty="0" smtClean="0"/>
              <a:t> concentrations are </a:t>
            </a:r>
            <a:r>
              <a:rPr lang="en-US" u="sng" dirty="0" smtClean="0"/>
              <a:t>not temperature dependent</a:t>
            </a:r>
            <a:r>
              <a:rPr lang="en-US" dirty="0" smtClean="0"/>
              <a:t> as molar and normal concentrations are.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Percentage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Weight percent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2. Volume percent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3. Weight to volume percent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828800"/>
            <a:ext cx="6324600" cy="9906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429000"/>
            <a:ext cx="5791200" cy="990600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257800"/>
            <a:ext cx="56388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Example 1.3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What is the w/w % of an aqueous</a:t>
            </a:r>
          </a:p>
          <a:p>
            <a:pPr>
              <a:buNone/>
            </a:pPr>
            <a:r>
              <a:rPr lang="en-US" sz="4000" dirty="0" smtClean="0"/>
              <a:t>ammonia (NH</a:t>
            </a:r>
            <a:r>
              <a:rPr lang="en-US" sz="4000" baseline="-25000" dirty="0" smtClean="0"/>
              <a:t>3</a:t>
            </a:r>
            <a:r>
              <a:rPr lang="en-US" sz="4000" dirty="0" smtClean="0"/>
              <a:t>) solution at 14.3 M,</a:t>
            </a:r>
          </a:p>
          <a:p>
            <a:pPr>
              <a:buNone/>
            </a:pPr>
            <a:r>
              <a:rPr lang="en-US" sz="4000" dirty="0" smtClean="0"/>
              <a:t>with density = 0.900 g/</a:t>
            </a:r>
            <a:r>
              <a:rPr lang="en-US" sz="4000" dirty="0" err="1" smtClean="0"/>
              <a:t>mL</a:t>
            </a:r>
            <a:r>
              <a:rPr lang="en-US" sz="4000" dirty="0" smtClean="0"/>
              <a:t> (900 g/L)?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1479</Words>
  <Application>Microsoft Office PowerPoint</Application>
  <PresentationFormat>On-screen Show (4:3)</PresentationFormat>
  <Paragraphs>322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PART2: VOLUMETRIC ANALYSIS</vt:lpstr>
      <vt:lpstr>1.0 CONCEPT OF STOICHIOMETRY</vt:lpstr>
      <vt:lpstr>Slide 3</vt:lpstr>
      <vt:lpstr>Ways of Expressing Concentration</vt:lpstr>
      <vt:lpstr>Ways of Expressing Concentration</vt:lpstr>
      <vt:lpstr>Slide 6</vt:lpstr>
      <vt:lpstr>Ways of Expressing Concentration</vt:lpstr>
      <vt:lpstr>Percentage concentration</vt:lpstr>
      <vt:lpstr>Slide 9</vt:lpstr>
      <vt:lpstr>Slide 10</vt:lpstr>
      <vt:lpstr>Dilution</vt:lpstr>
      <vt:lpstr>Titration</vt:lpstr>
      <vt:lpstr>Titration Reactions</vt:lpstr>
      <vt:lpstr>2.0 ACID-BASE EQUILIBRIA IN WATER</vt:lpstr>
      <vt:lpstr> Acid-Base Theories </vt:lpstr>
      <vt:lpstr>Acid-Base Theories</vt:lpstr>
      <vt:lpstr>Acid-Base Theories</vt:lpstr>
      <vt:lpstr>Acid-Base Equilibria in Water</vt:lpstr>
      <vt:lpstr>Acid-Base Equilibria in Water</vt:lpstr>
      <vt:lpstr>Slide 20</vt:lpstr>
      <vt:lpstr>Acid-Base Equilibria in Water</vt:lpstr>
      <vt:lpstr>Acid-Base Equilibria in Water</vt:lpstr>
      <vt:lpstr>Slide 23</vt:lpstr>
      <vt:lpstr>Acid-Base Equilibria in Water</vt:lpstr>
      <vt:lpstr>Acid-Base Equilibria in Water</vt:lpstr>
      <vt:lpstr>Slide 26</vt:lpstr>
      <vt:lpstr>Acid-Base Equilibria in Water</vt:lpstr>
      <vt:lpstr>Acid-Base Equilibria in Water</vt:lpstr>
      <vt:lpstr>Acid-Base Equilibria in Water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Raymond</cp:lastModifiedBy>
  <cp:revision>123</cp:revision>
  <dcterms:created xsi:type="dcterms:W3CDTF">2011-09-11T06:27:45Z</dcterms:created>
  <dcterms:modified xsi:type="dcterms:W3CDTF">2011-12-03T14:52:22Z</dcterms:modified>
</cp:coreProperties>
</file>