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4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76" r:id="rId27"/>
    <p:sldId id="281" r:id="rId28"/>
    <p:sldId id="282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09D0-5A82-4EC7-8BB0-F3252E04D398}" type="datetimeFigureOut">
              <a:rPr lang="en-US" smtClean="0"/>
              <a:pPr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05F4-3DC9-4232-A1D0-47B5FEB91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09D0-5A82-4EC7-8BB0-F3252E04D398}" type="datetimeFigureOut">
              <a:rPr lang="en-US" smtClean="0"/>
              <a:pPr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05F4-3DC9-4232-A1D0-47B5FEB91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09D0-5A82-4EC7-8BB0-F3252E04D398}" type="datetimeFigureOut">
              <a:rPr lang="en-US" smtClean="0"/>
              <a:pPr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05F4-3DC9-4232-A1D0-47B5FEB91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09D0-5A82-4EC7-8BB0-F3252E04D398}" type="datetimeFigureOut">
              <a:rPr lang="en-US" smtClean="0"/>
              <a:pPr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05F4-3DC9-4232-A1D0-47B5FEB91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09D0-5A82-4EC7-8BB0-F3252E04D398}" type="datetimeFigureOut">
              <a:rPr lang="en-US" smtClean="0"/>
              <a:pPr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05F4-3DC9-4232-A1D0-47B5FEB91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09D0-5A82-4EC7-8BB0-F3252E04D398}" type="datetimeFigureOut">
              <a:rPr lang="en-US" smtClean="0"/>
              <a:pPr/>
              <a:t>9/25/2011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05F4-3DC9-4232-A1D0-47B5FEB91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09D0-5A82-4EC7-8BB0-F3252E04D398}" type="datetimeFigureOut">
              <a:rPr lang="en-US" smtClean="0"/>
              <a:pPr/>
              <a:t>9/25/2011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05F4-3DC9-4232-A1D0-47B5FEB91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09D0-5A82-4EC7-8BB0-F3252E04D398}" type="datetimeFigureOut">
              <a:rPr lang="en-US" smtClean="0"/>
              <a:pPr/>
              <a:t>9/25/2011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05F4-3DC9-4232-A1D0-47B5FEB91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09D0-5A82-4EC7-8BB0-F3252E04D398}" type="datetimeFigureOut">
              <a:rPr lang="en-US" smtClean="0"/>
              <a:pPr/>
              <a:t>9/25/2011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05F4-3DC9-4232-A1D0-47B5FEB91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09D0-5A82-4EC7-8BB0-F3252E04D398}" type="datetimeFigureOut">
              <a:rPr lang="en-US" smtClean="0"/>
              <a:pPr/>
              <a:t>9/25/2011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05F4-3DC9-4232-A1D0-47B5FEB91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09D0-5A82-4EC7-8BB0-F3252E04D398}" type="datetimeFigureOut">
              <a:rPr lang="en-US" smtClean="0"/>
              <a:pPr/>
              <a:t>9/25/2011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05F4-3DC9-4232-A1D0-47B5FEB91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09D0-5A82-4EC7-8BB0-F3252E04D398}" type="datetimeFigureOut">
              <a:rPr lang="en-US" smtClean="0"/>
              <a:pPr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905F4-3DC9-4232-A1D0-47B5FEB91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76517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3.0 ACID-BASE TITRATION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5257800"/>
          </a:xfrm>
        </p:spPr>
        <p:txBody>
          <a:bodyPr/>
          <a:lstStyle/>
          <a:p>
            <a:pPr algn="l">
              <a:buFont typeface="Wingdings" pitchFamily="2" charset="2"/>
              <a:buChar char="§"/>
            </a:pPr>
            <a:r>
              <a:rPr lang="en-US" dirty="0" smtClean="0"/>
              <a:t>An acid-base titration involves a </a:t>
            </a:r>
            <a:r>
              <a:rPr lang="en-US" dirty="0" smtClean="0">
                <a:solidFill>
                  <a:srgbClr val="00B050"/>
                </a:solidFill>
              </a:rPr>
              <a:t>neutralization</a:t>
            </a:r>
          </a:p>
          <a:p>
            <a:pPr algn="l"/>
            <a:r>
              <a:rPr lang="en-US" dirty="0">
                <a:solidFill>
                  <a:srgbClr val="00B050"/>
                </a:solidFill>
              </a:rPr>
              <a:t>r</a:t>
            </a:r>
            <a:r>
              <a:rPr lang="en-US" dirty="0" smtClean="0">
                <a:solidFill>
                  <a:srgbClr val="00B050"/>
                </a:solidFill>
              </a:rPr>
              <a:t>eaction</a:t>
            </a:r>
            <a:r>
              <a:rPr lang="en-US" dirty="0" smtClean="0"/>
              <a:t> in which </a:t>
            </a:r>
            <a:r>
              <a:rPr lang="en-US" dirty="0" smtClean="0">
                <a:solidFill>
                  <a:srgbClr val="0070C0"/>
                </a:solidFill>
              </a:rPr>
              <a:t>an acid reacts with an 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e</a:t>
            </a:r>
            <a:r>
              <a:rPr lang="en-US" dirty="0" smtClean="0">
                <a:solidFill>
                  <a:srgbClr val="0070C0"/>
                </a:solidFill>
              </a:rPr>
              <a:t>quivalent amount of base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algn="l">
              <a:buFont typeface="Wingdings" pitchFamily="2" charset="2"/>
              <a:buChar char="§"/>
            </a:pPr>
            <a:r>
              <a:rPr lang="en-US" dirty="0" smtClean="0"/>
              <a:t>It involves </a:t>
            </a:r>
            <a:r>
              <a:rPr lang="en-US" dirty="0" smtClean="0">
                <a:solidFill>
                  <a:srgbClr val="00B050"/>
                </a:solidFill>
              </a:rPr>
              <a:t>plotting of titration curves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0070C0"/>
                </a:solidFill>
              </a:rPr>
              <a:t>detect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dirty="0" smtClean="0">
                <a:solidFill>
                  <a:srgbClr val="0070C0"/>
                </a:solidFill>
              </a:rPr>
              <a:t>he end points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dirty="0" err="1" smtClean="0"/>
              <a:t>i.e</a:t>
            </a:r>
            <a:r>
              <a:rPr lang="en-US" dirty="0" smtClean="0"/>
              <a:t> pH plot </a:t>
            </a:r>
            <a:r>
              <a:rPr lang="en-US" dirty="0" err="1" smtClean="0"/>
              <a:t>vs</a:t>
            </a:r>
            <a:r>
              <a:rPr lang="en-US" dirty="0" smtClean="0"/>
              <a:t> volume of </a:t>
            </a:r>
            <a:r>
              <a:rPr lang="en-US" dirty="0" err="1" smtClean="0"/>
              <a:t>titrant</a:t>
            </a:r>
            <a:r>
              <a:rPr lang="en-US" dirty="0" smtClean="0"/>
              <a:t> added.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Weak acid versus strong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Consider the titration of 100 </a:t>
            </a:r>
            <a:r>
              <a:rPr lang="en-US" dirty="0" err="1" smtClean="0"/>
              <a:t>mL</a:t>
            </a:r>
            <a:r>
              <a:rPr lang="en-US" dirty="0" smtClean="0"/>
              <a:t> of 0.1 M acetic</a:t>
            </a:r>
          </a:p>
          <a:p>
            <a:pPr>
              <a:buNone/>
            </a:pPr>
            <a:r>
              <a:rPr lang="en-US" dirty="0"/>
              <a:t>a</a:t>
            </a:r>
            <a:r>
              <a:rPr lang="en-US" dirty="0" smtClean="0"/>
              <a:t>cid with 0.1 M </a:t>
            </a:r>
            <a:r>
              <a:rPr lang="en-US" dirty="0" err="1" smtClean="0"/>
              <a:t>NaOH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Before titration starts: pH can be calculated</a:t>
            </a:r>
          </a:p>
          <a:p>
            <a:pPr>
              <a:buNone/>
            </a:pPr>
            <a:r>
              <a:rPr lang="en-US" dirty="0" smtClean="0"/>
              <a:t>from [H</a:t>
            </a:r>
            <a:r>
              <a:rPr lang="en-US" baseline="30000" dirty="0" smtClean="0"/>
              <a:t>+</a:t>
            </a:r>
            <a:r>
              <a:rPr lang="en-US" dirty="0" smtClean="0"/>
              <a:t>] of </a:t>
            </a:r>
            <a:r>
              <a:rPr lang="en-US" dirty="0" err="1" smtClean="0"/>
              <a:t>analyte</a:t>
            </a:r>
            <a:r>
              <a:rPr lang="en-US" dirty="0" smtClean="0"/>
              <a:t> after partial dissociation.</a:t>
            </a:r>
          </a:p>
          <a:p>
            <a:pPr>
              <a:buNone/>
            </a:pPr>
            <a:r>
              <a:rPr lang="en-US" dirty="0" smtClean="0"/>
              <a:t>If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HAc</a:t>
            </a:r>
            <a:r>
              <a:rPr lang="en-US" dirty="0" smtClean="0"/>
              <a:t> /K</a:t>
            </a:r>
            <a:r>
              <a:rPr lang="en-US" baseline="-25000" dirty="0" smtClean="0"/>
              <a:t>a</a:t>
            </a:r>
            <a:r>
              <a:rPr lang="en-US" dirty="0" smtClean="0"/>
              <a:t> &gt; 100, [H</a:t>
            </a:r>
            <a:r>
              <a:rPr lang="en-US" baseline="30000" dirty="0" smtClean="0"/>
              <a:t>+</a:t>
            </a:r>
            <a:r>
              <a:rPr lang="en-US" dirty="0" smtClean="0"/>
              <a:t>] = </a:t>
            </a:r>
            <a:r>
              <a:rPr lang="en-US" dirty="0" err="1" smtClean="0"/>
              <a:t>sqrt</a:t>
            </a:r>
            <a:r>
              <a:rPr lang="en-US" dirty="0" smtClean="0"/>
              <a:t> 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a</a:t>
            </a:r>
            <a:r>
              <a:rPr lang="en-US" dirty="0" err="1" smtClean="0"/>
              <a:t>.C</a:t>
            </a:r>
            <a:r>
              <a:rPr lang="en-US" baseline="-25000" dirty="0" err="1" smtClean="0"/>
              <a:t>HAc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At start: The reaction forms Na-acetate which</a:t>
            </a:r>
          </a:p>
          <a:p>
            <a:pPr>
              <a:buNone/>
            </a:pPr>
            <a:r>
              <a:rPr lang="en-US" dirty="0"/>
              <a:t>s</a:t>
            </a:r>
            <a:r>
              <a:rPr lang="en-US" dirty="0" smtClean="0"/>
              <a:t>ets up a buffer system with the acetic acid.</a:t>
            </a:r>
          </a:p>
          <a:p>
            <a:pPr>
              <a:buNone/>
            </a:pPr>
            <a:r>
              <a:rPr lang="en-US" dirty="0" smtClean="0"/>
              <a:t>      pH = </a:t>
            </a:r>
            <a:r>
              <a:rPr lang="en-US" dirty="0" err="1" smtClean="0"/>
              <a:t>pKa</a:t>
            </a:r>
            <a:r>
              <a:rPr lang="en-US" dirty="0" smtClean="0"/>
              <a:t> + log ([</a:t>
            </a:r>
            <a:r>
              <a:rPr lang="en-US" dirty="0" err="1" smtClean="0"/>
              <a:t>HAc</a:t>
            </a:r>
            <a:r>
              <a:rPr lang="en-US" dirty="0" smtClean="0"/>
              <a:t>]/[Ac</a:t>
            </a:r>
            <a:r>
              <a:rPr lang="en-US" baseline="30000" dirty="0" smtClean="0"/>
              <a:t>-</a:t>
            </a:r>
            <a:r>
              <a:rPr lang="en-US" dirty="0" smtClean="0"/>
              <a:t>])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Weak acid versus strong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r>
              <a:rPr lang="en-US" dirty="0" smtClean="0"/>
              <a:t>At midpoint: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pH = </a:t>
            </a:r>
            <a:r>
              <a:rPr lang="en-US" dirty="0" err="1" smtClean="0"/>
              <a:t>pKa</a:t>
            </a:r>
            <a:endParaRPr lang="en-US" dirty="0" smtClean="0"/>
          </a:p>
          <a:p>
            <a:r>
              <a:rPr lang="en-US" dirty="0" smtClean="0"/>
              <a:t>Equivalence point: All the acetic acid had</a:t>
            </a:r>
          </a:p>
          <a:p>
            <a:pPr>
              <a:buNone/>
            </a:pPr>
            <a:r>
              <a:rPr lang="en-US" dirty="0" smtClean="0"/>
              <a:t>reacted and we have a solution of Na-acetate </a:t>
            </a:r>
          </a:p>
          <a:p>
            <a:pPr>
              <a:buNone/>
            </a:pPr>
            <a:r>
              <a:rPr lang="en-US" dirty="0"/>
              <a:t>w</a:t>
            </a:r>
            <a:r>
              <a:rPr lang="en-US" dirty="0" smtClean="0"/>
              <a:t>hich is a base.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pH = basic depending on conc. of Na-acetate</a:t>
            </a:r>
          </a:p>
          <a:p>
            <a:r>
              <a:rPr lang="en-US" dirty="0" smtClean="0"/>
              <a:t>After equivalence point: The solution is will be</a:t>
            </a:r>
          </a:p>
          <a:p>
            <a:pPr>
              <a:buNone/>
            </a:pPr>
            <a:r>
              <a:rPr lang="en-US" dirty="0" smtClean="0"/>
              <a:t>Made up of Na-acetate and OH</a:t>
            </a:r>
            <a:r>
              <a:rPr lang="en-US" baseline="30000" dirty="0" smtClean="0"/>
              <a:t>-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pOH</a:t>
            </a:r>
            <a:r>
              <a:rPr lang="en-US" dirty="0" smtClean="0"/>
              <a:t> = -log of excess OH</a:t>
            </a:r>
            <a:r>
              <a:rPr lang="en-US" baseline="30000" dirty="0" smtClean="0"/>
              <a:t>- </a:t>
            </a:r>
            <a:r>
              <a:rPr lang="en-US" dirty="0" smtClean="0"/>
              <a:t> and hence pH</a:t>
            </a:r>
            <a:endParaRPr lang="en-US" baseline="30000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400" y="1143000"/>
            <a:ext cx="2155658" cy="409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smtClean="0"/>
              <a:t>Indicator required: pH range of 7 – 10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143000"/>
            <a:ext cx="5562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324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Example 2.2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600" dirty="0" smtClean="0"/>
              <a:t>Generate </a:t>
            </a:r>
            <a:r>
              <a:rPr lang="en-US" sz="3600" dirty="0" smtClean="0"/>
              <a:t>the pH curve </a:t>
            </a:r>
            <a:r>
              <a:rPr lang="en-US" sz="3600" dirty="0" smtClean="0"/>
              <a:t>for the titration </a:t>
            </a:r>
            <a:r>
              <a:rPr lang="en-US" sz="3600" dirty="0" smtClean="0"/>
              <a:t>of</a:t>
            </a:r>
          </a:p>
          <a:p>
            <a:pPr>
              <a:buNone/>
            </a:pPr>
            <a:r>
              <a:rPr lang="en-US" sz="3600" dirty="0" smtClean="0"/>
              <a:t>50.00</a:t>
            </a:r>
            <a:r>
              <a:rPr lang="en-US" sz="3600" dirty="0" smtClean="0"/>
              <a:t> </a:t>
            </a:r>
            <a:r>
              <a:rPr lang="en-US" sz="3600" dirty="0" err="1" smtClean="0"/>
              <a:t>mL</a:t>
            </a:r>
            <a:r>
              <a:rPr lang="en-US" sz="3600" dirty="0" smtClean="0"/>
              <a:t> of 0.10 </a:t>
            </a:r>
            <a:r>
              <a:rPr lang="en-US" sz="3600" dirty="0" smtClean="0"/>
              <a:t>M acetic acid </a:t>
            </a:r>
            <a:r>
              <a:rPr lang="en-US" sz="3600" dirty="0" smtClean="0"/>
              <a:t>with 0.10 M</a:t>
            </a:r>
          </a:p>
          <a:p>
            <a:pPr>
              <a:buNone/>
            </a:pPr>
            <a:r>
              <a:rPr lang="en-US" sz="3600" dirty="0" smtClean="0"/>
              <a:t>s</a:t>
            </a:r>
            <a:r>
              <a:rPr lang="en-US" sz="3600" dirty="0" smtClean="0"/>
              <a:t>odium hydroxide when the following</a:t>
            </a:r>
          </a:p>
          <a:p>
            <a:pPr>
              <a:buNone/>
            </a:pPr>
            <a:r>
              <a:rPr lang="en-US" sz="3600" dirty="0" smtClean="0"/>
              <a:t>volumes of </a:t>
            </a:r>
            <a:r>
              <a:rPr lang="en-US" sz="3600" dirty="0" err="1" smtClean="0"/>
              <a:t>NaOH</a:t>
            </a:r>
            <a:r>
              <a:rPr lang="en-US" sz="3600" dirty="0" smtClean="0"/>
              <a:t> is  added. (K</a:t>
            </a:r>
            <a:r>
              <a:rPr lang="en-US" sz="3600" baseline="-25000" dirty="0" smtClean="0"/>
              <a:t>a</a:t>
            </a:r>
            <a:r>
              <a:rPr lang="en-US" sz="3600" dirty="0" smtClean="0"/>
              <a:t> = 1.75*10</a:t>
            </a:r>
            <a:r>
              <a:rPr lang="en-US" sz="3600" baseline="30000" dirty="0" smtClean="0"/>
              <a:t>-5</a:t>
            </a:r>
            <a:r>
              <a:rPr lang="en-US" sz="3600" dirty="0" smtClean="0"/>
              <a:t>)</a:t>
            </a:r>
          </a:p>
          <a:p>
            <a:pPr marL="514350" indent="-514350">
              <a:buAutoNum type="alphaLcParenBoth"/>
            </a:pPr>
            <a:r>
              <a:rPr lang="en-US" sz="3600" dirty="0" smtClean="0"/>
              <a:t>0.00   (b) 20.00 </a:t>
            </a:r>
            <a:r>
              <a:rPr lang="en-US" sz="3600" dirty="0" err="1" smtClean="0"/>
              <a:t>mL</a:t>
            </a:r>
            <a:r>
              <a:rPr lang="en-US" sz="3600" dirty="0" smtClean="0"/>
              <a:t>    (c) 50.00 </a:t>
            </a:r>
            <a:r>
              <a:rPr lang="en-US" sz="3600" dirty="0" err="1" smtClean="0"/>
              <a:t>mL</a:t>
            </a:r>
            <a:r>
              <a:rPr lang="en-US" sz="3600" dirty="0" smtClean="0"/>
              <a:t>  (d)75.00 </a:t>
            </a:r>
            <a:r>
              <a:rPr lang="en-US" sz="3600" dirty="0" err="1" smtClean="0"/>
              <a:t>mL</a:t>
            </a:r>
            <a:endParaRPr lang="en-US" sz="3600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Weak base versus strong acid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Consider the titration of 100 </a:t>
            </a:r>
            <a:r>
              <a:rPr lang="en-US" dirty="0" err="1" smtClean="0"/>
              <a:t>mL</a:t>
            </a:r>
            <a:r>
              <a:rPr lang="en-US" dirty="0" smtClean="0"/>
              <a:t> of 0.1 M </a:t>
            </a:r>
          </a:p>
          <a:p>
            <a:pPr>
              <a:buNone/>
            </a:pPr>
            <a:r>
              <a:rPr lang="en-US" dirty="0" smtClean="0"/>
              <a:t>Ammonia against 0.1 M </a:t>
            </a:r>
            <a:r>
              <a:rPr lang="en-US" dirty="0" err="1" smtClean="0"/>
              <a:t>HCl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- Before titration starts: [OH</a:t>
            </a:r>
            <a:r>
              <a:rPr lang="en-US" baseline="30000" dirty="0" smtClean="0"/>
              <a:t>-</a:t>
            </a:r>
            <a:r>
              <a:rPr lang="en-US" dirty="0" smtClean="0"/>
              <a:t>] can be calculated </a:t>
            </a:r>
          </a:p>
          <a:p>
            <a:pPr>
              <a:buNone/>
            </a:pPr>
            <a:r>
              <a:rPr lang="en-US" dirty="0"/>
              <a:t>f</a:t>
            </a:r>
            <a:r>
              <a:rPr lang="en-US" dirty="0" smtClean="0"/>
              <a:t>rom the ammonia solution and hence </a:t>
            </a:r>
            <a:r>
              <a:rPr lang="en-US" dirty="0" err="1" smtClean="0"/>
              <a:t>pH.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If C</a:t>
            </a:r>
            <a:r>
              <a:rPr lang="en-US" baseline="-25000" dirty="0" smtClean="0"/>
              <a:t>NH3</a:t>
            </a:r>
            <a:r>
              <a:rPr lang="en-US" dirty="0" smtClean="0"/>
              <a:t> /K</a:t>
            </a:r>
            <a:r>
              <a:rPr lang="en-US" baseline="-25000" dirty="0" smtClean="0"/>
              <a:t>b</a:t>
            </a:r>
            <a:r>
              <a:rPr lang="en-US" dirty="0" smtClean="0"/>
              <a:t> &gt; 100, [OH</a:t>
            </a:r>
            <a:r>
              <a:rPr lang="en-US" baseline="30000" dirty="0" smtClean="0"/>
              <a:t>-</a:t>
            </a:r>
            <a:r>
              <a:rPr lang="en-US" dirty="0" smtClean="0"/>
              <a:t>] = </a:t>
            </a:r>
            <a:r>
              <a:rPr lang="en-US" dirty="0" err="1" smtClean="0"/>
              <a:t>sqrt</a:t>
            </a:r>
            <a:r>
              <a:rPr lang="en-US" dirty="0" smtClean="0"/>
              <a:t> (K</a:t>
            </a:r>
            <a:r>
              <a:rPr lang="en-US" baseline="-25000" dirty="0" smtClean="0"/>
              <a:t>b</a:t>
            </a:r>
            <a:r>
              <a:rPr lang="en-US" dirty="0" smtClean="0"/>
              <a:t>.C</a:t>
            </a:r>
            <a:r>
              <a:rPr lang="en-US" baseline="-25000" dirty="0" smtClean="0"/>
              <a:t>NH3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- At start: The reaction forms NH</a:t>
            </a:r>
            <a:r>
              <a:rPr lang="en-US" baseline="-25000" dirty="0" smtClean="0"/>
              <a:t>4</a:t>
            </a:r>
            <a:r>
              <a:rPr lang="en-US" dirty="0" smtClean="0"/>
              <a:t>Cl which sets up a buffer with NH</a:t>
            </a:r>
            <a:r>
              <a:rPr lang="en-US" baseline="-25000" dirty="0" smtClean="0"/>
              <a:t>3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pOH</a:t>
            </a:r>
            <a:r>
              <a:rPr lang="en-US" dirty="0" smtClean="0"/>
              <a:t> =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b</a:t>
            </a:r>
            <a:r>
              <a:rPr lang="en-US" dirty="0" smtClean="0"/>
              <a:t> + log ([NH</a:t>
            </a:r>
            <a:r>
              <a:rPr lang="en-US" baseline="-25000" dirty="0" smtClean="0"/>
              <a:t>4</a:t>
            </a:r>
            <a:r>
              <a:rPr lang="en-US" dirty="0" smtClean="0"/>
              <a:t>Cl]/[NH</a:t>
            </a:r>
            <a:r>
              <a:rPr lang="en-US" baseline="-25000" dirty="0" smtClean="0"/>
              <a:t>3</a:t>
            </a:r>
            <a:r>
              <a:rPr lang="en-US" dirty="0" smtClean="0"/>
              <a:t>]) and hence pH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Weak base versus strong acid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410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-At the midpoint: [NH</a:t>
            </a:r>
            <a:r>
              <a:rPr lang="en-US" baseline="-25000" dirty="0" smtClean="0"/>
              <a:t>3</a:t>
            </a:r>
            <a:r>
              <a:rPr lang="en-US" dirty="0" smtClean="0"/>
              <a:t>] = [NH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+</a:t>
            </a:r>
            <a:r>
              <a:rPr lang="en-US" dirty="0" smtClean="0"/>
              <a:t>] and pH=14-pK</a:t>
            </a:r>
            <a:r>
              <a:rPr lang="en-US" baseline="-25000" dirty="0" smtClean="0"/>
              <a:t>b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-Equivalence point: All the NH</a:t>
            </a:r>
            <a:r>
              <a:rPr lang="en-US" baseline="-25000" dirty="0" smtClean="0"/>
              <a:t>3</a:t>
            </a:r>
            <a:r>
              <a:rPr lang="en-US" dirty="0" smtClean="0"/>
              <a:t> had reacted and </a:t>
            </a:r>
          </a:p>
          <a:p>
            <a:pPr>
              <a:buNone/>
            </a:pPr>
            <a:r>
              <a:rPr lang="en-US" dirty="0"/>
              <a:t>t</a:t>
            </a:r>
            <a:r>
              <a:rPr lang="en-US" dirty="0" smtClean="0"/>
              <a:t>he solution is only NH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+</a:t>
            </a:r>
            <a:r>
              <a:rPr lang="en-US" dirty="0"/>
              <a:t> </a:t>
            </a:r>
            <a:r>
              <a:rPr lang="en-US" dirty="0" smtClean="0"/>
              <a:t>which is an acid.</a:t>
            </a:r>
          </a:p>
          <a:p>
            <a:pPr>
              <a:buNone/>
            </a:pPr>
            <a:r>
              <a:rPr lang="en-US" dirty="0" smtClean="0"/>
              <a:t> pH = acidic depending on conc. </a:t>
            </a:r>
            <a:r>
              <a:rPr lang="en-US" dirty="0"/>
              <a:t>o</a:t>
            </a:r>
            <a:r>
              <a:rPr lang="en-US" dirty="0" smtClean="0"/>
              <a:t>f NH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+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- After equivalence point: The solution will be </a:t>
            </a:r>
          </a:p>
          <a:p>
            <a:pPr>
              <a:buNone/>
            </a:pPr>
            <a:r>
              <a:rPr lang="en-US" dirty="0"/>
              <a:t>m</a:t>
            </a:r>
            <a:r>
              <a:rPr lang="en-US" dirty="0" smtClean="0"/>
              <a:t>ade up of NH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+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HCl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pH = -log of [excess H</a:t>
            </a:r>
            <a:r>
              <a:rPr lang="en-US" baseline="30000" dirty="0" smtClean="0"/>
              <a:t>+</a:t>
            </a:r>
            <a:r>
              <a:rPr lang="en-US" dirty="0" smtClean="0"/>
              <a:t>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Indicator required: pH range of 4-7.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43000"/>
            <a:ext cx="6553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Treating complex acid-base Systems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Complex systems are defined as solutions made up of: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1) Two acids or bases of different strengths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err="1" smtClean="0"/>
              <a:t>HCl</a:t>
            </a:r>
            <a:r>
              <a:rPr lang="en-US" dirty="0" smtClean="0"/>
              <a:t> + CH</a:t>
            </a:r>
            <a:r>
              <a:rPr lang="en-US" baseline="-25000" dirty="0" smtClean="0"/>
              <a:t>3</a:t>
            </a:r>
            <a:r>
              <a:rPr lang="en-US" dirty="0" smtClean="0"/>
              <a:t>COOH</a:t>
            </a:r>
          </a:p>
          <a:p>
            <a:pPr>
              <a:buNone/>
            </a:pPr>
            <a:r>
              <a:rPr lang="en-US" b="1" dirty="0" smtClean="0"/>
              <a:t>				</a:t>
            </a:r>
            <a:r>
              <a:rPr lang="en-US" dirty="0" err="1" smtClean="0"/>
              <a:t>NaOH</a:t>
            </a:r>
            <a:r>
              <a:rPr lang="en-US" dirty="0" smtClean="0"/>
              <a:t> + CH</a:t>
            </a:r>
            <a:r>
              <a:rPr lang="en-US" baseline="-25000" dirty="0" smtClean="0"/>
              <a:t>3</a:t>
            </a:r>
            <a:r>
              <a:rPr lang="en-US" dirty="0" smtClean="0"/>
              <a:t>COO</a:t>
            </a:r>
            <a:r>
              <a:rPr lang="en-US" baseline="30000" dirty="0" smtClean="0"/>
              <a:t>-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2) An acid or base that has two or more acidic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protons or basic functional groups</a:t>
            </a:r>
          </a:p>
          <a:p>
            <a:pPr>
              <a:buNone/>
            </a:pPr>
            <a:r>
              <a:rPr lang="en-US" dirty="0" smtClean="0"/>
              <a:t>				H</a:t>
            </a:r>
            <a:r>
              <a:rPr lang="en-US" baseline="-25000" dirty="0" smtClean="0"/>
              <a:t>3</a:t>
            </a:r>
            <a:r>
              <a:rPr lang="en-US" dirty="0" smtClean="0"/>
              <a:t>PO4</a:t>
            </a:r>
          </a:p>
          <a:p>
            <a:pPr>
              <a:buNone/>
            </a:pPr>
            <a:r>
              <a:rPr lang="en-US" b="1" dirty="0" smtClean="0"/>
              <a:t>				</a:t>
            </a:r>
            <a:r>
              <a:rPr lang="en-US" dirty="0" smtClean="0"/>
              <a:t>Ca(OH)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3) An </a:t>
            </a:r>
            <a:r>
              <a:rPr lang="en-US" dirty="0" err="1" smtClean="0">
                <a:solidFill>
                  <a:srgbClr val="0070C0"/>
                </a:solidFill>
              </a:rPr>
              <a:t>amphiprotic</a:t>
            </a:r>
            <a:r>
              <a:rPr lang="en-US" dirty="0" smtClean="0">
                <a:solidFill>
                  <a:srgbClr val="0070C0"/>
                </a:solidFill>
              </a:rPr>
              <a:t> substance that is capable of acting as both acid and base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HCO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-</a:t>
            </a:r>
            <a:r>
              <a:rPr lang="en-US" dirty="0" smtClean="0"/>
              <a:t> + H</a:t>
            </a:r>
            <a:r>
              <a:rPr lang="en-US" baseline="-25000" dirty="0" smtClean="0"/>
              <a:t>2</a:t>
            </a:r>
            <a:r>
              <a:rPr lang="en-US" dirty="0" smtClean="0"/>
              <a:t>O &lt;=&gt; CO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2-</a:t>
            </a:r>
            <a:r>
              <a:rPr lang="en-US" dirty="0" smtClean="0"/>
              <a:t> + H</a:t>
            </a:r>
            <a:r>
              <a:rPr lang="en-US" baseline="-25000" dirty="0" smtClean="0"/>
              <a:t>3</a:t>
            </a:r>
            <a:r>
              <a:rPr lang="en-US" dirty="0" smtClean="0"/>
              <a:t>O</a:t>
            </a:r>
            <a:r>
              <a:rPr lang="en-US" baseline="30000" dirty="0" smtClean="0"/>
              <a:t>+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HCO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-</a:t>
            </a:r>
            <a:r>
              <a:rPr lang="en-US" dirty="0" smtClean="0"/>
              <a:t> + H</a:t>
            </a:r>
            <a:r>
              <a:rPr lang="en-US" baseline="-25000" dirty="0" smtClean="0"/>
              <a:t>2</a:t>
            </a:r>
            <a:r>
              <a:rPr lang="en-US" dirty="0" smtClean="0"/>
              <a:t>O &lt;=&gt; H</a:t>
            </a:r>
            <a:r>
              <a:rPr lang="en-US" baseline="-25000" dirty="0" smtClean="0"/>
              <a:t>2</a:t>
            </a:r>
            <a:r>
              <a:rPr lang="en-US" dirty="0" smtClean="0"/>
              <a:t>CO</a:t>
            </a:r>
            <a:r>
              <a:rPr lang="en-US" baseline="-25000" dirty="0" smtClean="0"/>
              <a:t>3</a:t>
            </a:r>
            <a:r>
              <a:rPr lang="en-US" dirty="0" smtClean="0"/>
              <a:t> + OH</a:t>
            </a:r>
            <a:r>
              <a:rPr lang="en-US" baseline="30000" dirty="0" smtClean="0"/>
              <a:t>-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NH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+</a:t>
            </a:r>
            <a:r>
              <a:rPr lang="en-US" dirty="0" smtClean="0"/>
              <a:t>CH</a:t>
            </a:r>
            <a:r>
              <a:rPr lang="en-US" baseline="-25000" dirty="0" smtClean="0"/>
              <a:t>2</a:t>
            </a:r>
            <a:r>
              <a:rPr lang="en-US" dirty="0" smtClean="0"/>
              <a:t>COO</a:t>
            </a:r>
            <a:r>
              <a:rPr lang="en-US" baseline="30000" dirty="0" smtClean="0"/>
              <a:t>-</a:t>
            </a:r>
            <a:r>
              <a:rPr lang="en-US" dirty="0" smtClean="0"/>
              <a:t> + H</a:t>
            </a:r>
            <a:r>
              <a:rPr lang="en-US" baseline="-25000" dirty="0" smtClean="0"/>
              <a:t>2</a:t>
            </a:r>
            <a:r>
              <a:rPr lang="en-US" dirty="0" smtClean="0"/>
              <a:t>O &lt;=&gt; NH</a:t>
            </a:r>
            <a:r>
              <a:rPr lang="en-US" baseline="-25000" dirty="0" smtClean="0"/>
              <a:t>2</a:t>
            </a:r>
            <a:r>
              <a:rPr lang="en-US" dirty="0" smtClean="0"/>
              <a:t>CH</a:t>
            </a:r>
            <a:r>
              <a:rPr lang="en-US" baseline="-25000" dirty="0" smtClean="0"/>
              <a:t>2</a:t>
            </a:r>
            <a:r>
              <a:rPr lang="en-US" dirty="0" smtClean="0"/>
              <a:t>COO</a:t>
            </a:r>
            <a:r>
              <a:rPr lang="en-US" baseline="30000" dirty="0" smtClean="0"/>
              <a:t>-</a:t>
            </a:r>
            <a:r>
              <a:rPr lang="en-US" dirty="0" smtClean="0"/>
              <a:t> + H</a:t>
            </a:r>
            <a:r>
              <a:rPr lang="en-US" baseline="-25000" dirty="0" smtClean="0"/>
              <a:t>3</a:t>
            </a:r>
            <a:r>
              <a:rPr lang="en-US" dirty="0" smtClean="0"/>
              <a:t>O</a:t>
            </a:r>
            <a:r>
              <a:rPr lang="en-US" baseline="30000" dirty="0" smtClean="0"/>
              <a:t>+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NH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+</a:t>
            </a:r>
            <a:r>
              <a:rPr lang="en-US" dirty="0" smtClean="0"/>
              <a:t>CH</a:t>
            </a:r>
            <a:r>
              <a:rPr lang="en-US" baseline="-25000" dirty="0" smtClean="0"/>
              <a:t>2</a:t>
            </a:r>
            <a:r>
              <a:rPr lang="en-US" dirty="0" smtClean="0"/>
              <a:t>COO</a:t>
            </a:r>
            <a:r>
              <a:rPr lang="en-US" baseline="30000" dirty="0" smtClean="0"/>
              <a:t>-</a:t>
            </a:r>
            <a:r>
              <a:rPr lang="en-US" dirty="0" smtClean="0"/>
              <a:t> + H</a:t>
            </a:r>
            <a:r>
              <a:rPr lang="en-US" baseline="-25000" dirty="0" smtClean="0"/>
              <a:t>2</a:t>
            </a:r>
            <a:r>
              <a:rPr lang="en-US" dirty="0" smtClean="0"/>
              <a:t>O &lt;=&gt; NH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+</a:t>
            </a:r>
            <a:r>
              <a:rPr lang="en-US" dirty="0" smtClean="0"/>
              <a:t>CH</a:t>
            </a:r>
            <a:r>
              <a:rPr lang="en-US" baseline="-25000" dirty="0" smtClean="0"/>
              <a:t>2</a:t>
            </a:r>
            <a:r>
              <a:rPr lang="en-US" dirty="0" smtClean="0"/>
              <a:t>COOH + OH</a:t>
            </a:r>
            <a:r>
              <a:rPr lang="en-US" baseline="30000" dirty="0" smtClean="0"/>
              <a:t>-</a:t>
            </a:r>
            <a:endParaRPr 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Examples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5334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dirty="0" smtClean="0"/>
              <a:t>Mixtures of Strong and Weak Acids or Strong</a:t>
            </a:r>
          </a:p>
          <a:p>
            <a:pPr marL="514350" indent="-514350">
              <a:lnSpc>
                <a:spcPct val="150000"/>
              </a:lnSpc>
              <a:buNone/>
            </a:pPr>
            <a:r>
              <a:rPr lang="en-US" dirty="0" smtClean="0"/>
              <a:t>and Weak Bases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B. </a:t>
            </a:r>
            <a:r>
              <a:rPr lang="en-US" dirty="0" err="1" smtClean="0"/>
              <a:t>Polyfunctional</a:t>
            </a:r>
            <a:r>
              <a:rPr lang="en-US" dirty="0" smtClean="0"/>
              <a:t> Acids and Bases: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C. Buffer solutions Involving </a:t>
            </a:r>
            <a:r>
              <a:rPr lang="en-US" dirty="0" err="1" smtClean="0"/>
              <a:t>Polyprotic</a:t>
            </a:r>
            <a:r>
              <a:rPr lang="en-US" dirty="0" smtClean="0"/>
              <a:t> Acids: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D. Calculation of the pH of Solutions of </a:t>
            </a:r>
            <a:r>
              <a:rPr lang="en-US" dirty="0" err="1" smtClean="0"/>
              <a:t>Amphiprotic</a:t>
            </a:r>
            <a:r>
              <a:rPr lang="en-US" dirty="0" smtClean="0"/>
              <a:t> Salts (</a:t>
            </a:r>
            <a:r>
              <a:rPr lang="en-US" dirty="0" err="1" smtClean="0"/>
              <a:t>NaHA</a:t>
            </a:r>
            <a:r>
              <a:rPr lang="en-US" dirty="0" smtClean="0"/>
              <a:t>):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E. Titration Curves of </a:t>
            </a:r>
            <a:r>
              <a:rPr lang="en-US" dirty="0" err="1" smtClean="0"/>
              <a:t>Polyfunctional</a:t>
            </a:r>
            <a:r>
              <a:rPr lang="en-US" dirty="0" smtClean="0"/>
              <a:t> Acids: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Strong acid versus strong base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534400" cy="5257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Both </a:t>
            </a:r>
            <a:r>
              <a:rPr lang="en-US" dirty="0" err="1" smtClean="0"/>
              <a:t>titrant</a:t>
            </a:r>
            <a:r>
              <a:rPr lang="en-US" dirty="0" smtClean="0"/>
              <a:t> and </a:t>
            </a:r>
            <a:r>
              <a:rPr lang="en-US" dirty="0" err="1" smtClean="0"/>
              <a:t>analyte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ionize completely </a:t>
            </a:r>
            <a:r>
              <a:rPr lang="en-US" dirty="0" smtClean="0"/>
              <a:t>and 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f</a:t>
            </a:r>
            <a:r>
              <a:rPr lang="en-US" dirty="0" smtClean="0">
                <a:solidFill>
                  <a:srgbClr val="0070C0"/>
                </a:solidFill>
              </a:rPr>
              <a:t>orm neutral salts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Consider the titration of 100 </a:t>
            </a:r>
            <a:r>
              <a:rPr lang="en-US" dirty="0" err="1" smtClean="0"/>
              <a:t>mL</a:t>
            </a:r>
            <a:r>
              <a:rPr lang="en-US" dirty="0" smtClean="0"/>
              <a:t> of 0.1 M </a:t>
            </a:r>
            <a:r>
              <a:rPr lang="en-US" dirty="0" err="1" smtClean="0"/>
              <a:t>HCl</a:t>
            </a:r>
            <a:r>
              <a:rPr lang="en-US" dirty="0" smtClean="0"/>
              <a:t> with</a:t>
            </a:r>
          </a:p>
          <a:p>
            <a:pPr>
              <a:buNone/>
            </a:pPr>
            <a:r>
              <a:rPr lang="en-US" dirty="0" smtClean="0"/>
              <a:t>0.1 M </a:t>
            </a:r>
            <a:r>
              <a:rPr lang="en-US" dirty="0" err="1" smtClean="0"/>
              <a:t>NaOH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Neutralization reaction: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5800" y="4724400"/>
            <a:ext cx="3962400" cy="6303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563562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sz="3600" dirty="0" smtClean="0"/>
              <a:t>Mixtures of Strong and Weak Acids or Strong</a:t>
            </a:r>
            <a:br>
              <a:rPr lang="en-US" sz="3600" dirty="0" smtClean="0"/>
            </a:br>
            <a:r>
              <a:rPr lang="en-US" sz="3600" dirty="0" smtClean="0"/>
              <a:t>and Weak Bases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714500" y="342901"/>
            <a:ext cx="5257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lphaUcPeriod"/>
            </a:pPr>
            <a:r>
              <a:rPr lang="en-US" dirty="0" smtClean="0">
                <a:solidFill>
                  <a:srgbClr val="7030A0"/>
                </a:solidFill>
              </a:rPr>
              <a:t>Mixtures of Strong and Weak Acids or Strong and Weak Bases</a:t>
            </a:r>
          </a:p>
          <a:p>
            <a:pPr>
              <a:buNone/>
            </a:pPr>
            <a:r>
              <a:rPr lang="en-US" sz="3600" dirty="0" smtClean="0"/>
              <a:t>Example </a:t>
            </a:r>
            <a:r>
              <a:rPr lang="en-US" sz="3600" dirty="0" smtClean="0"/>
              <a:t>2.3: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 Derive a titration curve for a titration of a</a:t>
            </a:r>
          </a:p>
          <a:p>
            <a:pPr>
              <a:buNone/>
            </a:pPr>
            <a:r>
              <a:rPr lang="en-US" sz="3600" dirty="0" smtClean="0"/>
              <a:t>50.00 </a:t>
            </a:r>
            <a:r>
              <a:rPr lang="en-US" sz="3600" dirty="0" err="1" smtClean="0"/>
              <a:t>mL</a:t>
            </a:r>
            <a:r>
              <a:rPr lang="en-US" sz="3600" dirty="0" smtClean="0"/>
              <a:t> solution containing 0.10 M strong</a:t>
            </a:r>
          </a:p>
          <a:p>
            <a:pPr>
              <a:buNone/>
            </a:pPr>
            <a:r>
              <a:rPr lang="en-US" sz="3600" dirty="0" smtClean="0"/>
              <a:t>acid, </a:t>
            </a:r>
            <a:r>
              <a:rPr lang="en-US" sz="3600" dirty="0" err="1" smtClean="0"/>
              <a:t>HCl</a:t>
            </a:r>
            <a:r>
              <a:rPr lang="en-US" sz="3600" dirty="0" smtClean="0"/>
              <a:t>, and 0.10 M weak acid HA (Ka = 1</a:t>
            </a:r>
          </a:p>
          <a:p>
            <a:pPr>
              <a:buNone/>
            </a:pPr>
            <a:r>
              <a:rPr lang="en-US" sz="3600" dirty="0" smtClean="0"/>
              <a:t>X 10</a:t>
            </a:r>
            <a:r>
              <a:rPr lang="en-US" sz="3600" baseline="30000" dirty="0" smtClean="0"/>
              <a:t>-4</a:t>
            </a:r>
            <a:r>
              <a:rPr lang="en-US" sz="3600" dirty="0" smtClean="0"/>
              <a:t>) with 0.10 M </a:t>
            </a:r>
            <a:r>
              <a:rPr lang="en-US" sz="3600" dirty="0" err="1" smtClean="0"/>
              <a:t>NaOH</a:t>
            </a:r>
            <a:r>
              <a:rPr lang="en-US" sz="3600" dirty="0" smtClean="0"/>
              <a:t> at the following</a:t>
            </a:r>
          </a:p>
          <a:p>
            <a:pPr>
              <a:buNone/>
            </a:pPr>
            <a:r>
              <a:rPr lang="en-US" sz="3600" dirty="0" smtClean="0"/>
              <a:t>volumes:</a:t>
            </a:r>
          </a:p>
          <a:p>
            <a:pPr>
              <a:buNone/>
            </a:pPr>
            <a:r>
              <a:rPr lang="en-US" sz="3600" dirty="0" smtClean="0"/>
              <a:t>(a)0 </a:t>
            </a:r>
            <a:r>
              <a:rPr lang="en-US" sz="3600" dirty="0" err="1" smtClean="0"/>
              <a:t>mL</a:t>
            </a:r>
            <a:r>
              <a:rPr lang="en-US" sz="3600" dirty="0" smtClean="0"/>
              <a:t> (b)30 </a:t>
            </a:r>
            <a:r>
              <a:rPr lang="en-US" sz="3600" dirty="0" err="1" smtClean="0"/>
              <a:t>mL</a:t>
            </a:r>
            <a:r>
              <a:rPr lang="en-US" sz="3600" dirty="0" smtClean="0"/>
              <a:t> (c)50 </a:t>
            </a:r>
            <a:r>
              <a:rPr lang="en-US" sz="3600" dirty="0" err="1" smtClean="0"/>
              <a:t>mL</a:t>
            </a:r>
            <a:r>
              <a:rPr lang="en-US" sz="3600" dirty="0" smtClean="0"/>
              <a:t> (d)90 </a:t>
            </a:r>
            <a:r>
              <a:rPr lang="en-US" sz="3600" dirty="0" err="1" smtClean="0"/>
              <a:t>mL</a:t>
            </a:r>
            <a:r>
              <a:rPr lang="en-US" sz="3600" dirty="0" smtClean="0"/>
              <a:t> (e)100</a:t>
            </a:r>
          </a:p>
          <a:p>
            <a:pPr>
              <a:buNone/>
            </a:pPr>
            <a:r>
              <a:rPr lang="en-US" sz="3600" dirty="0" err="1" smtClean="0"/>
              <a:t>mL</a:t>
            </a:r>
            <a:r>
              <a:rPr lang="en-US" sz="3600" dirty="0" smtClean="0"/>
              <a:t> (f) 150 </a:t>
            </a:r>
            <a:r>
              <a:rPr lang="en-US" sz="3600" dirty="0" err="1" smtClean="0"/>
              <a:t>mL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The </a:t>
            </a:r>
            <a:r>
              <a:rPr lang="en-US" dirty="0" err="1" smtClean="0">
                <a:solidFill>
                  <a:srgbClr val="7030A0"/>
                </a:solidFill>
              </a:rPr>
              <a:t>equilibria</a:t>
            </a:r>
            <a:r>
              <a:rPr lang="en-US" dirty="0" smtClean="0">
                <a:solidFill>
                  <a:srgbClr val="7030A0"/>
                </a:solidFill>
              </a:rPr>
              <a:t>:</a:t>
            </a:r>
          </a:p>
          <a:p>
            <a:pPr algn="ctr">
              <a:buNone/>
            </a:pPr>
            <a:r>
              <a:rPr lang="pt-BR" dirty="0" smtClean="0"/>
              <a:t>   HCl + H</a:t>
            </a:r>
            <a:r>
              <a:rPr lang="pt-BR" baseline="-25000" dirty="0" smtClean="0"/>
              <a:t>2</a:t>
            </a:r>
            <a:r>
              <a:rPr lang="pt-BR" dirty="0" smtClean="0"/>
              <a:t>O =&gt; H</a:t>
            </a:r>
            <a:r>
              <a:rPr lang="pt-BR" baseline="-25000" dirty="0" smtClean="0"/>
              <a:t>3</a:t>
            </a:r>
            <a:r>
              <a:rPr lang="pt-BR" dirty="0" smtClean="0"/>
              <a:t>O</a:t>
            </a:r>
            <a:r>
              <a:rPr lang="pt-BR" baseline="30000" dirty="0" smtClean="0"/>
              <a:t>+</a:t>
            </a:r>
            <a:r>
              <a:rPr lang="pt-BR" dirty="0" smtClean="0"/>
              <a:t> + Cl</a:t>
            </a:r>
            <a:r>
              <a:rPr lang="pt-BR" baseline="30000" dirty="0" smtClean="0"/>
              <a:t>-</a:t>
            </a:r>
            <a:r>
              <a:rPr lang="pt-BR" dirty="0" smtClean="0"/>
              <a:t>      [1]</a:t>
            </a:r>
          </a:p>
          <a:p>
            <a:pPr algn="ctr">
              <a:buNone/>
            </a:pPr>
            <a:r>
              <a:rPr lang="pt-BR" dirty="0" smtClean="0"/>
              <a:t> HA + H</a:t>
            </a:r>
            <a:r>
              <a:rPr lang="pt-BR" baseline="-25000" dirty="0" smtClean="0"/>
              <a:t>2</a:t>
            </a:r>
            <a:r>
              <a:rPr lang="pt-BR" dirty="0" smtClean="0"/>
              <a:t>O &lt;=&gt; H</a:t>
            </a:r>
            <a:r>
              <a:rPr lang="pt-BR" baseline="-25000" dirty="0" smtClean="0"/>
              <a:t>3</a:t>
            </a:r>
            <a:r>
              <a:rPr lang="pt-BR" dirty="0" smtClean="0"/>
              <a:t>O+ + A</a:t>
            </a:r>
            <a:r>
              <a:rPr lang="pt-BR" baseline="30000" dirty="0" smtClean="0"/>
              <a:t>-</a:t>
            </a:r>
            <a:r>
              <a:rPr lang="pt-BR" dirty="0" smtClean="0"/>
              <a:t>       [2]</a:t>
            </a:r>
          </a:p>
          <a:p>
            <a:pPr algn="ctr">
              <a:buNone/>
            </a:pPr>
            <a:r>
              <a:rPr lang="pt-BR" dirty="0" smtClean="0"/>
              <a:t>  2 H</a:t>
            </a:r>
            <a:r>
              <a:rPr lang="pt-BR" baseline="-25000" dirty="0" smtClean="0"/>
              <a:t>2</a:t>
            </a:r>
            <a:r>
              <a:rPr lang="pt-BR" dirty="0" smtClean="0"/>
              <a:t>O &lt;=&gt; H</a:t>
            </a:r>
            <a:r>
              <a:rPr lang="pt-BR" baseline="-25000" dirty="0" smtClean="0"/>
              <a:t>3</a:t>
            </a:r>
            <a:r>
              <a:rPr lang="pt-BR" dirty="0" smtClean="0"/>
              <a:t>O</a:t>
            </a:r>
            <a:r>
              <a:rPr lang="pt-BR" baseline="30000" dirty="0" smtClean="0"/>
              <a:t>+</a:t>
            </a:r>
            <a:r>
              <a:rPr lang="pt-BR" dirty="0" smtClean="0"/>
              <a:t> + OH</a:t>
            </a:r>
            <a:r>
              <a:rPr lang="pt-BR" baseline="30000" dirty="0" smtClean="0"/>
              <a:t>-</a:t>
            </a:r>
            <a:r>
              <a:rPr lang="pt-BR" b="1" dirty="0" smtClean="0"/>
              <a:t>         </a:t>
            </a:r>
            <a:r>
              <a:rPr lang="pt-BR" dirty="0" smtClean="0"/>
              <a:t>[3]</a:t>
            </a:r>
          </a:p>
          <a:p>
            <a:pPr algn="ctr">
              <a:buNone/>
            </a:pPr>
            <a:r>
              <a:rPr lang="en-US" dirty="0" smtClean="0"/>
              <a:t>[H</a:t>
            </a:r>
            <a:r>
              <a:rPr lang="en-US" baseline="-25000" dirty="0" smtClean="0"/>
              <a:t>3</a:t>
            </a:r>
            <a:r>
              <a:rPr lang="en-US" dirty="0" smtClean="0"/>
              <a:t>O</a:t>
            </a:r>
            <a:r>
              <a:rPr lang="en-US" baseline="30000" dirty="0" smtClean="0"/>
              <a:t>+</a:t>
            </a:r>
            <a:r>
              <a:rPr lang="en-US" dirty="0" smtClean="0"/>
              <a:t>] =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HCl</a:t>
            </a:r>
            <a:r>
              <a:rPr lang="en-US" dirty="0" smtClean="0"/>
              <a:t> + [A</a:t>
            </a:r>
            <a:r>
              <a:rPr lang="en-US" baseline="30000" dirty="0" smtClean="0"/>
              <a:t>-</a:t>
            </a:r>
            <a:r>
              <a:rPr lang="en-US" dirty="0" smtClean="0"/>
              <a:t>] + [OH</a:t>
            </a:r>
            <a:r>
              <a:rPr lang="en-US" baseline="30000" dirty="0" smtClean="0"/>
              <a:t>-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dirty="0" err="1" smtClean="0"/>
              <a:t>HCl</a:t>
            </a:r>
            <a:r>
              <a:rPr lang="en-US" dirty="0" smtClean="0"/>
              <a:t>, which is completely dissociated, will </a:t>
            </a:r>
          </a:p>
          <a:p>
            <a:pPr>
              <a:buNone/>
            </a:pPr>
            <a:r>
              <a:rPr lang="en-US" dirty="0" err="1" smtClean="0"/>
              <a:t>supress</a:t>
            </a:r>
            <a:r>
              <a:rPr lang="en-US" dirty="0" smtClean="0"/>
              <a:t> the dissociation of HA and H</a:t>
            </a:r>
            <a:r>
              <a:rPr lang="en-US" baseline="-25000" dirty="0" smtClean="0"/>
              <a:t>2</a:t>
            </a:r>
            <a:r>
              <a:rPr lang="en-US" dirty="0" smtClean="0"/>
              <a:t>O.</a:t>
            </a:r>
          </a:p>
          <a:p>
            <a:pPr>
              <a:buNone/>
            </a:pPr>
            <a:r>
              <a:rPr lang="en-US" dirty="0" smtClean="0"/>
              <a:t>Assume that [OH</a:t>
            </a:r>
            <a:r>
              <a:rPr lang="en-US" baseline="30000" dirty="0" smtClean="0"/>
              <a:t>-</a:t>
            </a:r>
            <a:r>
              <a:rPr lang="en-US" dirty="0" smtClean="0"/>
              <a:t>] and [A</a:t>
            </a:r>
            <a:r>
              <a:rPr lang="en-US" baseline="30000" dirty="0" smtClean="0"/>
              <a:t>-</a:t>
            </a:r>
            <a:r>
              <a:rPr lang="en-US" dirty="0" smtClean="0"/>
              <a:t>]&lt;&lt;</a:t>
            </a:r>
            <a:r>
              <a:rPr lang="en-US" dirty="0" err="1" smtClean="0"/>
              <a:t>C</a:t>
            </a:r>
            <a:r>
              <a:rPr lang="en-US" baseline="-25000" dirty="0" err="1" smtClean="0"/>
              <a:t>HCl</a:t>
            </a:r>
            <a:r>
              <a:rPr lang="en-US" dirty="0" smtClean="0"/>
              <a:t> so that </a:t>
            </a:r>
          </a:p>
          <a:p>
            <a:pPr algn="ctr">
              <a:buNone/>
            </a:pPr>
            <a:r>
              <a:rPr lang="en-US" dirty="0" smtClean="0"/>
              <a:t>[H</a:t>
            </a:r>
            <a:r>
              <a:rPr lang="en-US" baseline="-25000" dirty="0" smtClean="0"/>
              <a:t>3</a:t>
            </a:r>
            <a:r>
              <a:rPr lang="en-US" dirty="0" smtClean="0"/>
              <a:t>O+] =</a:t>
            </a:r>
            <a:r>
              <a:rPr lang="en-US" dirty="0" err="1" smtClean="0"/>
              <a:t>C</a:t>
            </a:r>
            <a:r>
              <a:rPr lang="en-US" baseline="-25000" dirty="0" err="1" smtClean="0"/>
              <a:t>HCl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>
                <a:solidFill>
                  <a:srgbClr val="7030A0"/>
                </a:solidFill>
              </a:rPr>
              <a:t>V</a:t>
            </a:r>
            <a:r>
              <a:rPr lang="en-US" baseline="-25000" dirty="0" err="1" smtClean="0">
                <a:solidFill>
                  <a:srgbClr val="7030A0"/>
                </a:solidFill>
              </a:rPr>
              <a:t>NaOH</a:t>
            </a:r>
            <a:r>
              <a:rPr lang="en-US" dirty="0" smtClean="0">
                <a:solidFill>
                  <a:srgbClr val="7030A0"/>
                </a:solidFill>
              </a:rPr>
              <a:t> =0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70C0"/>
                </a:solidFill>
              </a:rPr>
              <a:t>The pH before the addition of </a:t>
            </a:r>
            <a:r>
              <a:rPr lang="en-US" dirty="0" err="1" smtClean="0">
                <a:solidFill>
                  <a:srgbClr val="0070C0"/>
                </a:solidFill>
              </a:rPr>
              <a:t>titrant</a:t>
            </a:r>
            <a:r>
              <a:rPr lang="en-US" dirty="0" smtClean="0">
                <a:solidFill>
                  <a:srgbClr val="0070C0"/>
                </a:solidFill>
              </a:rPr>
              <a:t> is</a:t>
            </a:r>
          </a:p>
          <a:p>
            <a:pPr marL="514350" indent="-514350" algn="ctr">
              <a:buNone/>
            </a:pPr>
            <a:r>
              <a:rPr lang="en-US" dirty="0" smtClean="0">
                <a:solidFill>
                  <a:srgbClr val="0070C0"/>
                </a:solidFill>
              </a:rPr>
              <a:t>determined by the concentration of </a:t>
            </a:r>
            <a:r>
              <a:rPr lang="en-US" dirty="0" err="1" smtClean="0">
                <a:solidFill>
                  <a:srgbClr val="0070C0"/>
                </a:solidFill>
              </a:rPr>
              <a:t>HCl</a:t>
            </a:r>
            <a:r>
              <a:rPr lang="en-US" dirty="0" smtClean="0">
                <a:solidFill>
                  <a:srgbClr val="0070C0"/>
                </a:solidFill>
              </a:rPr>
              <a:t> alone: </a:t>
            </a:r>
            <a:r>
              <a:rPr lang="en-US" dirty="0" smtClean="0">
                <a:solidFill>
                  <a:srgbClr val="00B050"/>
                </a:solidFill>
              </a:rPr>
              <a:t>[H</a:t>
            </a:r>
            <a:r>
              <a:rPr lang="en-US" baseline="-25000" dirty="0" smtClean="0">
                <a:solidFill>
                  <a:srgbClr val="00B050"/>
                </a:solidFill>
              </a:rPr>
              <a:t>3</a:t>
            </a:r>
            <a:r>
              <a:rPr lang="en-US" dirty="0" smtClean="0">
                <a:solidFill>
                  <a:srgbClr val="00B050"/>
                </a:solidFill>
              </a:rPr>
              <a:t>O+] = </a:t>
            </a:r>
            <a:r>
              <a:rPr lang="en-US" dirty="0" err="1" smtClean="0">
                <a:solidFill>
                  <a:srgbClr val="00B050"/>
                </a:solidFill>
              </a:rPr>
              <a:t>C</a:t>
            </a:r>
            <a:r>
              <a:rPr lang="en-US" baseline="-25000" dirty="0" err="1" smtClean="0">
                <a:solidFill>
                  <a:srgbClr val="00B050"/>
                </a:solidFill>
              </a:rPr>
              <a:t>HCl</a:t>
            </a:r>
            <a:endParaRPr lang="en-US" baseline="-25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3820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2. </a:t>
            </a:r>
            <a:r>
              <a:rPr lang="en-US" dirty="0" smtClean="0">
                <a:solidFill>
                  <a:srgbClr val="7030A0"/>
                </a:solidFill>
              </a:rPr>
              <a:t>0 &lt;</a:t>
            </a:r>
            <a:r>
              <a:rPr lang="en-US" dirty="0" err="1" smtClean="0">
                <a:solidFill>
                  <a:srgbClr val="7030A0"/>
                </a:solidFill>
              </a:rPr>
              <a:t>V</a:t>
            </a:r>
            <a:r>
              <a:rPr lang="en-US" baseline="-25000" dirty="0" err="1" smtClean="0">
                <a:solidFill>
                  <a:srgbClr val="7030A0"/>
                </a:solidFill>
              </a:rPr>
              <a:t>NaOH</a:t>
            </a:r>
            <a:r>
              <a:rPr lang="en-US" dirty="0" smtClean="0">
                <a:solidFill>
                  <a:srgbClr val="7030A0"/>
                </a:solidFill>
              </a:rPr>
              <a:t> &lt;50.00 </a:t>
            </a:r>
            <a:r>
              <a:rPr lang="en-US" dirty="0" err="1" smtClean="0">
                <a:solidFill>
                  <a:srgbClr val="7030A0"/>
                </a:solidFill>
              </a:rPr>
              <a:t>mL</a:t>
            </a:r>
            <a:r>
              <a:rPr lang="en-US" dirty="0" smtClean="0"/>
              <a:t>: </a:t>
            </a:r>
            <a:r>
              <a:rPr lang="en-US" sz="2800" dirty="0" smtClean="0">
                <a:solidFill>
                  <a:srgbClr val="0070C0"/>
                </a:solidFill>
              </a:rPr>
              <a:t>After </a:t>
            </a:r>
            <a:r>
              <a:rPr lang="en-US" sz="2800" dirty="0" err="1" smtClean="0">
                <a:solidFill>
                  <a:srgbClr val="0070C0"/>
                </a:solidFill>
              </a:rPr>
              <a:t>titrant</a:t>
            </a:r>
            <a:r>
              <a:rPr lang="en-US" sz="2800" dirty="0" smtClean="0">
                <a:solidFill>
                  <a:srgbClr val="0070C0"/>
                </a:solidFill>
              </a:rPr>
              <a:t> has been</a:t>
            </a: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added, the titration curve will be identical to that</a:t>
            </a: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for the titration of the </a:t>
            </a:r>
            <a:r>
              <a:rPr lang="en-US" sz="2800" dirty="0" err="1" smtClean="0">
                <a:solidFill>
                  <a:srgbClr val="0070C0"/>
                </a:solidFill>
              </a:rPr>
              <a:t>HCl</a:t>
            </a:r>
            <a:r>
              <a:rPr lang="en-US" sz="2800" dirty="0" smtClean="0">
                <a:solidFill>
                  <a:srgbClr val="0070C0"/>
                </a:solidFill>
              </a:rPr>
              <a:t> alone and pH will be</a:t>
            </a: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determined by the remaining </a:t>
            </a:r>
            <a:r>
              <a:rPr lang="en-US" sz="2800" dirty="0" err="1" smtClean="0">
                <a:solidFill>
                  <a:srgbClr val="0070C0"/>
                </a:solidFill>
              </a:rPr>
              <a:t>HCl</a:t>
            </a:r>
            <a:r>
              <a:rPr lang="en-US" sz="2800" dirty="0" smtClean="0">
                <a:solidFill>
                  <a:srgbClr val="0070C0"/>
                </a:solidFill>
              </a:rPr>
              <a:t> in the solution.</a:t>
            </a:r>
          </a:p>
          <a:p>
            <a:pPr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800" dirty="0" smtClean="0"/>
              <a:t>3. </a:t>
            </a:r>
            <a:r>
              <a:rPr lang="en-US" sz="2800" dirty="0" err="1" smtClean="0">
                <a:solidFill>
                  <a:srgbClr val="7030A0"/>
                </a:solidFill>
              </a:rPr>
              <a:t>V</a:t>
            </a:r>
            <a:r>
              <a:rPr lang="en-US" sz="2800" baseline="-25000" dirty="0" err="1" smtClean="0">
                <a:solidFill>
                  <a:srgbClr val="7030A0"/>
                </a:solidFill>
              </a:rPr>
              <a:t>NaOH</a:t>
            </a:r>
            <a:r>
              <a:rPr lang="en-US" sz="2800" dirty="0" smtClean="0">
                <a:solidFill>
                  <a:srgbClr val="7030A0"/>
                </a:solidFill>
              </a:rPr>
              <a:t> =50.00 </a:t>
            </a:r>
            <a:r>
              <a:rPr lang="en-US" sz="2800" dirty="0" err="1" smtClean="0">
                <a:solidFill>
                  <a:srgbClr val="7030A0"/>
                </a:solidFill>
              </a:rPr>
              <a:t>mL</a:t>
            </a:r>
            <a:r>
              <a:rPr lang="en-US" sz="2800" dirty="0" smtClean="0"/>
              <a:t>: When the </a:t>
            </a:r>
            <a:r>
              <a:rPr lang="en-US" sz="2800" dirty="0" err="1" smtClean="0"/>
              <a:t>HCl</a:t>
            </a:r>
            <a:r>
              <a:rPr lang="en-US" sz="2800" dirty="0" smtClean="0"/>
              <a:t> has been neutralized</a:t>
            </a:r>
          </a:p>
          <a:p>
            <a:pPr>
              <a:buNone/>
            </a:pP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the first equivalence-point</a:t>
            </a:r>
            <a:r>
              <a:rPr lang="en-US" sz="2800" dirty="0" smtClean="0"/>
              <a:t>), the presence of the weak</a:t>
            </a:r>
          </a:p>
          <a:p>
            <a:pPr>
              <a:buNone/>
            </a:pPr>
            <a:r>
              <a:rPr lang="en-US" sz="2800" dirty="0" smtClean="0"/>
              <a:t>acid must be considered. At this point, the equilibrium</a:t>
            </a:r>
          </a:p>
          <a:p>
            <a:pPr>
              <a:buNone/>
            </a:pPr>
            <a:r>
              <a:rPr lang="en-US" sz="2800" dirty="0" smtClean="0"/>
              <a:t>described in as:</a:t>
            </a:r>
            <a:endParaRPr lang="en-US" sz="2800" dirty="0" smtClean="0">
              <a:solidFill>
                <a:srgbClr val="0070C0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2514600"/>
            <a:ext cx="5807652" cy="723900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5410200"/>
            <a:ext cx="5380759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6629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4. </a:t>
            </a:r>
            <a:r>
              <a:rPr lang="en-US" dirty="0" smtClean="0">
                <a:solidFill>
                  <a:srgbClr val="7030A0"/>
                </a:solidFill>
              </a:rPr>
              <a:t>50.00 </a:t>
            </a:r>
            <a:r>
              <a:rPr lang="en-US" dirty="0" err="1" smtClean="0">
                <a:solidFill>
                  <a:srgbClr val="7030A0"/>
                </a:solidFill>
              </a:rPr>
              <a:t>mL</a:t>
            </a:r>
            <a:r>
              <a:rPr lang="en-US" dirty="0" smtClean="0">
                <a:solidFill>
                  <a:srgbClr val="7030A0"/>
                </a:solidFill>
              </a:rPr>
              <a:t>&lt;</a:t>
            </a:r>
            <a:r>
              <a:rPr lang="en-US" dirty="0" err="1" smtClean="0">
                <a:solidFill>
                  <a:srgbClr val="7030A0"/>
                </a:solidFill>
              </a:rPr>
              <a:t>V</a:t>
            </a:r>
            <a:r>
              <a:rPr lang="en-US" baseline="-25000" dirty="0" err="1" smtClean="0">
                <a:solidFill>
                  <a:srgbClr val="7030A0"/>
                </a:solidFill>
              </a:rPr>
              <a:t>NaOH</a:t>
            </a:r>
            <a:r>
              <a:rPr lang="en-US" dirty="0" smtClean="0">
                <a:solidFill>
                  <a:srgbClr val="7030A0"/>
                </a:solidFill>
              </a:rPr>
              <a:t> &lt;100.00mL. </a:t>
            </a:r>
            <a:r>
              <a:rPr lang="en-US" dirty="0" smtClean="0">
                <a:solidFill>
                  <a:srgbClr val="0070C0"/>
                </a:solidFill>
              </a:rPr>
              <a:t>HA is now reacting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with the </a:t>
            </a:r>
            <a:r>
              <a:rPr lang="en-US" dirty="0" err="1" smtClean="0">
                <a:solidFill>
                  <a:srgbClr val="0070C0"/>
                </a:solidFill>
              </a:rPr>
              <a:t>titrant</a:t>
            </a:r>
            <a:r>
              <a:rPr lang="en-US" dirty="0" smtClean="0">
                <a:solidFill>
                  <a:srgbClr val="0070C0"/>
                </a:solidFill>
              </a:rPr>
              <a:t> and the titration curve will be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identical to that of the titration of a weak acid and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/>
              <a:t>5. </a:t>
            </a:r>
            <a:r>
              <a:rPr lang="en-US" dirty="0" err="1" smtClean="0">
                <a:solidFill>
                  <a:srgbClr val="7030A0"/>
                </a:solidFill>
              </a:rPr>
              <a:t>V</a:t>
            </a:r>
            <a:r>
              <a:rPr lang="en-US" baseline="-25000" dirty="0" err="1" smtClean="0">
                <a:solidFill>
                  <a:srgbClr val="7030A0"/>
                </a:solidFill>
              </a:rPr>
              <a:t>NaOH</a:t>
            </a:r>
            <a:r>
              <a:rPr lang="en-US" dirty="0" smtClean="0">
                <a:solidFill>
                  <a:srgbClr val="7030A0"/>
                </a:solidFill>
              </a:rPr>
              <a:t> =100.00 </a:t>
            </a:r>
            <a:r>
              <a:rPr lang="en-US" dirty="0" err="1" smtClean="0">
                <a:solidFill>
                  <a:srgbClr val="7030A0"/>
                </a:solidFill>
              </a:rPr>
              <a:t>mL</a:t>
            </a:r>
            <a:r>
              <a:rPr lang="en-US" dirty="0" err="1" smtClean="0"/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At the point where both </a:t>
            </a:r>
            <a:r>
              <a:rPr lang="en-US" dirty="0" err="1" smtClean="0">
                <a:solidFill>
                  <a:srgbClr val="0070C0"/>
                </a:solidFill>
              </a:rPr>
              <a:t>HCl</a:t>
            </a:r>
            <a:r>
              <a:rPr lang="en-US" dirty="0" smtClean="0">
                <a:solidFill>
                  <a:srgbClr val="0070C0"/>
                </a:solidFill>
              </a:rPr>
              <a:t> and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HA are neutralized (</a:t>
            </a:r>
            <a:r>
              <a:rPr lang="en-US" dirty="0" smtClean="0">
                <a:solidFill>
                  <a:srgbClr val="FF0000"/>
                </a:solidFill>
              </a:rPr>
              <a:t>the second equivalence-point</a:t>
            </a:r>
            <a:r>
              <a:rPr lang="en-US" dirty="0" smtClean="0">
                <a:solidFill>
                  <a:srgbClr val="0070C0"/>
                </a:solidFill>
              </a:rPr>
              <a:t>),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the titration solution now contains A</a:t>
            </a:r>
            <a:r>
              <a:rPr lang="en-US" baseline="30000" dirty="0" smtClean="0">
                <a:solidFill>
                  <a:srgbClr val="0070C0"/>
                </a:solidFill>
              </a:rPr>
              <a:t>- </a:t>
            </a:r>
            <a:r>
              <a:rPr lang="en-US" dirty="0" smtClean="0">
                <a:solidFill>
                  <a:srgbClr val="0070C0"/>
                </a:solidFill>
              </a:rPr>
              <a:t>which reacts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with water              </a:t>
            </a:r>
            <a:r>
              <a:rPr lang="en-US" dirty="0" smtClean="0"/>
              <a:t>A</a:t>
            </a:r>
            <a:r>
              <a:rPr lang="en-US" baseline="30000" dirty="0" smtClean="0"/>
              <a:t>-</a:t>
            </a:r>
            <a:r>
              <a:rPr lang="en-US" dirty="0" smtClean="0"/>
              <a:t> + H</a:t>
            </a:r>
            <a:r>
              <a:rPr lang="en-US" baseline="-25000" dirty="0" smtClean="0"/>
              <a:t>2</a:t>
            </a:r>
            <a:r>
              <a:rPr lang="en-US" dirty="0" smtClean="0"/>
              <a:t>O &lt;=&gt; HA + OH</a:t>
            </a:r>
            <a:r>
              <a:rPr lang="en-US" baseline="30000" dirty="0" smtClean="0"/>
              <a:t>-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and the pH at this equivalence point is determined by</a:t>
            </a:r>
          </a:p>
          <a:p>
            <a:pPr>
              <a:buNone/>
            </a:pPr>
            <a:r>
              <a:rPr lang="en-US" dirty="0" smtClean="0"/>
              <a:t>concentration of [A</a:t>
            </a:r>
            <a:r>
              <a:rPr lang="en-US" baseline="30000" dirty="0" smtClean="0"/>
              <a:t>-</a:t>
            </a:r>
            <a:r>
              <a:rPr lang="en-US" dirty="0" smtClean="0"/>
              <a:t>] and K</a:t>
            </a:r>
            <a:r>
              <a:rPr lang="en-US" baseline="-25000" dirty="0" smtClean="0"/>
              <a:t>b</a:t>
            </a:r>
            <a:r>
              <a:rPr lang="en-US" dirty="0" smtClean="0"/>
              <a:t> (1.0 x 10</a:t>
            </a:r>
            <a:r>
              <a:rPr lang="en-US" baseline="30000" dirty="0" smtClean="0"/>
              <a:t>-10</a:t>
            </a:r>
            <a:r>
              <a:rPr lang="en-US" dirty="0" smtClean="0"/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1828800"/>
            <a:ext cx="2733674" cy="781050"/>
          </a:xfrm>
          <a:prstGeom prst="rect">
            <a:avLst/>
          </a:prstGeom>
          <a:noFill/>
        </p:spPr>
      </p:pic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6019800"/>
            <a:ext cx="3233057" cy="628650"/>
          </a:xfrm>
          <a:prstGeom prst="rect">
            <a:avLst/>
          </a:prstGeom>
          <a:noFill/>
        </p:spPr>
      </p:pic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534400" cy="6324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6. </a:t>
            </a:r>
            <a:r>
              <a:rPr lang="en-US" dirty="0" err="1" smtClean="0">
                <a:solidFill>
                  <a:srgbClr val="7030A0"/>
                </a:solidFill>
              </a:rPr>
              <a:t>V</a:t>
            </a:r>
            <a:r>
              <a:rPr lang="en-US" baseline="-25000" dirty="0" err="1" smtClean="0">
                <a:solidFill>
                  <a:srgbClr val="7030A0"/>
                </a:solidFill>
              </a:rPr>
              <a:t>NaOH</a:t>
            </a:r>
            <a:r>
              <a:rPr lang="en-US" dirty="0" smtClean="0">
                <a:solidFill>
                  <a:srgbClr val="7030A0"/>
                </a:solidFill>
              </a:rPr>
              <a:t> &gt;100.00 </a:t>
            </a:r>
            <a:r>
              <a:rPr lang="en-US" dirty="0" err="1" smtClean="0">
                <a:solidFill>
                  <a:srgbClr val="7030A0"/>
                </a:solidFill>
              </a:rPr>
              <a:t>mL</a:t>
            </a:r>
            <a:r>
              <a:rPr lang="en-US" dirty="0" err="1" smtClean="0"/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After all of the acid has been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neutralized, further addition of </a:t>
            </a:r>
            <a:r>
              <a:rPr lang="en-US" dirty="0" err="1" smtClean="0">
                <a:solidFill>
                  <a:srgbClr val="0070C0"/>
                </a:solidFill>
              </a:rPr>
              <a:t>titrant</a:t>
            </a:r>
            <a:r>
              <a:rPr lang="en-US" dirty="0" smtClean="0">
                <a:solidFill>
                  <a:srgbClr val="0070C0"/>
                </a:solidFill>
              </a:rPr>
              <a:t> results in a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mixture of a weak and strong base. pH of the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solution is determined by the concentration of the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strong base.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3352800"/>
            <a:ext cx="6660429" cy="1066800"/>
          </a:xfrm>
          <a:prstGeom prst="rect">
            <a:avLst/>
          </a:prstGeom>
          <a:noFill/>
        </p:spPr>
      </p:pic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B. </a:t>
            </a:r>
            <a:r>
              <a:rPr lang="en-US" dirty="0" err="1" smtClean="0">
                <a:solidFill>
                  <a:srgbClr val="7030A0"/>
                </a:solidFill>
              </a:rPr>
              <a:t>Polyfunctional</a:t>
            </a:r>
            <a:r>
              <a:rPr lang="en-US" dirty="0" smtClean="0">
                <a:solidFill>
                  <a:srgbClr val="7030A0"/>
                </a:solidFill>
              </a:rPr>
              <a:t> Acids and Base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For the titration of a </a:t>
            </a:r>
            <a:r>
              <a:rPr lang="en-US" dirty="0" err="1" smtClean="0">
                <a:solidFill>
                  <a:srgbClr val="0070C0"/>
                </a:solidFill>
              </a:rPr>
              <a:t>diprotic</a:t>
            </a:r>
            <a:r>
              <a:rPr lang="en-US" dirty="0" smtClean="0">
                <a:solidFill>
                  <a:srgbClr val="0070C0"/>
                </a:solidFill>
              </a:rPr>
              <a:t> acid (H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A) with a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strong base, the [H</a:t>
            </a:r>
            <a:r>
              <a:rPr lang="en-US" baseline="-25000" dirty="0" smtClean="0">
                <a:solidFill>
                  <a:srgbClr val="0070C0"/>
                </a:solidFill>
              </a:rPr>
              <a:t>3</a:t>
            </a:r>
            <a:r>
              <a:rPr lang="en-US" dirty="0" smtClean="0">
                <a:solidFill>
                  <a:srgbClr val="0070C0"/>
                </a:solidFill>
              </a:rPr>
              <a:t>O</a:t>
            </a:r>
            <a:r>
              <a:rPr lang="en-US" baseline="30000" dirty="0" smtClean="0">
                <a:solidFill>
                  <a:srgbClr val="0070C0"/>
                </a:solidFill>
              </a:rPr>
              <a:t>+</a:t>
            </a:r>
            <a:r>
              <a:rPr lang="en-US" dirty="0" smtClean="0">
                <a:solidFill>
                  <a:srgbClr val="0070C0"/>
                </a:solidFill>
              </a:rPr>
              <a:t>] in the following regions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of the titration curve are calculated as follows:</a:t>
            </a:r>
          </a:p>
          <a:p>
            <a:pPr marL="514350" indent="-514350">
              <a:buAutoNum type="arabicParenR"/>
            </a:pPr>
            <a:r>
              <a:rPr lang="en-US" dirty="0" err="1" smtClean="0">
                <a:solidFill>
                  <a:srgbClr val="FF0000"/>
                </a:solidFill>
              </a:rPr>
              <a:t>V</a:t>
            </a:r>
            <a:r>
              <a:rPr lang="en-US" baseline="-25000" dirty="0" err="1" smtClean="0">
                <a:solidFill>
                  <a:srgbClr val="FF0000"/>
                </a:solidFill>
              </a:rPr>
              <a:t>Titrant</a:t>
            </a:r>
            <a:r>
              <a:rPr lang="en-US" dirty="0" smtClean="0">
                <a:solidFill>
                  <a:srgbClr val="FF0000"/>
                </a:solidFill>
              </a:rPr>
              <a:t> = 0 </a:t>
            </a:r>
            <a:r>
              <a:rPr lang="en-US" dirty="0" err="1" smtClean="0">
                <a:solidFill>
                  <a:srgbClr val="FF0000"/>
                </a:solidFill>
              </a:rPr>
              <a:t>mL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If                   , treat as </a:t>
            </a:r>
            <a:r>
              <a:rPr lang="en-US" dirty="0" err="1" smtClean="0">
                <a:solidFill>
                  <a:srgbClr val="00B050"/>
                </a:solidFill>
              </a:rPr>
              <a:t>monoprotic</a:t>
            </a:r>
            <a:r>
              <a:rPr lang="en-US" dirty="0" smtClean="0">
                <a:solidFill>
                  <a:srgbClr val="00B050"/>
                </a:solidFill>
              </a:rPr>
              <a:t> acid</a:t>
            </a:r>
          </a:p>
          <a:p>
            <a:pPr marL="514350" indent="-51435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r>
              <a:rPr lang="en-US" dirty="0" smtClean="0"/>
              <a:t>If                     ,   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3733800"/>
            <a:ext cx="1371600" cy="822960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4876800"/>
            <a:ext cx="1524000" cy="840154"/>
          </a:xfrm>
          <a:prstGeom prst="rect">
            <a:avLst/>
          </a:prstGeom>
          <a:noFill/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5029200"/>
            <a:ext cx="2299154" cy="704850"/>
          </a:xfrm>
          <a:prstGeom prst="rect">
            <a:avLst/>
          </a:prstGeom>
          <a:noFill/>
        </p:spPr>
      </p:pic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10600" cy="61722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2) 0&lt; </a:t>
            </a:r>
            <a:r>
              <a:rPr lang="en-US" dirty="0" err="1" smtClean="0">
                <a:solidFill>
                  <a:srgbClr val="7030A0"/>
                </a:solidFill>
              </a:rPr>
              <a:t>V</a:t>
            </a:r>
            <a:r>
              <a:rPr lang="en-US" baseline="-25000" dirty="0" err="1" smtClean="0">
                <a:solidFill>
                  <a:srgbClr val="7030A0"/>
                </a:solidFill>
              </a:rPr>
              <a:t>Titrant</a:t>
            </a:r>
            <a:r>
              <a:rPr lang="en-US" dirty="0" smtClean="0">
                <a:solidFill>
                  <a:srgbClr val="7030A0"/>
                </a:solidFill>
              </a:rPr>
              <a:t> &lt; V</a:t>
            </a:r>
            <a:r>
              <a:rPr lang="en-US" baseline="-25000" dirty="0" smtClean="0">
                <a:solidFill>
                  <a:srgbClr val="7030A0"/>
                </a:solidFill>
              </a:rPr>
              <a:t>1st equivalence point</a:t>
            </a:r>
          </a:p>
          <a:p>
            <a:pPr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3) </a:t>
            </a:r>
            <a:r>
              <a:rPr lang="en-US" dirty="0" err="1" smtClean="0">
                <a:solidFill>
                  <a:srgbClr val="7030A0"/>
                </a:solidFill>
              </a:rPr>
              <a:t>V</a:t>
            </a:r>
            <a:r>
              <a:rPr lang="en-US" baseline="-25000" dirty="0" err="1" smtClean="0">
                <a:solidFill>
                  <a:srgbClr val="7030A0"/>
                </a:solidFill>
              </a:rPr>
              <a:t>Titrant</a:t>
            </a:r>
            <a:r>
              <a:rPr lang="en-US" dirty="0" smtClean="0">
                <a:solidFill>
                  <a:srgbClr val="7030A0"/>
                </a:solidFill>
              </a:rPr>
              <a:t> = V</a:t>
            </a:r>
            <a:r>
              <a:rPr lang="en-US" baseline="-25000" dirty="0" smtClean="0">
                <a:solidFill>
                  <a:srgbClr val="7030A0"/>
                </a:solidFill>
              </a:rPr>
              <a:t>1st equivalence point</a:t>
            </a:r>
          </a:p>
          <a:p>
            <a:pPr>
              <a:buNone/>
            </a:pPr>
            <a:r>
              <a:rPr lang="en-US" dirty="0" smtClean="0"/>
              <a:t>If              , </a:t>
            </a:r>
            <a:r>
              <a:rPr lang="pl-PL" dirty="0" smtClean="0"/>
              <a:t>K</a:t>
            </a:r>
            <a:r>
              <a:rPr lang="pl-PL" baseline="-25000" dirty="0" smtClean="0"/>
              <a:t>a2</a:t>
            </a:r>
            <a:r>
              <a:rPr lang="pl-PL" dirty="0" smtClean="0"/>
              <a:t>C</a:t>
            </a:r>
            <a:r>
              <a:rPr lang="pl-PL" baseline="-25000" dirty="0" smtClean="0"/>
              <a:t>NaHA</a:t>
            </a:r>
            <a:r>
              <a:rPr lang="pl-PL" dirty="0" smtClean="0"/>
              <a:t> &gt;&gt; K</a:t>
            </a:r>
            <a:r>
              <a:rPr lang="pl-PL" baseline="-25000" dirty="0" smtClean="0"/>
              <a:t>w</a:t>
            </a:r>
            <a:r>
              <a:rPr lang="en-US" dirty="0" smtClean="0"/>
              <a:t> ,</a:t>
            </a:r>
            <a:r>
              <a:rPr lang="pl-PL" dirty="0" smtClean="0"/>
              <a:t> K</a:t>
            </a:r>
            <a:r>
              <a:rPr lang="pl-PL" baseline="-25000" dirty="0" smtClean="0"/>
              <a:t>a2</a:t>
            </a:r>
            <a:r>
              <a:rPr lang="pl-PL" dirty="0" smtClean="0"/>
              <a:t> &lt;10</a:t>
            </a:r>
            <a:r>
              <a:rPr lang="pl-PL" baseline="30000" dirty="0" smtClean="0"/>
              <a:t>-3</a:t>
            </a:r>
            <a:r>
              <a:rPr lang="pl-PL" dirty="0" smtClean="0"/>
              <a:t>, K</a:t>
            </a:r>
            <a:r>
              <a:rPr lang="pl-PL" baseline="-25000" dirty="0" smtClean="0"/>
              <a:t>b2</a:t>
            </a:r>
            <a:r>
              <a:rPr lang="pl-PL" dirty="0" smtClean="0"/>
              <a:t>&lt;10</a:t>
            </a:r>
            <a:r>
              <a:rPr lang="pl-PL" baseline="30000" dirty="0" smtClean="0"/>
              <a:t>-3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4) V</a:t>
            </a:r>
            <a:r>
              <a:rPr lang="en-US" baseline="-25000" dirty="0" smtClean="0">
                <a:solidFill>
                  <a:srgbClr val="7030A0"/>
                </a:solidFill>
              </a:rPr>
              <a:t>1st equivalence point </a:t>
            </a:r>
            <a:r>
              <a:rPr lang="en-US" dirty="0" smtClean="0">
                <a:solidFill>
                  <a:srgbClr val="7030A0"/>
                </a:solidFill>
              </a:rPr>
              <a:t>&lt; </a:t>
            </a:r>
            <a:r>
              <a:rPr lang="en-US" dirty="0" err="1" smtClean="0">
                <a:solidFill>
                  <a:srgbClr val="7030A0"/>
                </a:solidFill>
              </a:rPr>
              <a:t>V</a:t>
            </a:r>
            <a:r>
              <a:rPr lang="en-US" baseline="-25000" dirty="0" err="1" smtClean="0">
                <a:solidFill>
                  <a:srgbClr val="7030A0"/>
                </a:solidFill>
              </a:rPr>
              <a:t>Titrant</a:t>
            </a:r>
            <a:r>
              <a:rPr lang="en-US" dirty="0" smtClean="0">
                <a:solidFill>
                  <a:srgbClr val="7030A0"/>
                </a:solidFill>
              </a:rPr>
              <a:t> &lt; V</a:t>
            </a:r>
            <a:r>
              <a:rPr lang="en-US" baseline="-25000" dirty="0" smtClean="0">
                <a:solidFill>
                  <a:srgbClr val="7030A0"/>
                </a:solidFill>
              </a:rPr>
              <a:t>2nd equivalence point</a:t>
            </a:r>
          </a:p>
          <a:p>
            <a:pPr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870598"/>
            <a:ext cx="2819400" cy="843902"/>
          </a:xfrm>
          <a:prstGeom prst="rect">
            <a:avLst/>
          </a:prstGeom>
          <a:noFill/>
        </p:spPr>
      </p:pic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2667000"/>
            <a:ext cx="973364" cy="552450"/>
          </a:xfrm>
          <a:prstGeom prst="rect">
            <a:avLst/>
          </a:prstGeom>
          <a:noFill/>
        </p:spPr>
      </p:pic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3657600"/>
            <a:ext cx="2667000" cy="533400"/>
          </a:xfrm>
          <a:prstGeom prst="rect">
            <a:avLst/>
          </a:prstGeom>
          <a:noFill/>
        </p:spPr>
      </p:pic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8922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399" y="5257800"/>
            <a:ext cx="2715079" cy="781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6248400"/>
          </a:xfrm>
        </p:spPr>
        <p:txBody>
          <a:bodyPr/>
          <a:lstStyle/>
          <a:p>
            <a:pPr>
              <a:buNone/>
            </a:pPr>
            <a:r>
              <a:rPr lang="fr-FR" dirty="0" smtClean="0">
                <a:solidFill>
                  <a:srgbClr val="7030A0"/>
                </a:solidFill>
              </a:rPr>
              <a:t>5) </a:t>
            </a:r>
            <a:r>
              <a:rPr lang="fr-FR" dirty="0" err="1" smtClean="0">
                <a:solidFill>
                  <a:srgbClr val="7030A0"/>
                </a:solidFill>
              </a:rPr>
              <a:t>V</a:t>
            </a:r>
            <a:r>
              <a:rPr lang="fr-FR" baseline="-25000" dirty="0" err="1" smtClean="0">
                <a:solidFill>
                  <a:srgbClr val="7030A0"/>
                </a:solidFill>
              </a:rPr>
              <a:t>Titrant</a:t>
            </a:r>
            <a:r>
              <a:rPr lang="fr-FR" dirty="0" smtClean="0">
                <a:solidFill>
                  <a:srgbClr val="7030A0"/>
                </a:solidFill>
              </a:rPr>
              <a:t> = V</a:t>
            </a:r>
            <a:r>
              <a:rPr lang="fr-FR" baseline="-25000" dirty="0" smtClean="0">
                <a:solidFill>
                  <a:srgbClr val="7030A0"/>
                </a:solidFill>
              </a:rPr>
              <a:t>2nd </a:t>
            </a:r>
            <a:r>
              <a:rPr lang="fr-FR" baseline="-25000" dirty="0" err="1" smtClean="0">
                <a:solidFill>
                  <a:srgbClr val="7030A0"/>
                </a:solidFill>
              </a:rPr>
              <a:t>equivalence</a:t>
            </a:r>
            <a:r>
              <a:rPr lang="fr-FR" baseline="-25000" dirty="0" smtClean="0">
                <a:solidFill>
                  <a:srgbClr val="7030A0"/>
                </a:solidFill>
              </a:rPr>
              <a:t> point</a:t>
            </a:r>
          </a:p>
          <a:p>
            <a:pPr>
              <a:buNone/>
            </a:pPr>
            <a:endParaRPr lang="fr-FR" baseline="-250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fr-FR" baseline="-250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fr-FR" baseline="-250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fr-FR" baseline="-250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fr-FR" baseline="-250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fr-FR" dirty="0" smtClean="0">
                <a:solidFill>
                  <a:srgbClr val="7030A0"/>
                </a:solidFill>
              </a:rPr>
              <a:t>6) </a:t>
            </a:r>
            <a:r>
              <a:rPr lang="fr-FR" dirty="0" err="1" smtClean="0">
                <a:solidFill>
                  <a:srgbClr val="7030A0"/>
                </a:solidFill>
              </a:rPr>
              <a:t>V</a:t>
            </a:r>
            <a:r>
              <a:rPr lang="fr-FR" baseline="-25000" dirty="0" err="1" smtClean="0">
                <a:solidFill>
                  <a:srgbClr val="7030A0"/>
                </a:solidFill>
              </a:rPr>
              <a:t>Titrant</a:t>
            </a:r>
            <a:r>
              <a:rPr lang="fr-FR" dirty="0" smtClean="0">
                <a:solidFill>
                  <a:srgbClr val="7030A0"/>
                </a:solidFill>
              </a:rPr>
              <a:t> &gt; V</a:t>
            </a:r>
            <a:r>
              <a:rPr lang="fr-FR" baseline="-25000" dirty="0" smtClean="0">
                <a:solidFill>
                  <a:srgbClr val="7030A0"/>
                </a:solidFill>
              </a:rPr>
              <a:t>2nd </a:t>
            </a:r>
            <a:r>
              <a:rPr lang="fr-FR" baseline="-25000" dirty="0" err="1" smtClean="0">
                <a:solidFill>
                  <a:srgbClr val="7030A0"/>
                </a:solidFill>
              </a:rPr>
              <a:t>equivalence</a:t>
            </a:r>
            <a:r>
              <a:rPr lang="fr-FR" baseline="-25000" dirty="0" smtClean="0">
                <a:solidFill>
                  <a:srgbClr val="7030A0"/>
                </a:solidFill>
              </a:rPr>
              <a:t> point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fr-FR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914400"/>
            <a:ext cx="3843111" cy="704850"/>
          </a:xfrm>
          <a:prstGeom prst="rect">
            <a:avLst/>
          </a:prstGeom>
          <a:noFill/>
        </p:spPr>
      </p:pic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1676400"/>
            <a:ext cx="7315200" cy="718159"/>
          </a:xfrm>
          <a:prstGeom prst="rect">
            <a:avLst/>
          </a:prstGeom>
          <a:noFill/>
        </p:spPr>
      </p:pic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799" y="3886200"/>
            <a:ext cx="5706341" cy="723571"/>
          </a:xfrm>
          <a:prstGeom prst="rect">
            <a:avLst/>
          </a:prstGeom>
          <a:noFill/>
        </p:spPr>
      </p:pic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86868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Strong acid versus strong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334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Prediction of pH during titration</a:t>
            </a:r>
          </a:p>
          <a:p>
            <a:pPr>
              <a:buNone/>
            </a:pPr>
            <a:r>
              <a:rPr lang="en-US" dirty="0" smtClean="0"/>
              <a:t>-Before start: pH can be calculated from [H</a:t>
            </a:r>
            <a:r>
              <a:rPr lang="en-US" baseline="30000" dirty="0" smtClean="0"/>
              <a:t>+</a:t>
            </a:r>
            <a:r>
              <a:rPr lang="en-US" dirty="0" smtClean="0"/>
              <a:t>] of</a:t>
            </a:r>
          </a:p>
          <a:p>
            <a:pPr>
              <a:buNone/>
            </a:pPr>
            <a:r>
              <a:rPr lang="en-US" dirty="0" err="1" smtClean="0"/>
              <a:t>analyte</a:t>
            </a:r>
            <a:r>
              <a:rPr lang="en-US" dirty="0"/>
              <a:t> </a:t>
            </a:r>
            <a:r>
              <a:rPr lang="en-US" dirty="0" smtClean="0"/>
              <a:t>after complete dissociation.</a:t>
            </a:r>
          </a:p>
          <a:p>
            <a:pPr>
              <a:buNone/>
            </a:pPr>
            <a:r>
              <a:rPr lang="en-US" dirty="0" smtClean="0"/>
              <a:t>-Before equivalence point: pH can be calculated </a:t>
            </a:r>
          </a:p>
          <a:p>
            <a:pPr>
              <a:buNone/>
            </a:pPr>
            <a:r>
              <a:rPr lang="en-US" dirty="0"/>
              <a:t>f</a:t>
            </a:r>
            <a:r>
              <a:rPr lang="en-US" dirty="0" smtClean="0"/>
              <a:t>rom the excess of [H</a:t>
            </a:r>
            <a:r>
              <a:rPr lang="en-US" baseline="30000" dirty="0" smtClean="0"/>
              <a:t>+</a:t>
            </a:r>
            <a:r>
              <a:rPr lang="en-US" dirty="0" smtClean="0"/>
              <a:t>] after the reaction.</a:t>
            </a:r>
          </a:p>
          <a:p>
            <a:pPr>
              <a:buNone/>
            </a:pPr>
            <a:r>
              <a:rPr lang="en-US" dirty="0" smtClean="0"/>
              <a:t>-At equivalence point: pH is 7 (neutral solution of</a:t>
            </a:r>
          </a:p>
          <a:p>
            <a:pPr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 and </a:t>
            </a:r>
            <a:r>
              <a:rPr lang="en-US" dirty="0" err="1" smtClean="0"/>
              <a:t>NaCl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-After equivalence point: The solution is in excess </a:t>
            </a:r>
          </a:p>
          <a:p>
            <a:pPr>
              <a:buNone/>
            </a:pPr>
            <a:r>
              <a:rPr lang="en-US" dirty="0" smtClean="0"/>
              <a:t>of OH</a:t>
            </a:r>
            <a:r>
              <a:rPr lang="en-US" baseline="30000" dirty="0" smtClean="0"/>
              <a:t>-</a:t>
            </a:r>
            <a:r>
              <a:rPr lang="en-US" dirty="0" smtClean="0"/>
              <a:t>. The pH can be obtained from the [OH</a:t>
            </a:r>
            <a:r>
              <a:rPr lang="en-US" baseline="30000" dirty="0" smtClean="0"/>
              <a:t>-</a:t>
            </a:r>
            <a:r>
              <a:rPr lang="en-US" dirty="0" smtClean="0"/>
              <a:t>].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Strong acid versus strong base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4721" y="1143000"/>
            <a:ext cx="6422157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Example 2.1</a:t>
            </a:r>
          </a:p>
          <a:p>
            <a:pPr>
              <a:buNone/>
            </a:pPr>
            <a:endParaRPr lang="en-US" sz="4000" dirty="0"/>
          </a:p>
          <a:p>
            <a:pPr>
              <a:buNone/>
            </a:pPr>
            <a:r>
              <a:rPr lang="en-US" sz="4000" dirty="0"/>
              <a:t>Calculate the pH at 0, 10, 90, 100 </a:t>
            </a:r>
            <a:r>
              <a:rPr lang="en-US" sz="4000" dirty="0" smtClean="0"/>
              <a:t>and</a:t>
            </a:r>
          </a:p>
          <a:p>
            <a:pPr>
              <a:buNone/>
            </a:pPr>
            <a:r>
              <a:rPr lang="en-US" sz="4000" dirty="0" smtClean="0"/>
              <a:t>110% titration </a:t>
            </a:r>
            <a:r>
              <a:rPr lang="en-US" sz="4000" dirty="0"/>
              <a:t>for the titration of </a:t>
            </a:r>
            <a:r>
              <a:rPr lang="en-US" sz="4000" dirty="0" smtClean="0"/>
              <a:t>50.0</a:t>
            </a:r>
          </a:p>
          <a:p>
            <a:pPr>
              <a:buNone/>
            </a:pPr>
            <a:r>
              <a:rPr lang="en-US" sz="4000" dirty="0" err="1" smtClean="0"/>
              <a:t>mL</a:t>
            </a:r>
            <a:r>
              <a:rPr lang="en-US" sz="4000" dirty="0" smtClean="0"/>
              <a:t> </a:t>
            </a:r>
            <a:r>
              <a:rPr lang="en-US" sz="4000" dirty="0"/>
              <a:t>of 0.100 </a:t>
            </a:r>
            <a:r>
              <a:rPr lang="en-US" sz="4000" dirty="0" smtClean="0"/>
              <a:t>M </a:t>
            </a:r>
            <a:r>
              <a:rPr lang="en-US" sz="4000" dirty="0" err="1" smtClean="0"/>
              <a:t>HCl</a:t>
            </a:r>
            <a:r>
              <a:rPr lang="en-US" sz="4000" dirty="0" smtClean="0"/>
              <a:t> </a:t>
            </a:r>
            <a:r>
              <a:rPr lang="en-US" sz="4000" dirty="0"/>
              <a:t>with 0.100 </a:t>
            </a:r>
            <a:r>
              <a:rPr lang="en-US" sz="4000" dirty="0" smtClean="0"/>
              <a:t>M</a:t>
            </a:r>
          </a:p>
          <a:p>
            <a:pPr>
              <a:buNone/>
            </a:pPr>
            <a:r>
              <a:rPr lang="en-US" sz="4000" dirty="0" err="1" smtClean="0"/>
              <a:t>NaOH</a:t>
            </a:r>
            <a:r>
              <a:rPr lang="en-US" sz="4000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Detection of Endpoint: Indicators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3340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Indicators</a:t>
            </a:r>
            <a:r>
              <a:rPr lang="en-US" dirty="0" smtClean="0"/>
              <a:t> are used in acid-base titrations to 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d</a:t>
            </a:r>
            <a:r>
              <a:rPr lang="en-US" dirty="0" smtClean="0">
                <a:solidFill>
                  <a:srgbClr val="0070C0"/>
                </a:solidFill>
              </a:rPr>
              <a:t>etect </a:t>
            </a:r>
            <a:r>
              <a:rPr lang="en-US" dirty="0" err="1" smtClean="0">
                <a:solidFill>
                  <a:srgbClr val="0070C0"/>
                </a:solidFill>
              </a:rPr>
              <a:t>colour</a:t>
            </a:r>
            <a:r>
              <a:rPr lang="en-US" dirty="0" smtClean="0">
                <a:solidFill>
                  <a:srgbClr val="0070C0"/>
                </a:solidFill>
              </a:rPr>
              <a:t> changes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Indicators are weak acids or bases that are highly</a:t>
            </a:r>
          </a:p>
          <a:p>
            <a:pPr>
              <a:buNone/>
            </a:pPr>
            <a:r>
              <a:rPr lang="en-US" dirty="0" err="1" smtClean="0"/>
              <a:t>coloured</a:t>
            </a:r>
            <a:r>
              <a:rPr lang="en-US" dirty="0" smtClean="0"/>
              <a:t> both when ionized and unionized.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Consider an indicator as a weak acid,</a:t>
            </a:r>
            <a:endParaRPr lang="en-US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5334000"/>
            <a:ext cx="2057400" cy="342900"/>
          </a:xfrm>
          <a:prstGeom prst="rect">
            <a:avLst/>
          </a:prstGeom>
          <a:noFill/>
        </p:spPr>
      </p:pic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5715000"/>
            <a:ext cx="2286000" cy="3193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Detection of Endpoint: 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3340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Indicators change </a:t>
            </a:r>
            <a:r>
              <a:rPr lang="en-US" dirty="0" err="1" smtClean="0"/>
              <a:t>colour</a:t>
            </a:r>
            <a:r>
              <a:rPr lang="en-US" dirty="0" smtClean="0"/>
              <a:t> over pH range.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-A red </a:t>
            </a:r>
            <a:r>
              <a:rPr lang="en-US" dirty="0" err="1" smtClean="0"/>
              <a:t>colour</a:t>
            </a:r>
            <a:r>
              <a:rPr lang="en-US" dirty="0" smtClean="0"/>
              <a:t> (unionized form) is observed</a:t>
            </a:r>
          </a:p>
          <a:p>
            <a:pPr>
              <a:buNone/>
            </a:pPr>
            <a:r>
              <a:rPr lang="en-US" dirty="0" smtClean="0"/>
              <a:t>because [In</a:t>
            </a:r>
            <a:r>
              <a:rPr lang="en-US" baseline="30000" dirty="0" smtClean="0"/>
              <a:t>-</a:t>
            </a:r>
            <a:r>
              <a:rPr lang="en-US" dirty="0" smtClean="0"/>
              <a:t>]/[</a:t>
            </a:r>
            <a:r>
              <a:rPr lang="en-US" dirty="0" err="1" smtClean="0"/>
              <a:t>HIn</a:t>
            </a:r>
            <a:r>
              <a:rPr lang="en-US" dirty="0" smtClean="0"/>
              <a:t>]=1:10 and pH =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ln</a:t>
            </a:r>
            <a:r>
              <a:rPr lang="en-US" dirty="0" smtClean="0"/>
              <a:t> – 1.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-A blue </a:t>
            </a:r>
            <a:r>
              <a:rPr lang="en-US" dirty="0" err="1" smtClean="0"/>
              <a:t>colour</a:t>
            </a:r>
            <a:r>
              <a:rPr lang="en-US" dirty="0" smtClean="0"/>
              <a:t> (ionized form) is observed because [In</a:t>
            </a:r>
            <a:r>
              <a:rPr lang="en-US" baseline="30000" dirty="0" smtClean="0"/>
              <a:t>-</a:t>
            </a:r>
            <a:r>
              <a:rPr lang="en-US" dirty="0" smtClean="0"/>
              <a:t>]/[</a:t>
            </a:r>
            <a:r>
              <a:rPr lang="en-US" dirty="0" err="1" smtClean="0"/>
              <a:t>HIn</a:t>
            </a:r>
            <a:r>
              <a:rPr lang="en-US" dirty="0" smtClean="0"/>
              <a:t>]=10:1 and pH =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In</a:t>
            </a:r>
            <a:r>
              <a:rPr lang="en-US" dirty="0" smtClean="0"/>
              <a:t> + 1.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1359952"/>
            <a:ext cx="2743200" cy="6974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Detection of Endpoint: 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For an indicator to change </a:t>
            </a:r>
            <a:r>
              <a:rPr lang="en-US" dirty="0" err="1" smtClean="0"/>
              <a:t>colour</a:t>
            </a:r>
            <a:r>
              <a:rPr lang="en-US" dirty="0" smtClean="0"/>
              <a:t>, it must</a:t>
            </a:r>
          </a:p>
          <a:p>
            <a:pPr>
              <a:buNone/>
            </a:pPr>
            <a:r>
              <a:rPr lang="en-US" dirty="0" smtClean="0"/>
              <a:t>transit in pH from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ln</a:t>
            </a:r>
            <a:r>
              <a:rPr lang="en-US" dirty="0" smtClean="0"/>
              <a:t> – 1 to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ln</a:t>
            </a:r>
            <a:r>
              <a:rPr lang="en-US" dirty="0" smtClean="0"/>
              <a:t> + 1. This is a</a:t>
            </a:r>
          </a:p>
          <a:p>
            <a:pPr>
              <a:buNone/>
            </a:pPr>
            <a:r>
              <a:rPr lang="en-US" dirty="0" smtClean="0"/>
              <a:t>pH difference of 2 units. </a:t>
            </a:r>
          </a:p>
          <a:p>
            <a:r>
              <a:rPr lang="en-US" dirty="0" smtClean="0"/>
              <a:t>Most indicators require a transition range of 2</a:t>
            </a:r>
          </a:p>
          <a:p>
            <a:pPr>
              <a:buNone/>
            </a:pPr>
            <a:r>
              <a:rPr lang="en-US" dirty="0" smtClean="0"/>
              <a:t>pH units.</a:t>
            </a:r>
          </a:p>
          <a:p>
            <a:r>
              <a:rPr lang="en-US" dirty="0" smtClean="0"/>
              <a:t>For a strong acid and strong base titration, the</a:t>
            </a:r>
          </a:p>
          <a:p>
            <a:pPr>
              <a:buNone/>
            </a:pPr>
            <a:r>
              <a:rPr lang="en-US" dirty="0"/>
              <a:t>e</a:t>
            </a:r>
            <a:r>
              <a:rPr lang="en-US" dirty="0" smtClean="0"/>
              <a:t>ndpoint occurs in-between the transition range.</a:t>
            </a:r>
          </a:p>
          <a:p>
            <a:pPr>
              <a:buNone/>
            </a:pPr>
            <a:r>
              <a:rPr lang="en-US" dirty="0" smtClean="0"/>
              <a:t>Hence select an indicator with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ln</a:t>
            </a:r>
            <a:r>
              <a:rPr lang="en-US" baseline="-25000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pH</a:t>
            </a:r>
            <a:r>
              <a:rPr lang="en-US" baseline="-25000" dirty="0" err="1" smtClean="0"/>
              <a:t>eq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pH transition range and </a:t>
            </a:r>
            <a:r>
              <a:rPr lang="en-US" dirty="0" err="1" smtClean="0">
                <a:solidFill>
                  <a:srgbClr val="00B050"/>
                </a:solidFill>
              </a:rPr>
              <a:t>colour</a:t>
            </a:r>
            <a:r>
              <a:rPr lang="en-US" dirty="0" smtClean="0">
                <a:solidFill>
                  <a:srgbClr val="00B050"/>
                </a:solidFill>
              </a:rPr>
              <a:t> for some indicators</a:t>
            </a: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676400"/>
          <a:ext cx="8229600" cy="3261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Indicator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Transition</a:t>
                      </a:r>
                      <a:r>
                        <a:rPr lang="en-US" sz="2800" b="1" baseline="0" dirty="0" smtClean="0"/>
                        <a:t> range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Colour</a:t>
                      </a:r>
                      <a:r>
                        <a:rPr lang="en-US" sz="2800" b="1" dirty="0" smtClean="0"/>
                        <a:t> change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Chlorophenol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5.2 – 6.8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Yellow</a:t>
                      </a:r>
                      <a:r>
                        <a:rPr lang="en-US" sz="2400" baseline="0" dirty="0" smtClean="0"/>
                        <a:t> to Red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Bromthymol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6.0 – 7.6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Yellow to Blue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Phenol red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6.6 – 8.0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Yellow to Red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Neutral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6.8 –</a:t>
                      </a:r>
                      <a:r>
                        <a:rPr lang="en-US" sz="2400" baseline="0" dirty="0" smtClean="0"/>
                        <a:t> 8.0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Red to Amber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Thymol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8.0 – 9.6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Yellow to Blue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Phenolphthalein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8.2 –</a:t>
                      </a:r>
                      <a:r>
                        <a:rPr lang="en-US" sz="2400" baseline="0" dirty="0" smtClean="0"/>
                        <a:t> 10.0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Colourless</a:t>
                      </a:r>
                      <a:r>
                        <a:rPr lang="en-US" sz="2400" dirty="0" smtClean="0"/>
                        <a:t> to Pink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2237</TotalTime>
  <Words>1417</Words>
  <Application>Microsoft Office PowerPoint</Application>
  <PresentationFormat>On-screen Show (4:3)</PresentationFormat>
  <Paragraphs>229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3.0 ACID-BASE TITRATION</vt:lpstr>
      <vt:lpstr>Strong acid versus strong base</vt:lpstr>
      <vt:lpstr>Strong acid versus strong base</vt:lpstr>
      <vt:lpstr>Strong acid versus strong base</vt:lpstr>
      <vt:lpstr>Slide 5</vt:lpstr>
      <vt:lpstr>Detection of Endpoint: Indicators</vt:lpstr>
      <vt:lpstr>Detection of Endpoint: Indicators</vt:lpstr>
      <vt:lpstr>Detection of Endpoint: Indicators</vt:lpstr>
      <vt:lpstr>pH transition range and colour for some indicators</vt:lpstr>
      <vt:lpstr>Weak acid versus strong base</vt:lpstr>
      <vt:lpstr>Weak acid versus strong base</vt:lpstr>
      <vt:lpstr>Slide 12</vt:lpstr>
      <vt:lpstr>Slide 13</vt:lpstr>
      <vt:lpstr>Weak base versus strong acid</vt:lpstr>
      <vt:lpstr>Weak base versus strong acid</vt:lpstr>
      <vt:lpstr>Slide 16</vt:lpstr>
      <vt:lpstr>Treating complex acid-base Systems</vt:lpstr>
      <vt:lpstr>Slide 18</vt:lpstr>
      <vt:lpstr>Examples</vt:lpstr>
      <vt:lpstr>Mixtures of Strong and Weak Acids or Strong and Weak Bases 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3.0 ACID-BASE TITRATION</dc:title>
  <dc:creator>DAN</dc:creator>
  <cp:lastModifiedBy>DAN</cp:lastModifiedBy>
  <cp:revision>137</cp:revision>
  <dcterms:created xsi:type="dcterms:W3CDTF">2011-09-15T03:25:09Z</dcterms:created>
  <dcterms:modified xsi:type="dcterms:W3CDTF">2011-09-25T18:19:15Z</dcterms:modified>
</cp:coreProperties>
</file>