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60"/>
  </p:normalViewPr>
  <p:slideViewPr>
    <p:cSldViewPr>
      <p:cViewPr varScale="1">
        <p:scale>
          <a:sx n="68" d="100"/>
          <a:sy n="68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CA48-B3EA-4F38-9993-A4EA9D4FADDD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315F-BC22-4DEC-A9F8-AEB5985074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4.0 COMPLEX REACTIONS AND TITRATION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Fundamentals of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omplex formation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Complexes are used to mask undesirable reactions.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Its formation serves as accurate titrations for metals.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Complexometric</a:t>
            </a:r>
            <a:r>
              <a:rPr lang="en-US" dirty="0" smtClean="0">
                <a:solidFill>
                  <a:schemeClr val="tx1"/>
                </a:solidFill>
              </a:rPr>
              <a:t> titration are used for the determination of a large number of metals.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Complexing</a:t>
            </a:r>
            <a:r>
              <a:rPr lang="en-US" dirty="0" smtClean="0">
                <a:solidFill>
                  <a:schemeClr val="tx1"/>
                </a:solidFill>
              </a:rPr>
              <a:t> agents are weak acids or bases whose </a:t>
            </a:r>
            <a:r>
              <a:rPr lang="en-US" dirty="0" err="1" smtClean="0">
                <a:solidFill>
                  <a:schemeClr val="tx1"/>
                </a:solidFill>
              </a:rPr>
              <a:t>equilibria</a:t>
            </a:r>
            <a:r>
              <a:rPr lang="en-US" dirty="0" smtClean="0">
                <a:solidFill>
                  <a:schemeClr val="tx1"/>
                </a:solidFill>
              </a:rPr>
              <a:t> is influenced by </a:t>
            </a:r>
            <a:r>
              <a:rPr lang="en-US" dirty="0" err="1" smtClean="0">
                <a:solidFill>
                  <a:schemeClr val="tx1"/>
                </a:solidFill>
              </a:rPr>
              <a:t>pH.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096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Effect of pH on EDTA </a:t>
            </a:r>
            <a:r>
              <a:rPr lang="en-US" dirty="0" err="1" smtClean="0">
                <a:solidFill>
                  <a:srgbClr val="0070C0"/>
                </a:solidFill>
              </a:rPr>
              <a:t>Equilibria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Consider the formation of the EDTA </a:t>
            </a:r>
            <a:r>
              <a:rPr lang="en-US" dirty="0" err="1" smtClean="0"/>
              <a:t>chelate</a:t>
            </a:r>
            <a:r>
              <a:rPr lang="en-US" dirty="0" smtClean="0"/>
              <a:t> of Ca</a:t>
            </a:r>
            <a:r>
              <a:rPr lang="en-US" baseline="30000" dirty="0" smtClean="0"/>
              <a:t>2+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At equilibrium, C</a:t>
            </a:r>
            <a:r>
              <a:rPr lang="en-US" baseline="-25000" dirty="0" smtClean="0"/>
              <a:t>H4Y</a:t>
            </a:r>
            <a:r>
              <a:rPr lang="en-US" dirty="0" smtClean="0"/>
              <a:t>=[Ca</a:t>
            </a:r>
            <a:r>
              <a:rPr lang="en-US" baseline="30000" dirty="0" smtClean="0"/>
              <a:t>2+</a:t>
            </a:r>
            <a:r>
              <a:rPr lang="en-US" dirty="0" smtClean="0"/>
              <a:t>] and overall </a:t>
            </a:r>
            <a:r>
              <a:rPr lang="en-US" dirty="0" err="1" smtClean="0"/>
              <a:t>eqm</a:t>
            </a:r>
            <a:r>
              <a:rPr lang="en-US" dirty="0" smtClean="0"/>
              <a:t> </a:t>
            </a:r>
            <a:r>
              <a:rPr lang="en-US" dirty="0" err="1" smtClean="0"/>
              <a:t>rxn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</a:t>
            </a:r>
          </a:p>
          <a:p>
            <a:pPr>
              <a:buNone/>
            </a:pPr>
            <a:r>
              <a:rPr lang="en-US" dirty="0" smtClean="0"/>
              <a:t>Solving the EDTA species in solutions, we have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1" y="1736090"/>
            <a:ext cx="3124200" cy="416560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1600200"/>
            <a:ext cx="2122344" cy="72390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1" y="3384410"/>
            <a:ext cx="4495800" cy="444640"/>
          </a:xfrm>
          <a:prstGeom prst="rect">
            <a:avLst/>
          </a:prstGeom>
          <a:noFill/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628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495800"/>
            <a:ext cx="5937250" cy="476250"/>
          </a:xfrm>
          <a:prstGeom prst="rect">
            <a:avLst/>
          </a:prstGeom>
          <a:noFill/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5791200"/>
            <a:ext cx="7595023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Conditional formation constant</a:t>
            </a:r>
          </a:p>
          <a:p>
            <a:pPr>
              <a:buNone/>
            </a:pPr>
            <a:r>
              <a:rPr lang="en-US" dirty="0" smtClean="0"/>
              <a:t>The formation constant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[Y</a:t>
            </a:r>
            <a:r>
              <a:rPr lang="en-US" baseline="30000" dirty="0" smtClean="0"/>
              <a:t>-4</a:t>
            </a:r>
            <a:r>
              <a:rPr lang="en-US" dirty="0" smtClean="0"/>
              <a:t>] = </a:t>
            </a:r>
            <a:r>
              <a:rPr lang="el-GR" dirty="0" smtClean="0"/>
              <a:t>α</a:t>
            </a:r>
            <a:r>
              <a:rPr lang="en-US" baseline="-25000" dirty="0" smtClean="0"/>
              <a:t>4</a:t>
            </a:r>
            <a:r>
              <a:rPr lang="en-US" dirty="0" smtClean="0"/>
              <a:t>C</a:t>
            </a:r>
            <a:r>
              <a:rPr lang="en-US" baseline="-25000" dirty="0" smtClean="0"/>
              <a:t>H4Y</a:t>
            </a:r>
            <a:r>
              <a:rPr lang="en-US" dirty="0" smtClean="0"/>
              <a:t> 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conditional formation constant </a:t>
            </a:r>
            <a:r>
              <a:rPr lang="en-US" dirty="0" smtClean="0"/>
              <a:t>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and it depends on the pH of the solution.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762000"/>
            <a:ext cx="2122344" cy="723900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2362200"/>
            <a:ext cx="2536825" cy="809625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199" y="4724400"/>
            <a:ext cx="3064087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EDTA Titration Curve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titration is performed </a:t>
            </a:r>
            <a:r>
              <a:rPr lang="en-US" dirty="0" smtClean="0">
                <a:solidFill>
                  <a:srgbClr val="00B050"/>
                </a:solidFill>
              </a:rPr>
              <a:t>by adding the chelating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agent to the sample ions</a:t>
            </a:r>
            <a:r>
              <a:rPr lang="en-US" dirty="0" smtClean="0"/>
              <a:t>. The titration curve is</a:t>
            </a:r>
          </a:p>
          <a:p>
            <a:pPr>
              <a:buNone/>
            </a:pPr>
            <a:r>
              <a:rPr lang="en-US" dirty="0" smtClean="0"/>
              <a:t>usually a </a:t>
            </a:r>
            <a:r>
              <a:rPr lang="en-US" dirty="0" err="1" smtClean="0">
                <a:solidFill>
                  <a:srgbClr val="FF0000"/>
                </a:solidFill>
              </a:rPr>
              <a:t>pM</a:t>
            </a:r>
            <a:r>
              <a:rPr lang="en-US" dirty="0" smtClean="0">
                <a:solidFill>
                  <a:srgbClr val="FF0000"/>
                </a:solidFill>
              </a:rPr>
              <a:t> versus volume of Na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EDTA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480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EDTA against minimum pH for metals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01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Indicators for </a:t>
            </a:r>
            <a:r>
              <a:rPr lang="en-US" dirty="0" err="1" smtClean="0">
                <a:solidFill>
                  <a:srgbClr val="00B050"/>
                </a:solidFill>
              </a:rPr>
              <a:t>Chelometric</a:t>
            </a:r>
            <a:r>
              <a:rPr lang="en-US" dirty="0" smtClean="0">
                <a:solidFill>
                  <a:srgbClr val="00B050"/>
                </a:solidFill>
              </a:rPr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638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Indicator Dynamics</a:t>
            </a:r>
          </a:p>
          <a:p>
            <a:pPr>
              <a:buNone/>
            </a:pPr>
            <a:r>
              <a:rPr lang="en-US" dirty="0" smtClean="0"/>
              <a:t>Consider            M   +   In   </a:t>
            </a:r>
            <a:r>
              <a:rPr lang="en-US" dirty="0" smtClean="0">
                <a:latin typeface="Cambria Math"/>
                <a:ea typeface="Cambria Math"/>
              </a:rPr>
              <a:t>⇋   M-In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          blue        pink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Taking log through and solving for </a:t>
            </a:r>
            <a:r>
              <a:rPr lang="en-US" dirty="0" err="1" smtClean="0">
                <a:latin typeface="Cambria Math"/>
                <a:ea typeface="Cambria Math"/>
              </a:rPr>
              <a:t>pM</a:t>
            </a:r>
            <a:r>
              <a:rPr lang="en-US" dirty="0" smtClean="0">
                <a:latin typeface="Cambria Math"/>
                <a:ea typeface="Cambria Math"/>
              </a:rPr>
              <a:t>, we have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971800"/>
            <a:ext cx="2545155" cy="828676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0677" y="4876800"/>
            <a:ext cx="3318608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Indicators for </a:t>
            </a:r>
            <a:r>
              <a:rPr lang="en-US" dirty="0" err="1" smtClean="0">
                <a:solidFill>
                  <a:srgbClr val="00B050"/>
                </a:solidFill>
              </a:rPr>
              <a:t>Chelometric</a:t>
            </a:r>
            <a:r>
              <a:rPr lang="en-US" dirty="0" smtClean="0">
                <a:solidFill>
                  <a:srgbClr val="00B050"/>
                </a:solidFill>
              </a:rPr>
              <a:t> reaction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Eriochrome</a:t>
            </a:r>
            <a:r>
              <a:rPr lang="en-US" dirty="0" smtClean="0">
                <a:solidFill>
                  <a:schemeClr val="accent1"/>
                </a:solidFill>
              </a:rPr>
              <a:t> Black T: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It has 3 </a:t>
            </a:r>
            <a:r>
              <a:rPr lang="en-US" dirty="0" err="1" smtClean="0"/>
              <a:t>ionizable</a:t>
            </a:r>
            <a:r>
              <a:rPr lang="en-US" dirty="0" smtClean="0"/>
              <a:t> protons H</a:t>
            </a:r>
            <a:r>
              <a:rPr lang="en-US" baseline="-25000" dirty="0" smtClean="0"/>
              <a:t>3</a:t>
            </a:r>
            <a:r>
              <a:rPr lang="en-US" dirty="0" smtClean="0"/>
              <a:t>In.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Used for titrating Mg</a:t>
            </a:r>
            <a:r>
              <a:rPr lang="en-US" baseline="30000" dirty="0" smtClean="0"/>
              <a:t>2+ </a:t>
            </a:r>
            <a:r>
              <a:rPr lang="en-US" dirty="0" smtClean="0"/>
              <a:t>with EDTA.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During titration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The Mg-In</a:t>
            </a:r>
            <a:r>
              <a:rPr lang="en-US" baseline="30000" dirty="0" smtClean="0"/>
              <a:t>-</a:t>
            </a:r>
            <a:r>
              <a:rPr lang="en-US" dirty="0" smtClean="0"/>
              <a:t> complex must be 10 to 100 less stable than the Mg-EDTA complex and it must not be too weak else </a:t>
            </a:r>
            <a:r>
              <a:rPr lang="en-US" dirty="0" smtClean="0">
                <a:solidFill>
                  <a:srgbClr val="FF0000"/>
                </a:solidFill>
              </a:rPr>
              <a:t>EDTA will displace it at the beginning of titration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Eriochrome</a:t>
            </a:r>
            <a:r>
              <a:rPr lang="en-US" dirty="0" smtClean="0">
                <a:solidFill>
                  <a:schemeClr val="accent1"/>
                </a:solidFill>
              </a:rPr>
              <a:t> Black T: </a:t>
            </a: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values of EDTA complex of Mg</a:t>
            </a:r>
            <a:r>
              <a:rPr lang="en-US" baseline="30000" dirty="0" smtClean="0"/>
              <a:t>2+ </a:t>
            </a:r>
            <a:r>
              <a:rPr lang="en-US" dirty="0" smtClean="0"/>
              <a:t>and Ca</a:t>
            </a:r>
            <a:r>
              <a:rPr lang="en-US" baseline="30000" dirty="0" smtClean="0"/>
              <a:t>2+ </a:t>
            </a:r>
            <a:r>
              <a:rPr lang="en-US" dirty="0" smtClean="0"/>
              <a:t>are too close to differentiate even by adjusting pH so they will titrate together. The end-point is the total of the two.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 EBT indicator cannot be used to indicate the end-point of Ca</a:t>
            </a:r>
            <a:r>
              <a:rPr lang="en-US" baseline="30000" dirty="0" smtClean="0"/>
              <a:t>2+ </a:t>
            </a:r>
            <a:r>
              <a:rPr lang="en-US" dirty="0" smtClean="0"/>
              <a:t>titration with EDTA in the absence of Mg</a:t>
            </a:r>
            <a:r>
              <a:rPr lang="en-US" baseline="30000" dirty="0" smtClean="0"/>
              <a:t>2+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Eriochrome</a:t>
            </a:r>
            <a:r>
              <a:rPr lang="en-US" dirty="0" smtClean="0">
                <a:solidFill>
                  <a:schemeClr val="accent1"/>
                </a:solidFill>
              </a:rPr>
              <a:t> Black T: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Since EBT and other indicators are weak acids, their color will depend on pH because the different ionized species of the indicator have different colors.</a:t>
            </a:r>
          </a:p>
          <a:p>
            <a:pPr>
              <a:buNone/>
            </a:pPr>
            <a:r>
              <a:rPr lang="en-US" dirty="0" smtClean="0"/>
              <a:t>For example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4191000"/>
          <a:ext cx="60960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Form</a:t>
                      </a:r>
                      <a:r>
                        <a:rPr lang="en-US" sz="2400" baseline="0" dirty="0" smtClean="0"/>
                        <a:t> of Indic.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Color</a:t>
                      </a:r>
                      <a:endParaRPr lang="en-US" sz="240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In</a:t>
                      </a:r>
                      <a:r>
                        <a:rPr lang="en-US" sz="2400" baseline="30000" dirty="0" smtClean="0"/>
                        <a:t>-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r>
                        <a:rPr lang="en-US" sz="2400" baseline="0" dirty="0" smtClean="0"/>
                        <a:t> 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Red</a:t>
                      </a:r>
                      <a:endParaRPr lang="en-US" sz="240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HIn</a:t>
                      </a:r>
                      <a:r>
                        <a:rPr lang="en-US" sz="2400" baseline="30000" dirty="0" smtClean="0"/>
                        <a:t>2-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6 - 12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</a:t>
                      </a:r>
                      <a:r>
                        <a:rPr lang="en-US" sz="2400" baseline="30000" dirty="0" smtClean="0"/>
                        <a:t>3-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r>
                        <a:rPr lang="en-US" sz="2400" baseline="0" dirty="0" smtClean="0"/>
                        <a:t> 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Orange/Yellow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6096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2. Other Indicators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AutoNum type="alphaLcPeriod"/>
            </a:pPr>
            <a:r>
              <a:rPr lang="en-US" dirty="0" err="1" smtClean="0">
                <a:solidFill>
                  <a:schemeClr val="tx2"/>
                </a:solidFill>
              </a:rPr>
              <a:t>Calmagite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/>
              <a:t>Gives improved end point over EBT for titration of Ca</a:t>
            </a:r>
            <a:r>
              <a:rPr lang="en-US" baseline="30000" dirty="0" smtClean="0"/>
              <a:t>2+ </a:t>
            </a:r>
            <a:r>
              <a:rPr lang="en-US" dirty="0" smtClean="0"/>
              <a:t>and Mg</a:t>
            </a:r>
            <a:r>
              <a:rPr lang="en-US" baseline="30000" dirty="0" smtClean="0"/>
              <a:t>2+ </a:t>
            </a:r>
            <a:r>
              <a:rPr lang="en-US" dirty="0" smtClean="0"/>
              <a:t>with EDTA.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lphaLcPeriod" startAt="2"/>
            </a:pPr>
            <a:r>
              <a:rPr lang="en-US" dirty="0" err="1" smtClean="0">
                <a:solidFill>
                  <a:schemeClr val="tx2"/>
                </a:solidFill>
              </a:rPr>
              <a:t>Xylenol</a:t>
            </a:r>
            <a:r>
              <a:rPr lang="en-US" dirty="0" smtClean="0">
                <a:solidFill>
                  <a:schemeClr val="tx2"/>
                </a:solidFill>
              </a:rPr>
              <a:t> orange: </a:t>
            </a:r>
            <a:r>
              <a:rPr lang="en-US" dirty="0" smtClean="0"/>
              <a:t>Used for titration metals ions  that form strong EDTA complexes. Best used in pH range of 1.5 to 3.</a:t>
            </a:r>
          </a:p>
          <a:p>
            <a:pPr marL="514350" indent="-514350">
              <a:buAutoNum type="alphaLcPeriod" startAt="2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Selectivity, Masking and </a:t>
            </a:r>
            <a:r>
              <a:rPr lang="en-US" dirty="0" err="1" smtClean="0">
                <a:solidFill>
                  <a:srgbClr val="00B050"/>
                </a:solidFill>
              </a:rPr>
              <a:t>Demasking</a:t>
            </a:r>
            <a:r>
              <a:rPr lang="en-US" dirty="0" smtClean="0">
                <a:solidFill>
                  <a:srgbClr val="00B050"/>
                </a:solidFill>
              </a:rPr>
              <a:t> Agents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SELECTIVITY</a:t>
            </a:r>
          </a:p>
          <a:p>
            <a:r>
              <a:rPr lang="en-US" dirty="0" smtClean="0"/>
              <a:t>If EDTA is titrated against 2 metals M and N in solution, then the </a:t>
            </a:r>
            <a:r>
              <a:rPr lang="en-US" dirty="0" smtClean="0">
                <a:solidFill>
                  <a:srgbClr val="0070C0"/>
                </a:solidFill>
              </a:rPr>
              <a:t>selectivity</a:t>
            </a:r>
            <a:r>
              <a:rPr lang="en-US" dirty="0" smtClean="0"/>
              <a:t> is defined as K</a:t>
            </a:r>
            <a:r>
              <a:rPr lang="en-US" baseline="-25000" dirty="0" smtClean="0"/>
              <a:t>M</a:t>
            </a:r>
            <a:r>
              <a:rPr lang="en-US" dirty="0" smtClean="0"/>
              <a:t>/K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titration error of 0.1 %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no indicator is used and N is interfering, then</a:t>
            </a:r>
          </a:p>
          <a:p>
            <a:pPr>
              <a:buNone/>
            </a:pPr>
            <a:r>
              <a:rPr lang="en-US" dirty="0" smtClean="0"/>
              <a:t>                                  K</a:t>
            </a:r>
            <a:r>
              <a:rPr lang="en-US" baseline="-25000" dirty="0" smtClean="0"/>
              <a:t>M</a:t>
            </a:r>
            <a:r>
              <a:rPr lang="en-US" dirty="0" smtClean="0"/>
              <a:t>/K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10</a:t>
            </a:r>
            <a:r>
              <a:rPr lang="en-US" baseline="30000" dirty="0" smtClean="0"/>
              <a:t>6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a complex forming indicator is used, then</a:t>
            </a:r>
          </a:p>
          <a:p>
            <a:pPr>
              <a:buNone/>
            </a:pPr>
            <a:r>
              <a:rPr lang="en-US" dirty="0" smtClean="0"/>
              <a:t>				    K</a:t>
            </a:r>
            <a:r>
              <a:rPr lang="en-US" baseline="-25000" dirty="0" smtClean="0"/>
              <a:t>M</a:t>
            </a:r>
            <a:r>
              <a:rPr lang="en-US" dirty="0" smtClean="0"/>
              <a:t>/K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10</a:t>
            </a:r>
            <a:r>
              <a:rPr lang="en-US" baseline="30000" dirty="0" smtClean="0"/>
              <a:t>8</a:t>
            </a:r>
          </a:p>
          <a:p>
            <a:pPr>
              <a:buNone/>
            </a:pPr>
            <a:r>
              <a:rPr lang="en-US" dirty="0" smtClean="0"/>
              <a:t>Selectivity can be achieved by the following: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Terminologies used in complex reactions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Ligand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neutral or anionic species</a:t>
            </a:r>
            <a:r>
              <a:rPr lang="en-US" dirty="0" smtClean="0"/>
              <a:t> with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unpaired electrons</a:t>
            </a:r>
            <a:r>
              <a:rPr lang="en-US" dirty="0" smtClean="0"/>
              <a:t> that can bond with the metal</a:t>
            </a:r>
          </a:p>
          <a:p>
            <a:pPr>
              <a:buNone/>
            </a:pPr>
            <a:r>
              <a:rPr lang="en-US" dirty="0" smtClean="0"/>
              <a:t>ion. </a:t>
            </a:r>
            <a:r>
              <a:rPr lang="en-US" dirty="0" err="1" smtClean="0"/>
              <a:t>Egs</a:t>
            </a:r>
            <a:r>
              <a:rPr lang="en-US" dirty="0" smtClean="0"/>
              <a:t>. are CN</a:t>
            </a:r>
            <a:r>
              <a:rPr lang="en-US" baseline="30000" dirty="0" smtClean="0"/>
              <a:t>-</a:t>
            </a:r>
            <a:r>
              <a:rPr lang="en-US" dirty="0" smtClean="0"/>
              <a:t>, NH</a:t>
            </a:r>
            <a:r>
              <a:rPr lang="en-US" baseline="-25000" dirty="0" smtClean="0"/>
              <a:t>3</a:t>
            </a:r>
            <a:r>
              <a:rPr lang="en-US" dirty="0" smtClean="0"/>
              <a:t>, OH</a:t>
            </a:r>
            <a:r>
              <a:rPr lang="en-US" baseline="30000" dirty="0" smtClean="0"/>
              <a:t>-</a:t>
            </a:r>
            <a:r>
              <a:rPr lang="en-US" dirty="0" smtClean="0"/>
              <a:t> and Halides.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Complex/coordination complex: </a:t>
            </a:r>
            <a:r>
              <a:rPr lang="en-US" dirty="0" smtClean="0"/>
              <a:t>The association</a:t>
            </a:r>
          </a:p>
          <a:p>
            <a:pPr>
              <a:buNone/>
            </a:pPr>
            <a:r>
              <a:rPr lang="en-US" dirty="0" smtClean="0"/>
              <a:t>of metal ions and surrounding </a:t>
            </a:r>
            <a:r>
              <a:rPr lang="en-US" dirty="0" err="1" smtClean="0"/>
              <a:t>ligands</a:t>
            </a:r>
            <a:r>
              <a:rPr lang="en-US" dirty="0" smtClean="0"/>
              <a:t> in solution.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Mg</a:t>
            </a:r>
            <a:r>
              <a:rPr lang="en-US" baseline="30000" dirty="0" smtClean="0">
                <a:solidFill>
                  <a:srgbClr val="FF0000"/>
                </a:solidFill>
              </a:rPr>
              <a:t>2+   </a:t>
            </a:r>
            <a:r>
              <a:rPr lang="en-US" dirty="0" smtClean="0">
                <a:solidFill>
                  <a:srgbClr val="FF0000"/>
                </a:solidFill>
              </a:rPr>
              <a:t>+   :NH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⇋  </a:t>
            </a:r>
            <a:r>
              <a:rPr lang="en-US" u="sng" dirty="0" smtClean="0">
                <a:solidFill>
                  <a:srgbClr val="FF0000"/>
                </a:solidFill>
                <a:latin typeface="Cambria Math"/>
                <a:ea typeface="Cambria Math"/>
              </a:rPr>
              <a:t>[MgNH</a:t>
            </a:r>
            <a:r>
              <a:rPr lang="en-US" u="sng" baseline="-25000" dirty="0" smtClean="0">
                <a:solidFill>
                  <a:srgbClr val="FF0000"/>
                </a:solidFill>
                <a:latin typeface="Cambria Math"/>
                <a:ea typeface="Cambria Math"/>
              </a:rPr>
              <a:t>3</a:t>
            </a:r>
            <a:r>
              <a:rPr lang="en-US" u="sng" dirty="0" smtClean="0">
                <a:solidFill>
                  <a:srgbClr val="FF0000"/>
                </a:solidFill>
                <a:latin typeface="Cambria Math"/>
                <a:ea typeface="Cambria Math"/>
              </a:rPr>
              <a:t>]</a:t>
            </a:r>
            <a:r>
              <a:rPr lang="en-US" u="sng" baseline="30000" dirty="0" smtClean="0">
                <a:solidFill>
                  <a:srgbClr val="FF0000"/>
                </a:solidFill>
                <a:latin typeface="Cambria Math"/>
                <a:ea typeface="Cambria Math"/>
              </a:rPr>
              <a:t>2+</a:t>
            </a:r>
          </a:p>
          <a:p>
            <a:r>
              <a:rPr 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Coordination number: </a:t>
            </a:r>
            <a:r>
              <a:rPr lang="en-US" dirty="0" smtClean="0">
                <a:latin typeface="Cambria Math"/>
                <a:ea typeface="Cambria Math"/>
              </a:rPr>
              <a:t>The number of bonds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with the central metal ion. Usually, 2, 4 and 6.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1722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Suitable control of the pH of solution</a:t>
            </a:r>
          </a:p>
          <a:p>
            <a:pPr>
              <a:buNone/>
            </a:pPr>
            <a:r>
              <a:rPr lang="en-US" dirty="0" smtClean="0"/>
              <a:t>This makes use of the </a:t>
            </a:r>
            <a:r>
              <a:rPr lang="en-US" dirty="0" smtClean="0">
                <a:solidFill>
                  <a:srgbClr val="FF0000"/>
                </a:solidFill>
              </a:rPr>
              <a:t>different stabilities of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metal-EDTA complexes</a:t>
            </a:r>
            <a:r>
              <a:rPr lang="en-US" dirty="0" smtClean="0"/>
              <a:t>. Thus bismuth and thorium can</a:t>
            </a:r>
          </a:p>
          <a:p>
            <a:pPr>
              <a:buNone/>
            </a:pPr>
            <a:r>
              <a:rPr lang="en-US" dirty="0" smtClean="0"/>
              <a:t>be titrated in an acidic solution (pH = 2) with </a:t>
            </a:r>
            <a:r>
              <a:rPr lang="en-US" dirty="0" err="1" smtClean="0"/>
              <a:t>xylenol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orange or </a:t>
            </a:r>
            <a:r>
              <a:rPr lang="en-US" dirty="0" err="1" smtClean="0"/>
              <a:t>methylthymol</a:t>
            </a:r>
            <a:r>
              <a:rPr lang="en-US" dirty="0" smtClean="0"/>
              <a:t> blue as indicator </a:t>
            </a:r>
            <a:r>
              <a:rPr lang="en-US" dirty="0" smtClean="0">
                <a:solidFill>
                  <a:srgbClr val="00B050"/>
                </a:solidFill>
              </a:rPr>
              <a:t>and most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divalent </a:t>
            </a:r>
            <a:r>
              <a:rPr lang="en-US" dirty="0" err="1" smtClean="0">
                <a:solidFill>
                  <a:srgbClr val="00B050"/>
                </a:solidFill>
              </a:rPr>
              <a:t>cations</a:t>
            </a:r>
            <a:r>
              <a:rPr lang="en-US" dirty="0" smtClean="0">
                <a:solidFill>
                  <a:srgbClr val="00B050"/>
                </a:solidFill>
              </a:rPr>
              <a:t> do not interfere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mixture of bismuth and lead ions can be successfully</a:t>
            </a:r>
          </a:p>
          <a:p>
            <a:pPr>
              <a:buNone/>
            </a:pPr>
            <a:r>
              <a:rPr lang="en-US" dirty="0" smtClean="0"/>
              <a:t>titrated by first titrating the bismuth at pH 2 with</a:t>
            </a:r>
          </a:p>
          <a:p>
            <a:pPr>
              <a:buNone/>
            </a:pPr>
            <a:r>
              <a:rPr lang="en-US" dirty="0" err="1" smtClean="0"/>
              <a:t>xylenol</a:t>
            </a:r>
            <a:r>
              <a:rPr lang="en-US" dirty="0" smtClean="0"/>
              <a:t> orange as indicator, and then adding </a:t>
            </a:r>
            <a:r>
              <a:rPr lang="en-US" dirty="0" smtClean="0">
                <a:solidFill>
                  <a:srgbClr val="0070C0"/>
                </a:solidFill>
              </a:rPr>
              <a:t>hexamine</a:t>
            </a:r>
          </a:p>
          <a:p>
            <a:pPr>
              <a:buNone/>
            </a:pPr>
            <a:r>
              <a:rPr lang="en-US" dirty="0" smtClean="0"/>
              <a:t>to raise the pH to about 5, and titrating the lead.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rgbClr val="0070C0"/>
                </a:solidFill>
              </a:rPr>
              <a:t>2. Use of masking agents.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Masking</a:t>
            </a:r>
            <a:r>
              <a:rPr lang="en-US" sz="2400" dirty="0" smtClean="0"/>
              <a:t> may be defined as the process in which a substance,</a:t>
            </a:r>
          </a:p>
          <a:p>
            <a:pPr>
              <a:buNone/>
            </a:pPr>
            <a:r>
              <a:rPr lang="en-US" sz="2400" dirty="0" smtClean="0"/>
              <a:t>without physical separation of it or its reaction products, is so</a:t>
            </a:r>
          </a:p>
          <a:p>
            <a:pPr>
              <a:buNone/>
            </a:pPr>
            <a:r>
              <a:rPr lang="en-US" sz="2400" dirty="0" smtClean="0"/>
              <a:t>transformed that it does not enter into a particular reaction.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Demasking</a:t>
            </a:r>
            <a:r>
              <a:rPr lang="en-US" sz="2400" dirty="0" smtClean="0"/>
              <a:t> is the process in which the masked substance regains its</a:t>
            </a:r>
          </a:p>
          <a:p>
            <a:pPr>
              <a:buNone/>
            </a:pPr>
            <a:r>
              <a:rPr lang="en-US" sz="2400" dirty="0" smtClean="0"/>
              <a:t>ability to enter into a particular reaction.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By the use of masking agents</a:t>
            </a:r>
            <a:r>
              <a:rPr lang="en-US" sz="2400" dirty="0" smtClean="0"/>
              <a:t>, some of the </a:t>
            </a:r>
            <a:r>
              <a:rPr lang="en-US" sz="2400" dirty="0" err="1" smtClean="0"/>
              <a:t>cations</a:t>
            </a:r>
            <a:r>
              <a:rPr lang="en-US" sz="2400" dirty="0" smtClean="0"/>
              <a:t> in a mixture can</a:t>
            </a:r>
          </a:p>
          <a:p>
            <a:pPr>
              <a:buNone/>
            </a:pPr>
            <a:r>
              <a:rPr lang="en-US" sz="2400" dirty="0" smtClean="0"/>
              <a:t>often be 'masked' so that they can no longer react with EDTA or with</a:t>
            </a:r>
          </a:p>
          <a:p>
            <a:pPr>
              <a:buNone/>
            </a:pPr>
            <a:r>
              <a:rPr lang="en-US" sz="2400" dirty="0" smtClean="0"/>
              <a:t>the indicator. An effective masking agent is the </a:t>
            </a:r>
            <a:r>
              <a:rPr lang="en-US" sz="2400" dirty="0" smtClean="0">
                <a:solidFill>
                  <a:srgbClr val="FF0000"/>
                </a:solidFill>
              </a:rPr>
              <a:t>cyanide ion</a:t>
            </a:r>
            <a:r>
              <a:rPr lang="en-US" sz="2400" dirty="0" smtClean="0"/>
              <a:t>; this</a:t>
            </a:r>
          </a:p>
          <a:p>
            <a:pPr>
              <a:buNone/>
            </a:pPr>
            <a:r>
              <a:rPr lang="en-US" sz="2400" dirty="0" smtClean="0"/>
              <a:t>forms stable cyanide complexes with the </a:t>
            </a:r>
            <a:r>
              <a:rPr lang="en-US" sz="2400" dirty="0" err="1" smtClean="0"/>
              <a:t>cations</a:t>
            </a:r>
            <a:r>
              <a:rPr lang="en-US" sz="2400" dirty="0" smtClean="0"/>
              <a:t> of </a:t>
            </a:r>
            <a:r>
              <a:rPr lang="en-US" sz="2400" dirty="0" err="1" smtClean="0"/>
              <a:t>Cd</a:t>
            </a:r>
            <a:r>
              <a:rPr lang="en-US" sz="2400" dirty="0" smtClean="0"/>
              <a:t>, Zn, Hg(II), Cu,</a:t>
            </a:r>
          </a:p>
          <a:p>
            <a:pPr>
              <a:buNone/>
            </a:pPr>
            <a:r>
              <a:rPr lang="en-US" sz="2400" dirty="0" smtClean="0"/>
              <a:t>Co, Ni, Ag, and the platinum metals, but not with the alkaline earths,</a:t>
            </a:r>
          </a:p>
          <a:p>
            <a:pPr>
              <a:buNone/>
            </a:pPr>
            <a:r>
              <a:rPr lang="en-US" sz="2400" dirty="0" smtClean="0"/>
              <a:t>manganese, and lead 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096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Masking agents</a:t>
            </a:r>
            <a:endParaRPr lang="en-US" sz="35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It is therefore possible to determine </a:t>
            </a:r>
            <a:r>
              <a:rPr lang="en-US" dirty="0" err="1" smtClean="0"/>
              <a:t>cations</a:t>
            </a:r>
            <a:r>
              <a:rPr lang="en-US" dirty="0" smtClean="0"/>
              <a:t> such as Ca</a:t>
            </a:r>
            <a:r>
              <a:rPr lang="en-US" baseline="30000" dirty="0" smtClean="0"/>
              <a:t>2+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Mg</a:t>
            </a:r>
            <a:r>
              <a:rPr lang="en-US" baseline="30000" dirty="0" smtClean="0"/>
              <a:t>2+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Pb</a:t>
            </a:r>
            <a:r>
              <a:rPr lang="en-US" baseline="30000" dirty="0" smtClean="0"/>
              <a:t>2+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and Mn</a:t>
            </a:r>
            <a:r>
              <a:rPr lang="en-US" baseline="30000" dirty="0" smtClean="0"/>
              <a:t>2+ </a:t>
            </a:r>
            <a:r>
              <a:rPr lang="en-US" dirty="0" smtClean="0"/>
              <a:t>in the presence of the above</a:t>
            </a:r>
          </a:p>
          <a:p>
            <a:pPr>
              <a:buNone/>
            </a:pPr>
            <a:r>
              <a:rPr lang="en-US" dirty="0" smtClean="0"/>
              <a:t>mentioned metals by masking with an </a:t>
            </a:r>
            <a:r>
              <a:rPr lang="en-US" dirty="0" smtClean="0">
                <a:solidFill>
                  <a:srgbClr val="FF0000"/>
                </a:solidFill>
              </a:rPr>
              <a:t>excess of potassium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or sodium cyanide</a:t>
            </a:r>
            <a:r>
              <a:rPr lang="en-US" dirty="0" smtClean="0"/>
              <a:t>. A small amount of iron may be masked</a:t>
            </a:r>
          </a:p>
          <a:p>
            <a:pPr>
              <a:buNone/>
            </a:pPr>
            <a:r>
              <a:rPr lang="en-US" dirty="0" smtClean="0"/>
              <a:t>by cyanide if it is first reduced to the iron(II) state by the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addition of ascorbic acid</a:t>
            </a:r>
            <a:r>
              <a:rPr lang="en-US" dirty="0" smtClean="0"/>
              <a:t>. Titanium(IV), iron(III), and</a:t>
            </a:r>
          </a:p>
          <a:p>
            <a:pPr>
              <a:buNone/>
            </a:pPr>
            <a:r>
              <a:rPr lang="en-US" dirty="0" err="1" smtClean="0"/>
              <a:t>aluminium</a:t>
            </a:r>
            <a:r>
              <a:rPr lang="en-US" dirty="0" smtClean="0"/>
              <a:t> can be masked with </a:t>
            </a:r>
            <a:r>
              <a:rPr lang="en-US" dirty="0" err="1" smtClean="0">
                <a:solidFill>
                  <a:srgbClr val="FF0000"/>
                </a:solidFill>
              </a:rPr>
              <a:t>triethanolamine</a:t>
            </a:r>
            <a:r>
              <a:rPr lang="en-US" dirty="0" smtClean="0"/>
              <a:t>; mercury</a:t>
            </a:r>
          </a:p>
          <a:p>
            <a:pPr>
              <a:buNone/>
            </a:pP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iodide ions</a:t>
            </a:r>
            <a:r>
              <a:rPr lang="en-US" dirty="0" smtClean="0"/>
              <a:t>; and </a:t>
            </a:r>
            <a:r>
              <a:rPr lang="en-US" dirty="0" err="1" smtClean="0"/>
              <a:t>aluminium</a:t>
            </a:r>
            <a:r>
              <a:rPr lang="en-US" dirty="0" smtClean="0"/>
              <a:t>, iron(III), titanium(IV), an</a:t>
            </a:r>
          </a:p>
          <a:p>
            <a:pPr>
              <a:buNone/>
            </a:pPr>
            <a:r>
              <a:rPr lang="en-US" dirty="0" smtClean="0"/>
              <a:t>tin(II) with </a:t>
            </a:r>
            <a:r>
              <a:rPr lang="en-US" dirty="0" smtClean="0">
                <a:solidFill>
                  <a:srgbClr val="FF0000"/>
                </a:solidFill>
              </a:rPr>
              <a:t>ammonium fluoride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Sometimes, the metal may be </a:t>
            </a:r>
            <a:r>
              <a:rPr lang="en-US" dirty="0" smtClean="0">
                <a:solidFill>
                  <a:srgbClr val="FF0000"/>
                </a:solidFill>
              </a:rPr>
              <a:t>transformed into a different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oxidation state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3. Selective </a:t>
            </a:r>
            <a:r>
              <a:rPr lang="en-US" dirty="0" err="1" smtClean="0">
                <a:solidFill>
                  <a:srgbClr val="0070C0"/>
                </a:solidFill>
              </a:rPr>
              <a:t>Demasking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The cyanide complexes of zinc and cadmium may</a:t>
            </a:r>
          </a:p>
          <a:p>
            <a:pPr>
              <a:buNone/>
            </a:pPr>
            <a:r>
              <a:rPr lang="en-US" dirty="0" smtClean="0"/>
              <a:t>be </a:t>
            </a:r>
            <a:r>
              <a:rPr lang="en-US" dirty="0" err="1" smtClean="0"/>
              <a:t>demasked</a:t>
            </a:r>
            <a:r>
              <a:rPr lang="en-US" dirty="0" smtClean="0"/>
              <a:t> with formaldehyde-acetic acid</a:t>
            </a:r>
          </a:p>
          <a:p>
            <a:pPr>
              <a:buNone/>
            </a:pPr>
            <a:r>
              <a:rPr lang="en-US" dirty="0" smtClean="0"/>
              <a:t>solution or, better, with chloral hydrate 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[Zn(CN)</a:t>
            </a:r>
            <a:r>
              <a:rPr lang="en-US" baseline="-25000" dirty="0" smtClean="0">
                <a:solidFill>
                  <a:srgbClr val="0070C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en-US" baseline="30000" dirty="0" smtClean="0">
                <a:solidFill>
                  <a:srgbClr val="0070C0"/>
                </a:solidFill>
              </a:rPr>
              <a:t>2-</a:t>
            </a:r>
            <a:r>
              <a:rPr lang="en-US" dirty="0" smtClean="0">
                <a:solidFill>
                  <a:srgbClr val="0070C0"/>
                </a:solidFill>
              </a:rPr>
              <a:t> + 4H</a:t>
            </a:r>
            <a:r>
              <a:rPr lang="en-US" baseline="30000" dirty="0" smtClean="0">
                <a:solidFill>
                  <a:srgbClr val="0070C0"/>
                </a:solidFill>
              </a:rPr>
              <a:t>+</a:t>
            </a:r>
            <a:r>
              <a:rPr lang="en-US" dirty="0" smtClean="0">
                <a:solidFill>
                  <a:srgbClr val="0070C0"/>
                </a:solidFill>
              </a:rPr>
              <a:t>  + 4HCHO  →  Zn</a:t>
            </a:r>
            <a:r>
              <a:rPr lang="en-US" baseline="30000" dirty="0" smtClean="0">
                <a:solidFill>
                  <a:srgbClr val="0070C0"/>
                </a:solidFill>
              </a:rPr>
              <a:t>2+  </a:t>
            </a:r>
            <a:r>
              <a:rPr lang="en-US" dirty="0" smtClean="0">
                <a:solidFill>
                  <a:srgbClr val="0070C0"/>
                </a:solidFill>
              </a:rPr>
              <a:t>+ 4HO.CH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.CN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The use of masking and selective </a:t>
            </a:r>
            <a:r>
              <a:rPr lang="en-US" dirty="0" err="1" smtClean="0"/>
              <a:t>demasking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agents permit the successive titration of many</a:t>
            </a:r>
          </a:p>
          <a:p>
            <a:pPr>
              <a:buNone/>
            </a:pPr>
            <a:r>
              <a:rPr lang="en-US" dirty="0" smtClean="0"/>
              <a:t>metals.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019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4. Kinetic masking</a:t>
            </a:r>
          </a:p>
          <a:p>
            <a:pPr>
              <a:buNone/>
            </a:pPr>
            <a:r>
              <a:rPr lang="en-US" dirty="0" smtClean="0"/>
              <a:t>This is a special case in which a metal ion does not</a:t>
            </a:r>
          </a:p>
          <a:p>
            <a:pPr>
              <a:buNone/>
            </a:pPr>
            <a:r>
              <a:rPr lang="en-US" dirty="0" smtClean="0"/>
              <a:t>effectively enter into the </a:t>
            </a:r>
            <a:r>
              <a:rPr lang="en-US" dirty="0" err="1" smtClean="0"/>
              <a:t>complexation</a:t>
            </a:r>
            <a:r>
              <a:rPr lang="en-US" dirty="0" smtClean="0"/>
              <a:t> reaction</a:t>
            </a:r>
          </a:p>
          <a:p>
            <a:pPr>
              <a:buNone/>
            </a:pPr>
            <a:r>
              <a:rPr lang="en-US" dirty="0" smtClean="0"/>
              <a:t>because of its kinetic inertness.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Thus the </a:t>
            </a:r>
            <a:r>
              <a:rPr lang="en-US" dirty="0" smtClean="0">
                <a:solidFill>
                  <a:srgbClr val="0070C0"/>
                </a:solidFill>
              </a:rPr>
              <a:t>slow reaction </a:t>
            </a:r>
            <a:r>
              <a:rPr lang="en-US" dirty="0" smtClean="0"/>
              <a:t>of chromium(III) with EDTA</a:t>
            </a:r>
          </a:p>
          <a:p>
            <a:pPr>
              <a:buNone/>
            </a:pPr>
            <a:r>
              <a:rPr lang="en-US" dirty="0" smtClean="0"/>
              <a:t>makes it </a:t>
            </a:r>
            <a:r>
              <a:rPr lang="en-US" dirty="0" smtClean="0">
                <a:solidFill>
                  <a:srgbClr val="FF0000"/>
                </a:solidFill>
              </a:rPr>
              <a:t>possible to titrate other metal ions which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react rapidly</a:t>
            </a:r>
            <a:r>
              <a:rPr lang="en-US" dirty="0" smtClean="0"/>
              <a:t>, without interference from Cr(III); this</a:t>
            </a:r>
          </a:p>
          <a:p>
            <a:pPr>
              <a:buNone/>
            </a:pPr>
            <a:r>
              <a:rPr lang="en-US" dirty="0" smtClean="0"/>
              <a:t>is illustrated by the determination of iron(III) and</a:t>
            </a:r>
          </a:p>
          <a:p>
            <a:pPr>
              <a:buNone/>
            </a:pPr>
            <a:r>
              <a:rPr lang="en-US" dirty="0" smtClean="0"/>
              <a:t>chromium(III) in a mixture.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mtClean="0"/>
              <a:t>Example </a:t>
            </a:r>
            <a:r>
              <a:rPr lang="en-US" smtClean="0"/>
              <a:t>2.4.2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The formation constant for CaY</a:t>
            </a:r>
            <a:r>
              <a:rPr lang="en-US" sz="3600" baseline="30000" dirty="0" smtClean="0"/>
              <a:t>2-</a:t>
            </a:r>
            <a:r>
              <a:rPr lang="en-US" sz="3600" dirty="0" smtClean="0"/>
              <a:t> is 5*10</a:t>
            </a:r>
            <a:r>
              <a:rPr lang="en-US" sz="3600" baseline="30000" dirty="0" smtClean="0"/>
              <a:t>10</a:t>
            </a:r>
            <a:r>
              <a:rPr lang="en-US" sz="3600" dirty="0" smtClean="0"/>
              <a:t>. At pH</a:t>
            </a:r>
          </a:p>
          <a:p>
            <a:pPr>
              <a:buNone/>
            </a:pPr>
            <a:r>
              <a:rPr lang="en-US" sz="3600" dirty="0" smtClean="0"/>
              <a:t>of 10 </a:t>
            </a:r>
            <a:r>
              <a:rPr lang="el-GR" sz="3600" dirty="0" smtClean="0"/>
              <a:t>α</a:t>
            </a:r>
            <a:r>
              <a:rPr lang="en-US" sz="3600" baseline="-25000" dirty="0" smtClean="0"/>
              <a:t>4</a:t>
            </a:r>
            <a:r>
              <a:rPr lang="en-US" sz="3600" dirty="0" smtClean="0"/>
              <a:t> is estimated as 0.35 to give a conditional</a:t>
            </a:r>
          </a:p>
          <a:p>
            <a:pPr>
              <a:buNone/>
            </a:pPr>
            <a:r>
              <a:rPr lang="en-US" sz="3600" dirty="0" smtClean="0"/>
              <a:t>constant of 1.8*10</a:t>
            </a:r>
            <a:r>
              <a:rPr lang="en-US" sz="3600" baseline="30000" dirty="0" smtClean="0"/>
              <a:t>10</a:t>
            </a:r>
            <a:r>
              <a:rPr lang="en-US" sz="3600" dirty="0" smtClean="0"/>
              <a:t>. Calculate </a:t>
            </a:r>
            <a:r>
              <a:rPr lang="en-US" sz="3600" dirty="0" err="1" smtClean="0"/>
              <a:t>pCa</a:t>
            </a:r>
            <a:r>
              <a:rPr lang="en-US" sz="3600" dirty="0" smtClean="0"/>
              <a:t> in 100 </a:t>
            </a:r>
            <a:r>
              <a:rPr lang="en-US" sz="3600" dirty="0" err="1" smtClean="0"/>
              <a:t>mL</a:t>
            </a:r>
            <a:r>
              <a:rPr lang="en-US" sz="3600" dirty="0" smtClean="0"/>
              <a:t> of a</a:t>
            </a:r>
          </a:p>
          <a:p>
            <a:pPr>
              <a:buNone/>
            </a:pPr>
            <a:r>
              <a:rPr lang="en-US" sz="3600" dirty="0" smtClean="0"/>
              <a:t>solution of 0.10 M Ca</a:t>
            </a:r>
            <a:r>
              <a:rPr lang="en-US" sz="3600" baseline="30000" dirty="0" smtClean="0"/>
              <a:t>2+ </a:t>
            </a:r>
            <a:r>
              <a:rPr lang="en-US" sz="3600" dirty="0" smtClean="0"/>
              <a:t>at pH 10 after addition of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(a) 0 </a:t>
            </a:r>
            <a:r>
              <a:rPr lang="en-US" sz="3600" dirty="0" err="1" smtClean="0"/>
              <a:t>mL</a:t>
            </a:r>
            <a:r>
              <a:rPr lang="en-US" sz="3600" dirty="0" smtClean="0"/>
              <a:t>  (b) 50 </a:t>
            </a:r>
            <a:r>
              <a:rPr lang="en-US" sz="3600" dirty="0" err="1" smtClean="0"/>
              <a:t>mL</a:t>
            </a:r>
            <a:r>
              <a:rPr lang="en-US" sz="3600" dirty="0" smtClean="0"/>
              <a:t>  (c) 100 </a:t>
            </a:r>
            <a:r>
              <a:rPr lang="en-US" sz="3600" dirty="0" err="1" smtClean="0"/>
              <a:t>mL</a:t>
            </a:r>
            <a:r>
              <a:rPr lang="en-US" sz="3600" dirty="0" smtClean="0"/>
              <a:t>   (d) 150 </a:t>
            </a:r>
            <a:r>
              <a:rPr lang="en-US" sz="3600" dirty="0" err="1" smtClean="0"/>
              <a:t>mL</a:t>
            </a:r>
            <a:r>
              <a:rPr lang="en-US" sz="3600" dirty="0" smtClean="0"/>
              <a:t> of 0.10 M EDTA.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Chelating agent:</a:t>
            </a:r>
            <a:r>
              <a:rPr lang="en-US" dirty="0" smtClean="0"/>
              <a:t> Organic agent which has 2 or</a:t>
            </a:r>
          </a:p>
          <a:p>
            <a:pPr>
              <a:buNone/>
            </a:pPr>
            <a:r>
              <a:rPr lang="en-US" dirty="0" smtClean="0"/>
              <a:t>more groups capable of </a:t>
            </a:r>
            <a:r>
              <a:rPr lang="en-US" dirty="0" err="1" smtClean="0"/>
              <a:t>complexing</a:t>
            </a:r>
            <a:r>
              <a:rPr lang="en-US" dirty="0" smtClean="0"/>
              <a:t> a metal ion</a:t>
            </a:r>
          </a:p>
          <a:p>
            <a:pPr>
              <a:buNone/>
            </a:pPr>
            <a:r>
              <a:rPr lang="en-US" dirty="0" smtClean="0"/>
              <a:t>and the complex form is a </a:t>
            </a:r>
            <a:r>
              <a:rPr lang="en-US" dirty="0" err="1" smtClean="0">
                <a:solidFill>
                  <a:srgbClr val="FF0000"/>
                </a:solidFill>
              </a:rPr>
              <a:t>chelate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Formation Constant: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Consider the </a:t>
            </a:r>
            <a:r>
              <a:rPr lang="en-US" dirty="0" err="1" smtClean="0"/>
              <a:t>complexation</a:t>
            </a:r>
            <a:r>
              <a:rPr lang="en-US" dirty="0" smtClean="0"/>
              <a:t> of Cu</a:t>
            </a:r>
            <a:r>
              <a:rPr lang="en-US" baseline="30000" dirty="0" smtClean="0"/>
              <a:t>2+ </a:t>
            </a:r>
            <a:r>
              <a:rPr lang="en-US" dirty="0" smtClean="0"/>
              <a:t>with NH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Cu</a:t>
            </a:r>
            <a:r>
              <a:rPr lang="en-US" baseline="30000" dirty="0" smtClean="0"/>
              <a:t>2+   </a:t>
            </a:r>
            <a:r>
              <a:rPr lang="en-US" dirty="0" smtClean="0"/>
              <a:t>+   :NH</a:t>
            </a:r>
            <a:r>
              <a:rPr lang="en-US" baseline="-25000" dirty="0" smtClean="0"/>
              <a:t>3</a:t>
            </a:r>
            <a:r>
              <a:rPr lang="en-US" dirty="0" smtClean="0"/>
              <a:t>   </a:t>
            </a:r>
            <a:r>
              <a:rPr lang="en-US" dirty="0" smtClean="0">
                <a:latin typeface="Cambria Math"/>
                <a:ea typeface="Cambria Math"/>
              </a:rPr>
              <a:t>⇋   Cu[NH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r>
              <a:rPr lang="en-US" baseline="30000" dirty="0" smtClean="0">
                <a:latin typeface="Cambria Math"/>
                <a:ea typeface="Cambria Math"/>
              </a:rPr>
              <a:t>2+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When the complex is formed, the H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O molecules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are removed by a new </a:t>
            </a:r>
            <a:r>
              <a:rPr lang="en-US" dirty="0" err="1" smtClean="0">
                <a:latin typeface="Cambria Math"/>
                <a:ea typeface="Cambria Math"/>
              </a:rPr>
              <a:t>ligand</a:t>
            </a:r>
            <a:r>
              <a:rPr lang="en-US" dirty="0" smtClean="0">
                <a:latin typeface="Cambria Math"/>
                <a:ea typeface="Cambria Math"/>
              </a:rPr>
              <a:t> step by step until all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the coordination sites of the metal are filled.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1cpx16_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Each step is characterized by </a:t>
            </a:r>
            <a:r>
              <a:rPr lang="en-US" dirty="0" smtClean="0">
                <a:solidFill>
                  <a:srgbClr val="0070C0"/>
                </a:solidFill>
              </a:rPr>
              <a:t>equilibrium constant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Ki</a:t>
            </a:r>
            <a:r>
              <a:rPr lang="en-US" dirty="0" smtClean="0"/>
              <a:t>, called </a:t>
            </a:r>
            <a:r>
              <a:rPr lang="en-US" dirty="0" smtClean="0">
                <a:solidFill>
                  <a:srgbClr val="FF0000"/>
                </a:solidFill>
              </a:rPr>
              <a:t>stepwise stability constant (stepwise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formation constant)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  <a:r>
              <a:rPr lang="en-US" dirty="0" smtClean="0"/>
              <a:t> and K</a:t>
            </a:r>
            <a:r>
              <a:rPr lang="en-US" baseline="-25000" dirty="0" smtClean="0"/>
              <a:t>4</a:t>
            </a:r>
            <a:r>
              <a:rPr lang="en-US" dirty="0" smtClean="0"/>
              <a:t> are stepwise equilibrium constant.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133600"/>
          <a:ext cx="85344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979620"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+mn-cs"/>
                        </a:rPr>
                        <a:t>⇋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1860">
                <a:tc>
                  <a:txBody>
                    <a:bodyPr/>
                    <a:lstStyle/>
                    <a:p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+mn-cs"/>
                        </a:rPr>
                        <a:t>⇋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[Cu(NH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1860">
                <a:tc>
                  <a:txBody>
                    <a:bodyPr/>
                    <a:lstStyle/>
                    <a:p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[Cu(NH</a:t>
                      </a:r>
                      <a:r>
                        <a:rPr lang="en-US" sz="23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3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3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sz="23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300" b="1" kern="1200" baseline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+mn-cs"/>
                        </a:rPr>
                        <a:t>⇋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[Cu(NH</a:t>
                      </a:r>
                      <a:r>
                        <a:rPr lang="en-US" sz="23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3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3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18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[Cu(NH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⇋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[Cu(NH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1cpx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336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m1cpx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971800"/>
            <a:ext cx="289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1cpx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9624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1cpx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800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These equilibrium constants can be expressed</a:t>
            </a:r>
          </a:p>
          <a:p>
            <a:pPr>
              <a:buNone/>
            </a:pPr>
            <a:r>
              <a:rPr lang="en-US" dirty="0" smtClean="0"/>
              <a:t>generally by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4.1</a:t>
            </a:r>
          </a:p>
          <a:p>
            <a:pPr>
              <a:buNone/>
            </a:pPr>
            <a:r>
              <a:rPr lang="en-US" dirty="0" smtClean="0"/>
              <a:t>A divalent metal M</a:t>
            </a:r>
            <a:r>
              <a:rPr lang="en-US" baseline="30000" dirty="0" smtClean="0"/>
              <a:t>2+</a:t>
            </a:r>
            <a:r>
              <a:rPr lang="en-US" dirty="0" smtClean="0"/>
              <a:t> reacts with a </a:t>
            </a:r>
            <a:r>
              <a:rPr lang="en-US" dirty="0" err="1" smtClean="0"/>
              <a:t>ligand</a:t>
            </a:r>
            <a:r>
              <a:rPr lang="en-US" dirty="0" smtClean="0"/>
              <a:t> L to form a </a:t>
            </a:r>
          </a:p>
          <a:p>
            <a:pPr>
              <a:buNone/>
            </a:pPr>
            <a:r>
              <a:rPr lang="en-US" dirty="0" smtClean="0"/>
              <a:t>1:1 complex: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Calculate the concentration of M</a:t>
            </a:r>
            <a:r>
              <a:rPr lang="en-US" baseline="30000" dirty="0" smtClean="0"/>
              <a:t>2+ </a:t>
            </a:r>
            <a:r>
              <a:rPr lang="en-US" dirty="0" smtClean="0"/>
              <a:t>in a solution</a:t>
            </a:r>
          </a:p>
          <a:p>
            <a:pPr>
              <a:buNone/>
            </a:pPr>
            <a:r>
              <a:rPr lang="en-US" dirty="0" smtClean="0"/>
              <a:t>prepared by mixing equal volumes of 0.20M M</a:t>
            </a:r>
            <a:r>
              <a:rPr lang="en-US" baseline="30000" dirty="0" smtClean="0"/>
              <a:t>2+</a:t>
            </a:r>
          </a:p>
          <a:p>
            <a:pPr>
              <a:buNone/>
            </a:pPr>
            <a:r>
              <a:rPr lang="en-US" dirty="0" smtClean="0"/>
              <a:t>and 0.20 M L.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f</a:t>
            </a:r>
            <a:r>
              <a:rPr lang="en-US" dirty="0" smtClean="0"/>
              <a:t> = 1.0  10</a:t>
            </a:r>
            <a:r>
              <a:rPr lang="en-US" baseline="30000" dirty="0" smtClean="0"/>
              <a:t>8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1cpx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886200"/>
            <a:ext cx="4906537" cy="762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Chelates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r>
              <a:rPr lang="en-US" dirty="0" smtClean="0"/>
              <a:t> is rarely used as titrating agent because it</a:t>
            </a:r>
          </a:p>
          <a:p>
            <a:pPr>
              <a:buNone/>
            </a:pPr>
            <a:r>
              <a:rPr lang="en-US" dirty="0" smtClean="0"/>
              <a:t>doesn’t </a:t>
            </a:r>
            <a:r>
              <a:rPr lang="en-US" dirty="0" smtClean="0">
                <a:solidFill>
                  <a:srgbClr val="00B050"/>
                </a:solidFill>
              </a:rPr>
              <a:t>achieve a sharp end point corresponding </a:t>
            </a:r>
            <a:r>
              <a:rPr lang="en-US" dirty="0" smtClean="0"/>
              <a:t>to </a:t>
            </a:r>
          </a:p>
          <a:p>
            <a:pPr>
              <a:buNone/>
            </a:pPr>
            <a:r>
              <a:rPr lang="en-US" dirty="0" err="1" smtClean="0"/>
              <a:t>stoichiometric</a:t>
            </a:r>
            <a:r>
              <a:rPr lang="en-US" dirty="0" smtClean="0"/>
              <a:t> complex.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Certain </a:t>
            </a:r>
            <a:r>
              <a:rPr lang="en-US" dirty="0" err="1" smtClean="0"/>
              <a:t>complexing</a:t>
            </a:r>
            <a:r>
              <a:rPr lang="en-US" dirty="0" smtClean="0"/>
              <a:t> agents have 2 or more</a:t>
            </a:r>
          </a:p>
          <a:p>
            <a:pPr>
              <a:buNone/>
            </a:pPr>
            <a:r>
              <a:rPr lang="en-US" dirty="0" smtClean="0"/>
              <a:t>groups which form well-defined complexes and are </a:t>
            </a:r>
          </a:p>
          <a:p>
            <a:pPr>
              <a:buNone/>
            </a:pPr>
            <a:r>
              <a:rPr lang="en-US" dirty="0" smtClean="0"/>
              <a:t>used for titration.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100" dirty="0" err="1" smtClean="0"/>
              <a:t>Unidentate</a:t>
            </a:r>
            <a:r>
              <a:rPr lang="en-US" sz="3100" dirty="0" smtClean="0"/>
              <a:t> (NH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), </a:t>
            </a:r>
            <a:r>
              <a:rPr lang="en-US" sz="3100" dirty="0" err="1" smtClean="0"/>
              <a:t>Bidentate</a:t>
            </a:r>
            <a:r>
              <a:rPr lang="en-US" sz="3100" dirty="0" smtClean="0"/>
              <a:t> (</a:t>
            </a:r>
            <a:r>
              <a:rPr lang="en-US" sz="3100" dirty="0" err="1" smtClean="0"/>
              <a:t>Glycine</a:t>
            </a:r>
            <a:r>
              <a:rPr lang="en-US" sz="3100" dirty="0" smtClean="0"/>
              <a:t>), Tridentate, </a:t>
            </a:r>
          </a:p>
          <a:p>
            <a:pPr>
              <a:buNone/>
            </a:pPr>
            <a:r>
              <a:rPr lang="en-US" sz="3100" dirty="0" err="1" smtClean="0"/>
              <a:t>Tetradentate</a:t>
            </a:r>
            <a:r>
              <a:rPr lang="en-US" sz="3100" dirty="0" smtClean="0"/>
              <a:t>, </a:t>
            </a:r>
            <a:r>
              <a:rPr lang="en-US" sz="3100" dirty="0" err="1" smtClean="0"/>
              <a:t>Pentadentate</a:t>
            </a:r>
            <a:r>
              <a:rPr lang="en-US" sz="3100" dirty="0" smtClean="0"/>
              <a:t> and </a:t>
            </a:r>
            <a:r>
              <a:rPr lang="en-US" sz="3100" dirty="0" err="1" smtClean="0"/>
              <a:t>Hexadentate</a:t>
            </a:r>
            <a:r>
              <a:rPr lang="en-US" sz="3100" dirty="0" smtClean="0"/>
              <a:t> (EDTA).</a:t>
            </a:r>
            <a:endParaRPr lang="en-US" sz="3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Chelates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An organic agent that has </a:t>
            </a:r>
            <a:r>
              <a:rPr lang="en-US" dirty="0" smtClean="0">
                <a:solidFill>
                  <a:srgbClr val="00B050"/>
                </a:solidFill>
              </a:rPr>
              <a:t>two or more groups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capable of </a:t>
            </a:r>
            <a:r>
              <a:rPr lang="en-US" dirty="0" err="1" smtClean="0">
                <a:solidFill>
                  <a:srgbClr val="00B050"/>
                </a:solidFill>
              </a:rPr>
              <a:t>complexing</a:t>
            </a:r>
            <a:r>
              <a:rPr lang="en-US" dirty="0" smtClean="0">
                <a:solidFill>
                  <a:srgbClr val="00B050"/>
                </a:solidFill>
              </a:rPr>
              <a:t> a metal ion </a:t>
            </a:r>
            <a:r>
              <a:rPr lang="en-US" dirty="0" smtClean="0"/>
              <a:t>is called 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chelating agent</a:t>
            </a:r>
            <a:r>
              <a:rPr lang="en-US" b="1" i="1" dirty="0" smtClean="0"/>
              <a:t>.</a:t>
            </a:r>
            <a:r>
              <a:rPr lang="en-US" b="1" dirty="0" smtClean="0"/>
              <a:t> </a:t>
            </a:r>
            <a:r>
              <a:rPr lang="en-US" dirty="0" smtClean="0"/>
              <a:t>The complex formed is called a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chelate</a:t>
            </a:r>
            <a:r>
              <a:rPr lang="en-US" b="1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Titration with a chelating agent is called a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chelometric</a:t>
            </a:r>
            <a:r>
              <a:rPr lang="en-US" dirty="0" smtClean="0">
                <a:solidFill>
                  <a:srgbClr val="00B050"/>
                </a:solidFill>
              </a:rPr>
              <a:t> titration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61192"/>
            <a:ext cx="3352800" cy="150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419600"/>
            <a:ext cx="3006382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EDTA: </a:t>
            </a:r>
            <a:r>
              <a:rPr lang="en-US" dirty="0" smtClean="0"/>
              <a:t>Most widely used chelating agent in</a:t>
            </a:r>
          </a:p>
          <a:p>
            <a:pPr>
              <a:buNone/>
            </a:pPr>
            <a:r>
              <a:rPr lang="en-US" dirty="0" err="1" smtClean="0"/>
              <a:t>chelometric</a:t>
            </a:r>
            <a:r>
              <a:rPr lang="en-US" dirty="0" smtClean="0"/>
              <a:t> titrations.</a:t>
            </a:r>
          </a:p>
          <a:p>
            <a:pPr>
              <a:buNone/>
            </a:pPr>
            <a:r>
              <a:rPr lang="en-US" dirty="0" smtClean="0"/>
              <a:t>EDTA = </a:t>
            </a:r>
            <a:r>
              <a:rPr lang="en-US" dirty="0" err="1" smtClean="0"/>
              <a:t>Ethylenediaminetetra</a:t>
            </a:r>
            <a:r>
              <a:rPr lang="en-US" dirty="0" smtClean="0"/>
              <a:t> acetic acid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symbolized as 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  <a:r>
              <a:rPr lang="en-US" baseline="-25000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Disodium EDTA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(Na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Y) </a:t>
            </a:r>
            <a:r>
              <a:rPr lang="en-US" dirty="0" smtClean="0"/>
              <a:t>is the form used as </a:t>
            </a:r>
            <a:r>
              <a:rPr lang="en-US" dirty="0" err="1" smtClean="0"/>
              <a:t>titrant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EDTA is widely used because of its </a:t>
            </a:r>
            <a:r>
              <a:rPr lang="en-US" dirty="0" smtClean="0">
                <a:solidFill>
                  <a:srgbClr val="FF0000"/>
                </a:solidFill>
              </a:rPr>
              <a:t>high formation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constant.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114800" cy="15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EDTA </a:t>
            </a:r>
            <a:r>
              <a:rPr lang="en-US" dirty="0" err="1" smtClean="0">
                <a:solidFill>
                  <a:srgbClr val="0070C0"/>
                </a:solidFill>
              </a:rPr>
              <a:t>Equilibria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990600"/>
            <a:ext cx="6589155" cy="95250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362200"/>
            <a:ext cx="6705601" cy="802533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1" y="3581400"/>
            <a:ext cx="6605034" cy="902357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4977610"/>
            <a:ext cx="6324601" cy="917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1403</Words>
  <Application>Microsoft Office PowerPoint</Application>
  <PresentationFormat>On-screen Show (4:3)</PresentationFormat>
  <Paragraphs>241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4.0 COMPLEX REACTIONS AND TITRATION</vt:lpstr>
      <vt:lpstr>Terminologies used in complex reactions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EDTA Titration Curve</vt:lpstr>
      <vt:lpstr>EDTA against minimum pH for metals </vt:lpstr>
      <vt:lpstr>Indicators for Chelometric reaction</vt:lpstr>
      <vt:lpstr>Indicators for Chelometric reaction</vt:lpstr>
      <vt:lpstr>Slide 16</vt:lpstr>
      <vt:lpstr>Slide 17</vt:lpstr>
      <vt:lpstr>Slide 18</vt:lpstr>
      <vt:lpstr>Selectivity, Masking and Demasking Agents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4.0 COMPLEX REACTIONS AND TITRATION</dc:title>
  <dc:creator>DAN</dc:creator>
  <cp:lastModifiedBy>DAN</cp:lastModifiedBy>
  <cp:revision>77</cp:revision>
  <dcterms:created xsi:type="dcterms:W3CDTF">2011-09-19T07:30:08Z</dcterms:created>
  <dcterms:modified xsi:type="dcterms:W3CDTF">2011-10-20T16:48:30Z</dcterms:modified>
</cp:coreProperties>
</file>