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F43F8-EA40-4D12-8EAE-9D4D7838A29B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97004-E5DC-4437-99BE-6DA938688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97004-E5DC-4437-99BE-6DA938688E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0DA4-12AA-4DC3-929F-7B64E980D53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82CB-BB6D-4F5A-AD45-A0B615F04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5.0 PRECIPITATION REACTION AND TITRATION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Many metals + EDTA  =  </a:t>
            </a:r>
            <a:r>
              <a:rPr lang="en-US" dirty="0" err="1" smtClean="0">
                <a:solidFill>
                  <a:srgbClr val="0070C0"/>
                </a:solidFill>
              </a:rPr>
              <a:t>Complexometric</a:t>
            </a:r>
            <a:r>
              <a:rPr lang="en-US" dirty="0" smtClean="0">
                <a:solidFill>
                  <a:srgbClr val="0070C0"/>
                </a:solidFill>
              </a:rPr>
              <a:t> reaction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Selected anion  + Metal = </a:t>
            </a:r>
            <a:r>
              <a:rPr lang="en-US" dirty="0" smtClean="0">
                <a:solidFill>
                  <a:srgbClr val="00B050"/>
                </a:solidFill>
              </a:rPr>
              <a:t>Precipitation reaction</a:t>
            </a:r>
          </a:p>
          <a:p>
            <a:pPr algn="l"/>
            <a:endParaRPr lang="en-US" dirty="0" smtClean="0">
              <a:solidFill>
                <a:srgbClr val="00B050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What is the difference between precipitation and crystallization? </a:t>
            </a:r>
          </a:p>
          <a:p>
            <a:pPr algn="l"/>
            <a:endParaRPr lang="en-US" dirty="0">
              <a:solidFill>
                <a:srgbClr val="00B050"/>
              </a:solidFill>
            </a:endParaRPr>
          </a:p>
          <a:p>
            <a:pPr algn="l"/>
            <a:r>
              <a:rPr lang="en-US" u="sng" dirty="0" smtClean="0">
                <a:solidFill>
                  <a:schemeClr val="tx1"/>
                </a:solidFill>
              </a:rPr>
              <a:t>Factors affecting Precipitation reactions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pH of the solution.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Presence of </a:t>
            </a:r>
            <a:r>
              <a:rPr lang="en-US" dirty="0" err="1" smtClean="0">
                <a:solidFill>
                  <a:schemeClr val="tx1"/>
                </a:solidFill>
              </a:rPr>
              <a:t>complexing</a:t>
            </a:r>
            <a:r>
              <a:rPr lang="en-US" dirty="0" smtClean="0">
                <a:solidFill>
                  <a:schemeClr val="tx1"/>
                </a:solidFill>
              </a:rPr>
              <a:t> agents.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PRECIPITATION TITRATION</a:t>
            </a:r>
          </a:p>
          <a:p>
            <a:pPr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Titration Curve</a:t>
            </a:r>
          </a:p>
          <a:p>
            <a:pPr>
              <a:buNone/>
            </a:pPr>
            <a:r>
              <a:rPr lang="en-US" dirty="0" smtClean="0"/>
              <a:t>Usually a plot of </a:t>
            </a:r>
            <a:r>
              <a:rPr lang="en-US" dirty="0" err="1" smtClean="0"/>
              <a:t>pA</a:t>
            </a:r>
            <a:r>
              <a:rPr lang="en-US" dirty="0" smtClean="0"/>
              <a:t> against volume of </a:t>
            </a:r>
            <a:r>
              <a:rPr lang="en-US" dirty="0" err="1" smtClean="0"/>
              <a:t>titrant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5.2</a:t>
            </a:r>
          </a:p>
          <a:p>
            <a:pPr>
              <a:buNone/>
            </a:pPr>
            <a:r>
              <a:rPr lang="en-US" dirty="0" err="1" smtClean="0"/>
              <a:t>Calculte</a:t>
            </a:r>
            <a:r>
              <a:rPr lang="en-US" dirty="0" smtClean="0"/>
              <a:t> </a:t>
            </a:r>
            <a:r>
              <a:rPr lang="en-US" dirty="0" err="1" smtClean="0"/>
              <a:t>pCl</a:t>
            </a:r>
            <a:r>
              <a:rPr lang="en-US" dirty="0" smtClean="0"/>
              <a:t> for the titration of 100 </a:t>
            </a:r>
            <a:r>
              <a:rPr lang="en-US" dirty="0" err="1" smtClean="0"/>
              <a:t>mL</a:t>
            </a:r>
            <a:r>
              <a:rPr lang="en-US" dirty="0" smtClean="0"/>
              <a:t> of 0.10 M </a:t>
            </a:r>
            <a:r>
              <a:rPr lang="en-US" dirty="0" err="1" smtClean="0"/>
              <a:t>Cl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with 0.10 M AgNO</a:t>
            </a:r>
            <a:r>
              <a:rPr lang="en-US" baseline="-25000" dirty="0" smtClean="0"/>
              <a:t>3</a:t>
            </a:r>
            <a:r>
              <a:rPr lang="en-US" dirty="0" smtClean="0"/>
              <a:t> for the addition of 0.00, 50.00,</a:t>
            </a:r>
          </a:p>
          <a:p>
            <a:pPr>
              <a:buNone/>
            </a:pPr>
            <a:r>
              <a:rPr lang="en-US" dirty="0" smtClean="0"/>
              <a:t>100.00, and 110.00 </a:t>
            </a:r>
            <a:r>
              <a:rPr lang="en-US" dirty="0" err="1" smtClean="0"/>
              <a:t>mL</a:t>
            </a:r>
            <a:r>
              <a:rPr lang="en-US" dirty="0" smtClean="0"/>
              <a:t> AgNO</a:t>
            </a:r>
            <a:r>
              <a:rPr lang="en-US" baseline="-25000" dirty="0" smtClean="0"/>
              <a:t>3</a:t>
            </a:r>
            <a:r>
              <a:rPr lang="en-US" dirty="0" smtClean="0"/>
              <a:t>.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sp</a:t>
            </a:r>
            <a:r>
              <a:rPr lang="en-US" dirty="0" smtClean="0"/>
              <a:t> = 1.0 *10</a:t>
            </a:r>
            <a:r>
              <a:rPr lang="en-US" baseline="30000" dirty="0" smtClean="0"/>
              <a:t>-10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Indicators for Precipitation titration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 are 2 types of indicators for </a:t>
            </a:r>
            <a:r>
              <a:rPr lang="en-US" dirty="0" err="1" smtClean="0"/>
              <a:t>ppt</a:t>
            </a:r>
            <a:r>
              <a:rPr lang="en-US" dirty="0" smtClean="0"/>
              <a:t> reactions;</a:t>
            </a:r>
          </a:p>
          <a:p>
            <a:pPr marL="514350" indent="-514350">
              <a:buAutoNum type="arabicPeriod"/>
            </a:pPr>
            <a:r>
              <a:rPr lang="en-US" dirty="0" smtClean="0"/>
              <a:t>Those that react with </a:t>
            </a:r>
            <a:r>
              <a:rPr lang="en-US" dirty="0" err="1" smtClean="0"/>
              <a:t>titrant</a:t>
            </a:r>
            <a:r>
              <a:rPr lang="en-US" dirty="0" smtClean="0"/>
              <a:t> . (</a:t>
            </a:r>
            <a:r>
              <a:rPr lang="en-US" dirty="0" err="1" smtClean="0"/>
              <a:t>Egs</a:t>
            </a:r>
            <a:r>
              <a:rPr lang="en-US" dirty="0" smtClean="0"/>
              <a:t>. Mohr, </a:t>
            </a:r>
            <a:r>
              <a:rPr lang="en-US" dirty="0" err="1" smtClean="0"/>
              <a:t>Volhard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Those that adsorb on the surface of precipitates.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Mohr Method</a:t>
            </a:r>
          </a:p>
          <a:p>
            <a:pPr marL="514350" indent="-514350">
              <a:buNone/>
            </a:pPr>
            <a:r>
              <a:rPr lang="en-US" dirty="0" smtClean="0"/>
              <a:t>Used for the determination of chloride ions when</a:t>
            </a:r>
          </a:p>
          <a:p>
            <a:pPr marL="514350" indent="-514350">
              <a:buNone/>
            </a:pPr>
            <a:r>
              <a:rPr lang="en-US" smtClean="0"/>
              <a:t>titrated </a:t>
            </a:r>
            <a:r>
              <a:rPr lang="en-US" smtClean="0"/>
              <a:t>against </a:t>
            </a:r>
            <a:r>
              <a:rPr lang="en-US" dirty="0" smtClean="0"/>
              <a:t>silver ions.</a:t>
            </a:r>
          </a:p>
          <a:p>
            <a:pPr marL="514350" indent="-514350">
              <a:buNone/>
            </a:pPr>
            <a:r>
              <a:rPr lang="en-US" dirty="0" smtClean="0"/>
              <a:t>Indicator: A </a:t>
            </a:r>
            <a:r>
              <a:rPr lang="en-US" dirty="0" smtClean="0">
                <a:solidFill>
                  <a:srgbClr val="FF0000"/>
                </a:solidFill>
              </a:rPr>
              <a:t>soluble chromate salt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172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Mohr Method</a:t>
            </a:r>
          </a:p>
          <a:p>
            <a:pPr>
              <a:buNone/>
            </a:pPr>
            <a:r>
              <a:rPr lang="en-US" dirty="0" smtClean="0"/>
              <a:t>Mechanism: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Performed at a pH of about 8.</a:t>
            </a:r>
          </a:p>
          <a:p>
            <a:r>
              <a:rPr lang="en-US" dirty="0" smtClean="0"/>
              <a:t>If the solution is too acidic, pH&lt;6, part of the</a:t>
            </a:r>
          </a:p>
          <a:p>
            <a:pPr>
              <a:buNone/>
            </a:pPr>
            <a:r>
              <a:rPr lang="en-US" dirty="0" smtClean="0"/>
              <a:t>indicator will be present as HCrO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-</a:t>
            </a:r>
            <a:r>
              <a:rPr lang="en-US" dirty="0" smtClean="0"/>
              <a:t> and more Ag</a:t>
            </a:r>
            <a:r>
              <a:rPr lang="en-US" baseline="30000" dirty="0" smtClean="0"/>
              <a:t>+</a:t>
            </a:r>
          </a:p>
          <a:p>
            <a:pPr>
              <a:buNone/>
            </a:pPr>
            <a:r>
              <a:rPr lang="en-US" dirty="0" smtClean="0"/>
              <a:t>will be needed to form Ag</a:t>
            </a:r>
            <a:r>
              <a:rPr lang="en-US" baseline="-25000" dirty="0" smtClean="0"/>
              <a:t>2</a:t>
            </a:r>
            <a:r>
              <a:rPr lang="en-US" dirty="0" smtClean="0"/>
              <a:t>CrO</a:t>
            </a:r>
            <a:r>
              <a:rPr lang="en-US" baseline="-25000" dirty="0" smtClean="0"/>
              <a:t>4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pH&gt;8, </a:t>
            </a:r>
            <a:r>
              <a:rPr lang="en-US" dirty="0" err="1" smtClean="0"/>
              <a:t>AgOH</a:t>
            </a:r>
            <a:r>
              <a:rPr lang="en-US" dirty="0" smtClean="0"/>
              <a:t> forms instead of Ag</a:t>
            </a:r>
            <a:r>
              <a:rPr lang="en-US" baseline="-25000" dirty="0" smtClean="0"/>
              <a:t>2</a:t>
            </a:r>
            <a:r>
              <a:rPr lang="en-US" dirty="0" smtClean="0"/>
              <a:t>Cr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pH is maintained by adding CaCO</a:t>
            </a:r>
            <a:r>
              <a:rPr lang="en-US" baseline="-25000" dirty="0" smtClean="0"/>
              <a:t>3</a:t>
            </a:r>
            <a:r>
              <a:rPr lang="en-US" dirty="0" smtClean="0"/>
              <a:t> solution.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7620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Adsorption Indicators</a:t>
            </a:r>
          </a:p>
          <a:p>
            <a:pPr>
              <a:buNone/>
            </a:pPr>
            <a:r>
              <a:rPr lang="en-US" dirty="0" smtClean="0"/>
              <a:t>The indicator reaction occurs on the surface of the</a:t>
            </a:r>
          </a:p>
          <a:p>
            <a:pPr>
              <a:buNone/>
            </a:pPr>
            <a:r>
              <a:rPr lang="en-US" dirty="0" smtClean="0"/>
              <a:t>precipitate. The indicator exists in solution in the</a:t>
            </a:r>
          </a:p>
          <a:p>
            <a:pPr>
              <a:buNone/>
            </a:pPr>
            <a:r>
              <a:rPr lang="en-US" dirty="0" smtClean="0"/>
              <a:t>ionized form as In</a:t>
            </a:r>
            <a:r>
              <a:rPr lang="en-US" baseline="30000" dirty="0" smtClean="0"/>
              <a:t>-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Mechanism</a:t>
            </a:r>
          </a:p>
          <a:p>
            <a:pPr>
              <a:buNone/>
            </a:pPr>
            <a:r>
              <a:rPr lang="en-US" dirty="0" smtClean="0"/>
              <a:t>Consider the titration of 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 with Ag</a:t>
            </a:r>
            <a:r>
              <a:rPr lang="en-US" baseline="30000" dirty="0" smtClean="0"/>
              <a:t>+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Before the equivalence point, 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 is in excess and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primary adsorbed layer </a:t>
            </a:r>
            <a:r>
              <a:rPr lang="en-US" dirty="0" smtClean="0"/>
              <a:t>is 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. This repulses the</a:t>
            </a:r>
          </a:p>
          <a:p>
            <a:pPr>
              <a:buNone/>
            </a:pPr>
            <a:r>
              <a:rPr lang="en-US" dirty="0" smtClean="0"/>
              <a:t>indicator anion and absorbs loosely </a:t>
            </a:r>
            <a:r>
              <a:rPr lang="en-US" dirty="0" err="1" smtClean="0"/>
              <a:t>cations</a:t>
            </a:r>
            <a:r>
              <a:rPr lang="en-US" dirty="0" smtClean="0"/>
              <a:t> in</a:t>
            </a:r>
          </a:p>
          <a:p>
            <a:pPr>
              <a:buNone/>
            </a:pPr>
            <a:r>
              <a:rPr lang="en-US" dirty="0" smtClean="0"/>
              <a:t>solution.           </a:t>
            </a:r>
            <a:r>
              <a:rPr lang="en-US" dirty="0" err="1" smtClean="0"/>
              <a:t>AgCl:Cl</a:t>
            </a:r>
            <a:r>
              <a:rPr lang="en-US" baseline="30000" dirty="0" smtClean="0"/>
              <a:t>-</a:t>
            </a:r>
            <a:r>
              <a:rPr lang="en-US" dirty="0" smtClean="0"/>
              <a:t>::Na</a:t>
            </a:r>
            <a:r>
              <a:rPr lang="en-US" baseline="30000" dirty="0" smtClean="0"/>
              <a:t>+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172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Adsorption Indicators</a:t>
            </a:r>
          </a:p>
          <a:p>
            <a:pPr>
              <a:buNone/>
            </a:pPr>
            <a:r>
              <a:rPr lang="en-US" dirty="0" smtClean="0"/>
              <a:t>Beyond the equivalence point, Ag</a:t>
            </a:r>
            <a:r>
              <a:rPr lang="en-US" baseline="30000" dirty="0" smtClean="0"/>
              <a:t>+</a:t>
            </a:r>
            <a:r>
              <a:rPr lang="en-US" dirty="0" smtClean="0"/>
              <a:t> is in excess and</a:t>
            </a:r>
          </a:p>
          <a:p>
            <a:pPr>
              <a:buNone/>
            </a:pPr>
            <a:r>
              <a:rPr lang="en-US" dirty="0" smtClean="0"/>
              <a:t>the primary absorbed layer is Ag</a:t>
            </a:r>
            <a:r>
              <a:rPr lang="en-US" baseline="30000" dirty="0" smtClean="0"/>
              <a:t>+</a:t>
            </a:r>
            <a:r>
              <a:rPr lang="en-US" dirty="0" smtClean="0"/>
              <a:t>. This attracts the</a:t>
            </a:r>
          </a:p>
          <a:p>
            <a:pPr>
              <a:buNone/>
            </a:pPr>
            <a:r>
              <a:rPr lang="en-US" dirty="0" smtClean="0"/>
              <a:t>anion of the indicator to the precipitate.</a:t>
            </a:r>
          </a:p>
          <a:p>
            <a:pPr>
              <a:buNone/>
            </a:pPr>
            <a:r>
              <a:rPr lang="en-US" dirty="0" smtClean="0"/>
              <a:t>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AgCl:Ag</a:t>
            </a:r>
            <a:r>
              <a:rPr lang="en-US" baseline="30000" dirty="0" smtClean="0"/>
              <a:t>+</a:t>
            </a:r>
            <a:r>
              <a:rPr lang="en-US" dirty="0" smtClean="0"/>
              <a:t>::In</a:t>
            </a:r>
            <a:r>
              <a:rPr lang="en-US" baseline="30000" dirty="0" smtClean="0"/>
              <a:t>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colour</a:t>
            </a:r>
            <a:r>
              <a:rPr lang="en-US" dirty="0" smtClean="0"/>
              <a:t> of the adsorbed indicator is different</a:t>
            </a:r>
          </a:p>
          <a:p>
            <a:pPr>
              <a:buNone/>
            </a:pPr>
            <a:r>
              <a:rPr lang="en-US" dirty="0" smtClean="0"/>
              <a:t>from that of the </a:t>
            </a:r>
            <a:r>
              <a:rPr lang="en-US" dirty="0" err="1" smtClean="0"/>
              <a:t>unadsorbed</a:t>
            </a:r>
            <a:r>
              <a:rPr lang="en-US" dirty="0" smtClean="0"/>
              <a:t>. The difference in</a:t>
            </a:r>
          </a:p>
          <a:p>
            <a:pPr>
              <a:buNone/>
            </a:pPr>
            <a:r>
              <a:rPr lang="en-US" dirty="0" err="1" smtClean="0"/>
              <a:t>colour</a:t>
            </a:r>
            <a:r>
              <a:rPr lang="en-US" dirty="0" smtClean="0"/>
              <a:t> signifies the equivalence point.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Precipitation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Consider the partial dissolution of </a:t>
            </a:r>
            <a:r>
              <a:rPr lang="en-US" dirty="0" err="1" smtClean="0"/>
              <a:t>AgCl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equilibrium constant, </a:t>
            </a:r>
            <a:r>
              <a:rPr lang="en-US" dirty="0" smtClean="0">
                <a:solidFill>
                  <a:srgbClr val="0070C0"/>
                </a:solidFill>
              </a:rPr>
              <a:t>solubility product</a:t>
            </a:r>
            <a:r>
              <a:rPr lang="en-US" dirty="0" smtClean="0"/>
              <a:t>, </a:t>
            </a:r>
            <a:r>
              <a:rPr lang="en-US" dirty="0" err="1" smtClean="0"/>
              <a:t>Ksp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 general,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286000"/>
            <a:ext cx="5168446" cy="50482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343400"/>
            <a:ext cx="3028950" cy="5048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562600"/>
            <a:ext cx="5796133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Effect of acid on solubility product</a:t>
            </a:r>
          </a:p>
          <a:p>
            <a:pPr>
              <a:buNone/>
            </a:pPr>
            <a:r>
              <a:rPr lang="en-US" dirty="0" smtClean="0"/>
              <a:t>Consider the dissolution of a salt (MA</a:t>
            </a:r>
            <a:r>
              <a:rPr lang="en-US" dirty="0"/>
              <a:t>)</a:t>
            </a:r>
            <a:r>
              <a:rPr lang="en-US" dirty="0" smtClean="0"/>
              <a:t> whose</a:t>
            </a:r>
          </a:p>
          <a:p>
            <a:pPr>
              <a:buNone/>
            </a:pPr>
            <a:r>
              <a:rPr lang="en-US" dirty="0" smtClean="0"/>
              <a:t>anion (A</a:t>
            </a:r>
            <a:r>
              <a:rPr lang="en-US" baseline="30000" dirty="0" smtClean="0"/>
              <a:t>-</a:t>
            </a:r>
            <a:r>
              <a:rPr lang="en-US" dirty="0" smtClean="0"/>
              <a:t>) is derived from a weak acid in the</a:t>
            </a:r>
          </a:p>
          <a:p>
            <a:pPr>
              <a:buNone/>
            </a:pPr>
            <a:r>
              <a:rPr lang="en-US" dirty="0" smtClean="0"/>
              <a:t>presence of an acid.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Let’s use CaC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dirty="0" smtClean="0"/>
              <a:t> as example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200400"/>
            <a:ext cx="2819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Effect of acid on solubility product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equilibria</a:t>
            </a:r>
            <a:r>
              <a:rPr lang="en-US" dirty="0" smtClean="0"/>
              <a:t> are: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solubility of CaC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dirty="0" smtClean="0"/>
              <a:t>, s = [Ca</a:t>
            </a:r>
            <a:r>
              <a:rPr lang="en-US" baseline="30000" dirty="0" smtClean="0"/>
              <a:t>2+</a:t>
            </a:r>
            <a:r>
              <a:rPr lang="en-US" dirty="0" smtClean="0"/>
              <a:t>] = C</a:t>
            </a:r>
            <a:r>
              <a:rPr lang="en-US" baseline="-25000" dirty="0" smtClean="0"/>
              <a:t>CaC2O4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dirty="0"/>
              <a:t>w</a:t>
            </a:r>
            <a:r>
              <a:rPr lang="en-US" dirty="0" smtClean="0"/>
              <a:t>here C</a:t>
            </a:r>
            <a:r>
              <a:rPr lang="en-US" baseline="-25000" dirty="0" smtClean="0"/>
              <a:t>CaC2O4 </a:t>
            </a:r>
            <a:r>
              <a:rPr lang="en-US" dirty="0" smtClean="0"/>
              <a:t> =  [H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dirty="0" smtClean="0"/>
              <a:t>] + [HC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-</a:t>
            </a:r>
            <a:r>
              <a:rPr lang="en-US" dirty="0" smtClean="0"/>
              <a:t>] + [C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524000"/>
            <a:ext cx="6477000" cy="605818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362200"/>
            <a:ext cx="5715000" cy="808182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429000"/>
            <a:ext cx="5456664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        Let [C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dirty="0" smtClean="0"/>
              <a:t>] = α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H2C2O4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dirty="0" smtClean="0"/>
              <a:t>where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Therefore </a:t>
            </a:r>
            <a:endParaRPr lang="en-US" dirty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Hence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K’</a:t>
            </a:r>
            <a:r>
              <a:rPr lang="en-US" baseline="-25000" dirty="0" err="1" smtClean="0"/>
              <a:t>sp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70C0"/>
                </a:solidFill>
              </a:rPr>
              <a:t>conditional solubility product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depends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on the </a:t>
            </a:r>
            <a:r>
              <a:rPr lang="en-US" dirty="0" err="1" smtClean="0">
                <a:solidFill>
                  <a:srgbClr val="FF0000"/>
                </a:solidFill>
              </a:rPr>
              <a:t>pH</a:t>
            </a:r>
            <a:r>
              <a:rPr lang="en-US" dirty="0" err="1" smtClean="0"/>
              <a:t>.</a:t>
            </a: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1371600"/>
            <a:ext cx="3429000" cy="613751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971800"/>
            <a:ext cx="3163661" cy="428625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343400"/>
            <a:ext cx="4164419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Mass balance approach for multiple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Sometimes, the equilibrium equations are</a:t>
            </a:r>
          </a:p>
          <a:p>
            <a:pPr>
              <a:buNone/>
            </a:pPr>
            <a:r>
              <a:rPr lang="en-US" dirty="0" smtClean="0"/>
              <a:t>combined with other equations such as mass</a:t>
            </a:r>
          </a:p>
          <a:p>
            <a:pPr>
              <a:buNone/>
            </a:pPr>
            <a:r>
              <a:rPr lang="en-US" dirty="0" smtClean="0"/>
              <a:t>balance to evaluate the equilibrium compositions.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5.1</a:t>
            </a:r>
            <a:endParaRPr lang="en-US" dirty="0"/>
          </a:p>
          <a:p>
            <a:pPr>
              <a:buNone/>
            </a:pPr>
            <a:r>
              <a:rPr lang="en-US" sz="4000" dirty="0" smtClean="0"/>
              <a:t>How </a:t>
            </a:r>
            <a:r>
              <a:rPr lang="en-US" sz="4000" dirty="0"/>
              <a:t>many moles of MA will dissolve in </a:t>
            </a:r>
            <a:r>
              <a:rPr lang="en-US" sz="4000" dirty="0" smtClean="0"/>
              <a:t>1</a:t>
            </a:r>
          </a:p>
          <a:p>
            <a:pPr>
              <a:buNone/>
            </a:pPr>
            <a:r>
              <a:rPr lang="en-US" sz="4000" dirty="0" smtClean="0"/>
              <a:t>L </a:t>
            </a:r>
            <a:r>
              <a:rPr lang="en-US" sz="4000" dirty="0"/>
              <a:t>of </a:t>
            </a:r>
            <a:r>
              <a:rPr lang="en-US" sz="4000" dirty="0" smtClean="0"/>
              <a:t>0.10 M </a:t>
            </a:r>
            <a:r>
              <a:rPr lang="en-US" sz="4000" dirty="0" err="1"/>
              <a:t>HCl</a:t>
            </a:r>
            <a:r>
              <a:rPr lang="en-US" sz="4000" dirty="0"/>
              <a:t> if </a:t>
            </a:r>
            <a:r>
              <a:rPr lang="en-US" sz="4000" dirty="0" err="1"/>
              <a:t>K</a:t>
            </a:r>
            <a:r>
              <a:rPr lang="en-US" sz="4000" baseline="-25000" dirty="0" err="1"/>
              <a:t>sp</a:t>
            </a:r>
            <a:r>
              <a:rPr lang="en-US" sz="4000" dirty="0"/>
              <a:t> for MA is 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and K</a:t>
            </a:r>
            <a:r>
              <a:rPr lang="en-US" sz="4000" baseline="-25000" dirty="0" smtClean="0"/>
              <a:t>a</a:t>
            </a:r>
            <a:r>
              <a:rPr lang="en-US" sz="4000" dirty="0" smtClean="0"/>
              <a:t> for </a:t>
            </a:r>
            <a:r>
              <a:rPr lang="en-US" sz="4000" dirty="0"/>
              <a:t>HA is </a:t>
            </a:r>
            <a:r>
              <a:rPr lang="en-US" sz="4000" dirty="0" smtClean="0"/>
              <a:t>                 ?</a:t>
            </a:r>
            <a:endParaRPr lang="en-US" sz="4000" dirty="0"/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5638800"/>
            <a:ext cx="1756609" cy="457200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4876800"/>
            <a:ext cx="1756611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Effect of </a:t>
            </a:r>
            <a:r>
              <a:rPr lang="en-US" dirty="0" err="1" smtClean="0">
                <a:solidFill>
                  <a:srgbClr val="00B050"/>
                </a:solidFill>
              </a:rPr>
              <a:t>complexation</a:t>
            </a:r>
            <a:r>
              <a:rPr lang="en-US" dirty="0" smtClean="0">
                <a:solidFill>
                  <a:srgbClr val="00B050"/>
                </a:solidFill>
              </a:rPr>
              <a:t> on solubility</a:t>
            </a:r>
          </a:p>
          <a:p>
            <a:pPr>
              <a:buNone/>
            </a:pPr>
            <a:r>
              <a:rPr lang="en-US" dirty="0" err="1" smtClean="0"/>
              <a:t>Complexing</a:t>
            </a:r>
            <a:r>
              <a:rPr lang="en-US" dirty="0" smtClean="0"/>
              <a:t> agents can compete for metals in</a:t>
            </a:r>
          </a:p>
          <a:p>
            <a:pPr>
              <a:buNone/>
            </a:pPr>
            <a:r>
              <a:rPr lang="en-US" dirty="0" smtClean="0"/>
              <a:t>solution. </a:t>
            </a:r>
          </a:p>
          <a:p>
            <a:pPr>
              <a:buNone/>
            </a:pPr>
            <a:r>
              <a:rPr lang="en-US" dirty="0" smtClean="0"/>
              <a:t>Consider a precipitate MA that dissociate to M</a:t>
            </a:r>
            <a:r>
              <a:rPr lang="en-US" baseline="30000" dirty="0" smtClean="0"/>
              <a:t>+</a:t>
            </a:r>
          </a:p>
          <a:p>
            <a:pPr>
              <a:buNone/>
            </a:pPr>
            <a:r>
              <a:rPr lang="en-US" dirty="0" smtClean="0"/>
              <a:t>and A</a:t>
            </a:r>
            <a:r>
              <a:rPr lang="en-US" baseline="30000" dirty="0" smtClean="0"/>
              <a:t>-</a:t>
            </a:r>
            <a:r>
              <a:rPr lang="en-US" dirty="0" smtClean="0"/>
              <a:t> whose metal complexes with </a:t>
            </a:r>
            <a:r>
              <a:rPr lang="en-US" dirty="0" err="1" smtClean="0"/>
              <a:t>ligand</a:t>
            </a:r>
            <a:r>
              <a:rPr lang="en-US" dirty="0" smtClean="0"/>
              <a:t> L to</a:t>
            </a:r>
          </a:p>
          <a:p>
            <a:pPr>
              <a:buNone/>
            </a:pPr>
            <a:r>
              <a:rPr lang="en-US" dirty="0" smtClean="0"/>
              <a:t>form ML</a:t>
            </a:r>
            <a:r>
              <a:rPr lang="en-US" baseline="30000" dirty="0" smtClean="0"/>
              <a:t>+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C</a:t>
            </a:r>
            <a:r>
              <a:rPr lang="en-US" baseline="-25000" dirty="0" smtClean="0"/>
              <a:t>M</a:t>
            </a:r>
            <a:r>
              <a:rPr lang="en-US" dirty="0" smtClean="0"/>
              <a:t> = [M</a:t>
            </a:r>
            <a:r>
              <a:rPr lang="en-US" baseline="30000" dirty="0" smtClean="0"/>
              <a:t>+</a:t>
            </a:r>
            <a:r>
              <a:rPr lang="en-US" dirty="0" smtClean="0"/>
              <a:t>] + [ML</a:t>
            </a:r>
            <a:r>
              <a:rPr lang="en-US" baseline="30000" dirty="0" smtClean="0"/>
              <a:t>+</a:t>
            </a:r>
            <a:r>
              <a:rPr lang="en-US" dirty="0" smtClean="0"/>
              <a:t>] = [A</a:t>
            </a:r>
            <a:r>
              <a:rPr lang="en-US" baseline="30000" dirty="0" smtClean="0"/>
              <a:t>-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429000"/>
            <a:ext cx="2590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Effect of </a:t>
            </a:r>
            <a:r>
              <a:rPr lang="en-US" dirty="0" err="1" smtClean="0">
                <a:solidFill>
                  <a:srgbClr val="00B050"/>
                </a:solidFill>
              </a:rPr>
              <a:t>complexation</a:t>
            </a:r>
            <a:r>
              <a:rPr lang="en-US" dirty="0" smtClean="0">
                <a:solidFill>
                  <a:srgbClr val="00B050"/>
                </a:solidFill>
              </a:rPr>
              <a:t> on solubility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. Consider the solubility of </a:t>
            </a:r>
            <a:r>
              <a:rPr lang="en-US" dirty="0" err="1" smtClean="0"/>
              <a:t>AgBr</a:t>
            </a:r>
            <a:r>
              <a:rPr lang="en-US" dirty="0" smtClean="0"/>
              <a:t> ,s, in the</a:t>
            </a:r>
          </a:p>
          <a:p>
            <a:pPr>
              <a:buNone/>
            </a:pPr>
            <a:r>
              <a:rPr lang="en-US" dirty="0" smtClean="0"/>
              <a:t>presence of NH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sp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K</a:t>
            </a:r>
            <a:r>
              <a:rPr lang="en-US" baseline="-25000" dirty="0" smtClean="0"/>
              <a:t>f1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K</a:t>
            </a:r>
            <a:r>
              <a:rPr lang="en-US" baseline="-25000" dirty="0" smtClean="0"/>
              <a:t>f2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Ag</a:t>
            </a:r>
            <a:r>
              <a:rPr lang="en-US" dirty="0" smtClean="0"/>
              <a:t> = [Br</a:t>
            </a:r>
            <a:r>
              <a:rPr lang="en-US" baseline="30000" dirty="0" smtClean="0"/>
              <a:t>-</a:t>
            </a:r>
            <a:r>
              <a:rPr lang="en-US" dirty="0" smtClean="0"/>
              <a:t>] = [Ag</a:t>
            </a:r>
            <a:r>
              <a:rPr lang="en-US" baseline="30000" dirty="0" smtClean="0"/>
              <a:t>+</a:t>
            </a:r>
            <a:r>
              <a:rPr lang="en-US" dirty="0" smtClean="0"/>
              <a:t>] + [Ag(NH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+</a:t>
            </a:r>
            <a:r>
              <a:rPr lang="en-US" dirty="0" smtClean="0"/>
              <a:t>] + [Ag(NH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271454"/>
            <a:ext cx="2362200" cy="347922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743200"/>
            <a:ext cx="3348790" cy="381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352800"/>
            <a:ext cx="4191000" cy="3810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4887532"/>
            <a:ext cx="1447800" cy="897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Effect of </a:t>
            </a:r>
            <a:r>
              <a:rPr lang="en-US" dirty="0" err="1" smtClean="0">
                <a:solidFill>
                  <a:srgbClr val="00B050"/>
                </a:solidFill>
              </a:rPr>
              <a:t>complexation</a:t>
            </a:r>
            <a:r>
              <a:rPr lang="en-US" dirty="0" smtClean="0">
                <a:solidFill>
                  <a:srgbClr val="00B050"/>
                </a:solidFill>
              </a:rPr>
              <a:t> on solubility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 smtClean="0"/>
              <a:t>K’sp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70C0"/>
                </a:solidFill>
              </a:rPr>
              <a:t>conditional solubility product </a:t>
            </a:r>
            <a:r>
              <a:rPr lang="en-US" dirty="0" smtClean="0"/>
              <a:t>and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depends on the concentration of NH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871472"/>
            <a:ext cx="5410200" cy="504952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819400"/>
            <a:ext cx="389763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625</Words>
  <Application>Microsoft Office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5.0 PRECIPITATION REACTION AND TITRATION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5.0 PRECIPITATION REACTION AND TITRATION</dc:title>
  <dc:creator>DAN</dc:creator>
  <cp:lastModifiedBy>DAN</cp:lastModifiedBy>
  <cp:revision>56</cp:revision>
  <dcterms:created xsi:type="dcterms:W3CDTF">2011-09-30T05:52:29Z</dcterms:created>
  <dcterms:modified xsi:type="dcterms:W3CDTF">2011-10-12T05:02:32Z</dcterms:modified>
</cp:coreProperties>
</file>