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AA2E6-6604-4153-ACCF-E7E2D98B8ABD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E53EF-2CB4-470D-98BB-0597C45F8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E53EF-2CB4-470D-98BB-0597C45F86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E53EF-2CB4-470D-98BB-0597C45F865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33C0-DE0F-4C41-9EEE-C596EF56B7EF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69AC-47C4-4D4C-AC6E-ABE6E25CA6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10600" cy="841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6.0 INTRODUCTION TO REDOX REACTIONS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54102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rgbClr val="00B050"/>
                </a:solidFill>
              </a:rPr>
              <a:t>Redox</a:t>
            </a:r>
            <a:r>
              <a:rPr lang="en-US" dirty="0" smtClean="0">
                <a:solidFill>
                  <a:srgbClr val="00B050"/>
                </a:solidFill>
              </a:rPr>
              <a:t> reaction: </a:t>
            </a:r>
            <a:r>
              <a:rPr lang="en-US" dirty="0" smtClean="0">
                <a:solidFill>
                  <a:schemeClr val="tx1"/>
                </a:solidFill>
              </a:rPr>
              <a:t>A reaction occurring between an oxidizing agent and a reducing agent.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Oxidation: </a:t>
            </a:r>
            <a:r>
              <a:rPr lang="en-US" dirty="0" smtClean="0">
                <a:solidFill>
                  <a:schemeClr val="tx1"/>
                </a:solidFill>
              </a:rPr>
              <a:t>Is the loss of electrons and any substance which gains or receives electrons is an </a:t>
            </a:r>
            <a:r>
              <a:rPr lang="en-US" dirty="0" smtClean="0">
                <a:solidFill>
                  <a:srgbClr val="FF0000"/>
                </a:solidFill>
              </a:rPr>
              <a:t>oxidizing agent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Reduction: </a:t>
            </a:r>
            <a:r>
              <a:rPr lang="en-US" dirty="0" smtClean="0">
                <a:solidFill>
                  <a:schemeClr val="tx1"/>
                </a:solidFill>
              </a:rPr>
              <a:t>Is the gain of electron and any substance which losses or donates electrons is the </a:t>
            </a:r>
            <a:r>
              <a:rPr lang="en-US" dirty="0" smtClean="0">
                <a:solidFill>
                  <a:srgbClr val="FF0000"/>
                </a:solidFill>
              </a:rPr>
              <a:t>reducing agent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pPr algn="l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2590800"/>
            <a:ext cx="3987967" cy="40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Voltage of a cell</a:t>
            </a:r>
          </a:p>
          <a:p>
            <a:pPr>
              <a:buNone/>
            </a:pPr>
            <a:r>
              <a:rPr lang="en-US" dirty="0" smtClean="0"/>
              <a:t>Calculated using the Nernst equation for each half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ell to give a positive potential as.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Potential dependence on pH</a:t>
            </a:r>
          </a:p>
          <a:p>
            <a:pPr>
              <a:buNone/>
            </a:pPr>
            <a:r>
              <a:rPr lang="en-US" dirty="0" smtClean="0"/>
              <a:t>H</a:t>
            </a:r>
            <a:r>
              <a:rPr lang="en-US" baseline="30000" dirty="0" smtClean="0"/>
              <a:t>+</a:t>
            </a:r>
            <a:r>
              <a:rPr lang="en-US" dirty="0" smtClean="0"/>
              <a:t> is involved in many </a:t>
            </a:r>
            <a:r>
              <a:rPr lang="en-US" dirty="0" err="1" smtClean="0"/>
              <a:t>redox</a:t>
            </a:r>
            <a:r>
              <a:rPr lang="en-US" dirty="0" smtClean="0"/>
              <a:t> reaction. </a:t>
            </a:r>
            <a:r>
              <a:rPr lang="en-US" dirty="0" smtClean="0">
                <a:solidFill>
                  <a:srgbClr val="FF0000"/>
                </a:solidFill>
              </a:rPr>
              <a:t>The potential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of such reactions can be altered by changing the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pH of the solution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Consider the As(V)/As(III) couple: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133600"/>
            <a:ext cx="2209800" cy="383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0198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Redox</a:t>
            </a:r>
            <a:r>
              <a:rPr lang="en-US" dirty="0" smtClean="0"/>
              <a:t> reaction: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 Nernst </a:t>
            </a:r>
            <a:r>
              <a:rPr lang="en-US" dirty="0" err="1" smtClean="0"/>
              <a:t>equ</a:t>
            </a:r>
            <a:r>
              <a:rPr lang="en-US" dirty="0" smtClean="0"/>
              <a:t>:  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33400"/>
            <a:ext cx="4754980" cy="333375"/>
          </a:xfrm>
          <a:prstGeom prst="rect">
            <a:avLst/>
          </a:prstGeom>
          <a:noFill/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1524000"/>
            <a:ext cx="4092286" cy="647700"/>
          </a:xfrm>
          <a:prstGeom prst="rect">
            <a:avLst/>
          </a:prstGeom>
          <a:noFill/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276600"/>
            <a:ext cx="6218960" cy="723900"/>
          </a:xfrm>
          <a:prstGeom prst="rect">
            <a:avLst/>
          </a:prstGeom>
          <a:noFill/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4648200"/>
            <a:ext cx="5659582" cy="72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Potential dependence on </a:t>
            </a:r>
            <a:r>
              <a:rPr lang="en-US" dirty="0" err="1" smtClean="0">
                <a:solidFill>
                  <a:srgbClr val="0070C0"/>
                </a:solidFill>
              </a:rPr>
              <a:t>complexation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If an ion in solution is </a:t>
            </a:r>
            <a:r>
              <a:rPr lang="en-US" dirty="0" err="1" smtClean="0"/>
              <a:t>complexed</a:t>
            </a:r>
            <a:r>
              <a:rPr lang="en-US" dirty="0" smtClean="0"/>
              <a:t>, its</a:t>
            </a:r>
          </a:p>
          <a:p>
            <a:pPr>
              <a:buNone/>
            </a:pPr>
            <a:r>
              <a:rPr lang="en-US" dirty="0" smtClean="0"/>
              <a:t>concentration decreases hence the potential.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 1M </a:t>
            </a:r>
            <a:r>
              <a:rPr lang="en-US" dirty="0" err="1" smtClean="0"/>
              <a:t>HCl</a:t>
            </a:r>
            <a:r>
              <a:rPr lang="en-US" dirty="0" smtClean="0"/>
              <a:t> is added to Fe</a:t>
            </a:r>
            <a:r>
              <a:rPr lang="en-US" baseline="30000" dirty="0" smtClean="0"/>
              <a:t>2+</a:t>
            </a:r>
            <a:r>
              <a:rPr lang="en-US" dirty="0" smtClean="0"/>
              <a:t>/Fe</a:t>
            </a:r>
            <a:r>
              <a:rPr lang="en-US" baseline="30000" dirty="0" smtClean="0"/>
              <a:t>3+ </a:t>
            </a:r>
            <a:r>
              <a:rPr lang="en-US" dirty="0" smtClean="0"/>
              <a:t>couple, the</a:t>
            </a:r>
          </a:p>
          <a:p>
            <a:pPr>
              <a:buNone/>
            </a:pPr>
            <a:r>
              <a:rPr lang="en-US" dirty="0" smtClean="0"/>
              <a:t>Fe</a:t>
            </a:r>
            <a:r>
              <a:rPr lang="en-US" baseline="30000" dirty="0" smtClean="0"/>
              <a:t>3+</a:t>
            </a:r>
            <a:r>
              <a:rPr lang="en-US" dirty="0" smtClean="0"/>
              <a:t>is </a:t>
            </a:r>
            <a:r>
              <a:rPr lang="en-US" dirty="0" err="1" smtClean="0"/>
              <a:t>complexed</a:t>
            </a:r>
            <a:r>
              <a:rPr lang="en-US" dirty="0" smtClean="0"/>
              <a:t> by 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 and the E</a:t>
            </a:r>
            <a:r>
              <a:rPr lang="en-US" baseline="30000" dirty="0" smtClean="0"/>
              <a:t>0</a:t>
            </a:r>
            <a:r>
              <a:rPr lang="en-US" dirty="0" smtClean="0"/>
              <a:t> decreases from</a:t>
            </a:r>
          </a:p>
          <a:p>
            <a:pPr>
              <a:buNone/>
            </a:pPr>
            <a:r>
              <a:rPr lang="en-US" dirty="0" smtClean="0"/>
              <a:t>0.771 to 0.70 V</a:t>
            </a:r>
          </a:p>
          <a:p>
            <a:pPr>
              <a:buNone/>
            </a:pPr>
            <a:r>
              <a:rPr lang="en-US" dirty="0" smtClean="0"/>
              <a:t>If we assume that the </a:t>
            </a:r>
            <a:r>
              <a:rPr lang="en-US" dirty="0" err="1" smtClean="0"/>
              <a:t>complexed</a:t>
            </a:r>
            <a:r>
              <a:rPr lang="en-US" dirty="0" smtClean="0"/>
              <a:t> formed is FeCl</a:t>
            </a:r>
            <a:r>
              <a:rPr lang="en-US" baseline="-25000" dirty="0" smtClean="0"/>
              <a:t>4</a:t>
            </a:r>
            <a:r>
              <a:rPr lang="en-US" baseline="30000" dirty="0"/>
              <a:t>-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FeCl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- </a:t>
            </a:r>
            <a:r>
              <a:rPr lang="en-US" dirty="0" smtClean="0"/>
              <a:t> +  e</a:t>
            </a:r>
            <a:r>
              <a:rPr lang="en-US" baseline="30000" dirty="0" smtClean="0"/>
              <a:t>-</a:t>
            </a:r>
            <a:r>
              <a:rPr lang="en-US" dirty="0" smtClean="0"/>
              <a:t>  </a:t>
            </a:r>
            <a:r>
              <a:rPr lang="en-US" dirty="0" smtClean="0">
                <a:ea typeface="Cambria Math"/>
              </a:rPr>
              <a:t>⇋   Fe</a:t>
            </a:r>
            <a:r>
              <a:rPr lang="en-US" baseline="30000" dirty="0" smtClean="0">
                <a:ea typeface="Cambria Math"/>
              </a:rPr>
              <a:t>2+  </a:t>
            </a:r>
            <a:r>
              <a:rPr lang="en-US" dirty="0" smtClean="0">
                <a:ea typeface="Cambria Math"/>
              </a:rPr>
              <a:t>+  4Cl</a:t>
            </a:r>
            <a:r>
              <a:rPr lang="en-US" baseline="30000" dirty="0" smtClean="0">
                <a:ea typeface="Cambria Math"/>
              </a:rPr>
              <a:t>-</a:t>
            </a:r>
            <a:endParaRPr lang="en-US" baseline="30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5791200"/>
            <a:ext cx="379095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7.0 REDOX AND POTENTIOMETRIC TITRATION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Balancing </a:t>
            </a:r>
            <a:r>
              <a:rPr lang="en-US" dirty="0" err="1" smtClean="0">
                <a:solidFill>
                  <a:srgbClr val="0070C0"/>
                </a:solidFill>
              </a:rPr>
              <a:t>redox</a:t>
            </a:r>
            <a:r>
              <a:rPr lang="en-US" dirty="0" smtClean="0">
                <a:solidFill>
                  <a:srgbClr val="0070C0"/>
                </a:solidFill>
              </a:rPr>
              <a:t> reactions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Balance the reaction: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Equilibrium constant at the equivalence point</a:t>
            </a:r>
          </a:p>
          <a:p>
            <a:pPr>
              <a:buNone/>
            </a:pPr>
            <a:r>
              <a:rPr lang="en-US" dirty="0" smtClean="0"/>
              <a:t>In some cases,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rxn</a:t>
            </a:r>
            <a:r>
              <a:rPr lang="en-US" dirty="0" smtClean="0"/>
              <a:t> is used to evaluate the</a:t>
            </a:r>
          </a:p>
          <a:p>
            <a:pPr>
              <a:buNone/>
            </a:pPr>
            <a:r>
              <a:rPr lang="en-US" dirty="0" smtClean="0"/>
              <a:t>equilibrium concentration using Gibbs free energy 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209800"/>
            <a:ext cx="4800600" cy="432281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5410200"/>
            <a:ext cx="2743200" cy="526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Equilibrium constant at the equivalence point</a:t>
            </a:r>
          </a:p>
          <a:p>
            <a:pPr>
              <a:buNone/>
            </a:pPr>
            <a:r>
              <a:rPr lang="en-US" dirty="0" smtClean="0"/>
              <a:t>Also,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Therefore,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For spontaneous reaction, E</a:t>
            </a:r>
            <a:r>
              <a:rPr lang="en-US" baseline="30000" dirty="0" smtClean="0"/>
              <a:t>0</a:t>
            </a:r>
            <a:r>
              <a:rPr lang="en-US" dirty="0" smtClean="0"/>
              <a:t> = +</a:t>
            </a:r>
            <a:r>
              <a:rPr lang="en-US" dirty="0" err="1" smtClean="0"/>
              <a:t>ve</a:t>
            </a:r>
            <a:r>
              <a:rPr lang="en-US" dirty="0" smtClean="0"/>
              <a:t> and ∆G = -</a:t>
            </a:r>
            <a:r>
              <a:rPr lang="en-US" dirty="0" err="1" smtClean="0"/>
              <a:t>ve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Example 7.2</a:t>
            </a:r>
          </a:p>
          <a:p>
            <a:pPr>
              <a:buNone/>
            </a:pPr>
            <a:r>
              <a:rPr lang="en-US" dirty="0" smtClean="0"/>
              <a:t>Calculate </a:t>
            </a:r>
            <a:r>
              <a:rPr lang="en-US" dirty="0"/>
              <a:t>the potential of a solution when 5.0 </a:t>
            </a:r>
            <a:r>
              <a:rPr lang="en-US" dirty="0" err="1" smtClean="0"/>
              <a:t>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of </a:t>
            </a:r>
            <a:r>
              <a:rPr lang="en-US" dirty="0"/>
              <a:t>0.10 M Ce</a:t>
            </a:r>
            <a:r>
              <a:rPr lang="en-US" baseline="30000" dirty="0"/>
              <a:t>4+</a:t>
            </a:r>
            <a:r>
              <a:rPr lang="en-US" dirty="0"/>
              <a:t> solution is added to 5.0 </a:t>
            </a:r>
            <a:r>
              <a:rPr lang="en-US" dirty="0" err="1"/>
              <a:t>mL</a:t>
            </a:r>
            <a:r>
              <a:rPr lang="en-US" dirty="0"/>
              <a:t> of </a:t>
            </a:r>
            <a:r>
              <a:rPr lang="en-US" dirty="0" smtClean="0"/>
              <a:t>0.30</a:t>
            </a:r>
          </a:p>
          <a:p>
            <a:pPr>
              <a:buNone/>
            </a:pPr>
            <a:r>
              <a:rPr lang="en-US" dirty="0" smtClean="0"/>
              <a:t>M </a:t>
            </a:r>
            <a:r>
              <a:rPr lang="en-US" dirty="0"/>
              <a:t>Fe</a:t>
            </a:r>
            <a:r>
              <a:rPr lang="en-US" baseline="30000" dirty="0"/>
              <a:t>2+</a:t>
            </a:r>
            <a:r>
              <a:rPr lang="en-US" dirty="0"/>
              <a:t> solution</a:t>
            </a:r>
            <a:r>
              <a:rPr lang="en-US" dirty="0" smtClean="0"/>
              <a:t>.</a:t>
            </a: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066800"/>
            <a:ext cx="1961649" cy="409575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057400"/>
            <a:ext cx="2074296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1722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Example 7.3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/>
              <a:t>Calculate the potential at the</a:t>
            </a:r>
          </a:p>
          <a:p>
            <a:pPr>
              <a:buNone/>
            </a:pPr>
            <a:r>
              <a:rPr lang="en-US" sz="4000" dirty="0" smtClean="0"/>
              <a:t>equivalence point in the titration of 100</a:t>
            </a:r>
          </a:p>
          <a:p>
            <a:pPr>
              <a:buNone/>
            </a:pPr>
            <a:r>
              <a:rPr lang="en-US" sz="4000" dirty="0" err="1" smtClean="0"/>
              <a:t>mL</a:t>
            </a:r>
            <a:r>
              <a:rPr lang="en-US" sz="4000" dirty="0" smtClean="0"/>
              <a:t> of 0.10 M Fe</a:t>
            </a:r>
            <a:r>
              <a:rPr lang="en-US" sz="4000" baseline="30000" dirty="0" smtClean="0"/>
              <a:t>2+ </a:t>
            </a:r>
            <a:r>
              <a:rPr lang="en-US" sz="4000" dirty="0" smtClean="0"/>
              <a:t>in 0.50 M H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SO</a:t>
            </a:r>
            <a:r>
              <a:rPr lang="en-US" sz="4000" baseline="-25000" dirty="0" smtClean="0"/>
              <a:t>4</a:t>
            </a:r>
            <a:r>
              <a:rPr lang="en-US" sz="4000" dirty="0" smtClean="0"/>
              <a:t> with</a:t>
            </a:r>
          </a:p>
          <a:p>
            <a:pPr>
              <a:buNone/>
            </a:pPr>
            <a:r>
              <a:rPr lang="en-US" sz="4000" dirty="0" smtClean="0"/>
              <a:t>100 </a:t>
            </a:r>
            <a:r>
              <a:rPr lang="en-US" sz="4000" dirty="0" err="1" smtClean="0"/>
              <a:t>mL</a:t>
            </a:r>
            <a:r>
              <a:rPr lang="en-US" sz="4000" dirty="0" smtClean="0"/>
              <a:t> of 0.20 M MnO</a:t>
            </a:r>
            <a:r>
              <a:rPr lang="en-US" sz="4000" baseline="-25000" dirty="0" smtClean="0"/>
              <a:t>4</a:t>
            </a:r>
            <a:r>
              <a:rPr lang="en-US" sz="4000" baseline="30000" dirty="0" smtClean="0"/>
              <a:t>-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Redox</a:t>
            </a:r>
            <a:r>
              <a:rPr lang="en-US" dirty="0" smtClean="0">
                <a:solidFill>
                  <a:srgbClr val="0070C0"/>
                </a:solidFill>
              </a:rPr>
              <a:t> titration curve</a:t>
            </a:r>
          </a:p>
          <a:p>
            <a:pPr>
              <a:buNone/>
            </a:pPr>
            <a:r>
              <a:rPr lang="en-US" dirty="0"/>
              <a:t>Consider the titration of 100 </a:t>
            </a:r>
            <a:r>
              <a:rPr lang="en-US" dirty="0" err="1"/>
              <a:t>mL</a:t>
            </a:r>
            <a:r>
              <a:rPr lang="en-US" dirty="0"/>
              <a:t> of 0.1 M Fe</a:t>
            </a:r>
            <a:r>
              <a:rPr lang="en-US" baseline="30000" dirty="0"/>
              <a:t>2+</a:t>
            </a:r>
            <a:r>
              <a:rPr lang="en-US" dirty="0"/>
              <a:t> </a:t>
            </a:r>
            <a:r>
              <a:rPr lang="en-US" dirty="0" smtClean="0"/>
              <a:t>with</a:t>
            </a:r>
          </a:p>
          <a:p>
            <a:pPr>
              <a:buNone/>
            </a:pPr>
            <a:r>
              <a:rPr lang="en-US" dirty="0" smtClean="0"/>
              <a:t>0.1 </a:t>
            </a:r>
            <a:r>
              <a:rPr lang="en-US" dirty="0"/>
              <a:t>M Ce</a:t>
            </a:r>
            <a:r>
              <a:rPr lang="en-US" baseline="30000" dirty="0"/>
              <a:t>4+</a:t>
            </a:r>
            <a:r>
              <a:rPr lang="en-US" dirty="0"/>
              <a:t> in 1 M HNO</a:t>
            </a:r>
            <a:r>
              <a:rPr lang="en-US" baseline="-25000" dirty="0"/>
              <a:t>3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6172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Before titration starts</a:t>
            </a:r>
            <a:r>
              <a:rPr lang="en-US" dirty="0" smtClean="0"/>
              <a:t>: Solution is only Fe</a:t>
            </a:r>
            <a:r>
              <a:rPr lang="en-US" baseline="30000" dirty="0" smtClean="0"/>
              <a:t>2+ </a:t>
            </a:r>
            <a:r>
              <a:rPr lang="en-US" dirty="0" smtClean="0"/>
              <a:t>and E</a:t>
            </a:r>
          </a:p>
          <a:p>
            <a:pPr>
              <a:buNone/>
            </a:pPr>
            <a:r>
              <a:rPr lang="en-US" dirty="0" smtClean="0"/>
              <a:t>cannot be evaluated.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Before equivalence point</a:t>
            </a:r>
            <a:r>
              <a:rPr lang="en-US" dirty="0" smtClean="0"/>
              <a:t>: Some amount of Fe</a:t>
            </a:r>
            <a:r>
              <a:rPr lang="en-US" baseline="30000" dirty="0" smtClean="0"/>
              <a:t>3+</a:t>
            </a:r>
          </a:p>
          <a:p>
            <a:pPr>
              <a:buNone/>
            </a:pPr>
            <a:r>
              <a:rPr lang="en-US" dirty="0" smtClean="0"/>
              <a:t>has been formed and hence the Nernst equation</a:t>
            </a:r>
          </a:p>
          <a:p>
            <a:pPr>
              <a:buNone/>
            </a:pPr>
            <a:r>
              <a:rPr lang="en-US" dirty="0" smtClean="0"/>
              <a:t>for Fe</a:t>
            </a:r>
            <a:r>
              <a:rPr lang="en-US" baseline="30000" dirty="0" smtClean="0"/>
              <a:t>2+</a:t>
            </a:r>
            <a:r>
              <a:rPr lang="en-US" dirty="0" smtClean="0"/>
              <a:t>/Fe</a:t>
            </a:r>
            <a:r>
              <a:rPr lang="en-US" baseline="30000" dirty="0" smtClean="0"/>
              <a:t>3+ </a:t>
            </a:r>
            <a:r>
              <a:rPr lang="en-US" dirty="0" smtClean="0"/>
              <a:t>couple can be written.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At the equivalence point</a:t>
            </a:r>
            <a:r>
              <a:rPr lang="en-US" dirty="0" smtClean="0"/>
              <a:t>: The E for both half-cells</a:t>
            </a:r>
          </a:p>
          <a:p>
            <a:pPr>
              <a:buNone/>
            </a:pPr>
            <a:r>
              <a:rPr lang="en-US" dirty="0" smtClean="0"/>
              <a:t>are equal and equilibrium concentration can be</a:t>
            </a:r>
          </a:p>
          <a:p>
            <a:pPr>
              <a:buNone/>
            </a:pPr>
            <a:r>
              <a:rPr lang="en-US" dirty="0" smtClean="0"/>
              <a:t>evaluated.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Beyond equivalence point</a:t>
            </a:r>
            <a:r>
              <a:rPr lang="en-US" dirty="0" smtClean="0"/>
              <a:t>: The Ce</a:t>
            </a:r>
            <a:r>
              <a:rPr lang="en-US" baseline="30000" dirty="0" smtClean="0"/>
              <a:t>4+ </a:t>
            </a:r>
            <a:r>
              <a:rPr lang="en-US" dirty="0" smtClean="0"/>
              <a:t>is in excess. It</a:t>
            </a:r>
          </a:p>
          <a:p>
            <a:pPr>
              <a:buNone/>
            </a:pPr>
            <a:r>
              <a:rPr lang="en-US" dirty="0" smtClean="0"/>
              <a:t>will be better to use the Nernst equation for</a:t>
            </a:r>
          </a:p>
          <a:p>
            <a:pPr>
              <a:buNone/>
            </a:pPr>
            <a:r>
              <a:rPr lang="en-US" dirty="0" smtClean="0"/>
              <a:t>Ce</a:t>
            </a:r>
            <a:r>
              <a:rPr lang="en-US" baseline="30000" dirty="0" smtClean="0"/>
              <a:t>4+</a:t>
            </a:r>
            <a:r>
              <a:rPr lang="en-US" dirty="0" smtClean="0"/>
              <a:t>/Ce</a:t>
            </a:r>
            <a:r>
              <a:rPr lang="en-US" baseline="30000" dirty="0" smtClean="0"/>
              <a:t>3+ </a:t>
            </a:r>
            <a:r>
              <a:rPr lang="en-US" dirty="0" smtClean="0"/>
              <a:t>couple.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Example 7.3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dirty="0" smtClean="0"/>
              <a:t>Calculate the potential as a function of</a:t>
            </a:r>
          </a:p>
          <a:p>
            <a:pPr>
              <a:buNone/>
            </a:pPr>
            <a:r>
              <a:rPr lang="en-US" sz="4000" dirty="0" err="1" smtClean="0"/>
              <a:t>titrant</a:t>
            </a:r>
            <a:r>
              <a:rPr lang="en-US" sz="4000" dirty="0" smtClean="0"/>
              <a:t> volume </a:t>
            </a:r>
            <a:r>
              <a:rPr lang="en-US" sz="4000" dirty="0" smtClean="0"/>
              <a:t>when 0.10 M Ce</a:t>
            </a:r>
            <a:r>
              <a:rPr lang="en-US" sz="4000" baseline="30000" dirty="0" smtClean="0"/>
              <a:t>4</a:t>
            </a:r>
            <a:r>
              <a:rPr lang="en-US" sz="4000" baseline="30000" dirty="0" smtClean="0"/>
              <a:t>+ </a:t>
            </a:r>
            <a:r>
              <a:rPr lang="en-US" sz="4000" dirty="0" smtClean="0"/>
              <a:t>solution</a:t>
            </a:r>
          </a:p>
          <a:p>
            <a:pPr>
              <a:buNone/>
            </a:pPr>
            <a:r>
              <a:rPr lang="en-US" sz="4000" dirty="0" smtClean="0"/>
              <a:t>is </a:t>
            </a:r>
            <a:r>
              <a:rPr lang="en-US" sz="4000" dirty="0" smtClean="0"/>
              <a:t>added to </a:t>
            </a:r>
            <a:r>
              <a:rPr lang="en-US" sz="4000" dirty="0" smtClean="0"/>
              <a:t>100 </a:t>
            </a:r>
            <a:r>
              <a:rPr lang="en-US" sz="4000" dirty="0" err="1" smtClean="0"/>
              <a:t>mL</a:t>
            </a:r>
            <a:r>
              <a:rPr lang="en-US" sz="4000" dirty="0" smtClean="0"/>
              <a:t> of 0.10 </a:t>
            </a:r>
            <a:r>
              <a:rPr lang="en-US" sz="4000" dirty="0" smtClean="0"/>
              <a:t>M </a:t>
            </a:r>
            <a:r>
              <a:rPr lang="en-US" sz="4000" dirty="0" smtClean="0"/>
              <a:t>Fe</a:t>
            </a:r>
            <a:r>
              <a:rPr lang="en-US" sz="4000" baseline="30000" dirty="0" smtClean="0"/>
              <a:t>2+</a:t>
            </a:r>
          </a:p>
          <a:p>
            <a:pPr>
              <a:buNone/>
            </a:pPr>
            <a:r>
              <a:rPr lang="en-US" sz="4000" dirty="0" smtClean="0"/>
              <a:t>solution </a:t>
            </a:r>
            <a:r>
              <a:rPr lang="en-US" sz="4000" dirty="0" smtClean="0"/>
              <a:t>at </a:t>
            </a:r>
            <a:r>
              <a:rPr lang="en-US" sz="4000" dirty="0" smtClean="0"/>
              <a:t>the following </a:t>
            </a:r>
            <a:r>
              <a:rPr lang="en-US" sz="4000" dirty="0" smtClean="0"/>
              <a:t>volumes: </a:t>
            </a:r>
            <a:r>
              <a:rPr lang="en-US" sz="4000" dirty="0" smtClean="0"/>
              <a:t>10.0</a:t>
            </a:r>
          </a:p>
          <a:p>
            <a:pPr>
              <a:buNone/>
            </a:pPr>
            <a:r>
              <a:rPr lang="en-US" sz="4000" dirty="0" err="1" smtClean="0"/>
              <a:t>mL</a:t>
            </a:r>
            <a:r>
              <a:rPr lang="en-US" sz="4000" dirty="0" smtClean="0"/>
              <a:t>, 50.0 </a:t>
            </a:r>
            <a:r>
              <a:rPr lang="en-US" sz="4000" dirty="0" err="1" smtClean="0"/>
              <a:t>mL</a:t>
            </a:r>
            <a:r>
              <a:rPr lang="en-US" sz="4000" dirty="0" smtClean="0"/>
              <a:t>, 100 </a:t>
            </a:r>
            <a:r>
              <a:rPr lang="en-US" sz="4000" dirty="0" err="1" smtClean="0"/>
              <a:t>mL</a:t>
            </a:r>
            <a:r>
              <a:rPr lang="en-US" sz="4000" dirty="0" smtClean="0"/>
              <a:t>, and 200 </a:t>
            </a:r>
            <a:r>
              <a:rPr lang="en-US" sz="4000" dirty="0" err="1" smtClean="0"/>
              <a:t>mL.</a:t>
            </a:r>
            <a:endParaRPr lang="en-US" sz="40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400" dirty="0" smtClean="0"/>
              <a:t>Read on indicators for </a:t>
            </a:r>
            <a:r>
              <a:rPr lang="en-US" sz="4400" dirty="0" err="1" smtClean="0"/>
              <a:t>redox</a:t>
            </a: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reactions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Ce</a:t>
            </a:r>
            <a:r>
              <a:rPr lang="en-US" baseline="30000" dirty="0" smtClean="0"/>
              <a:t>4+ </a:t>
            </a:r>
            <a:r>
              <a:rPr lang="en-US" dirty="0" smtClean="0"/>
              <a:t>is the oxidizing agent and Fe</a:t>
            </a:r>
            <a:r>
              <a:rPr lang="en-US" baseline="30000" dirty="0" smtClean="0"/>
              <a:t>2+ </a:t>
            </a:r>
            <a:r>
              <a:rPr lang="en-US" dirty="0" smtClean="0"/>
              <a:t>is the reducing</a:t>
            </a:r>
          </a:p>
          <a:p>
            <a:pPr>
              <a:buNone/>
            </a:pPr>
            <a:r>
              <a:rPr lang="en-US" dirty="0" smtClean="0"/>
              <a:t>agent.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Types of Electrochemical cells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Voltaic cell</a:t>
            </a:r>
            <a:r>
              <a:rPr lang="en-US" dirty="0" smtClean="0"/>
              <a:t>: Chemical reactions producing</a:t>
            </a:r>
          </a:p>
          <a:p>
            <a:pPr marL="514350" indent="-514350">
              <a:buNone/>
            </a:pPr>
            <a:r>
              <a:rPr lang="en-US" dirty="0" smtClean="0"/>
              <a:t>electrical energy. </a:t>
            </a:r>
            <a:r>
              <a:rPr lang="en-US" dirty="0" err="1" smtClean="0"/>
              <a:t>Eg</a:t>
            </a:r>
            <a:r>
              <a:rPr lang="en-US" dirty="0" smtClean="0"/>
              <a:t>. Flashlight battery, etc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2. Electrolytic cell: </a:t>
            </a:r>
            <a:r>
              <a:rPr lang="en-US" dirty="0" smtClean="0"/>
              <a:t>Electrical energy forces non</a:t>
            </a:r>
          </a:p>
          <a:p>
            <a:pPr marL="514350" indent="-514350">
              <a:buNone/>
            </a:pPr>
            <a:r>
              <a:rPr lang="en-US" dirty="0" smtClean="0"/>
              <a:t>spontaneous reaction to occur. </a:t>
            </a:r>
            <a:r>
              <a:rPr lang="en-US" dirty="0" err="1" smtClean="0"/>
              <a:t>Eg</a:t>
            </a:r>
            <a:r>
              <a:rPr lang="en-US" dirty="0" smtClean="0"/>
              <a:t>. Electrolysis of</a:t>
            </a:r>
          </a:p>
          <a:p>
            <a:pPr marL="514350" indent="-514350">
              <a:buNone/>
            </a:pPr>
            <a:r>
              <a:rPr lang="en-US" dirty="0"/>
              <a:t>w</a:t>
            </a:r>
            <a:r>
              <a:rPr lang="en-US" dirty="0" smtClean="0"/>
              <a:t>ater.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7999" y="457200"/>
            <a:ext cx="3894667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Electrolysis of Water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36674"/>
            <a:ext cx="6934200" cy="537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Anode: </a:t>
            </a:r>
            <a:r>
              <a:rPr lang="en-US" dirty="0" smtClean="0"/>
              <a:t>Electrode where oxidation occurs.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Cathode: </a:t>
            </a:r>
            <a:r>
              <a:rPr lang="en-US" dirty="0" smtClean="0"/>
              <a:t>Electrode where reduction occurs.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Half cell reactions and potentials</a:t>
            </a:r>
          </a:p>
          <a:p>
            <a:pPr>
              <a:buNone/>
            </a:pPr>
            <a:r>
              <a:rPr lang="en-US" dirty="0" smtClean="0"/>
              <a:t>Consider this reaction,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There is electron transfer between them. We can</a:t>
            </a:r>
          </a:p>
          <a:p>
            <a:pPr>
              <a:buNone/>
            </a:pPr>
            <a:r>
              <a:rPr lang="en-US" dirty="0" smtClean="0"/>
              <a:t>make use of these electrons by separating the</a:t>
            </a:r>
          </a:p>
          <a:p>
            <a:pPr>
              <a:buNone/>
            </a:pPr>
            <a:r>
              <a:rPr lang="en-US" dirty="0" smtClean="0"/>
              <a:t>reactions into compartments called half reaction</a:t>
            </a:r>
          </a:p>
          <a:p>
            <a:pPr>
              <a:buNone/>
            </a:pPr>
            <a:r>
              <a:rPr lang="en-US" dirty="0" smtClean="0"/>
              <a:t>compartment.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8000" y="3429000"/>
            <a:ext cx="46736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06983"/>
            <a:ext cx="8229600" cy="604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Normal or Standard Hydrogen Electrode</a:t>
            </a:r>
          </a:p>
          <a:p>
            <a:pPr>
              <a:buNone/>
            </a:pPr>
            <a:r>
              <a:rPr lang="en-US" dirty="0" smtClean="0"/>
              <a:t>Assigned = 0.00 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752600"/>
            <a:ext cx="5181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990600"/>
            <a:ext cx="2937623" cy="46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511" y="228600"/>
            <a:ext cx="6682977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Representation of a galvanic cell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</a:t>
            </a:r>
            <a:r>
              <a:rPr lang="en-US" dirty="0" smtClean="0"/>
              <a:t>anode/solution//</a:t>
            </a:r>
            <a:r>
              <a:rPr lang="en-US" dirty="0" err="1" smtClean="0"/>
              <a:t>soluiton</a:t>
            </a:r>
            <a:r>
              <a:rPr lang="en-US" dirty="0" smtClean="0"/>
              <a:t>/cathode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Nernst Equation</a:t>
            </a:r>
          </a:p>
          <a:p>
            <a:pPr>
              <a:buNone/>
            </a:pPr>
            <a:r>
              <a:rPr lang="en-US" dirty="0" smtClean="0"/>
              <a:t>For the reaction,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reduction potential, 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R = gas constant (8.3143 V </a:t>
            </a:r>
            <a:r>
              <a:rPr lang="en-US" dirty="0" err="1" smtClean="0"/>
              <a:t>coul</a:t>
            </a:r>
            <a:r>
              <a:rPr lang="en-US" dirty="0" smtClean="0"/>
              <a:t> deg</a:t>
            </a:r>
            <a:r>
              <a:rPr lang="en-US" baseline="30000" dirty="0" smtClean="0"/>
              <a:t>-1</a:t>
            </a:r>
            <a:r>
              <a:rPr lang="en-US" dirty="0" smtClean="0"/>
              <a:t> mol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447800"/>
            <a:ext cx="7620000" cy="448235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3048000"/>
            <a:ext cx="2802591" cy="390525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886200"/>
            <a:ext cx="340296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17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 = # of electrons involved in half cell (</a:t>
            </a:r>
            <a:r>
              <a:rPr lang="en-US" dirty="0" err="1" smtClean="0"/>
              <a:t>eq</a:t>
            </a:r>
            <a:r>
              <a:rPr lang="en-US" dirty="0" smtClean="0"/>
              <a:t> mol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T = absolute temperature (K)</a:t>
            </a:r>
          </a:p>
          <a:p>
            <a:pPr>
              <a:buNone/>
            </a:pPr>
            <a:r>
              <a:rPr lang="en-US" dirty="0" smtClean="0"/>
              <a:t>F = Faraday’s constant (96,487 </a:t>
            </a:r>
            <a:r>
              <a:rPr lang="en-US" dirty="0" err="1" smtClean="0"/>
              <a:t>coul</a:t>
            </a:r>
            <a:r>
              <a:rPr lang="en-US" dirty="0" smtClean="0"/>
              <a:t> eq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At 25</a:t>
            </a:r>
            <a:r>
              <a:rPr lang="en-US" baseline="30000" dirty="0" smtClean="0"/>
              <a:t>o</a:t>
            </a:r>
            <a:r>
              <a:rPr lang="en-US" dirty="0" smtClean="0"/>
              <a:t>C, the value of </a:t>
            </a:r>
            <a:r>
              <a:rPr lang="en-US" dirty="0"/>
              <a:t>2.3026RT/F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70C0"/>
                </a:solidFill>
              </a:rPr>
              <a:t>0.05916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Therefore,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The concentration of pure substance is taken</a:t>
            </a:r>
          </a:p>
          <a:p>
            <a:pPr>
              <a:buNone/>
            </a:pPr>
            <a:r>
              <a:rPr lang="en-US" dirty="0" smtClean="0"/>
              <a:t>as unity. 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810000"/>
            <a:ext cx="3157538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671</Words>
  <Application>Microsoft Office PowerPoint</Application>
  <PresentationFormat>On-screen Show (4:3)</PresentationFormat>
  <Paragraphs>125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6.0 INTRODUCTION TO REDOX REACTIONS</vt:lpstr>
      <vt:lpstr>Slide 2</vt:lpstr>
      <vt:lpstr>Electrolysis of Water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REDOX REACTIONS</dc:title>
  <dc:creator>DAN</dc:creator>
  <cp:lastModifiedBy>DAN</cp:lastModifiedBy>
  <cp:revision>53</cp:revision>
  <dcterms:created xsi:type="dcterms:W3CDTF">2011-10-02T06:03:56Z</dcterms:created>
  <dcterms:modified xsi:type="dcterms:W3CDTF">2011-10-13T03:29:34Z</dcterms:modified>
</cp:coreProperties>
</file>