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466D-541D-437C-B5EE-0C5B8B74AA89}" type="datetimeFigureOut">
              <a:rPr lang="en-US" smtClean="0"/>
              <a:pPr/>
              <a:t>10/18/2011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2444-296E-44F1-B574-538C760009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"/>
            <a:ext cx="87630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1.0 INTRODUCTION TO INSTRUMENTAL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371600"/>
            <a:ext cx="8763000" cy="52578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Measurement of </a:t>
            </a:r>
            <a:r>
              <a:rPr lang="en-US" dirty="0" err="1" smtClean="0">
                <a:solidFill>
                  <a:srgbClr val="0070C0"/>
                </a:solidFill>
              </a:rPr>
              <a:t>analyte’s</a:t>
            </a:r>
            <a:r>
              <a:rPr lang="en-US" dirty="0" smtClean="0">
                <a:solidFill>
                  <a:srgbClr val="0070C0"/>
                </a:solidFill>
              </a:rPr>
              <a:t> physical property</a:t>
            </a:r>
            <a:r>
              <a:rPr lang="en-US" dirty="0" smtClean="0">
                <a:solidFill>
                  <a:schemeClr val="tx1"/>
                </a:solidFill>
              </a:rPr>
              <a:t> can be used for quantitative and qualitative analysis.</a:t>
            </a:r>
          </a:p>
          <a:p>
            <a:pPr algn="l"/>
            <a:r>
              <a:rPr lang="en-US" dirty="0" smtClean="0">
                <a:solidFill>
                  <a:srgbClr val="00B050"/>
                </a:solidFill>
              </a:rPr>
              <a:t>Types of instrumental methods and their </a:t>
            </a:r>
            <a:r>
              <a:rPr lang="en-US" dirty="0" smtClean="0">
                <a:solidFill>
                  <a:srgbClr val="00B050"/>
                </a:solidFill>
              </a:rPr>
              <a:t>signals</a:t>
            </a:r>
            <a:endParaRPr lang="en-US" dirty="0" smtClean="0">
              <a:solidFill>
                <a:srgbClr val="00B050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2987040"/>
          <a:ext cx="8534400" cy="387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7080"/>
                <a:gridCol w="5227320"/>
              </a:tblGrid>
              <a:tr h="447675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Signal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Instrumental Method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Emission of radiation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Emission spectroscopy (X-ray, UV, Visible, electron); fluorescence, phosphorescence, and luminescence (X-ray, UV, Visible)</a:t>
                      </a:r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Absorption of radiation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Spectrophotometry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photometry (X-ray, UV, Visible, IR);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photoacoustic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spectroscopy; nuclear magnetic resonance and electron spin resonance spectroscopy</a:t>
                      </a:r>
                    </a:p>
                  </a:txBody>
                  <a:tcPr/>
                </a:tc>
              </a:tr>
              <a:tr h="4476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Scattering of radiation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Turbidimetry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nephelometry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 Raman spectroscopy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248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Concentration range:</a:t>
            </a:r>
          </a:p>
          <a:p>
            <a:pPr>
              <a:buNone/>
            </a:pPr>
            <a:r>
              <a:rPr lang="en-US" dirty="0" smtClean="0"/>
              <a:t>LOQ = limit of </a:t>
            </a:r>
            <a:r>
              <a:rPr lang="en-US" dirty="0" err="1" smtClean="0"/>
              <a:t>quantitation</a:t>
            </a:r>
            <a:r>
              <a:rPr lang="en-US" dirty="0" smtClean="0"/>
              <a:t> = 10s</a:t>
            </a:r>
            <a:r>
              <a:rPr lang="en-US" baseline="-25000" dirty="0" smtClean="0"/>
              <a:t>bl</a:t>
            </a:r>
          </a:p>
          <a:p>
            <a:pPr>
              <a:buNone/>
            </a:pPr>
            <a:r>
              <a:rPr lang="en-US" dirty="0" smtClean="0"/>
              <a:t>LOL = limit of linearity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286000"/>
            <a:ext cx="5943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Selectivity:</a:t>
            </a:r>
            <a:r>
              <a:rPr lang="en-US" dirty="0" smtClean="0"/>
              <a:t> defined as the degree to which a</a:t>
            </a:r>
          </a:p>
          <a:p>
            <a:pPr>
              <a:buNone/>
            </a:pPr>
            <a:r>
              <a:rPr lang="en-US" dirty="0" smtClean="0"/>
              <a:t>method is free from interference by other species</a:t>
            </a:r>
          </a:p>
          <a:p>
            <a:pPr>
              <a:buNone/>
            </a:pPr>
            <a:r>
              <a:rPr lang="en-US" dirty="0" smtClean="0"/>
              <a:t>contained in the sample matrix.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Unfortunately, no method is free of interference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but steps can be taken to minimize their effect.</a:t>
            </a:r>
          </a:p>
          <a:p>
            <a:pPr>
              <a:buNone/>
            </a:pPr>
            <a:r>
              <a:rPr lang="en-US" dirty="0" smtClean="0"/>
              <a:t>Consider a sample consisting of </a:t>
            </a:r>
            <a:r>
              <a:rPr lang="en-US" dirty="0" err="1" smtClean="0"/>
              <a:t>analyte</a:t>
            </a:r>
            <a:r>
              <a:rPr lang="en-US" dirty="0" smtClean="0"/>
              <a:t> A,</a:t>
            </a:r>
          </a:p>
          <a:p>
            <a:pPr>
              <a:buNone/>
            </a:pPr>
            <a:r>
              <a:rPr lang="en-US" dirty="0" smtClean="0"/>
              <a:t>interfering species B and C.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</a:t>
            </a:r>
            <a:r>
              <a:rPr lang="en-US" dirty="0" smtClean="0"/>
              <a:t>, and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C</a:t>
            </a:r>
            <a:r>
              <a:rPr lang="en-US" dirty="0" smtClean="0"/>
              <a:t> be the concentration of the</a:t>
            </a:r>
          </a:p>
          <a:p>
            <a:pPr>
              <a:buNone/>
            </a:pPr>
            <a:r>
              <a:rPr lang="en-US" dirty="0" smtClean="0"/>
              <a:t>different species respectively and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A</a:t>
            </a:r>
            <a:r>
              <a:rPr lang="en-US" dirty="0" smtClean="0"/>
              <a:t>,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</a:t>
            </a:r>
            <a:r>
              <a:rPr lang="en-US" dirty="0" smtClean="0"/>
              <a:t>, and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C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be calibration sensitivities respectively.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Selectivity:</a:t>
            </a:r>
          </a:p>
          <a:p>
            <a:pPr>
              <a:buNone/>
            </a:pPr>
            <a:r>
              <a:rPr lang="en-US" dirty="0" smtClean="0"/>
              <a:t>Therefore,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Let’s define </a:t>
            </a:r>
            <a:r>
              <a:rPr lang="en-US" dirty="0" smtClean="0">
                <a:solidFill>
                  <a:srgbClr val="0070C0"/>
                </a:solidFill>
              </a:rPr>
              <a:t>selectivity coefficient </a:t>
            </a:r>
            <a:r>
              <a:rPr lang="en-US" dirty="0" smtClean="0"/>
              <a:t>for A </a:t>
            </a:r>
            <a:r>
              <a:rPr lang="en-US" dirty="0" err="1" smtClean="0"/>
              <a:t>wrt</a:t>
            </a:r>
            <a:r>
              <a:rPr lang="en-US" dirty="0" smtClean="0"/>
              <a:t> B,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B.A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 </a:t>
            </a:r>
          </a:p>
          <a:p>
            <a:pPr>
              <a:buNone/>
            </a:pPr>
            <a:r>
              <a:rPr lang="en-US" dirty="0" smtClean="0"/>
              <a:t>The selectivity coefficient for A </a:t>
            </a:r>
            <a:r>
              <a:rPr lang="en-US" dirty="0" err="1" smtClean="0"/>
              <a:t>wrt</a:t>
            </a:r>
            <a:r>
              <a:rPr lang="en-US" dirty="0" smtClean="0"/>
              <a:t> C,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C.A</a:t>
            </a:r>
            <a:r>
              <a:rPr lang="en-US" dirty="0" smtClean="0"/>
              <a:t> 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Therefore,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Selectivity coefficient can be both –</a:t>
            </a:r>
            <a:r>
              <a:rPr lang="en-US" dirty="0" err="1" smtClean="0"/>
              <a:t>ve</a:t>
            </a:r>
            <a:r>
              <a:rPr lang="en-US" dirty="0" smtClean="0"/>
              <a:t> and +</a:t>
            </a:r>
            <a:r>
              <a:rPr lang="en-US" dirty="0" err="1" smtClean="0"/>
              <a:t>ve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990600"/>
            <a:ext cx="4170045" cy="419100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2667000"/>
            <a:ext cx="1948815" cy="4191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3886200"/>
            <a:ext cx="1906905" cy="4191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0800" y="4495800"/>
            <a:ext cx="4343400" cy="3912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Example 1.2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selectivity coefficient for an ion-selective</a:t>
            </a:r>
          </a:p>
          <a:p>
            <a:pPr>
              <a:buNone/>
            </a:pPr>
            <a:r>
              <a:rPr lang="en-US" dirty="0" smtClean="0"/>
              <a:t>electrode for K</a:t>
            </a:r>
            <a:r>
              <a:rPr lang="en-US" baseline="30000" dirty="0" smtClean="0"/>
              <a:t>+</a:t>
            </a:r>
            <a:r>
              <a:rPr lang="en-US" dirty="0" smtClean="0"/>
              <a:t> with respect to Na</a:t>
            </a:r>
            <a:r>
              <a:rPr lang="en-US" baseline="30000" dirty="0" smtClean="0"/>
              <a:t>+</a:t>
            </a:r>
            <a:r>
              <a:rPr lang="en-US" dirty="0" smtClean="0"/>
              <a:t> is reported to</a:t>
            </a:r>
          </a:p>
          <a:p>
            <a:pPr>
              <a:buNone/>
            </a:pPr>
            <a:r>
              <a:rPr lang="en-US" dirty="0" smtClean="0"/>
              <a:t>be 0.052. Calculate the relative error in the</a:t>
            </a:r>
          </a:p>
          <a:p>
            <a:pPr>
              <a:buNone/>
            </a:pPr>
            <a:r>
              <a:rPr lang="en-US" dirty="0" smtClean="0"/>
              <a:t>determination of K</a:t>
            </a:r>
            <a:r>
              <a:rPr lang="en-US" baseline="30000" dirty="0" smtClean="0"/>
              <a:t>+</a:t>
            </a:r>
            <a:r>
              <a:rPr lang="en-US" dirty="0" smtClean="0"/>
              <a:t> in a solution that has a K</a:t>
            </a:r>
            <a:r>
              <a:rPr lang="en-US" baseline="30000" dirty="0" smtClean="0"/>
              <a:t>+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concentration of  M if the Na</a:t>
            </a:r>
            <a:r>
              <a:rPr lang="en-US" baseline="30000" dirty="0" smtClean="0"/>
              <a:t>+</a:t>
            </a:r>
            <a:r>
              <a:rPr lang="en-US" dirty="0" smtClean="0"/>
              <a:t> concentration is (a)</a:t>
            </a:r>
          </a:p>
          <a:p>
            <a:pPr>
              <a:buNone/>
            </a:pPr>
            <a:r>
              <a:rPr lang="en-US" dirty="0" smtClean="0"/>
              <a:t>2.00 X 10</a:t>
            </a:r>
            <a:r>
              <a:rPr lang="en-US" baseline="30000" dirty="0" smtClean="0"/>
              <a:t>-2</a:t>
            </a:r>
            <a:r>
              <a:rPr lang="en-US" dirty="0" smtClean="0"/>
              <a:t> M; (b) 2.00 x 10</a:t>
            </a:r>
            <a:r>
              <a:rPr lang="en-US" baseline="30000" dirty="0" smtClean="0"/>
              <a:t>-3</a:t>
            </a:r>
            <a:r>
              <a:rPr lang="en-US" dirty="0" smtClean="0"/>
              <a:t> M; (c) 2.00 x 10</a:t>
            </a:r>
            <a:r>
              <a:rPr lang="en-US" baseline="30000" dirty="0" smtClean="0"/>
              <a:t>-4</a:t>
            </a:r>
            <a:r>
              <a:rPr lang="en-US" dirty="0" smtClean="0"/>
              <a:t> M.</a:t>
            </a:r>
          </a:p>
          <a:p>
            <a:pPr>
              <a:buNone/>
            </a:pPr>
            <a:r>
              <a:rPr lang="en-US" dirty="0" smtClean="0"/>
              <a:t>Assume that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bl</a:t>
            </a:r>
            <a:r>
              <a:rPr lang="en-US" dirty="0" smtClean="0"/>
              <a:t> for a series of blanks was</a:t>
            </a:r>
          </a:p>
          <a:p>
            <a:pPr>
              <a:buNone/>
            </a:pPr>
            <a:r>
              <a:rPr lang="en-US" dirty="0" smtClean="0"/>
              <a:t>approximately zero.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Qualitative performance criteria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Speed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Ease and Convenience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Skill required of the operator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Cost and availability of equipment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Per-sample cost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Instrument for Analysis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 algn="ctr">
              <a:buNone/>
            </a:pPr>
            <a:r>
              <a:rPr lang="en-US" dirty="0" smtClean="0"/>
              <a:t>    </a:t>
            </a:r>
            <a:r>
              <a:rPr lang="en-US" sz="1800" dirty="0" smtClean="0"/>
              <a:t>Component of a typical instrument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524000"/>
            <a:ext cx="15240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600200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Signal Generator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819400" y="1524000"/>
            <a:ext cx="1371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1524000"/>
            <a:ext cx="12192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86600" y="1524000"/>
            <a:ext cx="1447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3200" y="1676400"/>
            <a:ext cx="1447800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Input Transducer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16764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Signal Processor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62800" y="1676400"/>
            <a:ext cx="144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Output Transducer</a:t>
            </a:r>
            <a:endParaRPr lang="en-US" sz="2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981200" y="1981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1000" y="1981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48400" y="19812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-1" y="3505200"/>
          <a:ext cx="9144002" cy="2971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648"/>
                <a:gridCol w="1236924"/>
                <a:gridCol w="1306286"/>
                <a:gridCol w="1306286"/>
                <a:gridCol w="1329407"/>
                <a:gridCol w="1283165"/>
                <a:gridCol w="1306286"/>
              </a:tblGrid>
              <a:tr h="7400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Instrument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Signal Generator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Analytical Signal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Input Transducer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70C0"/>
                          </a:solidFill>
                        </a:rPr>
                        <a:t>Transduced</a:t>
                      </a:r>
                      <a:r>
                        <a:rPr lang="en-US" baseline="0" dirty="0" smtClean="0">
                          <a:solidFill>
                            <a:srgbClr val="0070C0"/>
                          </a:solidFill>
                        </a:rPr>
                        <a:t> Signal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Signal Processor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Readout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1115893">
                <a:tc>
                  <a:txBody>
                    <a:bodyPr/>
                    <a:lstStyle/>
                    <a:p>
                      <a:r>
                        <a:rPr lang="en-US" dirty="0" smtClean="0"/>
                        <a:t>pH</a:t>
                      </a:r>
                      <a:r>
                        <a:rPr lang="en-US" baseline="0" dirty="0" smtClean="0"/>
                        <a:t> 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r>
                        <a:rPr lang="en-US" baseline="30000" dirty="0" smtClean="0"/>
                        <a:t>+</a:t>
                      </a:r>
                      <a:r>
                        <a:rPr lang="en-US" dirty="0" smtClean="0"/>
                        <a:t> 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Glass-Calomel electrode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Potential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Amplifier, Digitizer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unit</a:t>
                      </a:r>
                      <a:endParaRPr lang="en-US" dirty="0"/>
                    </a:p>
                  </a:txBody>
                  <a:tcPr/>
                </a:tc>
              </a:tr>
              <a:tr h="1115893">
                <a:tc>
                  <a:txBody>
                    <a:bodyPr/>
                    <a:lstStyle/>
                    <a:p>
                      <a:r>
                        <a:rPr lang="en-US" dirty="0" smtClean="0"/>
                        <a:t>Photometer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Tungsten</a:t>
                      </a:r>
                      <a:r>
                        <a:rPr lang="en-US" baseline="0" dirty="0" smtClean="0"/>
                        <a:t> lamp, sample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Attenuated light beam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Photocell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Electrical Current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Amplifier,  Digitizer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LED readout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312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5105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Selection of analytical instrument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Define the problem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Compare to instrument’s figures of merit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Qualitative performance criteria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Defining the problem</a:t>
            </a:r>
          </a:p>
          <a:p>
            <a:pPr>
              <a:buNone/>
            </a:pPr>
            <a:r>
              <a:rPr lang="en-US" dirty="0" smtClean="0"/>
              <a:t>1. What accuracy and precision are required?</a:t>
            </a:r>
          </a:p>
          <a:p>
            <a:pPr>
              <a:buNone/>
            </a:pPr>
            <a:r>
              <a:rPr lang="en-US" dirty="0" smtClean="0"/>
              <a:t>2. How much sample is available?</a:t>
            </a:r>
          </a:p>
          <a:p>
            <a:pPr>
              <a:buNone/>
            </a:pPr>
            <a:r>
              <a:rPr lang="en-US" dirty="0" smtClean="0"/>
              <a:t>3. What is the concentration range of the </a:t>
            </a:r>
            <a:r>
              <a:rPr lang="en-US" dirty="0" err="1" smtClean="0"/>
              <a:t>analyte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4. What components of the sample might cause interference?</a:t>
            </a:r>
          </a:p>
          <a:p>
            <a:pPr>
              <a:buNone/>
            </a:pPr>
            <a:r>
              <a:rPr lang="en-US" dirty="0" smtClean="0"/>
              <a:t>5. What are the physical and chemical properties of the sample matrix?</a:t>
            </a:r>
          </a:p>
          <a:p>
            <a:pPr>
              <a:buNone/>
            </a:pPr>
            <a:r>
              <a:rPr lang="en-US" dirty="0" smtClean="0"/>
              <a:t>6. How many samples are to be analyzed?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 marL="342900" lvl="2" indent="-342900">
              <a:buNone/>
            </a:pPr>
            <a:r>
              <a:rPr lang="en-US" sz="2600" dirty="0" smtClean="0">
                <a:solidFill>
                  <a:srgbClr val="0070C0"/>
                </a:solidFill>
              </a:rPr>
              <a:t>Performance Characteristics of Instruments; Figures of merit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79715"/>
          <a:ext cx="8305800" cy="5603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52900"/>
                <a:gridCol w="4152900"/>
              </a:tblGrid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CRITERION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rgbClr val="00B050"/>
                          </a:solidFill>
                        </a:rPr>
                        <a:t>FIGURE</a:t>
                      </a:r>
                      <a:r>
                        <a:rPr lang="en-US" sz="3200" baseline="0" dirty="0" smtClean="0">
                          <a:solidFill>
                            <a:srgbClr val="00B050"/>
                          </a:solidFill>
                        </a:rPr>
                        <a:t> OF MERIT</a:t>
                      </a:r>
                      <a:endParaRPr lang="en-US" sz="32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Precision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Absolute standard deviation, relative standard deviation, coefficient of variation, variance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Bias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Absolute systematic error, relative systematic error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Sensitivity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Calibration sensitivity, Analytical sensitivity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Detection limit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Blank plus three times standard deviation of blank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Concentration range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Concentration limit of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quantitation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(LOQ) to concentration limit of linearity (LOL)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Selectivity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Coefficient of selectivity</a:t>
                      </a:r>
                      <a:endParaRPr lang="en-US" sz="21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Sensitivity: </a:t>
            </a:r>
            <a:r>
              <a:rPr lang="en-US" dirty="0" smtClean="0"/>
              <a:t>ability of an instrument to discriminate</a:t>
            </a:r>
          </a:p>
          <a:p>
            <a:pPr>
              <a:buNone/>
            </a:pPr>
            <a:r>
              <a:rPr lang="en-US" dirty="0" smtClean="0"/>
              <a:t>between small differences in </a:t>
            </a:r>
            <a:r>
              <a:rPr lang="en-US" dirty="0" err="1" smtClean="0"/>
              <a:t>analyte’s</a:t>
            </a:r>
            <a:r>
              <a:rPr lang="en-US" dirty="0" smtClean="0"/>
              <a:t> conc.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2 factors affect sensitivity: </a:t>
            </a:r>
            <a:r>
              <a:rPr lang="en-US" dirty="0" smtClean="0">
                <a:solidFill>
                  <a:srgbClr val="00B050"/>
                </a:solidFill>
              </a:rPr>
              <a:t>slope of the calibration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curve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00B050"/>
                </a:solidFill>
              </a:rPr>
              <a:t>precision</a:t>
            </a:r>
            <a:r>
              <a:rPr lang="en-US" dirty="0" smtClean="0"/>
              <a:t> of the instrument.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IUPAC defined sensitivity: </a:t>
            </a:r>
            <a:r>
              <a:rPr lang="en-US" dirty="0" smtClean="0"/>
              <a:t>slope of the calibration</a:t>
            </a:r>
          </a:p>
          <a:p>
            <a:pPr>
              <a:buNone/>
            </a:pPr>
            <a:r>
              <a:rPr lang="en-US" dirty="0" smtClean="0"/>
              <a:t>curve at the concentration of interest.</a:t>
            </a:r>
          </a:p>
          <a:p>
            <a:pPr>
              <a:buNone/>
            </a:pPr>
            <a:r>
              <a:rPr lang="en-US" dirty="0" smtClean="0"/>
              <a:t>Most calibration curves used in analytical chemistry </a:t>
            </a:r>
          </a:p>
          <a:p>
            <a:pPr>
              <a:buNone/>
            </a:pPr>
            <a:r>
              <a:rPr lang="en-US" dirty="0" smtClean="0"/>
              <a:t>are linear. Therefore, 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67200" y="5943600"/>
            <a:ext cx="2811780" cy="68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Sensitivity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Mandel and </a:t>
            </a:r>
            <a:r>
              <a:rPr lang="en-US" dirty="0" err="1" smtClean="0">
                <a:solidFill>
                  <a:srgbClr val="FF0000"/>
                </a:solidFill>
              </a:rPr>
              <a:t>Stiehler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(1964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proposed this equation</a:t>
            </a:r>
          </a:p>
          <a:p>
            <a:pPr>
              <a:buNone/>
            </a:pPr>
            <a:r>
              <a:rPr lang="en-US" dirty="0" smtClean="0"/>
              <a:t>to include precision as part of sensitivity. (</a:t>
            </a:r>
            <a:r>
              <a:rPr lang="en-US" dirty="0" smtClean="0">
                <a:solidFill>
                  <a:srgbClr val="00B050"/>
                </a:solidFill>
              </a:rPr>
              <a:t>Analytical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sensitivity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is analytical concentration</a:t>
            </a:r>
          </a:p>
          <a:p>
            <a:pPr>
              <a:buNone/>
            </a:pPr>
            <a:r>
              <a:rPr lang="en-US" dirty="0" smtClean="0"/>
              <a:t>      is standard deviation of the measurement</a:t>
            </a:r>
          </a:p>
          <a:p>
            <a:pPr>
              <a:buNone/>
            </a:pPr>
            <a:r>
              <a:rPr lang="en-US" dirty="0" smtClean="0"/>
              <a:t>m  is calibration sensitivity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3200400"/>
            <a:ext cx="990600" cy="891540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4343400"/>
            <a:ext cx="304800" cy="571500"/>
          </a:xfrm>
          <a:prstGeom prst="rect">
            <a:avLst/>
          </a:prstGeom>
          <a:noFill/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5105400"/>
            <a:ext cx="381000" cy="439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Detection limit: </a:t>
            </a:r>
            <a:r>
              <a:rPr lang="en-US" dirty="0" smtClean="0"/>
              <a:t>defined as the minimum conc. or</a:t>
            </a:r>
          </a:p>
          <a:p>
            <a:pPr>
              <a:buNone/>
            </a:pPr>
            <a:r>
              <a:rPr lang="en-US" dirty="0" smtClean="0"/>
              <a:t>mass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dirty="0" err="1" smtClean="0"/>
              <a:t>analyte</a:t>
            </a:r>
            <a:r>
              <a:rPr lang="en-US" dirty="0" smtClean="0"/>
              <a:t> that can be detected at a known</a:t>
            </a:r>
          </a:p>
          <a:p>
            <a:pPr>
              <a:buNone/>
            </a:pPr>
            <a:r>
              <a:rPr lang="en-US" dirty="0" smtClean="0"/>
              <a:t>confidence level. </a:t>
            </a:r>
          </a:p>
          <a:p>
            <a:pPr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The minimum detectable signal is: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Therefore, the limit of detection is given as: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0" y="2743200"/>
            <a:ext cx="2434590" cy="49685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200" y="5257800"/>
            <a:ext cx="1940092" cy="819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smtClean="0"/>
              <a:t>Example </a:t>
            </a:r>
            <a:r>
              <a:rPr lang="en-US" b="1" smtClean="0"/>
              <a:t>3.1.1</a:t>
            </a:r>
            <a:endParaRPr lang="en-US" dirty="0" smtClean="0"/>
          </a:p>
          <a:p>
            <a:pPr>
              <a:buNone/>
            </a:pPr>
            <a:r>
              <a:rPr lang="en-US" sz="2800" dirty="0" smtClean="0"/>
              <a:t>A least-squares analysis of calibration data for the</a:t>
            </a:r>
          </a:p>
          <a:p>
            <a:pPr>
              <a:buNone/>
            </a:pPr>
            <a:r>
              <a:rPr lang="en-US" sz="2800" dirty="0" smtClean="0"/>
              <a:t>determination of lead based on its flame emission</a:t>
            </a:r>
          </a:p>
          <a:p>
            <a:pPr>
              <a:buNone/>
            </a:pPr>
            <a:r>
              <a:rPr lang="en-US" sz="2800" dirty="0" smtClean="0"/>
              <a:t>spectrum yielded the equation </a:t>
            </a:r>
          </a:p>
          <a:p>
            <a:pPr>
              <a:buNone/>
            </a:pPr>
            <a:r>
              <a:rPr lang="en-US" sz="2800" dirty="0" smtClean="0"/>
              <a:t>where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pb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is the lead concentration in parts per million and</a:t>
            </a:r>
          </a:p>
          <a:p>
            <a:pPr>
              <a:buNone/>
            </a:pPr>
            <a:r>
              <a:rPr lang="en-US" sz="2800" dirty="0" smtClean="0"/>
              <a:t>S is a measure of the relative intensity of the lead emission</a:t>
            </a:r>
          </a:p>
          <a:p>
            <a:pPr>
              <a:buNone/>
            </a:pPr>
            <a:r>
              <a:rPr lang="en-US" sz="2800" dirty="0" smtClean="0"/>
              <a:t>line. The following replicate data were then obtained.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Calculate: a. Calibration sensitivity b. Analytical sensitivity at 1 and 10 </a:t>
            </a:r>
            <a:r>
              <a:rPr lang="en-US" sz="2200" dirty="0" err="1" smtClean="0"/>
              <a:t>ppm</a:t>
            </a:r>
            <a:r>
              <a:rPr lang="en-US" sz="2200" dirty="0" smtClean="0"/>
              <a:t> c. detection limit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1828800"/>
            <a:ext cx="2549236" cy="438150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4114800"/>
          <a:ext cx="7010400" cy="178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ppm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Pb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# of replication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Mean value of 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0.15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0.025</a:t>
                      </a:r>
                      <a:endParaRPr lang="en-US" dirty="0"/>
                    </a:p>
                  </a:txBody>
                  <a:tcPr/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0.0296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786</Words>
  <Application>Microsoft Office PowerPoint</Application>
  <PresentationFormat>On-screen Show (4:3)</PresentationFormat>
  <Paragraphs>190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1.0 INTRODUCTION TO INSTRUMENTAL METHODS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 INTRODUCTION TO INSTRUMENTAL METHODS</dc:title>
  <dc:creator>DAN</dc:creator>
  <cp:lastModifiedBy>DAN</cp:lastModifiedBy>
  <cp:revision>66</cp:revision>
  <dcterms:created xsi:type="dcterms:W3CDTF">2011-10-09T12:02:02Z</dcterms:created>
  <dcterms:modified xsi:type="dcterms:W3CDTF">2011-10-18T14:40:13Z</dcterms:modified>
</cp:coreProperties>
</file>