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scatterChart>
        <c:scatterStyle val="lineMarker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9.3581536003651711E-2"/>
                  <c:y val="0.42661417322834644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2000" baseline="0" dirty="0"/>
                      <a:t>y = 53.75x + 0.595
R² = 0.9989</a:t>
                    </a:r>
                    <a:endParaRPr lang="en-US" sz="2000" dirty="0"/>
                  </a:p>
                </c:rich>
              </c:tx>
              <c:numFmt formatCode="General" sourceLinked="0"/>
            </c:trendlineLbl>
          </c:trendline>
          <c:xVal>
            <c:numRef>
              <c:f>Sheet1!$C$4:$C$8</c:f>
              <c:numCache>
                <c:formatCode>General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0.8</c:v>
                </c:pt>
              </c:numCache>
            </c:numRef>
          </c:xVal>
          <c:yVal>
            <c:numRef>
              <c:f>Sheet1!$D$4:$D$8</c:f>
              <c:numCache>
                <c:formatCode>General</c:formatCode>
                <c:ptCount val="5"/>
                <c:pt idx="0">
                  <c:v>0</c:v>
                </c:pt>
                <c:pt idx="1">
                  <c:v>5.8</c:v>
                </c:pt>
                <c:pt idx="2">
                  <c:v>12.2</c:v>
                </c:pt>
                <c:pt idx="3">
                  <c:v>22.3</c:v>
                </c:pt>
                <c:pt idx="4">
                  <c:v>43.3</c:v>
                </c:pt>
              </c:numCache>
            </c:numRef>
          </c:yVal>
        </c:ser>
        <c:axId val="88342912"/>
        <c:axId val="88344832"/>
      </c:scatterChart>
      <c:valAx>
        <c:axId val="88342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3000"/>
                </a:pPr>
                <a:r>
                  <a:rPr lang="en-US" sz="3000" baseline="0"/>
                  <a:t>Riboflavin </a:t>
                </a:r>
                <a:endParaRPr lang="en-US" sz="300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="1" baseline="0"/>
            </a:pPr>
            <a:endParaRPr lang="en-US"/>
          </a:p>
        </c:txPr>
        <c:crossAx val="88344832"/>
        <c:crosses val="autoZero"/>
        <c:crossBetween val="midCat"/>
      </c:valAx>
      <c:valAx>
        <c:axId val="88344832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 sz="3000"/>
                </a:pPr>
                <a:r>
                  <a:rPr lang="en-US" sz="3000"/>
                  <a:t>Fluorescence</a:t>
                </a:r>
                <a:r>
                  <a:rPr lang="en-US" sz="3000" baseline="0"/>
                  <a:t> intensity</a:t>
                </a:r>
                <a:endParaRPr lang="en-US" sz="3000"/>
              </a:p>
            </c:rich>
          </c:tx>
          <c:layout>
            <c:manualLayout>
              <c:xMode val="edge"/>
              <c:yMode val="edge"/>
              <c:x val="3.0192856327741643E-3"/>
              <c:y val="0.14008311461067366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88342912"/>
        <c:crosses val="autoZero"/>
        <c:crossBetween val="midCat"/>
      </c:valAx>
    </c:plotArea>
    <c:legend>
      <c:legendPos val="r"/>
      <c:layout/>
    </c:legend>
    <c:plotVisOnly val="1"/>
  </c:chart>
  <c:spPr>
    <a:noFill/>
    <a:ln>
      <a:noFill/>
    </a:ln>
  </c:sp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1944-E6E5-4F2E-916D-854DA0D6A1DD}" type="datetimeFigureOut">
              <a:rPr lang="en-US" smtClean="0"/>
              <a:pPr/>
              <a:t>10/26/2011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439FB-22E1-4724-A356-63067DE91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9143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2.0 CALIBRATION AND STANDARDIZATION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763000" cy="5257800"/>
          </a:xfrm>
        </p:spPr>
        <p:txBody>
          <a:bodyPr/>
          <a:lstStyle/>
          <a:p>
            <a:pPr algn="l"/>
            <a:r>
              <a:rPr lang="en-US" dirty="0" smtClean="0"/>
              <a:t>Any analytical signal is related to the conc. as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To obtain accurate value for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, it is necessary to avoid determinate errors affecting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k,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bl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  <a:p>
            <a:pPr algn="l"/>
            <a:r>
              <a:rPr lang="en-US" dirty="0" smtClean="0">
                <a:solidFill>
                  <a:srgbClr val="0070C0"/>
                </a:solidFill>
              </a:rPr>
              <a:t>This is done by combination of calibration, standardization and reagent blank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2286000"/>
            <a:ext cx="2352675" cy="495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62000"/>
            <a:ext cx="6477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6172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Therefore, multiple-point standardization with at</a:t>
            </a:r>
          </a:p>
          <a:p>
            <a:pPr>
              <a:buNone/>
            </a:pPr>
            <a:r>
              <a:rPr lang="en-US" dirty="0" smtClean="0"/>
              <a:t>least 3 standards is preferred.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Multiple-point standardization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1. Method of external standards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 Method of standard additions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 Method of internal standards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Method of standard addition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1.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5257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2.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381000"/>
            <a:ext cx="1432560" cy="609600"/>
          </a:xfrm>
          <a:prstGeom prst="rect">
            <a:avLst/>
          </a:prstGeom>
          <a:noFill/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219200"/>
            <a:ext cx="2379889" cy="628650"/>
          </a:xfrm>
          <a:prstGeom prst="rect">
            <a:avLst/>
          </a:prstGeom>
          <a:noFill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1" y="2286000"/>
            <a:ext cx="503904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96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The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300" dirty="0" smtClean="0"/>
              <a:t>Example 3.2.1</a:t>
            </a:r>
          </a:p>
          <a:p>
            <a:pPr>
              <a:buNone/>
            </a:pPr>
            <a:r>
              <a:rPr lang="en-US" sz="4500" dirty="0"/>
              <a:t>A </a:t>
            </a:r>
            <a:r>
              <a:rPr lang="en-US" sz="4500" dirty="0" err="1"/>
              <a:t>spectrophotometric</a:t>
            </a:r>
            <a:r>
              <a:rPr lang="en-US" sz="4500" dirty="0"/>
              <a:t> method for the </a:t>
            </a:r>
            <a:r>
              <a:rPr lang="en-US" sz="4500" dirty="0" smtClean="0"/>
              <a:t>quantitative</a:t>
            </a:r>
          </a:p>
          <a:p>
            <a:pPr>
              <a:buNone/>
            </a:pPr>
            <a:r>
              <a:rPr lang="en-US" sz="4500" dirty="0" smtClean="0"/>
              <a:t>determination </a:t>
            </a:r>
            <a:r>
              <a:rPr lang="en-US" sz="4500" dirty="0"/>
              <a:t>of the concentration of Pb</a:t>
            </a:r>
            <a:r>
              <a:rPr lang="en-US" sz="4500" baseline="30000" dirty="0"/>
              <a:t>2+</a:t>
            </a:r>
            <a:r>
              <a:rPr lang="en-US" sz="4500" dirty="0"/>
              <a:t> in </a:t>
            </a:r>
            <a:r>
              <a:rPr lang="en-US" sz="4500" dirty="0" smtClean="0"/>
              <a:t>blood yields</a:t>
            </a:r>
          </a:p>
          <a:p>
            <a:pPr>
              <a:buNone/>
            </a:pPr>
            <a:r>
              <a:rPr lang="en-US" sz="4500" dirty="0" smtClean="0"/>
              <a:t>an </a:t>
            </a:r>
            <a:r>
              <a:rPr lang="en-US" sz="4500" i="1" dirty="0" err="1"/>
              <a:t>S</a:t>
            </a:r>
            <a:r>
              <a:rPr lang="en-US" sz="4500" baseline="-25000" dirty="0" err="1"/>
              <a:t>samp</a:t>
            </a:r>
            <a:r>
              <a:rPr lang="en-US" sz="4500" dirty="0"/>
              <a:t> of 0.193 for a 1.00-mL sample </a:t>
            </a:r>
            <a:r>
              <a:rPr lang="en-US" sz="4500" dirty="0" smtClean="0"/>
              <a:t>of </a:t>
            </a:r>
            <a:r>
              <a:rPr lang="en-US" sz="4300" dirty="0" smtClean="0"/>
              <a:t>blood </a:t>
            </a:r>
            <a:r>
              <a:rPr lang="en-US" sz="4300" dirty="0"/>
              <a:t>that </a:t>
            </a:r>
            <a:r>
              <a:rPr lang="en-US" sz="4300" dirty="0" smtClean="0"/>
              <a:t>has</a:t>
            </a:r>
          </a:p>
          <a:p>
            <a:pPr>
              <a:buNone/>
            </a:pPr>
            <a:r>
              <a:rPr lang="en-US" sz="4300" dirty="0" smtClean="0"/>
              <a:t>been </a:t>
            </a:r>
            <a:r>
              <a:rPr lang="en-US" sz="4300" dirty="0"/>
              <a:t>diluted to 5.00 </a:t>
            </a:r>
            <a:r>
              <a:rPr lang="en-US" sz="4300" dirty="0" err="1"/>
              <a:t>mL.</a:t>
            </a:r>
            <a:r>
              <a:rPr lang="en-US" sz="4300" dirty="0"/>
              <a:t> A </a:t>
            </a:r>
            <a:r>
              <a:rPr lang="en-US" sz="4300" dirty="0" smtClean="0"/>
              <a:t>second 1.00-mL </a:t>
            </a:r>
            <a:r>
              <a:rPr lang="en-US" sz="4300" dirty="0"/>
              <a:t>sample is </a:t>
            </a:r>
            <a:r>
              <a:rPr lang="en-US" sz="4300" dirty="0" smtClean="0"/>
              <a:t>spiked</a:t>
            </a:r>
          </a:p>
          <a:p>
            <a:pPr>
              <a:buNone/>
            </a:pPr>
            <a:r>
              <a:rPr lang="en-US" sz="4300" dirty="0" smtClean="0"/>
              <a:t>with </a:t>
            </a:r>
            <a:r>
              <a:rPr lang="en-US" sz="4300" dirty="0"/>
              <a:t>1.00 µL of a 1560-ppb </a:t>
            </a:r>
            <a:r>
              <a:rPr lang="en-US" sz="4300" dirty="0" smtClean="0"/>
              <a:t>Pb</a:t>
            </a:r>
            <a:r>
              <a:rPr lang="en-US" sz="4300" baseline="30000" dirty="0" smtClean="0"/>
              <a:t>2+</a:t>
            </a:r>
            <a:r>
              <a:rPr lang="en-US" sz="4300" dirty="0"/>
              <a:t> </a:t>
            </a:r>
            <a:r>
              <a:rPr lang="en-US" sz="4300" dirty="0" smtClean="0"/>
              <a:t>standard </a:t>
            </a:r>
            <a:r>
              <a:rPr lang="en-US" sz="4300" dirty="0"/>
              <a:t>and diluted to </a:t>
            </a:r>
            <a:r>
              <a:rPr lang="en-US" sz="4300" dirty="0" smtClean="0"/>
              <a:t>5.00</a:t>
            </a:r>
          </a:p>
          <a:p>
            <a:pPr>
              <a:buNone/>
            </a:pPr>
            <a:r>
              <a:rPr lang="en-US" sz="4300" dirty="0" err="1" smtClean="0"/>
              <a:t>mL</a:t>
            </a:r>
            <a:r>
              <a:rPr lang="en-US" sz="4300" dirty="0"/>
              <a:t>, yielding an </a:t>
            </a:r>
            <a:r>
              <a:rPr lang="en-US" sz="4300" i="1" dirty="0" err="1"/>
              <a:t>S</a:t>
            </a:r>
            <a:r>
              <a:rPr lang="en-US" sz="4300" baseline="-25000" dirty="0" err="1"/>
              <a:t>spike</a:t>
            </a:r>
            <a:r>
              <a:rPr lang="en-US" sz="4300" dirty="0"/>
              <a:t> of </a:t>
            </a:r>
            <a:r>
              <a:rPr lang="en-US" sz="4300" dirty="0" smtClean="0"/>
              <a:t>0.419.</a:t>
            </a:r>
          </a:p>
          <a:p>
            <a:pPr>
              <a:buNone/>
            </a:pPr>
            <a:r>
              <a:rPr lang="en-US" sz="4300" dirty="0" smtClean="0"/>
              <a:t>Determine </a:t>
            </a:r>
            <a:r>
              <a:rPr lang="en-US" sz="4300" dirty="0"/>
              <a:t>the concentration of Pb</a:t>
            </a:r>
            <a:r>
              <a:rPr lang="en-US" sz="4300" baseline="30000" dirty="0"/>
              <a:t>2+</a:t>
            </a:r>
            <a:r>
              <a:rPr lang="en-US" sz="4300" dirty="0"/>
              <a:t> in the original </a:t>
            </a:r>
            <a:r>
              <a:rPr lang="en-US" sz="4300" dirty="0" smtClean="0"/>
              <a:t>sample</a:t>
            </a:r>
          </a:p>
          <a:p>
            <a:pPr>
              <a:buNone/>
            </a:pPr>
            <a:r>
              <a:rPr lang="en-US" sz="4300" dirty="0" smtClean="0"/>
              <a:t>of </a:t>
            </a:r>
            <a:r>
              <a:rPr lang="en-US" sz="4300" dirty="0"/>
              <a:t>blood.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762000"/>
            <a:ext cx="1600200" cy="457200"/>
          </a:xfrm>
          <a:prstGeom prst="rect">
            <a:avLst/>
          </a:prstGeom>
          <a:noFill/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1143000"/>
            <a:ext cx="4343400" cy="7734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Internal standard method</a:t>
            </a:r>
          </a:p>
          <a:p>
            <a:pPr>
              <a:buNone/>
            </a:pPr>
            <a:r>
              <a:rPr lang="en-US" dirty="0"/>
              <a:t>A standard, whose identity is </a:t>
            </a:r>
            <a:r>
              <a:rPr lang="en-US" dirty="0" smtClean="0"/>
              <a:t>different from the</a:t>
            </a:r>
          </a:p>
          <a:p>
            <a:pPr>
              <a:buNone/>
            </a:pPr>
            <a:r>
              <a:rPr lang="en-US" dirty="0" err="1" smtClean="0"/>
              <a:t>analyte’s</a:t>
            </a:r>
            <a:r>
              <a:rPr lang="en-US" dirty="0"/>
              <a:t>, that is added to </a:t>
            </a:r>
            <a:r>
              <a:rPr lang="en-US" dirty="0" smtClean="0"/>
              <a:t>all samples and</a:t>
            </a:r>
          </a:p>
          <a:p>
            <a:pPr>
              <a:buNone/>
            </a:pPr>
            <a:r>
              <a:rPr lang="en-US" dirty="0" smtClean="0"/>
              <a:t>standards </a:t>
            </a:r>
            <a:r>
              <a:rPr lang="en-US" dirty="0"/>
              <a:t>containing </a:t>
            </a:r>
            <a:r>
              <a:rPr lang="en-US" dirty="0" smtClean="0"/>
              <a:t>the </a:t>
            </a:r>
            <a:r>
              <a:rPr lang="en-US" dirty="0" err="1" smtClean="0"/>
              <a:t>analyte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a solution contains an </a:t>
            </a:r>
            <a:r>
              <a:rPr lang="en-US" dirty="0" err="1"/>
              <a:t>analyte</a:t>
            </a:r>
            <a:r>
              <a:rPr lang="en-US" dirty="0"/>
              <a:t> of </a:t>
            </a:r>
            <a:r>
              <a:rPr lang="en-US" dirty="0" smtClean="0"/>
              <a:t>concentration</a:t>
            </a:r>
          </a:p>
          <a:p>
            <a:pPr>
              <a:buNone/>
            </a:pPr>
            <a:r>
              <a:rPr lang="en-US" i="1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/>
              <a:t>, and an internal standard of concentration, </a:t>
            </a:r>
            <a:r>
              <a:rPr lang="en-US" i="1" dirty="0" err="1" smtClean="0"/>
              <a:t>c</a:t>
            </a:r>
            <a:r>
              <a:rPr lang="en-US" baseline="-25000" dirty="0" err="1" smtClean="0"/>
              <a:t>IS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signal </a:t>
            </a:r>
            <a:r>
              <a:rPr lang="en-US" dirty="0"/>
              <a:t>due to the </a:t>
            </a:r>
            <a:r>
              <a:rPr lang="en-US" dirty="0" err="1"/>
              <a:t>analyte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A</a:t>
            </a:r>
            <a:r>
              <a:rPr lang="en-US" dirty="0"/>
              <a:t>, and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internal </a:t>
            </a:r>
            <a:r>
              <a:rPr lang="en-US" dirty="0"/>
              <a:t>standard, </a:t>
            </a:r>
            <a:r>
              <a:rPr lang="en-US" i="1" dirty="0"/>
              <a:t>S</a:t>
            </a:r>
            <a:r>
              <a:rPr lang="en-US" baseline="-25000" dirty="0"/>
              <a:t>IS</a:t>
            </a:r>
            <a:r>
              <a:rPr lang="en-US" dirty="0"/>
              <a:t>, are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5638800"/>
            <a:ext cx="1299210" cy="41910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6172200"/>
            <a:ext cx="1371600" cy="3757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</a:t>
            </a:r>
            <a:r>
              <a:rPr lang="en-US" baseline="-25000" dirty="0" smtClean="0"/>
              <a:t>stand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Once the method is standardized, the </a:t>
            </a:r>
            <a:r>
              <a:rPr lang="en-US" dirty="0" err="1" smtClean="0"/>
              <a:t>analyte’s</a:t>
            </a:r>
            <a:endParaRPr lang="en-US" dirty="0"/>
          </a:p>
          <a:p>
            <a:pPr>
              <a:buNone/>
            </a:pPr>
            <a:r>
              <a:rPr lang="en-US" dirty="0" smtClean="0"/>
              <a:t>concentration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 is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baseline="-25000" dirty="0" smtClean="0"/>
              <a:t>sample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 smtClean="0"/>
              <a:t>For multiple-point standardization, a calibration</a:t>
            </a:r>
          </a:p>
          <a:p>
            <a:pPr>
              <a:buNone/>
            </a:pPr>
            <a:r>
              <a:rPr lang="en-US" dirty="0" smtClean="0"/>
              <a:t>curve of (S</a:t>
            </a:r>
            <a:r>
              <a:rPr lang="en-US" baseline="-25000" dirty="0" smtClean="0"/>
              <a:t>A</a:t>
            </a:r>
            <a:r>
              <a:rPr lang="en-US" dirty="0" smtClean="0"/>
              <a:t>/S</a:t>
            </a:r>
            <a:r>
              <a:rPr lang="en-US" baseline="-25000" dirty="0" smtClean="0"/>
              <a:t>IS</a:t>
            </a:r>
            <a:r>
              <a:rPr lang="en-US" dirty="0" smtClean="0"/>
              <a:t>)</a:t>
            </a:r>
            <a:r>
              <a:rPr lang="en-US" baseline="-25000" dirty="0" smtClean="0"/>
              <a:t>stand</a:t>
            </a:r>
            <a:r>
              <a:rPr lang="en-US" dirty="0" smtClean="0"/>
              <a:t> versus C</a:t>
            </a:r>
            <a:r>
              <a:rPr lang="en-US" baseline="-25000" dirty="0" smtClean="0"/>
              <a:t>A</a:t>
            </a:r>
            <a:r>
              <a:rPr lang="en-US" dirty="0" smtClean="0"/>
              <a:t> is linear with slope</a:t>
            </a:r>
          </a:p>
          <a:p>
            <a:pPr>
              <a:buNone/>
            </a:pPr>
            <a:r>
              <a:rPr lang="en-US" dirty="0" smtClean="0"/>
              <a:t>K/C</a:t>
            </a:r>
            <a:r>
              <a:rPr lang="en-US" baseline="-25000" dirty="0" smtClean="0"/>
              <a:t>IS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533400"/>
            <a:ext cx="2514600" cy="624646"/>
          </a:xfrm>
          <a:prstGeom prst="rect">
            <a:avLst/>
          </a:prstGeom>
          <a:noFill/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1447800"/>
            <a:ext cx="1507881" cy="600075"/>
          </a:xfrm>
          <a:prstGeom prst="rect">
            <a:avLst/>
          </a:prstGeom>
          <a:noFill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3886200"/>
            <a:ext cx="1594339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 3.2.2</a:t>
            </a:r>
          </a:p>
          <a:p>
            <a:pPr>
              <a:buNone/>
            </a:pPr>
            <a:r>
              <a:rPr lang="en-US" dirty="0"/>
              <a:t>A </a:t>
            </a:r>
            <a:r>
              <a:rPr lang="en-US" dirty="0" err="1"/>
              <a:t>spectrophotometric</a:t>
            </a:r>
            <a:r>
              <a:rPr lang="en-US" dirty="0"/>
              <a:t> method for the </a:t>
            </a:r>
            <a:r>
              <a:rPr lang="en-US" dirty="0" smtClean="0"/>
              <a:t>quantitative</a:t>
            </a:r>
          </a:p>
          <a:p>
            <a:pPr>
              <a:buNone/>
            </a:pPr>
            <a:r>
              <a:rPr lang="en-US" dirty="0" smtClean="0"/>
              <a:t>determination </a:t>
            </a:r>
            <a:r>
              <a:rPr lang="en-US" dirty="0"/>
              <a:t>of Pb</a:t>
            </a:r>
            <a:r>
              <a:rPr lang="en-US" baseline="30000" dirty="0"/>
              <a:t>2+</a:t>
            </a:r>
            <a:r>
              <a:rPr lang="en-US" dirty="0"/>
              <a:t> levels in blood gives a </a:t>
            </a:r>
            <a:r>
              <a:rPr lang="en-US" dirty="0" smtClean="0"/>
              <a:t>linear</a:t>
            </a:r>
          </a:p>
          <a:p>
            <a:pPr>
              <a:buNone/>
            </a:pPr>
            <a:r>
              <a:rPr lang="en-US" dirty="0" smtClean="0"/>
              <a:t>internal </a:t>
            </a:r>
            <a:r>
              <a:rPr lang="en-US" dirty="0"/>
              <a:t>standards calibration curve for </a:t>
            </a:r>
            <a:r>
              <a:rPr lang="en-US" dirty="0" smtClean="0"/>
              <a:t>which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baseline="-25000" dirty="0" smtClean="0"/>
              <a:t>stand</a:t>
            </a:r>
          </a:p>
          <a:p>
            <a:pPr>
              <a:buNone/>
            </a:pPr>
            <a:endParaRPr lang="en-US" baseline="-25000" dirty="0"/>
          </a:p>
          <a:p>
            <a:pPr>
              <a:buNone/>
            </a:pPr>
            <a:r>
              <a:rPr lang="en-US" dirty="0"/>
              <a:t>What is the concentration of Pb</a:t>
            </a:r>
            <a:r>
              <a:rPr lang="en-US" baseline="30000" dirty="0"/>
              <a:t>2+</a:t>
            </a:r>
            <a:r>
              <a:rPr lang="en-US" dirty="0"/>
              <a:t> in ppb in a </a:t>
            </a:r>
            <a:r>
              <a:rPr lang="en-US" dirty="0" smtClean="0"/>
              <a:t>blood</a:t>
            </a:r>
          </a:p>
          <a:p>
            <a:pPr>
              <a:buNone/>
            </a:pPr>
            <a:r>
              <a:rPr lang="en-US" dirty="0" smtClean="0"/>
              <a:t>sample </a:t>
            </a:r>
            <a:r>
              <a:rPr lang="en-US" dirty="0"/>
              <a:t>if (S</a:t>
            </a:r>
            <a:r>
              <a:rPr lang="en-US" baseline="-25000" dirty="0"/>
              <a:t>A</a:t>
            </a:r>
            <a:r>
              <a:rPr lang="en-US" dirty="0"/>
              <a:t>/S</a:t>
            </a:r>
            <a:r>
              <a:rPr lang="en-US" baseline="-25000" dirty="0"/>
              <a:t>IS</a:t>
            </a:r>
            <a:r>
              <a:rPr lang="en-US" dirty="0"/>
              <a:t>)</a:t>
            </a:r>
            <a:r>
              <a:rPr lang="en-US" dirty="0" err="1"/>
              <a:t>samp</a:t>
            </a:r>
            <a:r>
              <a:rPr lang="en-US" dirty="0"/>
              <a:t> = 2.80 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3733800"/>
            <a:ext cx="590061" cy="719138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3810000"/>
            <a:ext cx="3813810" cy="419100"/>
          </a:xfrm>
          <a:prstGeom prst="rect">
            <a:avLst/>
          </a:prstGeom>
          <a:noFill/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Regression of calibration curves</a:t>
            </a:r>
          </a:p>
          <a:p>
            <a:pPr>
              <a:buNone/>
            </a:pPr>
            <a:r>
              <a:rPr lang="en-US" dirty="0" smtClean="0"/>
              <a:t>Analysts are faced with the challenge of fitting data</a:t>
            </a:r>
          </a:p>
          <a:p>
            <a:pPr>
              <a:buNone/>
            </a:pPr>
            <a:r>
              <a:rPr lang="en-US" dirty="0" smtClean="0"/>
              <a:t>(signal, </a:t>
            </a:r>
            <a:r>
              <a:rPr lang="en-US" dirty="0" err="1" smtClean="0"/>
              <a:t>conc</a:t>
            </a:r>
            <a:r>
              <a:rPr lang="en-US" dirty="0" smtClean="0"/>
              <a:t>) to a model.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Models can be: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</a:t>
            </a:r>
          </a:p>
          <a:p>
            <a:pPr marL="514350" indent="-514350">
              <a:buAutoNum type="arabicPeriod"/>
            </a:pPr>
            <a:r>
              <a:rPr lang="en-US" dirty="0" smtClean="0"/>
              <a:t>Non-linear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Most calibration curves used in instrumental</a:t>
            </a:r>
          </a:p>
          <a:p>
            <a:pPr marL="514350" indent="-514350">
              <a:buNone/>
            </a:pPr>
            <a:r>
              <a:rPr lang="en-US" dirty="0" smtClean="0"/>
              <a:t>analyses are linear.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Linear regression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If a calibration curve is assumed to be linear, then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</a:t>
            </a:r>
            <a:r>
              <a:rPr lang="en-US" dirty="0"/>
              <a:t>can be shown statistically that the best </a:t>
            </a:r>
            <a:r>
              <a:rPr lang="en-US" dirty="0" smtClean="0"/>
              <a:t>straight</a:t>
            </a:r>
          </a:p>
          <a:p>
            <a:pPr>
              <a:buNone/>
            </a:pPr>
            <a:r>
              <a:rPr lang="en-US" dirty="0" smtClean="0"/>
              <a:t>line </a:t>
            </a:r>
            <a:r>
              <a:rPr lang="en-US" dirty="0"/>
              <a:t>through a series of experimental points is </a:t>
            </a:r>
            <a:r>
              <a:rPr lang="en-US" dirty="0" smtClean="0"/>
              <a:t>that</a:t>
            </a:r>
          </a:p>
          <a:p>
            <a:pPr>
              <a:buNone/>
            </a:pPr>
            <a:r>
              <a:rPr lang="en-US" dirty="0" smtClean="0"/>
              <a:t>line </a:t>
            </a:r>
            <a:r>
              <a:rPr lang="en-US" dirty="0"/>
              <a:t>for which the </a:t>
            </a:r>
            <a:r>
              <a:rPr lang="en-US" i="1" dirty="0">
                <a:solidFill>
                  <a:srgbClr val="FF0000"/>
                </a:solidFill>
              </a:rPr>
              <a:t>sum of squares of the </a:t>
            </a:r>
            <a:r>
              <a:rPr lang="en-US" i="1" dirty="0" smtClean="0">
                <a:solidFill>
                  <a:srgbClr val="FF0000"/>
                </a:solidFill>
              </a:rPr>
              <a:t>deviations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(residuals</a:t>
            </a:r>
            <a:r>
              <a:rPr lang="en-US" i="1" dirty="0">
                <a:solidFill>
                  <a:srgbClr val="FF0000"/>
                </a:solidFill>
              </a:rPr>
              <a:t>) of the points from the line is </a:t>
            </a:r>
            <a:r>
              <a:rPr lang="en-US" i="1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/>
              <a:t>This </a:t>
            </a:r>
            <a:r>
              <a:rPr lang="en-US" dirty="0"/>
              <a:t>is known as the </a:t>
            </a:r>
            <a:r>
              <a:rPr lang="en-US" dirty="0">
                <a:solidFill>
                  <a:srgbClr val="7030A0"/>
                </a:solidFill>
              </a:rPr>
              <a:t>method of least squares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2362200"/>
            <a:ext cx="2255520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1722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Calibrating signals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3500" dirty="0"/>
              <a:t>Calibration is accomplished</a:t>
            </a:r>
            <a:r>
              <a:rPr lang="en-US" sz="3500" b="1" dirty="0"/>
              <a:t> </a:t>
            </a:r>
            <a:r>
              <a:rPr lang="en-US" sz="3500" dirty="0"/>
              <a:t>against a </a:t>
            </a:r>
            <a:r>
              <a:rPr lang="en-US" sz="3500" dirty="0" smtClean="0"/>
              <a:t>standard,</a:t>
            </a:r>
          </a:p>
          <a:p>
            <a:pPr>
              <a:buNone/>
            </a:pPr>
            <a:r>
              <a:rPr lang="en-US" sz="3500" dirty="0" smtClean="0"/>
              <a:t>adjusting </a:t>
            </a:r>
            <a:r>
              <a:rPr lang="en-US" sz="3500" i="1" dirty="0" err="1" smtClean="0"/>
              <a:t>S</a:t>
            </a:r>
            <a:r>
              <a:rPr lang="en-US" sz="3500" baseline="-25000" dirty="0" err="1" smtClean="0"/>
              <a:t>m</a:t>
            </a:r>
            <a:r>
              <a:rPr lang="en-US" sz="3500" dirty="0"/>
              <a:t> </a:t>
            </a:r>
            <a:r>
              <a:rPr lang="en-US" sz="3500" dirty="0" smtClean="0"/>
              <a:t>until </a:t>
            </a:r>
            <a:r>
              <a:rPr lang="en-US" sz="3500" dirty="0"/>
              <a:t>it agrees with the </a:t>
            </a:r>
            <a:r>
              <a:rPr lang="en-US" sz="3500" dirty="0" smtClean="0"/>
              <a:t>standard’s known</a:t>
            </a:r>
          </a:p>
          <a:p>
            <a:pPr>
              <a:buNone/>
            </a:pPr>
            <a:r>
              <a:rPr lang="en-US" sz="3500" dirty="0" smtClean="0"/>
              <a:t>signal.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Consider a </a:t>
            </a:r>
            <a:r>
              <a:rPr lang="en-US" dirty="0"/>
              <a:t>scenario where </a:t>
            </a:r>
            <a:r>
              <a:rPr lang="en-US" dirty="0" smtClean="0"/>
              <a:t>a spectrophotometer’s accuracy is</a:t>
            </a:r>
          </a:p>
          <a:p>
            <a:pPr>
              <a:buNone/>
            </a:pPr>
            <a:r>
              <a:rPr lang="en-US" dirty="0" smtClean="0"/>
              <a:t>to be evaluated by measuring the absorbance </a:t>
            </a:r>
            <a:r>
              <a:rPr lang="en-US" dirty="0"/>
              <a:t>of a </a:t>
            </a:r>
            <a:r>
              <a:rPr lang="en-US" dirty="0" smtClean="0"/>
              <a:t>carefully</a:t>
            </a:r>
          </a:p>
          <a:p>
            <a:pPr>
              <a:buNone/>
            </a:pPr>
            <a:r>
              <a:rPr lang="en-US" dirty="0" smtClean="0"/>
              <a:t>prepared </a:t>
            </a:r>
            <a:r>
              <a:rPr lang="en-US" dirty="0"/>
              <a:t>solution of </a:t>
            </a:r>
            <a:r>
              <a:rPr lang="en-US" dirty="0" smtClean="0"/>
              <a:t>60.06 </a:t>
            </a:r>
            <a:r>
              <a:rPr lang="en-US" dirty="0" err="1" smtClean="0"/>
              <a:t>ppm</a:t>
            </a:r>
            <a:r>
              <a:rPr lang="en-US" dirty="0" smtClean="0"/>
              <a:t>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Cr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dirty="0"/>
              <a:t> in 0.0050 M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using </a:t>
            </a:r>
            <a:r>
              <a:rPr lang="en-US" dirty="0"/>
              <a:t>0.0050 </a:t>
            </a:r>
            <a:r>
              <a:rPr lang="en-US" dirty="0" smtClean="0"/>
              <a:t>M 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dirty="0" smtClean="0"/>
              <a:t> as </a:t>
            </a:r>
            <a:r>
              <a:rPr lang="en-US" dirty="0"/>
              <a:t>a reagent blank.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spectrophotometer is considered calibrated </a:t>
            </a:r>
            <a:r>
              <a:rPr lang="en-US" dirty="0"/>
              <a:t>if the </a:t>
            </a:r>
            <a:r>
              <a:rPr lang="en-US" dirty="0" smtClean="0"/>
              <a:t>resulting</a:t>
            </a:r>
          </a:p>
          <a:p>
            <a:pPr>
              <a:buNone/>
            </a:pPr>
            <a:r>
              <a:rPr lang="en-US" dirty="0" smtClean="0"/>
              <a:t>absorbance </a:t>
            </a:r>
            <a:r>
              <a:rPr lang="en-US" dirty="0"/>
              <a:t>at </a:t>
            </a:r>
            <a:r>
              <a:rPr lang="en-US" dirty="0" smtClean="0"/>
              <a:t>a wavelength of 350.0 </a:t>
            </a:r>
            <a:r>
              <a:rPr lang="en-US" dirty="0"/>
              <a:t>nm is 0.640 ± </a:t>
            </a:r>
            <a:r>
              <a:rPr lang="en-US" dirty="0" smtClean="0"/>
              <a:t>0.010</a:t>
            </a:r>
          </a:p>
          <a:p>
            <a:pPr>
              <a:buNone/>
            </a:pPr>
            <a:r>
              <a:rPr lang="en-US" dirty="0" smtClean="0"/>
              <a:t>absorbance </a:t>
            </a:r>
            <a:r>
              <a:rPr lang="en-US" dirty="0"/>
              <a:t>units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96922"/>
            <a:ext cx="8610600" cy="6016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/>
          <a:lstStyle/>
          <a:p>
            <a:pPr>
              <a:buNone/>
            </a:pPr>
            <a:r>
              <a:rPr lang="en-US" dirty="0"/>
              <a:t>If </a:t>
            </a:r>
            <a:r>
              <a:rPr lang="en-US" dirty="0" err="1"/>
              <a:t>y</a:t>
            </a:r>
            <a:r>
              <a:rPr lang="en-US" baseline="-25000" dirty="0" err="1"/>
              <a:t>l</a:t>
            </a:r>
            <a:r>
              <a:rPr lang="en-US" dirty="0"/>
              <a:t> is the value on the </a:t>
            </a:r>
            <a:r>
              <a:rPr lang="en-US" dirty="0" smtClean="0"/>
              <a:t>line, then </a:t>
            </a:r>
            <a:r>
              <a:rPr lang="en-US" dirty="0"/>
              <a:t>sum of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dirty="0" smtClean="0"/>
              <a:t>differences</a:t>
            </a:r>
            <a:r>
              <a:rPr lang="en-US" dirty="0"/>
              <a:t>, S, </a:t>
            </a:r>
            <a:r>
              <a:rPr lang="en-US" dirty="0" smtClean="0"/>
              <a:t>is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The best straight line occurs when </a:t>
            </a:r>
            <a:r>
              <a:rPr lang="en-US" i="1" dirty="0">
                <a:solidFill>
                  <a:srgbClr val="FF0000"/>
                </a:solidFill>
              </a:rPr>
              <a:t>S </a:t>
            </a:r>
            <a:r>
              <a:rPr lang="en-US" dirty="0">
                <a:solidFill>
                  <a:srgbClr val="FF0000"/>
                </a:solidFill>
              </a:rPr>
              <a:t>goes through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/>
              <a:t>. This is obtained by the use of </a:t>
            </a:r>
            <a:r>
              <a:rPr lang="en-US" dirty="0" smtClean="0"/>
              <a:t>differential</a:t>
            </a:r>
          </a:p>
          <a:p>
            <a:pPr>
              <a:buNone/>
            </a:pPr>
            <a:r>
              <a:rPr lang="en-US" dirty="0" smtClean="0"/>
              <a:t>calculus </a:t>
            </a:r>
            <a:r>
              <a:rPr lang="en-US" dirty="0"/>
              <a:t>by setting the derivatives of </a:t>
            </a:r>
            <a:r>
              <a:rPr lang="en-US" i="1" dirty="0"/>
              <a:t>S</a:t>
            </a:r>
            <a:r>
              <a:rPr lang="en-US" dirty="0"/>
              <a:t> with </a:t>
            </a:r>
            <a:r>
              <a:rPr lang="en-US" dirty="0" smtClean="0"/>
              <a:t>respect</a:t>
            </a:r>
          </a:p>
          <a:p>
            <a:pPr>
              <a:buNone/>
            </a:pPr>
            <a:r>
              <a:rPr lang="en-US" dirty="0" smtClean="0"/>
              <a:t>to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to zero and solving for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. </a:t>
            </a:r>
            <a:r>
              <a:rPr lang="en-US" dirty="0" smtClean="0"/>
              <a:t> Then,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1676400"/>
            <a:ext cx="4211782" cy="542925"/>
          </a:xfrm>
          <a:prstGeom prst="rect">
            <a:avLst/>
          </a:prstGeom>
          <a:noFill/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5181600"/>
            <a:ext cx="2689698" cy="752475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6144397"/>
            <a:ext cx="1600200" cy="432487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5181600"/>
            <a:ext cx="3067050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 3.2.3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Riboflavin (vitamin B</a:t>
            </a:r>
            <a:r>
              <a:rPr lang="en-US" baseline="-25000" dirty="0" smtClean="0"/>
              <a:t>2</a:t>
            </a:r>
            <a:r>
              <a:rPr lang="en-US" dirty="0" smtClean="0"/>
              <a:t>) is determined in a cereal</a:t>
            </a:r>
          </a:p>
          <a:p>
            <a:pPr>
              <a:buNone/>
            </a:pPr>
            <a:r>
              <a:rPr lang="en-US" dirty="0" smtClean="0"/>
              <a:t>sample by measuring its fluorescence intensity in</a:t>
            </a:r>
          </a:p>
          <a:p>
            <a:pPr>
              <a:buNone/>
            </a:pPr>
            <a:r>
              <a:rPr lang="en-US" dirty="0" smtClean="0"/>
              <a:t>5% acetic acid solution. A calibration curve was</a:t>
            </a:r>
          </a:p>
          <a:p>
            <a:pPr>
              <a:buNone/>
            </a:pPr>
            <a:r>
              <a:rPr lang="en-US" dirty="0" smtClean="0"/>
              <a:t>prepared by measuring the fluorescence intensities</a:t>
            </a:r>
          </a:p>
          <a:p>
            <a:pPr>
              <a:buNone/>
            </a:pPr>
            <a:r>
              <a:rPr lang="en-US" dirty="0" smtClean="0"/>
              <a:t>of a series of standards of increasing</a:t>
            </a:r>
          </a:p>
          <a:p>
            <a:pPr>
              <a:buNone/>
            </a:pPr>
            <a:r>
              <a:rPr lang="en-US" dirty="0" smtClean="0"/>
              <a:t>concentrations. The following data were obtained. </a:t>
            </a:r>
          </a:p>
          <a:p>
            <a:pPr>
              <a:buNone/>
            </a:pPr>
            <a:r>
              <a:rPr lang="en-US" dirty="0" smtClean="0"/>
              <a:t>Use the least squares method to obtain the best</a:t>
            </a:r>
          </a:p>
          <a:p>
            <a:pPr>
              <a:buNone/>
            </a:pPr>
            <a:r>
              <a:rPr lang="en-US" dirty="0" smtClean="0"/>
              <a:t>straight line for the calibration curve and calculate</a:t>
            </a:r>
          </a:p>
          <a:p>
            <a:pPr>
              <a:buNone/>
            </a:pPr>
            <a:r>
              <a:rPr lang="en-US" dirty="0" smtClean="0"/>
              <a:t>the concentration of riboflavin in the sample. The</a:t>
            </a:r>
          </a:p>
          <a:p>
            <a:pPr>
              <a:buNone/>
            </a:pPr>
            <a:r>
              <a:rPr lang="en-US" dirty="0" smtClean="0"/>
              <a:t>sample fluorescence intensity was 15.4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066800"/>
          <a:ext cx="7772400" cy="481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/>
                <a:gridCol w="3886200"/>
              </a:tblGrid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Riboflavin, µg/</a:t>
                      </a:r>
                      <a:r>
                        <a:rPr lang="en-US" sz="2800" dirty="0" err="1" smtClean="0"/>
                        <a:t>mL</a:t>
                      </a:r>
                      <a:r>
                        <a:rPr lang="en-US" sz="2800" dirty="0" smtClean="0"/>
                        <a:t> (</a:t>
                      </a:r>
                      <a:r>
                        <a:rPr lang="en-US" sz="2800" i="0" dirty="0" smtClean="0"/>
                        <a:t>xi)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Fluorescence Intensity, (</a:t>
                      </a:r>
                      <a:r>
                        <a:rPr lang="en-US" sz="2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2600" b="0" kern="1200" baseline="-250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600" b="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0.00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0.0</a:t>
                      </a:r>
                      <a:endParaRPr lang="en-US" sz="280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0.10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5.8</a:t>
                      </a:r>
                      <a:endParaRPr lang="en-US" sz="280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0.20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12.2</a:t>
                      </a:r>
                      <a:endParaRPr lang="en-US" sz="280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0.40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22.3</a:t>
                      </a:r>
                      <a:endParaRPr lang="en-US" sz="2800" dirty="0"/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0.80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43.3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228600"/>
          <a:ext cx="87630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Standard deviation of the slope and intercept</a:t>
            </a:r>
          </a:p>
          <a:p>
            <a:pPr>
              <a:buNone/>
            </a:pPr>
            <a:r>
              <a:rPr lang="en-US" dirty="0" smtClean="0"/>
              <a:t>The residual of each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from the line is   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–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l</a:t>
            </a:r>
            <a:r>
              <a:rPr lang="en-US" dirty="0" smtClean="0"/>
              <a:t> = y – (</a:t>
            </a:r>
            <a:r>
              <a:rPr lang="en-US" dirty="0" err="1" smtClean="0"/>
              <a:t>m</a:t>
            </a:r>
            <a:r>
              <a:rPr lang="en-US" i="1" dirty="0" err="1" smtClean="0"/>
              <a:t>x</a:t>
            </a:r>
            <a:r>
              <a:rPr lang="en-US" dirty="0" err="1" smtClean="0"/>
              <a:t>+b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standard deviation of each of these y-axis</a:t>
            </a:r>
          </a:p>
          <a:p>
            <a:pPr>
              <a:buNone/>
            </a:pPr>
            <a:r>
              <a:rPr lang="en-US" dirty="0" smtClean="0"/>
              <a:t>residual is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also known as </a:t>
            </a:r>
            <a:r>
              <a:rPr lang="en-US" dirty="0" smtClean="0">
                <a:solidFill>
                  <a:srgbClr val="FF0000"/>
                </a:solidFill>
              </a:rPr>
              <a:t>standard deviation of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regression S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810000"/>
            <a:ext cx="8382000" cy="99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y</a:t>
            </a:r>
            <a:r>
              <a:rPr lang="en-US" dirty="0" smtClean="0"/>
              <a:t> value can be used to obtain uncertainties for</a:t>
            </a:r>
          </a:p>
          <a:p>
            <a:pPr>
              <a:buNone/>
            </a:pPr>
            <a:r>
              <a:rPr lang="en-US" dirty="0" smtClean="0"/>
              <a:t>the m, and b. These are given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 3.2.4</a:t>
            </a:r>
          </a:p>
          <a:p>
            <a:pPr>
              <a:buNone/>
            </a:pPr>
            <a:r>
              <a:rPr lang="en-US" dirty="0" smtClean="0"/>
              <a:t>Estimate the uncertainty in the slope, intercept,</a:t>
            </a:r>
          </a:p>
          <a:p>
            <a:pPr>
              <a:buNone/>
            </a:pPr>
            <a:r>
              <a:rPr lang="en-US" dirty="0" smtClean="0"/>
              <a:t>and y for the least-squares in example 3.2.3, and</a:t>
            </a:r>
          </a:p>
          <a:p>
            <a:pPr>
              <a:buNone/>
            </a:pPr>
            <a:r>
              <a:rPr lang="en-US" dirty="0" smtClean="0"/>
              <a:t>the uncertainty in the determined riboflavin</a:t>
            </a:r>
          </a:p>
          <a:p>
            <a:pPr>
              <a:buNone/>
            </a:pPr>
            <a:r>
              <a:rPr lang="en-US" dirty="0" smtClean="0"/>
              <a:t>concentration.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1600200"/>
            <a:ext cx="4984213" cy="1076325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971800"/>
            <a:ext cx="5232977" cy="933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Correlation coefficient and coefficient of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determination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correlation coefficient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as a measure of</a:t>
            </a:r>
          </a:p>
          <a:p>
            <a:pPr>
              <a:buNone/>
            </a:pPr>
            <a:r>
              <a:rPr lang="en-US" dirty="0" smtClean="0"/>
              <a:t>the correlation between two variables. The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Pearson correlation coefficient </a:t>
            </a:r>
            <a:r>
              <a:rPr lang="en-US" dirty="0" smtClean="0"/>
              <a:t>is defined as: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B050"/>
                </a:solidFill>
              </a:rPr>
              <a:t>-1 ˂ r  ˂ +1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 = 1; perfect correlation (data fits the model 100%)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 = 0; complete independence of the variables</a:t>
            </a: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429000"/>
            <a:ext cx="2771193" cy="771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Correlation coefficient and coefficient of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determination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r = -1; the assumed dependence is opposite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correlation </a:t>
            </a:r>
            <a:r>
              <a:rPr lang="en-US" dirty="0" err="1" smtClean="0">
                <a:solidFill>
                  <a:srgbClr val="FF0000"/>
                </a:solidFill>
              </a:rPr>
              <a:t>coefficent</a:t>
            </a:r>
            <a:r>
              <a:rPr lang="en-US" dirty="0" smtClean="0">
                <a:solidFill>
                  <a:srgbClr val="FF0000"/>
                </a:solidFill>
              </a:rPr>
              <a:t> gives the dependent and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independent variables equal weight</a:t>
            </a:r>
            <a:r>
              <a:rPr lang="en-US" dirty="0" smtClean="0"/>
              <a:t>, which is</a:t>
            </a:r>
          </a:p>
          <a:p>
            <a:pPr>
              <a:buNone/>
            </a:pPr>
            <a:r>
              <a:rPr lang="en-US" dirty="0" smtClean="0"/>
              <a:t>usually not true in scientific measurements.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more conservative measure of closeness of fit,</a:t>
            </a:r>
          </a:p>
          <a:p>
            <a:pPr>
              <a:buNone/>
            </a:pPr>
            <a:r>
              <a:rPr lang="en-US" dirty="0" smtClean="0"/>
              <a:t>r</a:t>
            </a:r>
            <a:r>
              <a:rPr lang="en-US" baseline="30000" dirty="0" smtClean="0"/>
              <a:t>2</a:t>
            </a:r>
            <a:r>
              <a:rPr lang="en-US" dirty="0" smtClean="0"/>
              <a:t>, called the </a:t>
            </a:r>
            <a:r>
              <a:rPr lang="en-US" dirty="0" smtClean="0">
                <a:solidFill>
                  <a:srgbClr val="FF0000"/>
                </a:solidFill>
              </a:rPr>
              <a:t>coefficient of determination </a:t>
            </a:r>
            <a:r>
              <a:rPr lang="en-US" dirty="0" smtClean="0"/>
              <a:t>and it is</a:t>
            </a:r>
          </a:p>
          <a:p>
            <a:pPr>
              <a:buNone/>
            </a:pPr>
            <a:r>
              <a:rPr lang="en-US" dirty="0" smtClean="0"/>
              <a:t>the most used in modern statistical programs.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763000" cy="6172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Methods of Standardization</a:t>
            </a:r>
          </a:p>
          <a:p>
            <a:pPr>
              <a:buNone/>
            </a:pPr>
            <a:r>
              <a:rPr lang="en-US" dirty="0" smtClean="0"/>
              <a:t>Standardization is the process of determining the</a:t>
            </a:r>
          </a:p>
          <a:p>
            <a:pPr>
              <a:buNone/>
            </a:pPr>
            <a:r>
              <a:rPr lang="en-US" dirty="0" smtClean="0"/>
              <a:t>relationship between the measured signal and</a:t>
            </a:r>
          </a:p>
          <a:p>
            <a:pPr>
              <a:buNone/>
            </a:pPr>
            <a:r>
              <a:rPr lang="en-US" dirty="0" smtClean="0"/>
              <a:t>concentration of </a:t>
            </a:r>
            <a:r>
              <a:rPr lang="en-US" dirty="0" err="1" smtClean="0"/>
              <a:t>analyte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92D050"/>
                </a:solidFill>
              </a:rPr>
              <a:t>A method is considered standardized if the value of</a:t>
            </a:r>
          </a:p>
          <a:p>
            <a:pPr>
              <a:buNone/>
            </a:pPr>
            <a:r>
              <a:rPr lang="en-US" i="1" dirty="0" smtClean="0">
                <a:solidFill>
                  <a:srgbClr val="92D050"/>
                </a:solidFill>
              </a:rPr>
              <a:t>k</a:t>
            </a:r>
            <a:r>
              <a:rPr lang="en-US" dirty="0" smtClean="0">
                <a:solidFill>
                  <a:srgbClr val="92D050"/>
                </a:solidFill>
              </a:rPr>
              <a:t> is known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Reagents used as standards</a:t>
            </a:r>
          </a:p>
          <a:p>
            <a:pPr>
              <a:buNone/>
            </a:pPr>
            <a:r>
              <a:rPr lang="en-US" dirty="0"/>
              <a:t>The accuracy of standardization depends on </a:t>
            </a:r>
            <a:r>
              <a:rPr lang="en-US" dirty="0" smtClean="0"/>
              <a:t>the</a:t>
            </a:r>
          </a:p>
          <a:p>
            <a:pPr>
              <a:buNone/>
            </a:pPr>
            <a:r>
              <a:rPr lang="en-US" i="1" dirty="0" smtClean="0"/>
              <a:t>quality </a:t>
            </a:r>
            <a:r>
              <a:rPr lang="en-US" i="1" dirty="0"/>
              <a:t>of the reagents and glassware</a:t>
            </a:r>
            <a:r>
              <a:rPr lang="en-US" dirty="0"/>
              <a:t> used </a:t>
            </a:r>
            <a:r>
              <a:rPr lang="en-US" dirty="0" smtClean="0"/>
              <a:t>to</a:t>
            </a:r>
          </a:p>
          <a:p>
            <a:pPr>
              <a:buNone/>
            </a:pPr>
            <a:r>
              <a:rPr lang="en-US" dirty="0" smtClean="0"/>
              <a:t>prepare standards.</a:t>
            </a:r>
          </a:p>
          <a:p>
            <a:pPr>
              <a:buNone/>
            </a:pPr>
            <a:r>
              <a:rPr lang="en-US" dirty="0" err="1" smtClean="0"/>
              <a:t>E.g</a:t>
            </a:r>
            <a:r>
              <a:rPr lang="en-US" dirty="0" smtClean="0"/>
              <a:t>, in titration, quality of standards used might</a:t>
            </a:r>
          </a:p>
          <a:p>
            <a:pPr>
              <a:buNone/>
            </a:pPr>
            <a:r>
              <a:rPr lang="en-US" dirty="0" smtClean="0"/>
              <a:t>affect the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u="sng" dirty="0" smtClean="0"/>
              <a:t>Primary standards</a:t>
            </a:r>
          </a:p>
          <a:p>
            <a:pPr>
              <a:buNone/>
            </a:pPr>
            <a:r>
              <a:rPr lang="en-US" dirty="0"/>
              <a:t>A reagent of </a:t>
            </a:r>
            <a:r>
              <a:rPr lang="en-US" dirty="0">
                <a:solidFill>
                  <a:srgbClr val="FF0000"/>
                </a:solidFill>
              </a:rPr>
              <a:t>known purity </a:t>
            </a:r>
            <a:r>
              <a:rPr lang="en-US" dirty="0"/>
              <a:t>that can </a:t>
            </a:r>
            <a:r>
              <a:rPr lang="en-US" dirty="0" smtClean="0"/>
              <a:t>be used </a:t>
            </a:r>
            <a:r>
              <a:rPr lang="en-US" dirty="0"/>
              <a:t>to make </a:t>
            </a:r>
            <a:r>
              <a:rPr lang="en-US" dirty="0" smtClean="0"/>
              <a:t>a</a:t>
            </a:r>
          </a:p>
          <a:p>
            <a:pPr>
              <a:buNone/>
            </a:pPr>
            <a:r>
              <a:rPr lang="en-US" dirty="0" smtClean="0"/>
              <a:t>solution </a:t>
            </a:r>
            <a:r>
              <a:rPr lang="en-US" dirty="0"/>
              <a:t>of </a:t>
            </a:r>
            <a:r>
              <a:rPr lang="en-US" dirty="0" smtClean="0"/>
              <a:t>known concentration is a </a:t>
            </a:r>
            <a:r>
              <a:rPr lang="en-US" dirty="0" smtClean="0">
                <a:solidFill>
                  <a:srgbClr val="00B050"/>
                </a:solidFill>
              </a:rPr>
              <a:t>primary standard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For </a:t>
            </a:r>
            <a:r>
              <a:rPr lang="en-US" dirty="0"/>
              <a:t>example, an accurately </a:t>
            </a:r>
            <a:r>
              <a:rPr lang="en-US" dirty="0" smtClean="0"/>
              <a:t>weighed sample of 0.1250</a:t>
            </a:r>
          </a:p>
          <a:p>
            <a:pPr marL="514350" indent="-514350">
              <a:buNone/>
            </a:pPr>
            <a:r>
              <a:rPr lang="en-US" dirty="0" smtClean="0"/>
              <a:t>g 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Cr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contains </a:t>
            </a:r>
            <a:r>
              <a:rPr lang="en-US" dirty="0" smtClean="0">
                <a:solidFill>
                  <a:srgbClr val="FF0000"/>
                </a:solidFill>
              </a:rPr>
              <a:t>exactly </a:t>
            </a:r>
            <a:r>
              <a:rPr lang="en-US" dirty="0" smtClean="0"/>
              <a:t>4.249*10</a:t>
            </a:r>
            <a:r>
              <a:rPr lang="en-US" baseline="30000" dirty="0" smtClean="0"/>
              <a:t>–4</a:t>
            </a:r>
            <a:r>
              <a:rPr lang="en-US" dirty="0" smtClean="0"/>
              <a:t> mol of K</a:t>
            </a:r>
            <a:r>
              <a:rPr lang="en-US" baseline="-25000" dirty="0" smtClean="0"/>
              <a:t>2</a:t>
            </a:r>
            <a:r>
              <a:rPr lang="en-US" dirty="0" smtClean="0"/>
              <a:t>Cr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7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dirty="0" smtClean="0"/>
              <a:t>If</a:t>
            </a:r>
            <a:r>
              <a:rPr lang="en-US" dirty="0"/>
              <a:t> </a:t>
            </a:r>
            <a:r>
              <a:rPr lang="en-US" dirty="0" smtClean="0"/>
              <a:t>this </a:t>
            </a:r>
            <a:r>
              <a:rPr lang="en-US" dirty="0"/>
              <a:t>same sample </a:t>
            </a:r>
            <a:r>
              <a:rPr lang="en-US" dirty="0" smtClean="0"/>
              <a:t>is placed </a:t>
            </a:r>
            <a:r>
              <a:rPr lang="en-US" dirty="0"/>
              <a:t>in a </a:t>
            </a:r>
            <a:r>
              <a:rPr lang="en-US" dirty="0" smtClean="0"/>
              <a:t>250 </a:t>
            </a:r>
            <a:r>
              <a:rPr lang="en-US" dirty="0" err="1" smtClean="0"/>
              <a:t>mL</a:t>
            </a:r>
            <a:r>
              <a:rPr lang="en-US" dirty="0" smtClean="0"/>
              <a:t> volumetric</a:t>
            </a:r>
          </a:p>
          <a:p>
            <a:pPr marL="514350" indent="-514350">
              <a:buNone/>
            </a:pPr>
            <a:r>
              <a:rPr lang="en-US" dirty="0" smtClean="0"/>
              <a:t>Flask and </a:t>
            </a:r>
            <a:r>
              <a:rPr lang="en-US" dirty="0"/>
              <a:t>diluted </a:t>
            </a:r>
            <a:r>
              <a:rPr lang="en-US" dirty="0" smtClean="0"/>
              <a:t>to volume</a:t>
            </a:r>
            <a:r>
              <a:rPr lang="en-US" dirty="0"/>
              <a:t>, </a:t>
            </a:r>
            <a:r>
              <a:rPr lang="en-US" dirty="0" smtClean="0"/>
              <a:t>the concentration </a:t>
            </a:r>
            <a:r>
              <a:rPr lang="en-US" dirty="0"/>
              <a:t>of </a:t>
            </a:r>
            <a:r>
              <a:rPr lang="en-US" dirty="0" smtClean="0"/>
              <a:t>the</a:t>
            </a:r>
          </a:p>
          <a:p>
            <a:pPr marL="514350" indent="-514350">
              <a:buNone/>
            </a:pPr>
            <a:r>
              <a:rPr lang="en-US" dirty="0" smtClean="0"/>
              <a:t>resulting solution is exactly 1.700*10</a:t>
            </a:r>
            <a:r>
              <a:rPr lang="en-US" baseline="30000" dirty="0" smtClean="0"/>
              <a:t>–3</a:t>
            </a:r>
            <a:r>
              <a:rPr lang="en-US" dirty="0" smtClean="0"/>
              <a:t> </a:t>
            </a:r>
            <a:r>
              <a:rPr lang="en-US" dirty="0"/>
              <a:t>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Primary reagents have known</a:t>
            </a:r>
            <a:r>
              <a:rPr lang="en-US" dirty="0" smtClean="0">
                <a:solidFill>
                  <a:srgbClr val="0070C0"/>
                </a:solidFill>
              </a:rPr>
              <a:t> a known purity and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must remain stable for a long time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2.0</a:t>
            </a:r>
            <a:r>
              <a:rPr lang="en-US" u="sng" dirty="0" smtClean="0"/>
              <a:t> Secondary standard</a:t>
            </a:r>
          </a:p>
          <a:p>
            <a:pPr>
              <a:buNone/>
            </a:pPr>
            <a:r>
              <a:rPr lang="en-US" dirty="0"/>
              <a:t>A reagent whose purity must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0070C0"/>
                </a:solidFill>
              </a:rPr>
              <a:t>established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relative </a:t>
            </a:r>
            <a:r>
              <a:rPr lang="en-US" dirty="0"/>
              <a:t>to a primary reagent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 smtClean="0"/>
              <a:t>Ways of purifying secondary standards</a:t>
            </a:r>
          </a:p>
          <a:p>
            <a:pPr>
              <a:buNone/>
            </a:pPr>
            <a:r>
              <a:rPr lang="en-US" dirty="0" err="1" smtClean="0"/>
              <a:t>Recrystallization</a:t>
            </a:r>
            <a:r>
              <a:rPr lang="en-US" dirty="0" smtClean="0"/>
              <a:t>: for 2 solid mixtures</a:t>
            </a:r>
          </a:p>
          <a:p>
            <a:pPr>
              <a:buNone/>
            </a:pPr>
            <a:r>
              <a:rPr lang="en-US" dirty="0" smtClean="0"/>
              <a:t>Filtration: for solid-liquid mixtures</a:t>
            </a:r>
          </a:p>
          <a:p>
            <a:pPr>
              <a:buNone/>
            </a:pPr>
            <a:r>
              <a:rPr lang="en-US" dirty="0" smtClean="0"/>
              <a:t>Sublimation: for volatile substances from non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volatile impurities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3.0 </a:t>
            </a:r>
            <a:r>
              <a:rPr lang="en-US" u="sng" dirty="0" smtClean="0"/>
              <a:t>Other reagents</a:t>
            </a:r>
          </a:p>
          <a:p>
            <a:pPr>
              <a:buNone/>
            </a:pPr>
            <a:r>
              <a:rPr lang="en-US" dirty="0"/>
              <a:t>Preparing a standard often requires </a:t>
            </a:r>
            <a:r>
              <a:rPr lang="en-US" dirty="0" smtClean="0">
                <a:solidFill>
                  <a:srgbClr val="FF0000"/>
                </a:solidFill>
              </a:rPr>
              <a:t>additional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substances</a:t>
            </a:r>
            <a:r>
              <a:rPr lang="en-US" dirty="0" smtClean="0"/>
              <a:t> </a:t>
            </a:r>
            <a:r>
              <a:rPr lang="en-US" dirty="0"/>
              <a:t>that are not primary or </a:t>
            </a:r>
            <a:r>
              <a:rPr lang="en-US" dirty="0" smtClean="0"/>
              <a:t>secondary</a:t>
            </a:r>
          </a:p>
          <a:p>
            <a:pPr>
              <a:buNone/>
            </a:pPr>
            <a:r>
              <a:rPr lang="en-US" dirty="0" smtClean="0"/>
              <a:t>reagents</a:t>
            </a:r>
            <a:r>
              <a:rPr lang="en-US" dirty="0"/>
              <a:t>. </a:t>
            </a:r>
            <a:r>
              <a:rPr lang="en-US" dirty="0" err="1" smtClean="0"/>
              <a:t>Egs</a:t>
            </a:r>
            <a:r>
              <a:rPr lang="en-US" dirty="0" smtClean="0"/>
              <a:t> are solvents and other chemicals.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u="sng" dirty="0" smtClean="0"/>
              <a:t>Reagent grade:</a:t>
            </a:r>
            <a:r>
              <a:rPr lang="en-US" dirty="0" smtClean="0"/>
              <a:t> Are</a:t>
            </a:r>
            <a:r>
              <a:rPr lang="en-US" dirty="0"/>
              <a:t> </a:t>
            </a:r>
            <a:r>
              <a:rPr lang="en-US" dirty="0" smtClean="0"/>
              <a:t>chemicals </a:t>
            </a:r>
            <a:r>
              <a:rPr lang="en-US" dirty="0">
                <a:solidFill>
                  <a:srgbClr val="0070C0"/>
                </a:solidFill>
              </a:rPr>
              <a:t>conforming </a:t>
            </a:r>
            <a:r>
              <a:rPr lang="en-US" dirty="0" smtClean="0">
                <a:solidFill>
                  <a:srgbClr val="0070C0"/>
                </a:solidFill>
              </a:rPr>
              <a:t>to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standards </a:t>
            </a:r>
            <a:r>
              <a:rPr lang="en-US" dirty="0">
                <a:solidFill>
                  <a:srgbClr val="0070C0"/>
                </a:solidFill>
              </a:rPr>
              <a:t>set by the Standard Chemical </a:t>
            </a:r>
            <a:r>
              <a:rPr lang="en-US" dirty="0" smtClean="0">
                <a:solidFill>
                  <a:srgbClr val="0070C0"/>
                </a:solidFill>
              </a:rPr>
              <a:t>Societies</a:t>
            </a:r>
            <a:r>
              <a:rPr lang="en-US" dirty="0" smtClean="0"/>
              <a:t>. The</a:t>
            </a:r>
          </a:p>
          <a:p>
            <a:pPr>
              <a:buNone/>
            </a:pPr>
            <a:r>
              <a:rPr lang="en-US" dirty="0" smtClean="0"/>
              <a:t>packaging </a:t>
            </a:r>
            <a:r>
              <a:rPr lang="en-US" dirty="0"/>
              <a:t>label included with a </a:t>
            </a:r>
            <a:r>
              <a:rPr lang="en-US" dirty="0" smtClean="0"/>
              <a:t>reagent grade</a:t>
            </a:r>
          </a:p>
          <a:p>
            <a:pPr>
              <a:buNone/>
            </a:pPr>
            <a:r>
              <a:rPr lang="en-US" dirty="0" smtClean="0"/>
              <a:t>chemical </a:t>
            </a:r>
            <a:r>
              <a:rPr lang="en-US" dirty="0"/>
              <a:t>lists either the </a:t>
            </a:r>
            <a:r>
              <a:rPr lang="en-US" dirty="0" smtClean="0">
                <a:solidFill>
                  <a:srgbClr val="0070C0"/>
                </a:solidFill>
              </a:rPr>
              <a:t>maximum allowed limit for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specific </a:t>
            </a:r>
            <a:r>
              <a:rPr lang="en-US" dirty="0">
                <a:solidFill>
                  <a:srgbClr val="0070C0"/>
                </a:solidFill>
              </a:rPr>
              <a:t>impurities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provides </a:t>
            </a:r>
            <a:r>
              <a:rPr lang="en-US" dirty="0" smtClean="0">
                <a:solidFill>
                  <a:srgbClr val="0070C0"/>
                </a:solidFill>
              </a:rPr>
              <a:t>the actual assayed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values </a:t>
            </a:r>
            <a:r>
              <a:rPr lang="en-US" dirty="0">
                <a:solidFill>
                  <a:srgbClr val="0070C0"/>
                </a:solidFill>
              </a:rPr>
              <a:t>for the impurities </a:t>
            </a:r>
            <a:r>
              <a:rPr lang="en-US" dirty="0"/>
              <a:t>as reported </a:t>
            </a:r>
            <a:r>
              <a:rPr lang="en-US" dirty="0" smtClean="0"/>
              <a:t>by the</a:t>
            </a:r>
          </a:p>
          <a:p>
            <a:pPr>
              <a:buNone/>
            </a:pPr>
            <a:r>
              <a:rPr lang="en-US" dirty="0" smtClean="0"/>
              <a:t>manufacturer.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0"/>
            <a:ext cx="39624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248400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Preparing standard solutions</a:t>
            </a:r>
          </a:p>
          <a:p>
            <a:pPr>
              <a:buNone/>
            </a:pPr>
            <a:r>
              <a:rPr lang="en-US" dirty="0" smtClean="0"/>
              <a:t>2 ways of preparing standard solutions.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1 or 2 order of magnitude: </a:t>
            </a:r>
            <a:r>
              <a:rPr lang="en-US" dirty="0" smtClean="0">
                <a:solidFill>
                  <a:srgbClr val="FF0000"/>
                </a:solidFill>
              </a:rPr>
              <a:t>transferring known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amount or volume of pure standards to a volumetric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flask and diluting to the volume.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For 3 or more orders of magnitude: </a:t>
            </a:r>
            <a:r>
              <a:rPr lang="en-US" dirty="0" smtClean="0">
                <a:solidFill>
                  <a:srgbClr val="FF0000"/>
                </a:solidFill>
              </a:rPr>
              <a:t>Serial dilutions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from the stock solution are used.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Single point standardization</a:t>
            </a:r>
          </a:p>
          <a:p>
            <a:pPr>
              <a:buNone/>
            </a:pPr>
            <a:r>
              <a:rPr lang="en-US" dirty="0" smtClean="0"/>
              <a:t>The simplest way to determine the value of </a:t>
            </a:r>
            <a:r>
              <a:rPr lang="en-US" i="1" dirty="0" smtClean="0"/>
              <a:t>k.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dirty="0"/>
              <a:t>A single standard containing a known </a:t>
            </a:r>
            <a:r>
              <a:rPr lang="en-US" dirty="0" smtClean="0"/>
              <a:t>concentration</a:t>
            </a:r>
          </a:p>
          <a:p>
            <a:pPr>
              <a:buNone/>
            </a:pPr>
            <a:r>
              <a:rPr lang="en-US" dirty="0" smtClean="0"/>
              <a:t>of </a:t>
            </a:r>
            <a:r>
              <a:rPr lang="en-US" dirty="0" err="1"/>
              <a:t>analyte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baseline="-25000" dirty="0"/>
              <a:t>S</a:t>
            </a:r>
            <a:r>
              <a:rPr lang="en-US" dirty="0"/>
              <a:t>, is prepared and its signal, </a:t>
            </a:r>
            <a:r>
              <a:rPr lang="en-US" i="1" dirty="0" err="1"/>
              <a:t>S</a:t>
            </a:r>
            <a:r>
              <a:rPr lang="en-US" baseline="-25000" dirty="0" err="1"/>
              <a:t>stand</a:t>
            </a:r>
            <a:r>
              <a:rPr lang="en-US" dirty="0"/>
              <a:t>, </a:t>
            </a:r>
            <a:r>
              <a:rPr lang="en-US" dirty="0" smtClean="0"/>
              <a:t>is</a:t>
            </a:r>
          </a:p>
          <a:p>
            <a:pPr>
              <a:buNone/>
            </a:pPr>
            <a:r>
              <a:rPr lang="en-US" dirty="0" smtClean="0"/>
              <a:t>measured. Therefore,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When a single standard is used, </a:t>
            </a:r>
            <a:r>
              <a:rPr lang="en-US" dirty="0">
                <a:solidFill>
                  <a:srgbClr val="7030A0"/>
                </a:solidFill>
              </a:rPr>
              <a:t>all </a:t>
            </a:r>
            <a:r>
              <a:rPr lang="en-US" dirty="0" smtClean="0">
                <a:solidFill>
                  <a:srgbClr val="7030A0"/>
                </a:solidFill>
              </a:rPr>
              <a:t>experimental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errors</a:t>
            </a:r>
            <a:r>
              <a:rPr lang="en-US" dirty="0">
                <a:solidFill>
                  <a:srgbClr val="7030A0"/>
                </a:solidFill>
              </a:rPr>
              <a:t>, both determinate and indeterminate, </a:t>
            </a:r>
            <a:r>
              <a:rPr lang="en-US" dirty="0" smtClean="0">
                <a:solidFill>
                  <a:srgbClr val="7030A0"/>
                </a:solidFill>
              </a:rPr>
              <a:t>are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carried </a:t>
            </a:r>
            <a:r>
              <a:rPr lang="en-US" dirty="0">
                <a:solidFill>
                  <a:srgbClr val="7030A0"/>
                </a:solidFill>
              </a:rPr>
              <a:t>over into the calculated value for </a:t>
            </a:r>
            <a:r>
              <a:rPr lang="en-US" i="1" dirty="0">
                <a:solidFill>
                  <a:srgbClr val="7030A0"/>
                </a:solidFill>
              </a:rPr>
              <a:t>k</a:t>
            </a:r>
            <a:r>
              <a:rPr lang="en-US" i="1" dirty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657600"/>
            <a:ext cx="1295400" cy="765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1260</Words>
  <Application>Microsoft Office PowerPoint</Application>
  <PresentationFormat>On-screen Show (4:3)</PresentationFormat>
  <Paragraphs>252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2.0 CALIBRATION AND STANDARDIZATION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 CALIBRATION AND STANDARDIZATION</dc:title>
  <dc:creator>DAN</dc:creator>
  <cp:lastModifiedBy>DAN</cp:lastModifiedBy>
  <cp:revision>52</cp:revision>
  <dcterms:created xsi:type="dcterms:W3CDTF">2011-10-15T07:07:38Z</dcterms:created>
  <dcterms:modified xsi:type="dcterms:W3CDTF">2011-10-26T10:00:55Z</dcterms:modified>
</cp:coreProperties>
</file>