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1F90-7196-4358-AAFE-F4138D929EAF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297C-9256-443A-A44D-9E285054B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SIGNAL AND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Pct val="150000"/>
            </a:pPr>
            <a:endParaRPr lang="en-US" b="1" dirty="0">
              <a:solidFill>
                <a:srgbClr val="0070C0"/>
              </a:solidFill>
            </a:endParaRPr>
          </a:p>
          <a:p>
            <a:pPr algn="l">
              <a:lnSpc>
                <a:spcPct val="80000"/>
              </a:lnSpc>
              <a:buSzPct val="150000"/>
            </a:pPr>
            <a:r>
              <a:rPr lang="en-US" dirty="0" smtClean="0"/>
              <a:t>	</a:t>
            </a:r>
          </a:p>
          <a:p>
            <a:pPr algn="just">
              <a:lnSpc>
                <a:spcPct val="80000"/>
              </a:lnSpc>
              <a:buSzPct val="150000"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Signal-to-Noise Enhancement:  </a:t>
            </a:r>
          </a:p>
          <a:p>
            <a:pPr>
              <a:buNone/>
            </a:pPr>
            <a:r>
              <a:rPr lang="en-US" sz="4000" dirty="0" smtClean="0"/>
              <a:t>When there is a need for sensitivity and</a:t>
            </a:r>
          </a:p>
          <a:p>
            <a:pPr>
              <a:buNone/>
            </a:pPr>
            <a:r>
              <a:rPr lang="en-US" sz="4000" dirty="0" smtClean="0"/>
              <a:t>accuracy to be increased, the signal-to</a:t>
            </a:r>
          </a:p>
          <a:p>
            <a:pPr>
              <a:buNone/>
            </a:pPr>
            <a:r>
              <a:rPr lang="en-US" sz="4000" dirty="0" smtClean="0"/>
              <a:t>noise ratio often becomes the limiting</a:t>
            </a:r>
          </a:p>
          <a:p>
            <a:pPr>
              <a:buNone/>
            </a:pPr>
            <a:r>
              <a:rPr lang="en-US" sz="4000" dirty="0" smtClean="0"/>
              <a:t>factor in the precision of </a:t>
            </a:r>
            <a:r>
              <a:rPr lang="en-US" sz="4000" dirty="0" err="1" smtClean="0"/>
              <a:t>ameasurement</a:t>
            </a:r>
            <a:r>
              <a:rPr lang="en-US" sz="4000" dirty="0" smtClean="0"/>
              <a:t>.</a:t>
            </a:r>
          </a:p>
          <a:p>
            <a:pPr>
              <a:buNone/>
            </a:pPr>
            <a:r>
              <a:rPr lang="en-US" sz="4000" dirty="0" smtClean="0"/>
              <a:t>Both  </a:t>
            </a:r>
            <a:r>
              <a:rPr lang="en-US" sz="4000" dirty="0" smtClean="0">
                <a:solidFill>
                  <a:srgbClr val="FF0000"/>
                </a:solidFill>
              </a:rPr>
              <a:t>hardware and software </a:t>
            </a:r>
            <a:r>
              <a:rPr lang="en-US" sz="4000" dirty="0" smtClean="0"/>
              <a:t>methods</a:t>
            </a:r>
          </a:p>
          <a:p>
            <a:pPr>
              <a:buNone/>
            </a:pPr>
            <a:r>
              <a:rPr lang="en-US" sz="4000" dirty="0" smtClean="0"/>
              <a:t>are available for improving the signal-to</a:t>
            </a:r>
          </a:p>
          <a:p>
            <a:pPr>
              <a:buNone/>
            </a:pPr>
            <a:r>
              <a:rPr lang="en-US" sz="4000" dirty="0" smtClean="0"/>
              <a:t>noise ratio of an instrumental method.</a:t>
            </a:r>
            <a:endParaRPr lang="en-US" sz="40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Hardware Methods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Grounding</a:t>
            </a:r>
            <a:r>
              <a:rPr lang="en-US" dirty="0" smtClean="0"/>
              <a:t>- </a:t>
            </a:r>
            <a:r>
              <a:rPr lang="en-US" dirty="0" smtClean="0">
                <a:cs typeface="Times New Roman" pitchFamily="18" charset="0"/>
              </a:rPr>
              <a:t>this allows electromagnetic radiation to be absorbed by the shield thus avoiding noise generation in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the instrument circuit -important when using high-impedance transducers (i.e. glass electrodes)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Shielding</a:t>
            </a:r>
            <a:r>
              <a:rPr lang="en-US" dirty="0" smtClean="0"/>
              <a:t>- </a:t>
            </a:r>
            <a:r>
              <a:rPr lang="en-US" dirty="0" smtClean="0">
                <a:cs typeface="Times New Roman" pitchFamily="18" charset="0"/>
              </a:rPr>
              <a:t>shielding consists of surrounding a circuit, or some of the wires in a circuit with a conducting material that is attached to earth ground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Difference Amplifiers</a:t>
            </a:r>
          </a:p>
          <a:p>
            <a:r>
              <a:rPr lang="en-US" dirty="0" smtClean="0">
                <a:cs typeface="Times New Roman" pitchFamily="18" charset="0"/>
              </a:rPr>
              <a:t>Any noise generated in the transducer circuit is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particularly critical because it usually appears in an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amplified form in the instrument read out.  To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attenuate this type of noise, </a:t>
            </a:r>
            <a:r>
              <a:rPr lang="en-US" dirty="0" smtClean="0">
                <a:solidFill>
                  <a:srgbClr val="00B050"/>
                </a:solidFill>
                <a:cs typeface="Times New Roman" pitchFamily="18" charset="0"/>
              </a:rPr>
              <a:t>most instruments employ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cs typeface="Times New Roman" pitchFamily="18" charset="0"/>
              </a:rPr>
              <a:t>a difference amplifier for the first stage of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cs typeface="Times New Roman" pitchFamily="18" charset="0"/>
              </a:rPr>
              <a:t>amplification</a:t>
            </a:r>
            <a:r>
              <a:rPr lang="en-US" dirty="0" smtClean="0">
                <a:cs typeface="Times New Roman" pitchFamily="18" charset="0"/>
              </a:rPr>
              <a:t>.  </a:t>
            </a:r>
          </a:p>
          <a:p>
            <a:r>
              <a:rPr lang="en-US" dirty="0" smtClean="0">
                <a:cs typeface="Times New Roman" pitchFamily="18" charset="0"/>
              </a:rPr>
              <a:t>Common mode noise in the transducer circuit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generally appears in the phase at both the inverting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and non-inverting inputs of the amplifier and is largely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subtracted out by the circuit so that the noise at its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output is diminished substantially.</a:t>
            </a:r>
            <a:r>
              <a:rPr lang="en-US" sz="3600" dirty="0" smtClean="0"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6172200"/>
          </a:xfrm>
        </p:spPr>
        <p:txBody>
          <a:bodyPr>
            <a:normAutofit/>
          </a:bodyPr>
          <a:lstStyle/>
          <a:p>
            <a:pPr marL="609600" indent="-609600" algn="just">
              <a:buSzPct val="150000"/>
              <a:buNone/>
            </a:pPr>
            <a:r>
              <a:rPr lang="en-US" dirty="0" smtClean="0">
                <a:solidFill>
                  <a:srgbClr val="0070C0"/>
                </a:solidFill>
              </a:rPr>
              <a:t>Software Method</a:t>
            </a:r>
          </a:p>
          <a:p>
            <a:pPr marL="609600" indent="-609600" algn="just">
              <a:buNone/>
            </a:pPr>
            <a:endParaRPr lang="en-US" dirty="0" smtClean="0"/>
          </a:p>
          <a:p>
            <a:pPr marL="609600" indent="-60960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Ensemble Averaging: </a:t>
            </a:r>
            <a:r>
              <a:rPr lang="en-US" dirty="0" smtClean="0"/>
              <a:t>In ensemble averaging,</a:t>
            </a:r>
          </a:p>
          <a:p>
            <a:pPr marL="609600" indent="-609600" algn="just">
              <a:buNone/>
            </a:pPr>
            <a:r>
              <a:rPr lang="en-US" dirty="0" smtClean="0"/>
              <a:t>successive sets of data stored in memory as arrays</a:t>
            </a:r>
          </a:p>
          <a:p>
            <a:pPr marL="609600" indent="-609600" algn="just">
              <a:buNone/>
            </a:pPr>
            <a:r>
              <a:rPr lang="en-US" dirty="0" smtClean="0"/>
              <a:t>are collected and summed point by point. After the</a:t>
            </a:r>
          </a:p>
          <a:p>
            <a:pPr marL="609600" indent="-609600" algn="just">
              <a:buNone/>
            </a:pPr>
            <a:r>
              <a:rPr lang="en-US" dirty="0" smtClean="0"/>
              <a:t>collection and summation are complete, the data</a:t>
            </a:r>
          </a:p>
          <a:p>
            <a:pPr marL="609600" indent="-609600" algn="just">
              <a:buNone/>
            </a:pPr>
            <a:r>
              <a:rPr lang="en-US" dirty="0" smtClean="0"/>
              <a:t>are averaged by dividing the sum for each point by</a:t>
            </a:r>
          </a:p>
          <a:p>
            <a:pPr marL="609600" indent="-609600" algn="just">
              <a:buNone/>
            </a:pPr>
            <a:r>
              <a:rPr lang="en-US" dirty="0" smtClean="0"/>
              <a:t>the number of scans performed. The signal-to-noise</a:t>
            </a:r>
          </a:p>
          <a:p>
            <a:pPr marL="609600" indent="-609600" algn="just">
              <a:buNone/>
            </a:pPr>
            <a:r>
              <a:rPr lang="en-US" dirty="0" smtClean="0"/>
              <a:t>ratio is proportional to the square root of the</a:t>
            </a:r>
          </a:p>
          <a:p>
            <a:pPr marL="609600" indent="-609600" algn="just">
              <a:buNone/>
            </a:pPr>
            <a:r>
              <a:rPr lang="en-US" dirty="0" smtClean="0"/>
              <a:t>number of data collected. 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82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Ensemble Averaging:</a:t>
            </a:r>
          </a:p>
          <a:p>
            <a:pPr>
              <a:buNone/>
            </a:pPr>
            <a:r>
              <a:rPr lang="en-US" dirty="0" smtClean="0"/>
              <a:t>The mean for n repetitive measurements of signal S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S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 2, 3…,n are measurements of signal</a:t>
            </a:r>
          </a:p>
          <a:p>
            <a:pPr>
              <a:buNone/>
            </a:pPr>
            <a:r>
              <a:rPr lang="en-US" dirty="0" smtClean="0"/>
              <a:t>including noise.</a:t>
            </a:r>
          </a:p>
          <a:p>
            <a:pPr>
              <a:buNone/>
            </a:pPr>
            <a:r>
              <a:rPr lang="en-US" dirty="0" smtClean="0"/>
              <a:t>The noise for each measurement is S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If we square and sum the deviations of the signal</a:t>
            </a:r>
          </a:p>
          <a:p>
            <a:pPr>
              <a:buNone/>
            </a:pPr>
            <a:r>
              <a:rPr lang="en-US" dirty="0" smtClean="0"/>
              <a:t>from the mean </a:t>
            </a:r>
            <a:r>
              <a:rPr lang="en-US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dirty="0" smtClean="0"/>
              <a:t>, and divide by the number of</a:t>
            </a:r>
          </a:p>
          <a:p>
            <a:pPr>
              <a:buNone/>
            </a:pPr>
            <a:r>
              <a:rPr lang="en-US" dirty="0" smtClean="0"/>
              <a:t>measurements </a:t>
            </a:r>
            <a:r>
              <a:rPr lang="en-US" i="1" dirty="0" smtClean="0"/>
              <a:t>n, </a:t>
            </a:r>
            <a:r>
              <a:rPr lang="en-US" dirty="0" smtClean="0"/>
              <a:t>we obtain the mean-square</a:t>
            </a:r>
          </a:p>
          <a:p>
            <a:pPr>
              <a:buNone/>
            </a:pPr>
            <a:r>
              <a:rPr lang="en-US" dirty="0" smtClean="0"/>
              <a:t>noise as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524000"/>
            <a:ext cx="1316665" cy="643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Ensemble Averaging: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The mean-square noise is the </a:t>
            </a:r>
            <a:r>
              <a:rPr lang="en-US" i="1" dirty="0" smtClean="0">
                <a:solidFill>
                  <a:srgbClr val="00B050"/>
                </a:solidFill>
              </a:rPr>
              <a:t>variance </a:t>
            </a:r>
            <a:r>
              <a:rPr lang="en-US" dirty="0" smtClean="0">
                <a:solidFill>
                  <a:srgbClr val="00B050"/>
                </a:solidFill>
              </a:rPr>
              <a:t>of the signal </a:t>
            </a:r>
            <a:r>
              <a:rPr lang="en-US" i="1" dirty="0" smtClean="0">
                <a:solidFill>
                  <a:srgbClr val="00B050"/>
                </a:solidFill>
              </a:rPr>
              <a:t>σ</a:t>
            </a:r>
            <a:r>
              <a:rPr lang="en-US" i="1" baseline="30000" dirty="0" smtClean="0">
                <a:solidFill>
                  <a:srgbClr val="00B050"/>
                </a:solidFill>
              </a:rPr>
              <a:t>2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root-mean-square, </a:t>
            </a:r>
            <a:r>
              <a:rPr lang="en-US" dirty="0" smtClean="0">
                <a:solidFill>
                  <a:srgbClr val="0070C0"/>
                </a:solidFill>
              </a:rPr>
              <a:t>or </a:t>
            </a:r>
            <a:r>
              <a:rPr lang="en-US" i="1" dirty="0" err="1" smtClean="0">
                <a:solidFill>
                  <a:srgbClr val="0070C0"/>
                </a:solidFill>
              </a:rPr>
              <a:t>rms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noise is its standard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deviation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For n measurement, The total signal,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is given as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838200"/>
            <a:ext cx="5519853" cy="762000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733800"/>
            <a:ext cx="3733800" cy="858345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562600"/>
            <a:ext cx="1981200" cy="944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Ensemble Averaging:</a:t>
            </a:r>
          </a:p>
          <a:p>
            <a:pPr>
              <a:buNone/>
            </a:pPr>
            <a:r>
              <a:rPr lang="en-US" dirty="0" smtClean="0"/>
              <a:t>The total variance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standard deviation or total </a:t>
            </a:r>
            <a:r>
              <a:rPr lang="en-US" dirty="0" err="1" smtClean="0"/>
              <a:t>rms</a:t>
            </a:r>
            <a:r>
              <a:rPr lang="en-US" dirty="0" smtClean="0"/>
              <a:t> noise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signal to noise ratio after n repetitions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762000"/>
            <a:ext cx="1752600" cy="815446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743199"/>
            <a:ext cx="2819400" cy="386977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114800"/>
            <a:ext cx="1447800" cy="694944"/>
          </a:xfrm>
          <a:prstGeom prst="rect">
            <a:avLst/>
          </a:prstGeom>
          <a:noFill/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364762"/>
            <a:ext cx="1905000" cy="702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pPr algn="just">
              <a:lnSpc>
                <a:spcPct val="80000"/>
              </a:lnSpc>
              <a:buSzPct val="150000"/>
              <a:buFont typeface="Wingdings" pitchFamily="2" charset="2"/>
              <a:buChar char="§"/>
            </a:pPr>
            <a:endParaRPr lang="en-US" b="1" dirty="0" smtClean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SzPct val="15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Signal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carries information about the </a:t>
            </a:r>
            <a:r>
              <a:rPr lang="en-US" dirty="0" err="1" smtClean="0">
                <a:solidFill>
                  <a:schemeClr val="tx1"/>
                </a:solidFill>
              </a:rPr>
              <a:t>analyte</a:t>
            </a:r>
            <a:r>
              <a:rPr lang="en-US" dirty="0" smtClean="0">
                <a:solidFill>
                  <a:schemeClr val="tx1"/>
                </a:solidFill>
              </a:rPr>
              <a:t> that is of interest to us.</a:t>
            </a:r>
          </a:p>
          <a:p>
            <a:pPr algn="just">
              <a:lnSpc>
                <a:spcPct val="80000"/>
              </a:lnSpc>
              <a:buSzPct val="150000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SzPct val="15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Noise</a:t>
            </a:r>
            <a:r>
              <a:rPr lang="en-US" dirty="0" smtClean="0">
                <a:solidFill>
                  <a:schemeClr val="tx1"/>
                </a:solidFill>
              </a:rPr>
              <a:t> is made up of extraneous information that is unwanted because it degrades the accuracy and precision of an analysis.</a:t>
            </a:r>
          </a:p>
          <a:p>
            <a:pPr algn="just">
              <a:lnSpc>
                <a:spcPct val="80000"/>
              </a:lnSpc>
              <a:buSzPct val="150000"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SzPct val="1500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Signal-to-Noise Ratio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SzPct val="150000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SzPct val="150000"/>
            </a:pPr>
            <a:r>
              <a:rPr lang="en-US" dirty="0" smtClean="0">
                <a:solidFill>
                  <a:schemeClr val="tx1"/>
                </a:solidFill>
              </a:rPr>
              <a:t>S/N = (mean)/(Standard deviation) =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4724400"/>
            <a:ext cx="1649186" cy="6858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Sources of Noise</a:t>
            </a:r>
          </a:p>
          <a:p>
            <a:pPr marL="609600" indent="-609600">
              <a:buSzPct val="150000"/>
              <a:buNone/>
            </a:pPr>
            <a:r>
              <a:rPr lang="en-US" dirty="0" smtClean="0"/>
              <a:t>Analysis are affected by two types of noise:</a:t>
            </a:r>
          </a:p>
          <a:p>
            <a:pPr marL="609600" indent="-609600">
              <a:buNone/>
            </a:pPr>
            <a:r>
              <a:rPr lang="en-US" dirty="0" smtClean="0"/>
              <a:t>1. Chemical noise </a:t>
            </a:r>
          </a:p>
          <a:p>
            <a:pPr marL="609600" indent="-609600">
              <a:buNone/>
            </a:pPr>
            <a:r>
              <a:rPr lang="en-US" dirty="0" smtClean="0"/>
              <a:t>2. Instrumental noise</a:t>
            </a:r>
          </a:p>
          <a:p>
            <a:pPr marL="609600" indent="-609600">
              <a:buNone/>
            </a:pPr>
            <a:endParaRPr lang="en-US" dirty="0" smtClean="0"/>
          </a:p>
          <a:p>
            <a:pPr marL="609600" indent="-609600" algn="just">
              <a:buSzPct val="150000"/>
              <a:buNone/>
            </a:pPr>
            <a:r>
              <a:rPr lang="en-US" dirty="0" smtClean="0">
                <a:solidFill>
                  <a:srgbClr val="0070C0"/>
                </a:solidFill>
              </a:rPr>
              <a:t>Chemical noise</a:t>
            </a:r>
            <a:r>
              <a:rPr lang="en-US" b="1" dirty="0" smtClean="0"/>
              <a:t>:</a:t>
            </a:r>
            <a:r>
              <a:rPr lang="en-US" dirty="0" smtClean="0"/>
              <a:t> Arises from an uncontrollable</a:t>
            </a:r>
          </a:p>
          <a:p>
            <a:pPr marL="609600" indent="-609600" algn="just">
              <a:buSzPct val="150000"/>
              <a:buNone/>
            </a:pPr>
            <a:r>
              <a:rPr lang="en-US" dirty="0" smtClean="0"/>
              <a:t>variables that effect the chemistry of the system</a:t>
            </a:r>
          </a:p>
          <a:p>
            <a:pPr marL="609600" indent="-609600" algn="just">
              <a:buSzPct val="150000"/>
              <a:buNone/>
            </a:pPr>
            <a:r>
              <a:rPr lang="en-US" dirty="0" smtClean="0"/>
              <a:t>being analyzed. Examples are </a:t>
            </a:r>
            <a:r>
              <a:rPr lang="en-US" dirty="0" smtClean="0">
                <a:solidFill>
                  <a:srgbClr val="FF0000"/>
                </a:solidFill>
              </a:rPr>
              <a:t>undetected</a:t>
            </a:r>
          </a:p>
          <a:p>
            <a:pPr marL="609600" indent="-609600" algn="just">
              <a:buSzPct val="150000"/>
              <a:buNone/>
            </a:pPr>
            <a:r>
              <a:rPr lang="en-US" dirty="0" smtClean="0">
                <a:solidFill>
                  <a:srgbClr val="FF0000"/>
                </a:solidFill>
              </a:rPr>
              <a:t>variations in temperature, pressure, chemical</a:t>
            </a:r>
          </a:p>
          <a:p>
            <a:pPr marL="609600" indent="-609600" algn="just">
              <a:buSzPct val="15000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equilibria</a:t>
            </a:r>
            <a:r>
              <a:rPr lang="en-US" dirty="0" smtClean="0">
                <a:solidFill>
                  <a:srgbClr val="FF0000"/>
                </a:solidFill>
              </a:rPr>
              <a:t>, humidity, light intensity</a:t>
            </a:r>
            <a:r>
              <a:rPr lang="en-US" dirty="0" smtClean="0"/>
              <a:t> etc.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>
                <a:solidFill>
                  <a:srgbClr val="0070C0"/>
                </a:solidFill>
              </a:rPr>
              <a:t>Instrumental Noise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3500" dirty="0" smtClean="0"/>
              <a:t>Noise is associated with each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component of an instrument </a:t>
            </a:r>
            <a:r>
              <a:rPr lang="en-US" sz="3500" dirty="0" smtClean="0"/>
              <a:t>– i.e., with the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3500" dirty="0" smtClean="0"/>
              <a:t>source, the input transducer, signal processing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3500" dirty="0" smtClean="0"/>
              <a:t>elements and output transducer. Noise is a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3500" dirty="0" smtClean="0"/>
              <a:t>complex composite that usually cannot be fully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3500" dirty="0" smtClean="0"/>
              <a:t>characterized. Certain kinds of instrumental noise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3500" dirty="0" smtClean="0"/>
              <a:t>are recognizable, such as: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endParaRPr lang="en-US" dirty="0" smtClean="0"/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b="1" dirty="0" smtClean="0"/>
              <a:t>	</a:t>
            </a:r>
            <a:r>
              <a:rPr lang="en-US" dirty="0" smtClean="0"/>
              <a:t>1. Thermal or Johnson noise 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/>
              <a:t>	2. Shot noise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/>
              <a:t>	3. Flicker or 1/f noise 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/>
              <a:t>	4. Environmental noise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Instrumental Noise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Thermal Noise or Johnson Noise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Thermal noise is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caused by the thermal agitation of electrons or other charge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carriers in resistors, capacitors, radiation transducers,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electrochemical cells and other resistive elements in an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instruments. The magnitude of thermal noise is given by</a:t>
            </a:r>
          </a:p>
          <a:p>
            <a:pPr marL="514350" indent="-51435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SzPct val="150000"/>
              <a:buNone/>
            </a:pPr>
            <a:endParaRPr lang="en-US" sz="2800" dirty="0" smtClean="0"/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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  <a:sym typeface="WP Greek Century" pitchFamily="2" charset="2"/>
              </a:rPr>
              <a:t>rms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  <a:sym typeface="WP Greek Century" pitchFamily="2" charset="2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 root mean square noise,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P Greek Century" pitchFamily="2" charset="2"/>
              </a:rPr>
              <a:t>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frequency bandwidth (Hz), k = Boltzmann constant (1.38 x 10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-23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J/K), T = temperature in Kelvin, R = resistance in ohms of the resistive element.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Thermal noise can be decreased by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narrowing the bandwidth, by lowering the electrical resistance and by lowering the temperature of instrument components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3429000"/>
            <a:ext cx="22098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Instrumental Noise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2. Shot Noise: </a:t>
            </a:r>
            <a:r>
              <a:rPr lang="en-US" dirty="0" smtClean="0"/>
              <a:t>Shot noise is encountered wherever</a:t>
            </a:r>
          </a:p>
          <a:p>
            <a:pPr>
              <a:buNone/>
            </a:pPr>
            <a:r>
              <a:rPr lang="en-US" dirty="0" smtClean="0"/>
              <a:t>electrons or other charged particles cross a</a:t>
            </a:r>
          </a:p>
          <a:p>
            <a:pPr>
              <a:buNone/>
            </a:pPr>
            <a:r>
              <a:rPr lang="en-US" dirty="0" smtClean="0"/>
              <a:t>junction.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/>
              <a:t>Where,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rms</a:t>
            </a:r>
            <a:r>
              <a:rPr lang="en-US" dirty="0" smtClean="0"/>
              <a:t> = root-mean-square current fluctuation, 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/>
              <a:t>	I = average direct current, 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/>
              <a:t>	e = charge on the electron (1.60 x 10</a:t>
            </a:r>
            <a:r>
              <a:rPr lang="en-US" baseline="30000" dirty="0" smtClean="0"/>
              <a:t>-19 </a:t>
            </a:r>
            <a:r>
              <a:rPr lang="en-US" dirty="0" smtClean="0"/>
              <a:t>C), 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>
                <a:sym typeface="WP Greek Century" pitchFamily="2" charset="2"/>
              </a:rPr>
              <a:t>	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dirty="0" smtClean="0">
                <a:sym typeface="WP Greek Century" pitchFamily="2" charset="2"/>
              </a:rPr>
              <a:t>f = band width of frequencies.</a:t>
            </a:r>
          </a:p>
          <a:p>
            <a:pPr algn="just">
              <a:lnSpc>
                <a:spcPct val="90000"/>
              </a:lnSpc>
              <a:buSzPct val="150000"/>
              <a:buNone/>
            </a:pPr>
            <a:endParaRPr lang="en-US" dirty="0" smtClean="0">
              <a:sym typeface="WP Greek Century" pitchFamily="2" charset="2"/>
            </a:endParaRPr>
          </a:p>
          <a:p>
            <a:pPr algn="just">
              <a:lnSpc>
                <a:spcPct val="90000"/>
              </a:lnSpc>
              <a:buSzPct val="150000"/>
              <a:buNone/>
            </a:pPr>
            <a:r>
              <a:rPr lang="en-US" dirty="0" smtClean="0">
                <a:sym typeface="WP Greek Century" pitchFamily="2" charset="2"/>
              </a:rPr>
              <a:t>	Shot noise in a current measurement can be minimized only by </a:t>
            </a:r>
            <a:r>
              <a:rPr lang="en-US" dirty="0" smtClean="0">
                <a:solidFill>
                  <a:srgbClr val="FF0000"/>
                </a:solidFill>
                <a:sym typeface="WP Greek Century" pitchFamily="2" charset="2"/>
              </a:rPr>
              <a:t>reducing bandwidth</a:t>
            </a:r>
            <a:r>
              <a:rPr lang="en-US" dirty="0" smtClean="0">
                <a:sym typeface="WP Greek Century" pitchFamily="2" charset="2"/>
              </a:rPr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362200"/>
            <a:ext cx="180975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3. Flicker Noise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3300" dirty="0" smtClean="0"/>
              <a:t>Flicker noise is characterized as</a:t>
            </a:r>
          </a:p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having a magnitude that is inversely proportional</a:t>
            </a:r>
          </a:p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to the frequency of the signal being observed</a:t>
            </a:r>
            <a:r>
              <a:rPr lang="en-US" sz="3300" dirty="0" smtClean="0"/>
              <a:t>. </a:t>
            </a:r>
            <a:r>
              <a:rPr lang="en-US" sz="3300" dirty="0" smtClean="0">
                <a:solidFill>
                  <a:srgbClr val="00B050"/>
                </a:solidFill>
              </a:rPr>
              <a:t>It</a:t>
            </a:r>
          </a:p>
          <a:p>
            <a:pPr>
              <a:buNone/>
            </a:pPr>
            <a:r>
              <a:rPr lang="en-US" sz="3300" dirty="0" smtClean="0">
                <a:solidFill>
                  <a:srgbClr val="00B050"/>
                </a:solidFill>
              </a:rPr>
              <a:t>is sometimes termed 1/f (one-over-f) noise</a:t>
            </a:r>
            <a:r>
              <a:rPr lang="en-US" sz="3300" dirty="0" smtClean="0"/>
              <a:t>. The</a:t>
            </a:r>
          </a:p>
          <a:p>
            <a:pPr>
              <a:buNone/>
            </a:pPr>
            <a:r>
              <a:rPr lang="en-US" sz="3300" dirty="0" smtClean="0"/>
              <a:t>cause of flicker noise are not well understood and</a:t>
            </a:r>
          </a:p>
          <a:p>
            <a:pPr>
              <a:buNone/>
            </a:pPr>
            <a:r>
              <a:rPr lang="en-US" sz="3300" dirty="0" smtClean="0"/>
              <a:t>is recognizable by its frequency dependence.</a:t>
            </a:r>
          </a:p>
          <a:p>
            <a:pPr>
              <a:buNone/>
            </a:pPr>
            <a:r>
              <a:rPr lang="en-US" sz="3300" dirty="0" smtClean="0">
                <a:solidFill>
                  <a:srgbClr val="7030A0"/>
                </a:solidFill>
              </a:rPr>
              <a:t>Flicker noise becomes significant at frequency</a:t>
            </a:r>
          </a:p>
          <a:p>
            <a:pPr>
              <a:buNone/>
            </a:pPr>
            <a:r>
              <a:rPr lang="en-US" sz="3300" dirty="0" smtClean="0">
                <a:solidFill>
                  <a:srgbClr val="7030A0"/>
                </a:solidFill>
              </a:rPr>
              <a:t>lower than about 100 Hz</a:t>
            </a:r>
            <a:r>
              <a:rPr lang="en-US" sz="3300" dirty="0" smtClean="0"/>
              <a:t>. Flicker noise can be</a:t>
            </a:r>
          </a:p>
          <a:p>
            <a:pPr>
              <a:buNone/>
            </a:pPr>
            <a:r>
              <a:rPr lang="en-US" sz="3300" dirty="0" smtClean="0"/>
              <a:t>reduced significantly by using wire-wound or</a:t>
            </a:r>
          </a:p>
          <a:p>
            <a:pPr>
              <a:buNone/>
            </a:pPr>
            <a:r>
              <a:rPr lang="en-US" sz="3300" dirty="0" smtClean="0"/>
              <a:t>metallic film resistors. </a:t>
            </a:r>
            <a:endParaRPr lang="en-US" sz="33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2484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4. Environmental Noise</a:t>
            </a:r>
            <a:r>
              <a:rPr lang="en-US" sz="4000" b="1" dirty="0" smtClean="0"/>
              <a:t>:</a:t>
            </a:r>
            <a:r>
              <a:rPr lang="en-US" sz="4000" dirty="0" smtClean="0"/>
              <a:t> Environmental</a:t>
            </a:r>
          </a:p>
          <a:p>
            <a:pPr>
              <a:buNone/>
            </a:pPr>
            <a:r>
              <a:rPr lang="en-US" sz="4000" dirty="0" smtClean="0"/>
              <a:t>noise is a composite of different forms of</a:t>
            </a:r>
          </a:p>
          <a:p>
            <a:pPr>
              <a:buNone/>
            </a:pPr>
            <a:r>
              <a:rPr lang="en-US" sz="4000" dirty="0" smtClean="0"/>
              <a:t>noise that arise from the surroundings.</a:t>
            </a:r>
          </a:p>
          <a:p>
            <a:pPr>
              <a:buNone/>
            </a:pPr>
            <a:r>
              <a:rPr lang="en-US" sz="4000" dirty="0" smtClean="0"/>
              <a:t>Much environmental noise occurs</a:t>
            </a:r>
          </a:p>
          <a:p>
            <a:pPr>
              <a:buNone/>
            </a:pPr>
            <a:r>
              <a:rPr lang="en-US" sz="4000" dirty="0" smtClean="0"/>
              <a:t>because each conductor in an instrument</a:t>
            </a:r>
          </a:p>
          <a:p>
            <a:pPr>
              <a:buNone/>
            </a:pPr>
            <a:r>
              <a:rPr lang="en-US" sz="4000" dirty="0" smtClean="0"/>
              <a:t>is potentially an antenna capable of</a:t>
            </a:r>
          </a:p>
          <a:p>
            <a:pPr>
              <a:buNone/>
            </a:pPr>
            <a:r>
              <a:rPr lang="en-US" sz="4000" dirty="0" smtClean="0"/>
              <a:t>picking up electromagnetic radiation and</a:t>
            </a:r>
          </a:p>
          <a:p>
            <a:pPr>
              <a:buNone/>
            </a:pPr>
            <a:r>
              <a:rPr lang="en-US" sz="4000" dirty="0" smtClean="0"/>
              <a:t>converting it to an electrical signal.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:\instsca1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0"/>
            <a:ext cx="8839200" cy="68580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809</Words>
  <Application>Microsoft Office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SIGNAL AND NOISE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AND NOISE</dc:title>
  <dc:creator>DAN</dc:creator>
  <cp:lastModifiedBy>DAN</cp:lastModifiedBy>
  <cp:revision>35</cp:revision>
  <dcterms:created xsi:type="dcterms:W3CDTF">2011-10-25T05:54:13Z</dcterms:created>
  <dcterms:modified xsi:type="dcterms:W3CDTF">2011-11-01T17:03:53Z</dcterms:modified>
</cp:coreProperties>
</file>