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38" r:id="rId2"/>
    <p:sldId id="256" r:id="rId3"/>
    <p:sldId id="257" r:id="rId4"/>
    <p:sldId id="311" r:id="rId5"/>
    <p:sldId id="258" r:id="rId6"/>
    <p:sldId id="315" r:id="rId7"/>
    <p:sldId id="303" r:id="rId8"/>
    <p:sldId id="304" r:id="rId9"/>
    <p:sldId id="301" r:id="rId10"/>
    <p:sldId id="260" r:id="rId11"/>
    <p:sldId id="313" r:id="rId12"/>
    <p:sldId id="302" r:id="rId13"/>
    <p:sldId id="261" r:id="rId14"/>
    <p:sldId id="262" r:id="rId15"/>
    <p:sldId id="264" r:id="rId16"/>
    <p:sldId id="300" r:id="rId17"/>
    <p:sldId id="265" r:id="rId18"/>
    <p:sldId id="327" r:id="rId19"/>
    <p:sldId id="325" r:id="rId20"/>
    <p:sldId id="267" r:id="rId21"/>
    <p:sldId id="268" r:id="rId22"/>
    <p:sldId id="275" r:id="rId23"/>
    <p:sldId id="276" r:id="rId24"/>
    <p:sldId id="337" r:id="rId25"/>
    <p:sldId id="277" r:id="rId26"/>
    <p:sldId id="278" r:id="rId27"/>
    <p:sldId id="279" r:id="rId28"/>
    <p:sldId id="280" r:id="rId29"/>
    <p:sldId id="281" r:id="rId30"/>
    <p:sldId id="282" r:id="rId31"/>
    <p:sldId id="329" r:id="rId32"/>
    <p:sldId id="335" r:id="rId33"/>
    <p:sldId id="334" r:id="rId34"/>
    <p:sldId id="331" r:id="rId35"/>
    <p:sldId id="317" r:id="rId36"/>
    <p:sldId id="319" r:id="rId37"/>
    <p:sldId id="321" r:id="rId38"/>
    <p:sldId id="323" r:id="rId39"/>
    <p:sldId id="286" r:id="rId40"/>
    <p:sldId id="306" r:id="rId41"/>
    <p:sldId id="287" r:id="rId42"/>
    <p:sldId id="290" r:id="rId43"/>
    <p:sldId id="291" r:id="rId44"/>
    <p:sldId id="292" r:id="rId45"/>
    <p:sldId id="2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 autoAdjust="0"/>
    <p:restoredTop sz="94161" autoAdjust="0"/>
  </p:normalViewPr>
  <p:slideViewPr>
    <p:cSldViewPr snapToGrid="0">
      <p:cViewPr varScale="1">
        <p:scale>
          <a:sx n="106" d="100"/>
          <a:sy n="10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8A4C0-885B-455B-AC46-A7C22AA61129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CCB4-FCF9-461E-9817-64BFFC02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CCB4-FCF9-461E-9817-64BFFC024A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CCB4-FCF9-461E-9817-64BFFC024A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CCB4-FCF9-461E-9817-64BFFC024A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5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CCB4-FCF9-461E-9817-64BFFC024A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4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CFE0-18A3-4F5B-AD26-5C81B606192A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F3A0-A82F-44D8-95FB-DA987D85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3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3 (Computer) : </a:t>
            </a:r>
            <a:r>
              <a:rPr lang="en-US" dirty="0" smtClean="0"/>
              <a:t>6 </a:t>
            </a:r>
            <a:r>
              <a:rPr lang="en-US" dirty="0" smtClean="0"/>
              <a:t>mins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059" y="1393183"/>
                <a:ext cx="6640541" cy="5151996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/>
                  <a:t>Example Circuit in Figure (a) below consists of a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/>
                  <a:t> which is sensitive to the temperature </a:t>
                </a:r>
                <a:r>
                  <a:rPr lang="en-US" b="1" dirty="0" smtClean="0"/>
                  <a:t>change. </a:t>
                </a:r>
              </a:p>
              <a:p>
                <a:r>
                  <a:rPr lang="en-US" b="1" dirty="0" smtClean="0"/>
                  <a:t>Find </a:t>
                </a:r>
              </a:p>
              <a:p>
                <a:pPr marL="914400" lvl="1" indent="-457200">
                  <a:buAutoNum type="alphaLcParenBoth"/>
                </a:pPr>
                <a:r>
                  <a:rPr lang="en-US" b="1" dirty="0" smtClean="0"/>
                  <a:t>the resistance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>
                            <a:latin typeface="Cambria Math" charset="0"/>
                          </a:rPr>
                          <m:t>𝒗</m:t>
                        </m:r>
                      </m:sub>
                    </m:sSub>
                    <m:r>
                      <a:rPr lang="en-US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1" dirty="0" smtClean="0"/>
                  <a:t>at </a:t>
                </a:r>
                <a:r>
                  <a:rPr lang="en-US" b="1" dirty="0"/>
                  <a:t>which the bridge is balance and </a:t>
                </a:r>
              </a:p>
              <a:p>
                <a:pPr marL="914400" lvl="1" indent="-457200">
                  <a:buAutoNum type="alphaLcParenBoth"/>
                </a:pPr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b) The output signal </a:t>
                </a:r>
                <a:r>
                  <a:rPr lang="en-US" b="1" dirty="0" smtClean="0"/>
                  <a:t>at a temperature at which the resistance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>
                            <a:latin typeface="Cambria Math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 smtClean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𝟏𝟗</m:t>
                    </m:r>
                    <m:r>
                      <a:rPr lang="en-US" b="1" i="1" dirty="0" smtClean="0">
                        <a:latin typeface="Cambria Math" charset="0"/>
                      </a:rPr>
                      <m:t>.</m:t>
                    </m:r>
                    <m:r>
                      <a:rPr lang="en-US" b="1" i="1" dirty="0" smtClean="0">
                        <a:latin typeface="Cambria Math" charset="0"/>
                      </a:rPr>
                      <m:t>𝟗𝟓</m:t>
                    </m:r>
                    <m:r>
                      <a:rPr lang="en-US" b="1" i="0" dirty="0" smtClean="0">
                        <a:latin typeface="Cambria Math" charset="0"/>
                      </a:rPr>
                      <m:t>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smtClean="0"/>
                  <a:t>using the approximate method. </a:t>
                </a:r>
              </a:p>
              <a:p>
                <a:pPr marL="457200" lvl="1" indent="0">
                  <a:buNone/>
                </a:pPr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b="1" dirty="0" smtClean="0"/>
                  <a:t>(c) What will be the error due to approximation? </a:t>
                </a: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59" y="1393183"/>
                <a:ext cx="6640541" cy="5151996"/>
              </a:xfrm>
              <a:blipFill rotWithShape="0">
                <a:blip r:embed="rId2"/>
                <a:stretch>
                  <a:fillRect l="-1651" t="-2012" r="-2110" b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2021305"/>
            <a:ext cx="5232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8410074" y="2418347"/>
                <a:ext cx="842210" cy="54142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20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𝛀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074" y="2418347"/>
                <a:ext cx="842210" cy="541421"/>
              </a:xfrm>
              <a:prstGeom prst="roundRect">
                <a:avLst/>
              </a:prstGeom>
              <a:blipFill rotWithShape="0">
                <a:blip r:embed="rId4"/>
                <a:stretch>
                  <a:fillRect b="-11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867273" y="4453467"/>
                <a:ext cx="770021" cy="41976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20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𝛀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273" y="4453467"/>
                <a:ext cx="770021" cy="419768"/>
              </a:xfrm>
              <a:prstGeom prst="roundRect">
                <a:avLst/>
              </a:prstGeom>
              <a:blipFill rotWithShape="0">
                <a:blip r:embed="rId5"/>
                <a:stretch>
                  <a:fillRect t="-294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968789" y="2563618"/>
                <a:ext cx="770021" cy="41976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20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𝛀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789" y="2563618"/>
                <a:ext cx="770021" cy="419768"/>
              </a:xfrm>
              <a:prstGeom prst="roundRect">
                <a:avLst/>
              </a:prstGeom>
              <a:blipFill rotWithShape="0">
                <a:blip r:embed="rId6"/>
                <a:stretch>
                  <a:fillRect t="-294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1747" cy="4877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B0F0"/>
                </a:solidFill>
                <a:effectLst/>
              </a:rPr>
              <a:t>What is current Transformer (CT)?: </a:t>
            </a:r>
            <a:endParaRPr lang="en-US" sz="3200" dirty="0" smtClean="0">
              <a:solidFill>
                <a:srgbClr val="00B0F0"/>
              </a:solidFill>
              <a:effectLst/>
            </a:endParaRPr>
          </a:p>
          <a:p>
            <a:r>
              <a:rPr lang="en-US" sz="2400" dirty="0" smtClean="0">
                <a:effectLst/>
              </a:rPr>
              <a:t>A current transformer is a transformer, which produces in its secondary winding low current, which is proportional to the high current flowing in its primary winding. </a:t>
            </a:r>
          </a:p>
          <a:p>
            <a:r>
              <a:rPr lang="en-US" sz="2400" dirty="0" smtClean="0">
                <a:effectLst/>
              </a:rPr>
              <a:t>The secondary current is usually much smaller in magnitude than the primary current.</a:t>
            </a:r>
          </a:p>
          <a:p>
            <a:r>
              <a:rPr lang="en-US" sz="2400" dirty="0" smtClean="0">
                <a:effectLst/>
              </a:rPr>
              <a:t> The design of CT depends on which type of instrument is connected to its secondary winding. </a:t>
            </a:r>
            <a:r>
              <a:rPr lang="en-US" sz="2400" b="1" dirty="0" smtClean="0">
                <a:effectLst/>
              </a:rPr>
              <a:t>Measuring instrument </a:t>
            </a:r>
            <a:r>
              <a:rPr lang="en-US" sz="2400" dirty="0" smtClean="0">
                <a:effectLst/>
              </a:rPr>
              <a:t>OR </a:t>
            </a:r>
            <a:r>
              <a:rPr lang="en-US" sz="2400" b="1" dirty="0" smtClean="0">
                <a:effectLst/>
              </a:rPr>
              <a:t>Protective instrument</a:t>
            </a:r>
            <a:r>
              <a:rPr lang="en-US" sz="2400" dirty="0" smtClean="0">
                <a:effectLst/>
              </a:rPr>
              <a:t>.</a:t>
            </a:r>
          </a:p>
          <a:p>
            <a:pPr marL="628650" indent="-628650">
              <a:buNone/>
              <a:tabLst>
                <a:tab pos="628650" algn="l"/>
                <a:tab pos="685800" algn="l"/>
                <a:tab pos="914400" algn="l"/>
              </a:tabLst>
            </a:pPr>
            <a:r>
              <a:rPr lang="en-US" sz="2400" b="1" dirty="0"/>
              <a:t> </a:t>
            </a:r>
            <a:r>
              <a:rPr lang="en-US" sz="2400" b="1" dirty="0" smtClean="0"/>
              <a:t>       -</a:t>
            </a:r>
            <a:r>
              <a:rPr lang="en-US" sz="2400" b="1" dirty="0" smtClean="0">
                <a:effectLst/>
              </a:rPr>
              <a:t>Measuring instrument CT </a:t>
            </a:r>
            <a:r>
              <a:rPr lang="en-US" sz="2400" dirty="0" smtClean="0">
                <a:effectLst/>
              </a:rPr>
              <a:t>is expected to give accurate results up to a maximum of 125% of its </a:t>
            </a:r>
            <a:r>
              <a:rPr lang="en-US" sz="2400" dirty="0">
                <a:solidFill>
                  <a:prstClr val="black"/>
                </a:solidFill>
              </a:rPr>
              <a:t>normal full-load rated </a:t>
            </a:r>
            <a:r>
              <a:rPr lang="en-US" sz="2400" dirty="0" smtClean="0">
                <a:solidFill>
                  <a:prstClr val="black"/>
                </a:solidFill>
              </a:rPr>
              <a:t>current</a:t>
            </a:r>
            <a:r>
              <a:rPr lang="en-US" sz="2400" dirty="0" smtClean="0">
                <a:effectLst/>
              </a:rPr>
              <a:t>.</a:t>
            </a:r>
          </a:p>
          <a:p>
            <a:pPr marL="628650" indent="-628650">
              <a:buNone/>
            </a:pPr>
            <a:r>
              <a:rPr lang="en-US" sz="2400" b="1" dirty="0" smtClean="0">
                <a:effectLst/>
              </a:rPr>
              <a:t>        -Protective instrument CT </a:t>
            </a:r>
            <a:r>
              <a:rPr lang="en-US" sz="2400" dirty="0" smtClean="0">
                <a:effectLst/>
              </a:rPr>
              <a:t>is expected to be accurate for up to 20 times of its normal full-load rated.</a:t>
            </a:r>
          </a:p>
          <a:p>
            <a:r>
              <a:rPr lang="en-US" sz="2400" dirty="0" smtClean="0">
                <a:effectLst/>
              </a:rPr>
              <a:t>Based on the type of equipment for which the Ct is used for, its saturation point will vary. </a:t>
            </a:r>
            <a:r>
              <a:rPr lang="en-US" sz="2400" dirty="0"/>
              <a:t>A</a:t>
            </a:r>
            <a:r>
              <a:rPr lang="en-US" sz="2400" dirty="0" smtClean="0">
                <a:effectLst/>
              </a:rPr>
              <a:t>t the same time it is expected to be linear in the entire working range.</a:t>
            </a:r>
            <a:endParaRPr lang="en-US" sz="2400" dirty="0"/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Current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Construction of C.T.: </a:t>
            </a:r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dirty="0" smtClean="0">
                <a:effectLst/>
              </a:rPr>
              <a:t>C.T. has a primary coil of one or more turns made of thick wire connected in series with the line whose current is to be measured. </a:t>
            </a:r>
          </a:p>
          <a:p>
            <a:r>
              <a:rPr lang="en-US" dirty="0" smtClean="0">
                <a:effectLst/>
              </a:rPr>
              <a:t>The secondary consists of a large number of turns made of fine wire and is connected across </a:t>
            </a:r>
            <a:r>
              <a:rPr lang="en-US" dirty="0" smtClean="0"/>
              <a:t>an</a:t>
            </a:r>
            <a:r>
              <a:rPr lang="en-US" dirty="0" smtClean="0">
                <a:effectLst/>
              </a:rPr>
              <a:t> ammeter or a relay’s terminals.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Current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Construction Types of Current Transformers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33" y="1558214"/>
            <a:ext cx="390540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595891"/>
            <a:ext cx="6377042" cy="44253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8395" y="6049068"/>
            <a:ext cx="2498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baseline="0" dirty="0" smtClean="0">
                <a:solidFill>
                  <a:srgbClr val="FF0000"/>
                </a:solidFill>
                <a:latin typeface="GE Inspira"/>
              </a:rPr>
              <a:t>Window-type</a:t>
            </a:r>
            <a:r>
              <a:rPr lang="en-US" sz="1300" b="0" i="0" u="none" strike="noStrike" baseline="0" dirty="0" smtClean="0">
                <a:solidFill>
                  <a:srgbClr val="000000"/>
                </a:solidFill>
                <a:latin typeface="GE Inspira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02299" y="6049068"/>
            <a:ext cx="1645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u="none" strike="noStrike" baseline="0" dirty="0" smtClean="0">
                <a:solidFill>
                  <a:srgbClr val="FF0000"/>
                </a:solidFill>
                <a:latin typeface="GE Inspira"/>
              </a:rPr>
              <a:t>Bar-type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1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Function of CT: </a:t>
            </a:r>
          </a:p>
          <a:p>
            <a:r>
              <a:rPr lang="en-US" dirty="0" smtClean="0">
                <a:effectLst/>
              </a:rPr>
              <a:t>The principal function of a CT is to produce a proportional current at a level of magnitude, which is suitable for the operation of low-range measuring or protective devices such as indicating or recording instruments and relays. </a:t>
            </a:r>
          </a:p>
          <a:p>
            <a:r>
              <a:rPr lang="en-US" dirty="0" smtClean="0">
                <a:effectLst/>
              </a:rPr>
              <a:t>The primary and secondary currents are expressed as a ratio such as 100/5 or 1000/5 . </a:t>
            </a:r>
          </a:p>
          <a:p>
            <a:r>
              <a:rPr lang="en-US" dirty="0" smtClean="0">
                <a:effectLst/>
              </a:rPr>
              <a:t>With a 100/5 ratio CT, 100A flowing in the primary winding will result in 5A flowing in the secondary winding, provided that the correct rated burden is connected to the secondary winding.</a:t>
            </a:r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Current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“Class” of </a:t>
            </a:r>
            <a:r>
              <a:rPr lang="en-US" b="1" dirty="0"/>
              <a:t>a</a:t>
            </a:r>
            <a:r>
              <a:rPr lang="en-US" b="1" dirty="0" smtClean="0">
                <a:effectLst/>
              </a:rPr>
              <a:t> CT: </a:t>
            </a:r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dirty="0" smtClean="0">
                <a:effectLst/>
              </a:rPr>
              <a:t>The extent to which the </a:t>
            </a:r>
            <a:r>
              <a:rPr lang="en-US" u="sng" dirty="0" smtClean="0">
                <a:effectLst/>
              </a:rPr>
              <a:t>actual</a:t>
            </a:r>
            <a:r>
              <a:rPr lang="en-US" dirty="0" smtClean="0">
                <a:effectLst/>
              </a:rPr>
              <a:t> </a:t>
            </a:r>
            <a:r>
              <a:rPr lang="en-US" u="sng" dirty="0" smtClean="0">
                <a:effectLst/>
              </a:rPr>
              <a:t>secondary</a:t>
            </a:r>
            <a:r>
              <a:rPr lang="en-US" dirty="0" smtClean="0">
                <a:effectLst/>
              </a:rPr>
              <a:t> current magnitude differs from the </a:t>
            </a:r>
            <a:r>
              <a:rPr lang="en-US" u="sng" dirty="0" smtClean="0">
                <a:effectLst/>
              </a:rPr>
              <a:t>calculated</a:t>
            </a:r>
            <a:r>
              <a:rPr lang="en-US" dirty="0" smtClean="0">
                <a:effectLst/>
              </a:rPr>
              <a:t> value, expected by the virtue of the CT ratio, is defined </a:t>
            </a:r>
            <a:r>
              <a:rPr lang="en-US" dirty="0" smtClean="0"/>
              <a:t>as</a:t>
            </a:r>
            <a:r>
              <a:rPr lang="en-US" dirty="0" smtClean="0">
                <a:effectLst/>
              </a:rPr>
              <a:t> the </a:t>
            </a:r>
            <a:r>
              <a:rPr lang="en-US" u="sng" dirty="0" smtClean="0">
                <a:solidFill>
                  <a:srgbClr val="FF0000"/>
                </a:solidFill>
                <a:effectLst/>
              </a:rPr>
              <a:t>accuracy</a:t>
            </a:r>
            <a:r>
              <a:rPr lang="en-US" dirty="0" smtClean="0">
                <a:effectLst/>
              </a:rPr>
              <a:t> “Class” of the CT. </a:t>
            </a:r>
          </a:p>
          <a:p>
            <a:r>
              <a:rPr lang="en-US" dirty="0" smtClean="0">
                <a:effectLst/>
              </a:rPr>
              <a:t>The greater the number used to define the class, the greater the permissible “current error” [the deviation in the </a:t>
            </a:r>
            <a:r>
              <a:rPr lang="en-US" u="sng" dirty="0" smtClean="0">
                <a:effectLst/>
              </a:rPr>
              <a:t>actual</a:t>
            </a:r>
            <a:r>
              <a:rPr lang="en-US" dirty="0" smtClean="0">
                <a:effectLst/>
              </a:rPr>
              <a:t> secondary current from the </a:t>
            </a:r>
            <a:r>
              <a:rPr lang="en-US" u="sng" dirty="0" smtClean="0">
                <a:effectLst/>
              </a:rPr>
              <a:t>calculated</a:t>
            </a:r>
            <a:r>
              <a:rPr lang="en-US" dirty="0" smtClean="0">
                <a:effectLst/>
              </a:rPr>
              <a:t> value].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Current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00" y="1618592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Specifications of CT: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CTs should be specified as follow: 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  </a:t>
            </a:r>
            <a:r>
              <a:rPr lang="en-US" b="1" dirty="0" smtClean="0">
                <a:solidFill>
                  <a:srgbClr val="C00000"/>
                </a:solidFill>
                <a:effectLst/>
              </a:rPr>
              <a:t>RATIO</a:t>
            </a:r>
            <a:r>
              <a:rPr lang="en-US" b="1" dirty="0" smtClean="0">
                <a:effectLst/>
              </a:rPr>
              <a:t> : </a:t>
            </a:r>
            <a:r>
              <a:rPr lang="en-US" dirty="0"/>
              <a:t>I</a:t>
            </a:r>
            <a:r>
              <a:rPr lang="en-US" dirty="0" smtClean="0">
                <a:effectLst/>
              </a:rPr>
              <a:t>nput / output current ratio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  </a:t>
            </a:r>
            <a:r>
              <a:rPr lang="en-US" b="1" dirty="0" smtClean="0">
                <a:solidFill>
                  <a:srgbClr val="C00000"/>
                </a:solidFill>
              </a:rPr>
              <a:t>VA</a:t>
            </a:r>
            <a:r>
              <a:rPr lang="en-US" b="1" dirty="0" smtClean="0">
                <a:effectLst/>
              </a:rPr>
              <a:t>: </a:t>
            </a:r>
            <a:r>
              <a:rPr lang="en-US" dirty="0" smtClean="0">
                <a:effectLst/>
              </a:rPr>
              <a:t>Total burden (rating) including pilot wires.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 Common burden ratings are 2.5, 5, 10, 15 and 30 VA. For example: </a:t>
            </a:r>
          </a:p>
          <a:p>
            <a:r>
              <a:rPr lang="en-US" dirty="0" smtClean="0">
                <a:effectLst/>
              </a:rPr>
              <a:t>Moving iron ammeter is 1-2 VA</a:t>
            </a:r>
          </a:p>
          <a:p>
            <a:r>
              <a:rPr lang="en-US" dirty="0" smtClean="0">
                <a:effectLst/>
              </a:rPr>
              <a:t>Moving coil rectifier ammeter is 1-2.5 VA </a:t>
            </a:r>
          </a:p>
          <a:p>
            <a:r>
              <a:rPr lang="en-US" dirty="0" smtClean="0">
                <a:effectLst/>
              </a:rPr>
              <a:t>Electro-dynamic instrument is 2.5-5 VA </a:t>
            </a:r>
          </a:p>
          <a:p>
            <a:r>
              <a:rPr lang="en-US" dirty="0" smtClean="0">
                <a:effectLst/>
              </a:rPr>
              <a:t>Maximum demand ammeter is 3-6 VA </a:t>
            </a:r>
          </a:p>
          <a:p>
            <a:r>
              <a:rPr lang="en-US" dirty="0" smtClean="0">
                <a:effectLst/>
              </a:rPr>
              <a:t>Recording ammeter or transducer is 1-2.5 VA </a:t>
            </a:r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Current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CLASS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: </a:t>
            </a:r>
            <a:r>
              <a:rPr lang="en-US" dirty="0" smtClean="0">
                <a:solidFill>
                  <a:prstClr val="black"/>
                </a:solidFill>
              </a:rPr>
              <a:t>The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accuracy </a:t>
            </a:r>
            <a:r>
              <a:rPr lang="en-US" dirty="0">
                <a:solidFill>
                  <a:prstClr val="black"/>
                </a:solidFill>
              </a:rPr>
              <a:t>required for </a:t>
            </a:r>
            <a:r>
              <a:rPr lang="en-US" dirty="0" smtClean="0">
                <a:solidFill>
                  <a:prstClr val="black"/>
                </a:solidFill>
              </a:rPr>
              <a:t>the operation</a:t>
            </a:r>
          </a:p>
          <a:p>
            <a:pPr marL="0" lv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 BURDEN </a:t>
            </a:r>
            <a:r>
              <a:rPr lang="en-US" b="1" dirty="0" smtClean="0">
                <a:solidFill>
                  <a:srgbClr val="C00000"/>
                </a:solidFill>
              </a:rPr>
              <a:t>(OHMIC)</a:t>
            </a:r>
            <a:r>
              <a:rPr lang="en-US" b="1" dirty="0" smtClean="0">
                <a:solidFill>
                  <a:prstClr val="black"/>
                </a:solidFill>
              </a:rPr>
              <a:t>:</a:t>
            </a:r>
            <a:r>
              <a:rPr lang="en-US" dirty="0" smtClean="0">
                <a:solidFill>
                  <a:prstClr val="black"/>
                </a:solidFill>
              </a:rPr>
              <a:t> (Depending </a:t>
            </a:r>
            <a:r>
              <a:rPr lang="en-US" dirty="0">
                <a:solidFill>
                  <a:prstClr val="black"/>
                </a:solidFill>
              </a:rPr>
              <a:t>on pilot lead length)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Current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4" y="1825625"/>
            <a:ext cx="11107615" cy="454000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effectLst/>
              </a:rPr>
              <a:t>Current Transformers Stepping: </a:t>
            </a:r>
          </a:p>
          <a:p>
            <a:r>
              <a:rPr lang="en-US" dirty="0" smtClean="0">
                <a:effectLst/>
              </a:rPr>
              <a:t>These are used with low range ammeters to measure current in high voltage alternating circuits where it is not practical to connect instrument and meters directly to lines. </a:t>
            </a:r>
          </a:p>
          <a:p>
            <a:r>
              <a:rPr lang="en-US" dirty="0" smtClean="0">
                <a:effectLst/>
              </a:rPr>
              <a:t>They are step-up transformers (</a:t>
            </a:r>
            <a:r>
              <a:rPr lang="en-US" b="1" dirty="0">
                <a:solidFill>
                  <a:srgbClr val="00B0F0"/>
                </a:solidFill>
              </a:rPr>
              <a:t>voltage ratio</a:t>
            </a:r>
            <a:r>
              <a:rPr lang="en-US" dirty="0" smtClean="0">
                <a:effectLst/>
              </a:rPr>
              <a:t>) because when we step-up the voltage the current decreases. </a:t>
            </a:r>
          </a:p>
          <a:p>
            <a:r>
              <a:rPr lang="en-US" dirty="0" smtClean="0">
                <a:effectLst/>
              </a:rPr>
              <a:t>The current is step-down in a known ratio called the </a:t>
            </a:r>
            <a:r>
              <a:rPr lang="en-US" b="1" dirty="0" smtClean="0">
                <a:solidFill>
                  <a:srgbClr val="00B0F0"/>
                </a:solidFill>
                <a:effectLst/>
              </a:rPr>
              <a:t>current ratio 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Current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335" y="0"/>
            <a:ext cx="10515600" cy="1325563"/>
          </a:xfrm>
        </p:spPr>
        <p:txBody>
          <a:bodyPr/>
          <a:lstStyle/>
          <a:p>
            <a:pPr algn="ctr"/>
            <a:r>
              <a:rPr lang="en-US" b="1" i="0" u="none" strike="noStrike" baseline="0" dirty="0" smtClean="0">
                <a:solidFill>
                  <a:srgbClr val="FF0000"/>
                </a:solidFill>
                <a:latin typeface="GE Inspira"/>
              </a:rPr>
              <a:t>Connections of Current Transformers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6" y="1630363"/>
            <a:ext cx="5280601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169" y="1325563"/>
            <a:ext cx="5382151" cy="464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3752" y="5973763"/>
            <a:ext cx="2510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Single-Ratio CT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3836" y="5973763"/>
            <a:ext cx="268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Multi-Ratio CT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5" y="862641"/>
            <a:ext cx="11135264" cy="5434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i="0" u="none" strike="noStrike" baseline="0" dirty="0" smtClean="0">
                <a:solidFill>
                  <a:srgbClr val="FF0000"/>
                </a:solidFill>
                <a:latin typeface="GE Inspira"/>
              </a:rPr>
              <a:t>Multi-ratio CT:</a:t>
            </a:r>
          </a:p>
          <a:p>
            <a:r>
              <a:rPr lang="en-US" sz="3000" b="0" i="0" u="none" strike="noStrike" baseline="0" dirty="0" smtClean="0">
                <a:solidFill>
                  <a:srgbClr val="000000"/>
                </a:solidFill>
                <a:latin typeface="GE Inspira"/>
              </a:rPr>
              <a:t>As indicated in the previous Figure, current transformers having a center tapped secondary are referred to as a dual ratio CT.</a:t>
            </a:r>
          </a:p>
          <a:p>
            <a:r>
              <a:rPr lang="en-US" sz="3000" u="sng" dirty="0" smtClean="0">
                <a:solidFill>
                  <a:srgbClr val="00B050"/>
                </a:solidFill>
                <a:latin typeface="GE Inspira"/>
              </a:rPr>
              <a:t>Dual </a:t>
            </a:r>
            <a:r>
              <a:rPr lang="en-US" sz="3000" u="sng" dirty="0">
                <a:solidFill>
                  <a:srgbClr val="00B050"/>
                </a:solidFill>
                <a:latin typeface="GE Inspira"/>
              </a:rPr>
              <a:t>ratio </a:t>
            </a:r>
            <a:r>
              <a:rPr lang="en-US" sz="3000" dirty="0">
                <a:solidFill>
                  <a:srgbClr val="00B050"/>
                </a:solidFill>
                <a:latin typeface="GE Inspira"/>
              </a:rPr>
              <a:t>CT</a:t>
            </a:r>
            <a:r>
              <a:rPr lang="en-US" sz="3000" b="0" i="0" u="none" strike="noStrike" baseline="0" dirty="0" smtClean="0">
                <a:solidFill>
                  <a:srgbClr val="00B050"/>
                </a:solidFill>
                <a:latin typeface="GE Inspira"/>
              </a:rPr>
              <a:t> are used in applications where it is necessary to have available two ratios of primary to secondary current from the same secondary winding of the CT. </a:t>
            </a:r>
          </a:p>
          <a:p>
            <a:r>
              <a:rPr lang="en-US" sz="3000" b="0" i="0" u="none" strike="noStrike" baseline="0" dirty="0" smtClean="0">
                <a:solidFill>
                  <a:srgbClr val="000000"/>
                </a:solidFill>
                <a:latin typeface="GE Inspira"/>
              </a:rPr>
              <a:t>This may be accomplished by adding a tap in the secondary winding to get a second ratio. </a:t>
            </a:r>
          </a:p>
          <a:p>
            <a:r>
              <a:rPr lang="en-US" sz="3000" b="0" i="0" u="none" strike="noStrike" baseline="0" dirty="0" smtClean="0">
                <a:solidFill>
                  <a:srgbClr val="00B050"/>
                </a:solidFill>
                <a:latin typeface="GE Inspira"/>
              </a:rPr>
              <a:t>The ratio obtained by the tap is usually one-half the ratio obtained by the full secondary winding. </a:t>
            </a:r>
          </a:p>
          <a:p>
            <a:r>
              <a:rPr lang="en-US" sz="3000" b="0" i="0" u="none" strike="noStrike" baseline="0" dirty="0" smtClean="0">
                <a:solidFill>
                  <a:srgbClr val="000000"/>
                </a:solidFill>
                <a:latin typeface="GE Inspira"/>
              </a:rPr>
              <a:t>A schematic example is previously shown with 200 amperes flowing in the primary, a connection X2 – X3 will produce 5 amperes out of the secondary. As the load grows to 400 amperes, the secondary circuit will be reconnected to X1 – X3 to still produce 5 amperes in the secondary circuit.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92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7304"/>
            <a:ext cx="9144000" cy="1655762"/>
          </a:xfrm>
        </p:spPr>
        <p:txBody>
          <a:bodyPr>
            <a:normAutofit fontScale="92500"/>
          </a:bodyPr>
          <a:lstStyle/>
          <a:p>
            <a:endParaRPr lang="en-US" b="1" dirty="0" smtClean="0">
              <a:effectLst/>
            </a:endParaRPr>
          </a:p>
          <a:p>
            <a:r>
              <a:rPr lang="en-US" sz="7200" b="1" dirty="0" smtClean="0">
                <a:solidFill>
                  <a:srgbClr val="FF0000"/>
                </a:solidFill>
                <a:effectLst/>
              </a:rPr>
              <a:t>Instrument Transformers</a:t>
            </a:r>
            <a:endParaRPr lang="en-US" sz="7200" b="1" dirty="0">
              <a:solidFill>
                <a:srgbClr val="FF0000"/>
              </a:solidFill>
            </a:endParaRPr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2867564" y="2730258"/>
            <a:ext cx="6308725" cy="3581400"/>
            <a:chOff x="912" y="1200"/>
            <a:chExt cx="3974" cy="2256"/>
          </a:xfrm>
        </p:grpSpPr>
        <p:pic>
          <p:nvPicPr>
            <p:cNvPr id="6" name="Picture 9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"/>
            <a:stretch>
              <a:fillRect/>
            </a:stretch>
          </p:blipFill>
          <p:spPr bwMode="auto">
            <a:xfrm>
              <a:off x="1631" y="1200"/>
              <a:ext cx="3255" cy="1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97" descr="RT clear cover_r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" y="2546"/>
              <a:ext cx="1292" cy="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98" descr="untitled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" b="98"/>
            <a:stretch>
              <a:fillRect/>
            </a:stretch>
          </p:blipFill>
          <p:spPr bwMode="auto">
            <a:xfrm>
              <a:off x="4023" y="2474"/>
              <a:ext cx="528" cy="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99" descr="WPT5_3d_v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292"/>
              <a:ext cx="642" cy="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0" descr="ICTW75_ r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" y="1491"/>
              <a:ext cx="494" cy="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1" descr="dallas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7BE23"/>
                </a:clrFrom>
                <a:clrTo>
                  <a:srgbClr val="F7BE23">
                    <a:alpha val="0"/>
                  </a:srgbClr>
                </a:clrTo>
              </a:clrChange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" y="2157"/>
              <a:ext cx="1057" cy="1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9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6" y="2222439"/>
            <a:ext cx="11230708" cy="36521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Working (Measurement): </a:t>
            </a:r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dirty="0" smtClean="0">
                <a:effectLst/>
              </a:rPr>
              <a:t>If a current transformer has primary to secondary current ratio of 100:5 then it steps up the voltage 20 times and step down the current 1/20 times of its actual value. </a:t>
            </a:r>
          </a:p>
          <a:p>
            <a:r>
              <a:rPr lang="en-US" dirty="0" smtClean="0">
                <a:effectLst/>
              </a:rPr>
              <a:t>If we know the current ratio and the reading of an </a:t>
            </a:r>
            <a:r>
              <a:rPr lang="en-US" dirty="0" err="1" smtClean="0">
                <a:effectLst/>
              </a:rPr>
              <a:t>a.c</a:t>
            </a:r>
            <a:r>
              <a:rPr lang="en-US" dirty="0" smtClean="0">
                <a:effectLst/>
              </a:rPr>
              <a:t>. ammeter, the primary current can be calculated as: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                  </a:t>
            </a:r>
            <a:r>
              <a:rPr lang="en-US" sz="3200" dirty="0" smtClean="0">
                <a:solidFill>
                  <a:srgbClr val="00B0F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              </a:t>
            </a:r>
            <a:r>
              <a:rPr lang="en-US" sz="3900" dirty="0" smtClean="0">
                <a:solidFill>
                  <a:srgbClr val="00B0F0"/>
                </a:solidFill>
              </a:rPr>
              <a:t>P</a:t>
            </a:r>
            <a:r>
              <a:rPr lang="en-US" sz="3900" dirty="0" smtClean="0">
                <a:solidFill>
                  <a:srgbClr val="00B0F0"/>
                </a:solidFill>
                <a:effectLst/>
              </a:rPr>
              <a:t>rimary Current = CT ratio × ammeter reading</a:t>
            </a:r>
            <a:endParaRPr lang="en-US" sz="3900" dirty="0">
              <a:solidFill>
                <a:srgbClr val="00B0F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Current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Why CT secondary should never be open ?: </a:t>
            </a:r>
          </a:p>
          <a:p>
            <a:r>
              <a:rPr lang="en-US" dirty="0" smtClean="0">
                <a:effectLst/>
              </a:rPr>
              <a:t>Ammeter resistance is very low ,the current transformer normally works as a short-circuited instrument. </a:t>
            </a:r>
          </a:p>
          <a:p>
            <a:r>
              <a:rPr lang="en-US" dirty="0" smtClean="0">
                <a:effectLst/>
              </a:rPr>
              <a:t>If for any reason the ammeter is taken out of secondary winding then the secondary winding must be short-circuited with the help of a short-circuit </a:t>
            </a:r>
            <a:r>
              <a:rPr lang="en-US" u="sng" dirty="0" smtClean="0">
                <a:effectLst/>
              </a:rPr>
              <a:t>switch</a:t>
            </a:r>
            <a:r>
              <a:rPr lang="en-US" dirty="0" smtClean="0">
                <a:effectLst/>
              </a:rPr>
              <a:t>. </a:t>
            </a:r>
          </a:p>
          <a:p>
            <a:r>
              <a:rPr lang="en-US" dirty="0" smtClean="0">
                <a:effectLst/>
              </a:rPr>
              <a:t>If this is not done, then </a:t>
            </a:r>
            <a:r>
              <a:rPr lang="en-US" dirty="0"/>
              <a:t>a</a:t>
            </a:r>
            <a:r>
              <a:rPr lang="en-US" dirty="0" smtClean="0">
                <a:effectLst/>
              </a:rPr>
              <a:t> high </a:t>
            </a:r>
            <a:r>
              <a:rPr lang="en-US" dirty="0" err="1" smtClean="0">
                <a:effectLst/>
              </a:rPr>
              <a:t>m.m.f</a:t>
            </a:r>
            <a:r>
              <a:rPr lang="en-US" dirty="0" smtClean="0">
                <a:effectLst/>
              </a:rPr>
              <a:t>. (Ampere-turns IT) will set up </a:t>
            </a:r>
            <a:r>
              <a:rPr lang="en-US" dirty="0" smtClean="0"/>
              <a:t>a </a:t>
            </a:r>
            <a:r>
              <a:rPr lang="en-US" dirty="0" smtClean="0">
                <a:effectLst/>
              </a:rPr>
              <a:t>high flux in the magnetic core and it will produce excessive core loss which produce heat and high voltage across the secondary terminals . </a:t>
            </a:r>
          </a:p>
          <a:p>
            <a:r>
              <a:rPr lang="en-US" dirty="0" smtClean="0">
                <a:effectLst/>
              </a:rPr>
              <a:t>The high voltage can damage any electronic components in secondary side. </a:t>
            </a:r>
          </a:p>
          <a:p>
            <a:r>
              <a:rPr lang="en-US" dirty="0" smtClean="0">
                <a:effectLst/>
              </a:rPr>
              <a:t>Hence the secondary of any current transformer should never be left open.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Current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5477" y="138024"/>
            <a:ext cx="111486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-457200" algn="l">
              <a:tabLst>
                <a:tab pos="-457200" algn="l"/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-457200" algn="l"/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-457200" algn="l"/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-457200" algn="l"/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-457200" algn="l"/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-457200" algn="l"/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-457200" algn="l"/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-457200" algn="l"/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-457200" algn="l"/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-4572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  <a:tab pos="0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3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Construction</a:t>
            </a:r>
            <a:r>
              <a:rPr lang="en-US" altLang="en-US" sz="3600" kern="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of the </a:t>
            </a:r>
            <a:r>
              <a:rPr lang="en-GB" altLang="en-US" sz="3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DOUGHNUT</a:t>
            </a:r>
            <a:r>
              <a:rPr lang="en-GB" altLang="en-US" sz="3600" b="1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kumimoji="0" lang="en-GB" altLang="en-US" sz="36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Courier New" panose="02070309020205020404" pitchFamily="49" charset="0"/>
              </a:rPr>
              <a:t>Type</a:t>
            </a:r>
            <a:r>
              <a:rPr lang="en-GB" altLang="en-US" sz="3600" kern="0" dirty="0" smtClean="0">
                <a:solidFill>
                  <a:srgbClr val="C00000"/>
                </a:solidFill>
                <a:latin typeface="Calibri" panose="020F0502020204030204"/>
                <a:cs typeface="Courier New" panose="02070309020205020404" pitchFamily="49" charset="0"/>
              </a:rPr>
              <a:t> </a:t>
            </a:r>
            <a:r>
              <a:rPr lang="en-GB" altLang="en-US" sz="3600" b="1" kern="0" dirty="0" smtClean="0">
                <a:solidFill>
                  <a:srgbClr val="C00000"/>
                </a:solidFill>
                <a:latin typeface="Calibri" panose="020F0502020204030204"/>
                <a:cs typeface="Courier New" panose="02070309020205020404" pitchFamily="49" charset="0"/>
              </a:rPr>
              <a:t>C.T. </a:t>
            </a:r>
            <a:r>
              <a:rPr kumimoji="0" lang="en-GB" altLang="en-US" sz="36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Courier New" panose="02070309020205020404" pitchFamily="49" charset="0"/>
              </a:rPr>
              <a:t>: </a:t>
            </a:r>
            <a:r>
              <a:rPr kumimoji="0" lang="en-GB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  <a:tab pos="0" algn="l"/>
              </a:tabLst>
              <a:defRPr/>
            </a:pPr>
            <a:r>
              <a:rPr kumimoji="0" lang="en-GB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GB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  <a:cs typeface="Courier New" panose="02070309020205020404" pitchFamily="49" charset="0"/>
              </a:rPr>
              <a:t>The most common type of C.T. construction is the </a:t>
            </a:r>
            <a:r>
              <a:rPr kumimoji="0" lang="en-GB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  <a:cs typeface="Courier New" panose="02070309020205020404" pitchFamily="49" charset="0"/>
              </a:rPr>
              <a:t>“DOUGHNUT”</a:t>
            </a:r>
            <a:r>
              <a:rPr kumimoji="0" lang="en-GB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  <a:cs typeface="Courier New" panose="02070309020205020404" pitchFamily="49" charset="0"/>
              </a:rPr>
              <a:t> type. It is constructed of an iron toroid, which forms the core of the transformer, and is wound with many secondary turns.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  <a:tab pos="0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46031" y="2989386"/>
            <a:ext cx="7606286" cy="3125771"/>
            <a:chOff x="672" y="2481"/>
            <a:chExt cx="4416" cy="1509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398" y="2824"/>
              <a:ext cx="697" cy="697"/>
            </a:xfrm>
            <a:custGeom>
              <a:avLst/>
              <a:gdLst>
                <a:gd name="T0" fmla="*/ 4181 w 4185"/>
                <a:gd name="T1" fmla="*/ 1951 h 4183"/>
                <a:gd name="T2" fmla="*/ 4139 w 4185"/>
                <a:gd name="T3" fmla="*/ 1668 h 4183"/>
                <a:gd name="T4" fmla="*/ 4063 w 4185"/>
                <a:gd name="T5" fmla="*/ 1394 h 4183"/>
                <a:gd name="T6" fmla="*/ 3949 w 4185"/>
                <a:gd name="T7" fmla="*/ 1133 h 4183"/>
                <a:gd name="T8" fmla="*/ 3801 w 4185"/>
                <a:gd name="T9" fmla="*/ 887 h 4183"/>
                <a:gd name="T10" fmla="*/ 3620 w 4185"/>
                <a:gd name="T11" fmla="*/ 667 h 4183"/>
                <a:gd name="T12" fmla="*/ 3412 w 4185"/>
                <a:gd name="T13" fmla="*/ 472 h 4183"/>
                <a:gd name="T14" fmla="*/ 3180 w 4185"/>
                <a:gd name="T15" fmla="*/ 306 h 4183"/>
                <a:gd name="T16" fmla="*/ 2927 w 4185"/>
                <a:gd name="T17" fmla="*/ 176 h 4183"/>
                <a:gd name="T18" fmla="*/ 2657 w 4185"/>
                <a:gd name="T19" fmla="*/ 80 h 4183"/>
                <a:gd name="T20" fmla="*/ 2378 w 4185"/>
                <a:gd name="T21" fmla="*/ 23 h 4183"/>
                <a:gd name="T22" fmla="*/ 2093 w 4185"/>
                <a:gd name="T23" fmla="*/ 0 h 4183"/>
                <a:gd name="T24" fmla="*/ 1808 w 4185"/>
                <a:gd name="T25" fmla="*/ 23 h 4183"/>
                <a:gd name="T26" fmla="*/ 1530 w 4185"/>
                <a:gd name="T27" fmla="*/ 80 h 4183"/>
                <a:gd name="T28" fmla="*/ 1260 w 4185"/>
                <a:gd name="T29" fmla="*/ 176 h 4183"/>
                <a:gd name="T30" fmla="*/ 1006 w 4185"/>
                <a:gd name="T31" fmla="*/ 306 h 4183"/>
                <a:gd name="T32" fmla="*/ 773 w 4185"/>
                <a:gd name="T33" fmla="*/ 472 h 4183"/>
                <a:gd name="T34" fmla="*/ 564 w 4185"/>
                <a:gd name="T35" fmla="*/ 667 h 4183"/>
                <a:gd name="T36" fmla="*/ 385 w 4185"/>
                <a:gd name="T37" fmla="*/ 887 h 4183"/>
                <a:gd name="T38" fmla="*/ 235 w 4185"/>
                <a:gd name="T39" fmla="*/ 1133 h 4183"/>
                <a:gd name="T40" fmla="*/ 123 w 4185"/>
                <a:gd name="T41" fmla="*/ 1394 h 4183"/>
                <a:gd name="T42" fmla="*/ 46 w 4185"/>
                <a:gd name="T43" fmla="*/ 1668 h 4183"/>
                <a:gd name="T44" fmla="*/ 8 w 4185"/>
                <a:gd name="T45" fmla="*/ 1951 h 4183"/>
                <a:gd name="T46" fmla="*/ 8 w 4185"/>
                <a:gd name="T47" fmla="*/ 2237 h 4183"/>
                <a:gd name="T48" fmla="*/ 46 w 4185"/>
                <a:gd name="T49" fmla="*/ 2521 h 4183"/>
                <a:gd name="T50" fmla="*/ 123 w 4185"/>
                <a:gd name="T51" fmla="*/ 2794 h 4183"/>
                <a:gd name="T52" fmla="*/ 235 w 4185"/>
                <a:gd name="T53" fmla="*/ 3056 h 4183"/>
                <a:gd name="T54" fmla="*/ 385 w 4185"/>
                <a:gd name="T55" fmla="*/ 3300 h 4183"/>
                <a:gd name="T56" fmla="*/ 564 w 4185"/>
                <a:gd name="T57" fmla="*/ 3521 h 4183"/>
                <a:gd name="T58" fmla="*/ 773 w 4185"/>
                <a:gd name="T59" fmla="*/ 3715 h 4183"/>
                <a:gd name="T60" fmla="*/ 1006 w 4185"/>
                <a:gd name="T61" fmla="*/ 3882 h 4183"/>
                <a:gd name="T62" fmla="*/ 1260 w 4185"/>
                <a:gd name="T63" fmla="*/ 4011 h 4183"/>
                <a:gd name="T64" fmla="*/ 1530 w 4185"/>
                <a:gd name="T65" fmla="*/ 4107 h 4183"/>
                <a:gd name="T66" fmla="*/ 1808 w 4185"/>
                <a:gd name="T67" fmla="*/ 4164 h 4183"/>
                <a:gd name="T68" fmla="*/ 2093 w 4185"/>
                <a:gd name="T69" fmla="*/ 4183 h 4183"/>
                <a:gd name="T70" fmla="*/ 2378 w 4185"/>
                <a:gd name="T71" fmla="*/ 4164 h 4183"/>
                <a:gd name="T72" fmla="*/ 2657 w 4185"/>
                <a:gd name="T73" fmla="*/ 4107 h 4183"/>
                <a:gd name="T74" fmla="*/ 2927 w 4185"/>
                <a:gd name="T75" fmla="*/ 4011 h 4183"/>
                <a:gd name="T76" fmla="*/ 3180 w 4185"/>
                <a:gd name="T77" fmla="*/ 3882 h 4183"/>
                <a:gd name="T78" fmla="*/ 3412 w 4185"/>
                <a:gd name="T79" fmla="*/ 3715 h 4183"/>
                <a:gd name="T80" fmla="*/ 3620 w 4185"/>
                <a:gd name="T81" fmla="*/ 3521 h 4183"/>
                <a:gd name="T82" fmla="*/ 3801 w 4185"/>
                <a:gd name="T83" fmla="*/ 3300 h 4183"/>
                <a:gd name="T84" fmla="*/ 3949 w 4185"/>
                <a:gd name="T85" fmla="*/ 3056 h 4183"/>
                <a:gd name="T86" fmla="*/ 4063 w 4185"/>
                <a:gd name="T87" fmla="*/ 2794 h 4183"/>
                <a:gd name="T88" fmla="*/ 4139 w 4185"/>
                <a:gd name="T89" fmla="*/ 2521 h 4183"/>
                <a:gd name="T90" fmla="*/ 4181 w 4185"/>
                <a:gd name="T91" fmla="*/ 2237 h 4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85" h="4183">
                  <a:moveTo>
                    <a:pt x="4185" y="2093"/>
                  </a:moveTo>
                  <a:lnTo>
                    <a:pt x="4181" y="1951"/>
                  </a:lnTo>
                  <a:lnTo>
                    <a:pt x="4167" y="1809"/>
                  </a:lnTo>
                  <a:lnTo>
                    <a:pt x="4139" y="1668"/>
                  </a:lnTo>
                  <a:lnTo>
                    <a:pt x="4106" y="1529"/>
                  </a:lnTo>
                  <a:lnTo>
                    <a:pt x="4063" y="1394"/>
                  </a:lnTo>
                  <a:lnTo>
                    <a:pt x="4012" y="1259"/>
                  </a:lnTo>
                  <a:lnTo>
                    <a:pt x="3949" y="1133"/>
                  </a:lnTo>
                  <a:lnTo>
                    <a:pt x="3881" y="1006"/>
                  </a:lnTo>
                  <a:lnTo>
                    <a:pt x="3801" y="887"/>
                  </a:lnTo>
                  <a:lnTo>
                    <a:pt x="3714" y="773"/>
                  </a:lnTo>
                  <a:lnTo>
                    <a:pt x="3620" y="667"/>
                  </a:lnTo>
                  <a:lnTo>
                    <a:pt x="3520" y="566"/>
                  </a:lnTo>
                  <a:lnTo>
                    <a:pt x="3412" y="472"/>
                  </a:lnTo>
                  <a:lnTo>
                    <a:pt x="3299" y="386"/>
                  </a:lnTo>
                  <a:lnTo>
                    <a:pt x="3180" y="306"/>
                  </a:lnTo>
                  <a:lnTo>
                    <a:pt x="3054" y="236"/>
                  </a:lnTo>
                  <a:lnTo>
                    <a:pt x="2927" y="176"/>
                  </a:lnTo>
                  <a:lnTo>
                    <a:pt x="2793" y="123"/>
                  </a:lnTo>
                  <a:lnTo>
                    <a:pt x="2657" y="80"/>
                  </a:lnTo>
                  <a:lnTo>
                    <a:pt x="2518" y="46"/>
                  </a:lnTo>
                  <a:lnTo>
                    <a:pt x="2378" y="23"/>
                  </a:lnTo>
                  <a:lnTo>
                    <a:pt x="2236" y="5"/>
                  </a:lnTo>
                  <a:lnTo>
                    <a:pt x="2093" y="0"/>
                  </a:lnTo>
                  <a:lnTo>
                    <a:pt x="1950" y="5"/>
                  </a:lnTo>
                  <a:lnTo>
                    <a:pt x="1808" y="23"/>
                  </a:lnTo>
                  <a:lnTo>
                    <a:pt x="1666" y="46"/>
                  </a:lnTo>
                  <a:lnTo>
                    <a:pt x="1530" y="80"/>
                  </a:lnTo>
                  <a:lnTo>
                    <a:pt x="1393" y="123"/>
                  </a:lnTo>
                  <a:lnTo>
                    <a:pt x="1260" y="176"/>
                  </a:lnTo>
                  <a:lnTo>
                    <a:pt x="1130" y="236"/>
                  </a:lnTo>
                  <a:lnTo>
                    <a:pt x="1006" y="306"/>
                  </a:lnTo>
                  <a:lnTo>
                    <a:pt x="886" y="386"/>
                  </a:lnTo>
                  <a:lnTo>
                    <a:pt x="773" y="472"/>
                  </a:lnTo>
                  <a:lnTo>
                    <a:pt x="666" y="566"/>
                  </a:lnTo>
                  <a:lnTo>
                    <a:pt x="564" y="667"/>
                  </a:lnTo>
                  <a:lnTo>
                    <a:pt x="471" y="773"/>
                  </a:lnTo>
                  <a:lnTo>
                    <a:pt x="385" y="887"/>
                  </a:lnTo>
                  <a:lnTo>
                    <a:pt x="306" y="1006"/>
                  </a:lnTo>
                  <a:lnTo>
                    <a:pt x="235" y="1133"/>
                  </a:lnTo>
                  <a:lnTo>
                    <a:pt x="176" y="1259"/>
                  </a:lnTo>
                  <a:lnTo>
                    <a:pt x="123" y="1394"/>
                  </a:lnTo>
                  <a:lnTo>
                    <a:pt x="80" y="1529"/>
                  </a:lnTo>
                  <a:lnTo>
                    <a:pt x="46" y="1668"/>
                  </a:lnTo>
                  <a:lnTo>
                    <a:pt x="22" y="1809"/>
                  </a:lnTo>
                  <a:lnTo>
                    <a:pt x="8" y="1951"/>
                  </a:lnTo>
                  <a:lnTo>
                    <a:pt x="0" y="2093"/>
                  </a:lnTo>
                  <a:lnTo>
                    <a:pt x="8" y="2237"/>
                  </a:lnTo>
                  <a:lnTo>
                    <a:pt x="22" y="2379"/>
                  </a:lnTo>
                  <a:lnTo>
                    <a:pt x="46" y="2521"/>
                  </a:lnTo>
                  <a:lnTo>
                    <a:pt x="80" y="2656"/>
                  </a:lnTo>
                  <a:lnTo>
                    <a:pt x="123" y="2794"/>
                  </a:lnTo>
                  <a:lnTo>
                    <a:pt x="176" y="2926"/>
                  </a:lnTo>
                  <a:lnTo>
                    <a:pt x="235" y="3056"/>
                  </a:lnTo>
                  <a:lnTo>
                    <a:pt x="306" y="3180"/>
                  </a:lnTo>
                  <a:lnTo>
                    <a:pt x="385" y="3300"/>
                  </a:lnTo>
                  <a:lnTo>
                    <a:pt x="471" y="3414"/>
                  </a:lnTo>
                  <a:lnTo>
                    <a:pt x="564" y="3521"/>
                  </a:lnTo>
                  <a:lnTo>
                    <a:pt x="666" y="3623"/>
                  </a:lnTo>
                  <a:lnTo>
                    <a:pt x="773" y="3715"/>
                  </a:lnTo>
                  <a:lnTo>
                    <a:pt x="886" y="3802"/>
                  </a:lnTo>
                  <a:lnTo>
                    <a:pt x="1006" y="3882"/>
                  </a:lnTo>
                  <a:lnTo>
                    <a:pt x="1130" y="3952"/>
                  </a:lnTo>
                  <a:lnTo>
                    <a:pt x="1260" y="4011"/>
                  </a:lnTo>
                  <a:lnTo>
                    <a:pt x="1393" y="4064"/>
                  </a:lnTo>
                  <a:lnTo>
                    <a:pt x="1530" y="4107"/>
                  </a:lnTo>
                  <a:lnTo>
                    <a:pt x="1666" y="4140"/>
                  </a:lnTo>
                  <a:lnTo>
                    <a:pt x="1808" y="4164"/>
                  </a:lnTo>
                  <a:lnTo>
                    <a:pt x="1950" y="4178"/>
                  </a:lnTo>
                  <a:lnTo>
                    <a:pt x="2093" y="4183"/>
                  </a:lnTo>
                  <a:lnTo>
                    <a:pt x="2236" y="4178"/>
                  </a:lnTo>
                  <a:lnTo>
                    <a:pt x="2378" y="4164"/>
                  </a:lnTo>
                  <a:lnTo>
                    <a:pt x="2518" y="4140"/>
                  </a:lnTo>
                  <a:lnTo>
                    <a:pt x="2657" y="4107"/>
                  </a:lnTo>
                  <a:lnTo>
                    <a:pt x="2793" y="4064"/>
                  </a:lnTo>
                  <a:lnTo>
                    <a:pt x="2927" y="4011"/>
                  </a:lnTo>
                  <a:lnTo>
                    <a:pt x="3054" y="3952"/>
                  </a:lnTo>
                  <a:lnTo>
                    <a:pt x="3180" y="3882"/>
                  </a:lnTo>
                  <a:lnTo>
                    <a:pt x="3299" y="3802"/>
                  </a:lnTo>
                  <a:lnTo>
                    <a:pt x="3412" y="3715"/>
                  </a:lnTo>
                  <a:lnTo>
                    <a:pt x="3520" y="3623"/>
                  </a:lnTo>
                  <a:lnTo>
                    <a:pt x="3620" y="3521"/>
                  </a:lnTo>
                  <a:lnTo>
                    <a:pt x="3714" y="3414"/>
                  </a:lnTo>
                  <a:lnTo>
                    <a:pt x="3801" y="3300"/>
                  </a:lnTo>
                  <a:lnTo>
                    <a:pt x="3881" y="3180"/>
                  </a:lnTo>
                  <a:lnTo>
                    <a:pt x="3949" y="3056"/>
                  </a:lnTo>
                  <a:lnTo>
                    <a:pt x="4012" y="2926"/>
                  </a:lnTo>
                  <a:lnTo>
                    <a:pt x="4063" y="2794"/>
                  </a:lnTo>
                  <a:lnTo>
                    <a:pt x="4106" y="2656"/>
                  </a:lnTo>
                  <a:lnTo>
                    <a:pt x="4139" y="2521"/>
                  </a:lnTo>
                  <a:lnTo>
                    <a:pt x="4167" y="2379"/>
                  </a:lnTo>
                  <a:lnTo>
                    <a:pt x="4181" y="2237"/>
                  </a:lnTo>
                  <a:lnTo>
                    <a:pt x="4185" y="209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2158" y="2585"/>
              <a:ext cx="1177" cy="1176"/>
            </a:xfrm>
            <a:custGeom>
              <a:avLst/>
              <a:gdLst>
                <a:gd name="T0" fmla="*/ 7054 w 7059"/>
                <a:gd name="T1" fmla="*/ 3344 h 7059"/>
                <a:gd name="T2" fmla="*/ 7015 w 7059"/>
                <a:gd name="T3" fmla="*/ 2976 h 7059"/>
                <a:gd name="T4" fmla="*/ 6938 w 7059"/>
                <a:gd name="T5" fmla="*/ 2617 h 7059"/>
                <a:gd name="T6" fmla="*/ 6824 w 7059"/>
                <a:gd name="T7" fmla="*/ 2265 h 7059"/>
                <a:gd name="T8" fmla="*/ 6672 w 7059"/>
                <a:gd name="T9" fmla="*/ 1927 h 7059"/>
                <a:gd name="T10" fmla="*/ 6487 w 7059"/>
                <a:gd name="T11" fmla="*/ 1607 h 7059"/>
                <a:gd name="T12" fmla="*/ 6271 w 7059"/>
                <a:gd name="T13" fmla="*/ 1308 h 7059"/>
                <a:gd name="T14" fmla="*/ 6024 w 7059"/>
                <a:gd name="T15" fmla="*/ 1034 h 7059"/>
                <a:gd name="T16" fmla="*/ 5751 w 7059"/>
                <a:gd name="T17" fmla="*/ 786 h 7059"/>
                <a:gd name="T18" fmla="*/ 5451 w 7059"/>
                <a:gd name="T19" fmla="*/ 570 h 7059"/>
                <a:gd name="T20" fmla="*/ 5132 w 7059"/>
                <a:gd name="T21" fmla="*/ 385 h 7059"/>
                <a:gd name="T22" fmla="*/ 4793 w 7059"/>
                <a:gd name="T23" fmla="*/ 234 h 7059"/>
                <a:gd name="T24" fmla="*/ 4442 w 7059"/>
                <a:gd name="T25" fmla="*/ 121 h 7059"/>
                <a:gd name="T26" fmla="*/ 4082 w 7059"/>
                <a:gd name="T27" fmla="*/ 44 h 7059"/>
                <a:gd name="T28" fmla="*/ 3715 w 7059"/>
                <a:gd name="T29" fmla="*/ 5 h 7059"/>
                <a:gd name="T30" fmla="*/ 3344 w 7059"/>
                <a:gd name="T31" fmla="*/ 5 h 7059"/>
                <a:gd name="T32" fmla="*/ 2977 w 7059"/>
                <a:gd name="T33" fmla="*/ 44 h 7059"/>
                <a:gd name="T34" fmla="*/ 2614 w 7059"/>
                <a:gd name="T35" fmla="*/ 121 h 7059"/>
                <a:gd name="T36" fmla="*/ 2265 w 7059"/>
                <a:gd name="T37" fmla="*/ 234 h 7059"/>
                <a:gd name="T38" fmla="*/ 1927 w 7059"/>
                <a:gd name="T39" fmla="*/ 385 h 7059"/>
                <a:gd name="T40" fmla="*/ 1607 w 7059"/>
                <a:gd name="T41" fmla="*/ 570 h 7059"/>
                <a:gd name="T42" fmla="*/ 1307 w 7059"/>
                <a:gd name="T43" fmla="*/ 786 h 7059"/>
                <a:gd name="T44" fmla="*/ 1032 w 7059"/>
                <a:gd name="T45" fmla="*/ 1034 h 7059"/>
                <a:gd name="T46" fmla="*/ 786 w 7059"/>
                <a:gd name="T47" fmla="*/ 1308 h 7059"/>
                <a:gd name="T48" fmla="*/ 569 w 7059"/>
                <a:gd name="T49" fmla="*/ 1607 h 7059"/>
                <a:gd name="T50" fmla="*/ 385 w 7059"/>
                <a:gd name="T51" fmla="*/ 1927 h 7059"/>
                <a:gd name="T52" fmla="*/ 234 w 7059"/>
                <a:gd name="T53" fmla="*/ 2265 h 7059"/>
                <a:gd name="T54" fmla="*/ 121 w 7059"/>
                <a:gd name="T55" fmla="*/ 2617 h 7059"/>
                <a:gd name="T56" fmla="*/ 44 w 7059"/>
                <a:gd name="T57" fmla="*/ 2976 h 7059"/>
                <a:gd name="T58" fmla="*/ 5 w 7059"/>
                <a:gd name="T59" fmla="*/ 3344 h 7059"/>
                <a:gd name="T60" fmla="*/ 5 w 7059"/>
                <a:gd name="T61" fmla="*/ 3714 h 7059"/>
                <a:gd name="T62" fmla="*/ 44 w 7059"/>
                <a:gd name="T63" fmla="*/ 4081 h 7059"/>
                <a:gd name="T64" fmla="*/ 121 w 7059"/>
                <a:gd name="T65" fmla="*/ 4444 h 7059"/>
                <a:gd name="T66" fmla="*/ 234 w 7059"/>
                <a:gd name="T67" fmla="*/ 4793 h 7059"/>
                <a:gd name="T68" fmla="*/ 385 w 7059"/>
                <a:gd name="T69" fmla="*/ 5133 h 7059"/>
                <a:gd name="T70" fmla="*/ 569 w 7059"/>
                <a:gd name="T71" fmla="*/ 5452 h 7059"/>
                <a:gd name="T72" fmla="*/ 786 w 7059"/>
                <a:gd name="T73" fmla="*/ 5750 h 7059"/>
                <a:gd name="T74" fmla="*/ 1032 w 7059"/>
                <a:gd name="T75" fmla="*/ 6027 h 7059"/>
                <a:gd name="T76" fmla="*/ 1307 w 7059"/>
                <a:gd name="T77" fmla="*/ 6272 h 7059"/>
                <a:gd name="T78" fmla="*/ 1607 w 7059"/>
                <a:gd name="T79" fmla="*/ 6490 h 7059"/>
                <a:gd name="T80" fmla="*/ 1927 w 7059"/>
                <a:gd name="T81" fmla="*/ 6673 h 7059"/>
                <a:gd name="T82" fmla="*/ 2265 w 7059"/>
                <a:gd name="T83" fmla="*/ 6823 h 7059"/>
                <a:gd name="T84" fmla="*/ 2614 w 7059"/>
                <a:gd name="T85" fmla="*/ 6939 h 7059"/>
                <a:gd name="T86" fmla="*/ 2977 w 7059"/>
                <a:gd name="T87" fmla="*/ 7016 h 7059"/>
                <a:gd name="T88" fmla="*/ 3344 w 7059"/>
                <a:gd name="T89" fmla="*/ 7053 h 7059"/>
                <a:gd name="T90" fmla="*/ 3715 w 7059"/>
                <a:gd name="T91" fmla="*/ 7053 h 7059"/>
                <a:gd name="T92" fmla="*/ 4082 w 7059"/>
                <a:gd name="T93" fmla="*/ 7016 h 7059"/>
                <a:gd name="T94" fmla="*/ 4442 w 7059"/>
                <a:gd name="T95" fmla="*/ 6939 h 7059"/>
                <a:gd name="T96" fmla="*/ 4793 w 7059"/>
                <a:gd name="T97" fmla="*/ 6823 h 7059"/>
                <a:gd name="T98" fmla="*/ 5132 w 7059"/>
                <a:gd name="T99" fmla="*/ 6673 h 7059"/>
                <a:gd name="T100" fmla="*/ 5451 w 7059"/>
                <a:gd name="T101" fmla="*/ 6490 h 7059"/>
                <a:gd name="T102" fmla="*/ 5751 w 7059"/>
                <a:gd name="T103" fmla="*/ 6272 h 7059"/>
                <a:gd name="T104" fmla="*/ 6024 w 7059"/>
                <a:gd name="T105" fmla="*/ 6027 h 7059"/>
                <a:gd name="T106" fmla="*/ 6271 w 7059"/>
                <a:gd name="T107" fmla="*/ 5750 h 7059"/>
                <a:gd name="T108" fmla="*/ 6487 w 7059"/>
                <a:gd name="T109" fmla="*/ 5452 h 7059"/>
                <a:gd name="T110" fmla="*/ 6672 w 7059"/>
                <a:gd name="T111" fmla="*/ 5133 h 7059"/>
                <a:gd name="T112" fmla="*/ 6824 w 7059"/>
                <a:gd name="T113" fmla="*/ 4793 h 7059"/>
                <a:gd name="T114" fmla="*/ 6938 w 7059"/>
                <a:gd name="T115" fmla="*/ 4444 h 7059"/>
                <a:gd name="T116" fmla="*/ 7015 w 7059"/>
                <a:gd name="T117" fmla="*/ 4081 h 7059"/>
                <a:gd name="T118" fmla="*/ 7054 w 7059"/>
                <a:gd name="T119" fmla="*/ 3714 h 7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9" h="7059">
                  <a:moveTo>
                    <a:pt x="7059" y="3529"/>
                  </a:moveTo>
                  <a:lnTo>
                    <a:pt x="7054" y="3344"/>
                  </a:lnTo>
                  <a:lnTo>
                    <a:pt x="7040" y="3162"/>
                  </a:lnTo>
                  <a:lnTo>
                    <a:pt x="7015" y="2976"/>
                  </a:lnTo>
                  <a:lnTo>
                    <a:pt x="6981" y="2796"/>
                  </a:lnTo>
                  <a:lnTo>
                    <a:pt x="6938" y="2617"/>
                  </a:lnTo>
                  <a:lnTo>
                    <a:pt x="6887" y="2438"/>
                  </a:lnTo>
                  <a:lnTo>
                    <a:pt x="6824" y="2265"/>
                  </a:lnTo>
                  <a:lnTo>
                    <a:pt x="6753" y="2095"/>
                  </a:lnTo>
                  <a:lnTo>
                    <a:pt x="6672" y="1927"/>
                  </a:lnTo>
                  <a:lnTo>
                    <a:pt x="6586" y="1765"/>
                  </a:lnTo>
                  <a:lnTo>
                    <a:pt x="6487" y="1607"/>
                  </a:lnTo>
                  <a:lnTo>
                    <a:pt x="6385" y="1456"/>
                  </a:lnTo>
                  <a:lnTo>
                    <a:pt x="6271" y="1308"/>
                  </a:lnTo>
                  <a:lnTo>
                    <a:pt x="6152" y="1168"/>
                  </a:lnTo>
                  <a:lnTo>
                    <a:pt x="6024" y="1034"/>
                  </a:lnTo>
                  <a:lnTo>
                    <a:pt x="5890" y="906"/>
                  </a:lnTo>
                  <a:lnTo>
                    <a:pt x="5751" y="786"/>
                  </a:lnTo>
                  <a:lnTo>
                    <a:pt x="5604" y="673"/>
                  </a:lnTo>
                  <a:lnTo>
                    <a:pt x="5451" y="570"/>
                  </a:lnTo>
                  <a:lnTo>
                    <a:pt x="5294" y="473"/>
                  </a:lnTo>
                  <a:lnTo>
                    <a:pt x="5132" y="385"/>
                  </a:lnTo>
                  <a:lnTo>
                    <a:pt x="4964" y="306"/>
                  </a:lnTo>
                  <a:lnTo>
                    <a:pt x="4793" y="234"/>
                  </a:lnTo>
                  <a:lnTo>
                    <a:pt x="4621" y="175"/>
                  </a:lnTo>
                  <a:lnTo>
                    <a:pt x="4442" y="121"/>
                  </a:lnTo>
                  <a:lnTo>
                    <a:pt x="4263" y="77"/>
                  </a:lnTo>
                  <a:lnTo>
                    <a:pt x="4082" y="44"/>
                  </a:lnTo>
                  <a:lnTo>
                    <a:pt x="3897" y="20"/>
                  </a:lnTo>
                  <a:lnTo>
                    <a:pt x="3715" y="5"/>
                  </a:lnTo>
                  <a:lnTo>
                    <a:pt x="3529" y="0"/>
                  </a:lnTo>
                  <a:lnTo>
                    <a:pt x="3344" y="5"/>
                  </a:lnTo>
                  <a:lnTo>
                    <a:pt x="3161" y="20"/>
                  </a:lnTo>
                  <a:lnTo>
                    <a:pt x="2977" y="44"/>
                  </a:lnTo>
                  <a:lnTo>
                    <a:pt x="2795" y="77"/>
                  </a:lnTo>
                  <a:lnTo>
                    <a:pt x="2614" y="121"/>
                  </a:lnTo>
                  <a:lnTo>
                    <a:pt x="2438" y="175"/>
                  </a:lnTo>
                  <a:lnTo>
                    <a:pt x="2265" y="234"/>
                  </a:lnTo>
                  <a:lnTo>
                    <a:pt x="2094" y="306"/>
                  </a:lnTo>
                  <a:lnTo>
                    <a:pt x="1927" y="385"/>
                  </a:lnTo>
                  <a:lnTo>
                    <a:pt x="1765" y="473"/>
                  </a:lnTo>
                  <a:lnTo>
                    <a:pt x="1607" y="570"/>
                  </a:lnTo>
                  <a:lnTo>
                    <a:pt x="1455" y="673"/>
                  </a:lnTo>
                  <a:lnTo>
                    <a:pt x="1307" y="786"/>
                  </a:lnTo>
                  <a:lnTo>
                    <a:pt x="1168" y="906"/>
                  </a:lnTo>
                  <a:lnTo>
                    <a:pt x="1032" y="1034"/>
                  </a:lnTo>
                  <a:lnTo>
                    <a:pt x="906" y="1168"/>
                  </a:lnTo>
                  <a:lnTo>
                    <a:pt x="786" y="1308"/>
                  </a:lnTo>
                  <a:lnTo>
                    <a:pt x="673" y="1456"/>
                  </a:lnTo>
                  <a:lnTo>
                    <a:pt x="569" y="1607"/>
                  </a:lnTo>
                  <a:lnTo>
                    <a:pt x="473" y="1765"/>
                  </a:lnTo>
                  <a:lnTo>
                    <a:pt x="385" y="1927"/>
                  </a:lnTo>
                  <a:lnTo>
                    <a:pt x="306" y="2095"/>
                  </a:lnTo>
                  <a:lnTo>
                    <a:pt x="234" y="2265"/>
                  </a:lnTo>
                  <a:lnTo>
                    <a:pt x="173" y="2438"/>
                  </a:lnTo>
                  <a:lnTo>
                    <a:pt x="121" y="2617"/>
                  </a:lnTo>
                  <a:lnTo>
                    <a:pt x="77" y="2796"/>
                  </a:lnTo>
                  <a:lnTo>
                    <a:pt x="44" y="2976"/>
                  </a:lnTo>
                  <a:lnTo>
                    <a:pt x="19" y="3162"/>
                  </a:lnTo>
                  <a:lnTo>
                    <a:pt x="5" y="3344"/>
                  </a:lnTo>
                  <a:lnTo>
                    <a:pt x="0" y="3529"/>
                  </a:lnTo>
                  <a:lnTo>
                    <a:pt x="5" y="3714"/>
                  </a:lnTo>
                  <a:lnTo>
                    <a:pt x="19" y="3898"/>
                  </a:lnTo>
                  <a:lnTo>
                    <a:pt x="44" y="4081"/>
                  </a:lnTo>
                  <a:lnTo>
                    <a:pt x="77" y="4264"/>
                  </a:lnTo>
                  <a:lnTo>
                    <a:pt x="121" y="4444"/>
                  </a:lnTo>
                  <a:lnTo>
                    <a:pt x="173" y="4622"/>
                  </a:lnTo>
                  <a:lnTo>
                    <a:pt x="234" y="4793"/>
                  </a:lnTo>
                  <a:lnTo>
                    <a:pt x="306" y="4965"/>
                  </a:lnTo>
                  <a:lnTo>
                    <a:pt x="385" y="5133"/>
                  </a:lnTo>
                  <a:lnTo>
                    <a:pt x="473" y="5293"/>
                  </a:lnTo>
                  <a:lnTo>
                    <a:pt x="569" y="5452"/>
                  </a:lnTo>
                  <a:lnTo>
                    <a:pt x="673" y="5603"/>
                  </a:lnTo>
                  <a:lnTo>
                    <a:pt x="786" y="5750"/>
                  </a:lnTo>
                  <a:lnTo>
                    <a:pt x="906" y="5891"/>
                  </a:lnTo>
                  <a:lnTo>
                    <a:pt x="1032" y="6027"/>
                  </a:lnTo>
                  <a:lnTo>
                    <a:pt x="1168" y="6153"/>
                  </a:lnTo>
                  <a:lnTo>
                    <a:pt x="1307" y="6272"/>
                  </a:lnTo>
                  <a:lnTo>
                    <a:pt x="1455" y="6385"/>
                  </a:lnTo>
                  <a:lnTo>
                    <a:pt x="1607" y="6490"/>
                  </a:lnTo>
                  <a:lnTo>
                    <a:pt x="1765" y="6585"/>
                  </a:lnTo>
                  <a:lnTo>
                    <a:pt x="1927" y="6673"/>
                  </a:lnTo>
                  <a:lnTo>
                    <a:pt x="2094" y="6753"/>
                  </a:lnTo>
                  <a:lnTo>
                    <a:pt x="2265" y="6823"/>
                  </a:lnTo>
                  <a:lnTo>
                    <a:pt x="2438" y="6886"/>
                  </a:lnTo>
                  <a:lnTo>
                    <a:pt x="2614" y="6939"/>
                  </a:lnTo>
                  <a:lnTo>
                    <a:pt x="2795" y="6982"/>
                  </a:lnTo>
                  <a:lnTo>
                    <a:pt x="2977" y="7016"/>
                  </a:lnTo>
                  <a:lnTo>
                    <a:pt x="3161" y="7039"/>
                  </a:lnTo>
                  <a:lnTo>
                    <a:pt x="3344" y="7053"/>
                  </a:lnTo>
                  <a:lnTo>
                    <a:pt x="3529" y="7059"/>
                  </a:lnTo>
                  <a:lnTo>
                    <a:pt x="3715" y="7053"/>
                  </a:lnTo>
                  <a:lnTo>
                    <a:pt x="3897" y="7039"/>
                  </a:lnTo>
                  <a:lnTo>
                    <a:pt x="4082" y="7016"/>
                  </a:lnTo>
                  <a:lnTo>
                    <a:pt x="4263" y="6982"/>
                  </a:lnTo>
                  <a:lnTo>
                    <a:pt x="4442" y="6939"/>
                  </a:lnTo>
                  <a:lnTo>
                    <a:pt x="4621" y="6886"/>
                  </a:lnTo>
                  <a:lnTo>
                    <a:pt x="4793" y="6823"/>
                  </a:lnTo>
                  <a:lnTo>
                    <a:pt x="4964" y="6753"/>
                  </a:lnTo>
                  <a:lnTo>
                    <a:pt x="5132" y="6673"/>
                  </a:lnTo>
                  <a:lnTo>
                    <a:pt x="5294" y="6585"/>
                  </a:lnTo>
                  <a:lnTo>
                    <a:pt x="5451" y="6490"/>
                  </a:lnTo>
                  <a:lnTo>
                    <a:pt x="5604" y="6385"/>
                  </a:lnTo>
                  <a:lnTo>
                    <a:pt x="5751" y="6272"/>
                  </a:lnTo>
                  <a:lnTo>
                    <a:pt x="5890" y="6153"/>
                  </a:lnTo>
                  <a:lnTo>
                    <a:pt x="6024" y="6027"/>
                  </a:lnTo>
                  <a:lnTo>
                    <a:pt x="6152" y="5891"/>
                  </a:lnTo>
                  <a:lnTo>
                    <a:pt x="6271" y="5750"/>
                  </a:lnTo>
                  <a:lnTo>
                    <a:pt x="6385" y="5603"/>
                  </a:lnTo>
                  <a:lnTo>
                    <a:pt x="6487" y="5452"/>
                  </a:lnTo>
                  <a:lnTo>
                    <a:pt x="6586" y="5293"/>
                  </a:lnTo>
                  <a:lnTo>
                    <a:pt x="6672" y="5133"/>
                  </a:lnTo>
                  <a:lnTo>
                    <a:pt x="6753" y="4965"/>
                  </a:lnTo>
                  <a:lnTo>
                    <a:pt x="6824" y="4793"/>
                  </a:lnTo>
                  <a:lnTo>
                    <a:pt x="6887" y="4622"/>
                  </a:lnTo>
                  <a:lnTo>
                    <a:pt x="6938" y="4444"/>
                  </a:lnTo>
                  <a:lnTo>
                    <a:pt x="6981" y="4264"/>
                  </a:lnTo>
                  <a:lnTo>
                    <a:pt x="7015" y="4081"/>
                  </a:lnTo>
                  <a:lnTo>
                    <a:pt x="7040" y="3898"/>
                  </a:lnTo>
                  <a:lnTo>
                    <a:pt x="7054" y="3714"/>
                  </a:lnTo>
                  <a:lnTo>
                    <a:pt x="7059" y="352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2618" y="2849"/>
              <a:ext cx="16" cy="74"/>
            </a:xfrm>
            <a:custGeom>
              <a:avLst/>
              <a:gdLst>
                <a:gd name="T0" fmla="*/ 72 w 94"/>
                <a:gd name="T1" fmla="*/ 440 h 440"/>
                <a:gd name="T2" fmla="*/ 86 w 94"/>
                <a:gd name="T3" fmla="*/ 421 h 440"/>
                <a:gd name="T4" fmla="*/ 94 w 94"/>
                <a:gd name="T5" fmla="*/ 397 h 440"/>
                <a:gd name="T6" fmla="*/ 94 w 94"/>
                <a:gd name="T7" fmla="*/ 374 h 440"/>
                <a:gd name="T8" fmla="*/ 53 w 94"/>
                <a:gd name="T9" fmla="*/ 184 h 440"/>
                <a:gd name="T10" fmla="*/ 0 w 94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440">
                  <a:moveTo>
                    <a:pt x="72" y="440"/>
                  </a:moveTo>
                  <a:lnTo>
                    <a:pt x="86" y="421"/>
                  </a:lnTo>
                  <a:lnTo>
                    <a:pt x="94" y="397"/>
                  </a:lnTo>
                  <a:lnTo>
                    <a:pt x="94" y="374"/>
                  </a:lnTo>
                  <a:lnTo>
                    <a:pt x="53" y="18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2619" y="2923"/>
              <a:ext cx="11" cy="4"/>
            </a:xfrm>
            <a:custGeom>
              <a:avLst/>
              <a:gdLst>
                <a:gd name="T0" fmla="*/ 0 w 66"/>
                <a:gd name="T1" fmla="*/ 28 h 28"/>
                <a:gd name="T2" fmla="*/ 25 w 66"/>
                <a:gd name="T3" fmla="*/ 25 h 28"/>
                <a:gd name="T4" fmla="*/ 47 w 66"/>
                <a:gd name="T5" fmla="*/ 18 h 28"/>
                <a:gd name="T6" fmla="*/ 66 w 66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8">
                  <a:moveTo>
                    <a:pt x="0" y="28"/>
                  </a:moveTo>
                  <a:lnTo>
                    <a:pt x="25" y="25"/>
                  </a:lnTo>
                  <a:lnTo>
                    <a:pt x="47" y="18"/>
                  </a:lnTo>
                  <a:lnTo>
                    <a:pt x="66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2478" y="2761"/>
              <a:ext cx="141" cy="166"/>
            </a:xfrm>
            <a:custGeom>
              <a:avLst/>
              <a:gdLst>
                <a:gd name="T0" fmla="*/ 845 w 845"/>
                <a:gd name="T1" fmla="*/ 997 h 997"/>
                <a:gd name="T2" fmla="*/ 821 w 845"/>
                <a:gd name="T3" fmla="*/ 992 h 997"/>
                <a:gd name="T4" fmla="*/ 801 w 845"/>
                <a:gd name="T5" fmla="*/ 977 h 997"/>
                <a:gd name="T6" fmla="*/ 668 w 845"/>
                <a:gd name="T7" fmla="*/ 863 h 997"/>
                <a:gd name="T8" fmla="*/ 546 w 845"/>
                <a:gd name="T9" fmla="*/ 735 h 997"/>
                <a:gd name="T10" fmla="*/ 430 w 845"/>
                <a:gd name="T11" fmla="*/ 600 h 997"/>
                <a:gd name="T12" fmla="*/ 257 w 845"/>
                <a:gd name="T13" fmla="*/ 373 h 997"/>
                <a:gd name="T14" fmla="*/ 94 w 845"/>
                <a:gd name="T15" fmla="*/ 142 h 997"/>
                <a:gd name="T16" fmla="*/ 0 w 845"/>
                <a:gd name="T17" fmla="*/ 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5" h="997">
                  <a:moveTo>
                    <a:pt x="845" y="997"/>
                  </a:moveTo>
                  <a:lnTo>
                    <a:pt x="821" y="992"/>
                  </a:lnTo>
                  <a:lnTo>
                    <a:pt x="801" y="977"/>
                  </a:lnTo>
                  <a:lnTo>
                    <a:pt x="668" y="863"/>
                  </a:lnTo>
                  <a:lnTo>
                    <a:pt x="546" y="735"/>
                  </a:lnTo>
                  <a:lnTo>
                    <a:pt x="430" y="600"/>
                  </a:lnTo>
                  <a:lnTo>
                    <a:pt x="257" y="373"/>
                  </a:lnTo>
                  <a:lnTo>
                    <a:pt x="94" y="14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2341" y="2622"/>
              <a:ext cx="140" cy="142"/>
            </a:xfrm>
            <a:custGeom>
              <a:avLst/>
              <a:gdLst>
                <a:gd name="T0" fmla="*/ 837 w 837"/>
                <a:gd name="T1" fmla="*/ 855 h 855"/>
                <a:gd name="T2" fmla="*/ 677 w 837"/>
                <a:gd name="T3" fmla="*/ 624 h 855"/>
                <a:gd name="T4" fmla="*/ 503 w 837"/>
                <a:gd name="T5" fmla="*/ 397 h 855"/>
                <a:gd name="T6" fmla="*/ 388 w 837"/>
                <a:gd name="T7" fmla="*/ 262 h 855"/>
                <a:gd name="T8" fmla="*/ 263 w 837"/>
                <a:gd name="T9" fmla="*/ 138 h 855"/>
                <a:gd name="T10" fmla="*/ 135 w 837"/>
                <a:gd name="T11" fmla="*/ 19 h 855"/>
                <a:gd name="T12" fmla="*/ 112 w 837"/>
                <a:gd name="T13" fmla="*/ 5 h 855"/>
                <a:gd name="T14" fmla="*/ 88 w 837"/>
                <a:gd name="T15" fmla="*/ 0 h 855"/>
                <a:gd name="T16" fmla="*/ 64 w 837"/>
                <a:gd name="T17" fmla="*/ 3 h 855"/>
                <a:gd name="T18" fmla="*/ 40 w 837"/>
                <a:gd name="T19" fmla="*/ 10 h 855"/>
                <a:gd name="T20" fmla="*/ 21 w 837"/>
                <a:gd name="T21" fmla="*/ 28 h 855"/>
                <a:gd name="T22" fmla="*/ 7 w 837"/>
                <a:gd name="T23" fmla="*/ 47 h 855"/>
                <a:gd name="T24" fmla="*/ 0 w 837"/>
                <a:gd name="T25" fmla="*/ 70 h 855"/>
                <a:gd name="T26" fmla="*/ 2 w 837"/>
                <a:gd name="T27" fmla="*/ 94 h 855"/>
                <a:gd name="T28" fmla="*/ 35 w 837"/>
                <a:gd name="T29" fmla="*/ 267 h 855"/>
                <a:gd name="T30" fmla="*/ 83 w 837"/>
                <a:gd name="T31" fmla="*/ 437 h 855"/>
                <a:gd name="T32" fmla="*/ 144 w 837"/>
                <a:gd name="T33" fmla="*/ 602 h 855"/>
                <a:gd name="T34" fmla="*/ 149 w 837"/>
                <a:gd name="T35" fmla="*/ 61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7" h="855">
                  <a:moveTo>
                    <a:pt x="837" y="855"/>
                  </a:moveTo>
                  <a:lnTo>
                    <a:pt x="677" y="624"/>
                  </a:lnTo>
                  <a:lnTo>
                    <a:pt x="503" y="397"/>
                  </a:lnTo>
                  <a:lnTo>
                    <a:pt x="388" y="262"/>
                  </a:lnTo>
                  <a:lnTo>
                    <a:pt x="263" y="138"/>
                  </a:lnTo>
                  <a:lnTo>
                    <a:pt x="135" y="19"/>
                  </a:lnTo>
                  <a:lnTo>
                    <a:pt x="112" y="5"/>
                  </a:lnTo>
                  <a:lnTo>
                    <a:pt x="88" y="0"/>
                  </a:lnTo>
                  <a:lnTo>
                    <a:pt x="64" y="3"/>
                  </a:lnTo>
                  <a:lnTo>
                    <a:pt x="40" y="10"/>
                  </a:lnTo>
                  <a:lnTo>
                    <a:pt x="21" y="28"/>
                  </a:lnTo>
                  <a:lnTo>
                    <a:pt x="7" y="47"/>
                  </a:lnTo>
                  <a:lnTo>
                    <a:pt x="0" y="70"/>
                  </a:lnTo>
                  <a:lnTo>
                    <a:pt x="2" y="94"/>
                  </a:lnTo>
                  <a:lnTo>
                    <a:pt x="35" y="267"/>
                  </a:lnTo>
                  <a:lnTo>
                    <a:pt x="83" y="437"/>
                  </a:lnTo>
                  <a:lnTo>
                    <a:pt x="144" y="602"/>
                  </a:lnTo>
                  <a:lnTo>
                    <a:pt x="149" y="618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481" y="2764"/>
              <a:ext cx="15" cy="24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 flipV="1">
              <a:off x="2473" y="2957"/>
              <a:ext cx="23" cy="22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2309" y="2950"/>
              <a:ext cx="212" cy="75"/>
            </a:xfrm>
            <a:custGeom>
              <a:avLst/>
              <a:gdLst>
                <a:gd name="T0" fmla="*/ 1126 w 1274"/>
                <a:gd name="T1" fmla="*/ 172 h 449"/>
                <a:gd name="T2" fmla="*/ 1256 w 1274"/>
                <a:gd name="T3" fmla="*/ 316 h 449"/>
                <a:gd name="T4" fmla="*/ 1268 w 1274"/>
                <a:gd name="T5" fmla="*/ 335 h 449"/>
                <a:gd name="T6" fmla="*/ 1274 w 1274"/>
                <a:gd name="T7" fmla="*/ 359 h 449"/>
                <a:gd name="T8" fmla="*/ 1273 w 1274"/>
                <a:gd name="T9" fmla="*/ 386 h 449"/>
                <a:gd name="T10" fmla="*/ 1264 w 1274"/>
                <a:gd name="T11" fmla="*/ 409 h 449"/>
                <a:gd name="T12" fmla="*/ 1248 w 1274"/>
                <a:gd name="T13" fmla="*/ 427 h 449"/>
                <a:gd name="T14" fmla="*/ 1227 w 1274"/>
                <a:gd name="T15" fmla="*/ 441 h 449"/>
                <a:gd name="T16" fmla="*/ 1202 w 1274"/>
                <a:gd name="T17" fmla="*/ 449 h 449"/>
                <a:gd name="T18" fmla="*/ 1179 w 1274"/>
                <a:gd name="T19" fmla="*/ 449 h 449"/>
                <a:gd name="T20" fmla="*/ 1006 w 1274"/>
                <a:gd name="T21" fmla="*/ 413 h 449"/>
                <a:gd name="T22" fmla="*/ 835 w 1274"/>
                <a:gd name="T23" fmla="*/ 365 h 449"/>
                <a:gd name="T24" fmla="*/ 669 w 1274"/>
                <a:gd name="T25" fmla="*/ 306 h 449"/>
                <a:gd name="T26" fmla="*/ 407 w 1274"/>
                <a:gd name="T27" fmla="*/ 196 h 449"/>
                <a:gd name="T28" fmla="*/ 149 w 1274"/>
                <a:gd name="T29" fmla="*/ 76 h 449"/>
                <a:gd name="T30" fmla="*/ 0 w 1274"/>
                <a:gd name="T31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4" h="449">
                  <a:moveTo>
                    <a:pt x="1126" y="172"/>
                  </a:moveTo>
                  <a:lnTo>
                    <a:pt x="1256" y="316"/>
                  </a:lnTo>
                  <a:lnTo>
                    <a:pt x="1268" y="335"/>
                  </a:lnTo>
                  <a:lnTo>
                    <a:pt x="1274" y="359"/>
                  </a:lnTo>
                  <a:lnTo>
                    <a:pt x="1273" y="386"/>
                  </a:lnTo>
                  <a:lnTo>
                    <a:pt x="1264" y="409"/>
                  </a:lnTo>
                  <a:lnTo>
                    <a:pt x="1248" y="427"/>
                  </a:lnTo>
                  <a:lnTo>
                    <a:pt x="1227" y="441"/>
                  </a:lnTo>
                  <a:lnTo>
                    <a:pt x="1202" y="449"/>
                  </a:lnTo>
                  <a:lnTo>
                    <a:pt x="1179" y="449"/>
                  </a:lnTo>
                  <a:lnTo>
                    <a:pt x="1006" y="413"/>
                  </a:lnTo>
                  <a:lnTo>
                    <a:pt x="835" y="365"/>
                  </a:lnTo>
                  <a:lnTo>
                    <a:pt x="669" y="306"/>
                  </a:lnTo>
                  <a:lnTo>
                    <a:pt x="407" y="196"/>
                  </a:lnTo>
                  <a:lnTo>
                    <a:pt x="149" y="7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2125" y="2890"/>
              <a:ext cx="187" cy="85"/>
            </a:xfrm>
            <a:custGeom>
              <a:avLst/>
              <a:gdLst>
                <a:gd name="T0" fmla="*/ 1122 w 1122"/>
                <a:gd name="T1" fmla="*/ 372 h 509"/>
                <a:gd name="T2" fmla="*/ 864 w 1122"/>
                <a:gd name="T3" fmla="*/ 250 h 509"/>
                <a:gd name="T4" fmla="*/ 602 w 1122"/>
                <a:gd name="T5" fmla="*/ 142 h 509"/>
                <a:gd name="T6" fmla="*/ 435 w 1122"/>
                <a:gd name="T7" fmla="*/ 84 h 509"/>
                <a:gd name="T8" fmla="*/ 265 w 1122"/>
                <a:gd name="T9" fmla="*/ 37 h 509"/>
                <a:gd name="T10" fmla="*/ 92 w 1122"/>
                <a:gd name="T11" fmla="*/ 0 h 509"/>
                <a:gd name="T12" fmla="*/ 68 w 1122"/>
                <a:gd name="T13" fmla="*/ 0 h 509"/>
                <a:gd name="T14" fmla="*/ 44 w 1122"/>
                <a:gd name="T15" fmla="*/ 7 h 509"/>
                <a:gd name="T16" fmla="*/ 25 w 1122"/>
                <a:gd name="T17" fmla="*/ 18 h 509"/>
                <a:gd name="T18" fmla="*/ 9 w 1122"/>
                <a:gd name="T19" fmla="*/ 40 h 509"/>
                <a:gd name="T20" fmla="*/ 1 w 1122"/>
                <a:gd name="T21" fmla="*/ 63 h 509"/>
                <a:gd name="T22" fmla="*/ 0 w 1122"/>
                <a:gd name="T23" fmla="*/ 88 h 509"/>
                <a:gd name="T24" fmla="*/ 4 w 1122"/>
                <a:gd name="T25" fmla="*/ 111 h 509"/>
                <a:gd name="T26" fmla="*/ 18 w 1122"/>
                <a:gd name="T27" fmla="*/ 132 h 509"/>
                <a:gd name="T28" fmla="*/ 134 w 1122"/>
                <a:gd name="T29" fmla="*/ 265 h 509"/>
                <a:gd name="T30" fmla="*/ 261 w 1122"/>
                <a:gd name="T31" fmla="*/ 387 h 509"/>
                <a:gd name="T32" fmla="*/ 395 w 1122"/>
                <a:gd name="T33" fmla="*/ 503 h 509"/>
                <a:gd name="T34" fmla="*/ 404 w 1122"/>
                <a:gd name="T35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2" h="509">
                  <a:moveTo>
                    <a:pt x="1122" y="372"/>
                  </a:moveTo>
                  <a:lnTo>
                    <a:pt x="864" y="250"/>
                  </a:lnTo>
                  <a:lnTo>
                    <a:pt x="602" y="142"/>
                  </a:lnTo>
                  <a:lnTo>
                    <a:pt x="435" y="84"/>
                  </a:lnTo>
                  <a:lnTo>
                    <a:pt x="265" y="37"/>
                  </a:lnTo>
                  <a:lnTo>
                    <a:pt x="92" y="0"/>
                  </a:lnTo>
                  <a:lnTo>
                    <a:pt x="68" y="0"/>
                  </a:lnTo>
                  <a:lnTo>
                    <a:pt x="44" y="7"/>
                  </a:lnTo>
                  <a:lnTo>
                    <a:pt x="25" y="18"/>
                  </a:lnTo>
                  <a:lnTo>
                    <a:pt x="9" y="40"/>
                  </a:lnTo>
                  <a:lnTo>
                    <a:pt x="1" y="63"/>
                  </a:lnTo>
                  <a:lnTo>
                    <a:pt x="0" y="88"/>
                  </a:lnTo>
                  <a:lnTo>
                    <a:pt x="4" y="111"/>
                  </a:lnTo>
                  <a:lnTo>
                    <a:pt x="18" y="132"/>
                  </a:lnTo>
                  <a:lnTo>
                    <a:pt x="134" y="265"/>
                  </a:lnTo>
                  <a:lnTo>
                    <a:pt x="261" y="387"/>
                  </a:lnTo>
                  <a:lnTo>
                    <a:pt x="395" y="503"/>
                  </a:lnTo>
                  <a:lnTo>
                    <a:pt x="404" y="50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312" y="2952"/>
              <a:ext cx="25" cy="13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2196" y="3438"/>
              <a:ext cx="142" cy="140"/>
            </a:xfrm>
            <a:custGeom>
              <a:avLst/>
              <a:gdLst>
                <a:gd name="T0" fmla="*/ 854 w 854"/>
                <a:gd name="T1" fmla="*/ 0 h 839"/>
                <a:gd name="T2" fmla="*/ 621 w 854"/>
                <a:gd name="T3" fmla="*/ 164 h 839"/>
                <a:gd name="T4" fmla="*/ 396 w 854"/>
                <a:gd name="T5" fmla="*/ 338 h 839"/>
                <a:gd name="T6" fmla="*/ 261 w 854"/>
                <a:gd name="T7" fmla="*/ 452 h 839"/>
                <a:gd name="T8" fmla="*/ 134 w 854"/>
                <a:gd name="T9" fmla="*/ 576 h 839"/>
                <a:gd name="T10" fmla="*/ 19 w 854"/>
                <a:gd name="T11" fmla="*/ 707 h 839"/>
                <a:gd name="T12" fmla="*/ 5 w 854"/>
                <a:gd name="T13" fmla="*/ 729 h 839"/>
                <a:gd name="T14" fmla="*/ 0 w 854"/>
                <a:gd name="T15" fmla="*/ 753 h 839"/>
                <a:gd name="T16" fmla="*/ 2 w 854"/>
                <a:gd name="T17" fmla="*/ 777 h 839"/>
                <a:gd name="T18" fmla="*/ 10 w 854"/>
                <a:gd name="T19" fmla="*/ 801 h 839"/>
                <a:gd name="T20" fmla="*/ 25 w 854"/>
                <a:gd name="T21" fmla="*/ 820 h 839"/>
                <a:gd name="T22" fmla="*/ 45 w 854"/>
                <a:gd name="T23" fmla="*/ 832 h 839"/>
                <a:gd name="T24" fmla="*/ 68 w 854"/>
                <a:gd name="T25" fmla="*/ 839 h 839"/>
                <a:gd name="T26" fmla="*/ 93 w 854"/>
                <a:gd name="T27" fmla="*/ 839 h 839"/>
                <a:gd name="T28" fmla="*/ 267 w 854"/>
                <a:gd name="T29" fmla="*/ 803 h 839"/>
                <a:gd name="T30" fmla="*/ 436 w 854"/>
                <a:gd name="T31" fmla="*/ 758 h 839"/>
                <a:gd name="T32" fmla="*/ 602 w 854"/>
                <a:gd name="T33" fmla="*/ 697 h 839"/>
                <a:gd name="T34" fmla="*/ 616 w 854"/>
                <a:gd name="T35" fmla="*/ 693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4" h="839">
                  <a:moveTo>
                    <a:pt x="854" y="0"/>
                  </a:moveTo>
                  <a:lnTo>
                    <a:pt x="621" y="164"/>
                  </a:lnTo>
                  <a:lnTo>
                    <a:pt x="396" y="338"/>
                  </a:lnTo>
                  <a:lnTo>
                    <a:pt x="261" y="452"/>
                  </a:lnTo>
                  <a:lnTo>
                    <a:pt x="134" y="576"/>
                  </a:lnTo>
                  <a:lnTo>
                    <a:pt x="19" y="707"/>
                  </a:lnTo>
                  <a:lnTo>
                    <a:pt x="5" y="729"/>
                  </a:lnTo>
                  <a:lnTo>
                    <a:pt x="0" y="753"/>
                  </a:lnTo>
                  <a:lnTo>
                    <a:pt x="2" y="777"/>
                  </a:lnTo>
                  <a:lnTo>
                    <a:pt x="10" y="801"/>
                  </a:lnTo>
                  <a:lnTo>
                    <a:pt x="25" y="820"/>
                  </a:lnTo>
                  <a:lnTo>
                    <a:pt x="45" y="832"/>
                  </a:lnTo>
                  <a:lnTo>
                    <a:pt x="68" y="839"/>
                  </a:lnTo>
                  <a:lnTo>
                    <a:pt x="93" y="839"/>
                  </a:lnTo>
                  <a:lnTo>
                    <a:pt x="267" y="803"/>
                  </a:lnTo>
                  <a:lnTo>
                    <a:pt x="436" y="758"/>
                  </a:lnTo>
                  <a:lnTo>
                    <a:pt x="602" y="697"/>
                  </a:lnTo>
                  <a:lnTo>
                    <a:pt x="616" y="69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2338" y="3423"/>
              <a:ext cx="24" cy="15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2530" y="3423"/>
              <a:ext cx="23" cy="23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2524" y="3399"/>
              <a:ext cx="75" cy="212"/>
            </a:xfrm>
            <a:custGeom>
              <a:avLst/>
              <a:gdLst>
                <a:gd name="T0" fmla="*/ 172 w 449"/>
                <a:gd name="T1" fmla="*/ 148 h 1275"/>
                <a:gd name="T2" fmla="*/ 316 w 449"/>
                <a:gd name="T3" fmla="*/ 20 h 1275"/>
                <a:gd name="T4" fmla="*/ 336 w 449"/>
                <a:gd name="T5" fmla="*/ 6 h 1275"/>
                <a:gd name="T6" fmla="*/ 359 w 449"/>
                <a:gd name="T7" fmla="*/ 0 h 1275"/>
                <a:gd name="T8" fmla="*/ 387 w 449"/>
                <a:gd name="T9" fmla="*/ 1 h 1275"/>
                <a:gd name="T10" fmla="*/ 407 w 449"/>
                <a:gd name="T11" fmla="*/ 12 h 1275"/>
                <a:gd name="T12" fmla="*/ 427 w 449"/>
                <a:gd name="T13" fmla="*/ 26 h 1275"/>
                <a:gd name="T14" fmla="*/ 441 w 449"/>
                <a:gd name="T15" fmla="*/ 48 h 1275"/>
                <a:gd name="T16" fmla="*/ 449 w 449"/>
                <a:gd name="T17" fmla="*/ 69 h 1275"/>
                <a:gd name="T18" fmla="*/ 449 w 449"/>
                <a:gd name="T19" fmla="*/ 96 h 1275"/>
                <a:gd name="T20" fmla="*/ 412 w 449"/>
                <a:gd name="T21" fmla="*/ 268 h 1275"/>
                <a:gd name="T22" fmla="*/ 364 w 449"/>
                <a:gd name="T23" fmla="*/ 436 h 1275"/>
                <a:gd name="T24" fmla="*/ 307 w 449"/>
                <a:gd name="T25" fmla="*/ 605 h 1275"/>
                <a:gd name="T26" fmla="*/ 197 w 449"/>
                <a:gd name="T27" fmla="*/ 867 h 1275"/>
                <a:gd name="T28" fmla="*/ 77 w 449"/>
                <a:gd name="T29" fmla="*/ 1123 h 1275"/>
                <a:gd name="T30" fmla="*/ 0 w 449"/>
                <a:gd name="T31" fmla="*/ 1275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9" h="1275">
                  <a:moveTo>
                    <a:pt x="172" y="148"/>
                  </a:moveTo>
                  <a:lnTo>
                    <a:pt x="316" y="20"/>
                  </a:lnTo>
                  <a:lnTo>
                    <a:pt x="336" y="6"/>
                  </a:lnTo>
                  <a:lnTo>
                    <a:pt x="359" y="0"/>
                  </a:lnTo>
                  <a:lnTo>
                    <a:pt x="387" y="1"/>
                  </a:lnTo>
                  <a:lnTo>
                    <a:pt x="407" y="12"/>
                  </a:lnTo>
                  <a:lnTo>
                    <a:pt x="427" y="26"/>
                  </a:lnTo>
                  <a:lnTo>
                    <a:pt x="441" y="48"/>
                  </a:lnTo>
                  <a:lnTo>
                    <a:pt x="449" y="69"/>
                  </a:lnTo>
                  <a:lnTo>
                    <a:pt x="449" y="96"/>
                  </a:lnTo>
                  <a:lnTo>
                    <a:pt x="412" y="268"/>
                  </a:lnTo>
                  <a:lnTo>
                    <a:pt x="364" y="436"/>
                  </a:lnTo>
                  <a:lnTo>
                    <a:pt x="307" y="605"/>
                  </a:lnTo>
                  <a:lnTo>
                    <a:pt x="197" y="867"/>
                  </a:lnTo>
                  <a:lnTo>
                    <a:pt x="77" y="1123"/>
                  </a:lnTo>
                  <a:lnTo>
                    <a:pt x="0" y="1275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2464" y="3607"/>
              <a:ext cx="85" cy="188"/>
            </a:xfrm>
            <a:custGeom>
              <a:avLst/>
              <a:gdLst>
                <a:gd name="T0" fmla="*/ 372 w 511"/>
                <a:gd name="T1" fmla="*/ 0 h 1123"/>
                <a:gd name="T2" fmla="*/ 251 w 511"/>
                <a:gd name="T3" fmla="*/ 257 h 1123"/>
                <a:gd name="T4" fmla="*/ 142 w 511"/>
                <a:gd name="T5" fmla="*/ 518 h 1123"/>
                <a:gd name="T6" fmla="*/ 83 w 511"/>
                <a:gd name="T7" fmla="*/ 686 h 1123"/>
                <a:gd name="T8" fmla="*/ 35 w 511"/>
                <a:gd name="T9" fmla="*/ 854 h 1123"/>
                <a:gd name="T10" fmla="*/ 0 w 511"/>
                <a:gd name="T11" fmla="*/ 1027 h 1123"/>
                <a:gd name="T12" fmla="*/ 0 w 511"/>
                <a:gd name="T13" fmla="*/ 1050 h 1123"/>
                <a:gd name="T14" fmla="*/ 7 w 511"/>
                <a:gd name="T15" fmla="*/ 1075 h 1123"/>
                <a:gd name="T16" fmla="*/ 18 w 511"/>
                <a:gd name="T17" fmla="*/ 1097 h 1123"/>
                <a:gd name="T18" fmla="*/ 37 w 511"/>
                <a:gd name="T19" fmla="*/ 1112 h 1123"/>
                <a:gd name="T20" fmla="*/ 61 w 511"/>
                <a:gd name="T21" fmla="*/ 1121 h 1123"/>
                <a:gd name="T22" fmla="*/ 85 w 511"/>
                <a:gd name="T23" fmla="*/ 1123 h 1123"/>
                <a:gd name="T24" fmla="*/ 109 w 511"/>
                <a:gd name="T25" fmla="*/ 1116 h 1123"/>
                <a:gd name="T26" fmla="*/ 131 w 511"/>
                <a:gd name="T27" fmla="*/ 1104 h 1123"/>
                <a:gd name="T28" fmla="*/ 264 w 511"/>
                <a:gd name="T29" fmla="*/ 987 h 1123"/>
                <a:gd name="T30" fmla="*/ 386 w 511"/>
                <a:gd name="T31" fmla="*/ 860 h 1123"/>
                <a:gd name="T32" fmla="*/ 500 w 511"/>
                <a:gd name="T33" fmla="*/ 726 h 1123"/>
                <a:gd name="T34" fmla="*/ 511 w 511"/>
                <a:gd name="T35" fmla="*/ 717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1" h="1123">
                  <a:moveTo>
                    <a:pt x="372" y="0"/>
                  </a:moveTo>
                  <a:lnTo>
                    <a:pt x="251" y="257"/>
                  </a:lnTo>
                  <a:lnTo>
                    <a:pt x="142" y="518"/>
                  </a:lnTo>
                  <a:lnTo>
                    <a:pt x="83" y="686"/>
                  </a:lnTo>
                  <a:lnTo>
                    <a:pt x="35" y="854"/>
                  </a:lnTo>
                  <a:lnTo>
                    <a:pt x="0" y="1027"/>
                  </a:lnTo>
                  <a:lnTo>
                    <a:pt x="0" y="1050"/>
                  </a:lnTo>
                  <a:lnTo>
                    <a:pt x="7" y="1075"/>
                  </a:lnTo>
                  <a:lnTo>
                    <a:pt x="18" y="1097"/>
                  </a:lnTo>
                  <a:lnTo>
                    <a:pt x="37" y="1112"/>
                  </a:lnTo>
                  <a:lnTo>
                    <a:pt x="61" y="1121"/>
                  </a:lnTo>
                  <a:lnTo>
                    <a:pt x="85" y="1123"/>
                  </a:lnTo>
                  <a:lnTo>
                    <a:pt x="109" y="1116"/>
                  </a:lnTo>
                  <a:lnTo>
                    <a:pt x="131" y="1104"/>
                  </a:lnTo>
                  <a:lnTo>
                    <a:pt x="264" y="987"/>
                  </a:lnTo>
                  <a:lnTo>
                    <a:pt x="386" y="860"/>
                  </a:lnTo>
                  <a:lnTo>
                    <a:pt x="500" y="726"/>
                  </a:lnTo>
                  <a:lnTo>
                    <a:pt x="511" y="717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2526" y="3582"/>
              <a:ext cx="13" cy="25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2997" y="3367"/>
              <a:ext cx="23" cy="22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2972" y="3321"/>
              <a:ext cx="213" cy="75"/>
            </a:xfrm>
            <a:custGeom>
              <a:avLst/>
              <a:gdLst>
                <a:gd name="T0" fmla="*/ 148 w 1275"/>
                <a:gd name="T1" fmla="*/ 276 h 449"/>
                <a:gd name="T2" fmla="*/ 19 w 1275"/>
                <a:gd name="T3" fmla="*/ 132 h 449"/>
                <a:gd name="T4" fmla="*/ 6 w 1275"/>
                <a:gd name="T5" fmla="*/ 110 h 449"/>
                <a:gd name="T6" fmla="*/ 0 w 1275"/>
                <a:gd name="T7" fmla="*/ 86 h 449"/>
                <a:gd name="T8" fmla="*/ 0 w 1275"/>
                <a:gd name="T9" fmla="*/ 62 h 449"/>
                <a:gd name="T10" fmla="*/ 11 w 1275"/>
                <a:gd name="T11" fmla="*/ 41 h 449"/>
                <a:gd name="T12" fmla="*/ 25 w 1275"/>
                <a:gd name="T13" fmla="*/ 22 h 449"/>
                <a:gd name="T14" fmla="*/ 47 w 1275"/>
                <a:gd name="T15" fmla="*/ 7 h 449"/>
                <a:gd name="T16" fmla="*/ 71 w 1275"/>
                <a:gd name="T17" fmla="*/ 0 h 449"/>
                <a:gd name="T18" fmla="*/ 96 w 1275"/>
                <a:gd name="T19" fmla="*/ 0 h 449"/>
                <a:gd name="T20" fmla="*/ 267 w 1275"/>
                <a:gd name="T21" fmla="*/ 37 h 449"/>
                <a:gd name="T22" fmla="*/ 439 w 1275"/>
                <a:gd name="T23" fmla="*/ 84 h 449"/>
                <a:gd name="T24" fmla="*/ 604 w 1275"/>
                <a:gd name="T25" fmla="*/ 142 h 449"/>
                <a:gd name="T26" fmla="*/ 865 w 1275"/>
                <a:gd name="T27" fmla="*/ 252 h 449"/>
                <a:gd name="T28" fmla="*/ 1125 w 1275"/>
                <a:gd name="T29" fmla="*/ 372 h 449"/>
                <a:gd name="T30" fmla="*/ 1275 w 1275"/>
                <a:gd name="T31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5" h="449">
                  <a:moveTo>
                    <a:pt x="148" y="276"/>
                  </a:moveTo>
                  <a:lnTo>
                    <a:pt x="19" y="132"/>
                  </a:lnTo>
                  <a:lnTo>
                    <a:pt x="6" y="110"/>
                  </a:lnTo>
                  <a:lnTo>
                    <a:pt x="0" y="86"/>
                  </a:lnTo>
                  <a:lnTo>
                    <a:pt x="0" y="62"/>
                  </a:lnTo>
                  <a:lnTo>
                    <a:pt x="11" y="41"/>
                  </a:lnTo>
                  <a:lnTo>
                    <a:pt x="25" y="22"/>
                  </a:lnTo>
                  <a:lnTo>
                    <a:pt x="47" y="7"/>
                  </a:lnTo>
                  <a:lnTo>
                    <a:pt x="71" y="0"/>
                  </a:lnTo>
                  <a:lnTo>
                    <a:pt x="96" y="0"/>
                  </a:lnTo>
                  <a:lnTo>
                    <a:pt x="267" y="37"/>
                  </a:lnTo>
                  <a:lnTo>
                    <a:pt x="439" y="84"/>
                  </a:lnTo>
                  <a:lnTo>
                    <a:pt x="604" y="142"/>
                  </a:lnTo>
                  <a:lnTo>
                    <a:pt x="865" y="252"/>
                  </a:lnTo>
                  <a:lnTo>
                    <a:pt x="1125" y="372"/>
                  </a:lnTo>
                  <a:lnTo>
                    <a:pt x="1275" y="44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3181" y="3371"/>
              <a:ext cx="187" cy="85"/>
            </a:xfrm>
            <a:custGeom>
              <a:avLst/>
              <a:gdLst>
                <a:gd name="T0" fmla="*/ 0 w 1124"/>
                <a:gd name="T1" fmla="*/ 139 h 511"/>
                <a:gd name="T2" fmla="*/ 256 w 1124"/>
                <a:gd name="T3" fmla="*/ 258 h 511"/>
                <a:gd name="T4" fmla="*/ 522 w 1124"/>
                <a:gd name="T5" fmla="*/ 369 h 511"/>
                <a:gd name="T6" fmla="*/ 686 w 1124"/>
                <a:gd name="T7" fmla="*/ 426 h 511"/>
                <a:gd name="T8" fmla="*/ 857 w 1124"/>
                <a:gd name="T9" fmla="*/ 474 h 511"/>
                <a:gd name="T10" fmla="*/ 1030 w 1124"/>
                <a:gd name="T11" fmla="*/ 511 h 511"/>
                <a:gd name="T12" fmla="*/ 1053 w 1124"/>
                <a:gd name="T13" fmla="*/ 511 h 511"/>
                <a:gd name="T14" fmla="*/ 1078 w 1124"/>
                <a:gd name="T15" fmla="*/ 503 h 511"/>
                <a:gd name="T16" fmla="*/ 1096 w 1124"/>
                <a:gd name="T17" fmla="*/ 488 h 511"/>
                <a:gd name="T18" fmla="*/ 1114 w 1124"/>
                <a:gd name="T19" fmla="*/ 469 h 511"/>
                <a:gd name="T20" fmla="*/ 1124 w 1124"/>
                <a:gd name="T21" fmla="*/ 448 h 511"/>
                <a:gd name="T22" fmla="*/ 1124 w 1124"/>
                <a:gd name="T23" fmla="*/ 424 h 511"/>
                <a:gd name="T24" fmla="*/ 1119 w 1124"/>
                <a:gd name="T25" fmla="*/ 400 h 511"/>
                <a:gd name="T26" fmla="*/ 1106 w 1124"/>
                <a:gd name="T27" fmla="*/ 378 h 511"/>
                <a:gd name="T28" fmla="*/ 990 w 1124"/>
                <a:gd name="T29" fmla="*/ 245 h 511"/>
                <a:gd name="T30" fmla="*/ 862 w 1124"/>
                <a:gd name="T31" fmla="*/ 124 h 511"/>
                <a:gd name="T32" fmla="*/ 729 w 1124"/>
                <a:gd name="T33" fmla="*/ 9 h 511"/>
                <a:gd name="T34" fmla="*/ 718 w 1124"/>
                <a:gd name="T35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4" h="511">
                  <a:moveTo>
                    <a:pt x="0" y="139"/>
                  </a:moveTo>
                  <a:lnTo>
                    <a:pt x="256" y="258"/>
                  </a:lnTo>
                  <a:lnTo>
                    <a:pt x="522" y="369"/>
                  </a:lnTo>
                  <a:lnTo>
                    <a:pt x="686" y="426"/>
                  </a:lnTo>
                  <a:lnTo>
                    <a:pt x="857" y="474"/>
                  </a:lnTo>
                  <a:lnTo>
                    <a:pt x="1030" y="511"/>
                  </a:lnTo>
                  <a:lnTo>
                    <a:pt x="1053" y="511"/>
                  </a:lnTo>
                  <a:lnTo>
                    <a:pt x="1078" y="503"/>
                  </a:lnTo>
                  <a:lnTo>
                    <a:pt x="1096" y="488"/>
                  </a:lnTo>
                  <a:lnTo>
                    <a:pt x="1114" y="469"/>
                  </a:lnTo>
                  <a:lnTo>
                    <a:pt x="1124" y="448"/>
                  </a:lnTo>
                  <a:lnTo>
                    <a:pt x="1124" y="424"/>
                  </a:lnTo>
                  <a:lnTo>
                    <a:pt x="1119" y="400"/>
                  </a:lnTo>
                  <a:lnTo>
                    <a:pt x="1106" y="378"/>
                  </a:lnTo>
                  <a:lnTo>
                    <a:pt x="990" y="245"/>
                  </a:lnTo>
                  <a:lnTo>
                    <a:pt x="862" y="124"/>
                  </a:lnTo>
                  <a:lnTo>
                    <a:pt x="729" y="9"/>
                  </a:lnTo>
                  <a:lnTo>
                    <a:pt x="718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 flipV="1">
              <a:off x="3156" y="3381"/>
              <a:ext cx="25" cy="13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3021" y="3147"/>
              <a:ext cx="216" cy="77"/>
            </a:xfrm>
            <a:custGeom>
              <a:avLst/>
              <a:gdLst>
                <a:gd name="T0" fmla="*/ 423 w 1298"/>
                <a:gd name="T1" fmla="*/ 461 h 461"/>
                <a:gd name="T2" fmla="*/ 238 w 1298"/>
                <a:gd name="T3" fmla="*/ 413 h 461"/>
                <a:gd name="T4" fmla="*/ 52 w 1298"/>
                <a:gd name="T5" fmla="*/ 353 h 461"/>
                <a:gd name="T6" fmla="*/ 31 w 1298"/>
                <a:gd name="T7" fmla="*/ 342 h 461"/>
                <a:gd name="T8" fmla="*/ 14 w 1298"/>
                <a:gd name="T9" fmla="*/ 324 h 461"/>
                <a:gd name="T10" fmla="*/ 5 w 1298"/>
                <a:gd name="T11" fmla="*/ 304 h 461"/>
                <a:gd name="T12" fmla="*/ 0 w 1298"/>
                <a:gd name="T13" fmla="*/ 279 h 461"/>
                <a:gd name="T14" fmla="*/ 5 w 1298"/>
                <a:gd name="T15" fmla="*/ 256 h 461"/>
                <a:gd name="T16" fmla="*/ 14 w 1298"/>
                <a:gd name="T17" fmla="*/ 231 h 461"/>
                <a:gd name="T18" fmla="*/ 31 w 1298"/>
                <a:gd name="T19" fmla="*/ 214 h 461"/>
                <a:gd name="T20" fmla="*/ 52 w 1298"/>
                <a:gd name="T21" fmla="*/ 202 h 461"/>
                <a:gd name="T22" fmla="*/ 220 w 1298"/>
                <a:gd name="T23" fmla="*/ 148 h 461"/>
                <a:gd name="T24" fmla="*/ 391 w 1298"/>
                <a:gd name="T25" fmla="*/ 104 h 461"/>
                <a:gd name="T26" fmla="*/ 563 w 1298"/>
                <a:gd name="T27" fmla="*/ 71 h 461"/>
                <a:gd name="T28" fmla="*/ 848 w 1298"/>
                <a:gd name="T29" fmla="*/ 34 h 461"/>
                <a:gd name="T30" fmla="*/ 1130 w 1298"/>
                <a:gd name="T31" fmla="*/ 10 h 461"/>
                <a:gd name="T32" fmla="*/ 1298 w 1298"/>
                <a:gd name="T3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8" h="461">
                  <a:moveTo>
                    <a:pt x="423" y="461"/>
                  </a:moveTo>
                  <a:lnTo>
                    <a:pt x="238" y="413"/>
                  </a:lnTo>
                  <a:lnTo>
                    <a:pt x="52" y="353"/>
                  </a:lnTo>
                  <a:lnTo>
                    <a:pt x="31" y="342"/>
                  </a:lnTo>
                  <a:lnTo>
                    <a:pt x="14" y="324"/>
                  </a:lnTo>
                  <a:lnTo>
                    <a:pt x="5" y="304"/>
                  </a:lnTo>
                  <a:lnTo>
                    <a:pt x="0" y="279"/>
                  </a:lnTo>
                  <a:lnTo>
                    <a:pt x="5" y="256"/>
                  </a:lnTo>
                  <a:lnTo>
                    <a:pt x="14" y="231"/>
                  </a:lnTo>
                  <a:lnTo>
                    <a:pt x="31" y="214"/>
                  </a:lnTo>
                  <a:lnTo>
                    <a:pt x="52" y="202"/>
                  </a:lnTo>
                  <a:lnTo>
                    <a:pt x="220" y="148"/>
                  </a:lnTo>
                  <a:lnTo>
                    <a:pt x="391" y="104"/>
                  </a:lnTo>
                  <a:lnTo>
                    <a:pt x="563" y="71"/>
                  </a:lnTo>
                  <a:lnTo>
                    <a:pt x="848" y="34"/>
                  </a:lnTo>
                  <a:lnTo>
                    <a:pt x="1130" y="10"/>
                  </a:lnTo>
                  <a:lnTo>
                    <a:pt x="1298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3233" y="3067"/>
              <a:ext cx="188" cy="80"/>
            </a:xfrm>
            <a:custGeom>
              <a:avLst/>
              <a:gdLst>
                <a:gd name="T0" fmla="*/ 0 w 1131"/>
                <a:gd name="T1" fmla="*/ 477 h 477"/>
                <a:gd name="T2" fmla="*/ 286 w 1131"/>
                <a:gd name="T3" fmla="*/ 453 h 477"/>
                <a:gd name="T4" fmla="*/ 568 w 1131"/>
                <a:gd name="T5" fmla="*/ 418 h 477"/>
                <a:gd name="T6" fmla="*/ 740 w 1131"/>
                <a:gd name="T7" fmla="*/ 386 h 477"/>
                <a:gd name="T8" fmla="*/ 911 w 1131"/>
                <a:gd name="T9" fmla="*/ 339 h 477"/>
                <a:gd name="T10" fmla="*/ 1079 w 1131"/>
                <a:gd name="T11" fmla="*/ 285 h 477"/>
                <a:gd name="T12" fmla="*/ 1099 w 1131"/>
                <a:gd name="T13" fmla="*/ 273 h 477"/>
                <a:gd name="T14" fmla="*/ 1116 w 1131"/>
                <a:gd name="T15" fmla="*/ 257 h 477"/>
                <a:gd name="T16" fmla="*/ 1128 w 1131"/>
                <a:gd name="T17" fmla="*/ 234 h 477"/>
                <a:gd name="T18" fmla="*/ 1131 w 1131"/>
                <a:gd name="T19" fmla="*/ 209 h 477"/>
                <a:gd name="T20" fmla="*/ 1128 w 1131"/>
                <a:gd name="T21" fmla="*/ 185 h 477"/>
                <a:gd name="T22" fmla="*/ 1116 w 1131"/>
                <a:gd name="T23" fmla="*/ 163 h 477"/>
                <a:gd name="T24" fmla="*/ 1099 w 1131"/>
                <a:gd name="T25" fmla="*/ 146 h 477"/>
                <a:gd name="T26" fmla="*/ 1079 w 1131"/>
                <a:gd name="T27" fmla="*/ 134 h 477"/>
                <a:gd name="T28" fmla="*/ 911 w 1131"/>
                <a:gd name="T29" fmla="*/ 80 h 477"/>
                <a:gd name="T30" fmla="*/ 740 w 1131"/>
                <a:gd name="T31" fmla="*/ 33 h 477"/>
                <a:gd name="T32" fmla="*/ 568 w 1131"/>
                <a:gd name="T33" fmla="*/ 1 h 477"/>
                <a:gd name="T34" fmla="*/ 554 w 1131"/>
                <a:gd name="T3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1" h="477">
                  <a:moveTo>
                    <a:pt x="0" y="477"/>
                  </a:moveTo>
                  <a:lnTo>
                    <a:pt x="286" y="453"/>
                  </a:lnTo>
                  <a:lnTo>
                    <a:pt x="568" y="418"/>
                  </a:lnTo>
                  <a:lnTo>
                    <a:pt x="740" y="386"/>
                  </a:lnTo>
                  <a:lnTo>
                    <a:pt x="911" y="339"/>
                  </a:lnTo>
                  <a:lnTo>
                    <a:pt x="1079" y="285"/>
                  </a:lnTo>
                  <a:lnTo>
                    <a:pt x="1099" y="273"/>
                  </a:lnTo>
                  <a:lnTo>
                    <a:pt x="1116" y="257"/>
                  </a:lnTo>
                  <a:lnTo>
                    <a:pt x="1128" y="234"/>
                  </a:lnTo>
                  <a:lnTo>
                    <a:pt x="1131" y="209"/>
                  </a:lnTo>
                  <a:lnTo>
                    <a:pt x="1128" y="185"/>
                  </a:lnTo>
                  <a:lnTo>
                    <a:pt x="1116" y="163"/>
                  </a:lnTo>
                  <a:lnTo>
                    <a:pt x="1099" y="146"/>
                  </a:lnTo>
                  <a:lnTo>
                    <a:pt x="1079" y="134"/>
                  </a:lnTo>
                  <a:lnTo>
                    <a:pt x="911" y="80"/>
                  </a:lnTo>
                  <a:lnTo>
                    <a:pt x="740" y="33"/>
                  </a:lnTo>
                  <a:lnTo>
                    <a:pt x="568" y="1"/>
                  </a:lnTo>
                  <a:lnTo>
                    <a:pt x="554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3205" y="3147"/>
              <a:ext cx="28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2993" y="2905"/>
              <a:ext cx="166" cy="155"/>
            </a:xfrm>
            <a:custGeom>
              <a:avLst/>
              <a:gdLst>
                <a:gd name="T0" fmla="*/ 467 w 997"/>
                <a:gd name="T1" fmla="*/ 836 h 930"/>
                <a:gd name="T2" fmla="*/ 284 w 997"/>
                <a:gd name="T3" fmla="*/ 889 h 930"/>
                <a:gd name="T4" fmla="*/ 94 w 997"/>
                <a:gd name="T5" fmla="*/ 930 h 930"/>
                <a:gd name="T6" fmla="*/ 70 w 997"/>
                <a:gd name="T7" fmla="*/ 930 h 930"/>
                <a:gd name="T8" fmla="*/ 46 w 997"/>
                <a:gd name="T9" fmla="*/ 923 h 930"/>
                <a:gd name="T10" fmla="*/ 27 w 997"/>
                <a:gd name="T11" fmla="*/ 909 h 930"/>
                <a:gd name="T12" fmla="*/ 9 w 997"/>
                <a:gd name="T13" fmla="*/ 889 h 930"/>
                <a:gd name="T14" fmla="*/ 3 w 997"/>
                <a:gd name="T15" fmla="*/ 868 h 930"/>
                <a:gd name="T16" fmla="*/ 0 w 997"/>
                <a:gd name="T17" fmla="*/ 844 h 930"/>
                <a:gd name="T18" fmla="*/ 4 w 997"/>
                <a:gd name="T19" fmla="*/ 821 h 930"/>
                <a:gd name="T20" fmla="*/ 18 w 997"/>
                <a:gd name="T21" fmla="*/ 798 h 930"/>
                <a:gd name="T22" fmla="*/ 137 w 997"/>
                <a:gd name="T23" fmla="*/ 667 h 930"/>
                <a:gd name="T24" fmla="*/ 262 w 997"/>
                <a:gd name="T25" fmla="*/ 544 h 930"/>
                <a:gd name="T26" fmla="*/ 396 w 997"/>
                <a:gd name="T27" fmla="*/ 429 h 930"/>
                <a:gd name="T28" fmla="*/ 623 w 997"/>
                <a:gd name="T29" fmla="*/ 254 h 930"/>
                <a:gd name="T30" fmla="*/ 855 w 997"/>
                <a:gd name="T31" fmla="*/ 92 h 930"/>
                <a:gd name="T32" fmla="*/ 997 w 997"/>
                <a:gd name="T33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7" h="930">
                  <a:moveTo>
                    <a:pt x="467" y="836"/>
                  </a:moveTo>
                  <a:lnTo>
                    <a:pt x="284" y="889"/>
                  </a:lnTo>
                  <a:lnTo>
                    <a:pt x="94" y="930"/>
                  </a:lnTo>
                  <a:lnTo>
                    <a:pt x="70" y="930"/>
                  </a:lnTo>
                  <a:lnTo>
                    <a:pt x="46" y="923"/>
                  </a:lnTo>
                  <a:lnTo>
                    <a:pt x="27" y="909"/>
                  </a:lnTo>
                  <a:lnTo>
                    <a:pt x="9" y="889"/>
                  </a:lnTo>
                  <a:lnTo>
                    <a:pt x="3" y="868"/>
                  </a:lnTo>
                  <a:lnTo>
                    <a:pt x="0" y="844"/>
                  </a:lnTo>
                  <a:lnTo>
                    <a:pt x="4" y="821"/>
                  </a:lnTo>
                  <a:lnTo>
                    <a:pt x="18" y="798"/>
                  </a:lnTo>
                  <a:lnTo>
                    <a:pt x="137" y="667"/>
                  </a:lnTo>
                  <a:lnTo>
                    <a:pt x="262" y="544"/>
                  </a:lnTo>
                  <a:lnTo>
                    <a:pt x="396" y="429"/>
                  </a:lnTo>
                  <a:lnTo>
                    <a:pt x="623" y="254"/>
                  </a:lnTo>
                  <a:lnTo>
                    <a:pt x="855" y="92"/>
                  </a:lnTo>
                  <a:lnTo>
                    <a:pt x="997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3155" y="2767"/>
              <a:ext cx="142" cy="140"/>
            </a:xfrm>
            <a:custGeom>
              <a:avLst/>
              <a:gdLst>
                <a:gd name="T0" fmla="*/ 0 w 855"/>
                <a:gd name="T1" fmla="*/ 839 h 839"/>
                <a:gd name="T2" fmla="*/ 232 w 855"/>
                <a:gd name="T3" fmla="*/ 678 h 839"/>
                <a:gd name="T4" fmla="*/ 460 w 855"/>
                <a:gd name="T5" fmla="*/ 502 h 839"/>
                <a:gd name="T6" fmla="*/ 593 w 855"/>
                <a:gd name="T7" fmla="*/ 388 h 839"/>
                <a:gd name="T8" fmla="*/ 721 w 855"/>
                <a:gd name="T9" fmla="*/ 264 h 839"/>
                <a:gd name="T10" fmla="*/ 837 w 855"/>
                <a:gd name="T11" fmla="*/ 135 h 839"/>
                <a:gd name="T12" fmla="*/ 851 w 855"/>
                <a:gd name="T13" fmla="*/ 113 h 839"/>
                <a:gd name="T14" fmla="*/ 855 w 855"/>
                <a:gd name="T15" fmla="*/ 90 h 839"/>
                <a:gd name="T16" fmla="*/ 855 w 855"/>
                <a:gd name="T17" fmla="*/ 64 h 839"/>
                <a:gd name="T18" fmla="*/ 845 w 855"/>
                <a:gd name="T19" fmla="*/ 40 h 839"/>
                <a:gd name="T20" fmla="*/ 828 w 855"/>
                <a:gd name="T21" fmla="*/ 21 h 839"/>
                <a:gd name="T22" fmla="*/ 809 w 855"/>
                <a:gd name="T23" fmla="*/ 7 h 839"/>
                <a:gd name="T24" fmla="*/ 785 w 855"/>
                <a:gd name="T25" fmla="*/ 0 h 839"/>
                <a:gd name="T26" fmla="*/ 761 w 855"/>
                <a:gd name="T27" fmla="*/ 2 h 839"/>
                <a:gd name="T28" fmla="*/ 588 w 855"/>
                <a:gd name="T29" fmla="*/ 36 h 839"/>
                <a:gd name="T30" fmla="*/ 417 w 855"/>
                <a:gd name="T31" fmla="*/ 85 h 839"/>
                <a:gd name="T32" fmla="*/ 253 w 855"/>
                <a:gd name="T33" fmla="*/ 142 h 839"/>
                <a:gd name="T34" fmla="*/ 240 w 855"/>
                <a:gd name="T35" fmla="*/ 14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5" h="839">
                  <a:moveTo>
                    <a:pt x="0" y="839"/>
                  </a:moveTo>
                  <a:lnTo>
                    <a:pt x="232" y="678"/>
                  </a:lnTo>
                  <a:lnTo>
                    <a:pt x="460" y="502"/>
                  </a:lnTo>
                  <a:lnTo>
                    <a:pt x="593" y="388"/>
                  </a:lnTo>
                  <a:lnTo>
                    <a:pt x="721" y="264"/>
                  </a:lnTo>
                  <a:lnTo>
                    <a:pt x="837" y="135"/>
                  </a:lnTo>
                  <a:lnTo>
                    <a:pt x="851" y="113"/>
                  </a:lnTo>
                  <a:lnTo>
                    <a:pt x="855" y="90"/>
                  </a:lnTo>
                  <a:lnTo>
                    <a:pt x="855" y="64"/>
                  </a:lnTo>
                  <a:lnTo>
                    <a:pt x="845" y="40"/>
                  </a:lnTo>
                  <a:lnTo>
                    <a:pt x="828" y="21"/>
                  </a:lnTo>
                  <a:lnTo>
                    <a:pt x="809" y="7"/>
                  </a:lnTo>
                  <a:lnTo>
                    <a:pt x="785" y="0"/>
                  </a:lnTo>
                  <a:lnTo>
                    <a:pt x="761" y="2"/>
                  </a:lnTo>
                  <a:lnTo>
                    <a:pt x="588" y="36"/>
                  </a:lnTo>
                  <a:lnTo>
                    <a:pt x="417" y="85"/>
                  </a:lnTo>
                  <a:lnTo>
                    <a:pt x="253" y="142"/>
                  </a:lnTo>
                  <a:lnTo>
                    <a:pt x="240" y="14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>
              <a:off x="3131" y="2907"/>
              <a:ext cx="24" cy="16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V="1">
              <a:off x="2941" y="2899"/>
              <a:ext cx="22" cy="24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2895" y="2735"/>
              <a:ext cx="74" cy="212"/>
            </a:xfrm>
            <a:custGeom>
              <a:avLst/>
              <a:gdLst>
                <a:gd name="T0" fmla="*/ 276 w 449"/>
                <a:gd name="T1" fmla="*/ 1125 h 1272"/>
                <a:gd name="T2" fmla="*/ 132 w 449"/>
                <a:gd name="T3" fmla="*/ 1255 h 1272"/>
                <a:gd name="T4" fmla="*/ 114 w 449"/>
                <a:gd name="T5" fmla="*/ 1267 h 1272"/>
                <a:gd name="T6" fmla="*/ 89 w 449"/>
                <a:gd name="T7" fmla="*/ 1272 h 1272"/>
                <a:gd name="T8" fmla="*/ 64 w 449"/>
                <a:gd name="T9" fmla="*/ 1272 h 1272"/>
                <a:gd name="T10" fmla="*/ 40 w 449"/>
                <a:gd name="T11" fmla="*/ 1263 h 1272"/>
                <a:gd name="T12" fmla="*/ 21 w 449"/>
                <a:gd name="T13" fmla="*/ 1248 h 1272"/>
                <a:gd name="T14" fmla="*/ 7 w 449"/>
                <a:gd name="T15" fmla="*/ 1226 h 1272"/>
                <a:gd name="T16" fmla="*/ 0 w 449"/>
                <a:gd name="T17" fmla="*/ 1202 h 1272"/>
                <a:gd name="T18" fmla="*/ 1 w 449"/>
                <a:gd name="T19" fmla="*/ 1178 h 1272"/>
                <a:gd name="T20" fmla="*/ 35 w 449"/>
                <a:gd name="T21" fmla="*/ 1006 h 1272"/>
                <a:gd name="T22" fmla="*/ 83 w 449"/>
                <a:gd name="T23" fmla="*/ 835 h 1272"/>
                <a:gd name="T24" fmla="*/ 142 w 449"/>
                <a:gd name="T25" fmla="*/ 670 h 1272"/>
                <a:gd name="T26" fmla="*/ 253 w 449"/>
                <a:gd name="T27" fmla="*/ 409 h 1272"/>
                <a:gd name="T28" fmla="*/ 372 w 449"/>
                <a:gd name="T29" fmla="*/ 148 h 1272"/>
                <a:gd name="T30" fmla="*/ 449 w 449"/>
                <a:gd name="T3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9" h="1272">
                  <a:moveTo>
                    <a:pt x="276" y="1125"/>
                  </a:moveTo>
                  <a:lnTo>
                    <a:pt x="132" y="1255"/>
                  </a:lnTo>
                  <a:lnTo>
                    <a:pt x="114" y="1267"/>
                  </a:lnTo>
                  <a:lnTo>
                    <a:pt x="89" y="1272"/>
                  </a:lnTo>
                  <a:lnTo>
                    <a:pt x="64" y="1272"/>
                  </a:lnTo>
                  <a:lnTo>
                    <a:pt x="40" y="1263"/>
                  </a:lnTo>
                  <a:lnTo>
                    <a:pt x="21" y="1248"/>
                  </a:lnTo>
                  <a:lnTo>
                    <a:pt x="7" y="1226"/>
                  </a:lnTo>
                  <a:lnTo>
                    <a:pt x="0" y="1202"/>
                  </a:lnTo>
                  <a:lnTo>
                    <a:pt x="1" y="1178"/>
                  </a:lnTo>
                  <a:lnTo>
                    <a:pt x="35" y="1006"/>
                  </a:lnTo>
                  <a:lnTo>
                    <a:pt x="83" y="835"/>
                  </a:lnTo>
                  <a:lnTo>
                    <a:pt x="142" y="670"/>
                  </a:lnTo>
                  <a:lnTo>
                    <a:pt x="253" y="409"/>
                  </a:lnTo>
                  <a:lnTo>
                    <a:pt x="372" y="148"/>
                  </a:lnTo>
                  <a:lnTo>
                    <a:pt x="449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2944" y="2551"/>
              <a:ext cx="85" cy="188"/>
            </a:xfrm>
            <a:custGeom>
              <a:avLst/>
              <a:gdLst>
                <a:gd name="T0" fmla="*/ 138 w 510"/>
                <a:gd name="T1" fmla="*/ 1124 h 1124"/>
                <a:gd name="T2" fmla="*/ 259 w 510"/>
                <a:gd name="T3" fmla="*/ 867 h 1124"/>
                <a:gd name="T4" fmla="*/ 368 w 510"/>
                <a:gd name="T5" fmla="*/ 602 h 1124"/>
                <a:gd name="T6" fmla="*/ 427 w 510"/>
                <a:gd name="T7" fmla="*/ 437 h 1124"/>
                <a:gd name="T8" fmla="*/ 473 w 510"/>
                <a:gd name="T9" fmla="*/ 267 h 1124"/>
                <a:gd name="T10" fmla="*/ 510 w 510"/>
                <a:gd name="T11" fmla="*/ 95 h 1124"/>
                <a:gd name="T12" fmla="*/ 510 w 510"/>
                <a:gd name="T13" fmla="*/ 69 h 1124"/>
                <a:gd name="T14" fmla="*/ 502 w 510"/>
                <a:gd name="T15" fmla="*/ 46 h 1124"/>
                <a:gd name="T16" fmla="*/ 490 w 510"/>
                <a:gd name="T17" fmla="*/ 26 h 1124"/>
                <a:gd name="T18" fmla="*/ 470 w 510"/>
                <a:gd name="T19" fmla="*/ 9 h 1124"/>
                <a:gd name="T20" fmla="*/ 445 w 510"/>
                <a:gd name="T21" fmla="*/ 3 h 1124"/>
                <a:gd name="T22" fmla="*/ 422 w 510"/>
                <a:gd name="T23" fmla="*/ 0 h 1124"/>
                <a:gd name="T24" fmla="*/ 397 w 510"/>
                <a:gd name="T25" fmla="*/ 4 h 1124"/>
                <a:gd name="T26" fmla="*/ 377 w 510"/>
                <a:gd name="T27" fmla="*/ 18 h 1124"/>
                <a:gd name="T28" fmla="*/ 244 w 510"/>
                <a:gd name="T29" fmla="*/ 137 h 1124"/>
                <a:gd name="T30" fmla="*/ 121 w 510"/>
                <a:gd name="T31" fmla="*/ 261 h 1124"/>
                <a:gd name="T32" fmla="*/ 7 w 510"/>
                <a:gd name="T33" fmla="*/ 395 h 1124"/>
                <a:gd name="T34" fmla="*/ 0 w 510"/>
                <a:gd name="T35" fmla="*/ 405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" h="1124">
                  <a:moveTo>
                    <a:pt x="138" y="1124"/>
                  </a:moveTo>
                  <a:lnTo>
                    <a:pt x="259" y="867"/>
                  </a:lnTo>
                  <a:lnTo>
                    <a:pt x="368" y="602"/>
                  </a:lnTo>
                  <a:lnTo>
                    <a:pt x="427" y="437"/>
                  </a:lnTo>
                  <a:lnTo>
                    <a:pt x="473" y="267"/>
                  </a:lnTo>
                  <a:lnTo>
                    <a:pt x="510" y="95"/>
                  </a:lnTo>
                  <a:lnTo>
                    <a:pt x="510" y="69"/>
                  </a:lnTo>
                  <a:lnTo>
                    <a:pt x="502" y="46"/>
                  </a:lnTo>
                  <a:lnTo>
                    <a:pt x="490" y="26"/>
                  </a:lnTo>
                  <a:lnTo>
                    <a:pt x="470" y="9"/>
                  </a:lnTo>
                  <a:lnTo>
                    <a:pt x="445" y="3"/>
                  </a:lnTo>
                  <a:lnTo>
                    <a:pt x="422" y="0"/>
                  </a:lnTo>
                  <a:lnTo>
                    <a:pt x="397" y="4"/>
                  </a:lnTo>
                  <a:lnTo>
                    <a:pt x="377" y="18"/>
                  </a:lnTo>
                  <a:lnTo>
                    <a:pt x="244" y="137"/>
                  </a:lnTo>
                  <a:lnTo>
                    <a:pt x="121" y="261"/>
                  </a:lnTo>
                  <a:lnTo>
                    <a:pt x="7" y="395"/>
                  </a:lnTo>
                  <a:lnTo>
                    <a:pt x="0" y="405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H="1">
              <a:off x="2955" y="2739"/>
              <a:ext cx="12" cy="25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2720" y="2682"/>
              <a:ext cx="77" cy="217"/>
            </a:xfrm>
            <a:custGeom>
              <a:avLst/>
              <a:gdLst>
                <a:gd name="T0" fmla="*/ 461 w 461"/>
                <a:gd name="T1" fmla="*/ 876 h 1299"/>
                <a:gd name="T2" fmla="*/ 415 w 461"/>
                <a:gd name="T3" fmla="*/ 1064 h 1299"/>
                <a:gd name="T4" fmla="*/ 354 w 461"/>
                <a:gd name="T5" fmla="*/ 1246 h 1299"/>
                <a:gd name="T6" fmla="*/ 343 w 461"/>
                <a:gd name="T7" fmla="*/ 1266 h 1299"/>
                <a:gd name="T8" fmla="*/ 324 w 461"/>
                <a:gd name="T9" fmla="*/ 1285 h 1299"/>
                <a:gd name="T10" fmla="*/ 301 w 461"/>
                <a:gd name="T11" fmla="*/ 1294 h 1299"/>
                <a:gd name="T12" fmla="*/ 278 w 461"/>
                <a:gd name="T13" fmla="*/ 1299 h 1299"/>
                <a:gd name="T14" fmla="*/ 253 w 461"/>
                <a:gd name="T15" fmla="*/ 1294 h 1299"/>
                <a:gd name="T16" fmla="*/ 233 w 461"/>
                <a:gd name="T17" fmla="*/ 1285 h 1299"/>
                <a:gd name="T18" fmla="*/ 213 w 461"/>
                <a:gd name="T19" fmla="*/ 1266 h 1299"/>
                <a:gd name="T20" fmla="*/ 201 w 461"/>
                <a:gd name="T21" fmla="*/ 1246 h 1299"/>
                <a:gd name="T22" fmla="*/ 147 w 461"/>
                <a:gd name="T23" fmla="*/ 1078 h 1299"/>
                <a:gd name="T24" fmla="*/ 103 w 461"/>
                <a:gd name="T25" fmla="*/ 908 h 1299"/>
                <a:gd name="T26" fmla="*/ 68 w 461"/>
                <a:gd name="T27" fmla="*/ 735 h 1299"/>
                <a:gd name="T28" fmla="*/ 34 w 461"/>
                <a:gd name="T29" fmla="*/ 451 h 1299"/>
                <a:gd name="T30" fmla="*/ 9 w 461"/>
                <a:gd name="T31" fmla="*/ 167 h 1299"/>
                <a:gd name="T32" fmla="*/ 0 w 461"/>
                <a:gd name="T3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1" h="1299">
                  <a:moveTo>
                    <a:pt x="461" y="876"/>
                  </a:moveTo>
                  <a:lnTo>
                    <a:pt x="415" y="1064"/>
                  </a:lnTo>
                  <a:lnTo>
                    <a:pt x="354" y="1246"/>
                  </a:lnTo>
                  <a:lnTo>
                    <a:pt x="343" y="1266"/>
                  </a:lnTo>
                  <a:lnTo>
                    <a:pt x="324" y="1285"/>
                  </a:lnTo>
                  <a:lnTo>
                    <a:pt x="301" y="1294"/>
                  </a:lnTo>
                  <a:lnTo>
                    <a:pt x="278" y="1299"/>
                  </a:lnTo>
                  <a:lnTo>
                    <a:pt x="253" y="1294"/>
                  </a:lnTo>
                  <a:lnTo>
                    <a:pt x="233" y="1285"/>
                  </a:lnTo>
                  <a:lnTo>
                    <a:pt x="213" y="1266"/>
                  </a:lnTo>
                  <a:lnTo>
                    <a:pt x="201" y="1246"/>
                  </a:lnTo>
                  <a:lnTo>
                    <a:pt x="147" y="1078"/>
                  </a:lnTo>
                  <a:lnTo>
                    <a:pt x="103" y="908"/>
                  </a:lnTo>
                  <a:lnTo>
                    <a:pt x="68" y="735"/>
                  </a:lnTo>
                  <a:lnTo>
                    <a:pt x="34" y="451"/>
                  </a:lnTo>
                  <a:lnTo>
                    <a:pt x="9" y="16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2641" y="2498"/>
              <a:ext cx="80" cy="188"/>
            </a:xfrm>
            <a:custGeom>
              <a:avLst/>
              <a:gdLst>
                <a:gd name="T0" fmla="*/ 478 w 478"/>
                <a:gd name="T1" fmla="*/ 1130 h 1130"/>
                <a:gd name="T2" fmla="*/ 454 w 478"/>
                <a:gd name="T3" fmla="*/ 848 h 1130"/>
                <a:gd name="T4" fmla="*/ 415 w 478"/>
                <a:gd name="T5" fmla="*/ 564 h 1130"/>
                <a:gd name="T6" fmla="*/ 386 w 478"/>
                <a:gd name="T7" fmla="*/ 391 h 1130"/>
                <a:gd name="T8" fmla="*/ 339 w 478"/>
                <a:gd name="T9" fmla="*/ 221 h 1130"/>
                <a:gd name="T10" fmla="*/ 285 w 478"/>
                <a:gd name="T11" fmla="*/ 53 h 1130"/>
                <a:gd name="T12" fmla="*/ 272 w 478"/>
                <a:gd name="T13" fmla="*/ 31 h 1130"/>
                <a:gd name="T14" fmla="*/ 256 w 478"/>
                <a:gd name="T15" fmla="*/ 14 h 1130"/>
                <a:gd name="T16" fmla="*/ 234 w 478"/>
                <a:gd name="T17" fmla="*/ 5 h 1130"/>
                <a:gd name="T18" fmla="*/ 210 w 478"/>
                <a:gd name="T19" fmla="*/ 0 h 1130"/>
                <a:gd name="T20" fmla="*/ 186 w 478"/>
                <a:gd name="T21" fmla="*/ 5 h 1130"/>
                <a:gd name="T22" fmla="*/ 162 w 478"/>
                <a:gd name="T23" fmla="*/ 14 h 1130"/>
                <a:gd name="T24" fmla="*/ 145 w 478"/>
                <a:gd name="T25" fmla="*/ 31 h 1130"/>
                <a:gd name="T26" fmla="*/ 133 w 478"/>
                <a:gd name="T27" fmla="*/ 53 h 1130"/>
                <a:gd name="T28" fmla="*/ 77 w 478"/>
                <a:gd name="T29" fmla="*/ 221 h 1130"/>
                <a:gd name="T30" fmla="*/ 34 w 478"/>
                <a:gd name="T31" fmla="*/ 391 h 1130"/>
                <a:gd name="T32" fmla="*/ 1 w 478"/>
                <a:gd name="T33" fmla="*/ 564 h 1130"/>
                <a:gd name="T34" fmla="*/ 0 w 478"/>
                <a:gd name="T35" fmla="*/ 578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130">
                  <a:moveTo>
                    <a:pt x="478" y="1130"/>
                  </a:moveTo>
                  <a:lnTo>
                    <a:pt x="454" y="848"/>
                  </a:lnTo>
                  <a:lnTo>
                    <a:pt x="415" y="564"/>
                  </a:lnTo>
                  <a:lnTo>
                    <a:pt x="386" y="391"/>
                  </a:lnTo>
                  <a:lnTo>
                    <a:pt x="339" y="221"/>
                  </a:lnTo>
                  <a:lnTo>
                    <a:pt x="285" y="53"/>
                  </a:lnTo>
                  <a:lnTo>
                    <a:pt x="272" y="31"/>
                  </a:lnTo>
                  <a:lnTo>
                    <a:pt x="256" y="14"/>
                  </a:lnTo>
                  <a:lnTo>
                    <a:pt x="234" y="5"/>
                  </a:lnTo>
                  <a:lnTo>
                    <a:pt x="210" y="0"/>
                  </a:lnTo>
                  <a:lnTo>
                    <a:pt x="186" y="5"/>
                  </a:lnTo>
                  <a:lnTo>
                    <a:pt x="162" y="14"/>
                  </a:lnTo>
                  <a:lnTo>
                    <a:pt x="145" y="31"/>
                  </a:lnTo>
                  <a:lnTo>
                    <a:pt x="133" y="53"/>
                  </a:lnTo>
                  <a:lnTo>
                    <a:pt x="77" y="221"/>
                  </a:lnTo>
                  <a:lnTo>
                    <a:pt x="34" y="391"/>
                  </a:lnTo>
                  <a:lnTo>
                    <a:pt x="1" y="564"/>
                  </a:lnTo>
                  <a:lnTo>
                    <a:pt x="0" y="578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2721" y="2686"/>
              <a:ext cx="1" cy="28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2402" y="3122"/>
              <a:ext cx="65" cy="20"/>
            </a:xfrm>
            <a:custGeom>
              <a:avLst/>
              <a:gdLst>
                <a:gd name="T0" fmla="*/ 390 w 390"/>
                <a:gd name="T1" fmla="*/ 119 h 119"/>
                <a:gd name="T2" fmla="*/ 370 w 390"/>
                <a:gd name="T3" fmla="*/ 108 h 119"/>
                <a:gd name="T4" fmla="*/ 186 w 390"/>
                <a:gd name="T5" fmla="*/ 46 h 119"/>
                <a:gd name="T6" fmla="*/ 0 w 39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119">
                  <a:moveTo>
                    <a:pt x="390" y="119"/>
                  </a:moveTo>
                  <a:lnTo>
                    <a:pt x="370" y="108"/>
                  </a:lnTo>
                  <a:lnTo>
                    <a:pt x="186" y="4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2407" y="3142"/>
              <a:ext cx="65" cy="40"/>
            </a:xfrm>
            <a:custGeom>
              <a:avLst/>
              <a:gdLst>
                <a:gd name="T0" fmla="*/ 0 w 392"/>
                <a:gd name="T1" fmla="*/ 239 h 239"/>
                <a:gd name="T2" fmla="*/ 169 w 392"/>
                <a:gd name="T3" fmla="*/ 196 h 239"/>
                <a:gd name="T4" fmla="*/ 339 w 392"/>
                <a:gd name="T5" fmla="*/ 142 h 239"/>
                <a:gd name="T6" fmla="*/ 359 w 392"/>
                <a:gd name="T7" fmla="*/ 129 h 239"/>
                <a:gd name="T8" fmla="*/ 376 w 392"/>
                <a:gd name="T9" fmla="*/ 109 h 239"/>
                <a:gd name="T10" fmla="*/ 388 w 392"/>
                <a:gd name="T11" fmla="*/ 89 h 239"/>
                <a:gd name="T12" fmla="*/ 392 w 392"/>
                <a:gd name="T13" fmla="*/ 65 h 239"/>
                <a:gd name="T14" fmla="*/ 388 w 392"/>
                <a:gd name="T15" fmla="*/ 41 h 239"/>
                <a:gd name="T16" fmla="*/ 376 w 392"/>
                <a:gd name="T17" fmla="*/ 18 h 239"/>
                <a:gd name="T18" fmla="*/ 359 w 392"/>
                <a:gd name="T1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239">
                  <a:moveTo>
                    <a:pt x="0" y="239"/>
                  </a:moveTo>
                  <a:lnTo>
                    <a:pt x="169" y="196"/>
                  </a:lnTo>
                  <a:lnTo>
                    <a:pt x="339" y="142"/>
                  </a:lnTo>
                  <a:lnTo>
                    <a:pt x="359" y="129"/>
                  </a:lnTo>
                  <a:lnTo>
                    <a:pt x="376" y="109"/>
                  </a:lnTo>
                  <a:lnTo>
                    <a:pt x="388" y="89"/>
                  </a:lnTo>
                  <a:lnTo>
                    <a:pt x="392" y="65"/>
                  </a:lnTo>
                  <a:lnTo>
                    <a:pt x="388" y="41"/>
                  </a:lnTo>
                  <a:lnTo>
                    <a:pt x="376" y="18"/>
                  </a:lnTo>
                  <a:lnTo>
                    <a:pt x="359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1699" y="3182"/>
              <a:ext cx="708" cy="15"/>
            </a:xfrm>
            <a:custGeom>
              <a:avLst/>
              <a:gdLst>
                <a:gd name="T0" fmla="*/ 4252 w 4252"/>
                <a:gd name="T1" fmla="*/ 0 h 93"/>
                <a:gd name="T2" fmla="*/ 4077 w 4252"/>
                <a:gd name="T3" fmla="*/ 35 h 93"/>
                <a:gd name="T4" fmla="*/ 3810 w 4252"/>
                <a:gd name="T5" fmla="*/ 68 h 93"/>
                <a:gd name="T6" fmla="*/ 3538 w 4252"/>
                <a:gd name="T7" fmla="*/ 93 h 93"/>
                <a:gd name="T8" fmla="*/ 0 w 4252"/>
                <a:gd name="T9" fmla="*/ 93 h 93"/>
                <a:gd name="T10" fmla="*/ 71 w 4252"/>
                <a:gd name="T11" fmla="*/ 8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2" h="93">
                  <a:moveTo>
                    <a:pt x="4252" y="0"/>
                  </a:moveTo>
                  <a:lnTo>
                    <a:pt x="4077" y="35"/>
                  </a:lnTo>
                  <a:lnTo>
                    <a:pt x="3810" y="68"/>
                  </a:lnTo>
                  <a:lnTo>
                    <a:pt x="3538" y="93"/>
                  </a:lnTo>
                  <a:lnTo>
                    <a:pt x="0" y="93"/>
                  </a:lnTo>
                  <a:lnTo>
                    <a:pt x="71" y="8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1699" y="3189"/>
              <a:ext cx="10" cy="8"/>
            </a:xfrm>
            <a:custGeom>
              <a:avLst/>
              <a:gdLst>
                <a:gd name="T0" fmla="*/ 65 w 65"/>
                <a:gd name="T1" fmla="*/ 18 h 51"/>
                <a:gd name="T2" fmla="*/ 0 w 65"/>
                <a:gd name="T3" fmla="*/ 51 h 51"/>
                <a:gd name="T4" fmla="*/ 51 w 65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1">
                  <a:moveTo>
                    <a:pt x="65" y="18"/>
                  </a:moveTo>
                  <a:lnTo>
                    <a:pt x="0" y="51"/>
                  </a:lnTo>
                  <a:lnTo>
                    <a:pt x="51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1693" y="3186"/>
              <a:ext cx="11" cy="11"/>
            </a:xfrm>
            <a:custGeom>
              <a:avLst/>
              <a:gdLst>
                <a:gd name="T0" fmla="*/ 65 w 65"/>
                <a:gd name="T1" fmla="*/ 9 h 71"/>
                <a:gd name="T2" fmla="*/ 32 w 65"/>
                <a:gd name="T3" fmla="*/ 71 h 71"/>
                <a:gd name="T4" fmla="*/ 44 w 65"/>
                <a:gd name="T5" fmla="*/ 0 h 71"/>
                <a:gd name="T6" fmla="*/ 21 w 65"/>
                <a:gd name="T7" fmla="*/ 0 h 71"/>
                <a:gd name="T8" fmla="*/ 32 w 65"/>
                <a:gd name="T9" fmla="*/ 71 h 71"/>
                <a:gd name="T10" fmla="*/ 0 w 65"/>
                <a:gd name="T11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71">
                  <a:moveTo>
                    <a:pt x="65" y="9"/>
                  </a:moveTo>
                  <a:lnTo>
                    <a:pt x="32" y="71"/>
                  </a:lnTo>
                  <a:lnTo>
                    <a:pt x="44" y="0"/>
                  </a:lnTo>
                  <a:lnTo>
                    <a:pt x="21" y="0"/>
                  </a:lnTo>
                  <a:lnTo>
                    <a:pt x="32" y="71"/>
                  </a:lnTo>
                  <a:lnTo>
                    <a:pt x="0" y="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1687" y="3189"/>
              <a:ext cx="12" cy="17"/>
            </a:xfrm>
            <a:custGeom>
              <a:avLst/>
              <a:gdLst>
                <a:gd name="T0" fmla="*/ 22 w 71"/>
                <a:gd name="T1" fmla="*/ 0 h 100"/>
                <a:gd name="T2" fmla="*/ 71 w 71"/>
                <a:gd name="T3" fmla="*/ 51 h 100"/>
                <a:gd name="T4" fmla="*/ 0 w 71"/>
                <a:gd name="T5" fmla="*/ 41 h 100"/>
                <a:gd name="T6" fmla="*/ 0 w 71"/>
                <a:gd name="T7" fmla="*/ 62 h 100"/>
                <a:gd name="T8" fmla="*/ 71 w 71"/>
                <a:gd name="T9" fmla="*/ 51 h 100"/>
                <a:gd name="T10" fmla="*/ 22 w 71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00">
                  <a:moveTo>
                    <a:pt x="22" y="0"/>
                  </a:moveTo>
                  <a:lnTo>
                    <a:pt x="71" y="51"/>
                  </a:lnTo>
                  <a:lnTo>
                    <a:pt x="0" y="41"/>
                  </a:lnTo>
                  <a:lnTo>
                    <a:pt x="0" y="62"/>
                  </a:lnTo>
                  <a:lnTo>
                    <a:pt x="71" y="51"/>
                  </a:lnTo>
                  <a:lnTo>
                    <a:pt x="22" y="10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1693" y="3197"/>
              <a:ext cx="11" cy="12"/>
            </a:xfrm>
            <a:custGeom>
              <a:avLst/>
              <a:gdLst>
                <a:gd name="T0" fmla="*/ 0 w 65"/>
                <a:gd name="T1" fmla="*/ 63 h 72"/>
                <a:gd name="T2" fmla="*/ 32 w 65"/>
                <a:gd name="T3" fmla="*/ 0 h 72"/>
                <a:gd name="T4" fmla="*/ 21 w 65"/>
                <a:gd name="T5" fmla="*/ 72 h 72"/>
                <a:gd name="T6" fmla="*/ 44 w 65"/>
                <a:gd name="T7" fmla="*/ 72 h 72"/>
                <a:gd name="T8" fmla="*/ 32 w 65"/>
                <a:gd name="T9" fmla="*/ 0 h 72"/>
                <a:gd name="T10" fmla="*/ 65 w 65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72">
                  <a:moveTo>
                    <a:pt x="0" y="63"/>
                  </a:moveTo>
                  <a:lnTo>
                    <a:pt x="32" y="0"/>
                  </a:lnTo>
                  <a:lnTo>
                    <a:pt x="21" y="72"/>
                  </a:lnTo>
                  <a:lnTo>
                    <a:pt x="44" y="72"/>
                  </a:lnTo>
                  <a:lnTo>
                    <a:pt x="32" y="0"/>
                  </a:lnTo>
                  <a:lnTo>
                    <a:pt x="65" y="6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1699" y="3197"/>
              <a:ext cx="11" cy="9"/>
            </a:xfrm>
            <a:custGeom>
              <a:avLst/>
              <a:gdLst>
                <a:gd name="T0" fmla="*/ 51 w 71"/>
                <a:gd name="T1" fmla="*/ 49 h 49"/>
                <a:gd name="T2" fmla="*/ 0 w 71"/>
                <a:gd name="T3" fmla="*/ 0 h 49"/>
                <a:gd name="T4" fmla="*/ 71 w 71"/>
                <a:gd name="T5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49">
                  <a:moveTo>
                    <a:pt x="51" y="49"/>
                  </a:moveTo>
                  <a:lnTo>
                    <a:pt x="0" y="0"/>
                  </a:lnTo>
                  <a:lnTo>
                    <a:pt x="71" y="1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1688" y="3192"/>
              <a:ext cx="21" cy="11"/>
            </a:xfrm>
            <a:custGeom>
              <a:avLst/>
              <a:gdLst>
                <a:gd name="T0" fmla="*/ 128 w 128"/>
                <a:gd name="T1" fmla="*/ 66 h 66"/>
                <a:gd name="T2" fmla="*/ 63 w 128"/>
                <a:gd name="T3" fmla="*/ 33 h 66"/>
                <a:gd name="T4" fmla="*/ 0 w 128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66">
                  <a:moveTo>
                    <a:pt x="128" y="66"/>
                  </a:moveTo>
                  <a:lnTo>
                    <a:pt x="63" y="33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 flipV="1">
              <a:off x="1688" y="3197"/>
              <a:ext cx="11" cy="6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1693" y="3274"/>
              <a:ext cx="7" cy="12"/>
            </a:xfrm>
            <a:custGeom>
              <a:avLst/>
              <a:gdLst>
                <a:gd name="T0" fmla="*/ 44 w 44"/>
                <a:gd name="T1" fmla="*/ 0 h 72"/>
                <a:gd name="T2" fmla="*/ 32 w 44"/>
                <a:gd name="T3" fmla="*/ 72 h 72"/>
                <a:gd name="T4" fmla="*/ 0 w 44"/>
                <a:gd name="T5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72">
                  <a:moveTo>
                    <a:pt x="44" y="0"/>
                  </a:moveTo>
                  <a:lnTo>
                    <a:pt x="32" y="72"/>
                  </a:lnTo>
                  <a:lnTo>
                    <a:pt x="0" y="7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1687" y="3274"/>
              <a:ext cx="12" cy="20"/>
            </a:xfrm>
            <a:custGeom>
              <a:avLst/>
              <a:gdLst>
                <a:gd name="T0" fmla="*/ 60 w 71"/>
                <a:gd name="T1" fmla="*/ 0 h 123"/>
                <a:gd name="T2" fmla="*/ 71 w 71"/>
                <a:gd name="T3" fmla="*/ 72 h 123"/>
                <a:gd name="T4" fmla="*/ 0 w 71"/>
                <a:gd name="T5" fmla="*/ 60 h 123"/>
                <a:gd name="T6" fmla="*/ 0 w 71"/>
                <a:gd name="T7" fmla="*/ 84 h 123"/>
                <a:gd name="T8" fmla="*/ 71 w 71"/>
                <a:gd name="T9" fmla="*/ 72 h 123"/>
                <a:gd name="T10" fmla="*/ 22 w 71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23">
                  <a:moveTo>
                    <a:pt x="60" y="0"/>
                  </a:moveTo>
                  <a:lnTo>
                    <a:pt x="71" y="72"/>
                  </a:lnTo>
                  <a:lnTo>
                    <a:pt x="0" y="60"/>
                  </a:lnTo>
                  <a:lnTo>
                    <a:pt x="0" y="84"/>
                  </a:lnTo>
                  <a:lnTo>
                    <a:pt x="71" y="72"/>
                  </a:lnTo>
                  <a:lnTo>
                    <a:pt x="22" y="12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1693" y="3286"/>
              <a:ext cx="11" cy="12"/>
            </a:xfrm>
            <a:custGeom>
              <a:avLst/>
              <a:gdLst>
                <a:gd name="T0" fmla="*/ 0 w 65"/>
                <a:gd name="T1" fmla="*/ 65 h 70"/>
                <a:gd name="T2" fmla="*/ 32 w 65"/>
                <a:gd name="T3" fmla="*/ 0 h 70"/>
                <a:gd name="T4" fmla="*/ 21 w 65"/>
                <a:gd name="T5" fmla="*/ 70 h 70"/>
                <a:gd name="T6" fmla="*/ 44 w 65"/>
                <a:gd name="T7" fmla="*/ 70 h 70"/>
                <a:gd name="T8" fmla="*/ 32 w 65"/>
                <a:gd name="T9" fmla="*/ 0 h 70"/>
                <a:gd name="T10" fmla="*/ 65 w 65"/>
                <a:gd name="T11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70">
                  <a:moveTo>
                    <a:pt x="0" y="65"/>
                  </a:moveTo>
                  <a:lnTo>
                    <a:pt x="32" y="0"/>
                  </a:lnTo>
                  <a:lnTo>
                    <a:pt x="21" y="70"/>
                  </a:lnTo>
                  <a:lnTo>
                    <a:pt x="44" y="70"/>
                  </a:lnTo>
                  <a:lnTo>
                    <a:pt x="32" y="0"/>
                  </a:lnTo>
                  <a:lnTo>
                    <a:pt x="65" y="65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Freeform 56"/>
            <p:cNvSpPr>
              <a:spLocks/>
            </p:cNvSpPr>
            <p:nvPr/>
          </p:nvSpPr>
          <p:spPr bwMode="auto">
            <a:xfrm>
              <a:off x="1699" y="3278"/>
              <a:ext cx="11" cy="16"/>
            </a:xfrm>
            <a:custGeom>
              <a:avLst/>
              <a:gdLst>
                <a:gd name="T0" fmla="*/ 51 w 71"/>
                <a:gd name="T1" fmla="*/ 102 h 102"/>
                <a:gd name="T2" fmla="*/ 0 w 71"/>
                <a:gd name="T3" fmla="*/ 51 h 102"/>
                <a:gd name="T4" fmla="*/ 71 w 71"/>
                <a:gd name="T5" fmla="*/ 63 h 102"/>
                <a:gd name="T6" fmla="*/ 71 w 71"/>
                <a:gd name="T7" fmla="*/ 39 h 102"/>
                <a:gd name="T8" fmla="*/ 0 w 71"/>
                <a:gd name="T9" fmla="*/ 51 h 102"/>
                <a:gd name="T10" fmla="*/ 51 w 71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02">
                  <a:moveTo>
                    <a:pt x="51" y="102"/>
                  </a:moveTo>
                  <a:lnTo>
                    <a:pt x="0" y="51"/>
                  </a:lnTo>
                  <a:lnTo>
                    <a:pt x="71" y="63"/>
                  </a:lnTo>
                  <a:lnTo>
                    <a:pt x="71" y="39"/>
                  </a:lnTo>
                  <a:lnTo>
                    <a:pt x="0" y="51"/>
                  </a:lnTo>
                  <a:lnTo>
                    <a:pt x="51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Freeform 57"/>
            <p:cNvSpPr>
              <a:spLocks/>
            </p:cNvSpPr>
            <p:nvPr/>
          </p:nvSpPr>
          <p:spPr bwMode="auto">
            <a:xfrm>
              <a:off x="1699" y="3275"/>
              <a:ext cx="10" cy="11"/>
            </a:xfrm>
            <a:custGeom>
              <a:avLst/>
              <a:gdLst>
                <a:gd name="T0" fmla="*/ 65 w 65"/>
                <a:gd name="T1" fmla="*/ 31 h 65"/>
                <a:gd name="T2" fmla="*/ 0 w 65"/>
                <a:gd name="T3" fmla="*/ 65 h 65"/>
                <a:gd name="T4" fmla="*/ 33 w 65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65">
                  <a:moveTo>
                    <a:pt x="65" y="31"/>
                  </a:moveTo>
                  <a:lnTo>
                    <a:pt x="0" y="65"/>
                  </a:lnTo>
                  <a:lnTo>
                    <a:pt x="33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58"/>
            <p:cNvSpPr>
              <a:spLocks/>
            </p:cNvSpPr>
            <p:nvPr/>
          </p:nvSpPr>
          <p:spPr bwMode="auto">
            <a:xfrm>
              <a:off x="1688" y="3278"/>
              <a:ext cx="11" cy="8"/>
            </a:xfrm>
            <a:custGeom>
              <a:avLst/>
              <a:gdLst>
                <a:gd name="T0" fmla="*/ 14 w 63"/>
                <a:gd name="T1" fmla="*/ 0 h 51"/>
                <a:gd name="T2" fmla="*/ 63 w 63"/>
                <a:gd name="T3" fmla="*/ 51 h 51"/>
                <a:gd name="T4" fmla="*/ 0 w 63"/>
                <a:gd name="T5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51">
                  <a:moveTo>
                    <a:pt x="14" y="0"/>
                  </a:moveTo>
                  <a:lnTo>
                    <a:pt x="63" y="51"/>
                  </a:lnTo>
                  <a:lnTo>
                    <a:pt x="0" y="17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>
              <a:off x="1688" y="3286"/>
              <a:ext cx="21" cy="5"/>
            </a:xfrm>
            <a:custGeom>
              <a:avLst/>
              <a:gdLst>
                <a:gd name="T0" fmla="*/ 0 w 128"/>
                <a:gd name="T1" fmla="*/ 31 h 31"/>
                <a:gd name="T2" fmla="*/ 63 w 128"/>
                <a:gd name="T3" fmla="*/ 0 h 31"/>
                <a:gd name="T4" fmla="*/ 128 w 128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31">
                  <a:moveTo>
                    <a:pt x="0" y="31"/>
                  </a:moveTo>
                  <a:lnTo>
                    <a:pt x="63" y="0"/>
                  </a:lnTo>
                  <a:lnTo>
                    <a:pt x="128" y="3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>
              <a:off x="1699" y="3286"/>
              <a:ext cx="47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2335" y="3286"/>
              <a:ext cx="166" cy="155"/>
            </a:xfrm>
            <a:custGeom>
              <a:avLst/>
              <a:gdLst>
                <a:gd name="T0" fmla="*/ 493 w 994"/>
                <a:gd name="T1" fmla="*/ 0 h 929"/>
                <a:gd name="T2" fmla="*/ 928 w 994"/>
                <a:gd name="T3" fmla="*/ 0 h 929"/>
                <a:gd name="T4" fmla="*/ 926 w 994"/>
                <a:gd name="T5" fmla="*/ 0 h 929"/>
                <a:gd name="T6" fmla="*/ 902 w 994"/>
                <a:gd name="T7" fmla="*/ 0 h 929"/>
                <a:gd name="T8" fmla="*/ 926 w 994"/>
                <a:gd name="T9" fmla="*/ 0 h 929"/>
                <a:gd name="T10" fmla="*/ 949 w 994"/>
                <a:gd name="T11" fmla="*/ 8 h 929"/>
                <a:gd name="T12" fmla="*/ 969 w 994"/>
                <a:gd name="T13" fmla="*/ 22 h 929"/>
                <a:gd name="T14" fmla="*/ 985 w 994"/>
                <a:gd name="T15" fmla="*/ 37 h 929"/>
                <a:gd name="T16" fmla="*/ 993 w 994"/>
                <a:gd name="T17" fmla="*/ 62 h 929"/>
                <a:gd name="T18" fmla="*/ 994 w 994"/>
                <a:gd name="T19" fmla="*/ 87 h 929"/>
                <a:gd name="T20" fmla="*/ 989 w 994"/>
                <a:gd name="T21" fmla="*/ 111 h 929"/>
                <a:gd name="T22" fmla="*/ 975 w 994"/>
                <a:gd name="T23" fmla="*/ 132 h 929"/>
                <a:gd name="T24" fmla="*/ 860 w 994"/>
                <a:gd name="T25" fmla="*/ 264 h 929"/>
                <a:gd name="T26" fmla="*/ 735 w 994"/>
                <a:gd name="T27" fmla="*/ 386 h 929"/>
                <a:gd name="T28" fmla="*/ 599 w 994"/>
                <a:gd name="T29" fmla="*/ 503 h 929"/>
                <a:gd name="T30" fmla="*/ 373 w 994"/>
                <a:gd name="T31" fmla="*/ 675 h 929"/>
                <a:gd name="T32" fmla="*/ 140 w 994"/>
                <a:gd name="T33" fmla="*/ 838 h 929"/>
                <a:gd name="T34" fmla="*/ 0 w 994"/>
                <a:gd name="T35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4" h="929">
                  <a:moveTo>
                    <a:pt x="493" y="0"/>
                  </a:moveTo>
                  <a:lnTo>
                    <a:pt x="928" y="0"/>
                  </a:lnTo>
                  <a:lnTo>
                    <a:pt x="926" y="0"/>
                  </a:lnTo>
                  <a:lnTo>
                    <a:pt x="902" y="0"/>
                  </a:lnTo>
                  <a:lnTo>
                    <a:pt x="926" y="0"/>
                  </a:lnTo>
                  <a:lnTo>
                    <a:pt x="949" y="8"/>
                  </a:lnTo>
                  <a:lnTo>
                    <a:pt x="969" y="22"/>
                  </a:lnTo>
                  <a:lnTo>
                    <a:pt x="985" y="37"/>
                  </a:lnTo>
                  <a:lnTo>
                    <a:pt x="993" y="62"/>
                  </a:lnTo>
                  <a:lnTo>
                    <a:pt x="994" y="87"/>
                  </a:lnTo>
                  <a:lnTo>
                    <a:pt x="989" y="111"/>
                  </a:lnTo>
                  <a:lnTo>
                    <a:pt x="975" y="132"/>
                  </a:lnTo>
                  <a:lnTo>
                    <a:pt x="860" y="264"/>
                  </a:lnTo>
                  <a:lnTo>
                    <a:pt x="735" y="386"/>
                  </a:lnTo>
                  <a:lnTo>
                    <a:pt x="599" y="503"/>
                  </a:lnTo>
                  <a:lnTo>
                    <a:pt x="373" y="675"/>
                  </a:lnTo>
                  <a:lnTo>
                    <a:pt x="140" y="838"/>
                  </a:lnTo>
                  <a:lnTo>
                    <a:pt x="0" y="92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Freeform 62"/>
            <p:cNvSpPr>
              <a:spLocks/>
            </p:cNvSpPr>
            <p:nvPr/>
          </p:nvSpPr>
          <p:spPr bwMode="auto">
            <a:xfrm>
              <a:off x="2696" y="3453"/>
              <a:ext cx="20" cy="65"/>
            </a:xfrm>
            <a:custGeom>
              <a:avLst/>
              <a:gdLst>
                <a:gd name="T0" fmla="*/ 118 w 118"/>
                <a:gd name="T1" fmla="*/ 0 h 392"/>
                <a:gd name="T2" fmla="*/ 105 w 118"/>
                <a:gd name="T3" fmla="*/ 21 h 392"/>
                <a:gd name="T4" fmla="*/ 46 w 118"/>
                <a:gd name="T5" fmla="*/ 205 h 392"/>
                <a:gd name="T6" fmla="*/ 0 w 118"/>
                <a:gd name="T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392">
                  <a:moveTo>
                    <a:pt x="118" y="0"/>
                  </a:moveTo>
                  <a:lnTo>
                    <a:pt x="105" y="21"/>
                  </a:lnTo>
                  <a:lnTo>
                    <a:pt x="46" y="205"/>
                  </a:lnTo>
                  <a:lnTo>
                    <a:pt x="0" y="392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Freeform 63"/>
            <p:cNvSpPr>
              <a:spLocks/>
            </p:cNvSpPr>
            <p:nvPr/>
          </p:nvSpPr>
          <p:spPr bwMode="auto">
            <a:xfrm>
              <a:off x="2716" y="3447"/>
              <a:ext cx="40" cy="66"/>
            </a:xfrm>
            <a:custGeom>
              <a:avLst/>
              <a:gdLst>
                <a:gd name="T0" fmla="*/ 239 w 239"/>
                <a:gd name="T1" fmla="*/ 391 h 391"/>
                <a:gd name="T2" fmla="*/ 196 w 239"/>
                <a:gd name="T3" fmla="*/ 221 h 391"/>
                <a:gd name="T4" fmla="*/ 142 w 239"/>
                <a:gd name="T5" fmla="*/ 52 h 391"/>
                <a:gd name="T6" fmla="*/ 129 w 239"/>
                <a:gd name="T7" fmla="*/ 31 h 391"/>
                <a:gd name="T8" fmla="*/ 112 w 239"/>
                <a:gd name="T9" fmla="*/ 14 h 391"/>
                <a:gd name="T10" fmla="*/ 88 w 239"/>
                <a:gd name="T11" fmla="*/ 3 h 391"/>
                <a:gd name="T12" fmla="*/ 64 w 239"/>
                <a:gd name="T13" fmla="*/ 0 h 391"/>
                <a:gd name="T14" fmla="*/ 40 w 239"/>
                <a:gd name="T15" fmla="*/ 3 h 391"/>
                <a:gd name="T16" fmla="*/ 19 w 239"/>
                <a:gd name="T17" fmla="*/ 14 h 391"/>
                <a:gd name="T18" fmla="*/ 0 w 239"/>
                <a:gd name="T19" fmla="*/ 3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91">
                  <a:moveTo>
                    <a:pt x="239" y="391"/>
                  </a:moveTo>
                  <a:lnTo>
                    <a:pt x="196" y="221"/>
                  </a:lnTo>
                  <a:lnTo>
                    <a:pt x="142" y="52"/>
                  </a:lnTo>
                  <a:lnTo>
                    <a:pt x="129" y="31"/>
                  </a:lnTo>
                  <a:lnTo>
                    <a:pt x="112" y="14"/>
                  </a:lnTo>
                  <a:lnTo>
                    <a:pt x="88" y="3"/>
                  </a:lnTo>
                  <a:lnTo>
                    <a:pt x="64" y="0"/>
                  </a:lnTo>
                  <a:lnTo>
                    <a:pt x="40" y="3"/>
                  </a:lnTo>
                  <a:lnTo>
                    <a:pt x="19" y="14"/>
                  </a:lnTo>
                  <a:lnTo>
                    <a:pt x="0" y="3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Freeform 64"/>
            <p:cNvSpPr>
              <a:spLocks/>
            </p:cNvSpPr>
            <p:nvPr/>
          </p:nvSpPr>
          <p:spPr bwMode="auto">
            <a:xfrm>
              <a:off x="2756" y="3513"/>
              <a:ext cx="17" cy="151"/>
            </a:xfrm>
            <a:custGeom>
              <a:avLst/>
              <a:gdLst>
                <a:gd name="T0" fmla="*/ 0 w 105"/>
                <a:gd name="T1" fmla="*/ 0 h 909"/>
                <a:gd name="T2" fmla="*/ 34 w 105"/>
                <a:gd name="T3" fmla="*/ 174 h 909"/>
                <a:gd name="T4" fmla="*/ 71 w 105"/>
                <a:gd name="T5" fmla="*/ 455 h 909"/>
                <a:gd name="T6" fmla="*/ 94 w 105"/>
                <a:gd name="T7" fmla="*/ 739 h 909"/>
                <a:gd name="T8" fmla="*/ 105 w 105"/>
                <a:gd name="T9" fmla="*/ 90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909">
                  <a:moveTo>
                    <a:pt x="0" y="0"/>
                  </a:moveTo>
                  <a:lnTo>
                    <a:pt x="34" y="174"/>
                  </a:lnTo>
                  <a:lnTo>
                    <a:pt x="71" y="455"/>
                  </a:lnTo>
                  <a:lnTo>
                    <a:pt x="94" y="739"/>
                  </a:lnTo>
                  <a:lnTo>
                    <a:pt x="105" y="90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773" y="3659"/>
              <a:ext cx="79" cy="189"/>
            </a:xfrm>
            <a:custGeom>
              <a:avLst/>
              <a:gdLst>
                <a:gd name="T0" fmla="*/ 0 w 477"/>
                <a:gd name="T1" fmla="*/ 0 h 1131"/>
                <a:gd name="T2" fmla="*/ 23 w 477"/>
                <a:gd name="T3" fmla="*/ 284 h 1131"/>
                <a:gd name="T4" fmla="*/ 58 w 477"/>
                <a:gd name="T5" fmla="*/ 568 h 1131"/>
                <a:gd name="T6" fmla="*/ 91 w 477"/>
                <a:gd name="T7" fmla="*/ 739 h 1131"/>
                <a:gd name="T8" fmla="*/ 137 w 477"/>
                <a:gd name="T9" fmla="*/ 911 h 1131"/>
                <a:gd name="T10" fmla="*/ 191 w 477"/>
                <a:gd name="T11" fmla="*/ 1079 h 1131"/>
                <a:gd name="T12" fmla="*/ 204 w 477"/>
                <a:gd name="T13" fmla="*/ 1101 h 1131"/>
                <a:gd name="T14" fmla="*/ 219 w 477"/>
                <a:gd name="T15" fmla="*/ 1117 h 1131"/>
                <a:gd name="T16" fmla="*/ 242 w 477"/>
                <a:gd name="T17" fmla="*/ 1127 h 1131"/>
                <a:gd name="T18" fmla="*/ 267 w 477"/>
                <a:gd name="T19" fmla="*/ 1131 h 1131"/>
                <a:gd name="T20" fmla="*/ 292 w 477"/>
                <a:gd name="T21" fmla="*/ 1127 h 1131"/>
                <a:gd name="T22" fmla="*/ 313 w 477"/>
                <a:gd name="T23" fmla="*/ 1117 h 1131"/>
                <a:gd name="T24" fmla="*/ 330 w 477"/>
                <a:gd name="T25" fmla="*/ 1101 h 1131"/>
                <a:gd name="T26" fmla="*/ 343 w 477"/>
                <a:gd name="T27" fmla="*/ 1079 h 1131"/>
                <a:gd name="T28" fmla="*/ 397 w 477"/>
                <a:gd name="T29" fmla="*/ 911 h 1131"/>
                <a:gd name="T30" fmla="*/ 443 w 477"/>
                <a:gd name="T31" fmla="*/ 739 h 1131"/>
                <a:gd name="T32" fmla="*/ 475 w 477"/>
                <a:gd name="T33" fmla="*/ 568 h 1131"/>
                <a:gd name="T34" fmla="*/ 477 w 477"/>
                <a:gd name="T35" fmla="*/ 553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7" h="1131">
                  <a:moveTo>
                    <a:pt x="0" y="0"/>
                  </a:moveTo>
                  <a:lnTo>
                    <a:pt x="23" y="284"/>
                  </a:lnTo>
                  <a:lnTo>
                    <a:pt x="58" y="568"/>
                  </a:lnTo>
                  <a:lnTo>
                    <a:pt x="91" y="739"/>
                  </a:lnTo>
                  <a:lnTo>
                    <a:pt x="137" y="911"/>
                  </a:lnTo>
                  <a:lnTo>
                    <a:pt x="191" y="1079"/>
                  </a:lnTo>
                  <a:lnTo>
                    <a:pt x="204" y="1101"/>
                  </a:lnTo>
                  <a:lnTo>
                    <a:pt x="219" y="1117"/>
                  </a:lnTo>
                  <a:lnTo>
                    <a:pt x="242" y="1127"/>
                  </a:lnTo>
                  <a:lnTo>
                    <a:pt x="267" y="1131"/>
                  </a:lnTo>
                  <a:lnTo>
                    <a:pt x="292" y="1127"/>
                  </a:lnTo>
                  <a:lnTo>
                    <a:pt x="313" y="1117"/>
                  </a:lnTo>
                  <a:lnTo>
                    <a:pt x="330" y="1101"/>
                  </a:lnTo>
                  <a:lnTo>
                    <a:pt x="343" y="1079"/>
                  </a:lnTo>
                  <a:lnTo>
                    <a:pt x="397" y="911"/>
                  </a:lnTo>
                  <a:lnTo>
                    <a:pt x="443" y="739"/>
                  </a:lnTo>
                  <a:lnTo>
                    <a:pt x="475" y="568"/>
                  </a:lnTo>
                  <a:lnTo>
                    <a:pt x="477" y="55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 flipH="1" flipV="1">
              <a:off x="2771" y="3631"/>
              <a:ext cx="2" cy="28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860" y="3419"/>
              <a:ext cx="155" cy="166"/>
            </a:xfrm>
            <a:custGeom>
              <a:avLst/>
              <a:gdLst>
                <a:gd name="T0" fmla="*/ 94 w 931"/>
                <a:gd name="T1" fmla="*/ 468 h 996"/>
                <a:gd name="T2" fmla="*/ 42 w 931"/>
                <a:gd name="T3" fmla="*/ 283 h 996"/>
                <a:gd name="T4" fmla="*/ 0 w 931"/>
                <a:gd name="T5" fmla="*/ 93 h 996"/>
                <a:gd name="T6" fmla="*/ 0 w 931"/>
                <a:gd name="T7" fmla="*/ 68 h 996"/>
                <a:gd name="T8" fmla="*/ 8 w 931"/>
                <a:gd name="T9" fmla="*/ 45 h 996"/>
                <a:gd name="T10" fmla="*/ 22 w 931"/>
                <a:gd name="T11" fmla="*/ 24 h 996"/>
                <a:gd name="T12" fmla="*/ 42 w 931"/>
                <a:gd name="T13" fmla="*/ 10 h 996"/>
                <a:gd name="T14" fmla="*/ 62 w 931"/>
                <a:gd name="T15" fmla="*/ 0 h 996"/>
                <a:gd name="T16" fmla="*/ 86 w 931"/>
                <a:gd name="T17" fmla="*/ 0 h 996"/>
                <a:gd name="T18" fmla="*/ 110 w 931"/>
                <a:gd name="T19" fmla="*/ 5 h 996"/>
                <a:gd name="T20" fmla="*/ 133 w 931"/>
                <a:gd name="T21" fmla="*/ 16 h 996"/>
                <a:gd name="T22" fmla="*/ 264 w 931"/>
                <a:gd name="T23" fmla="*/ 134 h 996"/>
                <a:gd name="T24" fmla="*/ 386 w 931"/>
                <a:gd name="T25" fmla="*/ 261 h 996"/>
                <a:gd name="T26" fmla="*/ 502 w 931"/>
                <a:gd name="T27" fmla="*/ 392 h 996"/>
                <a:gd name="T28" fmla="*/ 675 w 931"/>
                <a:gd name="T29" fmla="*/ 621 h 996"/>
                <a:gd name="T30" fmla="*/ 838 w 931"/>
                <a:gd name="T31" fmla="*/ 855 h 996"/>
                <a:gd name="T32" fmla="*/ 931 w 931"/>
                <a:gd name="T33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1" h="996">
                  <a:moveTo>
                    <a:pt x="94" y="468"/>
                  </a:moveTo>
                  <a:lnTo>
                    <a:pt x="42" y="283"/>
                  </a:lnTo>
                  <a:lnTo>
                    <a:pt x="0" y="93"/>
                  </a:lnTo>
                  <a:lnTo>
                    <a:pt x="0" y="68"/>
                  </a:lnTo>
                  <a:lnTo>
                    <a:pt x="8" y="45"/>
                  </a:lnTo>
                  <a:lnTo>
                    <a:pt x="22" y="24"/>
                  </a:lnTo>
                  <a:lnTo>
                    <a:pt x="42" y="10"/>
                  </a:lnTo>
                  <a:lnTo>
                    <a:pt x="62" y="0"/>
                  </a:lnTo>
                  <a:lnTo>
                    <a:pt x="86" y="0"/>
                  </a:lnTo>
                  <a:lnTo>
                    <a:pt x="110" y="5"/>
                  </a:lnTo>
                  <a:lnTo>
                    <a:pt x="133" y="16"/>
                  </a:lnTo>
                  <a:lnTo>
                    <a:pt x="264" y="134"/>
                  </a:lnTo>
                  <a:lnTo>
                    <a:pt x="386" y="261"/>
                  </a:lnTo>
                  <a:lnTo>
                    <a:pt x="502" y="392"/>
                  </a:lnTo>
                  <a:lnTo>
                    <a:pt x="675" y="621"/>
                  </a:lnTo>
                  <a:lnTo>
                    <a:pt x="838" y="855"/>
                  </a:lnTo>
                  <a:lnTo>
                    <a:pt x="931" y="996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3012" y="3581"/>
              <a:ext cx="140" cy="143"/>
            </a:xfrm>
            <a:custGeom>
              <a:avLst/>
              <a:gdLst>
                <a:gd name="T0" fmla="*/ 0 w 838"/>
                <a:gd name="T1" fmla="*/ 0 h 855"/>
                <a:gd name="T2" fmla="*/ 164 w 838"/>
                <a:gd name="T3" fmla="*/ 233 h 855"/>
                <a:gd name="T4" fmla="*/ 337 w 838"/>
                <a:gd name="T5" fmla="*/ 459 h 855"/>
                <a:gd name="T6" fmla="*/ 449 w 838"/>
                <a:gd name="T7" fmla="*/ 593 h 855"/>
                <a:gd name="T8" fmla="*/ 574 w 838"/>
                <a:gd name="T9" fmla="*/ 718 h 855"/>
                <a:gd name="T10" fmla="*/ 705 w 838"/>
                <a:gd name="T11" fmla="*/ 835 h 855"/>
                <a:gd name="T12" fmla="*/ 724 w 838"/>
                <a:gd name="T13" fmla="*/ 849 h 855"/>
                <a:gd name="T14" fmla="*/ 749 w 838"/>
                <a:gd name="T15" fmla="*/ 855 h 855"/>
                <a:gd name="T16" fmla="*/ 775 w 838"/>
                <a:gd name="T17" fmla="*/ 854 h 855"/>
                <a:gd name="T18" fmla="*/ 798 w 838"/>
                <a:gd name="T19" fmla="*/ 843 h 855"/>
                <a:gd name="T20" fmla="*/ 817 w 838"/>
                <a:gd name="T21" fmla="*/ 829 h 855"/>
                <a:gd name="T22" fmla="*/ 832 w 838"/>
                <a:gd name="T23" fmla="*/ 807 h 855"/>
                <a:gd name="T24" fmla="*/ 838 w 838"/>
                <a:gd name="T25" fmla="*/ 786 h 855"/>
                <a:gd name="T26" fmla="*/ 838 w 838"/>
                <a:gd name="T27" fmla="*/ 759 h 855"/>
                <a:gd name="T28" fmla="*/ 803 w 838"/>
                <a:gd name="T29" fmla="*/ 587 h 855"/>
                <a:gd name="T30" fmla="*/ 753 w 838"/>
                <a:gd name="T31" fmla="*/ 419 h 855"/>
                <a:gd name="T32" fmla="*/ 696 w 838"/>
                <a:gd name="T33" fmla="*/ 253 h 855"/>
                <a:gd name="T34" fmla="*/ 691 w 838"/>
                <a:gd name="T35" fmla="*/ 23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8" h="855">
                  <a:moveTo>
                    <a:pt x="0" y="0"/>
                  </a:moveTo>
                  <a:lnTo>
                    <a:pt x="164" y="233"/>
                  </a:lnTo>
                  <a:lnTo>
                    <a:pt x="337" y="459"/>
                  </a:lnTo>
                  <a:lnTo>
                    <a:pt x="449" y="593"/>
                  </a:lnTo>
                  <a:lnTo>
                    <a:pt x="574" y="718"/>
                  </a:lnTo>
                  <a:lnTo>
                    <a:pt x="705" y="835"/>
                  </a:lnTo>
                  <a:lnTo>
                    <a:pt x="724" y="849"/>
                  </a:lnTo>
                  <a:lnTo>
                    <a:pt x="749" y="855"/>
                  </a:lnTo>
                  <a:lnTo>
                    <a:pt x="775" y="854"/>
                  </a:lnTo>
                  <a:lnTo>
                    <a:pt x="798" y="843"/>
                  </a:lnTo>
                  <a:lnTo>
                    <a:pt x="817" y="829"/>
                  </a:lnTo>
                  <a:lnTo>
                    <a:pt x="832" y="807"/>
                  </a:lnTo>
                  <a:lnTo>
                    <a:pt x="838" y="786"/>
                  </a:lnTo>
                  <a:lnTo>
                    <a:pt x="838" y="759"/>
                  </a:lnTo>
                  <a:lnTo>
                    <a:pt x="803" y="587"/>
                  </a:lnTo>
                  <a:lnTo>
                    <a:pt x="753" y="419"/>
                  </a:lnTo>
                  <a:lnTo>
                    <a:pt x="696" y="253"/>
                  </a:lnTo>
                  <a:lnTo>
                    <a:pt x="691" y="238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Line 69"/>
            <p:cNvSpPr>
              <a:spLocks noChangeShapeType="1"/>
            </p:cNvSpPr>
            <p:nvPr/>
          </p:nvSpPr>
          <p:spPr bwMode="auto">
            <a:xfrm flipH="1" flipV="1">
              <a:off x="2997" y="3558"/>
              <a:ext cx="15" cy="23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3400" y="2611"/>
              <a:ext cx="44" cy="14"/>
            </a:xfrm>
            <a:custGeom>
              <a:avLst/>
              <a:gdLst>
                <a:gd name="T0" fmla="*/ 0 w 263"/>
                <a:gd name="T1" fmla="*/ 43 h 86"/>
                <a:gd name="T2" fmla="*/ 263 w 263"/>
                <a:gd name="T3" fmla="*/ 86 h 86"/>
                <a:gd name="T4" fmla="*/ 263 w 263"/>
                <a:gd name="T5" fmla="*/ 0 h 86"/>
                <a:gd name="T6" fmla="*/ 0 w 263"/>
                <a:gd name="T7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86">
                  <a:moveTo>
                    <a:pt x="0" y="43"/>
                  </a:moveTo>
                  <a:lnTo>
                    <a:pt x="263" y="86"/>
                  </a:lnTo>
                  <a:lnTo>
                    <a:pt x="263" y="0"/>
                  </a:lnTo>
                  <a:lnTo>
                    <a:pt x="0" y="4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3410" y="2616"/>
              <a:ext cx="34" cy="4"/>
            </a:xfrm>
            <a:custGeom>
              <a:avLst/>
              <a:gdLst>
                <a:gd name="T0" fmla="*/ 0 w 205"/>
                <a:gd name="T1" fmla="*/ 0 h 24"/>
                <a:gd name="T2" fmla="*/ 205 w 205"/>
                <a:gd name="T3" fmla="*/ 0 h 24"/>
                <a:gd name="T4" fmla="*/ 205 w 205"/>
                <a:gd name="T5" fmla="*/ 24 h 24"/>
                <a:gd name="T6" fmla="*/ 29 w 20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4">
                  <a:moveTo>
                    <a:pt x="0" y="0"/>
                  </a:moveTo>
                  <a:lnTo>
                    <a:pt x="205" y="0"/>
                  </a:lnTo>
                  <a:lnTo>
                    <a:pt x="205" y="24"/>
                  </a:lnTo>
                  <a:lnTo>
                    <a:pt x="29" y="24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3444" y="2618"/>
              <a:ext cx="746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3227" y="3252"/>
              <a:ext cx="674" cy="4"/>
            </a:xfrm>
            <a:custGeom>
              <a:avLst/>
              <a:gdLst>
                <a:gd name="T0" fmla="*/ 4049 w 4049"/>
                <a:gd name="T1" fmla="*/ 13 h 24"/>
                <a:gd name="T2" fmla="*/ 192 w 4049"/>
                <a:gd name="T3" fmla="*/ 13 h 24"/>
                <a:gd name="T4" fmla="*/ 192 w 4049"/>
                <a:gd name="T5" fmla="*/ 0 h 24"/>
                <a:gd name="T6" fmla="*/ 192 w 4049"/>
                <a:gd name="T7" fmla="*/ 24 h 24"/>
                <a:gd name="T8" fmla="*/ 0 w 404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9" h="24">
                  <a:moveTo>
                    <a:pt x="4049" y="13"/>
                  </a:moveTo>
                  <a:lnTo>
                    <a:pt x="192" y="13"/>
                  </a:lnTo>
                  <a:lnTo>
                    <a:pt x="192" y="0"/>
                  </a:lnTo>
                  <a:lnTo>
                    <a:pt x="192" y="24"/>
                  </a:lnTo>
                  <a:lnTo>
                    <a:pt x="0" y="24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Line 74"/>
            <p:cNvSpPr>
              <a:spLocks noChangeShapeType="1"/>
            </p:cNvSpPr>
            <p:nvPr/>
          </p:nvSpPr>
          <p:spPr bwMode="auto">
            <a:xfrm>
              <a:off x="3227" y="3252"/>
              <a:ext cx="32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3215" y="3247"/>
              <a:ext cx="44" cy="15"/>
            </a:xfrm>
            <a:custGeom>
              <a:avLst/>
              <a:gdLst>
                <a:gd name="T0" fmla="*/ 262 w 262"/>
                <a:gd name="T1" fmla="*/ 0 h 87"/>
                <a:gd name="T2" fmla="*/ 0 w 262"/>
                <a:gd name="T3" fmla="*/ 43 h 87"/>
                <a:gd name="T4" fmla="*/ 262 w 262"/>
                <a:gd name="T5" fmla="*/ 87 h 87"/>
                <a:gd name="T6" fmla="*/ 262 w 262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87">
                  <a:moveTo>
                    <a:pt x="262" y="0"/>
                  </a:moveTo>
                  <a:lnTo>
                    <a:pt x="0" y="43"/>
                  </a:lnTo>
                  <a:lnTo>
                    <a:pt x="262" y="87"/>
                  </a:lnTo>
                  <a:lnTo>
                    <a:pt x="262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3133" y="2484"/>
              <a:ext cx="381" cy="240"/>
            </a:xfrm>
            <a:custGeom>
              <a:avLst/>
              <a:gdLst>
                <a:gd name="T0" fmla="*/ 1461 w 2289"/>
                <a:gd name="T1" fmla="*/ 0 h 1442"/>
                <a:gd name="T2" fmla="*/ 2264 w 2289"/>
                <a:gd name="T3" fmla="*/ 24 h 1442"/>
                <a:gd name="T4" fmla="*/ 1410 w 2289"/>
                <a:gd name="T5" fmla="*/ 48 h 1442"/>
                <a:gd name="T6" fmla="*/ 2215 w 2289"/>
                <a:gd name="T7" fmla="*/ 74 h 1442"/>
                <a:gd name="T8" fmla="*/ 1362 w 2289"/>
                <a:gd name="T9" fmla="*/ 98 h 1442"/>
                <a:gd name="T10" fmla="*/ 2167 w 2289"/>
                <a:gd name="T11" fmla="*/ 122 h 1442"/>
                <a:gd name="T12" fmla="*/ 1314 w 2289"/>
                <a:gd name="T13" fmla="*/ 145 h 1442"/>
                <a:gd name="T14" fmla="*/ 2119 w 2289"/>
                <a:gd name="T15" fmla="*/ 170 h 1442"/>
                <a:gd name="T16" fmla="*/ 1267 w 2289"/>
                <a:gd name="T17" fmla="*/ 193 h 1442"/>
                <a:gd name="T18" fmla="*/ 2069 w 2289"/>
                <a:gd name="T19" fmla="*/ 218 h 1442"/>
                <a:gd name="T20" fmla="*/ 1215 w 2289"/>
                <a:gd name="T21" fmla="*/ 241 h 1442"/>
                <a:gd name="T22" fmla="*/ 2020 w 2289"/>
                <a:gd name="T23" fmla="*/ 266 h 1442"/>
                <a:gd name="T24" fmla="*/ 1167 w 2289"/>
                <a:gd name="T25" fmla="*/ 289 h 1442"/>
                <a:gd name="T26" fmla="*/ 1972 w 2289"/>
                <a:gd name="T27" fmla="*/ 314 h 1442"/>
                <a:gd name="T28" fmla="*/ 1119 w 2289"/>
                <a:gd name="T29" fmla="*/ 337 h 1442"/>
                <a:gd name="T30" fmla="*/ 1924 w 2289"/>
                <a:gd name="T31" fmla="*/ 361 h 1442"/>
                <a:gd name="T32" fmla="*/ 1071 w 2289"/>
                <a:gd name="T33" fmla="*/ 385 h 1442"/>
                <a:gd name="T34" fmla="*/ 1876 w 2289"/>
                <a:gd name="T35" fmla="*/ 409 h 1442"/>
                <a:gd name="T36" fmla="*/ 1020 w 2289"/>
                <a:gd name="T37" fmla="*/ 433 h 1442"/>
                <a:gd name="T38" fmla="*/ 1825 w 2289"/>
                <a:gd name="T39" fmla="*/ 457 h 1442"/>
                <a:gd name="T40" fmla="*/ 972 w 2289"/>
                <a:gd name="T41" fmla="*/ 481 h 1442"/>
                <a:gd name="T42" fmla="*/ 1778 w 2289"/>
                <a:gd name="T43" fmla="*/ 505 h 1442"/>
                <a:gd name="T44" fmla="*/ 924 w 2289"/>
                <a:gd name="T45" fmla="*/ 528 h 1442"/>
                <a:gd name="T46" fmla="*/ 1730 w 2289"/>
                <a:gd name="T47" fmla="*/ 553 h 1442"/>
                <a:gd name="T48" fmla="*/ 876 w 2289"/>
                <a:gd name="T49" fmla="*/ 576 h 1442"/>
                <a:gd name="T50" fmla="*/ 1678 w 2289"/>
                <a:gd name="T51" fmla="*/ 601 h 1442"/>
                <a:gd name="T52" fmla="*/ 827 w 2289"/>
                <a:gd name="T53" fmla="*/ 625 h 1442"/>
                <a:gd name="T54" fmla="*/ 1630 w 2289"/>
                <a:gd name="T55" fmla="*/ 649 h 1442"/>
                <a:gd name="T56" fmla="*/ 779 w 2289"/>
                <a:gd name="T57" fmla="*/ 673 h 1442"/>
                <a:gd name="T58" fmla="*/ 1582 w 2289"/>
                <a:gd name="T59" fmla="*/ 697 h 1442"/>
                <a:gd name="T60" fmla="*/ 730 w 2289"/>
                <a:gd name="T61" fmla="*/ 721 h 1442"/>
                <a:gd name="T62" fmla="*/ 1534 w 2289"/>
                <a:gd name="T63" fmla="*/ 746 h 1442"/>
                <a:gd name="T64" fmla="*/ 682 w 2289"/>
                <a:gd name="T65" fmla="*/ 770 h 1442"/>
                <a:gd name="T66" fmla="*/ 1485 w 2289"/>
                <a:gd name="T67" fmla="*/ 794 h 1442"/>
                <a:gd name="T68" fmla="*/ 632 w 2289"/>
                <a:gd name="T69" fmla="*/ 818 h 1442"/>
                <a:gd name="T70" fmla="*/ 1437 w 2289"/>
                <a:gd name="T71" fmla="*/ 842 h 1442"/>
                <a:gd name="T72" fmla="*/ 584 w 2289"/>
                <a:gd name="T73" fmla="*/ 866 h 1442"/>
                <a:gd name="T74" fmla="*/ 1387 w 2289"/>
                <a:gd name="T75" fmla="*/ 890 h 1442"/>
                <a:gd name="T76" fmla="*/ 537 w 2289"/>
                <a:gd name="T77" fmla="*/ 914 h 1442"/>
                <a:gd name="T78" fmla="*/ 1338 w 2289"/>
                <a:gd name="T79" fmla="*/ 937 h 1442"/>
                <a:gd name="T80" fmla="*/ 489 w 2289"/>
                <a:gd name="T81" fmla="*/ 962 h 1442"/>
                <a:gd name="T82" fmla="*/ 1290 w 2289"/>
                <a:gd name="T83" fmla="*/ 985 h 1442"/>
                <a:gd name="T84" fmla="*/ 438 w 2289"/>
                <a:gd name="T85" fmla="*/ 1010 h 1442"/>
                <a:gd name="T86" fmla="*/ 1242 w 2289"/>
                <a:gd name="T87" fmla="*/ 1033 h 1442"/>
                <a:gd name="T88" fmla="*/ 390 w 2289"/>
                <a:gd name="T89" fmla="*/ 1058 h 1442"/>
                <a:gd name="T90" fmla="*/ 1194 w 2289"/>
                <a:gd name="T91" fmla="*/ 1081 h 1442"/>
                <a:gd name="T92" fmla="*/ 342 w 2289"/>
                <a:gd name="T93" fmla="*/ 1105 h 1442"/>
                <a:gd name="T94" fmla="*/ 1143 w 2289"/>
                <a:gd name="T95" fmla="*/ 1129 h 1442"/>
                <a:gd name="T96" fmla="*/ 294 w 2289"/>
                <a:gd name="T97" fmla="*/ 1153 h 1442"/>
                <a:gd name="T98" fmla="*/ 1095 w 2289"/>
                <a:gd name="T99" fmla="*/ 1178 h 1442"/>
                <a:gd name="T100" fmla="*/ 242 w 2289"/>
                <a:gd name="T101" fmla="*/ 1201 h 1442"/>
                <a:gd name="T102" fmla="*/ 1047 w 2289"/>
                <a:gd name="T103" fmla="*/ 1226 h 1442"/>
                <a:gd name="T104" fmla="*/ 194 w 2289"/>
                <a:gd name="T105" fmla="*/ 1249 h 1442"/>
                <a:gd name="T106" fmla="*/ 996 w 2289"/>
                <a:gd name="T107" fmla="*/ 1274 h 1442"/>
                <a:gd name="T108" fmla="*/ 146 w 2289"/>
                <a:gd name="T109" fmla="*/ 1297 h 1442"/>
                <a:gd name="T110" fmla="*/ 949 w 2289"/>
                <a:gd name="T111" fmla="*/ 1321 h 1442"/>
                <a:gd name="T112" fmla="*/ 98 w 2289"/>
                <a:gd name="T113" fmla="*/ 1345 h 1442"/>
                <a:gd name="T114" fmla="*/ 901 w 2289"/>
                <a:gd name="T115" fmla="*/ 1369 h 1442"/>
                <a:gd name="T116" fmla="*/ 49 w 2289"/>
                <a:gd name="T117" fmla="*/ 1393 h 1442"/>
                <a:gd name="T118" fmla="*/ 853 w 2289"/>
                <a:gd name="T119" fmla="*/ 1417 h 1442"/>
                <a:gd name="T120" fmla="*/ 0 w 2289"/>
                <a:gd name="T121" fmla="*/ 144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9" h="1442">
                  <a:moveTo>
                    <a:pt x="2289" y="0"/>
                  </a:moveTo>
                  <a:lnTo>
                    <a:pt x="1461" y="0"/>
                  </a:lnTo>
                  <a:lnTo>
                    <a:pt x="1437" y="24"/>
                  </a:lnTo>
                  <a:lnTo>
                    <a:pt x="2264" y="24"/>
                  </a:lnTo>
                  <a:lnTo>
                    <a:pt x="2241" y="48"/>
                  </a:lnTo>
                  <a:lnTo>
                    <a:pt x="1410" y="48"/>
                  </a:lnTo>
                  <a:lnTo>
                    <a:pt x="1386" y="74"/>
                  </a:lnTo>
                  <a:lnTo>
                    <a:pt x="2215" y="74"/>
                  </a:lnTo>
                  <a:lnTo>
                    <a:pt x="2191" y="98"/>
                  </a:lnTo>
                  <a:lnTo>
                    <a:pt x="1362" y="98"/>
                  </a:lnTo>
                  <a:lnTo>
                    <a:pt x="1338" y="122"/>
                  </a:lnTo>
                  <a:lnTo>
                    <a:pt x="2167" y="122"/>
                  </a:lnTo>
                  <a:lnTo>
                    <a:pt x="2143" y="145"/>
                  </a:lnTo>
                  <a:lnTo>
                    <a:pt x="1314" y="145"/>
                  </a:lnTo>
                  <a:lnTo>
                    <a:pt x="1290" y="170"/>
                  </a:lnTo>
                  <a:lnTo>
                    <a:pt x="2119" y="170"/>
                  </a:lnTo>
                  <a:lnTo>
                    <a:pt x="2093" y="193"/>
                  </a:lnTo>
                  <a:lnTo>
                    <a:pt x="1267" y="193"/>
                  </a:lnTo>
                  <a:lnTo>
                    <a:pt x="1242" y="218"/>
                  </a:lnTo>
                  <a:lnTo>
                    <a:pt x="2069" y="218"/>
                  </a:lnTo>
                  <a:lnTo>
                    <a:pt x="2043" y="241"/>
                  </a:lnTo>
                  <a:lnTo>
                    <a:pt x="1215" y="241"/>
                  </a:lnTo>
                  <a:lnTo>
                    <a:pt x="1191" y="266"/>
                  </a:lnTo>
                  <a:lnTo>
                    <a:pt x="2020" y="266"/>
                  </a:lnTo>
                  <a:lnTo>
                    <a:pt x="1996" y="289"/>
                  </a:lnTo>
                  <a:lnTo>
                    <a:pt x="1167" y="289"/>
                  </a:lnTo>
                  <a:lnTo>
                    <a:pt x="1143" y="314"/>
                  </a:lnTo>
                  <a:lnTo>
                    <a:pt x="1972" y="314"/>
                  </a:lnTo>
                  <a:lnTo>
                    <a:pt x="1948" y="337"/>
                  </a:lnTo>
                  <a:lnTo>
                    <a:pt x="1119" y="337"/>
                  </a:lnTo>
                  <a:lnTo>
                    <a:pt x="1095" y="361"/>
                  </a:lnTo>
                  <a:lnTo>
                    <a:pt x="1924" y="361"/>
                  </a:lnTo>
                  <a:lnTo>
                    <a:pt x="1900" y="385"/>
                  </a:lnTo>
                  <a:lnTo>
                    <a:pt x="1071" y="385"/>
                  </a:lnTo>
                  <a:lnTo>
                    <a:pt x="1047" y="409"/>
                  </a:lnTo>
                  <a:lnTo>
                    <a:pt x="1876" y="409"/>
                  </a:lnTo>
                  <a:lnTo>
                    <a:pt x="1849" y="433"/>
                  </a:lnTo>
                  <a:lnTo>
                    <a:pt x="1020" y="433"/>
                  </a:lnTo>
                  <a:lnTo>
                    <a:pt x="996" y="457"/>
                  </a:lnTo>
                  <a:lnTo>
                    <a:pt x="1825" y="457"/>
                  </a:lnTo>
                  <a:lnTo>
                    <a:pt x="1801" y="481"/>
                  </a:lnTo>
                  <a:lnTo>
                    <a:pt x="972" y="481"/>
                  </a:lnTo>
                  <a:lnTo>
                    <a:pt x="949" y="505"/>
                  </a:lnTo>
                  <a:lnTo>
                    <a:pt x="1778" y="505"/>
                  </a:lnTo>
                  <a:lnTo>
                    <a:pt x="1753" y="528"/>
                  </a:lnTo>
                  <a:lnTo>
                    <a:pt x="924" y="528"/>
                  </a:lnTo>
                  <a:lnTo>
                    <a:pt x="901" y="553"/>
                  </a:lnTo>
                  <a:lnTo>
                    <a:pt x="1730" y="553"/>
                  </a:lnTo>
                  <a:lnTo>
                    <a:pt x="1705" y="576"/>
                  </a:lnTo>
                  <a:lnTo>
                    <a:pt x="876" y="576"/>
                  </a:lnTo>
                  <a:lnTo>
                    <a:pt x="853" y="601"/>
                  </a:lnTo>
                  <a:lnTo>
                    <a:pt x="1678" y="601"/>
                  </a:lnTo>
                  <a:lnTo>
                    <a:pt x="1654" y="625"/>
                  </a:lnTo>
                  <a:lnTo>
                    <a:pt x="827" y="625"/>
                  </a:lnTo>
                  <a:lnTo>
                    <a:pt x="803" y="649"/>
                  </a:lnTo>
                  <a:lnTo>
                    <a:pt x="1630" y="649"/>
                  </a:lnTo>
                  <a:lnTo>
                    <a:pt x="1606" y="673"/>
                  </a:lnTo>
                  <a:lnTo>
                    <a:pt x="779" y="673"/>
                  </a:lnTo>
                  <a:lnTo>
                    <a:pt x="756" y="697"/>
                  </a:lnTo>
                  <a:lnTo>
                    <a:pt x="1582" y="697"/>
                  </a:lnTo>
                  <a:lnTo>
                    <a:pt x="1558" y="721"/>
                  </a:lnTo>
                  <a:lnTo>
                    <a:pt x="730" y="721"/>
                  </a:lnTo>
                  <a:lnTo>
                    <a:pt x="705" y="746"/>
                  </a:lnTo>
                  <a:lnTo>
                    <a:pt x="1534" y="746"/>
                  </a:lnTo>
                  <a:lnTo>
                    <a:pt x="1509" y="770"/>
                  </a:lnTo>
                  <a:lnTo>
                    <a:pt x="682" y="770"/>
                  </a:lnTo>
                  <a:lnTo>
                    <a:pt x="656" y="794"/>
                  </a:lnTo>
                  <a:lnTo>
                    <a:pt x="1485" y="794"/>
                  </a:lnTo>
                  <a:lnTo>
                    <a:pt x="1461" y="818"/>
                  </a:lnTo>
                  <a:lnTo>
                    <a:pt x="632" y="818"/>
                  </a:lnTo>
                  <a:lnTo>
                    <a:pt x="608" y="842"/>
                  </a:lnTo>
                  <a:lnTo>
                    <a:pt x="1437" y="842"/>
                  </a:lnTo>
                  <a:lnTo>
                    <a:pt x="1412" y="866"/>
                  </a:lnTo>
                  <a:lnTo>
                    <a:pt x="584" y="866"/>
                  </a:lnTo>
                  <a:lnTo>
                    <a:pt x="560" y="890"/>
                  </a:lnTo>
                  <a:lnTo>
                    <a:pt x="1387" y="890"/>
                  </a:lnTo>
                  <a:lnTo>
                    <a:pt x="1364" y="914"/>
                  </a:lnTo>
                  <a:lnTo>
                    <a:pt x="537" y="914"/>
                  </a:lnTo>
                  <a:lnTo>
                    <a:pt x="512" y="937"/>
                  </a:lnTo>
                  <a:lnTo>
                    <a:pt x="1338" y="937"/>
                  </a:lnTo>
                  <a:lnTo>
                    <a:pt x="1314" y="962"/>
                  </a:lnTo>
                  <a:lnTo>
                    <a:pt x="489" y="962"/>
                  </a:lnTo>
                  <a:lnTo>
                    <a:pt x="461" y="985"/>
                  </a:lnTo>
                  <a:lnTo>
                    <a:pt x="1290" y="985"/>
                  </a:lnTo>
                  <a:lnTo>
                    <a:pt x="1267" y="1010"/>
                  </a:lnTo>
                  <a:lnTo>
                    <a:pt x="438" y="1010"/>
                  </a:lnTo>
                  <a:lnTo>
                    <a:pt x="413" y="1033"/>
                  </a:lnTo>
                  <a:lnTo>
                    <a:pt x="1242" y="1033"/>
                  </a:lnTo>
                  <a:lnTo>
                    <a:pt x="1219" y="1058"/>
                  </a:lnTo>
                  <a:lnTo>
                    <a:pt x="390" y="1058"/>
                  </a:lnTo>
                  <a:lnTo>
                    <a:pt x="365" y="1081"/>
                  </a:lnTo>
                  <a:lnTo>
                    <a:pt x="1194" y="1081"/>
                  </a:lnTo>
                  <a:lnTo>
                    <a:pt x="1167" y="1105"/>
                  </a:lnTo>
                  <a:lnTo>
                    <a:pt x="342" y="1105"/>
                  </a:lnTo>
                  <a:lnTo>
                    <a:pt x="317" y="1129"/>
                  </a:lnTo>
                  <a:lnTo>
                    <a:pt x="1143" y="1129"/>
                  </a:lnTo>
                  <a:lnTo>
                    <a:pt x="1119" y="1153"/>
                  </a:lnTo>
                  <a:lnTo>
                    <a:pt x="294" y="1153"/>
                  </a:lnTo>
                  <a:lnTo>
                    <a:pt x="266" y="1178"/>
                  </a:lnTo>
                  <a:lnTo>
                    <a:pt x="1095" y="1178"/>
                  </a:lnTo>
                  <a:lnTo>
                    <a:pt x="1071" y="1201"/>
                  </a:lnTo>
                  <a:lnTo>
                    <a:pt x="242" y="1201"/>
                  </a:lnTo>
                  <a:lnTo>
                    <a:pt x="219" y="1226"/>
                  </a:lnTo>
                  <a:lnTo>
                    <a:pt x="1047" y="1226"/>
                  </a:lnTo>
                  <a:lnTo>
                    <a:pt x="1023" y="1249"/>
                  </a:lnTo>
                  <a:lnTo>
                    <a:pt x="194" y="1249"/>
                  </a:lnTo>
                  <a:lnTo>
                    <a:pt x="171" y="1274"/>
                  </a:lnTo>
                  <a:lnTo>
                    <a:pt x="996" y="1274"/>
                  </a:lnTo>
                  <a:lnTo>
                    <a:pt x="972" y="1297"/>
                  </a:lnTo>
                  <a:lnTo>
                    <a:pt x="146" y="1297"/>
                  </a:lnTo>
                  <a:lnTo>
                    <a:pt x="123" y="1321"/>
                  </a:lnTo>
                  <a:lnTo>
                    <a:pt x="949" y="1321"/>
                  </a:lnTo>
                  <a:lnTo>
                    <a:pt x="924" y="1345"/>
                  </a:lnTo>
                  <a:lnTo>
                    <a:pt x="98" y="1345"/>
                  </a:lnTo>
                  <a:lnTo>
                    <a:pt x="73" y="1369"/>
                  </a:lnTo>
                  <a:lnTo>
                    <a:pt x="901" y="1369"/>
                  </a:lnTo>
                  <a:lnTo>
                    <a:pt x="876" y="1393"/>
                  </a:lnTo>
                  <a:lnTo>
                    <a:pt x="49" y="1393"/>
                  </a:lnTo>
                  <a:lnTo>
                    <a:pt x="24" y="1417"/>
                  </a:lnTo>
                  <a:lnTo>
                    <a:pt x="853" y="1417"/>
                  </a:lnTo>
                  <a:lnTo>
                    <a:pt x="827" y="1442"/>
                  </a:lnTo>
                  <a:lnTo>
                    <a:pt x="0" y="1442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3134" y="2728"/>
              <a:ext cx="132" cy="60"/>
            </a:xfrm>
            <a:custGeom>
              <a:avLst/>
              <a:gdLst>
                <a:gd name="T0" fmla="*/ 0 w 794"/>
                <a:gd name="T1" fmla="*/ 0 h 359"/>
                <a:gd name="T2" fmla="*/ 794 w 794"/>
                <a:gd name="T3" fmla="*/ 0 h 359"/>
                <a:gd name="T4" fmla="*/ 770 w 794"/>
                <a:gd name="T5" fmla="*/ 23 h 359"/>
                <a:gd name="T6" fmla="*/ 24 w 794"/>
                <a:gd name="T7" fmla="*/ 23 h 359"/>
                <a:gd name="T8" fmla="*/ 49 w 794"/>
                <a:gd name="T9" fmla="*/ 47 h 359"/>
                <a:gd name="T10" fmla="*/ 747 w 794"/>
                <a:gd name="T11" fmla="*/ 47 h 359"/>
                <a:gd name="T12" fmla="*/ 721 w 794"/>
                <a:gd name="T13" fmla="*/ 71 h 359"/>
                <a:gd name="T14" fmla="*/ 74 w 794"/>
                <a:gd name="T15" fmla="*/ 71 h 359"/>
                <a:gd name="T16" fmla="*/ 94 w 794"/>
                <a:gd name="T17" fmla="*/ 95 h 359"/>
                <a:gd name="T18" fmla="*/ 696 w 794"/>
                <a:gd name="T19" fmla="*/ 95 h 359"/>
                <a:gd name="T20" fmla="*/ 673 w 794"/>
                <a:gd name="T21" fmla="*/ 119 h 359"/>
                <a:gd name="T22" fmla="*/ 119 w 794"/>
                <a:gd name="T23" fmla="*/ 119 h 359"/>
                <a:gd name="T24" fmla="*/ 143 w 794"/>
                <a:gd name="T25" fmla="*/ 143 h 359"/>
                <a:gd name="T26" fmla="*/ 647 w 794"/>
                <a:gd name="T27" fmla="*/ 143 h 359"/>
                <a:gd name="T28" fmla="*/ 623 w 794"/>
                <a:gd name="T29" fmla="*/ 167 h 359"/>
                <a:gd name="T30" fmla="*/ 166 w 794"/>
                <a:gd name="T31" fmla="*/ 167 h 359"/>
                <a:gd name="T32" fmla="*/ 191 w 794"/>
                <a:gd name="T33" fmla="*/ 191 h 359"/>
                <a:gd name="T34" fmla="*/ 599 w 794"/>
                <a:gd name="T35" fmla="*/ 191 h 359"/>
                <a:gd name="T36" fmla="*/ 575 w 794"/>
                <a:gd name="T37" fmla="*/ 216 h 359"/>
                <a:gd name="T38" fmla="*/ 214 w 794"/>
                <a:gd name="T39" fmla="*/ 216 h 359"/>
                <a:gd name="T40" fmla="*/ 239 w 794"/>
                <a:gd name="T41" fmla="*/ 239 h 359"/>
                <a:gd name="T42" fmla="*/ 551 w 794"/>
                <a:gd name="T43" fmla="*/ 239 h 359"/>
                <a:gd name="T44" fmla="*/ 528 w 794"/>
                <a:gd name="T45" fmla="*/ 263 h 359"/>
                <a:gd name="T46" fmla="*/ 262 w 794"/>
                <a:gd name="T47" fmla="*/ 263 h 359"/>
                <a:gd name="T48" fmla="*/ 287 w 794"/>
                <a:gd name="T49" fmla="*/ 287 h 359"/>
                <a:gd name="T50" fmla="*/ 503 w 794"/>
                <a:gd name="T51" fmla="*/ 287 h 359"/>
                <a:gd name="T52" fmla="*/ 477 w 794"/>
                <a:gd name="T53" fmla="*/ 311 h 359"/>
                <a:gd name="T54" fmla="*/ 308 w 794"/>
                <a:gd name="T55" fmla="*/ 311 h 359"/>
                <a:gd name="T56" fmla="*/ 333 w 794"/>
                <a:gd name="T57" fmla="*/ 335 h 359"/>
                <a:gd name="T58" fmla="*/ 452 w 794"/>
                <a:gd name="T59" fmla="*/ 335 h 359"/>
                <a:gd name="T60" fmla="*/ 429 w 794"/>
                <a:gd name="T61" fmla="*/ 359 h 359"/>
                <a:gd name="T62" fmla="*/ 356 w 794"/>
                <a:gd name="T6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4" h="359">
                  <a:moveTo>
                    <a:pt x="0" y="0"/>
                  </a:moveTo>
                  <a:lnTo>
                    <a:pt x="794" y="0"/>
                  </a:lnTo>
                  <a:lnTo>
                    <a:pt x="770" y="23"/>
                  </a:lnTo>
                  <a:lnTo>
                    <a:pt x="24" y="23"/>
                  </a:lnTo>
                  <a:lnTo>
                    <a:pt x="49" y="47"/>
                  </a:lnTo>
                  <a:lnTo>
                    <a:pt x="747" y="47"/>
                  </a:lnTo>
                  <a:lnTo>
                    <a:pt x="721" y="71"/>
                  </a:lnTo>
                  <a:lnTo>
                    <a:pt x="74" y="71"/>
                  </a:lnTo>
                  <a:lnTo>
                    <a:pt x="94" y="95"/>
                  </a:lnTo>
                  <a:lnTo>
                    <a:pt x="696" y="95"/>
                  </a:lnTo>
                  <a:lnTo>
                    <a:pt x="673" y="119"/>
                  </a:lnTo>
                  <a:lnTo>
                    <a:pt x="119" y="119"/>
                  </a:lnTo>
                  <a:lnTo>
                    <a:pt x="143" y="143"/>
                  </a:lnTo>
                  <a:lnTo>
                    <a:pt x="647" y="143"/>
                  </a:lnTo>
                  <a:lnTo>
                    <a:pt x="623" y="167"/>
                  </a:lnTo>
                  <a:lnTo>
                    <a:pt x="166" y="167"/>
                  </a:lnTo>
                  <a:lnTo>
                    <a:pt x="191" y="191"/>
                  </a:lnTo>
                  <a:lnTo>
                    <a:pt x="599" y="191"/>
                  </a:lnTo>
                  <a:lnTo>
                    <a:pt x="575" y="216"/>
                  </a:lnTo>
                  <a:lnTo>
                    <a:pt x="214" y="216"/>
                  </a:lnTo>
                  <a:lnTo>
                    <a:pt x="239" y="239"/>
                  </a:lnTo>
                  <a:lnTo>
                    <a:pt x="551" y="239"/>
                  </a:lnTo>
                  <a:lnTo>
                    <a:pt x="528" y="263"/>
                  </a:lnTo>
                  <a:lnTo>
                    <a:pt x="262" y="263"/>
                  </a:lnTo>
                  <a:lnTo>
                    <a:pt x="287" y="287"/>
                  </a:lnTo>
                  <a:lnTo>
                    <a:pt x="503" y="287"/>
                  </a:lnTo>
                  <a:lnTo>
                    <a:pt x="477" y="311"/>
                  </a:lnTo>
                  <a:lnTo>
                    <a:pt x="308" y="311"/>
                  </a:lnTo>
                  <a:lnTo>
                    <a:pt x="333" y="335"/>
                  </a:lnTo>
                  <a:lnTo>
                    <a:pt x="452" y="335"/>
                  </a:lnTo>
                  <a:lnTo>
                    <a:pt x="429" y="359"/>
                  </a:lnTo>
                  <a:lnTo>
                    <a:pt x="356" y="35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V="1">
              <a:off x="3199" y="2481"/>
              <a:ext cx="318" cy="313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1919" y="2896"/>
              <a:ext cx="1108" cy="1025"/>
            </a:xfrm>
            <a:custGeom>
              <a:avLst/>
              <a:gdLst>
                <a:gd name="T0" fmla="*/ 6359 w 6647"/>
                <a:gd name="T1" fmla="*/ 95 h 6146"/>
                <a:gd name="T2" fmla="*/ 6036 w 6647"/>
                <a:gd name="T3" fmla="*/ 191 h 6146"/>
                <a:gd name="T4" fmla="*/ 5914 w 6647"/>
                <a:gd name="T5" fmla="*/ 311 h 6146"/>
                <a:gd name="T6" fmla="*/ 6647 w 6647"/>
                <a:gd name="T7" fmla="*/ 408 h 6146"/>
                <a:gd name="T8" fmla="*/ 6524 w 6647"/>
                <a:gd name="T9" fmla="*/ 528 h 6146"/>
                <a:gd name="T10" fmla="*/ 5598 w 6647"/>
                <a:gd name="T11" fmla="*/ 623 h 6146"/>
                <a:gd name="T12" fmla="*/ 5478 w 6647"/>
                <a:gd name="T13" fmla="*/ 744 h 6146"/>
                <a:gd name="T14" fmla="*/ 6208 w 6647"/>
                <a:gd name="T15" fmla="*/ 839 h 6146"/>
                <a:gd name="T16" fmla="*/ 6088 w 6647"/>
                <a:gd name="T17" fmla="*/ 960 h 6146"/>
                <a:gd name="T18" fmla="*/ 5160 w 6647"/>
                <a:gd name="T19" fmla="*/ 1057 h 6146"/>
                <a:gd name="T20" fmla="*/ 5039 w 6647"/>
                <a:gd name="T21" fmla="*/ 1176 h 6146"/>
                <a:gd name="T22" fmla="*/ 5771 w 6647"/>
                <a:gd name="T23" fmla="*/ 1272 h 6146"/>
                <a:gd name="T24" fmla="*/ 5649 w 6647"/>
                <a:gd name="T25" fmla="*/ 1392 h 6146"/>
                <a:gd name="T26" fmla="*/ 4721 w 6647"/>
                <a:gd name="T27" fmla="*/ 1488 h 6146"/>
                <a:gd name="T28" fmla="*/ 4601 w 6647"/>
                <a:gd name="T29" fmla="*/ 1608 h 6146"/>
                <a:gd name="T30" fmla="*/ 5334 w 6647"/>
                <a:gd name="T31" fmla="*/ 1704 h 6146"/>
                <a:gd name="T32" fmla="*/ 5212 w 6647"/>
                <a:gd name="T33" fmla="*/ 1824 h 6146"/>
                <a:gd name="T34" fmla="*/ 4285 w 6647"/>
                <a:gd name="T35" fmla="*/ 1921 h 6146"/>
                <a:gd name="T36" fmla="*/ 4162 w 6647"/>
                <a:gd name="T37" fmla="*/ 2040 h 6146"/>
                <a:gd name="T38" fmla="*/ 4894 w 6647"/>
                <a:gd name="T39" fmla="*/ 2136 h 6146"/>
                <a:gd name="T40" fmla="*/ 4772 w 6647"/>
                <a:gd name="T41" fmla="*/ 2256 h 6146"/>
                <a:gd name="T42" fmla="*/ 3847 w 6647"/>
                <a:gd name="T43" fmla="*/ 2352 h 6146"/>
                <a:gd name="T44" fmla="*/ 3724 w 6647"/>
                <a:gd name="T45" fmla="*/ 2474 h 6146"/>
                <a:gd name="T46" fmla="*/ 4457 w 6647"/>
                <a:gd name="T47" fmla="*/ 2569 h 6146"/>
                <a:gd name="T48" fmla="*/ 4335 w 6647"/>
                <a:gd name="T49" fmla="*/ 2689 h 6146"/>
                <a:gd name="T50" fmla="*/ 3409 w 6647"/>
                <a:gd name="T51" fmla="*/ 2784 h 6146"/>
                <a:gd name="T52" fmla="*/ 3285 w 6647"/>
                <a:gd name="T53" fmla="*/ 2905 h 6146"/>
                <a:gd name="T54" fmla="*/ 4018 w 6647"/>
                <a:gd name="T55" fmla="*/ 3000 h 6146"/>
                <a:gd name="T56" fmla="*/ 3898 w 6647"/>
                <a:gd name="T57" fmla="*/ 3122 h 6146"/>
                <a:gd name="T58" fmla="*/ 2971 w 6647"/>
                <a:gd name="T59" fmla="*/ 3218 h 6146"/>
                <a:gd name="T60" fmla="*/ 2850 w 6647"/>
                <a:gd name="T61" fmla="*/ 3337 h 6146"/>
                <a:gd name="T62" fmla="*/ 3580 w 6647"/>
                <a:gd name="T63" fmla="*/ 3433 h 6146"/>
                <a:gd name="T64" fmla="*/ 3458 w 6647"/>
                <a:gd name="T65" fmla="*/ 3553 h 6146"/>
                <a:gd name="T66" fmla="*/ 2532 w 6647"/>
                <a:gd name="T67" fmla="*/ 3649 h 6146"/>
                <a:gd name="T68" fmla="*/ 2409 w 6647"/>
                <a:gd name="T69" fmla="*/ 3769 h 6146"/>
                <a:gd name="T70" fmla="*/ 3142 w 6647"/>
                <a:gd name="T71" fmla="*/ 3866 h 6146"/>
                <a:gd name="T72" fmla="*/ 3022 w 6647"/>
                <a:gd name="T73" fmla="*/ 3985 h 6146"/>
                <a:gd name="T74" fmla="*/ 2094 w 6647"/>
                <a:gd name="T75" fmla="*/ 4081 h 6146"/>
                <a:gd name="T76" fmla="*/ 1973 w 6647"/>
                <a:gd name="T77" fmla="*/ 4201 h 6146"/>
                <a:gd name="T78" fmla="*/ 2704 w 6647"/>
                <a:gd name="T79" fmla="*/ 4297 h 6146"/>
                <a:gd name="T80" fmla="*/ 2583 w 6647"/>
                <a:gd name="T81" fmla="*/ 4417 h 6146"/>
                <a:gd name="T82" fmla="*/ 1655 w 6647"/>
                <a:gd name="T83" fmla="*/ 4515 h 6146"/>
                <a:gd name="T84" fmla="*/ 1535 w 6647"/>
                <a:gd name="T85" fmla="*/ 4635 h 6146"/>
                <a:gd name="T86" fmla="*/ 2265 w 6647"/>
                <a:gd name="T87" fmla="*/ 4730 h 6146"/>
                <a:gd name="T88" fmla="*/ 2145 w 6647"/>
                <a:gd name="T89" fmla="*/ 4850 h 6146"/>
                <a:gd name="T90" fmla="*/ 1218 w 6647"/>
                <a:gd name="T91" fmla="*/ 4945 h 6146"/>
                <a:gd name="T92" fmla="*/ 1096 w 6647"/>
                <a:gd name="T93" fmla="*/ 5066 h 6146"/>
                <a:gd name="T94" fmla="*/ 1829 w 6647"/>
                <a:gd name="T95" fmla="*/ 5161 h 6146"/>
                <a:gd name="T96" fmla="*/ 1706 w 6647"/>
                <a:gd name="T97" fmla="*/ 5283 h 6146"/>
                <a:gd name="T98" fmla="*/ 780 w 6647"/>
                <a:gd name="T99" fmla="*/ 5379 h 6146"/>
                <a:gd name="T100" fmla="*/ 658 w 6647"/>
                <a:gd name="T101" fmla="*/ 5498 h 6146"/>
                <a:gd name="T102" fmla="*/ 1388 w 6647"/>
                <a:gd name="T103" fmla="*/ 5594 h 6146"/>
                <a:gd name="T104" fmla="*/ 1268 w 6647"/>
                <a:gd name="T105" fmla="*/ 5714 h 6146"/>
                <a:gd name="T106" fmla="*/ 342 w 6647"/>
                <a:gd name="T107" fmla="*/ 5810 h 6146"/>
                <a:gd name="T108" fmla="*/ 219 w 6647"/>
                <a:gd name="T109" fmla="*/ 5931 h 6146"/>
                <a:gd name="T110" fmla="*/ 953 w 6647"/>
                <a:gd name="T111" fmla="*/ 6027 h 6146"/>
                <a:gd name="T112" fmla="*/ 829 w 6647"/>
                <a:gd name="T113" fmla="*/ 6146 h 6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47" h="6146">
                  <a:moveTo>
                    <a:pt x="6265" y="0"/>
                  </a:moveTo>
                  <a:lnTo>
                    <a:pt x="6232" y="0"/>
                  </a:lnTo>
                  <a:lnTo>
                    <a:pt x="6208" y="23"/>
                  </a:lnTo>
                  <a:lnTo>
                    <a:pt x="6289" y="23"/>
                  </a:lnTo>
                  <a:lnTo>
                    <a:pt x="6313" y="47"/>
                  </a:lnTo>
                  <a:lnTo>
                    <a:pt x="6184" y="47"/>
                  </a:lnTo>
                  <a:lnTo>
                    <a:pt x="6157" y="71"/>
                  </a:lnTo>
                  <a:lnTo>
                    <a:pt x="6336" y="71"/>
                  </a:lnTo>
                  <a:lnTo>
                    <a:pt x="6359" y="95"/>
                  </a:lnTo>
                  <a:lnTo>
                    <a:pt x="6132" y="95"/>
                  </a:lnTo>
                  <a:lnTo>
                    <a:pt x="6109" y="119"/>
                  </a:lnTo>
                  <a:lnTo>
                    <a:pt x="6384" y="119"/>
                  </a:lnTo>
                  <a:lnTo>
                    <a:pt x="6407" y="143"/>
                  </a:lnTo>
                  <a:lnTo>
                    <a:pt x="6084" y="143"/>
                  </a:lnTo>
                  <a:lnTo>
                    <a:pt x="6061" y="167"/>
                  </a:lnTo>
                  <a:lnTo>
                    <a:pt x="6431" y="167"/>
                  </a:lnTo>
                  <a:lnTo>
                    <a:pt x="6452" y="191"/>
                  </a:lnTo>
                  <a:lnTo>
                    <a:pt x="6036" y="191"/>
                  </a:lnTo>
                  <a:lnTo>
                    <a:pt x="6013" y="214"/>
                  </a:lnTo>
                  <a:lnTo>
                    <a:pt x="6476" y="214"/>
                  </a:lnTo>
                  <a:lnTo>
                    <a:pt x="6500" y="239"/>
                  </a:lnTo>
                  <a:lnTo>
                    <a:pt x="5989" y="239"/>
                  </a:lnTo>
                  <a:lnTo>
                    <a:pt x="5964" y="262"/>
                  </a:lnTo>
                  <a:lnTo>
                    <a:pt x="6524" y="262"/>
                  </a:lnTo>
                  <a:lnTo>
                    <a:pt x="6547" y="287"/>
                  </a:lnTo>
                  <a:lnTo>
                    <a:pt x="5939" y="287"/>
                  </a:lnTo>
                  <a:lnTo>
                    <a:pt x="5914" y="311"/>
                  </a:lnTo>
                  <a:lnTo>
                    <a:pt x="6572" y="311"/>
                  </a:lnTo>
                  <a:lnTo>
                    <a:pt x="6594" y="335"/>
                  </a:lnTo>
                  <a:lnTo>
                    <a:pt x="5890" y="335"/>
                  </a:lnTo>
                  <a:lnTo>
                    <a:pt x="5866" y="361"/>
                  </a:lnTo>
                  <a:lnTo>
                    <a:pt x="6618" y="361"/>
                  </a:lnTo>
                  <a:lnTo>
                    <a:pt x="6643" y="384"/>
                  </a:lnTo>
                  <a:lnTo>
                    <a:pt x="5842" y="384"/>
                  </a:lnTo>
                  <a:lnTo>
                    <a:pt x="5818" y="408"/>
                  </a:lnTo>
                  <a:lnTo>
                    <a:pt x="6647" y="408"/>
                  </a:lnTo>
                  <a:lnTo>
                    <a:pt x="6623" y="432"/>
                  </a:lnTo>
                  <a:lnTo>
                    <a:pt x="5792" y="432"/>
                  </a:lnTo>
                  <a:lnTo>
                    <a:pt x="5769" y="456"/>
                  </a:lnTo>
                  <a:lnTo>
                    <a:pt x="6599" y="456"/>
                  </a:lnTo>
                  <a:lnTo>
                    <a:pt x="6575" y="480"/>
                  </a:lnTo>
                  <a:lnTo>
                    <a:pt x="5745" y="480"/>
                  </a:lnTo>
                  <a:lnTo>
                    <a:pt x="5721" y="504"/>
                  </a:lnTo>
                  <a:lnTo>
                    <a:pt x="6547" y="504"/>
                  </a:lnTo>
                  <a:lnTo>
                    <a:pt x="6524" y="528"/>
                  </a:lnTo>
                  <a:lnTo>
                    <a:pt x="5697" y="528"/>
                  </a:lnTo>
                  <a:lnTo>
                    <a:pt x="5673" y="552"/>
                  </a:lnTo>
                  <a:lnTo>
                    <a:pt x="6500" y="552"/>
                  </a:lnTo>
                  <a:lnTo>
                    <a:pt x="6476" y="576"/>
                  </a:lnTo>
                  <a:lnTo>
                    <a:pt x="5649" y="576"/>
                  </a:lnTo>
                  <a:lnTo>
                    <a:pt x="5621" y="600"/>
                  </a:lnTo>
                  <a:lnTo>
                    <a:pt x="6452" y="600"/>
                  </a:lnTo>
                  <a:lnTo>
                    <a:pt x="6428" y="623"/>
                  </a:lnTo>
                  <a:lnTo>
                    <a:pt x="5598" y="623"/>
                  </a:lnTo>
                  <a:lnTo>
                    <a:pt x="5573" y="648"/>
                  </a:lnTo>
                  <a:lnTo>
                    <a:pt x="6404" y="648"/>
                  </a:lnTo>
                  <a:lnTo>
                    <a:pt x="6379" y="671"/>
                  </a:lnTo>
                  <a:lnTo>
                    <a:pt x="5550" y="671"/>
                  </a:lnTo>
                  <a:lnTo>
                    <a:pt x="5525" y="696"/>
                  </a:lnTo>
                  <a:lnTo>
                    <a:pt x="6354" y="696"/>
                  </a:lnTo>
                  <a:lnTo>
                    <a:pt x="6331" y="719"/>
                  </a:lnTo>
                  <a:lnTo>
                    <a:pt x="5502" y="719"/>
                  </a:lnTo>
                  <a:lnTo>
                    <a:pt x="5478" y="744"/>
                  </a:lnTo>
                  <a:lnTo>
                    <a:pt x="6307" y="744"/>
                  </a:lnTo>
                  <a:lnTo>
                    <a:pt x="6282" y="767"/>
                  </a:lnTo>
                  <a:lnTo>
                    <a:pt x="5454" y="767"/>
                  </a:lnTo>
                  <a:lnTo>
                    <a:pt x="5427" y="791"/>
                  </a:lnTo>
                  <a:lnTo>
                    <a:pt x="6257" y="791"/>
                  </a:lnTo>
                  <a:lnTo>
                    <a:pt x="6234" y="815"/>
                  </a:lnTo>
                  <a:lnTo>
                    <a:pt x="5403" y="815"/>
                  </a:lnTo>
                  <a:lnTo>
                    <a:pt x="5379" y="839"/>
                  </a:lnTo>
                  <a:lnTo>
                    <a:pt x="6208" y="839"/>
                  </a:lnTo>
                  <a:lnTo>
                    <a:pt x="6184" y="864"/>
                  </a:lnTo>
                  <a:lnTo>
                    <a:pt x="5355" y="864"/>
                  </a:lnTo>
                  <a:lnTo>
                    <a:pt x="5331" y="887"/>
                  </a:lnTo>
                  <a:lnTo>
                    <a:pt x="6160" y="887"/>
                  </a:lnTo>
                  <a:lnTo>
                    <a:pt x="6136" y="912"/>
                  </a:lnTo>
                  <a:lnTo>
                    <a:pt x="5307" y="912"/>
                  </a:lnTo>
                  <a:lnTo>
                    <a:pt x="5283" y="935"/>
                  </a:lnTo>
                  <a:lnTo>
                    <a:pt x="6112" y="935"/>
                  </a:lnTo>
                  <a:lnTo>
                    <a:pt x="6088" y="960"/>
                  </a:lnTo>
                  <a:lnTo>
                    <a:pt x="5258" y="960"/>
                  </a:lnTo>
                  <a:lnTo>
                    <a:pt x="5232" y="983"/>
                  </a:lnTo>
                  <a:lnTo>
                    <a:pt x="6064" y="983"/>
                  </a:lnTo>
                  <a:lnTo>
                    <a:pt x="6040" y="1007"/>
                  </a:lnTo>
                  <a:lnTo>
                    <a:pt x="5209" y="1007"/>
                  </a:lnTo>
                  <a:lnTo>
                    <a:pt x="5184" y="1031"/>
                  </a:lnTo>
                  <a:lnTo>
                    <a:pt x="6013" y="1031"/>
                  </a:lnTo>
                  <a:lnTo>
                    <a:pt x="5989" y="1057"/>
                  </a:lnTo>
                  <a:lnTo>
                    <a:pt x="5160" y="1057"/>
                  </a:lnTo>
                  <a:lnTo>
                    <a:pt x="5136" y="1080"/>
                  </a:lnTo>
                  <a:lnTo>
                    <a:pt x="5965" y="1080"/>
                  </a:lnTo>
                  <a:lnTo>
                    <a:pt x="5941" y="1105"/>
                  </a:lnTo>
                  <a:lnTo>
                    <a:pt x="5112" y="1105"/>
                  </a:lnTo>
                  <a:lnTo>
                    <a:pt x="5087" y="1128"/>
                  </a:lnTo>
                  <a:lnTo>
                    <a:pt x="5917" y="1128"/>
                  </a:lnTo>
                  <a:lnTo>
                    <a:pt x="5893" y="1153"/>
                  </a:lnTo>
                  <a:lnTo>
                    <a:pt x="5062" y="1153"/>
                  </a:lnTo>
                  <a:lnTo>
                    <a:pt x="5039" y="1176"/>
                  </a:lnTo>
                  <a:lnTo>
                    <a:pt x="5869" y="1176"/>
                  </a:lnTo>
                  <a:lnTo>
                    <a:pt x="5842" y="1200"/>
                  </a:lnTo>
                  <a:lnTo>
                    <a:pt x="5014" y="1200"/>
                  </a:lnTo>
                  <a:lnTo>
                    <a:pt x="4991" y="1224"/>
                  </a:lnTo>
                  <a:lnTo>
                    <a:pt x="5818" y="1224"/>
                  </a:lnTo>
                  <a:lnTo>
                    <a:pt x="5794" y="1248"/>
                  </a:lnTo>
                  <a:lnTo>
                    <a:pt x="4967" y="1248"/>
                  </a:lnTo>
                  <a:lnTo>
                    <a:pt x="4943" y="1272"/>
                  </a:lnTo>
                  <a:lnTo>
                    <a:pt x="5771" y="1272"/>
                  </a:lnTo>
                  <a:lnTo>
                    <a:pt x="5746" y="1296"/>
                  </a:lnTo>
                  <a:lnTo>
                    <a:pt x="4919" y="1296"/>
                  </a:lnTo>
                  <a:lnTo>
                    <a:pt x="4892" y="1320"/>
                  </a:lnTo>
                  <a:lnTo>
                    <a:pt x="5723" y="1320"/>
                  </a:lnTo>
                  <a:lnTo>
                    <a:pt x="5698" y="1344"/>
                  </a:lnTo>
                  <a:lnTo>
                    <a:pt x="4868" y="1344"/>
                  </a:lnTo>
                  <a:lnTo>
                    <a:pt x="4844" y="1369"/>
                  </a:lnTo>
                  <a:lnTo>
                    <a:pt x="5673" y="1369"/>
                  </a:lnTo>
                  <a:lnTo>
                    <a:pt x="5649" y="1392"/>
                  </a:lnTo>
                  <a:lnTo>
                    <a:pt x="4820" y="1392"/>
                  </a:lnTo>
                  <a:lnTo>
                    <a:pt x="4796" y="1416"/>
                  </a:lnTo>
                  <a:lnTo>
                    <a:pt x="5625" y="1416"/>
                  </a:lnTo>
                  <a:lnTo>
                    <a:pt x="5601" y="1440"/>
                  </a:lnTo>
                  <a:lnTo>
                    <a:pt x="4772" y="1440"/>
                  </a:lnTo>
                  <a:lnTo>
                    <a:pt x="4749" y="1464"/>
                  </a:lnTo>
                  <a:lnTo>
                    <a:pt x="5575" y="1464"/>
                  </a:lnTo>
                  <a:lnTo>
                    <a:pt x="5551" y="1488"/>
                  </a:lnTo>
                  <a:lnTo>
                    <a:pt x="4721" y="1488"/>
                  </a:lnTo>
                  <a:lnTo>
                    <a:pt x="4697" y="1512"/>
                  </a:lnTo>
                  <a:lnTo>
                    <a:pt x="5527" y="1512"/>
                  </a:lnTo>
                  <a:lnTo>
                    <a:pt x="5504" y="1536"/>
                  </a:lnTo>
                  <a:lnTo>
                    <a:pt x="4673" y="1536"/>
                  </a:lnTo>
                  <a:lnTo>
                    <a:pt x="4649" y="1560"/>
                  </a:lnTo>
                  <a:lnTo>
                    <a:pt x="5478" y="1560"/>
                  </a:lnTo>
                  <a:lnTo>
                    <a:pt x="5454" y="1583"/>
                  </a:lnTo>
                  <a:lnTo>
                    <a:pt x="4625" y="1583"/>
                  </a:lnTo>
                  <a:lnTo>
                    <a:pt x="4601" y="1608"/>
                  </a:lnTo>
                  <a:lnTo>
                    <a:pt x="5430" y="1608"/>
                  </a:lnTo>
                  <a:lnTo>
                    <a:pt x="5406" y="1631"/>
                  </a:lnTo>
                  <a:lnTo>
                    <a:pt x="4577" y="1631"/>
                  </a:lnTo>
                  <a:lnTo>
                    <a:pt x="4550" y="1656"/>
                  </a:lnTo>
                  <a:lnTo>
                    <a:pt x="5382" y="1656"/>
                  </a:lnTo>
                  <a:lnTo>
                    <a:pt x="5358" y="1679"/>
                  </a:lnTo>
                  <a:lnTo>
                    <a:pt x="4526" y="1679"/>
                  </a:lnTo>
                  <a:lnTo>
                    <a:pt x="4502" y="1704"/>
                  </a:lnTo>
                  <a:lnTo>
                    <a:pt x="5334" y="1704"/>
                  </a:lnTo>
                  <a:lnTo>
                    <a:pt x="5307" y="1729"/>
                  </a:lnTo>
                  <a:lnTo>
                    <a:pt x="4478" y="1729"/>
                  </a:lnTo>
                  <a:lnTo>
                    <a:pt x="4454" y="1753"/>
                  </a:lnTo>
                  <a:lnTo>
                    <a:pt x="5283" y="1753"/>
                  </a:lnTo>
                  <a:lnTo>
                    <a:pt x="5260" y="1777"/>
                  </a:lnTo>
                  <a:lnTo>
                    <a:pt x="4431" y="1777"/>
                  </a:lnTo>
                  <a:lnTo>
                    <a:pt x="4406" y="1801"/>
                  </a:lnTo>
                  <a:lnTo>
                    <a:pt x="5235" y="1801"/>
                  </a:lnTo>
                  <a:lnTo>
                    <a:pt x="5212" y="1824"/>
                  </a:lnTo>
                  <a:lnTo>
                    <a:pt x="4383" y="1824"/>
                  </a:lnTo>
                  <a:lnTo>
                    <a:pt x="4357" y="1849"/>
                  </a:lnTo>
                  <a:lnTo>
                    <a:pt x="5187" y="1849"/>
                  </a:lnTo>
                  <a:lnTo>
                    <a:pt x="5164" y="1872"/>
                  </a:lnTo>
                  <a:lnTo>
                    <a:pt x="4333" y="1872"/>
                  </a:lnTo>
                  <a:lnTo>
                    <a:pt x="4309" y="1897"/>
                  </a:lnTo>
                  <a:lnTo>
                    <a:pt x="5136" y="1897"/>
                  </a:lnTo>
                  <a:lnTo>
                    <a:pt x="5112" y="1921"/>
                  </a:lnTo>
                  <a:lnTo>
                    <a:pt x="4285" y="1921"/>
                  </a:lnTo>
                  <a:lnTo>
                    <a:pt x="4261" y="1945"/>
                  </a:lnTo>
                  <a:lnTo>
                    <a:pt x="5088" y="1945"/>
                  </a:lnTo>
                  <a:lnTo>
                    <a:pt x="5064" y="1969"/>
                  </a:lnTo>
                  <a:lnTo>
                    <a:pt x="4238" y="1969"/>
                  </a:lnTo>
                  <a:lnTo>
                    <a:pt x="4213" y="1992"/>
                  </a:lnTo>
                  <a:lnTo>
                    <a:pt x="5040" y="1992"/>
                  </a:lnTo>
                  <a:lnTo>
                    <a:pt x="5016" y="2017"/>
                  </a:lnTo>
                  <a:lnTo>
                    <a:pt x="4186" y="2017"/>
                  </a:lnTo>
                  <a:lnTo>
                    <a:pt x="4162" y="2040"/>
                  </a:lnTo>
                  <a:lnTo>
                    <a:pt x="4993" y="2040"/>
                  </a:lnTo>
                  <a:lnTo>
                    <a:pt x="4968" y="2065"/>
                  </a:lnTo>
                  <a:lnTo>
                    <a:pt x="4138" y="2065"/>
                  </a:lnTo>
                  <a:lnTo>
                    <a:pt x="4114" y="2088"/>
                  </a:lnTo>
                  <a:lnTo>
                    <a:pt x="4943" y="2088"/>
                  </a:lnTo>
                  <a:lnTo>
                    <a:pt x="4919" y="2113"/>
                  </a:lnTo>
                  <a:lnTo>
                    <a:pt x="4090" y="2113"/>
                  </a:lnTo>
                  <a:lnTo>
                    <a:pt x="4066" y="2136"/>
                  </a:lnTo>
                  <a:lnTo>
                    <a:pt x="4894" y="2136"/>
                  </a:lnTo>
                  <a:lnTo>
                    <a:pt x="4869" y="2160"/>
                  </a:lnTo>
                  <a:lnTo>
                    <a:pt x="4042" y="2160"/>
                  </a:lnTo>
                  <a:lnTo>
                    <a:pt x="4015" y="2184"/>
                  </a:lnTo>
                  <a:lnTo>
                    <a:pt x="4846" y="2184"/>
                  </a:lnTo>
                  <a:lnTo>
                    <a:pt x="4821" y="2208"/>
                  </a:lnTo>
                  <a:lnTo>
                    <a:pt x="3991" y="2208"/>
                  </a:lnTo>
                  <a:lnTo>
                    <a:pt x="3967" y="2232"/>
                  </a:lnTo>
                  <a:lnTo>
                    <a:pt x="4798" y="2232"/>
                  </a:lnTo>
                  <a:lnTo>
                    <a:pt x="4772" y="2256"/>
                  </a:lnTo>
                  <a:lnTo>
                    <a:pt x="3943" y="2256"/>
                  </a:lnTo>
                  <a:lnTo>
                    <a:pt x="3920" y="2280"/>
                  </a:lnTo>
                  <a:lnTo>
                    <a:pt x="4749" y="2280"/>
                  </a:lnTo>
                  <a:lnTo>
                    <a:pt x="4724" y="2304"/>
                  </a:lnTo>
                  <a:lnTo>
                    <a:pt x="3895" y="2304"/>
                  </a:lnTo>
                  <a:lnTo>
                    <a:pt x="3872" y="2328"/>
                  </a:lnTo>
                  <a:lnTo>
                    <a:pt x="4701" y="2328"/>
                  </a:lnTo>
                  <a:lnTo>
                    <a:pt x="4676" y="2352"/>
                  </a:lnTo>
                  <a:lnTo>
                    <a:pt x="3847" y="2352"/>
                  </a:lnTo>
                  <a:lnTo>
                    <a:pt x="3821" y="2375"/>
                  </a:lnTo>
                  <a:lnTo>
                    <a:pt x="4653" y="2375"/>
                  </a:lnTo>
                  <a:lnTo>
                    <a:pt x="4628" y="2400"/>
                  </a:lnTo>
                  <a:lnTo>
                    <a:pt x="3796" y="2400"/>
                  </a:lnTo>
                  <a:lnTo>
                    <a:pt x="3772" y="2425"/>
                  </a:lnTo>
                  <a:lnTo>
                    <a:pt x="4601" y="2425"/>
                  </a:lnTo>
                  <a:lnTo>
                    <a:pt x="4577" y="2449"/>
                  </a:lnTo>
                  <a:lnTo>
                    <a:pt x="3748" y="2449"/>
                  </a:lnTo>
                  <a:lnTo>
                    <a:pt x="3724" y="2474"/>
                  </a:lnTo>
                  <a:lnTo>
                    <a:pt x="4553" y="2474"/>
                  </a:lnTo>
                  <a:lnTo>
                    <a:pt x="4529" y="2497"/>
                  </a:lnTo>
                  <a:lnTo>
                    <a:pt x="3701" y="2497"/>
                  </a:lnTo>
                  <a:lnTo>
                    <a:pt x="3676" y="2522"/>
                  </a:lnTo>
                  <a:lnTo>
                    <a:pt x="4505" y="2522"/>
                  </a:lnTo>
                  <a:lnTo>
                    <a:pt x="4482" y="2545"/>
                  </a:lnTo>
                  <a:lnTo>
                    <a:pt x="3651" y="2545"/>
                  </a:lnTo>
                  <a:lnTo>
                    <a:pt x="3627" y="2569"/>
                  </a:lnTo>
                  <a:lnTo>
                    <a:pt x="4457" y="2569"/>
                  </a:lnTo>
                  <a:lnTo>
                    <a:pt x="4434" y="2593"/>
                  </a:lnTo>
                  <a:lnTo>
                    <a:pt x="3603" y="2593"/>
                  </a:lnTo>
                  <a:lnTo>
                    <a:pt x="3579" y="2617"/>
                  </a:lnTo>
                  <a:lnTo>
                    <a:pt x="4406" y="2617"/>
                  </a:lnTo>
                  <a:lnTo>
                    <a:pt x="4383" y="2641"/>
                  </a:lnTo>
                  <a:lnTo>
                    <a:pt x="3555" y="2641"/>
                  </a:lnTo>
                  <a:lnTo>
                    <a:pt x="3531" y="2665"/>
                  </a:lnTo>
                  <a:lnTo>
                    <a:pt x="4358" y="2665"/>
                  </a:lnTo>
                  <a:lnTo>
                    <a:pt x="4335" y="2689"/>
                  </a:lnTo>
                  <a:lnTo>
                    <a:pt x="3506" y="2689"/>
                  </a:lnTo>
                  <a:lnTo>
                    <a:pt x="3480" y="2713"/>
                  </a:lnTo>
                  <a:lnTo>
                    <a:pt x="4310" y="2713"/>
                  </a:lnTo>
                  <a:lnTo>
                    <a:pt x="4287" y="2737"/>
                  </a:lnTo>
                  <a:lnTo>
                    <a:pt x="3456" y="2737"/>
                  </a:lnTo>
                  <a:lnTo>
                    <a:pt x="3432" y="2761"/>
                  </a:lnTo>
                  <a:lnTo>
                    <a:pt x="4263" y="2761"/>
                  </a:lnTo>
                  <a:lnTo>
                    <a:pt x="4238" y="2784"/>
                  </a:lnTo>
                  <a:lnTo>
                    <a:pt x="3409" y="2784"/>
                  </a:lnTo>
                  <a:lnTo>
                    <a:pt x="3384" y="2809"/>
                  </a:lnTo>
                  <a:lnTo>
                    <a:pt x="4213" y="2809"/>
                  </a:lnTo>
                  <a:lnTo>
                    <a:pt x="4187" y="2832"/>
                  </a:lnTo>
                  <a:lnTo>
                    <a:pt x="3361" y="2832"/>
                  </a:lnTo>
                  <a:lnTo>
                    <a:pt x="3336" y="2857"/>
                  </a:lnTo>
                  <a:lnTo>
                    <a:pt x="4164" y="2857"/>
                  </a:lnTo>
                  <a:lnTo>
                    <a:pt x="4139" y="2880"/>
                  </a:lnTo>
                  <a:lnTo>
                    <a:pt x="3313" y="2880"/>
                  </a:lnTo>
                  <a:lnTo>
                    <a:pt x="3285" y="2905"/>
                  </a:lnTo>
                  <a:lnTo>
                    <a:pt x="4116" y="2905"/>
                  </a:lnTo>
                  <a:lnTo>
                    <a:pt x="4091" y="2928"/>
                  </a:lnTo>
                  <a:lnTo>
                    <a:pt x="3261" y="2928"/>
                  </a:lnTo>
                  <a:lnTo>
                    <a:pt x="3237" y="2952"/>
                  </a:lnTo>
                  <a:lnTo>
                    <a:pt x="4066" y="2952"/>
                  </a:lnTo>
                  <a:lnTo>
                    <a:pt x="4042" y="2976"/>
                  </a:lnTo>
                  <a:lnTo>
                    <a:pt x="3213" y="2976"/>
                  </a:lnTo>
                  <a:lnTo>
                    <a:pt x="3190" y="3000"/>
                  </a:lnTo>
                  <a:lnTo>
                    <a:pt x="4018" y="3000"/>
                  </a:lnTo>
                  <a:lnTo>
                    <a:pt x="3994" y="3025"/>
                  </a:lnTo>
                  <a:lnTo>
                    <a:pt x="3165" y="3025"/>
                  </a:lnTo>
                  <a:lnTo>
                    <a:pt x="3142" y="3048"/>
                  </a:lnTo>
                  <a:lnTo>
                    <a:pt x="3971" y="3048"/>
                  </a:lnTo>
                  <a:lnTo>
                    <a:pt x="3946" y="3073"/>
                  </a:lnTo>
                  <a:lnTo>
                    <a:pt x="3114" y="3073"/>
                  </a:lnTo>
                  <a:lnTo>
                    <a:pt x="3091" y="3096"/>
                  </a:lnTo>
                  <a:lnTo>
                    <a:pt x="3923" y="3096"/>
                  </a:lnTo>
                  <a:lnTo>
                    <a:pt x="3898" y="3122"/>
                  </a:lnTo>
                  <a:lnTo>
                    <a:pt x="3066" y="3122"/>
                  </a:lnTo>
                  <a:lnTo>
                    <a:pt x="3043" y="3146"/>
                  </a:lnTo>
                  <a:lnTo>
                    <a:pt x="3872" y="3146"/>
                  </a:lnTo>
                  <a:lnTo>
                    <a:pt x="3847" y="3170"/>
                  </a:lnTo>
                  <a:lnTo>
                    <a:pt x="3018" y="3170"/>
                  </a:lnTo>
                  <a:lnTo>
                    <a:pt x="2995" y="3193"/>
                  </a:lnTo>
                  <a:lnTo>
                    <a:pt x="3824" y="3193"/>
                  </a:lnTo>
                  <a:lnTo>
                    <a:pt x="3799" y="3218"/>
                  </a:lnTo>
                  <a:lnTo>
                    <a:pt x="2971" y="3218"/>
                  </a:lnTo>
                  <a:lnTo>
                    <a:pt x="2946" y="3241"/>
                  </a:lnTo>
                  <a:lnTo>
                    <a:pt x="3776" y="3241"/>
                  </a:lnTo>
                  <a:lnTo>
                    <a:pt x="3752" y="3266"/>
                  </a:lnTo>
                  <a:lnTo>
                    <a:pt x="2921" y="3266"/>
                  </a:lnTo>
                  <a:lnTo>
                    <a:pt x="2898" y="3289"/>
                  </a:lnTo>
                  <a:lnTo>
                    <a:pt x="3728" y="3289"/>
                  </a:lnTo>
                  <a:lnTo>
                    <a:pt x="3701" y="3314"/>
                  </a:lnTo>
                  <a:lnTo>
                    <a:pt x="2873" y="3314"/>
                  </a:lnTo>
                  <a:lnTo>
                    <a:pt x="2850" y="3337"/>
                  </a:lnTo>
                  <a:lnTo>
                    <a:pt x="3676" y="3337"/>
                  </a:lnTo>
                  <a:lnTo>
                    <a:pt x="3653" y="3361"/>
                  </a:lnTo>
                  <a:lnTo>
                    <a:pt x="2824" y="3361"/>
                  </a:lnTo>
                  <a:lnTo>
                    <a:pt x="2799" y="3385"/>
                  </a:lnTo>
                  <a:lnTo>
                    <a:pt x="3628" y="3385"/>
                  </a:lnTo>
                  <a:lnTo>
                    <a:pt x="3605" y="3409"/>
                  </a:lnTo>
                  <a:lnTo>
                    <a:pt x="2776" y="3409"/>
                  </a:lnTo>
                  <a:lnTo>
                    <a:pt x="2750" y="3433"/>
                  </a:lnTo>
                  <a:lnTo>
                    <a:pt x="3580" y="3433"/>
                  </a:lnTo>
                  <a:lnTo>
                    <a:pt x="3557" y="3457"/>
                  </a:lnTo>
                  <a:lnTo>
                    <a:pt x="2726" y="3457"/>
                  </a:lnTo>
                  <a:lnTo>
                    <a:pt x="2702" y="3481"/>
                  </a:lnTo>
                  <a:lnTo>
                    <a:pt x="3531" y="3481"/>
                  </a:lnTo>
                  <a:lnTo>
                    <a:pt x="3506" y="3505"/>
                  </a:lnTo>
                  <a:lnTo>
                    <a:pt x="2679" y="3505"/>
                  </a:lnTo>
                  <a:lnTo>
                    <a:pt x="2654" y="3528"/>
                  </a:lnTo>
                  <a:lnTo>
                    <a:pt x="3481" y="3528"/>
                  </a:lnTo>
                  <a:lnTo>
                    <a:pt x="3458" y="3553"/>
                  </a:lnTo>
                  <a:lnTo>
                    <a:pt x="2631" y="3553"/>
                  </a:lnTo>
                  <a:lnTo>
                    <a:pt x="2606" y="3577"/>
                  </a:lnTo>
                  <a:lnTo>
                    <a:pt x="3434" y="3577"/>
                  </a:lnTo>
                  <a:lnTo>
                    <a:pt x="3410" y="3601"/>
                  </a:lnTo>
                  <a:lnTo>
                    <a:pt x="2580" y="3601"/>
                  </a:lnTo>
                  <a:lnTo>
                    <a:pt x="2555" y="3625"/>
                  </a:lnTo>
                  <a:lnTo>
                    <a:pt x="3386" y="3625"/>
                  </a:lnTo>
                  <a:lnTo>
                    <a:pt x="3362" y="3649"/>
                  </a:lnTo>
                  <a:lnTo>
                    <a:pt x="2532" y="3649"/>
                  </a:lnTo>
                  <a:lnTo>
                    <a:pt x="2507" y="3673"/>
                  </a:lnTo>
                  <a:lnTo>
                    <a:pt x="3336" y="3673"/>
                  </a:lnTo>
                  <a:lnTo>
                    <a:pt x="3313" y="3697"/>
                  </a:lnTo>
                  <a:lnTo>
                    <a:pt x="2484" y="3697"/>
                  </a:lnTo>
                  <a:lnTo>
                    <a:pt x="2460" y="3721"/>
                  </a:lnTo>
                  <a:lnTo>
                    <a:pt x="3288" y="3721"/>
                  </a:lnTo>
                  <a:lnTo>
                    <a:pt x="3265" y="3744"/>
                  </a:lnTo>
                  <a:lnTo>
                    <a:pt x="2436" y="3744"/>
                  </a:lnTo>
                  <a:lnTo>
                    <a:pt x="2409" y="3769"/>
                  </a:lnTo>
                  <a:lnTo>
                    <a:pt x="3241" y="3769"/>
                  </a:lnTo>
                  <a:lnTo>
                    <a:pt x="3216" y="3792"/>
                  </a:lnTo>
                  <a:lnTo>
                    <a:pt x="2385" y="3792"/>
                  </a:lnTo>
                  <a:lnTo>
                    <a:pt x="2361" y="3818"/>
                  </a:lnTo>
                  <a:lnTo>
                    <a:pt x="3193" y="3818"/>
                  </a:lnTo>
                  <a:lnTo>
                    <a:pt x="3165" y="3842"/>
                  </a:lnTo>
                  <a:lnTo>
                    <a:pt x="2336" y="3842"/>
                  </a:lnTo>
                  <a:lnTo>
                    <a:pt x="2313" y="3866"/>
                  </a:lnTo>
                  <a:lnTo>
                    <a:pt x="3142" y="3866"/>
                  </a:lnTo>
                  <a:lnTo>
                    <a:pt x="3117" y="3890"/>
                  </a:lnTo>
                  <a:lnTo>
                    <a:pt x="2288" y="3890"/>
                  </a:lnTo>
                  <a:lnTo>
                    <a:pt x="2265" y="3914"/>
                  </a:lnTo>
                  <a:lnTo>
                    <a:pt x="3094" y="3914"/>
                  </a:lnTo>
                  <a:lnTo>
                    <a:pt x="3069" y="3937"/>
                  </a:lnTo>
                  <a:lnTo>
                    <a:pt x="2240" y="3937"/>
                  </a:lnTo>
                  <a:lnTo>
                    <a:pt x="2215" y="3962"/>
                  </a:lnTo>
                  <a:lnTo>
                    <a:pt x="3046" y="3962"/>
                  </a:lnTo>
                  <a:lnTo>
                    <a:pt x="3022" y="3985"/>
                  </a:lnTo>
                  <a:lnTo>
                    <a:pt x="2191" y="3985"/>
                  </a:lnTo>
                  <a:lnTo>
                    <a:pt x="2168" y="4010"/>
                  </a:lnTo>
                  <a:lnTo>
                    <a:pt x="2995" y="4010"/>
                  </a:lnTo>
                  <a:lnTo>
                    <a:pt x="2971" y="4033"/>
                  </a:lnTo>
                  <a:lnTo>
                    <a:pt x="2143" y="4033"/>
                  </a:lnTo>
                  <a:lnTo>
                    <a:pt x="2118" y="4058"/>
                  </a:lnTo>
                  <a:lnTo>
                    <a:pt x="2947" y="4058"/>
                  </a:lnTo>
                  <a:lnTo>
                    <a:pt x="2923" y="4081"/>
                  </a:lnTo>
                  <a:lnTo>
                    <a:pt x="2094" y="4081"/>
                  </a:lnTo>
                  <a:lnTo>
                    <a:pt x="2070" y="4106"/>
                  </a:lnTo>
                  <a:lnTo>
                    <a:pt x="2899" y="4106"/>
                  </a:lnTo>
                  <a:lnTo>
                    <a:pt x="2875" y="4130"/>
                  </a:lnTo>
                  <a:lnTo>
                    <a:pt x="2044" y="4130"/>
                  </a:lnTo>
                  <a:lnTo>
                    <a:pt x="2021" y="4153"/>
                  </a:lnTo>
                  <a:lnTo>
                    <a:pt x="2851" y="4153"/>
                  </a:lnTo>
                  <a:lnTo>
                    <a:pt x="2827" y="4178"/>
                  </a:lnTo>
                  <a:lnTo>
                    <a:pt x="1996" y="4178"/>
                  </a:lnTo>
                  <a:lnTo>
                    <a:pt x="1973" y="4201"/>
                  </a:lnTo>
                  <a:lnTo>
                    <a:pt x="2799" y="4201"/>
                  </a:lnTo>
                  <a:lnTo>
                    <a:pt x="2776" y="4226"/>
                  </a:lnTo>
                  <a:lnTo>
                    <a:pt x="1949" y="4226"/>
                  </a:lnTo>
                  <a:lnTo>
                    <a:pt x="1925" y="4249"/>
                  </a:lnTo>
                  <a:lnTo>
                    <a:pt x="2751" y="4249"/>
                  </a:lnTo>
                  <a:lnTo>
                    <a:pt x="2728" y="4274"/>
                  </a:lnTo>
                  <a:lnTo>
                    <a:pt x="1901" y="4274"/>
                  </a:lnTo>
                  <a:lnTo>
                    <a:pt x="1873" y="4297"/>
                  </a:lnTo>
                  <a:lnTo>
                    <a:pt x="2704" y="4297"/>
                  </a:lnTo>
                  <a:lnTo>
                    <a:pt x="2680" y="4321"/>
                  </a:lnTo>
                  <a:lnTo>
                    <a:pt x="1850" y="4321"/>
                  </a:lnTo>
                  <a:lnTo>
                    <a:pt x="1825" y="4345"/>
                  </a:lnTo>
                  <a:lnTo>
                    <a:pt x="2656" y="4345"/>
                  </a:lnTo>
                  <a:lnTo>
                    <a:pt x="2631" y="4369"/>
                  </a:lnTo>
                  <a:lnTo>
                    <a:pt x="1802" y="4369"/>
                  </a:lnTo>
                  <a:lnTo>
                    <a:pt x="1777" y="4393"/>
                  </a:lnTo>
                  <a:lnTo>
                    <a:pt x="2606" y="4393"/>
                  </a:lnTo>
                  <a:lnTo>
                    <a:pt x="2583" y="4417"/>
                  </a:lnTo>
                  <a:lnTo>
                    <a:pt x="1754" y="4417"/>
                  </a:lnTo>
                  <a:lnTo>
                    <a:pt x="1729" y="4441"/>
                  </a:lnTo>
                  <a:lnTo>
                    <a:pt x="2558" y="4441"/>
                  </a:lnTo>
                  <a:lnTo>
                    <a:pt x="2535" y="4465"/>
                  </a:lnTo>
                  <a:lnTo>
                    <a:pt x="1706" y="4465"/>
                  </a:lnTo>
                  <a:lnTo>
                    <a:pt x="1678" y="4490"/>
                  </a:lnTo>
                  <a:lnTo>
                    <a:pt x="2511" y="4490"/>
                  </a:lnTo>
                  <a:lnTo>
                    <a:pt x="2487" y="4515"/>
                  </a:lnTo>
                  <a:lnTo>
                    <a:pt x="1655" y="4515"/>
                  </a:lnTo>
                  <a:lnTo>
                    <a:pt x="1631" y="4538"/>
                  </a:lnTo>
                  <a:lnTo>
                    <a:pt x="2460" y="4538"/>
                  </a:lnTo>
                  <a:lnTo>
                    <a:pt x="2436" y="4562"/>
                  </a:lnTo>
                  <a:lnTo>
                    <a:pt x="1607" y="4562"/>
                  </a:lnTo>
                  <a:lnTo>
                    <a:pt x="1583" y="4586"/>
                  </a:lnTo>
                  <a:lnTo>
                    <a:pt x="2412" y="4586"/>
                  </a:lnTo>
                  <a:lnTo>
                    <a:pt x="2388" y="4610"/>
                  </a:lnTo>
                  <a:lnTo>
                    <a:pt x="1559" y="4610"/>
                  </a:lnTo>
                  <a:lnTo>
                    <a:pt x="1535" y="4635"/>
                  </a:lnTo>
                  <a:lnTo>
                    <a:pt x="2364" y="4635"/>
                  </a:lnTo>
                  <a:lnTo>
                    <a:pt x="2340" y="4658"/>
                  </a:lnTo>
                  <a:lnTo>
                    <a:pt x="1510" y="4658"/>
                  </a:lnTo>
                  <a:lnTo>
                    <a:pt x="1485" y="4683"/>
                  </a:lnTo>
                  <a:lnTo>
                    <a:pt x="2316" y="4683"/>
                  </a:lnTo>
                  <a:lnTo>
                    <a:pt x="2292" y="4706"/>
                  </a:lnTo>
                  <a:lnTo>
                    <a:pt x="1462" y="4706"/>
                  </a:lnTo>
                  <a:lnTo>
                    <a:pt x="1436" y="4730"/>
                  </a:lnTo>
                  <a:lnTo>
                    <a:pt x="2265" y="4730"/>
                  </a:lnTo>
                  <a:lnTo>
                    <a:pt x="2240" y="4754"/>
                  </a:lnTo>
                  <a:lnTo>
                    <a:pt x="1413" y="4754"/>
                  </a:lnTo>
                  <a:lnTo>
                    <a:pt x="1388" y="4778"/>
                  </a:lnTo>
                  <a:lnTo>
                    <a:pt x="2217" y="4778"/>
                  </a:lnTo>
                  <a:lnTo>
                    <a:pt x="2193" y="4802"/>
                  </a:lnTo>
                  <a:lnTo>
                    <a:pt x="1364" y="4802"/>
                  </a:lnTo>
                  <a:lnTo>
                    <a:pt x="1339" y="4826"/>
                  </a:lnTo>
                  <a:lnTo>
                    <a:pt x="2169" y="4826"/>
                  </a:lnTo>
                  <a:lnTo>
                    <a:pt x="2145" y="4850"/>
                  </a:lnTo>
                  <a:lnTo>
                    <a:pt x="1314" y="4850"/>
                  </a:lnTo>
                  <a:lnTo>
                    <a:pt x="1291" y="4874"/>
                  </a:lnTo>
                  <a:lnTo>
                    <a:pt x="2121" y="4874"/>
                  </a:lnTo>
                  <a:lnTo>
                    <a:pt x="2094" y="4898"/>
                  </a:lnTo>
                  <a:lnTo>
                    <a:pt x="1266" y="4898"/>
                  </a:lnTo>
                  <a:lnTo>
                    <a:pt x="1243" y="4922"/>
                  </a:lnTo>
                  <a:lnTo>
                    <a:pt x="2070" y="4922"/>
                  </a:lnTo>
                  <a:lnTo>
                    <a:pt x="2046" y="4945"/>
                  </a:lnTo>
                  <a:lnTo>
                    <a:pt x="1218" y="4945"/>
                  </a:lnTo>
                  <a:lnTo>
                    <a:pt x="1195" y="4970"/>
                  </a:lnTo>
                  <a:lnTo>
                    <a:pt x="2022" y="4970"/>
                  </a:lnTo>
                  <a:lnTo>
                    <a:pt x="1998" y="4993"/>
                  </a:lnTo>
                  <a:lnTo>
                    <a:pt x="1171" y="4993"/>
                  </a:lnTo>
                  <a:lnTo>
                    <a:pt x="1144" y="5018"/>
                  </a:lnTo>
                  <a:lnTo>
                    <a:pt x="1975" y="5018"/>
                  </a:lnTo>
                  <a:lnTo>
                    <a:pt x="1950" y="5041"/>
                  </a:lnTo>
                  <a:lnTo>
                    <a:pt x="1120" y="5041"/>
                  </a:lnTo>
                  <a:lnTo>
                    <a:pt x="1096" y="5066"/>
                  </a:lnTo>
                  <a:lnTo>
                    <a:pt x="1925" y="5066"/>
                  </a:lnTo>
                  <a:lnTo>
                    <a:pt x="1901" y="5089"/>
                  </a:lnTo>
                  <a:lnTo>
                    <a:pt x="1072" y="5089"/>
                  </a:lnTo>
                  <a:lnTo>
                    <a:pt x="1048" y="5113"/>
                  </a:lnTo>
                  <a:lnTo>
                    <a:pt x="1877" y="5113"/>
                  </a:lnTo>
                  <a:lnTo>
                    <a:pt x="1853" y="5137"/>
                  </a:lnTo>
                  <a:lnTo>
                    <a:pt x="1024" y="5137"/>
                  </a:lnTo>
                  <a:lnTo>
                    <a:pt x="1000" y="5161"/>
                  </a:lnTo>
                  <a:lnTo>
                    <a:pt x="1829" y="5161"/>
                  </a:lnTo>
                  <a:lnTo>
                    <a:pt x="1805" y="5187"/>
                  </a:lnTo>
                  <a:lnTo>
                    <a:pt x="973" y="5187"/>
                  </a:lnTo>
                  <a:lnTo>
                    <a:pt x="948" y="5211"/>
                  </a:lnTo>
                  <a:lnTo>
                    <a:pt x="1779" y="5211"/>
                  </a:lnTo>
                  <a:lnTo>
                    <a:pt x="1755" y="5235"/>
                  </a:lnTo>
                  <a:lnTo>
                    <a:pt x="925" y="5235"/>
                  </a:lnTo>
                  <a:lnTo>
                    <a:pt x="901" y="5259"/>
                  </a:lnTo>
                  <a:lnTo>
                    <a:pt x="1729" y="5259"/>
                  </a:lnTo>
                  <a:lnTo>
                    <a:pt x="1706" y="5283"/>
                  </a:lnTo>
                  <a:lnTo>
                    <a:pt x="877" y="5283"/>
                  </a:lnTo>
                  <a:lnTo>
                    <a:pt x="853" y="5306"/>
                  </a:lnTo>
                  <a:lnTo>
                    <a:pt x="1682" y="5306"/>
                  </a:lnTo>
                  <a:lnTo>
                    <a:pt x="1658" y="5331"/>
                  </a:lnTo>
                  <a:lnTo>
                    <a:pt x="829" y="5331"/>
                  </a:lnTo>
                  <a:lnTo>
                    <a:pt x="803" y="5354"/>
                  </a:lnTo>
                  <a:lnTo>
                    <a:pt x="1634" y="5354"/>
                  </a:lnTo>
                  <a:lnTo>
                    <a:pt x="1610" y="5379"/>
                  </a:lnTo>
                  <a:lnTo>
                    <a:pt x="780" y="5379"/>
                  </a:lnTo>
                  <a:lnTo>
                    <a:pt x="755" y="5402"/>
                  </a:lnTo>
                  <a:lnTo>
                    <a:pt x="1586" y="5402"/>
                  </a:lnTo>
                  <a:lnTo>
                    <a:pt x="1559" y="5427"/>
                  </a:lnTo>
                  <a:lnTo>
                    <a:pt x="730" y="5427"/>
                  </a:lnTo>
                  <a:lnTo>
                    <a:pt x="706" y="5450"/>
                  </a:lnTo>
                  <a:lnTo>
                    <a:pt x="1535" y="5450"/>
                  </a:lnTo>
                  <a:lnTo>
                    <a:pt x="1511" y="5475"/>
                  </a:lnTo>
                  <a:lnTo>
                    <a:pt x="682" y="5475"/>
                  </a:lnTo>
                  <a:lnTo>
                    <a:pt x="658" y="5498"/>
                  </a:lnTo>
                  <a:lnTo>
                    <a:pt x="1487" y="5498"/>
                  </a:lnTo>
                  <a:lnTo>
                    <a:pt x="1464" y="5522"/>
                  </a:lnTo>
                  <a:lnTo>
                    <a:pt x="635" y="5522"/>
                  </a:lnTo>
                  <a:lnTo>
                    <a:pt x="609" y="5546"/>
                  </a:lnTo>
                  <a:lnTo>
                    <a:pt x="1439" y="5546"/>
                  </a:lnTo>
                  <a:lnTo>
                    <a:pt x="1416" y="5570"/>
                  </a:lnTo>
                  <a:lnTo>
                    <a:pt x="585" y="5570"/>
                  </a:lnTo>
                  <a:lnTo>
                    <a:pt x="561" y="5594"/>
                  </a:lnTo>
                  <a:lnTo>
                    <a:pt x="1388" y="5594"/>
                  </a:lnTo>
                  <a:lnTo>
                    <a:pt x="1364" y="5618"/>
                  </a:lnTo>
                  <a:lnTo>
                    <a:pt x="537" y="5618"/>
                  </a:lnTo>
                  <a:lnTo>
                    <a:pt x="513" y="5642"/>
                  </a:lnTo>
                  <a:lnTo>
                    <a:pt x="1340" y="5642"/>
                  </a:lnTo>
                  <a:lnTo>
                    <a:pt x="1316" y="5666"/>
                  </a:lnTo>
                  <a:lnTo>
                    <a:pt x="489" y="5666"/>
                  </a:lnTo>
                  <a:lnTo>
                    <a:pt x="465" y="5689"/>
                  </a:lnTo>
                  <a:lnTo>
                    <a:pt x="1292" y="5689"/>
                  </a:lnTo>
                  <a:lnTo>
                    <a:pt x="1268" y="5714"/>
                  </a:lnTo>
                  <a:lnTo>
                    <a:pt x="437" y="5714"/>
                  </a:lnTo>
                  <a:lnTo>
                    <a:pt x="414" y="5738"/>
                  </a:lnTo>
                  <a:lnTo>
                    <a:pt x="1244" y="5738"/>
                  </a:lnTo>
                  <a:lnTo>
                    <a:pt x="1220" y="5762"/>
                  </a:lnTo>
                  <a:lnTo>
                    <a:pt x="390" y="5762"/>
                  </a:lnTo>
                  <a:lnTo>
                    <a:pt x="366" y="5786"/>
                  </a:lnTo>
                  <a:lnTo>
                    <a:pt x="1195" y="5786"/>
                  </a:lnTo>
                  <a:lnTo>
                    <a:pt x="1171" y="5810"/>
                  </a:lnTo>
                  <a:lnTo>
                    <a:pt x="342" y="5810"/>
                  </a:lnTo>
                  <a:lnTo>
                    <a:pt x="318" y="5834"/>
                  </a:lnTo>
                  <a:lnTo>
                    <a:pt x="1147" y="5834"/>
                  </a:lnTo>
                  <a:lnTo>
                    <a:pt x="1123" y="5858"/>
                  </a:lnTo>
                  <a:lnTo>
                    <a:pt x="294" y="5858"/>
                  </a:lnTo>
                  <a:lnTo>
                    <a:pt x="267" y="5884"/>
                  </a:lnTo>
                  <a:lnTo>
                    <a:pt x="1098" y="5884"/>
                  </a:lnTo>
                  <a:lnTo>
                    <a:pt x="1073" y="5907"/>
                  </a:lnTo>
                  <a:lnTo>
                    <a:pt x="243" y="5907"/>
                  </a:lnTo>
                  <a:lnTo>
                    <a:pt x="219" y="5931"/>
                  </a:lnTo>
                  <a:lnTo>
                    <a:pt x="1050" y="5931"/>
                  </a:lnTo>
                  <a:lnTo>
                    <a:pt x="1024" y="5955"/>
                  </a:lnTo>
                  <a:lnTo>
                    <a:pt x="195" y="5955"/>
                  </a:lnTo>
                  <a:lnTo>
                    <a:pt x="171" y="5979"/>
                  </a:lnTo>
                  <a:lnTo>
                    <a:pt x="1000" y="5979"/>
                  </a:lnTo>
                  <a:lnTo>
                    <a:pt x="976" y="6003"/>
                  </a:lnTo>
                  <a:lnTo>
                    <a:pt x="147" y="6003"/>
                  </a:lnTo>
                  <a:lnTo>
                    <a:pt x="124" y="6027"/>
                  </a:lnTo>
                  <a:lnTo>
                    <a:pt x="953" y="6027"/>
                  </a:lnTo>
                  <a:lnTo>
                    <a:pt x="928" y="6051"/>
                  </a:lnTo>
                  <a:lnTo>
                    <a:pt x="99" y="6051"/>
                  </a:lnTo>
                  <a:lnTo>
                    <a:pt x="74" y="6075"/>
                  </a:lnTo>
                  <a:lnTo>
                    <a:pt x="905" y="6075"/>
                  </a:lnTo>
                  <a:lnTo>
                    <a:pt x="880" y="6098"/>
                  </a:lnTo>
                  <a:lnTo>
                    <a:pt x="48" y="6098"/>
                  </a:lnTo>
                  <a:lnTo>
                    <a:pt x="25" y="6123"/>
                  </a:lnTo>
                  <a:lnTo>
                    <a:pt x="853" y="6123"/>
                  </a:lnTo>
                  <a:lnTo>
                    <a:pt x="829" y="6146"/>
                  </a:lnTo>
                  <a:lnTo>
                    <a:pt x="0" y="6146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1924" y="3925"/>
              <a:ext cx="130" cy="60"/>
            </a:xfrm>
            <a:custGeom>
              <a:avLst/>
              <a:gdLst>
                <a:gd name="T0" fmla="*/ 0 w 780"/>
                <a:gd name="T1" fmla="*/ 0 h 359"/>
                <a:gd name="T2" fmla="*/ 780 w 780"/>
                <a:gd name="T3" fmla="*/ 0 h 359"/>
                <a:gd name="T4" fmla="*/ 756 w 780"/>
                <a:gd name="T5" fmla="*/ 23 h 359"/>
                <a:gd name="T6" fmla="*/ 23 w 780"/>
                <a:gd name="T7" fmla="*/ 23 h 359"/>
                <a:gd name="T8" fmla="*/ 46 w 780"/>
                <a:gd name="T9" fmla="*/ 48 h 359"/>
                <a:gd name="T10" fmla="*/ 732 w 780"/>
                <a:gd name="T11" fmla="*/ 48 h 359"/>
                <a:gd name="T12" fmla="*/ 708 w 780"/>
                <a:gd name="T13" fmla="*/ 71 h 359"/>
                <a:gd name="T14" fmla="*/ 69 w 780"/>
                <a:gd name="T15" fmla="*/ 71 h 359"/>
                <a:gd name="T16" fmla="*/ 94 w 780"/>
                <a:gd name="T17" fmla="*/ 96 h 359"/>
                <a:gd name="T18" fmla="*/ 684 w 780"/>
                <a:gd name="T19" fmla="*/ 96 h 359"/>
                <a:gd name="T20" fmla="*/ 661 w 780"/>
                <a:gd name="T21" fmla="*/ 120 h 359"/>
                <a:gd name="T22" fmla="*/ 117 w 780"/>
                <a:gd name="T23" fmla="*/ 120 h 359"/>
                <a:gd name="T24" fmla="*/ 142 w 780"/>
                <a:gd name="T25" fmla="*/ 143 h 359"/>
                <a:gd name="T26" fmla="*/ 633 w 780"/>
                <a:gd name="T27" fmla="*/ 143 h 359"/>
                <a:gd name="T28" fmla="*/ 610 w 780"/>
                <a:gd name="T29" fmla="*/ 168 h 359"/>
                <a:gd name="T30" fmla="*/ 165 w 780"/>
                <a:gd name="T31" fmla="*/ 168 h 359"/>
                <a:gd name="T32" fmla="*/ 188 w 780"/>
                <a:gd name="T33" fmla="*/ 191 h 359"/>
                <a:gd name="T34" fmla="*/ 585 w 780"/>
                <a:gd name="T35" fmla="*/ 191 h 359"/>
                <a:gd name="T36" fmla="*/ 562 w 780"/>
                <a:gd name="T37" fmla="*/ 216 h 359"/>
                <a:gd name="T38" fmla="*/ 212 w 780"/>
                <a:gd name="T39" fmla="*/ 216 h 359"/>
                <a:gd name="T40" fmla="*/ 236 w 780"/>
                <a:gd name="T41" fmla="*/ 239 h 359"/>
                <a:gd name="T42" fmla="*/ 537 w 780"/>
                <a:gd name="T43" fmla="*/ 239 h 359"/>
                <a:gd name="T44" fmla="*/ 514 w 780"/>
                <a:gd name="T45" fmla="*/ 264 h 359"/>
                <a:gd name="T46" fmla="*/ 259 w 780"/>
                <a:gd name="T47" fmla="*/ 264 h 359"/>
                <a:gd name="T48" fmla="*/ 284 w 780"/>
                <a:gd name="T49" fmla="*/ 287 h 359"/>
                <a:gd name="T50" fmla="*/ 489 w 780"/>
                <a:gd name="T51" fmla="*/ 287 h 359"/>
                <a:gd name="T52" fmla="*/ 464 w 780"/>
                <a:gd name="T53" fmla="*/ 311 h 359"/>
                <a:gd name="T54" fmla="*/ 307 w 780"/>
                <a:gd name="T55" fmla="*/ 311 h 359"/>
                <a:gd name="T56" fmla="*/ 329 w 780"/>
                <a:gd name="T57" fmla="*/ 335 h 359"/>
                <a:gd name="T58" fmla="*/ 440 w 780"/>
                <a:gd name="T59" fmla="*/ 335 h 359"/>
                <a:gd name="T60" fmla="*/ 417 w 780"/>
                <a:gd name="T61" fmla="*/ 359 h 359"/>
                <a:gd name="T62" fmla="*/ 352 w 780"/>
                <a:gd name="T6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0" h="359">
                  <a:moveTo>
                    <a:pt x="0" y="0"/>
                  </a:moveTo>
                  <a:lnTo>
                    <a:pt x="780" y="0"/>
                  </a:lnTo>
                  <a:lnTo>
                    <a:pt x="756" y="23"/>
                  </a:lnTo>
                  <a:lnTo>
                    <a:pt x="23" y="23"/>
                  </a:lnTo>
                  <a:lnTo>
                    <a:pt x="46" y="48"/>
                  </a:lnTo>
                  <a:lnTo>
                    <a:pt x="732" y="48"/>
                  </a:lnTo>
                  <a:lnTo>
                    <a:pt x="708" y="71"/>
                  </a:lnTo>
                  <a:lnTo>
                    <a:pt x="69" y="71"/>
                  </a:lnTo>
                  <a:lnTo>
                    <a:pt x="94" y="96"/>
                  </a:lnTo>
                  <a:lnTo>
                    <a:pt x="684" y="96"/>
                  </a:lnTo>
                  <a:lnTo>
                    <a:pt x="661" y="120"/>
                  </a:lnTo>
                  <a:lnTo>
                    <a:pt x="117" y="120"/>
                  </a:lnTo>
                  <a:lnTo>
                    <a:pt x="142" y="143"/>
                  </a:lnTo>
                  <a:lnTo>
                    <a:pt x="633" y="143"/>
                  </a:lnTo>
                  <a:lnTo>
                    <a:pt x="610" y="168"/>
                  </a:lnTo>
                  <a:lnTo>
                    <a:pt x="165" y="168"/>
                  </a:lnTo>
                  <a:lnTo>
                    <a:pt x="188" y="191"/>
                  </a:lnTo>
                  <a:lnTo>
                    <a:pt x="585" y="191"/>
                  </a:lnTo>
                  <a:lnTo>
                    <a:pt x="562" y="216"/>
                  </a:lnTo>
                  <a:lnTo>
                    <a:pt x="212" y="216"/>
                  </a:lnTo>
                  <a:lnTo>
                    <a:pt x="236" y="239"/>
                  </a:lnTo>
                  <a:lnTo>
                    <a:pt x="537" y="239"/>
                  </a:lnTo>
                  <a:lnTo>
                    <a:pt x="514" y="264"/>
                  </a:lnTo>
                  <a:lnTo>
                    <a:pt x="259" y="264"/>
                  </a:lnTo>
                  <a:lnTo>
                    <a:pt x="284" y="287"/>
                  </a:lnTo>
                  <a:lnTo>
                    <a:pt x="489" y="287"/>
                  </a:lnTo>
                  <a:lnTo>
                    <a:pt x="464" y="311"/>
                  </a:lnTo>
                  <a:lnTo>
                    <a:pt x="307" y="311"/>
                  </a:lnTo>
                  <a:lnTo>
                    <a:pt x="329" y="335"/>
                  </a:lnTo>
                  <a:lnTo>
                    <a:pt x="440" y="335"/>
                  </a:lnTo>
                  <a:lnTo>
                    <a:pt x="417" y="359"/>
                  </a:lnTo>
                  <a:lnTo>
                    <a:pt x="352" y="35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Freeform 81"/>
            <p:cNvSpPr>
              <a:spLocks/>
            </p:cNvSpPr>
            <p:nvPr/>
          </p:nvSpPr>
          <p:spPr bwMode="auto">
            <a:xfrm>
              <a:off x="1919" y="2893"/>
              <a:ext cx="1110" cy="1097"/>
            </a:xfrm>
            <a:custGeom>
              <a:avLst/>
              <a:gdLst>
                <a:gd name="T0" fmla="*/ 409 w 6657"/>
                <a:gd name="T1" fmla="*/ 6581 h 6581"/>
                <a:gd name="T2" fmla="*/ 0 w 6657"/>
                <a:gd name="T3" fmla="*/ 6165 h 6581"/>
                <a:gd name="T4" fmla="*/ 6248 w 6657"/>
                <a:gd name="T5" fmla="*/ 0 h 6581"/>
                <a:gd name="T6" fmla="*/ 6657 w 6657"/>
                <a:gd name="T7" fmla="*/ 417 h 6581"/>
                <a:gd name="T8" fmla="*/ 409 w 6657"/>
                <a:gd name="T9" fmla="*/ 6581 h 6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7" h="6581">
                  <a:moveTo>
                    <a:pt x="409" y="6581"/>
                  </a:moveTo>
                  <a:lnTo>
                    <a:pt x="0" y="6165"/>
                  </a:lnTo>
                  <a:lnTo>
                    <a:pt x="6248" y="0"/>
                  </a:lnTo>
                  <a:lnTo>
                    <a:pt x="6657" y="417"/>
                  </a:lnTo>
                  <a:lnTo>
                    <a:pt x="409" y="658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Freeform 82"/>
            <p:cNvSpPr>
              <a:spLocks/>
            </p:cNvSpPr>
            <p:nvPr/>
          </p:nvSpPr>
          <p:spPr bwMode="auto">
            <a:xfrm>
              <a:off x="2284" y="2611"/>
              <a:ext cx="43" cy="14"/>
            </a:xfrm>
            <a:custGeom>
              <a:avLst/>
              <a:gdLst>
                <a:gd name="T0" fmla="*/ 0 w 261"/>
                <a:gd name="T1" fmla="*/ 86 h 86"/>
                <a:gd name="T2" fmla="*/ 261 w 261"/>
                <a:gd name="T3" fmla="*/ 43 h 86"/>
                <a:gd name="T4" fmla="*/ 0 w 261"/>
                <a:gd name="T5" fmla="*/ 0 h 86"/>
                <a:gd name="T6" fmla="*/ 0 w 261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86">
                  <a:moveTo>
                    <a:pt x="0" y="86"/>
                  </a:moveTo>
                  <a:lnTo>
                    <a:pt x="261" y="43"/>
                  </a:lnTo>
                  <a:lnTo>
                    <a:pt x="0" y="0"/>
                  </a:lnTo>
                  <a:lnTo>
                    <a:pt x="0" y="86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2284" y="2620"/>
              <a:ext cx="29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1570" y="2616"/>
              <a:ext cx="748" cy="2"/>
            </a:xfrm>
            <a:custGeom>
              <a:avLst/>
              <a:gdLst>
                <a:gd name="T0" fmla="*/ 4485 w 4485"/>
                <a:gd name="T1" fmla="*/ 0 h 9"/>
                <a:gd name="T2" fmla="*/ 4281 w 4485"/>
                <a:gd name="T3" fmla="*/ 0 h 9"/>
                <a:gd name="T4" fmla="*/ 4281 w 4485"/>
                <a:gd name="T5" fmla="*/ 9 h 9"/>
                <a:gd name="T6" fmla="*/ 0 w 4485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5" h="9">
                  <a:moveTo>
                    <a:pt x="4485" y="0"/>
                  </a:moveTo>
                  <a:lnTo>
                    <a:pt x="4281" y="0"/>
                  </a:lnTo>
                  <a:lnTo>
                    <a:pt x="4281" y="9"/>
                  </a:lnTo>
                  <a:lnTo>
                    <a:pt x="0" y="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85"/>
            <p:cNvSpPr txBox="1">
              <a:spLocks noChangeArrowheads="1"/>
            </p:cNvSpPr>
            <p:nvPr/>
          </p:nvSpPr>
          <p:spPr bwMode="auto">
            <a:xfrm>
              <a:off x="672" y="2544"/>
              <a:ext cx="91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100">
                  <a:solidFill>
                    <a:srgbClr val="1E4191"/>
                  </a:solidFill>
                  <a:latin typeface="Arial" panose="020B0604020202020204" pitchFamily="34" charset="0"/>
                </a:rPr>
                <a:t>Secondary Winding</a:t>
              </a:r>
            </a:p>
          </p:txBody>
        </p:sp>
        <p:sp>
          <p:nvSpPr>
            <p:cNvPr id="83" name="Text Box 86"/>
            <p:cNvSpPr txBox="1">
              <a:spLocks noChangeArrowheads="1"/>
            </p:cNvSpPr>
            <p:nvPr/>
          </p:nvSpPr>
          <p:spPr bwMode="auto">
            <a:xfrm>
              <a:off x="4224" y="2544"/>
              <a:ext cx="864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100">
                  <a:solidFill>
                    <a:srgbClr val="1E4191"/>
                  </a:solidFill>
                  <a:latin typeface="Arial" panose="020B0604020202020204" pitchFamily="34" charset="0"/>
                </a:rPr>
                <a:t>Primary Conductor</a:t>
              </a:r>
            </a:p>
          </p:txBody>
        </p:sp>
        <p:sp>
          <p:nvSpPr>
            <p:cNvPr id="84" name="Text Box 87"/>
            <p:cNvSpPr txBox="1">
              <a:spLocks noChangeArrowheads="1"/>
            </p:cNvSpPr>
            <p:nvPr/>
          </p:nvSpPr>
          <p:spPr bwMode="auto">
            <a:xfrm>
              <a:off x="3936" y="3168"/>
              <a:ext cx="81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100">
                  <a:solidFill>
                    <a:srgbClr val="1E4191"/>
                  </a:solidFill>
                  <a:latin typeface="Arial" panose="020B0604020202020204" pitchFamily="34" charset="0"/>
                </a:rPr>
                <a:t>Iron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0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64" y="428677"/>
            <a:ext cx="11059064" cy="6241754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GB" altLang="en-US" sz="2400" kern="0" dirty="0">
                <a:solidFill>
                  <a:srgbClr val="1E4191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The `doughnut' fits over the primary conductor, which constitutes one primary turn. If the toroid is wound with 240 secondary turns, then the ratio of the C.T. is 240 : 1 or 1200 : 5A </a:t>
            </a:r>
            <a:endParaRPr lang="en-US" altLang="en-US" sz="2400" kern="0" dirty="0">
              <a:solidFill>
                <a:srgbClr val="1E4191"/>
              </a:solidFill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GB" altLang="en-US" sz="2400" kern="0" dirty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The continuous rating of the secondary winding is normally 5 AMPS in North America, and 1 AMP or 0.5 AMP in many other parts of the world. </a:t>
            </a:r>
          </a:p>
          <a:p>
            <a:pPr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GB" altLang="en-US" sz="2400" kern="0" dirty="0">
                <a:solidFill>
                  <a:srgbClr val="1E4191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This type of `doughnut' C.T. is most commonly used in circuit breakers and </a:t>
            </a:r>
            <a:r>
              <a:rPr lang="en-GB" altLang="en-US" sz="2400" kern="0" dirty="0" smtClean="0">
                <a:solidFill>
                  <a:srgbClr val="1E4191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power transformers</a:t>
            </a:r>
            <a:r>
              <a:rPr lang="en-GB" altLang="en-US" sz="2400" kern="0" dirty="0">
                <a:solidFill>
                  <a:srgbClr val="1E4191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. The C.T. fits into the </a:t>
            </a:r>
            <a:r>
              <a:rPr lang="en-GB" altLang="en-US" sz="2400" kern="0" dirty="0" smtClean="0">
                <a:solidFill>
                  <a:srgbClr val="1E4191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bushing, </a:t>
            </a:r>
            <a:r>
              <a:rPr lang="en-GB" altLang="en-US" sz="2400" kern="0" dirty="0">
                <a:solidFill>
                  <a:srgbClr val="1E4191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and the porcelain bushing fits through the centre of the `doughnut'. </a:t>
            </a:r>
            <a:endParaRPr lang="en-GB" altLang="en-US" sz="2400" kern="0" dirty="0" smtClean="0">
              <a:solidFill>
                <a:srgbClr val="1E4191"/>
              </a:solidFill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GB" altLang="en-US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Up </a:t>
            </a:r>
            <a:r>
              <a:rPr lang="en-GB" altLang="en-US" sz="2400" kern="0" dirty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to four C.T.'s of this type can be installed around each bushing of an oil circuit breaker. This arrangement is shown in a</a:t>
            </a:r>
            <a:r>
              <a:rPr lang="en-GB" altLang="en-US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400" kern="0" dirty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following diagram.</a:t>
            </a:r>
            <a:r>
              <a:rPr lang="en-US" altLang="en-US" sz="2400" kern="0" dirty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11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0973" y="207038"/>
            <a:ext cx="10599185" cy="6512943"/>
            <a:chOff x="-511045" y="0"/>
            <a:chExt cx="9950555" cy="60896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1543050" y="5010150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1E4191"/>
                </a:solidFill>
                <a:latin typeface="GE Inspira" pitchFamily="34" charset="0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-511045" y="0"/>
              <a:ext cx="9950555" cy="71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400" b="1" dirty="0" smtClean="0">
                  <a:solidFill>
                    <a:srgbClr val="FF0000"/>
                  </a:solidFill>
                  <a:latin typeface="GE Inspira" pitchFamily="34" charset="0"/>
                </a:rPr>
                <a:t>Substation </a:t>
              </a:r>
              <a:r>
                <a:rPr lang="en-US" altLang="en-US" sz="4400" b="1" dirty="0">
                  <a:solidFill>
                    <a:srgbClr val="FF0000"/>
                  </a:solidFill>
                  <a:latin typeface="GE Inspira" pitchFamily="34" charset="0"/>
                </a:rPr>
                <a:t>Class Circuit </a:t>
              </a:r>
              <a:r>
                <a:rPr lang="en-US" altLang="en-US" sz="4400" b="1" dirty="0" smtClean="0">
                  <a:solidFill>
                    <a:srgbClr val="FF0000"/>
                  </a:solidFill>
                  <a:latin typeface="GE Inspira" pitchFamily="34" charset="0"/>
                </a:rPr>
                <a:t>Breakers' CTs</a:t>
              </a:r>
              <a:endParaRPr lang="en-US" altLang="en-US" sz="4400" b="1" dirty="0">
                <a:solidFill>
                  <a:srgbClr val="FF0000"/>
                </a:solidFill>
                <a:latin typeface="GE Inspira" pitchFamily="34" charset="0"/>
              </a:endParaRPr>
            </a:p>
          </p:txBody>
        </p:sp>
        <p:pic>
          <p:nvPicPr>
            <p:cNvPr id="7" name="Picture 4" descr="bct_02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963" y="4189413"/>
              <a:ext cx="2584450" cy="1900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565525" y="4478338"/>
              <a:ext cx="5341752" cy="892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>
                  <a:solidFill>
                    <a:srgbClr val="00B050"/>
                  </a:solidFill>
                  <a:latin typeface="GE Inspira" pitchFamily="34" charset="0"/>
                </a:rPr>
                <a:t>Polyester Taped Bushing CT on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>
                  <a:solidFill>
                    <a:srgbClr val="00B050"/>
                  </a:solidFill>
                  <a:latin typeface="GE Inspira" pitchFamily="34" charset="0"/>
                </a:rPr>
                <a:t>Outdoor Circuit Breaker</a:t>
              </a:r>
            </a:p>
          </p:txBody>
        </p:sp>
        <p:pic>
          <p:nvPicPr>
            <p:cNvPr id="9" name="Picture 6" descr="DCP_0697"/>
            <p:cNvPicPr>
              <a:picLocks noChangeAspect="1" noChangeArrowheads="1"/>
            </p:cNvPicPr>
            <p:nvPr/>
          </p:nvPicPr>
          <p:blipFill>
            <a:blip r:embed="rId3">
              <a:lum contrast="-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" b="8"/>
            <a:stretch>
              <a:fillRect/>
            </a:stretch>
          </p:blipFill>
          <p:spPr bwMode="auto">
            <a:xfrm>
              <a:off x="271048" y="1039813"/>
              <a:ext cx="3611977" cy="314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DCP_0698"/>
            <p:cNvPicPr>
              <a:picLocks noChangeAspect="1" noChangeArrowheads="1"/>
            </p:cNvPicPr>
            <p:nvPr/>
          </p:nvPicPr>
          <p:blipFill>
            <a:blip r:embed="rId4">
              <a:lum bright="12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775" y="1031875"/>
              <a:ext cx="4209441" cy="3157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68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222737" y="1632550"/>
            <a:ext cx="8229600" cy="4991100"/>
            <a:chOff x="1782790" y="1485900"/>
            <a:chExt cx="8229600" cy="49911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782790" y="2057400"/>
              <a:ext cx="8229600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14300" algn="l">
                <a:spcBef>
                  <a:spcPct val="50000"/>
                </a:spcBef>
                <a:buClr>
                  <a:srgbClr val="004880"/>
                </a:buClr>
                <a:defRPr sz="2800">
                  <a:solidFill>
                    <a:srgbClr val="1E4191"/>
                  </a:solidFill>
                  <a:latin typeface="GE Inspira" pitchFamily="34" charset="0"/>
                </a:defRPr>
              </a:lvl1pPr>
              <a:lvl2pPr marL="568325" indent="-339725" algn="l">
                <a:spcBef>
                  <a:spcPct val="30000"/>
                </a:spcBef>
                <a:buClr>
                  <a:srgbClr val="004880"/>
                </a:buClr>
                <a:buFont typeface="GE Inspira" pitchFamily="34" charset="0"/>
                <a:buChar char="•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2pPr>
              <a:lvl3pPr marL="971550" indent="-288925" algn="l">
                <a:spcBef>
                  <a:spcPct val="20000"/>
                </a:spcBef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3pPr>
              <a:lvl4pPr marL="1373188" indent="-287338" algn="l">
                <a:spcBef>
                  <a:spcPct val="10000"/>
                </a:spcBef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4pPr>
              <a:lvl5pPr marL="1773238" indent="-285750" algn="l"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5pPr>
              <a:lvl6pPr marL="2230438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6pPr>
              <a:lvl7pPr marL="2687638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7pPr>
              <a:lvl8pPr marL="3144838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8pPr>
              <a:lvl9pPr marL="3602038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9pPr>
            </a:lstStyle>
            <a:p>
              <a:pPr fontAlgn="base">
                <a:lnSpc>
                  <a:spcPct val="90000"/>
                </a:lnSpc>
                <a:spcAft>
                  <a:spcPct val="0"/>
                </a:spcAft>
              </a:pPr>
              <a:endParaRPr lang="en-US" altLang="en-US" sz="2400">
                <a:latin typeface="GE Inspira Pitch" pitchFamily="34" charset="0"/>
              </a:endParaRPr>
            </a:p>
          </p:txBody>
        </p:sp>
        <p:pic>
          <p:nvPicPr>
            <p:cNvPr id="5" name="Picture 6" descr="Model 19rt_r"/>
            <p:cNvPicPr>
              <a:picLocks noChangeAspect="1" noChangeArrowheads="1"/>
            </p:cNvPicPr>
            <p:nvPr/>
          </p:nvPicPr>
          <p:blipFill>
            <a:blip r:embed="rId2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590" y="4191000"/>
              <a:ext cx="2209800" cy="208438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 flipV="1">
              <a:off x="4373590" y="4724400"/>
              <a:ext cx="1219200" cy="17526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 flipV="1">
              <a:off x="3687790" y="3733800"/>
              <a:ext cx="457200" cy="685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011390" y="3302000"/>
              <a:ext cx="21717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1E4191"/>
                  </a:solidFill>
                  <a:latin typeface="Times New Roman" panose="02020603050405020304" pitchFamily="18" charset="0"/>
                </a:rPr>
                <a:t>Primary Current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1E4191"/>
                  </a:solidFill>
                  <a:latin typeface="Times New Roman" panose="02020603050405020304" pitchFamily="18" charset="0"/>
                </a:rPr>
                <a:t>(100 amps)</a:t>
              </a: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602190" y="3352800"/>
              <a:ext cx="1588" cy="1066800"/>
            </a:xfrm>
            <a:custGeom>
              <a:avLst/>
              <a:gdLst>
                <a:gd name="T0" fmla="*/ 0 w 1"/>
                <a:gd name="T1" fmla="*/ 672 h 672"/>
                <a:gd name="T2" fmla="*/ 1 w 1"/>
                <a:gd name="T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72">
                  <a:moveTo>
                    <a:pt x="0" y="672"/>
                  </a:moveTo>
                  <a:lnTo>
                    <a:pt x="1" y="0"/>
                  </a:lnTo>
                </a:path>
              </a:pathLst>
            </a:custGeom>
            <a:noFill/>
            <a:ln w="25400">
              <a:solidFill>
                <a:srgbClr val="00AA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059390" y="4114800"/>
              <a:ext cx="1588" cy="247650"/>
            </a:xfrm>
            <a:custGeom>
              <a:avLst/>
              <a:gdLst>
                <a:gd name="T0" fmla="*/ 0 w 1"/>
                <a:gd name="T1" fmla="*/ 156 h 156"/>
                <a:gd name="T2" fmla="*/ 1 w 1"/>
                <a:gd name="T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6">
                  <a:moveTo>
                    <a:pt x="0" y="156"/>
                  </a:moveTo>
                  <a:lnTo>
                    <a:pt x="1" y="0"/>
                  </a:lnTo>
                </a:path>
              </a:pathLst>
            </a:custGeom>
            <a:noFill/>
            <a:ln w="25400">
              <a:solidFill>
                <a:srgbClr val="00AA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4602190" y="3352800"/>
              <a:ext cx="1295400" cy="1588"/>
            </a:xfrm>
            <a:prstGeom prst="line">
              <a:avLst/>
            </a:prstGeom>
            <a:noFill/>
            <a:ln w="25400">
              <a:solidFill>
                <a:srgbClr val="00AA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059390" y="4114800"/>
              <a:ext cx="838200" cy="1588"/>
            </a:xfrm>
            <a:prstGeom prst="line">
              <a:avLst/>
            </a:prstGeom>
            <a:noFill/>
            <a:ln w="25400">
              <a:solidFill>
                <a:srgbClr val="00AA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5973790" y="3276600"/>
              <a:ext cx="27432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Times New Roman" panose="02020603050405020304" pitchFamily="18" charset="0"/>
                </a:rPr>
                <a:t>Secondary Current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Times New Roman" panose="02020603050405020304" pitchFamily="18" charset="0"/>
                </a:rPr>
                <a:t>(5 amps)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745190" y="1485900"/>
              <a:ext cx="37338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1E4191"/>
                  </a:solidFill>
                  <a:latin typeface="Times New Roman" panose="02020603050405020304" pitchFamily="18" charset="0"/>
                </a:rPr>
                <a:t>Primary Current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1E4191"/>
                  </a:solidFill>
                  <a:latin typeface="Times New Roman" panose="02020603050405020304" pitchFamily="18" charset="0"/>
                </a:rPr>
                <a:t>Secondary Current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030440" y="1673225"/>
              <a:ext cx="373062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>
                  <a:solidFill>
                    <a:srgbClr val="1E4191"/>
                  </a:solidFill>
                  <a:latin typeface="Times New Roman" panose="02020603050405020304" pitchFamily="18" charset="0"/>
                </a:rPr>
                <a:t>Transformer Ratio   =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5897590" y="1676400"/>
              <a:ext cx="3505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Times New Roman" panose="02020603050405020304" pitchFamily="18" charset="0"/>
                </a:rPr>
                <a:t>_____________________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6811990" y="4800600"/>
              <a:ext cx="137160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1028700">
                <a:tabLst>
                  <a:tab pos="2286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1028700">
                <a:tabLst>
                  <a:tab pos="2286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1028700">
                <a:tabLst>
                  <a:tab pos="2286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1028700">
                <a:tabLst>
                  <a:tab pos="2286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1028700">
                <a:tabLst>
                  <a:tab pos="2286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287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  <a:tab pos="914400" algn="l"/>
                  <a:tab pos="1371600" algn="l"/>
                </a:tabLst>
                <a:defRPr/>
              </a:pPr>
              <a:endParaRPr kumimoji="0" lang="en-US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  <a:p>
              <a:pPr marL="0" marR="0" lvl="0" indent="0" algn="l" defTabSz="10287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  <a:tab pos="914400" algn="l"/>
                  <a:tab pos="1371600" algn="l"/>
                </a:tabLst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100</a:t>
              </a:r>
            </a:p>
            <a:p>
              <a:pPr marL="0" marR="0" lvl="0" indent="0" algn="l" defTabSz="10287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  <a:tab pos="914400" algn="l"/>
                  <a:tab pos="1371600" algn="l"/>
                </a:tabLst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 5</a:t>
              </a:r>
            </a:p>
            <a:p>
              <a:pPr marL="0" marR="0" lvl="0" indent="0" algn="ctr" defTabSz="10287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  <a:tab pos="914400" algn="l"/>
                  <a:tab pos="1371600" algn="l"/>
                </a:tabLst>
                <a:defRPr/>
              </a:pPr>
              <a:endParaRPr kumimoji="0" lang="en-US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  <a:p>
              <a:pPr marL="0" marR="0" lvl="0" indent="0" algn="l" defTabSz="10287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  <a:tab pos="914400" algn="l"/>
                  <a:tab pos="1371600" algn="l"/>
                </a:tabLst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		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6811990" y="4933950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Times New Roman" panose="02020603050405020304" pitchFamily="18" charset="0"/>
                </a:rPr>
                <a:t>___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7424765" y="5027613"/>
              <a:ext cx="20732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Times New Roman" panose="02020603050405020304" pitchFamily="18" charset="0"/>
                </a:rPr>
                <a:t>= 100:5 or 20:1</a:t>
              </a:r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15941" y="543240"/>
            <a:ext cx="789640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</a:pPr>
            <a:r>
              <a:rPr lang="en-US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CT Turns-ratio </a:t>
            </a:r>
            <a:r>
              <a:rPr lang="en-US" altLang="en-US" sz="4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(TR)</a:t>
            </a:r>
          </a:p>
        </p:txBody>
      </p:sp>
    </p:spTree>
    <p:extLst>
      <p:ext uri="{BB962C8B-B14F-4D97-AF65-F5344CB8AC3E}">
        <p14:creationId xmlns:p14="http://schemas.microsoft.com/office/powerpoint/2010/main" val="30893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50054" y="1333500"/>
            <a:ext cx="7867650" cy="4184650"/>
            <a:chOff x="990600" y="876300"/>
            <a:chExt cx="7867650" cy="4184650"/>
          </a:xfrm>
        </p:grpSpPr>
        <p:pic>
          <p:nvPicPr>
            <p:cNvPr id="4" name="Picture 3" descr="Model 19rt_r"/>
            <p:cNvPicPr>
              <a:picLocks noChangeAspect="1" noChangeArrowheads="1"/>
            </p:cNvPicPr>
            <p:nvPr/>
          </p:nvPicPr>
          <p:blipFill>
            <a:blip r:embed="rId2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025" y="2182813"/>
              <a:ext cx="2209800" cy="208438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 flipV="1">
              <a:off x="4264025" y="2716213"/>
              <a:ext cx="1279525" cy="18557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 flipV="1">
              <a:off x="3578225" y="1725613"/>
              <a:ext cx="457200" cy="685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90650" y="1447800"/>
              <a:ext cx="2300288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Direction of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Primary Current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6038850" y="876300"/>
              <a:ext cx="28194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Direction of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Secondary Current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635375" y="2816225"/>
              <a:ext cx="463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FFFFFF"/>
                  </a:solidFill>
                  <a:latin typeface="GE Inspira Pitch" pitchFamily="34" charset="0"/>
                </a:rPr>
                <a:t>H1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279525" y="4664075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00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3714750" y="3200400"/>
              <a:ext cx="228600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5003800" y="23622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FFFFFF"/>
                  </a:solidFill>
                  <a:latin typeface="GE Inspira Pitch" pitchFamily="34" charset="0"/>
                </a:rPr>
                <a:t>X1</a:t>
              </a: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4933950" y="1543050"/>
              <a:ext cx="95250" cy="742950"/>
            </a:xfrm>
            <a:custGeom>
              <a:avLst/>
              <a:gdLst>
                <a:gd name="T0" fmla="*/ 0 w 1"/>
                <a:gd name="T1" fmla="*/ 0 h 492"/>
                <a:gd name="T2" fmla="*/ 0 w 1"/>
                <a:gd name="T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92">
                  <a:moveTo>
                    <a:pt x="0" y="0"/>
                  </a:moveTo>
                  <a:lnTo>
                    <a:pt x="0" y="492"/>
                  </a:lnTo>
                </a:path>
              </a:pathLst>
            </a:custGeom>
            <a:noFill/>
            <a:ln w="25400">
              <a:solidFill>
                <a:srgbClr val="00AA5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4476750" y="1009650"/>
              <a:ext cx="1588" cy="1352550"/>
            </a:xfrm>
            <a:custGeom>
              <a:avLst/>
              <a:gdLst>
                <a:gd name="T0" fmla="*/ 0 w 1"/>
                <a:gd name="T1" fmla="*/ 852 h 852"/>
                <a:gd name="T2" fmla="*/ 0 w 1"/>
                <a:gd name="T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52">
                  <a:moveTo>
                    <a:pt x="0" y="852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AA5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4476750" y="990600"/>
              <a:ext cx="1600200" cy="0"/>
            </a:xfrm>
            <a:prstGeom prst="line">
              <a:avLst/>
            </a:prstGeom>
            <a:noFill/>
            <a:ln w="25400">
              <a:solidFill>
                <a:srgbClr val="00AA5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4933950" y="1562100"/>
              <a:ext cx="1066800" cy="0"/>
            </a:xfrm>
            <a:prstGeom prst="line">
              <a:avLst/>
            </a:prstGeom>
            <a:noFill/>
            <a:ln w="25400">
              <a:solidFill>
                <a:srgbClr val="00AA5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3646488" y="3505200"/>
              <a:ext cx="4413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FFFFFF"/>
                  </a:solidFill>
                  <a:latin typeface="GE Inspira Pitch" pitchFamily="34" charset="0"/>
                </a:rPr>
                <a:t>P1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2392363" y="2781300"/>
              <a:ext cx="736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IEEE</a:t>
              </a: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3105150" y="3028950"/>
              <a:ext cx="609600" cy="0"/>
            </a:xfrm>
            <a:prstGeom prst="line">
              <a:avLst/>
            </a:prstGeom>
            <a:noFill/>
            <a:ln w="38100">
              <a:solidFill>
                <a:srgbClr val="1E419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2400300" y="3467100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IEC</a:t>
              </a: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2971800" y="3695700"/>
              <a:ext cx="742950" cy="1588"/>
            </a:xfrm>
            <a:custGeom>
              <a:avLst/>
              <a:gdLst>
                <a:gd name="T0" fmla="*/ 0 w 468"/>
                <a:gd name="T1" fmla="*/ 0 h 1"/>
                <a:gd name="T2" fmla="*/ 468 w 46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8" h="1">
                  <a:moveTo>
                    <a:pt x="0" y="0"/>
                  </a:moveTo>
                  <a:lnTo>
                    <a:pt x="468" y="1"/>
                  </a:lnTo>
                </a:path>
              </a:pathLst>
            </a:custGeom>
            <a:noFill/>
            <a:ln w="38100" cap="flat" cmpd="sng">
              <a:solidFill>
                <a:srgbClr val="1E419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" name="AutoShape 41"/>
            <p:cNvSpPr>
              <a:spLocks/>
            </p:cNvSpPr>
            <p:nvPr/>
          </p:nvSpPr>
          <p:spPr bwMode="auto">
            <a:xfrm>
              <a:off x="2190750" y="2895600"/>
              <a:ext cx="228600" cy="990600"/>
            </a:xfrm>
            <a:prstGeom prst="leftBrace">
              <a:avLst>
                <a:gd name="adj1" fmla="val 36111"/>
                <a:gd name="adj2" fmla="val 55769"/>
              </a:avLst>
            </a:prstGeom>
            <a:noFill/>
            <a:ln w="38100">
              <a:solidFill>
                <a:srgbClr val="1E4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990600" y="2819400"/>
              <a:ext cx="1292225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Primary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Polarity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Marks</a:t>
              </a:r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5924550" y="2286000"/>
              <a:ext cx="736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IEEE</a:t>
              </a: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5924550" y="2647950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1E4191"/>
                  </a:solidFill>
                  <a:latin typeface="GE Inspira Pitch" pitchFamily="34" charset="0"/>
                </a:rPr>
                <a:t>IEC</a:t>
              </a: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5207000" y="2590800"/>
              <a:ext cx="4270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FFFFFF"/>
                  </a:solidFill>
                  <a:latin typeface="GE Inspira Pitch" pitchFamily="34" charset="0"/>
                </a:rPr>
                <a:t>S1</a:t>
              </a:r>
            </a:p>
          </p:txBody>
        </p: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 flipH="1">
              <a:off x="5334000" y="2514600"/>
              <a:ext cx="533400" cy="0"/>
            </a:xfrm>
            <a:prstGeom prst="line">
              <a:avLst/>
            </a:prstGeom>
            <a:noFill/>
            <a:ln w="38100">
              <a:solidFill>
                <a:srgbClr val="1E419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AutoShape 50"/>
            <p:cNvSpPr>
              <a:spLocks/>
            </p:cNvSpPr>
            <p:nvPr/>
          </p:nvSpPr>
          <p:spPr bwMode="auto">
            <a:xfrm>
              <a:off x="6629400" y="2362200"/>
              <a:ext cx="152400" cy="76200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rgbClr val="1E4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52"/>
            <p:cNvSpPr txBox="1">
              <a:spLocks noChangeArrowheads="1"/>
            </p:cNvSpPr>
            <p:nvPr/>
          </p:nvSpPr>
          <p:spPr bwMode="auto">
            <a:xfrm>
              <a:off x="6777038" y="2138363"/>
              <a:ext cx="1646237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Secondary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Polarity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1E4191"/>
                  </a:solidFill>
                  <a:latin typeface="GE Inspira Pitch" pitchFamily="34" charset="0"/>
                </a:rPr>
                <a:t>Marks</a:t>
              </a:r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5562600" y="2743200"/>
              <a:ext cx="419100" cy="133350"/>
            </a:xfrm>
            <a:custGeom>
              <a:avLst/>
              <a:gdLst>
                <a:gd name="T0" fmla="*/ 264 w 264"/>
                <a:gd name="T1" fmla="*/ 84 h 84"/>
                <a:gd name="T2" fmla="*/ 0 w 264"/>
                <a:gd name="T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4" h="84">
                  <a:moveTo>
                    <a:pt x="264" y="8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1E419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24021" y="602411"/>
            <a:ext cx="2444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>
                <a:solidFill>
                  <a:srgbClr val="FF0000"/>
                </a:solidFill>
                <a:latin typeface="GE Inspira Pitch" pitchFamily="34" charset="0"/>
              </a:rPr>
              <a:t>Polarity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631523" y="5299707"/>
            <a:ext cx="9144000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</a:pPr>
            <a:r>
              <a:rPr lang="en-US" altLang="en-US" sz="3600" dirty="0">
                <a:solidFill>
                  <a:srgbClr val="1E4191"/>
                </a:solidFill>
                <a:latin typeface="GE Inspira Pitch" pitchFamily="34" charset="0"/>
              </a:rPr>
              <a:t>     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Primary current </a:t>
            </a:r>
            <a:r>
              <a:rPr lang="en-US" altLang="en-US" sz="3600" u="sng" dirty="0">
                <a:solidFill>
                  <a:srgbClr val="00B050"/>
                </a:solidFill>
                <a:latin typeface="GE Inspira Pitch" pitchFamily="34" charset="0"/>
              </a:rPr>
              <a:t>into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 “polarity” </a:t>
            </a:r>
            <a:r>
              <a:rPr lang="en-US" altLang="en-US" sz="3600" dirty="0" smtClean="0">
                <a:solidFill>
                  <a:srgbClr val="00B050"/>
                </a:solidFill>
                <a:latin typeface="GE Inspira Pitch" pitchFamily="34" charset="0"/>
              </a:rPr>
              <a:t>forces </a:t>
            </a:r>
            <a:endParaRPr lang="en-US" altLang="en-US" sz="3600" dirty="0">
              <a:solidFill>
                <a:srgbClr val="00B050"/>
              </a:solidFill>
              <a:latin typeface="GE Inspira Pitch" pitchFamily="34" charset="0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</a:pP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     </a:t>
            </a:r>
            <a:r>
              <a:rPr lang="en-US" altLang="en-US" sz="3600" dirty="0" smtClean="0">
                <a:solidFill>
                  <a:srgbClr val="00B050"/>
                </a:solidFill>
                <a:latin typeface="GE Inspira Pitch" pitchFamily="34" charset="0"/>
              </a:rPr>
              <a:t>Secondary 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current </a:t>
            </a:r>
            <a:r>
              <a:rPr lang="en-US" altLang="en-US" sz="3600" u="sng" dirty="0">
                <a:solidFill>
                  <a:srgbClr val="00B050"/>
                </a:solidFill>
                <a:latin typeface="GE Inspira Pitch" pitchFamily="34" charset="0"/>
              </a:rPr>
              <a:t>out of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 “polarity”</a:t>
            </a:r>
          </a:p>
        </p:txBody>
      </p:sp>
    </p:spTree>
    <p:extLst>
      <p:ext uri="{BB962C8B-B14F-4D97-AF65-F5344CB8AC3E}">
        <p14:creationId xmlns:p14="http://schemas.microsoft.com/office/powerpoint/2010/main" val="3157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46334" y="683284"/>
            <a:ext cx="7867650" cy="4108450"/>
            <a:chOff x="971550" y="476250"/>
            <a:chExt cx="7867650" cy="4108450"/>
          </a:xfrm>
        </p:grpSpPr>
        <p:sp>
          <p:nvSpPr>
            <p:cNvPr id="6" name="Text Box 1031"/>
            <p:cNvSpPr txBox="1">
              <a:spLocks noChangeArrowheads="1"/>
            </p:cNvSpPr>
            <p:nvPr/>
          </p:nvSpPr>
          <p:spPr bwMode="auto">
            <a:xfrm>
              <a:off x="6019800" y="476250"/>
              <a:ext cx="28194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Direction of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Secondary Current</a:t>
              </a:r>
            </a:p>
          </p:txBody>
        </p:sp>
        <p:pic>
          <p:nvPicPr>
            <p:cNvPr id="7" name="Picture 1027" descr="Model 19rt_r"/>
            <p:cNvPicPr>
              <a:picLocks noChangeAspect="1" noChangeArrowheads="1"/>
            </p:cNvPicPr>
            <p:nvPr/>
          </p:nvPicPr>
          <p:blipFill>
            <a:blip r:embed="rId2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975" y="1782763"/>
              <a:ext cx="2209800" cy="208438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Line 1028"/>
            <p:cNvSpPr>
              <a:spLocks noChangeShapeType="1"/>
            </p:cNvSpPr>
            <p:nvPr/>
          </p:nvSpPr>
          <p:spPr bwMode="auto">
            <a:xfrm flipH="1" flipV="1">
              <a:off x="4244975" y="2316163"/>
              <a:ext cx="1279525" cy="18557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" name="Line 1029"/>
            <p:cNvSpPr>
              <a:spLocks noChangeShapeType="1"/>
            </p:cNvSpPr>
            <p:nvPr/>
          </p:nvSpPr>
          <p:spPr bwMode="auto">
            <a:xfrm flipH="1" flipV="1">
              <a:off x="3581400" y="1352550"/>
              <a:ext cx="434975" cy="6588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030"/>
            <p:cNvSpPr txBox="1">
              <a:spLocks noChangeArrowheads="1"/>
            </p:cNvSpPr>
            <p:nvPr/>
          </p:nvSpPr>
          <p:spPr bwMode="auto">
            <a:xfrm>
              <a:off x="5562600" y="3714750"/>
              <a:ext cx="2300288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Direction of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Primary Current</a:t>
              </a:r>
            </a:p>
          </p:txBody>
        </p:sp>
        <p:sp>
          <p:nvSpPr>
            <p:cNvPr id="11" name="Text Box 1032"/>
            <p:cNvSpPr txBox="1">
              <a:spLocks noChangeArrowheads="1"/>
            </p:cNvSpPr>
            <p:nvPr/>
          </p:nvSpPr>
          <p:spPr bwMode="auto">
            <a:xfrm>
              <a:off x="3616325" y="2416175"/>
              <a:ext cx="463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 Inspira Pitch" pitchFamily="34" charset="0"/>
                </a:rPr>
                <a:t>H1</a:t>
              </a:r>
            </a:p>
          </p:txBody>
        </p:sp>
        <p:sp>
          <p:nvSpPr>
            <p:cNvPr id="12" name="Text Box 1033"/>
            <p:cNvSpPr txBox="1">
              <a:spLocks noChangeArrowheads="1"/>
            </p:cNvSpPr>
            <p:nvPr/>
          </p:nvSpPr>
          <p:spPr bwMode="auto">
            <a:xfrm>
              <a:off x="1260475" y="4187825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 pitchFamily="34" charset="0"/>
              </a:endParaRPr>
            </a:p>
          </p:txBody>
        </p:sp>
        <p:sp>
          <p:nvSpPr>
            <p:cNvPr id="13" name="Oval 1034"/>
            <p:cNvSpPr>
              <a:spLocks noChangeArrowheads="1"/>
            </p:cNvSpPr>
            <p:nvPr/>
          </p:nvSpPr>
          <p:spPr bwMode="auto">
            <a:xfrm>
              <a:off x="3695700" y="2800350"/>
              <a:ext cx="228600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035"/>
            <p:cNvSpPr txBox="1">
              <a:spLocks noChangeArrowheads="1"/>
            </p:cNvSpPr>
            <p:nvPr/>
          </p:nvSpPr>
          <p:spPr bwMode="auto">
            <a:xfrm>
              <a:off x="4984750" y="196215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 Inspira Pitch" pitchFamily="34" charset="0"/>
                </a:rPr>
                <a:t>X1</a:t>
              </a:r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4914900" y="1143000"/>
              <a:ext cx="95250" cy="742950"/>
            </a:xfrm>
            <a:custGeom>
              <a:avLst/>
              <a:gdLst>
                <a:gd name="T0" fmla="*/ 0 w 1"/>
                <a:gd name="T1" fmla="*/ 0 h 492"/>
                <a:gd name="T2" fmla="*/ 0 w 1"/>
                <a:gd name="T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92">
                  <a:moveTo>
                    <a:pt x="0" y="0"/>
                  </a:moveTo>
                  <a:lnTo>
                    <a:pt x="0" y="492"/>
                  </a:lnTo>
                </a:path>
              </a:pathLst>
            </a:custGeom>
            <a:noFill/>
            <a:ln w="25400">
              <a:solidFill>
                <a:srgbClr val="00AA5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4457700" y="609600"/>
              <a:ext cx="1588" cy="1352550"/>
            </a:xfrm>
            <a:custGeom>
              <a:avLst/>
              <a:gdLst>
                <a:gd name="T0" fmla="*/ 0 w 1"/>
                <a:gd name="T1" fmla="*/ 852 h 852"/>
                <a:gd name="T2" fmla="*/ 0 w 1"/>
                <a:gd name="T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52">
                  <a:moveTo>
                    <a:pt x="0" y="852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AA5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Line 1038"/>
            <p:cNvSpPr>
              <a:spLocks noChangeShapeType="1"/>
            </p:cNvSpPr>
            <p:nvPr/>
          </p:nvSpPr>
          <p:spPr bwMode="auto">
            <a:xfrm>
              <a:off x="4457700" y="628650"/>
              <a:ext cx="1600200" cy="0"/>
            </a:xfrm>
            <a:prstGeom prst="line">
              <a:avLst/>
            </a:prstGeom>
            <a:noFill/>
            <a:ln w="25400">
              <a:solidFill>
                <a:srgbClr val="00AA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" name="Line 1039"/>
            <p:cNvSpPr>
              <a:spLocks noChangeShapeType="1"/>
            </p:cNvSpPr>
            <p:nvPr/>
          </p:nvSpPr>
          <p:spPr bwMode="auto">
            <a:xfrm flipH="1">
              <a:off x="4914900" y="1136650"/>
              <a:ext cx="1066800" cy="0"/>
            </a:xfrm>
            <a:prstGeom prst="line">
              <a:avLst/>
            </a:prstGeom>
            <a:noFill/>
            <a:ln w="25400">
              <a:solidFill>
                <a:srgbClr val="00AA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041"/>
            <p:cNvSpPr>
              <a:spLocks noChangeArrowheads="1"/>
            </p:cNvSpPr>
            <p:nvPr/>
          </p:nvSpPr>
          <p:spPr bwMode="auto">
            <a:xfrm>
              <a:off x="3627438" y="3105150"/>
              <a:ext cx="4413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 Inspira Pitch" pitchFamily="34" charset="0"/>
                </a:rPr>
                <a:t>P1</a:t>
              </a: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2373313" y="2381250"/>
              <a:ext cx="736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IEEE</a:t>
              </a:r>
            </a:p>
          </p:txBody>
        </p:sp>
        <p:sp>
          <p:nvSpPr>
            <p:cNvPr id="21" name="Line 1043"/>
            <p:cNvSpPr>
              <a:spLocks noChangeShapeType="1"/>
            </p:cNvSpPr>
            <p:nvPr/>
          </p:nvSpPr>
          <p:spPr bwMode="auto">
            <a:xfrm>
              <a:off x="3086100" y="2628900"/>
              <a:ext cx="609600" cy="0"/>
            </a:xfrm>
            <a:prstGeom prst="line">
              <a:avLst/>
            </a:prstGeom>
            <a:noFill/>
            <a:ln w="38100">
              <a:solidFill>
                <a:srgbClr val="1E419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044"/>
            <p:cNvSpPr>
              <a:spLocks noChangeArrowheads="1"/>
            </p:cNvSpPr>
            <p:nvPr/>
          </p:nvSpPr>
          <p:spPr bwMode="auto">
            <a:xfrm>
              <a:off x="2381250" y="3067050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IEC</a:t>
              </a:r>
            </a:p>
          </p:txBody>
        </p:sp>
        <p:sp>
          <p:nvSpPr>
            <p:cNvPr id="23" name="Freeform 1045"/>
            <p:cNvSpPr>
              <a:spLocks/>
            </p:cNvSpPr>
            <p:nvPr/>
          </p:nvSpPr>
          <p:spPr bwMode="auto">
            <a:xfrm>
              <a:off x="2952750" y="3295650"/>
              <a:ext cx="742950" cy="1588"/>
            </a:xfrm>
            <a:custGeom>
              <a:avLst/>
              <a:gdLst>
                <a:gd name="T0" fmla="*/ 0 w 468"/>
                <a:gd name="T1" fmla="*/ 0 h 1"/>
                <a:gd name="T2" fmla="*/ 468 w 46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8" h="1">
                  <a:moveTo>
                    <a:pt x="0" y="0"/>
                  </a:moveTo>
                  <a:lnTo>
                    <a:pt x="468" y="1"/>
                  </a:lnTo>
                </a:path>
              </a:pathLst>
            </a:custGeom>
            <a:noFill/>
            <a:ln w="38100" cap="flat" cmpd="sng">
              <a:solidFill>
                <a:srgbClr val="1E419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" name="AutoShape 1046"/>
            <p:cNvSpPr>
              <a:spLocks/>
            </p:cNvSpPr>
            <p:nvPr/>
          </p:nvSpPr>
          <p:spPr bwMode="auto">
            <a:xfrm>
              <a:off x="2171700" y="2495550"/>
              <a:ext cx="228600" cy="990600"/>
            </a:xfrm>
            <a:prstGeom prst="leftBrace">
              <a:avLst>
                <a:gd name="adj1" fmla="val 36111"/>
                <a:gd name="adj2" fmla="val 55769"/>
              </a:avLst>
            </a:prstGeom>
            <a:noFill/>
            <a:ln w="38100">
              <a:solidFill>
                <a:srgbClr val="1E4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047"/>
            <p:cNvSpPr txBox="1">
              <a:spLocks noChangeArrowheads="1"/>
            </p:cNvSpPr>
            <p:nvPr/>
          </p:nvSpPr>
          <p:spPr bwMode="auto">
            <a:xfrm>
              <a:off x="971550" y="2419350"/>
              <a:ext cx="1292225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Primary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Polarity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Marks</a:t>
              </a:r>
            </a:p>
          </p:txBody>
        </p:sp>
        <p:sp>
          <p:nvSpPr>
            <p:cNvPr id="26" name="Rectangle 1048"/>
            <p:cNvSpPr>
              <a:spLocks noChangeArrowheads="1"/>
            </p:cNvSpPr>
            <p:nvPr/>
          </p:nvSpPr>
          <p:spPr bwMode="auto">
            <a:xfrm>
              <a:off x="5905500" y="1885950"/>
              <a:ext cx="736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IEEE</a:t>
              </a:r>
            </a:p>
          </p:txBody>
        </p:sp>
        <p:sp>
          <p:nvSpPr>
            <p:cNvPr id="27" name="Rectangle 1049"/>
            <p:cNvSpPr>
              <a:spLocks noChangeArrowheads="1"/>
            </p:cNvSpPr>
            <p:nvPr/>
          </p:nvSpPr>
          <p:spPr bwMode="auto">
            <a:xfrm>
              <a:off x="5905500" y="2247900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IEC</a:t>
              </a:r>
            </a:p>
          </p:txBody>
        </p:sp>
        <p:sp>
          <p:nvSpPr>
            <p:cNvPr id="28" name="Rectangle 1050"/>
            <p:cNvSpPr>
              <a:spLocks noChangeArrowheads="1"/>
            </p:cNvSpPr>
            <p:nvPr/>
          </p:nvSpPr>
          <p:spPr bwMode="auto">
            <a:xfrm>
              <a:off x="5187950" y="2190750"/>
              <a:ext cx="4270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 Inspira Pitch" pitchFamily="34" charset="0"/>
                </a:rPr>
                <a:t>S1</a:t>
              </a:r>
            </a:p>
          </p:txBody>
        </p:sp>
        <p:sp>
          <p:nvSpPr>
            <p:cNvPr id="29" name="Line 1051"/>
            <p:cNvSpPr>
              <a:spLocks noChangeShapeType="1"/>
            </p:cNvSpPr>
            <p:nvPr/>
          </p:nvSpPr>
          <p:spPr bwMode="auto">
            <a:xfrm flipH="1">
              <a:off x="5314950" y="2114550"/>
              <a:ext cx="533400" cy="0"/>
            </a:xfrm>
            <a:prstGeom prst="line">
              <a:avLst/>
            </a:prstGeom>
            <a:noFill/>
            <a:ln w="38100">
              <a:solidFill>
                <a:srgbClr val="1E419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" name="AutoShape 1052"/>
            <p:cNvSpPr>
              <a:spLocks/>
            </p:cNvSpPr>
            <p:nvPr/>
          </p:nvSpPr>
          <p:spPr bwMode="auto">
            <a:xfrm>
              <a:off x="6610350" y="1962150"/>
              <a:ext cx="152400" cy="76200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rgbClr val="1E4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053"/>
            <p:cNvSpPr txBox="1">
              <a:spLocks noChangeArrowheads="1"/>
            </p:cNvSpPr>
            <p:nvPr/>
          </p:nvSpPr>
          <p:spPr bwMode="auto">
            <a:xfrm>
              <a:off x="6757988" y="1738313"/>
              <a:ext cx="1646237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Secondary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Polarity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Marks</a:t>
              </a:r>
            </a:p>
          </p:txBody>
        </p:sp>
        <p:sp>
          <p:nvSpPr>
            <p:cNvPr id="32" name="Freeform 1054"/>
            <p:cNvSpPr>
              <a:spLocks/>
            </p:cNvSpPr>
            <p:nvPr/>
          </p:nvSpPr>
          <p:spPr bwMode="auto">
            <a:xfrm>
              <a:off x="5543550" y="2343150"/>
              <a:ext cx="419100" cy="133350"/>
            </a:xfrm>
            <a:custGeom>
              <a:avLst/>
              <a:gdLst>
                <a:gd name="T0" fmla="*/ 264 w 264"/>
                <a:gd name="T1" fmla="*/ 84 h 84"/>
                <a:gd name="T2" fmla="*/ 0 w 264"/>
                <a:gd name="T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4" h="84">
                  <a:moveTo>
                    <a:pt x="264" y="8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1E419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Text Box 1060"/>
          <p:cNvSpPr txBox="1">
            <a:spLocks noChangeArrowheads="1"/>
          </p:cNvSpPr>
          <p:nvPr/>
        </p:nvSpPr>
        <p:spPr bwMode="auto">
          <a:xfrm>
            <a:off x="445477" y="4917772"/>
            <a:ext cx="9491070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71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</a:pP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     Primary current </a:t>
            </a:r>
            <a:r>
              <a:rPr lang="en-US" altLang="en-US" sz="3600" u="sng" dirty="0">
                <a:solidFill>
                  <a:srgbClr val="00B050"/>
                </a:solidFill>
                <a:latin typeface="GE Inspira Pitch" pitchFamily="34" charset="0"/>
              </a:rPr>
              <a:t>into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 “non-polarity” </a:t>
            </a:r>
            <a:r>
              <a:rPr lang="en-US" altLang="en-US" sz="3600" dirty="0" smtClean="0">
                <a:solidFill>
                  <a:srgbClr val="00B050"/>
                </a:solidFill>
                <a:latin typeface="GE Inspira Pitch" pitchFamily="34" charset="0"/>
              </a:rPr>
              <a:t>forces </a:t>
            </a:r>
            <a:endParaRPr lang="en-US" altLang="en-US" sz="3600" dirty="0">
              <a:solidFill>
                <a:srgbClr val="00B050"/>
              </a:solidFill>
              <a:latin typeface="GE Inspira Pitch" pitchFamily="34" charset="0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</a:pP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     </a:t>
            </a:r>
            <a:r>
              <a:rPr lang="en-US" altLang="en-US" sz="3600" dirty="0" smtClean="0">
                <a:solidFill>
                  <a:srgbClr val="00B050"/>
                </a:solidFill>
                <a:latin typeface="GE Inspira Pitch" pitchFamily="34" charset="0"/>
              </a:rPr>
              <a:t>Secondary 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current </a:t>
            </a:r>
            <a:r>
              <a:rPr lang="en-US" altLang="en-US" sz="3600" u="sng" dirty="0">
                <a:solidFill>
                  <a:srgbClr val="00B050"/>
                </a:solidFill>
                <a:latin typeface="GE Inspira Pitch" pitchFamily="34" charset="0"/>
              </a:rPr>
              <a:t>out of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 “non-polarity”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724021" y="602411"/>
            <a:ext cx="2444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>
                <a:solidFill>
                  <a:srgbClr val="FF0000"/>
                </a:solidFill>
                <a:latin typeface="GE Inspira Pitch" pitchFamily="34" charset="0"/>
              </a:rPr>
              <a:t>Polarity</a:t>
            </a:r>
          </a:p>
        </p:txBody>
      </p:sp>
    </p:spTree>
    <p:extLst>
      <p:ext uri="{BB962C8B-B14F-4D97-AF65-F5344CB8AC3E}">
        <p14:creationId xmlns:p14="http://schemas.microsoft.com/office/powerpoint/2010/main" val="40825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521597" y="937041"/>
            <a:ext cx="66684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>
                <a:solidFill>
                  <a:srgbClr val="FF0000"/>
                </a:solidFill>
                <a:latin typeface="GE Inspira Pitch" pitchFamily="34" charset="0"/>
              </a:rPr>
              <a:t>CT </a:t>
            </a:r>
            <a:r>
              <a:rPr lang="en-US" altLang="en-US" sz="4800" b="1" u="sng" dirty="0">
                <a:solidFill>
                  <a:srgbClr val="FF0000"/>
                </a:solidFill>
                <a:latin typeface="GE Inspira Pitch" pitchFamily="34" charset="0"/>
              </a:rPr>
              <a:t>Metering</a:t>
            </a:r>
            <a:r>
              <a:rPr lang="en-US" altLang="en-US" sz="4800" b="1" dirty="0">
                <a:solidFill>
                  <a:srgbClr val="FF0000"/>
                </a:solidFill>
                <a:latin typeface="GE Inspira Pitch" pitchFamily="34" charset="0"/>
              </a:rPr>
              <a:t> Accuracy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7909" y="2461073"/>
            <a:ext cx="11746523" cy="3828672"/>
            <a:chOff x="-145439" y="1779588"/>
            <a:chExt cx="8679840" cy="3828672"/>
          </a:xfrm>
        </p:grpSpPr>
        <p:sp>
          <p:nvSpPr>
            <p:cNvPr id="6" name="Text Box 1028"/>
            <p:cNvSpPr txBox="1">
              <a:spLocks noChangeArrowheads="1"/>
            </p:cNvSpPr>
            <p:nvPr/>
          </p:nvSpPr>
          <p:spPr bwMode="auto">
            <a:xfrm>
              <a:off x="-145439" y="2038350"/>
              <a:ext cx="4260240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Since actual</a:t>
              </a:r>
              <a:r>
                <a:rPr lang="en-US" altLang="en-US" sz="3000" kern="0" dirty="0">
                  <a:solidFill>
                    <a:srgbClr val="1E4191"/>
                  </a:solidFill>
                  <a:latin typeface="GE Inspira Pitch" pitchFamily="34" charset="0"/>
                </a:rPr>
                <a:t> </a:t>
              </a:r>
              <a:r>
                <a:rPr kumimoji="0" lang="en-US" altLang="en-US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secondary</a:t>
              </a:r>
              <a:r>
                <a:rPr kumimoji="0" lang="en-US" altLang="en-US" sz="3000" b="0" i="0" u="none" strike="noStrike" kern="0" cap="none" spc="0" normalizeH="0" noProof="0" dirty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 </a:t>
              </a:r>
              <a:r>
                <a:rPr kumimoji="0" lang="en-US" altLang="en-US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current</a:t>
              </a:r>
            </a:p>
          </p:txBody>
        </p:sp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5027612" y="2057400"/>
              <a:ext cx="350678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Rated</a:t>
              </a:r>
              <a:r>
                <a:rPr kumimoji="0" lang="en-US" altLang="en-US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 secondary current</a:t>
              </a:r>
            </a:p>
          </p:txBody>
        </p:sp>
        <p:sp>
          <p:nvSpPr>
            <p:cNvPr id="8" name="Text Box 1032"/>
            <p:cNvSpPr txBox="1">
              <a:spLocks noChangeArrowheads="1"/>
            </p:cNvSpPr>
            <p:nvPr/>
          </p:nvSpPr>
          <p:spPr bwMode="auto">
            <a:xfrm>
              <a:off x="4114800" y="1779588"/>
              <a:ext cx="703382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GE Inspira Pitch" pitchFamily="34" charset="0"/>
                </a:rPr>
                <a:t>=</a:t>
              </a:r>
            </a:p>
          </p:txBody>
        </p:sp>
        <p:sp>
          <p:nvSpPr>
            <p:cNvPr id="9" name="Line 1033"/>
            <p:cNvSpPr>
              <a:spLocks noChangeShapeType="1"/>
            </p:cNvSpPr>
            <p:nvPr/>
          </p:nvSpPr>
          <p:spPr bwMode="auto">
            <a:xfrm>
              <a:off x="3657600" y="5105400"/>
              <a:ext cx="0" cy="0"/>
            </a:xfrm>
            <a:prstGeom prst="line">
              <a:avLst/>
            </a:prstGeom>
            <a:noFill/>
            <a:ln w="25400">
              <a:solidFill>
                <a:srgbClr val="1E4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Line 1034"/>
            <p:cNvSpPr>
              <a:spLocks noChangeShapeType="1"/>
            </p:cNvSpPr>
            <p:nvPr/>
          </p:nvSpPr>
          <p:spPr bwMode="auto">
            <a:xfrm flipH="1">
              <a:off x="4237891" y="2206625"/>
              <a:ext cx="457200" cy="457200"/>
            </a:xfrm>
            <a:prstGeom prst="line">
              <a:avLst/>
            </a:prstGeom>
            <a:noFill/>
            <a:ln w="63500">
              <a:solidFill>
                <a:srgbClr val="1E4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035"/>
            <p:cNvSpPr txBox="1">
              <a:spLocks noChangeArrowheads="1"/>
            </p:cNvSpPr>
            <p:nvPr/>
          </p:nvSpPr>
          <p:spPr bwMode="auto">
            <a:xfrm>
              <a:off x="1752600" y="4038600"/>
              <a:ext cx="56388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E Inspira Pitch" pitchFamily="34" charset="0"/>
                </a:rPr>
                <a:t>The difference in % is known as the </a:t>
              </a:r>
              <a:r>
                <a:rPr kumimoji="0" lang="en-US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E Inspira Pitch" pitchFamily="34" charset="0"/>
                </a:rPr>
                <a:t>“Accuracy”</a:t>
              </a:r>
              <a:r>
                <a:rPr kumimoji="0" lang="en-US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E Inspira Pitch" pitchFamily="34" charset="0"/>
                </a:rPr>
                <a:t> or “</a:t>
              </a:r>
              <a:r>
                <a:rPr kumimoji="0" lang="en-US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E Inspira Pitch" pitchFamily="34" charset="0"/>
                </a:rPr>
                <a:t>Class</a:t>
              </a:r>
              <a:r>
                <a:rPr kumimoji="0" lang="en-US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E Inspira Pitch" pitchFamily="34" charset="0"/>
                </a:rPr>
                <a:t>”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E Inspira Pitch" pitchFamily="34" charset="0"/>
                </a:rPr>
                <a:t>of the CT </a:t>
              </a:r>
            </a:p>
          </p:txBody>
        </p:sp>
      </p:grpSp>
      <p:sp>
        <p:nvSpPr>
          <p:cNvPr id="12" name="Rectangle 1030"/>
          <p:cNvSpPr>
            <a:spLocks noChangeArrowheads="1"/>
          </p:cNvSpPr>
          <p:nvPr/>
        </p:nvSpPr>
        <p:spPr bwMode="auto">
          <a:xfrm>
            <a:off x="4269183" y="3833557"/>
            <a:ext cx="47457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 pitchFamily="34" charset="0"/>
              </a:rPr>
              <a:t>Then:</a:t>
            </a:r>
            <a:endParaRPr kumimoji="0" lang="en-US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1516811" y="1299713"/>
            <a:ext cx="8610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628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628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628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628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628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628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628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628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628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FF0000"/>
                </a:solidFill>
                <a:latin typeface="GE Inspira Pitch" pitchFamily="34" charset="0"/>
              </a:rPr>
              <a:t>Burden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1E4191"/>
              </a:solidFill>
              <a:latin typeface="GE Inspira Pitch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1E4191"/>
                </a:solidFill>
                <a:latin typeface="GE Inspira Pitch" pitchFamily="34" charset="0"/>
              </a:rPr>
              <a:t>	</a:t>
            </a:r>
            <a:r>
              <a:rPr lang="en-US" altLang="en-US" sz="2800" dirty="0">
                <a:solidFill>
                  <a:srgbClr val="1E4191"/>
                </a:solidFill>
                <a:latin typeface="GE Inspira Pitch" pitchFamily="34" charset="0"/>
              </a:rPr>
              <a:t>Load connected to CT secondary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1E4191"/>
              </a:solidFill>
              <a:latin typeface="GE Inspira Pitch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1E4191"/>
                </a:solidFill>
                <a:latin typeface="GE Inspira Pitch" pitchFamily="34" charset="0"/>
              </a:rPr>
              <a:t>	</a:t>
            </a:r>
            <a:r>
              <a:rPr lang="en-US" altLang="en-US" sz="2800" dirty="0">
                <a:solidFill>
                  <a:srgbClr val="1E4191"/>
                </a:solidFill>
                <a:latin typeface="GE Inspira Pitch" pitchFamily="34" charset="0"/>
              </a:rPr>
              <a:t>Includes devices &amp; connecting leads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1E4191"/>
              </a:solidFill>
              <a:latin typeface="GE Inspira Pitch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1E4191"/>
                </a:solidFill>
                <a:latin typeface="GE Inspira Pitch" pitchFamily="34" charset="0"/>
              </a:rPr>
              <a:t> 	</a:t>
            </a:r>
            <a:r>
              <a:rPr lang="en-US" altLang="en-US" sz="2800" dirty="0">
                <a:solidFill>
                  <a:srgbClr val="1E4191"/>
                </a:solidFill>
                <a:latin typeface="GE Inspira Pitch" pitchFamily="34" charset="0"/>
              </a:rPr>
              <a:t>Expressed in ohms</a:t>
            </a:r>
            <a:r>
              <a:rPr lang="en-US" altLang="en-US" sz="3200" dirty="0">
                <a:solidFill>
                  <a:srgbClr val="1E4191"/>
                </a:solidFill>
                <a:latin typeface="GE Inspira Pitch" pitchFamily="34" charset="0"/>
              </a:rPr>
              <a:t> </a:t>
            </a:r>
            <a:endParaRPr lang="en-US" altLang="en-US" sz="1000" dirty="0">
              <a:solidFill>
                <a:srgbClr val="1E4191"/>
              </a:solidFill>
              <a:latin typeface="GE Inspira Pitch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1E4191"/>
              </a:solidFill>
              <a:latin typeface="GE Inspira Pitch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1E4191"/>
                </a:solidFill>
                <a:latin typeface="GE Inspira Pitch" pitchFamily="34" charset="0"/>
              </a:rPr>
              <a:t>	</a:t>
            </a:r>
            <a:r>
              <a:rPr lang="en-US" altLang="en-US" sz="2800" dirty="0">
                <a:solidFill>
                  <a:srgbClr val="1E4191"/>
                </a:solidFill>
                <a:latin typeface="GE Inspira Pitch" pitchFamily="34" charset="0"/>
              </a:rPr>
              <a:t>Standard values  = 	B0.1, B0.2, B0.5, B0.9, B1.8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1E4191"/>
                </a:solidFill>
                <a:latin typeface="GE Inspira Pitch" pitchFamily="34" charset="0"/>
              </a:rPr>
              <a:t>					    	E0.04, E0.2</a:t>
            </a:r>
          </a:p>
        </p:txBody>
      </p:sp>
    </p:spTree>
    <p:extLst>
      <p:ext uri="{BB962C8B-B14F-4D97-AF65-F5344CB8AC3E}">
        <p14:creationId xmlns:p14="http://schemas.microsoft.com/office/powerpoint/2010/main" val="13726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effectLst/>
              </a:rPr>
              <a:t>What is </a:t>
            </a:r>
            <a:r>
              <a:rPr lang="en-US" sz="4000" b="1" dirty="0" smtClean="0"/>
              <a:t>an</a:t>
            </a:r>
            <a:r>
              <a:rPr lang="en-US" sz="4000" b="1" dirty="0" smtClean="0">
                <a:effectLst/>
              </a:rPr>
              <a:t> Instrument Transformer ?: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dirty="0" smtClean="0">
                <a:effectLst/>
              </a:rPr>
              <a:t>It is a transformer that is used in conjunction with any measuring instrument (i.e., Ammeter, Voltmeter, Wattmeter, Watt-hour-meter, …etc.)or protective equipment (i.e., Relays).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It utilizes the current-transformation and voltage transformation properties to measure high ac current </a:t>
            </a:r>
            <a:r>
              <a:rPr lang="en-US" dirty="0" smtClean="0"/>
              <a:t>and</a:t>
            </a:r>
            <a:r>
              <a:rPr lang="en-US" dirty="0" smtClean="0">
                <a:effectLst/>
              </a:rPr>
              <a:t> voltage.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18598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Instrument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150" y="57150"/>
            <a:ext cx="95349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>
                <a:solidFill>
                  <a:srgbClr val="FF0000"/>
                </a:solidFill>
                <a:latin typeface="GE Inspira Pitch" pitchFamily="34" charset="0"/>
              </a:rPr>
              <a:t>CT </a:t>
            </a:r>
            <a:r>
              <a:rPr lang="en-US" altLang="en-US" sz="4800" b="1" dirty="0" smtClean="0">
                <a:solidFill>
                  <a:srgbClr val="FF0000"/>
                </a:solidFill>
                <a:latin typeface="GE Inspira Pitch" pitchFamily="34" charset="0"/>
              </a:rPr>
              <a:t>accurate Burden </a:t>
            </a:r>
            <a:r>
              <a:rPr lang="en-US" altLang="en-US" sz="4800" b="1" dirty="0">
                <a:solidFill>
                  <a:srgbClr val="FF0000"/>
                </a:solidFill>
                <a:latin typeface="GE Inspira Pitch" pitchFamily="34" charset="0"/>
              </a:rPr>
              <a:t>Calculation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8261" y="3083823"/>
            <a:ext cx="1024925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571500">
              <a:tabLst>
                <a:tab pos="342900" algn="l"/>
                <a:tab pos="457200" algn="l"/>
                <a:tab pos="971550" algn="l"/>
                <a:tab pos="1257300" algn="l"/>
                <a:tab pos="1485900" algn="l"/>
                <a:tab pos="1771650" algn="l"/>
                <a:tab pos="2000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571500">
              <a:tabLst>
                <a:tab pos="342900" algn="l"/>
                <a:tab pos="457200" algn="l"/>
                <a:tab pos="971550" algn="l"/>
                <a:tab pos="1257300" algn="l"/>
                <a:tab pos="1485900" algn="l"/>
                <a:tab pos="1771650" algn="l"/>
                <a:tab pos="2000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571500">
              <a:tabLst>
                <a:tab pos="342900" algn="l"/>
                <a:tab pos="457200" algn="l"/>
                <a:tab pos="971550" algn="l"/>
                <a:tab pos="1257300" algn="l"/>
                <a:tab pos="1485900" algn="l"/>
                <a:tab pos="1771650" algn="l"/>
                <a:tab pos="2000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571500">
              <a:tabLst>
                <a:tab pos="342900" algn="l"/>
                <a:tab pos="457200" algn="l"/>
                <a:tab pos="971550" algn="l"/>
                <a:tab pos="1257300" algn="l"/>
                <a:tab pos="1485900" algn="l"/>
                <a:tab pos="1771650" algn="l"/>
                <a:tab pos="2000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571500">
              <a:tabLst>
                <a:tab pos="342900" algn="l"/>
                <a:tab pos="457200" algn="l"/>
                <a:tab pos="971550" algn="l"/>
                <a:tab pos="1257300" algn="l"/>
                <a:tab pos="1485900" algn="l"/>
                <a:tab pos="1771650" algn="l"/>
                <a:tab pos="2000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571500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971550" algn="l"/>
                <a:tab pos="1257300" algn="l"/>
                <a:tab pos="1485900" algn="l"/>
                <a:tab pos="1771650" algn="l"/>
                <a:tab pos="2000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571500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971550" algn="l"/>
                <a:tab pos="1257300" algn="l"/>
                <a:tab pos="1485900" algn="l"/>
                <a:tab pos="1771650" algn="l"/>
                <a:tab pos="2000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571500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971550" algn="l"/>
                <a:tab pos="1257300" algn="l"/>
                <a:tab pos="1485900" algn="l"/>
                <a:tab pos="1771650" algn="l"/>
                <a:tab pos="2000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571500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971550" algn="l"/>
                <a:tab pos="1257300" algn="l"/>
                <a:tab pos="1485900" algn="l"/>
                <a:tab pos="1771650" algn="l"/>
                <a:tab pos="2000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1E4191"/>
                </a:solidFill>
                <a:latin typeface="GE Inspira Pitch" pitchFamily="34" charset="0"/>
              </a:rPr>
              <a:t>		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Z</a:t>
            </a:r>
            <a:r>
              <a:rPr lang="en-US" altLang="en-US" sz="3600" baseline="-25000" dirty="0">
                <a:solidFill>
                  <a:srgbClr val="00B050"/>
                </a:solidFill>
                <a:latin typeface="GE Inspira Pitch" pitchFamily="34" charset="0"/>
              </a:rPr>
              <a:t>T 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= R</a:t>
            </a:r>
            <a:r>
              <a:rPr lang="en-US" altLang="en-US" sz="3600" baseline="-25000" dirty="0">
                <a:solidFill>
                  <a:srgbClr val="00B050"/>
                </a:solidFill>
                <a:latin typeface="GE Inspira Pitch" pitchFamily="34" charset="0"/>
              </a:rPr>
              <a:t>CT 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+ R</a:t>
            </a:r>
            <a:r>
              <a:rPr lang="en-US" altLang="en-US" sz="3600" baseline="-25000" dirty="0">
                <a:solidFill>
                  <a:srgbClr val="00B050"/>
                </a:solidFill>
                <a:latin typeface="GE Inspira Pitch" pitchFamily="34" charset="0"/>
              </a:rPr>
              <a:t>L </a:t>
            </a:r>
            <a:r>
              <a:rPr lang="en-US" altLang="en-US" sz="3600" dirty="0">
                <a:solidFill>
                  <a:srgbClr val="00B050"/>
                </a:solidFill>
                <a:latin typeface="GE Inspira Pitch" pitchFamily="34" charset="0"/>
              </a:rPr>
              <a:t>+ Z</a:t>
            </a:r>
            <a:r>
              <a:rPr lang="en-US" altLang="en-US" sz="3600" baseline="-25000" dirty="0">
                <a:solidFill>
                  <a:srgbClr val="00B050"/>
                </a:solidFill>
                <a:latin typeface="GE Inspira Pitch" pitchFamily="34" charset="0"/>
              </a:rPr>
              <a:t>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B050"/>
              </a:solidFill>
              <a:latin typeface="GE Inspira Pitch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			</a:t>
            </a:r>
            <a:r>
              <a:rPr lang="en-US" altLang="en-US" dirty="0">
                <a:solidFill>
                  <a:srgbClr val="00B050"/>
                </a:solidFill>
                <a:latin typeface="GE Inspira Pitch" pitchFamily="34" charset="0"/>
              </a:rPr>
              <a:t>Z</a:t>
            </a:r>
            <a:r>
              <a:rPr lang="en-US" altLang="en-US" baseline="-25000" dirty="0">
                <a:solidFill>
                  <a:srgbClr val="00B050"/>
                </a:solidFill>
                <a:latin typeface="GE Inspira Pitch" pitchFamily="34" charset="0"/>
              </a:rPr>
              <a:t>T</a:t>
            </a:r>
            <a:r>
              <a:rPr lang="en-US" altLang="en-US" baseline="-25000" dirty="0">
                <a:solidFill>
                  <a:srgbClr val="1E4191"/>
                </a:solidFill>
                <a:latin typeface="GE Inspira Pitch" pitchFamily="34" charset="0"/>
              </a:rPr>
              <a:t>   	</a:t>
            </a: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=	Total burden in ohms (vector summation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						resistance and inductance components)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1E4191"/>
              </a:solidFill>
              <a:latin typeface="GE Inspira Pitch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			</a:t>
            </a:r>
            <a:r>
              <a:rPr lang="en-US" altLang="en-US" dirty="0">
                <a:solidFill>
                  <a:srgbClr val="00B050"/>
                </a:solidFill>
                <a:latin typeface="GE Inspira Pitch" pitchFamily="34" charset="0"/>
              </a:rPr>
              <a:t>R</a:t>
            </a:r>
            <a:r>
              <a:rPr lang="en-US" altLang="en-US" baseline="-25000" dirty="0">
                <a:solidFill>
                  <a:srgbClr val="00B050"/>
                </a:solidFill>
                <a:latin typeface="GE Inspira Pitch" pitchFamily="34" charset="0"/>
              </a:rPr>
              <a:t>CT</a:t>
            </a:r>
            <a:r>
              <a:rPr lang="en-US" altLang="en-US" baseline="-25000" dirty="0">
                <a:solidFill>
                  <a:srgbClr val="1E4191"/>
                </a:solidFill>
                <a:latin typeface="GE Inspira Pitch" pitchFamily="34" charset="0"/>
              </a:rPr>
              <a:t> </a:t>
            </a:r>
            <a:r>
              <a:rPr lang="en-US" altLang="en-US" dirty="0" smtClean="0">
                <a:solidFill>
                  <a:srgbClr val="1E4191"/>
                </a:solidFill>
                <a:latin typeface="GE Inspira Pitch" pitchFamily="34" charset="0"/>
              </a:rPr>
              <a:t>=</a:t>
            </a:r>
            <a:r>
              <a:rPr lang="en-US" altLang="en-US" baseline="-25000" dirty="0" smtClean="0">
                <a:solidFill>
                  <a:srgbClr val="1E4191"/>
                </a:solidFill>
                <a:latin typeface="GE Inspira Pitch" pitchFamily="34" charset="0"/>
              </a:rPr>
              <a:t> </a:t>
            </a:r>
            <a:r>
              <a:rPr lang="en-US" altLang="en-US" dirty="0" smtClean="0">
                <a:solidFill>
                  <a:srgbClr val="1E4191"/>
                </a:solidFill>
                <a:latin typeface="GE Inspira Pitch" pitchFamily="34" charset="0"/>
              </a:rPr>
              <a:t>CT </a:t>
            </a: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secondary</a:t>
            </a:r>
            <a:r>
              <a:rPr lang="en-US" altLang="en-US" baseline="-25000" dirty="0">
                <a:solidFill>
                  <a:srgbClr val="1E4191"/>
                </a:solidFill>
                <a:latin typeface="GE Inspira Pitch" pitchFamily="34" charset="0"/>
              </a:rPr>
              <a:t> </a:t>
            </a: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 resistance in ohms @75 </a:t>
            </a:r>
            <a:r>
              <a:rPr lang="en-US" altLang="en-US" dirty="0" err="1">
                <a:solidFill>
                  <a:srgbClr val="1E4191"/>
                </a:solidFill>
                <a:latin typeface="GE Inspira Pitch" pitchFamily="34" charset="0"/>
              </a:rPr>
              <a:t>deg</a:t>
            </a: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 </a:t>
            </a:r>
            <a:r>
              <a:rPr lang="en-US" altLang="en-US" dirty="0" smtClean="0">
                <a:solidFill>
                  <a:srgbClr val="1E4191"/>
                </a:solidFill>
                <a:latin typeface="GE Inspira Pitch" pitchFamily="34" charset="0"/>
              </a:rPr>
              <a:t>C</a:t>
            </a: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	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1E4191"/>
              </a:solidFill>
              <a:latin typeface="GE Inspira Pitch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			</a:t>
            </a:r>
            <a:r>
              <a:rPr lang="en-US" altLang="en-US" dirty="0">
                <a:solidFill>
                  <a:srgbClr val="00B050"/>
                </a:solidFill>
                <a:latin typeface="GE Inspira Pitch" pitchFamily="34" charset="0"/>
              </a:rPr>
              <a:t>R</a:t>
            </a:r>
            <a:r>
              <a:rPr lang="en-US" altLang="en-US" baseline="-25000" dirty="0">
                <a:solidFill>
                  <a:srgbClr val="00B050"/>
                </a:solidFill>
                <a:latin typeface="GE Inspira Pitch" pitchFamily="34" charset="0"/>
              </a:rPr>
              <a:t>L </a:t>
            </a:r>
            <a:r>
              <a:rPr lang="en-US" altLang="en-US" baseline="-25000" dirty="0">
                <a:solidFill>
                  <a:srgbClr val="1E4191"/>
                </a:solidFill>
                <a:latin typeface="GE Inspira Pitch" pitchFamily="34" charset="0"/>
              </a:rPr>
              <a:t>  	</a:t>
            </a: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=	Resistance of leads in ohms (Total loop distance)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1E4191"/>
              </a:solidFill>
              <a:latin typeface="GE Inspira Pitch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			</a:t>
            </a:r>
            <a:r>
              <a:rPr lang="en-US" altLang="en-US" dirty="0">
                <a:solidFill>
                  <a:srgbClr val="00B050"/>
                </a:solidFill>
                <a:latin typeface="GE Inspira Pitch" pitchFamily="34" charset="0"/>
              </a:rPr>
              <a:t>Z</a:t>
            </a:r>
            <a:r>
              <a:rPr lang="en-US" altLang="en-US" baseline="-25000" dirty="0">
                <a:solidFill>
                  <a:srgbClr val="00B050"/>
                </a:solidFill>
                <a:latin typeface="GE Inspira Pitch" pitchFamily="34" charset="0"/>
              </a:rPr>
              <a:t>B</a:t>
            </a:r>
            <a:r>
              <a:rPr lang="en-US" altLang="en-US" dirty="0">
                <a:solidFill>
                  <a:srgbClr val="1E4191"/>
                </a:solidFill>
                <a:latin typeface="GE Inspira Pitch" pitchFamily="34" charset="0"/>
              </a:rPr>
              <a:t>  	=	Device impedance in ohms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75842" y="1508765"/>
            <a:ext cx="7970838" cy="1017587"/>
            <a:chOff x="362" y="1839"/>
            <a:chExt cx="5021" cy="641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373" y="2148"/>
              <a:ext cx="4844" cy="227"/>
            </a:xfrm>
            <a:custGeom>
              <a:avLst/>
              <a:gdLst>
                <a:gd name="T0" fmla="*/ 1609 w 24217"/>
                <a:gd name="T1" fmla="*/ 390 h 1135"/>
                <a:gd name="T2" fmla="*/ 1653 w 24217"/>
                <a:gd name="T3" fmla="*/ 375 h 1135"/>
                <a:gd name="T4" fmla="*/ 1693 w 24217"/>
                <a:gd name="T5" fmla="*/ 352 h 1135"/>
                <a:gd name="T6" fmla="*/ 1725 w 24217"/>
                <a:gd name="T7" fmla="*/ 321 h 1135"/>
                <a:gd name="T8" fmla="*/ 1749 w 24217"/>
                <a:gd name="T9" fmla="*/ 282 h 1135"/>
                <a:gd name="T10" fmla="*/ 1765 w 24217"/>
                <a:gd name="T11" fmla="*/ 239 h 1135"/>
                <a:gd name="T12" fmla="*/ 1769 w 24217"/>
                <a:gd name="T13" fmla="*/ 193 h 1135"/>
                <a:gd name="T14" fmla="*/ 1765 w 24217"/>
                <a:gd name="T15" fmla="*/ 149 h 1135"/>
                <a:gd name="T16" fmla="*/ 1749 w 24217"/>
                <a:gd name="T17" fmla="*/ 108 h 1135"/>
                <a:gd name="T18" fmla="*/ 1725 w 24217"/>
                <a:gd name="T19" fmla="*/ 69 h 1135"/>
                <a:gd name="T20" fmla="*/ 1693 w 24217"/>
                <a:gd name="T21" fmla="*/ 36 h 1135"/>
                <a:gd name="T22" fmla="*/ 1653 w 24217"/>
                <a:gd name="T23" fmla="*/ 12 h 1135"/>
                <a:gd name="T24" fmla="*/ 1609 w 24217"/>
                <a:gd name="T25" fmla="*/ 0 h 1135"/>
                <a:gd name="T26" fmla="*/ 1391 w 24217"/>
                <a:gd name="T27" fmla="*/ 6 h 1135"/>
                <a:gd name="T28" fmla="*/ 1171 w 24217"/>
                <a:gd name="T29" fmla="*/ 20 h 1135"/>
                <a:gd name="T30" fmla="*/ 954 w 24217"/>
                <a:gd name="T31" fmla="*/ 46 h 1135"/>
                <a:gd name="T32" fmla="*/ 789 w 24217"/>
                <a:gd name="T33" fmla="*/ 76 h 1135"/>
                <a:gd name="T34" fmla="*/ 631 w 24217"/>
                <a:gd name="T35" fmla="*/ 115 h 1135"/>
                <a:gd name="T36" fmla="*/ 472 w 24217"/>
                <a:gd name="T37" fmla="*/ 166 h 1135"/>
                <a:gd name="T38" fmla="*/ 368 w 24217"/>
                <a:gd name="T39" fmla="*/ 208 h 1135"/>
                <a:gd name="T40" fmla="*/ 266 w 24217"/>
                <a:gd name="T41" fmla="*/ 259 h 1135"/>
                <a:gd name="T42" fmla="*/ 172 w 24217"/>
                <a:gd name="T43" fmla="*/ 321 h 1135"/>
                <a:gd name="T44" fmla="*/ 84 w 24217"/>
                <a:gd name="T45" fmla="*/ 390 h 1135"/>
                <a:gd name="T46" fmla="*/ 49 w 24217"/>
                <a:gd name="T47" fmla="*/ 426 h 1135"/>
                <a:gd name="T48" fmla="*/ 22 w 24217"/>
                <a:gd name="T49" fmla="*/ 470 h 1135"/>
                <a:gd name="T50" fmla="*/ 5 w 24217"/>
                <a:gd name="T51" fmla="*/ 518 h 1135"/>
                <a:gd name="T52" fmla="*/ 0 w 24217"/>
                <a:gd name="T53" fmla="*/ 568 h 1135"/>
                <a:gd name="T54" fmla="*/ 5 w 24217"/>
                <a:gd name="T55" fmla="*/ 617 h 1135"/>
                <a:gd name="T56" fmla="*/ 22 w 24217"/>
                <a:gd name="T57" fmla="*/ 663 h 1135"/>
                <a:gd name="T58" fmla="*/ 49 w 24217"/>
                <a:gd name="T59" fmla="*/ 707 h 1135"/>
                <a:gd name="T60" fmla="*/ 84 w 24217"/>
                <a:gd name="T61" fmla="*/ 745 h 1135"/>
                <a:gd name="T62" fmla="*/ 172 w 24217"/>
                <a:gd name="T63" fmla="*/ 813 h 1135"/>
                <a:gd name="T64" fmla="*/ 266 w 24217"/>
                <a:gd name="T65" fmla="*/ 874 h 1135"/>
                <a:gd name="T66" fmla="*/ 368 w 24217"/>
                <a:gd name="T67" fmla="*/ 925 h 1135"/>
                <a:gd name="T68" fmla="*/ 472 w 24217"/>
                <a:gd name="T69" fmla="*/ 969 h 1135"/>
                <a:gd name="T70" fmla="*/ 631 w 24217"/>
                <a:gd name="T71" fmla="*/ 1019 h 1135"/>
                <a:gd name="T72" fmla="*/ 789 w 24217"/>
                <a:gd name="T73" fmla="*/ 1057 h 1135"/>
                <a:gd name="T74" fmla="*/ 954 w 24217"/>
                <a:gd name="T75" fmla="*/ 1087 h 1135"/>
                <a:gd name="T76" fmla="*/ 1171 w 24217"/>
                <a:gd name="T77" fmla="*/ 1115 h 1135"/>
                <a:gd name="T78" fmla="*/ 1391 w 24217"/>
                <a:gd name="T79" fmla="*/ 1130 h 1135"/>
                <a:gd name="T80" fmla="*/ 1609 w 24217"/>
                <a:gd name="T81" fmla="*/ 1135 h 1135"/>
                <a:gd name="T82" fmla="*/ 24217 w 24217"/>
                <a:gd name="T83" fmla="*/ 1135 h 1135"/>
                <a:gd name="T84" fmla="*/ 24217 w 24217"/>
                <a:gd name="T85" fmla="*/ 73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17" h="1135">
                  <a:moveTo>
                    <a:pt x="1609" y="390"/>
                  </a:moveTo>
                  <a:lnTo>
                    <a:pt x="1653" y="375"/>
                  </a:lnTo>
                  <a:lnTo>
                    <a:pt x="1693" y="352"/>
                  </a:lnTo>
                  <a:lnTo>
                    <a:pt x="1725" y="321"/>
                  </a:lnTo>
                  <a:lnTo>
                    <a:pt x="1749" y="282"/>
                  </a:lnTo>
                  <a:lnTo>
                    <a:pt x="1765" y="239"/>
                  </a:lnTo>
                  <a:lnTo>
                    <a:pt x="1769" y="193"/>
                  </a:lnTo>
                  <a:lnTo>
                    <a:pt x="1765" y="149"/>
                  </a:lnTo>
                  <a:lnTo>
                    <a:pt x="1749" y="108"/>
                  </a:lnTo>
                  <a:lnTo>
                    <a:pt x="1725" y="69"/>
                  </a:lnTo>
                  <a:lnTo>
                    <a:pt x="1693" y="36"/>
                  </a:lnTo>
                  <a:lnTo>
                    <a:pt x="1653" y="12"/>
                  </a:lnTo>
                  <a:lnTo>
                    <a:pt x="1609" y="0"/>
                  </a:lnTo>
                  <a:lnTo>
                    <a:pt x="1391" y="6"/>
                  </a:lnTo>
                  <a:lnTo>
                    <a:pt x="1171" y="20"/>
                  </a:lnTo>
                  <a:lnTo>
                    <a:pt x="954" y="46"/>
                  </a:lnTo>
                  <a:lnTo>
                    <a:pt x="789" y="76"/>
                  </a:lnTo>
                  <a:lnTo>
                    <a:pt x="631" y="115"/>
                  </a:lnTo>
                  <a:lnTo>
                    <a:pt x="472" y="166"/>
                  </a:lnTo>
                  <a:lnTo>
                    <a:pt x="368" y="208"/>
                  </a:lnTo>
                  <a:lnTo>
                    <a:pt x="266" y="259"/>
                  </a:lnTo>
                  <a:lnTo>
                    <a:pt x="172" y="321"/>
                  </a:lnTo>
                  <a:lnTo>
                    <a:pt x="84" y="390"/>
                  </a:lnTo>
                  <a:lnTo>
                    <a:pt x="49" y="426"/>
                  </a:lnTo>
                  <a:lnTo>
                    <a:pt x="22" y="470"/>
                  </a:lnTo>
                  <a:lnTo>
                    <a:pt x="5" y="518"/>
                  </a:lnTo>
                  <a:lnTo>
                    <a:pt x="0" y="568"/>
                  </a:lnTo>
                  <a:lnTo>
                    <a:pt x="5" y="617"/>
                  </a:lnTo>
                  <a:lnTo>
                    <a:pt x="22" y="663"/>
                  </a:lnTo>
                  <a:lnTo>
                    <a:pt x="49" y="707"/>
                  </a:lnTo>
                  <a:lnTo>
                    <a:pt x="84" y="745"/>
                  </a:lnTo>
                  <a:lnTo>
                    <a:pt x="172" y="813"/>
                  </a:lnTo>
                  <a:lnTo>
                    <a:pt x="266" y="874"/>
                  </a:lnTo>
                  <a:lnTo>
                    <a:pt x="368" y="925"/>
                  </a:lnTo>
                  <a:lnTo>
                    <a:pt x="472" y="969"/>
                  </a:lnTo>
                  <a:lnTo>
                    <a:pt x="631" y="1019"/>
                  </a:lnTo>
                  <a:lnTo>
                    <a:pt x="789" y="1057"/>
                  </a:lnTo>
                  <a:lnTo>
                    <a:pt x="954" y="1087"/>
                  </a:lnTo>
                  <a:lnTo>
                    <a:pt x="1171" y="1115"/>
                  </a:lnTo>
                  <a:lnTo>
                    <a:pt x="1391" y="1130"/>
                  </a:lnTo>
                  <a:lnTo>
                    <a:pt x="1609" y="1135"/>
                  </a:lnTo>
                  <a:lnTo>
                    <a:pt x="24217" y="1135"/>
                  </a:lnTo>
                  <a:lnTo>
                    <a:pt x="24217" y="732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051" y="2081"/>
              <a:ext cx="332" cy="209"/>
            </a:xfrm>
            <a:prstGeom prst="rect">
              <a:avLst/>
            </a:prstGeom>
            <a:noFill/>
            <a:ln w="12700">
              <a:solidFill>
                <a:srgbClr val="14141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73" y="1997"/>
              <a:ext cx="4844" cy="229"/>
            </a:xfrm>
            <a:custGeom>
              <a:avLst/>
              <a:gdLst>
                <a:gd name="T0" fmla="*/ 24217 w 24217"/>
                <a:gd name="T1" fmla="*/ 400 h 1143"/>
                <a:gd name="T2" fmla="*/ 24217 w 24217"/>
                <a:gd name="T3" fmla="*/ 0 h 1143"/>
                <a:gd name="T4" fmla="*/ 1627 w 24217"/>
                <a:gd name="T5" fmla="*/ 0 h 1143"/>
                <a:gd name="T6" fmla="*/ 1609 w 24217"/>
                <a:gd name="T7" fmla="*/ 5 h 1143"/>
                <a:gd name="T8" fmla="*/ 1391 w 24217"/>
                <a:gd name="T9" fmla="*/ 14 h 1143"/>
                <a:gd name="T10" fmla="*/ 1171 w 24217"/>
                <a:gd name="T11" fmla="*/ 28 h 1143"/>
                <a:gd name="T12" fmla="*/ 954 w 24217"/>
                <a:gd name="T13" fmla="*/ 55 h 1143"/>
                <a:gd name="T14" fmla="*/ 789 w 24217"/>
                <a:gd name="T15" fmla="*/ 84 h 1143"/>
                <a:gd name="T16" fmla="*/ 631 w 24217"/>
                <a:gd name="T17" fmla="*/ 124 h 1143"/>
                <a:gd name="T18" fmla="*/ 472 w 24217"/>
                <a:gd name="T19" fmla="*/ 172 h 1143"/>
                <a:gd name="T20" fmla="*/ 368 w 24217"/>
                <a:gd name="T21" fmla="*/ 217 h 1143"/>
                <a:gd name="T22" fmla="*/ 266 w 24217"/>
                <a:gd name="T23" fmla="*/ 267 h 1143"/>
                <a:gd name="T24" fmla="*/ 172 w 24217"/>
                <a:gd name="T25" fmla="*/ 329 h 1143"/>
                <a:gd name="T26" fmla="*/ 84 w 24217"/>
                <a:gd name="T27" fmla="*/ 398 h 1143"/>
                <a:gd name="T28" fmla="*/ 49 w 24217"/>
                <a:gd name="T29" fmla="*/ 434 h 1143"/>
                <a:gd name="T30" fmla="*/ 22 w 24217"/>
                <a:gd name="T31" fmla="*/ 477 h 1143"/>
                <a:gd name="T32" fmla="*/ 5 w 24217"/>
                <a:gd name="T33" fmla="*/ 526 h 1143"/>
                <a:gd name="T34" fmla="*/ 0 w 24217"/>
                <a:gd name="T35" fmla="*/ 573 h 1143"/>
                <a:gd name="T36" fmla="*/ 5 w 24217"/>
                <a:gd name="T37" fmla="*/ 626 h 1143"/>
                <a:gd name="T38" fmla="*/ 22 w 24217"/>
                <a:gd name="T39" fmla="*/ 672 h 1143"/>
                <a:gd name="T40" fmla="*/ 49 w 24217"/>
                <a:gd name="T41" fmla="*/ 716 h 1143"/>
                <a:gd name="T42" fmla="*/ 84 w 24217"/>
                <a:gd name="T43" fmla="*/ 753 h 1143"/>
                <a:gd name="T44" fmla="*/ 172 w 24217"/>
                <a:gd name="T45" fmla="*/ 822 h 1143"/>
                <a:gd name="T46" fmla="*/ 266 w 24217"/>
                <a:gd name="T47" fmla="*/ 882 h 1143"/>
                <a:gd name="T48" fmla="*/ 368 w 24217"/>
                <a:gd name="T49" fmla="*/ 934 h 1143"/>
                <a:gd name="T50" fmla="*/ 472 w 24217"/>
                <a:gd name="T51" fmla="*/ 976 h 1143"/>
                <a:gd name="T52" fmla="*/ 631 w 24217"/>
                <a:gd name="T53" fmla="*/ 1027 h 1143"/>
                <a:gd name="T54" fmla="*/ 789 w 24217"/>
                <a:gd name="T55" fmla="*/ 1066 h 1143"/>
                <a:gd name="T56" fmla="*/ 954 w 24217"/>
                <a:gd name="T57" fmla="*/ 1096 h 1143"/>
                <a:gd name="T58" fmla="*/ 1171 w 24217"/>
                <a:gd name="T59" fmla="*/ 1120 h 1143"/>
                <a:gd name="T60" fmla="*/ 1391 w 24217"/>
                <a:gd name="T61" fmla="*/ 1138 h 1143"/>
                <a:gd name="T62" fmla="*/ 1609 w 24217"/>
                <a:gd name="T63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217" h="1143">
                  <a:moveTo>
                    <a:pt x="24217" y="400"/>
                  </a:moveTo>
                  <a:lnTo>
                    <a:pt x="24217" y="0"/>
                  </a:lnTo>
                  <a:lnTo>
                    <a:pt x="1627" y="0"/>
                  </a:lnTo>
                  <a:lnTo>
                    <a:pt x="1609" y="5"/>
                  </a:lnTo>
                  <a:lnTo>
                    <a:pt x="1391" y="14"/>
                  </a:lnTo>
                  <a:lnTo>
                    <a:pt x="1171" y="28"/>
                  </a:lnTo>
                  <a:lnTo>
                    <a:pt x="954" y="55"/>
                  </a:lnTo>
                  <a:lnTo>
                    <a:pt x="789" y="84"/>
                  </a:lnTo>
                  <a:lnTo>
                    <a:pt x="631" y="124"/>
                  </a:lnTo>
                  <a:lnTo>
                    <a:pt x="472" y="172"/>
                  </a:lnTo>
                  <a:lnTo>
                    <a:pt x="368" y="217"/>
                  </a:lnTo>
                  <a:lnTo>
                    <a:pt x="266" y="267"/>
                  </a:lnTo>
                  <a:lnTo>
                    <a:pt x="172" y="329"/>
                  </a:lnTo>
                  <a:lnTo>
                    <a:pt x="84" y="398"/>
                  </a:lnTo>
                  <a:lnTo>
                    <a:pt x="49" y="434"/>
                  </a:lnTo>
                  <a:lnTo>
                    <a:pt x="22" y="477"/>
                  </a:lnTo>
                  <a:lnTo>
                    <a:pt x="5" y="526"/>
                  </a:lnTo>
                  <a:lnTo>
                    <a:pt x="0" y="573"/>
                  </a:lnTo>
                  <a:lnTo>
                    <a:pt x="5" y="626"/>
                  </a:lnTo>
                  <a:lnTo>
                    <a:pt x="22" y="672"/>
                  </a:lnTo>
                  <a:lnTo>
                    <a:pt x="49" y="716"/>
                  </a:lnTo>
                  <a:lnTo>
                    <a:pt x="84" y="753"/>
                  </a:lnTo>
                  <a:lnTo>
                    <a:pt x="172" y="822"/>
                  </a:lnTo>
                  <a:lnTo>
                    <a:pt x="266" y="882"/>
                  </a:lnTo>
                  <a:lnTo>
                    <a:pt x="368" y="934"/>
                  </a:lnTo>
                  <a:lnTo>
                    <a:pt x="472" y="976"/>
                  </a:lnTo>
                  <a:lnTo>
                    <a:pt x="631" y="1027"/>
                  </a:lnTo>
                  <a:lnTo>
                    <a:pt x="789" y="1066"/>
                  </a:lnTo>
                  <a:lnTo>
                    <a:pt x="954" y="1096"/>
                  </a:lnTo>
                  <a:lnTo>
                    <a:pt x="1171" y="1120"/>
                  </a:lnTo>
                  <a:lnTo>
                    <a:pt x="1391" y="1138"/>
                  </a:lnTo>
                  <a:lnTo>
                    <a:pt x="1609" y="114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646" y="1908"/>
              <a:ext cx="23" cy="1"/>
            </a:xfrm>
            <a:prstGeom prst="line">
              <a:avLst/>
            </a:prstGeom>
            <a:noFill/>
            <a:ln w="12700">
              <a:solidFill>
                <a:srgbClr val="9B50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46" y="1839"/>
              <a:ext cx="11" cy="69"/>
            </a:xfrm>
            <a:custGeom>
              <a:avLst/>
              <a:gdLst>
                <a:gd name="T0" fmla="*/ 55 w 55"/>
                <a:gd name="T1" fmla="*/ 344 h 344"/>
                <a:gd name="T2" fmla="*/ 55 w 55"/>
                <a:gd name="T3" fmla="*/ 0 h 344"/>
                <a:gd name="T4" fmla="*/ 0 w 55"/>
                <a:gd name="T5" fmla="*/ 5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344">
                  <a:moveTo>
                    <a:pt x="55" y="344"/>
                  </a:moveTo>
                  <a:lnTo>
                    <a:pt x="55" y="0"/>
                  </a:lnTo>
                  <a:lnTo>
                    <a:pt x="0" y="58"/>
                  </a:lnTo>
                </a:path>
              </a:pathLst>
            </a:custGeom>
            <a:noFill/>
            <a:ln w="12700">
              <a:solidFill>
                <a:srgbClr val="9B50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3" y="1907"/>
              <a:ext cx="35" cy="573"/>
            </a:xfrm>
            <a:custGeom>
              <a:avLst/>
              <a:gdLst>
                <a:gd name="T0" fmla="*/ 172 w 172"/>
                <a:gd name="T1" fmla="*/ 0 h 2864"/>
                <a:gd name="T2" fmla="*/ 172 w 172"/>
                <a:gd name="T3" fmla="*/ 2864 h 2864"/>
                <a:gd name="T4" fmla="*/ 0 w 172"/>
                <a:gd name="T5" fmla="*/ 2864 h 2864"/>
                <a:gd name="T6" fmla="*/ 0 w 172"/>
                <a:gd name="T7" fmla="*/ 0 h 2864"/>
                <a:gd name="T8" fmla="*/ 172 w 172"/>
                <a:gd name="T9" fmla="*/ 0 h 2864"/>
                <a:gd name="T10" fmla="*/ 155 w 172"/>
                <a:gd name="T11" fmla="*/ 0 h 2864"/>
                <a:gd name="T12" fmla="*/ 155 w 172"/>
                <a:gd name="T13" fmla="*/ 2864 h 2864"/>
                <a:gd name="T14" fmla="*/ 131 w 172"/>
                <a:gd name="T15" fmla="*/ 2864 h 2864"/>
                <a:gd name="T16" fmla="*/ 131 w 172"/>
                <a:gd name="T17" fmla="*/ 0 h 2864"/>
                <a:gd name="T18" fmla="*/ 106 w 172"/>
                <a:gd name="T19" fmla="*/ 0 h 2864"/>
                <a:gd name="T20" fmla="*/ 106 w 172"/>
                <a:gd name="T21" fmla="*/ 2864 h 2864"/>
                <a:gd name="T22" fmla="*/ 82 w 172"/>
                <a:gd name="T23" fmla="*/ 2864 h 2864"/>
                <a:gd name="T24" fmla="*/ 82 w 172"/>
                <a:gd name="T25" fmla="*/ 0 h 2864"/>
                <a:gd name="T26" fmla="*/ 58 w 172"/>
                <a:gd name="T27" fmla="*/ 0 h 2864"/>
                <a:gd name="T28" fmla="*/ 58 w 172"/>
                <a:gd name="T29" fmla="*/ 2864 h 2864"/>
                <a:gd name="T30" fmla="*/ 33 w 172"/>
                <a:gd name="T31" fmla="*/ 2864 h 2864"/>
                <a:gd name="T32" fmla="*/ 33 w 172"/>
                <a:gd name="T33" fmla="*/ 0 h 2864"/>
                <a:gd name="T34" fmla="*/ 9 w 172"/>
                <a:gd name="T35" fmla="*/ 0 h 2864"/>
                <a:gd name="T36" fmla="*/ 9 w 172"/>
                <a:gd name="T37" fmla="*/ 2864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864">
                  <a:moveTo>
                    <a:pt x="172" y="0"/>
                  </a:moveTo>
                  <a:lnTo>
                    <a:pt x="172" y="2864"/>
                  </a:lnTo>
                  <a:lnTo>
                    <a:pt x="0" y="2864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55" y="0"/>
                  </a:lnTo>
                  <a:lnTo>
                    <a:pt x="155" y="2864"/>
                  </a:lnTo>
                  <a:lnTo>
                    <a:pt x="131" y="2864"/>
                  </a:lnTo>
                  <a:lnTo>
                    <a:pt x="131" y="0"/>
                  </a:lnTo>
                  <a:lnTo>
                    <a:pt x="106" y="0"/>
                  </a:lnTo>
                  <a:lnTo>
                    <a:pt x="106" y="2864"/>
                  </a:lnTo>
                  <a:lnTo>
                    <a:pt x="82" y="2864"/>
                  </a:lnTo>
                  <a:lnTo>
                    <a:pt x="82" y="0"/>
                  </a:lnTo>
                  <a:lnTo>
                    <a:pt x="58" y="0"/>
                  </a:lnTo>
                  <a:lnTo>
                    <a:pt x="58" y="2864"/>
                  </a:lnTo>
                  <a:lnTo>
                    <a:pt x="33" y="2864"/>
                  </a:lnTo>
                  <a:lnTo>
                    <a:pt x="33" y="0"/>
                  </a:lnTo>
                  <a:lnTo>
                    <a:pt x="9" y="0"/>
                  </a:lnTo>
                  <a:lnTo>
                    <a:pt x="9" y="2864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720" y="1847"/>
              <a:ext cx="178" cy="58"/>
            </a:xfrm>
            <a:custGeom>
              <a:avLst/>
              <a:gdLst>
                <a:gd name="T0" fmla="*/ 0 w 886"/>
                <a:gd name="T1" fmla="*/ 291 h 291"/>
                <a:gd name="T2" fmla="*/ 272 w 886"/>
                <a:gd name="T3" fmla="*/ 291 h 291"/>
                <a:gd name="T4" fmla="*/ 257 w 886"/>
                <a:gd name="T5" fmla="*/ 252 h 291"/>
                <a:gd name="T6" fmla="*/ 248 w 886"/>
                <a:gd name="T7" fmla="*/ 208 h 291"/>
                <a:gd name="T8" fmla="*/ 251 w 886"/>
                <a:gd name="T9" fmla="*/ 166 h 291"/>
                <a:gd name="T10" fmla="*/ 261 w 886"/>
                <a:gd name="T11" fmla="*/ 125 h 291"/>
                <a:gd name="T12" fmla="*/ 281 w 886"/>
                <a:gd name="T13" fmla="*/ 86 h 291"/>
                <a:gd name="T14" fmla="*/ 307 w 886"/>
                <a:gd name="T15" fmla="*/ 54 h 291"/>
                <a:gd name="T16" fmla="*/ 341 w 886"/>
                <a:gd name="T17" fmla="*/ 26 h 291"/>
                <a:gd name="T18" fmla="*/ 380 w 886"/>
                <a:gd name="T19" fmla="*/ 10 h 291"/>
                <a:gd name="T20" fmla="*/ 423 w 886"/>
                <a:gd name="T21" fmla="*/ 0 h 291"/>
                <a:gd name="T22" fmla="*/ 463 w 886"/>
                <a:gd name="T23" fmla="*/ 0 h 291"/>
                <a:gd name="T24" fmla="*/ 506 w 886"/>
                <a:gd name="T25" fmla="*/ 10 h 291"/>
                <a:gd name="T26" fmla="*/ 544 w 886"/>
                <a:gd name="T27" fmla="*/ 26 h 291"/>
                <a:gd name="T28" fmla="*/ 578 w 886"/>
                <a:gd name="T29" fmla="*/ 54 h 291"/>
                <a:gd name="T30" fmla="*/ 605 w 886"/>
                <a:gd name="T31" fmla="*/ 86 h 291"/>
                <a:gd name="T32" fmla="*/ 625 w 886"/>
                <a:gd name="T33" fmla="*/ 125 h 291"/>
                <a:gd name="T34" fmla="*/ 635 w 886"/>
                <a:gd name="T35" fmla="*/ 166 h 291"/>
                <a:gd name="T36" fmla="*/ 637 w 886"/>
                <a:gd name="T37" fmla="*/ 208 h 291"/>
                <a:gd name="T38" fmla="*/ 631 w 886"/>
                <a:gd name="T39" fmla="*/ 252 h 291"/>
                <a:gd name="T40" fmla="*/ 612 w 886"/>
                <a:gd name="T41" fmla="*/ 291 h 291"/>
                <a:gd name="T42" fmla="*/ 886 w 886"/>
                <a:gd name="T43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86" h="291">
                  <a:moveTo>
                    <a:pt x="0" y="291"/>
                  </a:moveTo>
                  <a:lnTo>
                    <a:pt x="272" y="291"/>
                  </a:lnTo>
                  <a:lnTo>
                    <a:pt x="257" y="252"/>
                  </a:lnTo>
                  <a:lnTo>
                    <a:pt x="248" y="208"/>
                  </a:lnTo>
                  <a:lnTo>
                    <a:pt x="251" y="166"/>
                  </a:lnTo>
                  <a:lnTo>
                    <a:pt x="261" y="125"/>
                  </a:lnTo>
                  <a:lnTo>
                    <a:pt x="281" y="86"/>
                  </a:lnTo>
                  <a:lnTo>
                    <a:pt x="307" y="54"/>
                  </a:lnTo>
                  <a:lnTo>
                    <a:pt x="341" y="26"/>
                  </a:lnTo>
                  <a:lnTo>
                    <a:pt x="380" y="10"/>
                  </a:lnTo>
                  <a:lnTo>
                    <a:pt x="423" y="0"/>
                  </a:lnTo>
                  <a:lnTo>
                    <a:pt x="463" y="0"/>
                  </a:lnTo>
                  <a:lnTo>
                    <a:pt x="506" y="10"/>
                  </a:lnTo>
                  <a:lnTo>
                    <a:pt x="544" y="26"/>
                  </a:lnTo>
                  <a:lnTo>
                    <a:pt x="578" y="54"/>
                  </a:lnTo>
                  <a:lnTo>
                    <a:pt x="605" y="86"/>
                  </a:lnTo>
                  <a:lnTo>
                    <a:pt x="625" y="125"/>
                  </a:lnTo>
                  <a:lnTo>
                    <a:pt x="635" y="166"/>
                  </a:lnTo>
                  <a:lnTo>
                    <a:pt x="637" y="208"/>
                  </a:lnTo>
                  <a:lnTo>
                    <a:pt x="631" y="252"/>
                  </a:lnTo>
                  <a:lnTo>
                    <a:pt x="612" y="291"/>
                  </a:lnTo>
                  <a:lnTo>
                    <a:pt x="886" y="29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970" y="1969"/>
              <a:ext cx="5" cy="14"/>
            </a:xfrm>
            <a:custGeom>
              <a:avLst/>
              <a:gdLst>
                <a:gd name="T0" fmla="*/ 25 w 25"/>
                <a:gd name="T1" fmla="*/ 0 h 71"/>
                <a:gd name="T2" fmla="*/ 25 w 25"/>
                <a:gd name="T3" fmla="*/ 38 h 71"/>
                <a:gd name="T4" fmla="*/ 0 w 25"/>
                <a:gd name="T5" fmla="*/ 71 h 71"/>
                <a:gd name="T6" fmla="*/ 0 w 25"/>
                <a:gd name="T7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71">
                  <a:moveTo>
                    <a:pt x="25" y="0"/>
                  </a:moveTo>
                  <a:lnTo>
                    <a:pt x="25" y="38"/>
                  </a:lnTo>
                  <a:lnTo>
                    <a:pt x="0" y="71"/>
                  </a:lnTo>
                  <a:lnTo>
                    <a:pt x="0" y="1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958" y="1965"/>
              <a:ext cx="34" cy="34"/>
            </a:xfrm>
            <a:custGeom>
              <a:avLst/>
              <a:gdLst>
                <a:gd name="T0" fmla="*/ 72 w 171"/>
                <a:gd name="T1" fmla="*/ 12 h 170"/>
                <a:gd name="T2" fmla="*/ 0 w 171"/>
                <a:gd name="T3" fmla="*/ 170 h 170"/>
                <a:gd name="T4" fmla="*/ 171 w 171"/>
                <a:gd name="T5" fmla="*/ 170 h 170"/>
                <a:gd name="T6" fmla="*/ 165 w 171"/>
                <a:gd name="T7" fmla="*/ 131 h 170"/>
                <a:gd name="T8" fmla="*/ 0 w 171"/>
                <a:gd name="T9" fmla="*/ 170 h 170"/>
                <a:gd name="T10" fmla="*/ 165 w 171"/>
                <a:gd name="T11" fmla="*/ 131 h 170"/>
                <a:gd name="T12" fmla="*/ 154 w 171"/>
                <a:gd name="T13" fmla="*/ 93 h 170"/>
                <a:gd name="T14" fmla="*/ 0 w 171"/>
                <a:gd name="T15" fmla="*/ 170 h 170"/>
                <a:gd name="T16" fmla="*/ 154 w 171"/>
                <a:gd name="T17" fmla="*/ 93 h 170"/>
                <a:gd name="T18" fmla="*/ 135 w 171"/>
                <a:gd name="T19" fmla="*/ 62 h 170"/>
                <a:gd name="T20" fmla="*/ 0 w 171"/>
                <a:gd name="T21" fmla="*/ 170 h 170"/>
                <a:gd name="T22" fmla="*/ 135 w 171"/>
                <a:gd name="T23" fmla="*/ 62 h 170"/>
                <a:gd name="T24" fmla="*/ 105 w 171"/>
                <a:gd name="T25" fmla="*/ 34 h 170"/>
                <a:gd name="T26" fmla="*/ 0 w 171"/>
                <a:gd name="T27" fmla="*/ 170 h 170"/>
                <a:gd name="T28" fmla="*/ 105 w 171"/>
                <a:gd name="T29" fmla="*/ 34 h 170"/>
                <a:gd name="T30" fmla="*/ 72 w 171"/>
                <a:gd name="T31" fmla="*/ 12 h 170"/>
                <a:gd name="T32" fmla="*/ 37 w 171"/>
                <a:gd name="T33" fmla="*/ 0 h 170"/>
                <a:gd name="T34" fmla="*/ 0 w 171"/>
                <a:gd name="T35" fmla="*/ 170 h 170"/>
                <a:gd name="T36" fmla="*/ 72 w 171"/>
                <a:gd name="T3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170">
                  <a:moveTo>
                    <a:pt x="72" y="12"/>
                  </a:moveTo>
                  <a:lnTo>
                    <a:pt x="0" y="170"/>
                  </a:lnTo>
                  <a:lnTo>
                    <a:pt x="171" y="170"/>
                  </a:lnTo>
                  <a:lnTo>
                    <a:pt x="165" y="131"/>
                  </a:lnTo>
                  <a:lnTo>
                    <a:pt x="0" y="170"/>
                  </a:lnTo>
                  <a:lnTo>
                    <a:pt x="165" y="131"/>
                  </a:lnTo>
                  <a:lnTo>
                    <a:pt x="154" y="93"/>
                  </a:lnTo>
                  <a:lnTo>
                    <a:pt x="0" y="170"/>
                  </a:lnTo>
                  <a:lnTo>
                    <a:pt x="154" y="93"/>
                  </a:lnTo>
                  <a:lnTo>
                    <a:pt x="135" y="62"/>
                  </a:lnTo>
                  <a:lnTo>
                    <a:pt x="0" y="170"/>
                  </a:lnTo>
                  <a:lnTo>
                    <a:pt x="135" y="62"/>
                  </a:lnTo>
                  <a:lnTo>
                    <a:pt x="105" y="34"/>
                  </a:lnTo>
                  <a:lnTo>
                    <a:pt x="0" y="170"/>
                  </a:lnTo>
                  <a:lnTo>
                    <a:pt x="105" y="34"/>
                  </a:lnTo>
                  <a:lnTo>
                    <a:pt x="72" y="12"/>
                  </a:lnTo>
                  <a:lnTo>
                    <a:pt x="37" y="0"/>
                  </a:lnTo>
                  <a:lnTo>
                    <a:pt x="0" y="170"/>
                  </a:lnTo>
                  <a:lnTo>
                    <a:pt x="72" y="12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958" y="1964"/>
              <a:ext cx="8" cy="35"/>
            </a:xfrm>
            <a:custGeom>
              <a:avLst/>
              <a:gdLst>
                <a:gd name="T0" fmla="*/ 37 w 37"/>
                <a:gd name="T1" fmla="*/ 5 h 175"/>
                <a:gd name="T2" fmla="*/ 0 w 37"/>
                <a:gd name="T3" fmla="*/ 0 h 175"/>
                <a:gd name="T4" fmla="*/ 0 w 37"/>
                <a:gd name="T5" fmla="*/ 175 h 175"/>
                <a:gd name="T6" fmla="*/ 37 w 37"/>
                <a:gd name="T7" fmla="*/ 5 h 175"/>
                <a:gd name="T8" fmla="*/ 37 w 37"/>
                <a:gd name="T9" fmla="*/ 9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5">
                  <a:moveTo>
                    <a:pt x="37" y="5"/>
                  </a:moveTo>
                  <a:lnTo>
                    <a:pt x="0" y="0"/>
                  </a:lnTo>
                  <a:lnTo>
                    <a:pt x="0" y="175"/>
                  </a:lnTo>
                  <a:lnTo>
                    <a:pt x="37" y="5"/>
                  </a:lnTo>
                  <a:lnTo>
                    <a:pt x="37" y="96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951" y="1964"/>
              <a:ext cx="10" cy="35"/>
            </a:xfrm>
            <a:custGeom>
              <a:avLst/>
              <a:gdLst>
                <a:gd name="T0" fmla="*/ 50 w 50"/>
                <a:gd name="T1" fmla="*/ 118 h 175"/>
                <a:gd name="T2" fmla="*/ 50 w 50"/>
                <a:gd name="T3" fmla="*/ 3 h 175"/>
                <a:gd name="T4" fmla="*/ 38 w 50"/>
                <a:gd name="T5" fmla="*/ 0 h 175"/>
                <a:gd name="T6" fmla="*/ 0 w 50"/>
                <a:gd name="T7" fmla="*/ 5 h 175"/>
                <a:gd name="T8" fmla="*/ 38 w 50"/>
                <a:gd name="T9" fmla="*/ 175 h 175"/>
                <a:gd name="T10" fmla="*/ 38 w 50"/>
                <a:gd name="T11" fmla="*/ 0 h 175"/>
                <a:gd name="T12" fmla="*/ 26 w 50"/>
                <a:gd name="T13" fmla="*/ 3 h 175"/>
                <a:gd name="T14" fmla="*/ 26 w 50"/>
                <a:gd name="T15" fmla="*/ 12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175">
                  <a:moveTo>
                    <a:pt x="50" y="118"/>
                  </a:moveTo>
                  <a:lnTo>
                    <a:pt x="50" y="3"/>
                  </a:lnTo>
                  <a:lnTo>
                    <a:pt x="38" y="0"/>
                  </a:lnTo>
                  <a:lnTo>
                    <a:pt x="0" y="5"/>
                  </a:lnTo>
                  <a:lnTo>
                    <a:pt x="38" y="175"/>
                  </a:lnTo>
                  <a:lnTo>
                    <a:pt x="38" y="0"/>
                  </a:lnTo>
                  <a:lnTo>
                    <a:pt x="26" y="3"/>
                  </a:lnTo>
                  <a:lnTo>
                    <a:pt x="26" y="12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43" y="1965"/>
              <a:ext cx="15" cy="34"/>
            </a:xfrm>
            <a:custGeom>
              <a:avLst/>
              <a:gdLst>
                <a:gd name="T0" fmla="*/ 40 w 76"/>
                <a:gd name="T1" fmla="*/ 93 h 170"/>
                <a:gd name="T2" fmla="*/ 40 w 76"/>
                <a:gd name="T3" fmla="*/ 9 h 170"/>
                <a:gd name="T4" fmla="*/ 38 w 76"/>
                <a:gd name="T5" fmla="*/ 0 h 170"/>
                <a:gd name="T6" fmla="*/ 0 w 76"/>
                <a:gd name="T7" fmla="*/ 12 h 170"/>
                <a:gd name="T8" fmla="*/ 76 w 76"/>
                <a:gd name="T9" fmla="*/ 170 h 170"/>
                <a:gd name="T10" fmla="*/ 38 w 76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0">
                  <a:moveTo>
                    <a:pt x="40" y="93"/>
                  </a:moveTo>
                  <a:lnTo>
                    <a:pt x="40" y="9"/>
                  </a:lnTo>
                  <a:lnTo>
                    <a:pt x="38" y="0"/>
                  </a:lnTo>
                  <a:lnTo>
                    <a:pt x="0" y="12"/>
                  </a:lnTo>
                  <a:lnTo>
                    <a:pt x="76" y="170"/>
                  </a:lnTo>
                  <a:lnTo>
                    <a:pt x="38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937" y="1967"/>
              <a:ext cx="21" cy="32"/>
            </a:xfrm>
            <a:custGeom>
              <a:avLst/>
              <a:gdLst>
                <a:gd name="T0" fmla="*/ 31 w 107"/>
                <a:gd name="T1" fmla="*/ 0 h 158"/>
                <a:gd name="T2" fmla="*/ 0 w 107"/>
                <a:gd name="T3" fmla="*/ 22 h 158"/>
                <a:gd name="T4" fmla="*/ 107 w 107"/>
                <a:gd name="T5" fmla="*/ 158 h 158"/>
                <a:gd name="T6" fmla="*/ 31 w 107"/>
                <a:gd name="T7" fmla="*/ 0 h 158"/>
                <a:gd name="T8" fmla="*/ 22 w 107"/>
                <a:gd name="T9" fmla="*/ 8 h 158"/>
                <a:gd name="T10" fmla="*/ 22 w 107"/>
                <a:gd name="T11" fmla="*/ 50 h 158"/>
                <a:gd name="T12" fmla="*/ 46 w 107"/>
                <a:gd name="T13" fmla="*/ 81 h 158"/>
                <a:gd name="T14" fmla="*/ 46 w 107"/>
                <a:gd name="T15" fmla="*/ 3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58">
                  <a:moveTo>
                    <a:pt x="31" y="0"/>
                  </a:moveTo>
                  <a:lnTo>
                    <a:pt x="0" y="22"/>
                  </a:lnTo>
                  <a:lnTo>
                    <a:pt x="107" y="158"/>
                  </a:lnTo>
                  <a:lnTo>
                    <a:pt x="31" y="0"/>
                  </a:lnTo>
                  <a:lnTo>
                    <a:pt x="22" y="8"/>
                  </a:lnTo>
                  <a:lnTo>
                    <a:pt x="22" y="50"/>
                  </a:lnTo>
                  <a:lnTo>
                    <a:pt x="46" y="81"/>
                  </a:lnTo>
                  <a:lnTo>
                    <a:pt x="46" y="3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934" y="1980"/>
              <a:ext cx="9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927" y="1972"/>
              <a:ext cx="31" cy="27"/>
            </a:xfrm>
            <a:custGeom>
              <a:avLst/>
              <a:gdLst>
                <a:gd name="T0" fmla="*/ 22 w 156"/>
                <a:gd name="T1" fmla="*/ 28 h 136"/>
                <a:gd name="T2" fmla="*/ 156 w 156"/>
                <a:gd name="T3" fmla="*/ 136 h 136"/>
                <a:gd name="T4" fmla="*/ 49 w 156"/>
                <a:gd name="T5" fmla="*/ 0 h 136"/>
                <a:gd name="T6" fmla="*/ 22 w 156"/>
                <a:gd name="T7" fmla="*/ 28 h 136"/>
                <a:gd name="T8" fmla="*/ 0 w 156"/>
                <a:gd name="T9" fmla="*/ 59 h 136"/>
                <a:gd name="T10" fmla="*/ 156 w 156"/>
                <a:gd name="T11" fmla="*/ 136 h 136"/>
                <a:gd name="T12" fmla="*/ 22 w 156"/>
                <a:gd name="T13" fmla="*/ 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36">
                  <a:moveTo>
                    <a:pt x="22" y="28"/>
                  </a:moveTo>
                  <a:lnTo>
                    <a:pt x="156" y="136"/>
                  </a:lnTo>
                  <a:lnTo>
                    <a:pt x="49" y="0"/>
                  </a:lnTo>
                  <a:lnTo>
                    <a:pt x="22" y="28"/>
                  </a:lnTo>
                  <a:lnTo>
                    <a:pt x="0" y="59"/>
                  </a:lnTo>
                  <a:lnTo>
                    <a:pt x="156" y="136"/>
                  </a:lnTo>
                  <a:lnTo>
                    <a:pt x="22" y="28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29" y="1984"/>
              <a:ext cx="12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923" y="1984"/>
              <a:ext cx="35" cy="15"/>
            </a:xfrm>
            <a:custGeom>
              <a:avLst/>
              <a:gdLst>
                <a:gd name="T0" fmla="*/ 78 w 174"/>
                <a:gd name="T1" fmla="*/ 29 h 77"/>
                <a:gd name="T2" fmla="*/ 8 w 174"/>
                <a:gd name="T3" fmla="*/ 29 h 77"/>
                <a:gd name="T4" fmla="*/ 5 w 174"/>
                <a:gd name="T5" fmla="*/ 38 h 77"/>
                <a:gd name="T6" fmla="*/ 174 w 174"/>
                <a:gd name="T7" fmla="*/ 77 h 77"/>
                <a:gd name="T8" fmla="*/ 18 w 174"/>
                <a:gd name="T9" fmla="*/ 0 h 77"/>
                <a:gd name="T10" fmla="*/ 5 w 174"/>
                <a:gd name="T11" fmla="*/ 38 h 77"/>
                <a:gd name="T12" fmla="*/ 0 w 174"/>
                <a:gd name="T13" fmla="*/ 77 h 77"/>
                <a:gd name="T14" fmla="*/ 174 w 174"/>
                <a:gd name="T15" fmla="*/ 77 h 77"/>
                <a:gd name="T16" fmla="*/ 5 w 174"/>
                <a:gd name="T17" fmla="*/ 38 h 77"/>
                <a:gd name="T18" fmla="*/ 3 w 174"/>
                <a:gd name="T19" fmla="*/ 53 h 77"/>
                <a:gd name="T20" fmla="*/ 78 w 174"/>
                <a:gd name="T21" fmla="*/ 5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77">
                  <a:moveTo>
                    <a:pt x="78" y="29"/>
                  </a:moveTo>
                  <a:lnTo>
                    <a:pt x="8" y="29"/>
                  </a:lnTo>
                  <a:lnTo>
                    <a:pt x="5" y="38"/>
                  </a:lnTo>
                  <a:lnTo>
                    <a:pt x="174" y="77"/>
                  </a:lnTo>
                  <a:lnTo>
                    <a:pt x="18" y="0"/>
                  </a:lnTo>
                  <a:lnTo>
                    <a:pt x="5" y="38"/>
                  </a:lnTo>
                  <a:lnTo>
                    <a:pt x="0" y="77"/>
                  </a:lnTo>
                  <a:lnTo>
                    <a:pt x="174" y="77"/>
                  </a:lnTo>
                  <a:lnTo>
                    <a:pt x="5" y="38"/>
                  </a:lnTo>
                  <a:lnTo>
                    <a:pt x="3" y="53"/>
                  </a:lnTo>
                  <a:lnTo>
                    <a:pt x="78" y="5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923" y="1999"/>
              <a:ext cx="35" cy="15"/>
            </a:xfrm>
            <a:custGeom>
              <a:avLst/>
              <a:gdLst>
                <a:gd name="T0" fmla="*/ 64 w 174"/>
                <a:gd name="T1" fmla="*/ 51 h 74"/>
                <a:gd name="T2" fmla="*/ 10 w 174"/>
                <a:gd name="T3" fmla="*/ 51 h 74"/>
                <a:gd name="T4" fmla="*/ 5 w 174"/>
                <a:gd name="T5" fmla="*/ 36 h 74"/>
                <a:gd name="T6" fmla="*/ 18 w 174"/>
                <a:gd name="T7" fmla="*/ 74 h 74"/>
                <a:gd name="T8" fmla="*/ 174 w 174"/>
                <a:gd name="T9" fmla="*/ 0 h 74"/>
                <a:gd name="T10" fmla="*/ 5 w 174"/>
                <a:gd name="T11" fmla="*/ 36 h 74"/>
                <a:gd name="T12" fmla="*/ 174 w 174"/>
                <a:gd name="T13" fmla="*/ 0 h 74"/>
                <a:gd name="T14" fmla="*/ 0 w 174"/>
                <a:gd name="T15" fmla="*/ 0 h 74"/>
                <a:gd name="T16" fmla="*/ 5 w 174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74">
                  <a:moveTo>
                    <a:pt x="64" y="51"/>
                  </a:moveTo>
                  <a:lnTo>
                    <a:pt x="10" y="51"/>
                  </a:lnTo>
                  <a:lnTo>
                    <a:pt x="5" y="36"/>
                  </a:lnTo>
                  <a:lnTo>
                    <a:pt x="18" y="74"/>
                  </a:lnTo>
                  <a:lnTo>
                    <a:pt x="174" y="0"/>
                  </a:lnTo>
                  <a:lnTo>
                    <a:pt x="5" y="36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5" y="36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923" y="1999"/>
              <a:ext cx="47" cy="34"/>
            </a:xfrm>
            <a:custGeom>
              <a:avLst/>
              <a:gdLst>
                <a:gd name="T0" fmla="*/ 0 w 235"/>
                <a:gd name="T1" fmla="*/ 2 h 170"/>
                <a:gd name="T2" fmla="*/ 162 w 235"/>
                <a:gd name="T3" fmla="*/ 2 h 170"/>
                <a:gd name="T4" fmla="*/ 174 w 235"/>
                <a:gd name="T5" fmla="*/ 0 h 170"/>
                <a:gd name="T6" fmla="*/ 18 w 235"/>
                <a:gd name="T7" fmla="*/ 74 h 170"/>
                <a:gd name="T8" fmla="*/ 40 w 235"/>
                <a:gd name="T9" fmla="*/ 104 h 170"/>
                <a:gd name="T10" fmla="*/ 174 w 235"/>
                <a:gd name="T11" fmla="*/ 0 h 170"/>
                <a:gd name="T12" fmla="*/ 40 w 235"/>
                <a:gd name="T13" fmla="*/ 104 h 170"/>
                <a:gd name="T14" fmla="*/ 67 w 235"/>
                <a:gd name="T15" fmla="*/ 134 h 170"/>
                <a:gd name="T16" fmla="*/ 174 w 235"/>
                <a:gd name="T17" fmla="*/ 0 h 170"/>
                <a:gd name="T18" fmla="*/ 67 w 235"/>
                <a:gd name="T19" fmla="*/ 134 h 170"/>
                <a:gd name="T20" fmla="*/ 98 w 235"/>
                <a:gd name="T21" fmla="*/ 154 h 170"/>
                <a:gd name="T22" fmla="*/ 174 w 235"/>
                <a:gd name="T23" fmla="*/ 0 h 170"/>
                <a:gd name="T24" fmla="*/ 98 w 235"/>
                <a:gd name="T25" fmla="*/ 154 h 170"/>
                <a:gd name="T26" fmla="*/ 136 w 235"/>
                <a:gd name="T27" fmla="*/ 165 h 170"/>
                <a:gd name="T28" fmla="*/ 174 w 235"/>
                <a:gd name="T29" fmla="*/ 0 h 170"/>
                <a:gd name="T30" fmla="*/ 136 w 235"/>
                <a:gd name="T31" fmla="*/ 165 h 170"/>
                <a:gd name="T32" fmla="*/ 174 w 235"/>
                <a:gd name="T33" fmla="*/ 170 h 170"/>
                <a:gd name="T34" fmla="*/ 174 w 235"/>
                <a:gd name="T35" fmla="*/ 0 h 170"/>
                <a:gd name="T36" fmla="*/ 174 w 235"/>
                <a:gd name="T37" fmla="*/ 170 h 170"/>
                <a:gd name="T38" fmla="*/ 211 w 235"/>
                <a:gd name="T39" fmla="*/ 165 h 170"/>
                <a:gd name="T40" fmla="*/ 174 w 235"/>
                <a:gd name="T41" fmla="*/ 0 h 170"/>
                <a:gd name="T42" fmla="*/ 211 w 235"/>
                <a:gd name="T43" fmla="*/ 165 h 170"/>
                <a:gd name="T44" fmla="*/ 211 w 235"/>
                <a:gd name="T45" fmla="*/ 78 h 170"/>
                <a:gd name="T46" fmla="*/ 235 w 235"/>
                <a:gd name="T47" fmla="*/ 78 h 170"/>
                <a:gd name="T48" fmla="*/ 235 w 235"/>
                <a:gd name="T49" fmla="*/ 12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170">
                  <a:moveTo>
                    <a:pt x="0" y="2"/>
                  </a:moveTo>
                  <a:lnTo>
                    <a:pt x="162" y="2"/>
                  </a:lnTo>
                  <a:lnTo>
                    <a:pt x="174" y="0"/>
                  </a:lnTo>
                  <a:lnTo>
                    <a:pt x="18" y="74"/>
                  </a:lnTo>
                  <a:lnTo>
                    <a:pt x="40" y="104"/>
                  </a:lnTo>
                  <a:lnTo>
                    <a:pt x="174" y="0"/>
                  </a:lnTo>
                  <a:lnTo>
                    <a:pt x="40" y="104"/>
                  </a:lnTo>
                  <a:lnTo>
                    <a:pt x="67" y="134"/>
                  </a:lnTo>
                  <a:lnTo>
                    <a:pt x="174" y="0"/>
                  </a:lnTo>
                  <a:lnTo>
                    <a:pt x="67" y="134"/>
                  </a:lnTo>
                  <a:lnTo>
                    <a:pt x="98" y="154"/>
                  </a:lnTo>
                  <a:lnTo>
                    <a:pt x="174" y="0"/>
                  </a:lnTo>
                  <a:lnTo>
                    <a:pt x="98" y="154"/>
                  </a:lnTo>
                  <a:lnTo>
                    <a:pt x="136" y="165"/>
                  </a:lnTo>
                  <a:lnTo>
                    <a:pt x="174" y="0"/>
                  </a:lnTo>
                  <a:lnTo>
                    <a:pt x="136" y="165"/>
                  </a:lnTo>
                  <a:lnTo>
                    <a:pt x="174" y="170"/>
                  </a:lnTo>
                  <a:lnTo>
                    <a:pt x="174" y="0"/>
                  </a:lnTo>
                  <a:lnTo>
                    <a:pt x="174" y="170"/>
                  </a:lnTo>
                  <a:lnTo>
                    <a:pt x="211" y="165"/>
                  </a:lnTo>
                  <a:lnTo>
                    <a:pt x="174" y="0"/>
                  </a:lnTo>
                  <a:lnTo>
                    <a:pt x="211" y="165"/>
                  </a:lnTo>
                  <a:lnTo>
                    <a:pt x="211" y="78"/>
                  </a:lnTo>
                  <a:lnTo>
                    <a:pt x="235" y="78"/>
                  </a:lnTo>
                  <a:lnTo>
                    <a:pt x="235" y="129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958" y="1999"/>
              <a:ext cx="21" cy="31"/>
            </a:xfrm>
            <a:custGeom>
              <a:avLst/>
              <a:gdLst>
                <a:gd name="T0" fmla="*/ 72 w 105"/>
                <a:gd name="T1" fmla="*/ 154 h 154"/>
                <a:gd name="T2" fmla="*/ 105 w 105"/>
                <a:gd name="T3" fmla="*/ 134 h 154"/>
                <a:gd name="T4" fmla="*/ 0 w 105"/>
                <a:gd name="T5" fmla="*/ 0 h 154"/>
                <a:gd name="T6" fmla="*/ 72 w 105"/>
                <a:gd name="T7" fmla="*/ 154 h 154"/>
                <a:gd name="T8" fmla="*/ 0 w 105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54">
                  <a:moveTo>
                    <a:pt x="72" y="154"/>
                  </a:moveTo>
                  <a:lnTo>
                    <a:pt x="105" y="134"/>
                  </a:lnTo>
                  <a:lnTo>
                    <a:pt x="0" y="0"/>
                  </a:lnTo>
                  <a:lnTo>
                    <a:pt x="72" y="15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956" y="2009"/>
              <a:ext cx="5" cy="24"/>
            </a:xfrm>
            <a:custGeom>
              <a:avLst/>
              <a:gdLst>
                <a:gd name="T0" fmla="*/ 0 w 24"/>
                <a:gd name="T1" fmla="*/ 0 h 117"/>
                <a:gd name="T2" fmla="*/ 0 w 24"/>
                <a:gd name="T3" fmla="*/ 117 h 117"/>
                <a:gd name="T4" fmla="*/ 24 w 24"/>
                <a:gd name="T5" fmla="*/ 117 h 117"/>
                <a:gd name="T6" fmla="*/ 24 w 24"/>
                <a:gd name="T7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17">
                  <a:moveTo>
                    <a:pt x="0" y="0"/>
                  </a:moveTo>
                  <a:lnTo>
                    <a:pt x="0" y="117"/>
                  </a:lnTo>
                  <a:lnTo>
                    <a:pt x="24" y="117"/>
                  </a:lnTo>
                  <a:lnTo>
                    <a:pt x="24" y="4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966" y="2014"/>
              <a:ext cx="18" cy="18"/>
            </a:xfrm>
            <a:custGeom>
              <a:avLst/>
              <a:gdLst>
                <a:gd name="T0" fmla="*/ 23 w 90"/>
                <a:gd name="T1" fmla="*/ 0 h 90"/>
                <a:gd name="T2" fmla="*/ 60 w 90"/>
                <a:gd name="T3" fmla="*/ 0 h 90"/>
                <a:gd name="T4" fmla="*/ 90 w 90"/>
                <a:gd name="T5" fmla="*/ 25 h 90"/>
                <a:gd name="T6" fmla="*/ 41 w 90"/>
                <a:gd name="T7" fmla="*/ 25 h 90"/>
                <a:gd name="T8" fmla="*/ 49 w 90"/>
                <a:gd name="T9" fmla="*/ 35 h 90"/>
                <a:gd name="T10" fmla="*/ 49 w 90"/>
                <a:gd name="T11" fmla="*/ 72 h 90"/>
                <a:gd name="T12" fmla="*/ 35 w 90"/>
                <a:gd name="T13" fmla="*/ 79 h 90"/>
                <a:gd name="T14" fmla="*/ 0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23" y="0"/>
                  </a:moveTo>
                  <a:lnTo>
                    <a:pt x="60" y="0"/>
                  </a:lnTo>
                  <a:lnTo>
                    <a:pt x="90" y="25"/>
                  </a:lnTo>
                  <a:lnTo>
                    <a:pt x="41" y="25"/>
                  </a:lnTo>
                  <a:lnTo>
                    <a:pt x="49" y="35"/>
                  </a:lnTo>
                  <a:lnTo>
                    <a:pt x="49" y="72"/>
                  </a:lnTo>
                  <a:lnTo>
                    <a:pt x="35" y="79"/>
                  </a:lnTo>
                  <a:lnTo>
                    <a:pt x="0" y="9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951" y="2014"/>
              <a:ext cx="1" cy="16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933" y="2014"/>
              <a:ext cx="13" cy="5"/>
            </a:xfrm>
            <a:custGeom>
              <a:avLst/>
              <a:gdLst>
                <a:gd name="T0" fmla="*/ 65 w 65"/>
                <a:gd name="T1" fmla="*/ 0 h 25"/>
                <a:gd name="T2" fmla="*/ 45 w 65"/>
                <a:gd name="T3" fmla="*/ 25 h 25"/>
                <a:gd name="T4" fmla="*/ 0 w 65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25">
                  <a:moveTo>
                    <a:pt x="65" y="0"/>
                  </a:moveTo>
                  <a:lnTo>
                    <a:pt x="45" y="25"/>
                  </a:lnTo>
                  <a:lnTo>
                    <a:pt x="0" y="25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941" y="2020"/>
              <a:ext cx="1" cy="9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927" y="2014"/>
              <a:ext cx="19" cy="10"/>
            </a:xfrm>
            <a:custGeom>
              <a:avLst/>
              <a:gdLst>
                <a:gd name="T0" fmla="*/ 93 w 93"/>
                <a:gd name="T1" fmla="*/ 49 h 49"/>
                <a:gd name="T2" fmla="*/ 93 w 93"/>
                <a:gd name="T3" fmla="*/ 0 h 49"/>
                <a:gd name="T4" fmla="*/ 57 w 93"/>
                <a:gd name="T5" fmla="*/ 0 h 49"/>
                <a:gd name="T6" fmla="*/ 0 w 93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49">
                  <a:moveTo>
                    <a:pt x="93" y="49"/>
                  </a:moveTo>
                  <a:lnTo>
                    <a:pt x="93" y="0"/>
                  </a:lnTo>
                  <a:lnTo>
                    <a:pt x="57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958" y="1999"/>
              <a:ext cx="34" cy="27"/>
            </a:xfrm>
            <a:custGeom>
              <a:avLst/>
              <a:gdLst>
                <a:gd name="T0" fmla="*/ 0 w 171"/>
                <a:gd name="T1" fmla="*/ 0 h 134"/>
                <a:gd name="T2" fmla="*/ 105 w 171"/>
                <a:gd name="T3" fmla="*/ 134 h 134"/>
                <a:gd name="T4" fmla="*/ 135 w 171"/>
                <a:gd name="T5" fmla="*/ 104 h 134"/>
                <a:gd name="T6" fmla="*/ 0 w 171"/>
                <a:gd name="T7" fmla="*/ 0 h 134"/>
                <a:gd name="T8" fmla="*/ 135 w 171"/>
                <a:gd name="T9" fmla="*/ 104 h 134"/>
                <a:gd name="T10" fmla="*/ 154 w 171"/>
                <a:gd name="T11" fmla="*/ 74 h 134"/>
                <a:gd name="T12" fmla="*/ 0 w 171"/>
                <a:gd name="T13" fmla="*/ 0 h 134"/>
                <a:gd name="T14" fmla="*/ 154 w 171"/>
                <a:gd name="T15" fmla="*/ 74 h 134"/>
                <a:gd name="T16" fmla="*/ 165 w 171"/>
                <a:gd name="T17" fmla="*/ 36 h 134"/>
                <a:gd name="T18" fmla="*/ 0 w 171"/>
                <a:gd name="T19" fmla="*/ 0 h 134"/>
                <a:gd name="T20" fmla="*/ 165 w 171"/>
                <a:gd name="T21" fmla="*/ 36 h 134"/>
                <a:gd name="T22" fmla="*/ 171 w 171"/>
                <a:gd name="T23" fmla="*/ 0 h 134"/>
                <a:gd name="T24" fmla="*/ 0 w 171"/>
                <a:gd name="T25" fmla="*/ 0 h 134"/>
                <a:gd name="T26" fmla="*/ 12 w 171"/>
                <a:gd name="T27" fmla="*/ 2 h 134"/>
                <a:gd name="T28" fmla="*/ 171 w 171"/>
                <a:gd name="T29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34">
                  <a:moveTo>
                    <a:pt x="0" y="0"/>
                  </a:moveTo>
                  <a:lnTo>
                    <a:pt x="105" y="134"/>
                  </a:lnTo>
                  <a:lnTo>
                    <a:pt x="135" y="104"/>
                  </a:lnTo>
                  <a:lnTo>
                    <a:pt x="0" y="0"/>
                  </a:lnTo>
                  <a:lnTo>
                    <a:pt x="135" y="104"/>
                  </a:lnTo>
                  <a:lnTo>
                    <a:pt x="154" y="74"/>
                  </a:lnTo>
                  <a:lnTo>
                    <a:pt x="0" y="0"/>
                  </a:lnTo>
                  <a:lnTo>
                    <a:pt x="154" y="74"/>
                  </a:lnTo>
                  <a:lnTo>
                    <a:pt x="165" y="36"/>
                  </a:lnTo>
                  <a:lnTo>
                    <a:pt x="0" y="0"/>
                  </a:lnTo>
                  <a:lnTo>
                    <a:pt x="165" y="36"/>
                  </a:lnTo>
                  <a:lnTo>
                    <a:pt x="171" y="0"/>
                  </a:lnTo>
                  <a:lnTo>
                    <a:pt x="0" y="0"/>
                  </a:lnTo>
                  <a:lnTo>
                    <a:pt x="12" y="2"/>
                  </a:lnTo>
                  <a:lnTo>
                    <a:pt x="171" y="2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>
              <a:off x="977" y="1994"/>
              <a:ext cx="15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977" y="1989"/>
              <a:ext cx="14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H="1">
              <a:off x="976" y="1984"/>
              <a:ext cx="11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973" y="1980"/>
              <a:ext cx="9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980" y="2009"/>
              <a:ext cx="1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H="1">
              <a:off x="978" y="2014"/>
              <a:ext cx="1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2565" y="2078"/>
              <a:ext cx="46" cy="69"/>
            </a:xfrm>
            <a:custGeom>
              <a:avLst/>
              <a:gdLst>
                <a:gd name="T0" fmla="*/ 0 w 226"/>
                <a:gd name="T1" fmla="*/ 57 h 343"/>
                <a:gd name="T2" fmla="*/ 55 w 226"/>
                <a:gd name="T3" fmla="*/ 0 h 343"/>
                <a:gd name="T4" fmla="*/ 171 w 226"/>
                <a:gd name="T5" fmla="*/ 0 h 343"/>
                <a:gd name="T6" fmla="*/ 226 w 226"/>
                <a:gd name="T7" fmla="*/ 57 h 343"/>
                <a:gd name="T8" fmla="*/ 226 w 226"/>
                <a:gd name="T9" fmla="*/ 116 h 343"/>
                <a:gd name="T10" fmla="*/ 171 w 226"/>
                <a:gd name="T11" fmla="*/ 171 h 343"/>
                <a:gd name="T12" fmla="*/ 55 w 226"/>
                <a:gd name="T13" fmla="*/ 171 h 343"/>
                <a:gd name="T14" fmla="*/ 0 w 226"/>
                <a:gd name="T15" fmla="*/ 227 h 343"/>
                <a:gd name="T16" fmla="*/ 0 w 226"/>
                <a:gd name="T17" fmla="*/ 343 h 343"/>
                <a:gd name="T18" fmla="*/ 226 w 226"/>
                <a:gd name="T19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343">
                  <a:moveTo>
                    <a:pt x="0" y="57"/>
                  </a:moveTo>
                  <a:lnTo>
                    <a:pt x="55" y="0"/>
                  </a:lnTo>
                  <a:lnTo>
                    <a:pt x="171" y="0"/>
                  </a:lnTo>
                  <a:lnTo>
                    <a:pt x="226" y="57"/>
                  </a:lnTo>
                  <a:lnTo>
                    <a:pt x="226" y="116"/>
                  </a:lnTo>
                  <a:lnTo>
                    <a:pt x="171" y="171"/>
                  </a:lnTo>
                  <a:lnTo>
                    <a:pt x="55" y="171"/>
                  </a:lnTo>
                  <a:lnTo>
                    <a:pt x="0" y="227"/>
                  </a:lnTo>
                  <a:lnTo>
                    <a:pt x="0" y="343"/>
                  </a:lnTo>
                  <a:lnTo>
                    <a:pt x="226" y="343"/>
                  </a:lnTo>
                </a:path>
              </a:pathLst>
            </a:custGeom>
            <a:noFill/>
            <a:ln w="12700">
              <a:solidFill>
                <a:srgbClr val="9B50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2655" y="2086"/>
              <a:ext cx="177" cy="58"/>
            </a:xfrm>
            <a:custGeom>
              <a:avLst/>
              <a:gdLst>
                <a:gd name="T0" fmla="*/ 0 w 884"/>
                <a:gd name="T1" fmla="*/ 291 h 291"/>
                <a:gd name="T2" fmla="*/ 272 w 884"/>
                <a:gd name="T3" fmla="*/ 291 h 291"/>
                <a:gd name="T4" fmla="*/ 257 w 884"/>
                <a:gd name="T5" fmla="*/ 253 h 291"/>
                <a:gd name="T6" fmla="*/ 248 w 884"/>
                <a:gd name="T7" fmla="*/ 210 h 291"/>
                <a:gd name="T8" fmla="*/ 248 w 884"/>
                <a:gd name="T9" fmla="*/ 166 h 291"/>
                <a:gd name="T10" fmla="*/ 258 w 884"/>
                <a:gd name="T11" fmla="*/ 125 h 291"/>
                <a:gd name="T12" fmla="*/ 277 w 884"/>
                <a:gd name="T13" fmla="*/ 85 h 291"/>
                <a:gd name="T14" fmla="*/ 306 w 884"/>
                <a:gd name="T15" fmla="*/ 55 h 291"/>
                <a:gd name="T16" fmla="*/ 339 w 884"/>
                <a:gd name="T17" fmla="*/ 26 h 291"/>
                <a:gd name="T18" fmla="*/ 379 w 884"/>
                <a:gd name="T19" fmla="*/ 11 h 291"/>
                <a:gd name="T20" fmla="*/ 419 w 884"/>
                <a:gd name="T21" fmla="*/ 0 h 291"/>
                <a:gd name="T22" fmla="*/ 463 w 884"/>
                <a:gd name="T23" fmla="*/ 0 h 291"/>
                <a:gd name="T24" fmla="*/ 506 w 884"/>
                <a:gd name="T25" fmla="*/ 11 h 291"/>
                <a:gd name="T26" fmla="*/ 545 w 884"/>
                <a:gd name="T27" fmla="*/ 26 h 291"/>
                <a:gd name="T28" fmla="*/ 576 w 884"/>
                <a:gd name="T29" fmla="*/ 55 h 291"/>
                <a:gd name="T30" fmla="*/ 605 w 884"/>
                <a:gd name="T31" fmla="*/ 85 h 291"/>
                <a:gd name="T32" fmla="*/ 625 w 884"/>
                <a:gd name="T33" fmla="*/ 125 h 291"/>
                <a:gd name="T34" fmla="*/ 635 w 884"/>
                <a:gd name="T35" fmla="*/ 166 h 291"/>
                <a:gd name="T36" fmla="*/ 635 w 884"/>
                <a:gd name="T37" fmla="*/ 210 h 291"/>
                <a:gd name="T38" fmla="*/ 626 w 884"/>
                <a:gd name="T39" fmla="*/ 253 h 291"/>
                <a:gd name="T40" fmla="*/ 611 w 884"/>
                <a:gd name="T41" fmla="*/ 291 h 291"/>
                <a:gd name="T42" fmla="*/ 884 w 884"/>
                <a:gd name="T43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84" h="291">
                  <a:moveTo>
                    <a:pt x="0" y="291"/>
                  </a:moveTo>
                  <a:lnTo>
                    <a:pt x="272" y="291"/>
                  </a:lnTo>
                  <a:lnTo>
                    <a:pt x="257" y="253"/>
                  </a:lnTo>
                  <a:lnTo>
                    <a:pt x="248" y="210"/>
                  </a:lnTo>
                  <a:lnTo>
                    <a:pt x="248" y="166"/>
                  </a:lnTo>
                  <a:lnTo>
                    <a:pt x="258" y="125"/>
                  </a:lnTo>
                  <a:lnTo>
                    <a:pt x="277" y="85"/>
                  </a:lnTo>
                  <a:lnTo>
                    <a:pt x="306" y="55"/>
                  </a:lnTo>
                  <a:lnTo>
                    <a:pt x="339" y="26"/>
                  </a:lnTo>
                  <a:lnTo>
                    <a:pt x="379" y="11"/>
                  </a:lnTo>
                  <a:lnTo>
                    <a:pt x="419" y="0"/>
                  </a:lnTo>
                  <a:lnTo>
                    <a:pt x="463" y="0"/>
                  </a:lnTo>
                  <a:lnTo>
                    <a:pt x="506" y="11"/>
                  </a:lnTo>
                  <a:lnTo>
                    <a:pt x="545" y="26"/>
                  </a:lnTo>
                  <a:lnTo>
                    <a:pt x="576" y="55"/>
                  </a:lnTo>
                  <a:lnTo>
                    <a:pt x="605" y="85"/>
                  </a:lnTo>
                  <a:lnTo>
                    <a:pt x="625" y="125"/>
                  </a:lnTo>
                  <a:lnTo>
                    <a:pt x="635" y="166"/>
                  </a:lnTo>
                  <a:lnTo>
                    <a:pt x="635" y="210"/>
                  </a:lnTo>
                  <a:lnTo>
                    <a:pt x="626" y="253"/>
                  </a:lnTo>
                  <a:lnTo>
                    <a:pt x="611" y="291"/>
                  </a:lnTo>
                  <a:lnTo>
                    <a:pt x="884" y="29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977" y="2124"/>
              <a:ext cx="23" cy="23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3023" y="2147"/>
              <a:ext cx="45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095" y="2082"/>
              <a:ext cx="38" cy="61"/>
            </a:xfrm>
            <a:prstGeom prst="rect">
              <a:avLst/>
            </a:prstGeom>
            <a:noFill/>
            <a:ln w="12700">
              <a:solidFill>
                <a:srgbClr val="14141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V="1">
              <a:off x="3023" y="2078"/>
              <a:ext cx="1" cy="69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977" y="2078"/>
              <a:ext cx="23" cy="46"/>
            </a:xfrm>
            <a:custGeom>
              <a:avLst/>
              <a:gdLst>
                <a:gd name="T0" fmla="*/ 115 w 115"/>
                <a:gd name="T1" fmla="*/ 0 h 227"/>
                <a:gd name="T2" fmla="*/ 0 w 115"/>
                <a:gd name="T3" fmla="*/ 116 h 227"/>
                <a:gd name="T4" fmla="*/ 0 w 115"/>
                <a:gd name="T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27">
                  <a:moveTo>
                    <a:pt x="115" y="0"/>
                  </a:moveTo>
                  <a:lnTo>
                    <a:pt x="0" y="116"/>
                  </a:lnTo>
                  <a:lnTo>
                    <a:pt x="0" y="227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164" y="2082"/>
              <a:ext cx="38" cy="61"/>
            </a:xfrm>
            <a:prstGeom prst="rect">
              <a:avLst/>
            </a:prstGeom>
            <a:noFill/>
            <a:ln w="12700">
              <a:solidFill>
                <a:srgbClr val="14141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3229" y="2078"/>
              <a:ext cx="46" cy="69"/>
            </a:xfrm>
            <a:custGeom>
              <a:avLst/>
              <a:gdLst>
                <a:gd name="T0" fmla="*/ 0 w 230"/>
                <a:gd name="T1" fmla="*/ 343 h 343"/>
                <a:gd name="T2" fmla="*/ 0 w 230"/>
                <a:gd name="T3" fmla="*/ 0 h 343"/>
                <a:gd name="T4" fmla="*/ 174 w 230"/>
                <a:gd name="T5" fmla="*/ 0 h 343"/>
                <a:gd name="T6" fmla="*/ 230 w 230"/>
                <a:gd name="T7" fmla="*/ 57 h 343"/>
                <a:gd name="T8" fmla="*/ 230 w 230"/>
                <a:gd name="T9" fmla="*/ 116 h 343"/>
                <a:gd name="T10" fmla="*/ 174 w 230"/>
                <a:gd name="T11" fmla="*/ 171 h 343"/>
                <a:gd name="T12" fmla="*/ 0 w 230"/>
                <a:gd name="T13" fmla="*/ 17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343">
                  <a:moveTo>
                    <a:pt x="0" y="343"/>
                  </a:moveTo>
                  <a:lnTo>
                    <a:pt x="0" y="0"/>
                  </a:lnTo>
                  <a:lnTo>
                    <a:pt x="174" y="0"/>
                  </a:lnTo>
                  <a:lnTo>
                    <a:pt x="230" y="57"/>
                  </a:lnTo>
                  <a:lnTo>
                    <a:pt x="230" y="116"/>
                  </a:lnTo>
                  <a:lnTo>
                    <a:pt x="174" y="171"/>
                  </a:lnTo>
                  <a:lnTo>
                    <a:pt x="0" y="17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297" y="2078"/>
              <a:ext cx="24" cy="69"/>
            </a:xfrm>
            <a:custGeom>
              <a:avLst/>
              <a:gdLst>
                <a:gd name="T0" fmla="*/ 0 w 116"/>
                <a:gd name="T1" fmla="*/ 0 h 343"/>
                <a:gd name="T2" fmla="*/ 116 w 116"/>
                <a:gd name="T3" fmla="*/ 116 h 343"/>
                <a:gd name="T4" fmla="*/ 116 w 116"/>
                <a:gd name="T5" fmla="*/ 227 h 343"/>
                <a:gd name="T6" fmla="*/ 0 w 116"/>
                <a:gd name="T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343">
                  <a:moveTo>
                    <a:pt x="0" y="0"/>
                  </a:moveTo>
                  <a:lnTo>
                    <a:pt x="116" y="116"/>
                  </a:lnTo>
                  <a:lnTo>
                    <a:pt x="116" y="227"/>
                  </a:lnTo>
                  <a:lnTo>
                    <a:pt x="0" y="343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4759" y="1963"/>
              <a:ext cx="69" cy="69"/>
            </a:xfrm>
            <a:custGeom>
              <a:avLst/>
              <a:gdLst>
                <a:gd name="T0" fmla="*/ 5 w 344"/>
                <a:gd name="T1" fmla="*/ 212 h 346"/>
                <a:gd name="T2" fmla="*/ 0 w 344"/>
                <a:gd name="T3" fmla="*/ 172 h 346"/>
                <a:gd name="T4" fmla="*/ 5 w 344"/>
                <a:gd name="T5" fmla="*/ 137 h 346"/>
                <a:gd name="T6" fmla="*/ 16 w 344"/>
                <a:gd name="T7" fmla="*/ 99 h 346"/>
                <a:gd name="T8" fmla="*/ 39 w 344"/>
                <a:gd name="T9" fmla="*/ 67 h 346"/>
                <a:gd name="T10" fmla="*/ 65 w 344"/>
                <a:gd name="T11" fmla="*/ 38 h 346"/>
                <a:gd name="T12" fmla="*/ 98 w 344"/>
                <a:gd name="T13" fmla="*/ 19 h 346"/>
                <a:gd name="T14" fmla="*/ 134 w 344"/>
                <a:gd name="T15" fmla="*/ 6 h 346"/>
                <a:gd name="T16" fmla="*/ 173 w 344"/>
                <a:gd name="T17" fmla="*/ 0 h 346"/>
                <a:gd name="T18" fmla="*/ 209 w 344"/>
                <a:gd name="T19" fmla="*/ 6 h 346"/>
                <a:gd name="T20" fmla="*/ 246 w 344"/>
                <a:gd name="T21" fmla="*/ 19 h 346"/>
                <a:gd name="T22" fmla="*/ 277 w 344"/>
                <a:gd name="T23" fmla="*/ 38 h 346"/>
                <a:gd name="T24" fmla="*/ 307 w 344"/>
                <a:gd name="T25" fmla="*/ 67 h 346"/>
                <a:gd name="T26" fmla="*/ 327 w 344"/>
                <a:gd name="T27" fmla="*/ 99 h 346"/>
                <a:gd name="T28" fmla="*/ 339 w 344"/>
                <a:gd name="T29" fmla="*/ 137 h 346"/>
                <a:gd name="T30" fmla="*/ 344 w 344"/>
                <a:gd name="T31" fmla="*/ 172 h 346"/>
                <a:gd name="T32" fmla="*/ 327 w 344"/>
                <a:gd name="T33" fmla="*/ 99 h 346"/>
                <a:gd name="T34" fmla="*/ 277 w 344"/>
                <a:gd name="T35" fmla="*/ 38 h 346"/>
                <a:gd name="T36" fmla="*/ 209 w 344"/>
                <a:gd name="T37" fmla="*/ 6 h 346"/>
                <a:gd name="T38" fmla="*/ 134 w 344"/>
                <a:gd name="T39" fmla="*/ 6 h 346"/>
                <a:gd name="T40" fmla="*/ 65 w 344"/>
                <a:gd name="T41" fmla="*/ 38 h 346"/>
                <a:gd name="T42" fmla="*/ 16 w 344"/>
                <a:gd name="T43" fmla="*/ 99 h 346"/>
                <a:gd name="T44" fmla="*/ 0 w 344"/>
                <a:gd name="T45" fmla="*/ 172 h 346"/>
                <a:gd name="T46" fmla="*/ 173 w 344"/>
                <a:gd name="T47" fmla="*/ 172 h 346"/>
                <a:gd name="T48" fmla="*/ 173 w 344"/>
                <a:gd name="T49" fmla="*/ 172 h 346"/>
                <a:gd name="T50" fmla="*/ 173 w 344"/>
                <a:gd name="T51" fmla="*/ 172 h 346"/>
                <a:gd name="T52" fmla="*/ 173 w 344"/>
                <a:gd name="T53" fmla="*/ 172 h 346"/>
                <a:gd name="T54" fmla="*/ 173 w 344"/>
                <a:gd name="T55" fmla="*/ 172 h 346"/>
                <a:gd name="T56" fmla="*/ 173 w 344"/>
                <a:gd name="T57" fmla="*/ 172 h 346"/>
                <a:gd name="T58" fmla="*/ 173 w 344"/>
                <a:gd name="T59" fmla="*/ 172 h 346"/>
                <a:gd name="T60" fmla="*/ 173 w 344"/>
                <a:gd name="T61" fmla="*/ 172 h 346"/>
                <a:gd name="T62" fmla="*/ 173 w 344"/>
                <a:gd name="T63" fmla="*/ 172 h 346"/>
                <a:gd name="T64" fmla="*/ 173 w 344"/>
                <a:gd name="T65" fmla="*/ 172 h 346"/>
                <a:gd name="T66" fmla="*/ 257 w 344"/>
                <a:gd name="T67" fmla="*/ 281 h 346"/>
                <a:gd name="T68" fmla="*/ 228 w 344"/>
                <a:gd name="T69" fmla="*/ 244 h 346"/>
                <a:gd name="T70" fmla="*/ 228 w 344"/>
                <a:gd name="T71" fmla="*/ 335 h 346"/>
                <a:gd name="T72" fmla="*/ 277 w 344"/>
                <a:gd name="T73" fmla="*/ 308 h 346"/>
                <a:gd name="T74" fmla="*/ 173 w 344"/>
                <a:gd name="T75" fmla="*/ 172 h 346"/>
                <a:gd name="T76" fmla="*/ 173 w 344"/>
                <a:gd name="T77" fmla="*/ 172 h 346"/>
                <a:gd name="T78" fmla="*/ 173 w 344"/>
                <a:gd name="T79" fmla="*/ 172 h 346"/>
                <a:gd name="T80" fmla="*/ 339 w 344"/>
                <a:gd name="T81" fmla="*/ 212 h 346"/>
                <a:gd name="T82" fmla="*/ 307 w 344"/>
                <a:gd name="T83" fmla="*/ 281 h 346"/>
                <a:gd name="T84" fmla="*/ 321 w 344"/>
                <a:gd name="T85" fmla="*/ 25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4" h="346">
                  <a:moveTo>
                    <a:pt x="16" y="250"/>
                  </a:moveTo>
                  <a:lnTo>
                    <a:pt x="5" y="212"/>
                  </a:lnTo>
                  <a:lnTo>
                    <a:pt x="173" y="172"/>
                  </a:lnTo>
                  <a:lnTo>
                    <a:pt x="0" y="172"/>
                  </a:lnTo>
                  <a:lnTo>
                    <a:pt x="173" y="172"/>
                  </a:lnTo>
                  <a:lnTo>
                    <a:pt x="5" y="137"/>
                  </a:lnTo>
                  <a:lnTo>
                    <a:pt x="173" y="172"/>
                  </a:lnTo>
                  <a:lnTo>
                    <a:pt x="16" y="99"/>
                  </a:lnTo>
                  <a:lnTo>
                    <a:pt x="173" y="172"/>
                  </a:lnTo>
                  <a:lnTo>
                    <a:pt x="39" y="67"/>
                  </a:lnTo>
                  <a:lnTo>
                    <a:pt x="173" y="172"/>
                  </a:lnTo>
                  <a:lnTo>
                    <a:pt x="65" y="38"/>
                  </a:lnTo>
                  <a:lnTo>
                    <a:pt x="173" y="172"/>
                  </a:lnTo>
                  <a:lnTo>
                    <a:pt x="98" y="19"/>
                  </a:lnTo>
                  <a:lnTo>
                    <a:pt x="173" y="172"/>
                  </a:lnTo>
                  <a:lnTo>
                    <a:pt x="134" y="6"/>
                  </a:lnTo>
                  <a:lnTo>
                    <a:pt x="173" y="172"/>
                  </a:lnTo>
                  <a:lnTo>
                    <a:pt x="173" y="0"/>
                  </a:lnTo>
                  <a:lnTo>
                    <a:pt x="173" y="172"/>
                  </a:lnTo>
                  <a:lnTo>
                    <a:pt x="209" y="6"/>
                  </a:lnTo>
                  <a:lnTo>
                    <a:pt x="173" y="172"/>
                  </a:lnTo>
                  <a:lnTo>
                    <a:pt x="246" y="19"/>
                  </a:lnTo>
                  <a:lnTo>
                    <a:pt x="173" y="172"/>
                  </a:lnTo>
                  <a:lnTo>
                    <a:pt x="277" y="38"/>
                  </a:lnTo>
                  <a:lnTo>
                    <a:pt x="173" y="172"/>
                  </a:lnTo>
                  <a:lnTo>
                    <a:pt x="307" y="67"/>
                  </a:lnTo>
                  <a:lnTo>
                    <a:pt x="173" y="172"/>
                  </a:lnTo>
                  <a:lnTo>
                    <a:pt x="327" y="99"/>
                  </a:lnTo>
                  <a:lnTo>
                    <a:pt x="173" y="172"/>
                  </a:lnTo>
                  <a:lnTo>
                    <a:pt x="339" y="137"/>
                  </a:lnTo>
                  <a:lnTo>
                    <a:pt x="173" y="172"/>
                  </a:lnTo>
                  <a:lnTo>
                    <a:pt x="344" y="172"/>
                  </a:lnTo>
                  <a:lnTo>
                    <a:pt x="339" y="137"/>
                  </a:lnTo>
                  <a:lnTo>
                    <a:pt x="327" y="99"/>
                  </a:lnTo>
                  <a:lnTo>
                    <a:pt x="307" y="67"/>
                  </a:lnTo>
                  <a:lnTo>
                    <a:pt x="277" y="38"/>
                  </a:lnTo>
                  <a:lnTo>
                    <a:pt x="246" y="19"/>
                  </a:lnTo>
                  <a:lnTo>
                    <a:pt x="209" y="6"/>
                  </a:lnTo>
                  <a:lnTo>
                    <a:pt x="173" y="0"/>
                  </a:lnTo>
                  <a:lnTo>
                    <a:pt x="134" y="6"/>
                  </a:lnTo>
                  <a:lnTo>
                    <a:pt x="98" y="19"/>
                  </a:lnTo>
                  <a:lnTo>
                    <a:pt x="65" y="38"/>
                  </a:lnTo>
                  <a:lnTo>
                    <a:pt x="39" y="67"/>
                  </a:lnTo>
                  <a:lnTo>
                    <a:pt x="16" y="99"/>
                  </a:lnTo>
                  <a:lnTo>
                    <a:pt x="5" y="137"/>
                  </a:lnTo>
                  <a:lnTo>
                    <a:pt x="0" y="172"/>
                  </a:lnTo>
                  <a:lnTo>
                    <a:pt x="5" y="212"/>
                  </a:lnTo>
                  <a:lnTo>
                    <a:pt x="173" y="172"/>
                  </a:lnTo>
                  <a:lnTo>
                    <a:pt x="16" y="250"/>
                  </a:lnTo>
                  <a:lnTo>
                    <a:pt x="173" y="172"/>
                  </a:lnTo>
                  <a:lnTo>
                    <a:pt x="39" y="281"/>
                  </a:lnTo>
                  <a:lnTo>
                    <a:pt x="173" y="172"/>
                  </a:lnTo>
                  <a:lnTo>
                    <a:pt x="65" y="308"/>
                  </a:lnTo>
                  <a:lnTo>
                    <a:pt x="173" y="172"/>
                  </a:lnTo>
                  <a:lnTo>
                    <a:pt x="98" y="329"/>
                  </a:lnTo>
                  <a:lnTo>
                    <a:pt x="173" y="172"/>
                  </a:lnTo>
                  <a:lnTo>
                    <a:pt x="134" y="341"/>
                  </a:lnTo>
                  <a:lnTo>
                    <a:pt x="173" y="172"/>
                  </a:lnTo>
                  <a:lnTo>
                    <a:pt x="173" y="346"/>
                  </a:lnTo>
                  <a:lnTo>
                    <a:pt x="173" y="172"/>
                  </a:lnTo>
                  <a:lnTo>
                    <a:pt x="209" y="341"/>
                  </a:lnTo>
                  <a:lnTo>
                    <a:pt x="173" y="172"/>
                  </a:lnTo>
                  <a:lnTo>
                    <a:pt x="246" y="329"/>
                  </a:lnTo>
                  <a:lnTo>
                    <a:pt x="173" y="172"/>
                  </a:lnTo>
                  <a:lnTo>
                    <a:pt x="277" y="308"/>
                  </a:lnTo>
                  <a:lnTo>
                    <a:pt x="173" y="172"/>
                  </a:lnTo>
                  <a:lnTo>
                    <a:pt x="307" y="281"/>
                  </a:lnTo>
                  <a:lnTo>
                    <a:pt x="257" y="281"/>
                  </a:lnTo>
                  <a:lnTo>
                    <a:pt x="253" y="276"/>
                  </a:lnTo>
                  <a:lnTo>
                    <a:pt x="228" y="244"/>
                  </a:lnTo>
                  <a:lnTo>
                    <a:pt x="228" y="294"/>
                  </a:lnTo>
                  <a:lnTo>
                    <a:pt x="228" y="335"/>
                  </a:lnTo>
                  <a:lnTo>
                    <a:pt x="246" y="329"/>
                  </a:lnTo>
                  <a:lnTo>
                    <a:pt x="277" y="308"/>
                  </a:lnTo>
                  <a:lnTo>
                    <a:pt x="307" y="281"/>
                  </a:lnTo>
                  <a:lnTo>
                    <a:pt x="173" y="172"/>
                  </a:lnTo>
                  <a:lnTo>
                    <a:pt x="327" y="250"/>
                  </a:lnTo>
                  <a:lnTo>
                    <a:pt x="173" y="172"/>
                  </a:lnTo>
                  <a:lnTo>
                    <a:pt x="339" y="212"/>
                  </a:lnTo>
                  <a:lnTo>
                    <a:pt x="173" y="172"/>
                  </a:lnTo>
                  <a:lnTo>
                    <a:pt x="344" y="172"/>
                  </a:lnTo>
                  <a:lnTo>
                    <a:pt x="339" y="212"/>
                  </a:lnTo>
                  <a:lnTo>
                    <a:pt x="327" y="250"/>
                  </a:lnTo>
                  <a:lnTo>
                    <a:pt x="307" y="281"/>
                  </a:lnTo>
                  <a:lnTo>
                    <a:pt x="275" y="256"/>
                  </a:lnTo>
                  <a:lnTo>
                    <a:pt x="321" y="256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H="1">
              <a:off x="4807" y="2014"/>
              <a:ext cx="7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4808" y="2009"/>
              <a:ext cx="6" cy="5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H="1">
              <a:off x="4808" y="2009"/>
              <a:ext cx="1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4762" y="2013"/>
              <a:ext cx="48" cy="19"/>
            </a:xfrm>
            <a:custGeom>
              <a:avLst/>
              <a:gdLst>
                <a:gd name="T0" fmla="*/ 237 w 237"/>
                <a:gd name="T1" fmla="*/ 26 h 96"/>
                <a:gd name="T2" fmla="*/ 237 w 237"/>
                <a:gd name="T3" fmla="*/ 75 h 96"/>
                <a:gd name="T4" fmla="*/ 230 w 237"/>
                <a:gd name="T5" fmla="*/ 79 h 96"/>
                <a:gd name="T6" fmla="*/ 193 w 237"/>
                <a:gd name="T7" fmla="*/ 91 h 96"/>
                <a:gd name="T8" fmla="*/ 157 w 237"/>
                <a:gd name="T9" fmla="*/ 96 h 96"/>
                <a:gd name="T10" fmla="*/ 118 w 237"/>
                <a:gd name="T11" fmla="*/ 91 h 96"/>
                <a:gd name="T12" fmla="*/ 82 w 237"/>
                <a:gd name="T13" fmla="*/ 79 h 96"/>
                <a:gd name="T14" fmla="*/ 49 w 237"/>
                <a:gd name="T15" fmla="*/ 58 h 96"/>
                <a:gd name="T16" fmla="*/ 23 w 237"/>
                <a:gd name="T17" fmla="*/ 31 h 96"/>
                <a:gd name="T18" fmla="*/ 0 w 237"/>
                <a:gd name="T19" fmla="*/ 0 h 96"/>
                <a:gd name="T20" fmla="*/ 6 w 237"/>
                <a:gd name="T21" fmla="*/ 6 h 96"/>
                <a:gd name="T22" fmla="*/ 53 w 237"/>
                <a:gd name="T23" fmla="*/ 6 h 96"/>
                <a:gd name="T24" fmla="*/ 92 w 237"/>
                <a:gd name="T25" fmla="*/ 6 h 96"/>
                <a:gd name="T26" fmla="*/ 72 w 237"/>
                <a:gd name="T27" fmla="*/ 31 h 96"/>
                <a:gd name="T28" fmla="*/ 23 w 237"/>
                <a:gd name="T29" fmla="*/ 3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7" h="96">
                  <a:moveTo>
                    <a:pt x="237" y="26"/>
                  </a:moveTo>
                  <a:lnTo>
                    <a:pt x="237" y="75"/>
                  </a:lnTo>
                  <a:lnTo>
                    <a:pt x="230" y="79"/>
                  </a:lnTo>
                  <a:lnTo>
                    <a:pt x="193" y="91"/>
                  </a:lnTo>
                  <a:lnTo>
                    <a:pt x="157" y="96"/>
                  </a:lnTo>
                  <a:lnTo>
                    <a:pt x="118" y="91"/>
                  </a:lnTo>
                  <a:lnTo>
                    <a:pt x="82" y="79"/>
                  </a:lnTo>
                  <a:lnTo>
                    <a:pt x="49" y="58"/>
                  </a:lnTo>
                  <a:lnTo>
                    <a:pt x="23" y="31"/>
                  </a:lnTo>
                  <a:lnTo>
                    <a:pt x="0" y="0"/>
                  </a:lnTo>
                  <a:lnTo>
                    <a:pt x="6" y="6"/>
                  </a:lnTo>
                  <a:lnTo>
                    <a:pt x="53" y="6"/>
                  </a:lnTo>
                  <a:lnTo>
                    <a:pt x="92" y="6"/>
                  </a:lnTo>
                  <a:lnTo>
                    <a:pt x="72" y="31"/>
                  </a:lnTo>
                  <a:lnTo>
                    <a:pt x="23" y="3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4776" y="2020"/>
              <a:ext cx="1" cy="7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V="1">
              <a:off x="4781" y="2014"/>
              <a:ext cx="1" cy="1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4786" y="2015"/>
              <a:ext cx="1" cy="16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 flipV="1">
              <a:off x="4790" y="2012"/>
              <a:ext cx="1" cy="20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4795" y="2004"/>
              <a:ext cx="1" cy="28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 flipH="1">
              <a:off x="4769" y="2009"/>
              <a:ext cx="1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4759" y="1999"/>
              <a:ext cx="27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>
              <a:off x="4760" y="1994"/>
              <a:ext cx="2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4760" y="1989"/>
              <a:ext cx="17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 flipH="1">
              <a:off x="4767" y="1984"/>
              <a:ext cx="11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4764" y="1969"/>
              <a:ext cx="17" cy="12"/>
            </a:xfrm>
            <a:custGeom>
              <a:avLst/>
              <a:gdLst>
                <a:gd name="T0" fmla="*/ 0 w 82"/>
                <a:gd name="T1" fmla="*/ 55 h 60"/>
                <a:gd name="T2" fmla="*/ 34 w 82"/>
                <a:gd name="T3" fmla="*/ 55 h 60"/>
                <a:gd name="T4" fmla="*/ 77 w 82"/>
                <a:gd name="T5" fmla="*/ 55 h 60"/>
                <a:gd name="T6" fmla="*/ 82 w 82"/>
                <a:gd name="T7" fmla="*/ 60 h 60"/>
                <a:gd name="T8" fmla="*/ 57 w 82"/>
                <a:gd name="T9" fmla="*/ 31 h 60"/>
                <a:gd name="T10" fmla="*/ 57 w 82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60">
                  <a:moveTo>
                    <a:pt x="0" y="55"/>
                  </a:moveTo>
                  <a:lnTo>
                    <a:pt x="34" y="55"/>
                  </a:lnTo>
                  <a:lnTo>
                    <a:pt x="77" y="55"/>
                  </a:lnTo>
                  <a:lnTo>
                    <a:pt x="82" y="60"/>
                  </a:lnTo>
                  <a:lnTo>
                    <a:pt x="57" y="31"/>
                  </a:lnTo>
                  <a:lnTo>
                    <a:pt x="57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 flipH="1">
              <a:off x="4768" y="1975"/>
              <a:ext cx="8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4781" y="1970"/>
              <a:ext cx="1" cy="1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 flipV="1">
              <a:off x="4786" y="1964"/>
              <a:ext cx="1" cy="16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>
              <a:off x="4790" y="1964"/>
              <a:ext cx="1" cy="19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67"/>
            <p:cNvSpPr>
              <a:spLocks noChangeShapeType="1"/>
            </p:cNvSpPr>
            <p:nvPr/>
          </p:nvSpPr>
          <p:spPr bwMode="auto">
            <a:xfrm flipV="1">
              <a:off x="4795" y="1963"/>
              <a:ext cx="1" cy="28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4805" y="1966"/>
              <a:ext cx="1" cy="17"/>
            </a:xfrm>
            <a:custGeom>
              <a:avLst/>
              <a:gdLst>
                <a:gd name="T0" fmla="*/ 0 h 88"/>
                <a:gd name="T1" fmla="*/ 41 h 88"/>
                <a:gd name="T2" fmla="*/ 88 h 8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8">
                  <a:moveTo>
                    <a:pt x="0" y="0"/>
                  </a:moveTo>
                  <a:lnTo>
                    <a:pt x="0" y="41"/>
                  </a:lnTo>
                  <a:lnTo>
                    <a:pt x="0" y="88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4808" y="1980"/>
              <a:ext cx="13" cy="4"/>
            </a:xfrm>
            <a:custGeom>
              <a:avLst/>
              <a:gdLst>
                <a:gd name="T0" fmla="*/ 0 w 65"/>
                <a:gd name="T1" fmla="*/ 0 h 24"/>
                <a:gd name="T2" fmla="*/ 44 w 65"/>
                <a:gd name="T3" fmla="*/ 0 h 24"/>
                <a:gd name="T4" fmla="*/ 11 w 65"/>
                <a:gd name="T5" fmla="*/ 24 h 24"/>
                <a:gd name="T6" fmla="*/ 65 w 6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44" y="0"/>
                  </a:lnTo>
                  <a:lnTo>
                    <a:pt x="11" y="24"/>
                  </a:lnTo>
                  <a:lnTo>
                    <a:pt x="65" y="24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4" name="Line 70"/>
            <p:cNvSpPr>
              <a:spLocks noChangeShapeType="1"/>
            </p:cNvSpPr>
            <p:nvPr/>
          </p:nvSpPr>
          <p:spPr bwMode="auto">
            <a:xfrm flipH="1">
              <a:off x="4816" y="1980"/>
              <a:ext cx="7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4808" y="1975"/>
              <a:ext cx="11" cy="5"/>
            </a:xfrm>
            <a:custGeom>
              <a:avLst/>
              <a:gdLst>
                <a:gd name="T0" fmla="*/ 58 w 58"/>
                <a:gd name="T1" fmla="*/ 0 h 24"/>
                <a:gd name="T2" fmla="*/ 19 w 58"/>
                <a:gd name="T3" fmla="*/ 0 h 24"/>
                <a:gd name="T4" fmla="*/ 0 w 58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24">
                  <a:moveTo>
                    <a:pt x="58" y="0"/>
                  </a:moveTo>
                  <a:lnTo>
                    <a:pt x="19" y="0"/>
                  </a:lnTo>
                  <a:lnTo>
                    <a:pt x="0" y="24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V="1">
              <a:off x="4810" y="1967"/>
              <a:ext cx="1" cy="10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7" name="Line 73"/>
            <p:cNvSpPr>
              <a:spLocks noChangeShapeType="1"/>
            </p:cNvSpPr>
            <p:nvPr/>
          </p:nvSpPr>
          <p:spPr bwMode="auto">
            <a:xfrm>
              <a:off x="4811" y="1989"/>
              <a:ext cx="16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 flipH="1">
              <a:off x="4807" y="1994"/>
              <a:ext cx="2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Line 75"/>
            <p:cNvSpPr>
              <a:spLocks noChangeShapeType="1"/>
            </p:cNvSpPr>
            <p:nvPr/>
          </p:nvSpPr>
          <p:spPr bwMode="auto">
            <a:xfrm>
              <a:off x="4802" y="1999"/>
              <a:ext cx="25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Line 76"/>
            <p:cNvSpPr>
              <a:spLocks noChangeShapeType="1"/>
            </p:cNvSpPr>
            <p:nvPr/>
          </p:nvSpPr>
          <p:spPr bwMode="auto">
            <a:xfrm>
              <a:off x="4882" y="1923"/>
              <a:ext cx="46" cy="1"/>
            </a:xfrm>
            <a:prstGeom prst="line">
              <a:avLst/>
            </a:prstGeom>
            <a:noFill/>
            <a:ln w="12700">
              <a:solidFill>
                <a:srgbClr val="9B50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4882" y="1877"/>
              <a:ext cx="46" cy="46"/>
            </a:xfrm>
            <a:custGeom>
              <a:avLst/>
              <a:gdLst>
                <a:gd name="T0" fmla="*/ 230 w 230"/>
                <a:gd name="T1" fmla="*/ 0 h 230"/>
                <a:gd name="T2" fmla="*/ 171 w 230"/>
                <a:gd name="T3" fmla="*/ 55 h 230"/>
                <a:gd name="T4" fmla="*/ 59 w 230"/>
                <a:gd name="T5" fmla="*/ 55 h 230"/>
                <a:gd name="T6" fmla="*/ 0 w 230"/>
                <a:gd name="T7" fmla="*/ 114 h 230"/>
                <a:gd name="T8" fmla="*/ 0 w 230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30">
                  <a:moveTo>
                    <a:pt x="230" y="0"/>
                  </a:moveTo>
                  <a:lnTo>
                    <a:pt x="171" y="55"/>
                  </a:lnTo>
                  <a:lnTo>
                    <a:pt x="59" y="55"/>
                  </a:lnTo>
                  <a:lnTo>
                    <a:pt x="0" y="114"/>
                  </a:lnTo>
                  <a:lnTo>
                    <a:pt x="0" y="230"/>
                  </a:lnTo>
                </a:path>
              </a:pathLst>
            </a:custGeom>
            <a:noFill/>
            <a:ln w="12700">
              <a:solidFill>
                <a:srgbClr val="9B50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4882" y="1854"/>
              <a:ext cx="46" cy="23"/>
            </a:xfrm>
            <a:custGeom>
              <a:avLst/>
              <a:gdLst>
                <a:gd name="T0" fmla="*/ 0 w 230"/>
                <a:gd name="T1" fmla="*/ 58 h 115"/>
                <a:gd name="T2" fmla="*/ 59 w 230"/>
                <a:gd name="T3" fmla="*/ 0 h 115"/>
                <a:gd name="T4" fmla="*/ 171 w 230"/>
                <a:gd name="T5" fmla="*/ 0 h 115"/>
                <a:gd name="T6" fmla="*/ 230 w 230"/>
                <a:gd name="T7" fmla="*/ 58 h 115"/>
                <a:gd name="T8" fmla="*/ 230 w 230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15">
                  <a:moveTo>
                    <a:pt x="0" y="58"/>
                  </a:moveTo>
                  <a:lnTo>
                    <a:pt x="59" y="0"/>
                  </a:lnTo>
                  <a:lnTo>
                    <a:pt x="171" y="0"/>
                  </a:lnTo>
                  <a:lnTo>
                    <a:pt x="230" y="58"/>
                  </a:lnTo>
                  <a:lnTo>
                    <a:pt x="230" y="115"/>
                  </a:lnTo>
                </a:path>
              </a:pathLst>
            </a:custGeom>
            <a:noFill/>
            <a:ln w="12700">
              <a:solidFill>
                <a:srgbClr val="9B50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4993" y="1869"/>
              <a:ext cx="177" cy="58"/>
            </a:xfrm>
            <a:custGeom>
              <a:avLst/>
              <a:gdLst>
                <a:gd name="T0" fmla="*/ 0 w 883"/>
                <a:gd name="T1" fmla="*/ 292 h 292"/>
                <a:gd name="T2" fmla="*/ 273 w 883"/>
                <a:gd name="T3" fmla="*/ 292 h 292"/>
                <a:gd name="T4" fmla="*/ 256 w 883"/>
                <a:gd name="T5" fmla="*/ 252 h 292"/>
                <a:gd name="T6" fmla="*/ 247 w 883"/>
                <a:gd name="T7" fmla="*/ 209 h 292"/>
                <a:gd name="T8" fmla="*/ 248 w 883"/>
                <a:gd name="T9" fmla="*/ 165 h 292"/>
                <a:gd name="T10" fmla="*/ 258 w 883"/>
                <a:gd name="T11" fmla="*/ 125 h 292"/>
                <a:gd name="T12" fmla="*/ 277 w 883"/>
                <a:gd name="T13" fmla="*/ 87 h 292"/>
                <a:gd name="T14" fmla="*/ 305 w 883"/>
                <a:gd name="T15" fmla="*/ 52 h 292"/>
                <a:gd name="T16" fmla="*/ 340 w 883"/>
                <a:gd name="T17" fmla="*/ 26 h 292"/>
                <a:gd name="T18" fmla="*/ 378 w 883"/>
                <a:gd name="T19" fmla="*/ 10 h 292"/>
                <a:gd name="T20" fmla="*/ 419 w 883"/>
                <a:gd name="T21" fmla="*/ 0 h 292"/>
                <a:gd name="T22" fmla="*/ 463 w 883"/>
                <a:gd name="T23" fmla="*/ 0 h 292"/>
                <a:gd name="T24" fmla="*/ 505 w 883"/>
                <a:gd name="T25" fmla="*/ 10 h 292"/>
                <a:gd name="T26" fmla="*/ 541 w 883"/>
                <a:gd name="T27" fmla="*/ 26 h 292"/>
                <a:gd name="T28" fmla="*/ 576 w 883"/>
                <a:gd name="T29" fmla="*/ 52 h 292"/>
                <a:gd name="T30" fmla="*/ 602 w 883"/>
                <a:gd name="T31" fmla="*/ 87 h 292"/>
                <a:gd name="T32" fmla="*/ 622 w 883"/>
                <a:gd name="T33" fmla="*/ 125 h 292"/>
                <a:gd name="T34" fmla="*/ 635 w 883"/>
                <a:gd name="T35" fmla="*/ 165 h 292"/>
                <a:gd name="T36" fmla="*/ 635 w 883"/>
                <a:gd name="T37" fmla="*/ 209 h 292"/>
                <a:gd name="T38" fmla="*/ 627 w 883"/>
                <a:gd name="T39" fmla="*/ 252 h 292"/>
                <a:gd name="T40" fmla="*/ 610 w 883"/>
                <a:gd name="T41" fmla="*/ 292 h 292"/>
                <a:gd name="T42" fmla="*/ 883 w 883"/>
                <a:gd name="T4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83" h="292">
                  <a:moveTo>
                    <a:pt x="0" y="292"/>
                  </a:moveTo>
                  <a:lnTo>
                    <a:pt x="273" y="292"/>
                  </a:lnTo>
                  <a:lnTo>
                    <a:pt x="256" y="252"/>
                  </a:lnTo>
                  <a:lnTo>
                    <a:pt x="247" y="209"/>
                  </a:lnTo>
                  <a:lnTo>
                    <a:pt x="248" y="165"/>
                  </a:lnTo>
                  <a:lnTo>
                    <a:pt x="258" y="125"/>
                  </a:lnTo>
                  <a:lnTo>
                    <a:pt x="277" y="87"/>
                  </a:lnTo>
                  <a:lnTo>
                    <a:pt x="305" y="52"/>
                  </a:lnTo>
                  <a:lnTo>
                    <a:pt x="340" y="26"/>
                  </a:lnTo>
                  <a:lnTo>
                    <a:pt x="378" y="10"/>
                  </a:lnTo>
                  <a:lnTo>
                    <a:pt x="419" y="0"/>
                  </a:lnTo>
                  <a:lnTo>
                    <a:pt x="463" y="0"/>
                  </a:lnTo>
                  <a:lnTo>
                    <a:pt x="505" y="10"/>
                  </a:lnTo>
                  <a:lnTo>
                    <a:pt x="541" y="26"/>
                  </a:lnTo>
                  <a:lnTo>
                    <a:pt x="576" y="52"/>
                  </a:lnTo>
                  <a:lnTo>
                    <a:pt x="602" y="87"/>
                  </a:lnTo>
                  <a:lnTo>
                    <a:pt x="622" y="125"/>
                  </a:lnTo>
                  <a:lnTo>
                    <a:pt x="635" y="165"/>
                  </a:lnTo>
                  <a:lnTo>
                    <a:pt x="635" y="209"/>
                  </a:lnTo>
                  <a:lnTo>
                    <a:pt x="627" y="252"/>
                  </a:lnTo>
                  <a:lnTo>
                    <a:pt x="610" y="292"/>
                  </a:lnTo>
                  <a:lnTo>
                    <a:pt x="883" y="292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958" y="2349"/>
              <a:ext cx="34" cy="27"/>
            </a:xfrm>
            <a:custGeom>
              <a:avLst/>
              <a:gdLst>
                <a:gd name="T0" fmla="*/ 135 w 171"/>
                <a:gd name="T1" fmla="*/ 26 h 134"/>
                <a:gd name="T2" fmla="*/ 0 w 171"/>
                <a:gd name="T3" fmla="*/ 134 h 134"/>
                <a:gd name="T4" fmla="*/ 154 w 171"/>
                <a:gd name="T5" fmla="*/ 59 h 134"/>
                <a:gd name="T6" fmla="*/ 0 w 171"/>
                <a:gd name="T7" fmla="*/ 134 h 134"/>
                <a:gd name="T8" fmla="*/ 165 w 171"/>
                <a:gd name="T9" fmla="*/ 94 h 134"/>
                <a:gd name="T10" fmla="*/ 0 w 171"/>
                <a:gd name="T11" fmla="*/ 134 h 134"/>
                <a:gd name="T12" fmla="*/ 171 w 171"/>
                <a:gd name="T13" fmla="*/ 134 h 134"/>
                <a:gd name="T14" fmla="*/ 165 w 171"/>
                <a:gd name="T15" fmla="*/ 94 h 134"/>
                <a:gd name="T16" fmla="*/ 154 w 171"/>
                <a:gd name="T17" fmla="*/ 59 h 134"/>
                <a:gd name="T18" fmla="*/ 135 w 171"/>
                <a:gd name="T19" fmla="*/ 26 h 134"/>
                <a:gd name="T20" fmla="*/ 105 w 171"/>
                <a:gd name="T21" fmla="*/ 0 h 134"/>
                <a:gd name="T22" fmla="*/ 0 w 171"/>
                <a:gd name="T23" fmla="*/ 134 h 134"/>
                <a:gd name="T24" fmla="*/ 135 w 171"/>
                <a:gd name="T25" fmla="*/ 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134">
                  <a:moveTo>
                    <a:pt x="135" y="26"/>
                  </a:moveTo>
                  <a:lnTo>
                    <a:pt x="0" y="134"/>
                  </a:lnTo>
                  <a:lnTo>
                    <a:pt x="154" y="59"/>
                  </a:lnTo>
                  <a:lnTo>
                    <a:pt x="0" y="134"/>
                  </a:lnTo>
                  <a:lnTo>
                    <a:pt x="165" y="94"/>
                  </a:lnTo>
                  <a:lnTo>
                    <a:pt x="0" y="134"/>
                  </a:lnTo>
                  <a:lnTo>
                    <a:pt x="171" y="134"/>
                  </a:lnTo>
                  <a:lnTo>
                    <a:pt x="165" y="94"/>
                  </a:lnTo>
                  <a:lnTo>
                    <a:pt x="154" y="59"/>
                  </a:lnTo>
                  <a:lnTo>
                    <a:pt x="135" y="26"/>
                  </a:lnTo>
                  <a:lnTo>
                    <a:pt x="105" y="0"/>
                  </a:lnTo>
                  <a:lnTo>
                    <a:pt x="0" y="134"/>
                  </a:lnTo>
                  <a:lnTo>
                    <a:pt x="135" y="26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5" name="Line 81"/>
            <p:cNvSpPr>
              <a:spLocks noChangeShapeType="1"/>
            </p:cNvSpPr>
            <p:nvPr/>
          </p:nvSpPr>
          <p:spPr bwMode="auto">
            <a:xfrm flipH="1">
              <a:off x="973" y="2357"/>
              <a:ext cx="9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970" y="2350"/>
              <a:ext cx="5" cy="10"/>
            </a:xfrm>
            <a:custGeom>
              <a:avLst/>
              <a:gdLst>
                <a:gd name="T0" fmla="*/ 25 w 25"/>
                <a:gd name="T1" fmla="*/ 20 h 52"/>
                <a:gd name="T2" fmla="*/ 0 w 25"/>
                <a:gd name="T3" fmla="*/ 52 h 52"/>
                <a:gd name="T4" fmla="*/ 0 w 25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52">
                  <a:moveTo>
                    <a:pt x="25" y="20"/>
                  </a:moveTo>
                  <a:lnTo>
                    <a:pt x="0" y="5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958" y="2342"/>
              <a:ext cx="21" cy="34"/>
            </a:xfrm>
            <a:custGeom>
              <a:avLst/>
              <a:gdLst>
                <a:gd name="T0" fmla="*/ 72 w 105"/>
                <a:gd name="T1" fmla="*/ 11 h 168"/>
                <a:gd name="T2" fmla="*/ 0 w 105"/>
                <a:gd name="T3" fmla="*/ 168 h 168"/>
                <a:gd name="T4" fmla="*/ 105 w 105"/>
                <a:gd name="T5" fmla="*/ 34 h 168"/>
                <a:gd name="T6" fmla="*/ 72 w 105"/>
                <a:gd name="T7" fmla="*/ 11 h 168"/>
                <a:gd name="T8" fmla="*/ 37 w 105"/>
                <a:gd name="T9" fmla="*/ 0 h 168"/>
                <a:gd name="T10" fmla="*/ 0 w 105"/>
                <a:gd name="T11" fmla="*/ 168 h 168"/>
                <a:gd name="T12" fmla="*/ 72 w 105"/>
                <a:gd name="T13" fmla="*/ 11 h 168"/>
                <a:gd name="T14" fmla="*/ 86 w 105"/>
                <a:gd name="T15" fmla="*/ 19 h 168"/>
                <a:gd name="T16" fmla="*/ 86 w 105"/>
                <a:gd name="T17" fmla="*/ 5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68">
                  <a:moveTo>
                    <a:pt x="72" y="11"/>
                  </a:moveTo>
                  <a:lnTo>
                    <a:pt x="0" y="168"/>
                  </a:lnTo>
                  <a:lnTo>
                    <a:pt x="105" y="34"/>
                  </a:lnTo>
                  <a:lnTo>
                    <a:pt x="72" y="11"/>
                  </a:lnTo>
                  <a:lnTo>
                    <a:pt x="37" y="0"/>
                  </a:lnTo>
                  <a:lnTo>
                    <a:pt x="0" y="168"/>
                  </a:lnTo>
                  <a:lnTo>
                    <a:pt x="72" y="11"/>
                  </a:lnTo>
                  <a:lnTo>
                    <a:pt x="86" y="19"/>
                  </a:lnTo>
                  <a:lnTo>
                    <a:pt x="86" y="58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8" name="Line 84"/>
            <p:cNvSpPr>
              <a:spLocks noChangeShapeType="1"/>
            </p:cNvSpPr>
            <p:nvPr/>
          </p:nvSpPr>
          <p:spPr bwMode="auto">
            <a:xfrm>
              <a:off x="976" y="2362"/>
              <a:ext cx="11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 flipH="1">
              <a:off x="977" y="2367"/>
              <a:ext cx="14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923" y="2341"/>
              <a:ext cx="69" cy="69"/>
            </a:xfrm>
            <a:custGeom>
              <a:avLst/>
              <a:gdLst>
                <a:gd name="T0" fmla="*/ 342 w 345"/>
                <a:gd name="T1" fmla="*/ 153 h 346"/>
                <a:gd name="T2" fmla="*/ 174 w 345"/>
                <a:gd name="T3" fmla="*/ 174 h 346"/>
                <a:gd name="T4" fmla="*/ 174 w 345"/>
                <a:gd name="T5" fmla="*/ 174 h 346"/>
                <a:gd name="T6" fmla="*/ 174 w 345"/>
                <a:gd name="T7" fmla="*/ 174 h 346"/>
                <a:gd name="T8" fmla="*/ 174 w 345"/>
                <a:gd name="T9" fmla="*/ 174 h 346"/>
                <a:gd name="T10" fmla="*/ 174 w 345"/>
                <a:gd name="T11" fmla="*/ 174 h 346"/>
                <a:gd name="T12" fmla="*/ 174 w 345"/>
                <a:gd name="T13" fmla="*/ 174 h 346"/>
                <a:gd name="T14" fmla="*/ 174 w 345"/>
                <a:gd name="T15" fmla="*/ 174 h 346"/>
                <a:gd name="T16" fmla="*/ 174 w 345"/>
                <a:gd name="T17" fmla="*/ 174 h 346"/>
                <a:gd name="T18" fmla="*/ 174 w 345"/>
                <a:gd name="T19" fmla="*/ 174 h 346"/>
                <a:gd name="T20" fmla="*/ 174 w 345"/>
                <a:gd name="T21" fmla="*/ 174 h 346"/>
                <a:gd name="T22" fmla="*/ 174 w 345"/>
                <a:gd name="T23" fmla="*/ 174 h 346"/>
                <a:gd name="T24" fmla="*/ 174 w 345"/>
                <a:gd name="T25" fmla="*/ 174 h 346"/>
                <a:gd name="T26" fmla="*/ 174 w 345"/>
                <a:gd name="T27" fmla="*/ 174 h 346"/>
                <a:gd name="T28" fmla="*/ 174 w 345"/>
                <a:gd name="T29" fmla="*/ 174 h 346"/>
                <a:gd name="T30" fmla="*/ 174 w 345"/>
                <a:gd name="T31" fmla="*/ 174 h 346"/>
                <a:gd name="T32" fmla="*/ 174 w 345"/>
                <a:gd name="T33" fmla="*/ 174 h 346"/>
                <a:gd name="T34" fmla="*/ 174 w 345"/>
                <a:gd name="T35" fmla="*/ 174 h 346"/>
                <a:gd name="T36" fmla="*/ 174 w 345"/>
                <a:gd name="T37" fmla="*/ 174 h 346"/>
                <a:gd name="T38" fmla="*/ 174 w 345"/>
                <a:gd name="T39" fmla="*/ 174 h 346"/>
                <a:gd name="T40" fmla="*/ 174 w 345"/>
                <a:gd name="T41" fmla="*/ 174 h 346"/>
                <a:gd name="T42" fmla="*/ 174 w 345"/>
                <a:gd name="T43" fmla="*/ 174 h 346"/>
                <a:gd name="T44" fmla="*/ 174 w 345"/>
                <a:gd name="T45" fmla="*/ 174 h 346"/>
                <a:gd name="T46" fmla="*/ 174 w 345"/>
                <a:gd name="T47" fmla="*/ 0 h 346"/>
                <a:gd name="T48" fmla="*/ 98 w 345"/>
                <a:gd name="T49" fmla="*/ 17 h 346"/>
                <a:gd name="T50" fmla="*/ 40 w 345"/>
                <a:gd name="T51" fmla="*/ 66 h 346"/>
                <a:gd name="T52" fmla="*/ 5 w 345"/>
                <a:gd name="T53" fmla="*/ 134 h 346"/>
                <a:gd name="T54" fmla="*/ 5 w 345"/>
                <a:gd name="T55" fmla="*/ 212 h 346"/>
                <a:gd name="T56" fmla="*/ 40 w 345"/>
                <a:gd name="T57" fmla="*/ 282 h 346"/>
                <a:gd name="T58" fmla="*/ 98 w 345"/>
                <a:gd name="T59" fmla="*/ 328 h 346"/>
                <a:gd name="T60" fmla="*/ 174 w 345"/>
                <a:gd name="T61" fmla="*/ 346 h 346"/>
                <a:gd name="T62" fmla="*/ 211 w 345"/>
                <a:gd name="T63" fmla="*/ 253 h 346"/>
                <a:gd name="T64" fmla="*/ 269 w 345"/>
                <a:gd name="T65" fmla="*/ 251 h 346"/>
                <a:gd name="T66" fmla="*/ 252 w 345"/>
                <a:gd name="T67" fmla="*/ 276 h 346"/>
                <a:gd name="T68" fmla="*/ 260 w 345"/>
                <a:gd name="T69" fmla="*/ 322 h 346"/>
                <a:gd name="T70" fmla="*/ 279 w 345"/>
                <a:gd name="T71" fmla="*/ 310 h 346"/>
                <a:gd name="T72" fmla="*/ 328 w 345"/>
                <a:gd name="T73" fmla="*/ 248 h 346"/>
                <a:gd name="T74" fmla="*/ 345 w 345"/>
                <a:gd name="T75" fmla="*/ 174 h 346"/>
                <a:gd name="T76" fmla="*/ 186 w 345"/>
                <a:gd name="T77" fmla="*/ 177 h 346"/>
                <a:gd name="T78" fmla="*/ 0 w 345"/>
                <a:gd name="T79" fmla="*/ 17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5" h="346">
                  <a:moveTo>
                    <a:pt x="266" y="153"/>
                  </a:moveTo>
                  <a:lnTo>
                    <a:pt x="342" y="153"/>
                  </a:lnTo>
                  <a:lnTo>
                    <a:pt x="345" y="174"/>
                  </a:lnTo>
                  <a:lnTo>
                    <a:pt x="174" y="174"/>
                  </a:lnTo>
                  <a:lnTo>
                    <a:pt x="339" y="212"/>
                  </a:lnTo>
                  <a:lnTo>
                    <a:pt x="174" y="174"/>
                  </a:lnTo>
                  <a:lnTo>
                    <a:pt x="328" y="248"/>
                  </a:lnTo>
                  <a:lnTo>
                    <a:pt x="174" y="174"/>
                  </a:lnTo>
                  <a:lnTo>
                    <a:pt x="309" y="282"/>
                  </a:lnTo>
                  <a:lnTo>
                    <a:pt x="174" y="174"/>
                  </a:lnTo>
                  <a:lnTo>
                    <a:pt x="279" y="310"/>
                  </a:lnTo>
                  <a:lnTo>
                    <a:pt x="174" y="174"/>
                  </a:lnTo>
                  <a:lnTo>
                    <a:pt x="246" y="328"/>
                  </a:lnTo>
                  <a:lnTo>
                    <a:pt x="174" y="174"/>
                  </a:lnTo>
                  <a:lnTo>
                    <a:pt x="211" y="341"/>
                  </a:lnTo>
                  <a:lnTo>
                    <a:pt x="174" y="174"/>
                  </a:lnTo>
                  <a:lnTo>
                    <a:pt x="174" y="346"/>
                  </a:lnTo>
                  <a:lnTo>
                    <a:pt x="174" y="174"/>
                  </a:lnTo>
                  <a:lnTo>
                    <a:pt x="136" y="341"/>
                  </a:lnTo>
                  <a:lnTo>
                    <a:pt x="174" y="174"/>
                  </a:lnTo>
                  <a:lnTo>
                    <a:pt x="98" y="328"/>
                  </a:lnTo>
                  <a:lnTo>
                    <a:pt x="174" y="174"/>
                  </a:lnTo>
                  <a:lnTo>
                    <a:pt x="67" y="310"/>
                  </a:lnTo>
                  <a:lnTo>
                    <a:pt x="174" y="174"/>
                  </a:lnTo>
                  <a:lnTo>
                    <a:pt x="40" y="282"/>
                  </a:lnTo>
                  <a:lnTo>
                    <a:pt x="174" y="174"/>
                  </a:lnTo>
                  <a:lnTo>
                    <a:pt x="18" y="248"/>
                  </a:lnTo>
                  <a:lnTo>
                    <a:pt x="174" y="174"/>
                  </a:lnTo>
                  <a:lnTo>
                    <a:pt x="5" y="212"/>
                  </a:lnTo>
                  <a:lnTo>
                    <a:pt x="174" y="174"/>
                  </a:lnTo>
                  <a:lnTo>
                    <a:pt x="0" y="174"/>
                  </a:lnTo>
                  <a:lnTo>
                    <a:pt x="174" y="174"/>
                  </a:lnTo>
                  <a:lnTo>
                    <a:pt x="5" y="134"/>
                  </a:lnTo>
                  <a:lnTo>
                    <a:pt x="174" y="174"/>
                  </a:lnTo>
                  <a:lnTo>
                    <a:pt x="18" y="99"/>
                  </a:lnTo>
                  <a:lnTo>
                    <a:pt x="174" y="174"/>
                  </a:lnTo>
                  <a:lnTo>
                    <a:pt x="40" y="66"/>
                  </a:lnTo>
                  <a:lnTo>
                    <a:pt x="174" y="174"/>
                  </a:lnTo>
                  <a:lnTo>
                    <a:pt x="67" y="40"/>
                  </a:lnTo>
                  <a:lnTo>
                    <a:pt x="174" y="174"/>
                  </a:lnTo>
                  <a:lnTo>
                    <a:pt x="98" y="17"/>
                  </a:lnTo>
                  <a:lnTo>
                    <a:pt x="174" y="174"/>
                  </a:lnTo>
                  <a:lnTo>
                    <a:pt x="136" y="6"/>
                  </a:lnTo>
                  <a:lnTo>
                    <a:pt x="174" y="174"/>
                  </a:lnTo>
                  <a:lnTo>
                    <a:pt x="174" y="0"/>
                  </a:lnTo>
                  <a:lnTo>
                    <a:pt x="174" y="174"/>
                  </a:lnTo>
                  <a:lnTo>
                    <a:pt x="211" y="6"/>
                  </a:lnTo>
                  <a:lnTo>
                    <a:pt x="174" y="0"/>
                  </a:lnTo>
                  <a:lnTo>
                    <a:pt x="136" y="6"/>
                  </a:lnTo>
                  <a:lnTo>
                    <a:pt x="98" y="17"/>
                  </a:lnTo>
                  <a:lnTo>
                    <a:pt x="67" y="40"/>
                  </a:lnTo>
                  <a:lnTo>
                    <a:pt x="40" y="66"/>
                  </a:lnTo>
                  <a:lnTo>
                    <a:pt x="18" y="99"/>
                  </a:lnTo>
                  <a:lnTo>
                    <a:pt x="5" y="134"/>
                  </a:lnTo>
                  <a:lnTo>
                    <a:pt x="0" y="174"/>
                  </a:lnTo>
                  <a:lnTo>
                    <a:pt x="5" y="212"/>
                  </a:lnTo>
                  <a:lnTo>
                    <a:pt x="18" y="248"/>
                  </a:lnTo>
                  <a:lnTo>
                    <a:pt x="40" y="282"/>
                  </a:lnTo>
                  <a:lnTo>
                    <a:pt x="67" y="310"/>
                  </a:lnTo>
                  <a:lnTo>
                    <a:pt x="98" y="328"/>
                  </a:lnTo>
                  <a:lnTo>
                    <a:pt x="136" y="341"/>
                  </a:lnTo>
                  <a:lnTo>
                    <a:pt x="174" y="346"/>
                  </a:lnTo>
                  <a:lnTo>
                    <a:pt x="211" y="341"/>
                  </a:lnTo>
                  <a:lnTo>
                    <a:pt x="211" y="253"/>
                  </a:lnTo>
                  <a:lnTo>
                    <a:pt x="234" y="251"/>
                  </a:lnTo>
                  <a:lnTo>
                    <a:pt x="269" y="251"/>
                  </a:lnTo>
                  <a:lnTo>
                    <a:pt x="299" y="276"/>
                  </a:lnTo>
                  <a:lnTo>
                    <a:pt x="252" y="276"/>
                  </a:lnTo>
                  <a:lnTo>
                    <a:pt x="260" y="285"/>
                  </a:lnTo>
                  <a:lnTo>
                    <a:pt x="260" y="322"/>
                  </a:lnTo>
                  <a:lnTo>
                    <a:pt x="246" y="328"/>
                  </a:lnTo>
                  <a:lnTo>
                    <a:pt x="279" y="310"/>
                  </a:lnTo>
                  <a:lnTo>
                    <a:pt x="309" y="282"/>
                  </a:lnTo>
                  <a:lnTo>
                    <a:pt x="328" y="248"/>
                  </a:lnTo>
                  <a:lnTo>
                    <a:pt x="339" y="212"/>
                  </a:lnTo>
                  <a:lnTo>
                    <a:pt x="345" y="174"/>
                  </a:lnTo>
                  <a:lnTo>
                    <a:pt x="345" y="177"/>
                  </a:lnTo>
                  <a:lnTo>
                    <a:pt x="186" y="177"/>
                  </a:lnTo>
                  <a:lnTo>
                    <a:pt x="162" y="177"/>
                  </a:lnTo>
                  <a:lnTo>
                    <a:pt x="0" y="177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924" y="2367"/>
              <a:ext cx="15" cy="5"/>
            </a:xfrm>
            <a:custGeom>
              <a:avLst/>
              <a:gdLst>
                <a:gd name="T0" fmla="*/ 0 w 75"/>
                <a:gd name="T1" fmla="*/ 25 h 25"/>
                <a:gd name="T2" fmla="*/ 75 w 75"/>
                <a:gd name="T3" fmla="*/ 25 h 25"/>
                <a:gd name="T4" fmla="*/ 75 w 75"/>
                <a:gd name="T5" fmla="*/ 0 h 25"/>
                <a:gd name="T6" fmla="*/ 5 w 75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5">
                  <a:moveTo>
                    <a:pt x="0" y="25"/>
                  </a:moveTo>
                  <a:lnTo>
                    <a:pt x="75" y="25"/>
                  </a:lnTo>
                  <a:lnTo>
                    <a:pt x="75" y="0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2" name="Line 88"/>
            <p:cNvSpPr>
              <a:spLocks noChangeShapeType="1"/>
            </p:cNvSpPr>
            <p:nvPr/>
          </p:nvSpPr>
          <p:spPr bwMode="auto">
            <a:xfrm>
              <a:off x="929" y="2362"/>
              <a:ext cx="12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941" y="2346"/>
              <a:ext cx="5" cy="15"/>
            </a:xfrm>
            <a:custGeom>
              <a:avLst/>
              <a:gdLst>
                <a:gd name="T0" fmla="*/ 24 w 24"/>
                <a:gd name="T1" fmla="*/ 74 h 74"/>
                <a:gd name="T2" fmla="*/ 0 w 24"/>
                <a:gd name="T3" fmla="*/ 41 h 74"/>
                <a:gd name="T4" fmla="*/ 0 w 24"/>
                <a:gd name="T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4">
                  <a:moveTo>
                    <a:pt x="24" y="74"/>
                  </a:moveTo>
                  <a:lnTo>
                    <a:pt x="0" y="4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946" y="2344"/>
              <a:ext cx="5" cy="17"/>
            </a:xfrm>
            <a:custGeom>
              <a:avLst/>
              <a:gdLst>
                <a:gd name="T0" fmla="*/ 0 w 25"/>
                <a:gd name="T1" fmla="*/ 31 h 84"/>
                <a:gd name="T2" fmla="*/ 0 w 25"/>
                <a:gd name="T3" fmla="*/ 84 h 84"/>
                <a:gd name="T4" fmla="*/ 25 w 25"/>
                <a:gd name="T5" fmla="*/ 84 h 84"/>
                <a:gd name="T6" fmla="*/ 25 w 25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84">
                  <a:moveTo>
                    <a:pt x="0" y="31"/>
                  </a:moveTo>
                  <a:lnTo>
                    <a:pt x="0" y="84"/>
                  </a:lnTo>
                  <a:lnTo>
                    <a:pt x="25" y="84"/>
                  </a:lnTo>
                  <a:lnTo>
                    <a:pt x="25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>
              <a:off x="956" y="2342"/>
              <a:ext cx="1" cy="23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6" name="Line 92"/>
            <p:cNvSpPr>
              <a:spLocks noChangeShapeType="1"/>
            </p:cNvSpPr>
            <p:nvPr/>
          </p:nvSpPr>
          <p:spPr bwMode="auto">
            <a:xfrm flipV="1">
              <a:off x="961" y="2342"/>
              <a:ext cx="1" cy="23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966" y="2342"/>
              <a:ext cx="1" cy="18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934" y="2357"/>
              <a:ext cx="9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925" y="2387"/>
              <a:ext cx="11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auto">
            <a:xfrm>
              <a:off x="927" y="2391"/>
              <a:ext cx="19" cy="5"/>
            </a:xfrm>
            <a:custGeom>
              <a:avLst/>
              <a:gdLst>
                <a:gd name="T0" fmla="*/ 0 w 93"/>
                <a:gd name="T1" fmla="*/ 0 h 25"/>
                <a:gd name="T2" fmla="*/ 58 w 93"/>
                <a:gd name="T3" fmla="*/ 0 h 25"/>
                <a:gd name="T4" fmla="*/ 93 w 93"/>
                <a:gd name="T5" fmla="*/ 0 h 25"/>
                <a:gd name="T6" fmla="*/ 73 w 93"/>
                <a:gd name="T7" fmla="*/ 25 h 25"/>
                <a:gd name="T8" fmla="*/ 29 w 9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25">
                  <a:moveTo>
                    <a:pt x="0" y="0"/>
                  </a:moveTo>
                  <a:lnTo>
                    <a:pt x="58" y="0"/>
                  </a:lnTo>
                  <a:lnTo>
                    <a:pt x="93" y="0"/>
                  </a:lnTo>
                  <a:lnTo>
                    <a:pt x="73" y="25"/>
                  </a:lnTo>
                  <a:lnTo>
                    <a:pt x="29" y="25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941" y="2398"/>
              <a:ext cx="1" cy="8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 flipV="1">
              <a:off x="946" y="2391"/>
              <a:ext cx="1" cy="10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 flipH="1">
              <a:off x="936" y="2387"/>
              <a:ext cx="1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>
              <a:off x="951" y="2391"/>
              <a:ext cx="1" cy="16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V="1">
              <a:off x="956" y="2387"/>
              <a:ext cx="1" cy="23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6" name="Line 102"/>
            <p:cNvSpPr>
              <a:spLocks noChangeShapeType="1"/>
            </p:cNvSpPr>
            <p:nvPr/>
          </p:nvSpPr>
          <p:spPr bwMode="auto">
            <a:xfrm>
              <a:off x="961" y="2388"/>
              <a:ext cx="1" cy="22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7" name="Line 103"/>
            <p:cNvSpPr>
              <a:spLocks noChangeShapeType="1"/>
            </p:cNvSpPr>
            <p:nvPr/>
          </p:nvSpPr>
          <p:spPr bwMode="auto">
            <a:xfrm flipV="1">
              <a:off x="966" y="2407"/>
              <a:ext cx="7" cy="2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8" name="Line 104"/>
            <p:cNvSpPr>
              <a:spLocks noChangeShapeType="1"/>
            </p:cNvSpPr>
            <p:nvPr/>
          </p:nvSpPr>
          <p:spPr bwMode="auto">
            <a:xfrm flipV="1">
              <a:off x="970" y="2392"/>
              <a:ext cx="1" cy="10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9" name="Line 105"/>
            <p:cNvSpPr>
              <a:spLocks noChangeShapeType="1"/>
            </p:cNvSpPr>
            <p:nvPr/>
          </p:nvSpPr>
          <p:spPr bwMode="auto">
            <a:xfrm>
              <a:off x="977" y="2391"/>
              <a:ext cx="11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0" name="Line 106"/>
            <p:cNvSpPr>
              <a:spLocks noChangeShapeType="1"/>
            </p:cNvSpPr>
            <p:nvPr/>
          </p:nvSpPr>
          <p:spPr bwMode="auto">
            <a:xfrm flipH="1">
              <a:off x="980" y="2387"/>
              <a:ext cx="1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4759" y="2340"/>
              <a:ext cx="69" cy="69"/>
            </a:xfrm>
            <a:custGeom>
              <a:avLst/>
              <a:gdLst>
                <a:gd name="T0" fmla="*/ 173 w 344"/>
                <a:gd name="T1" fmla="*/ 172 h 345"/>
                <a:gd name="T2" fmla="*/ 173 w 344"/>
                <a:gd name="T3" fmla="*/ 172 h 345"/>
                <a:gd name="T4" fmla="*/ 173 w 344"/>
                <a:gd name="T5" fmla="*/ 172 h 345"/>
                <a:gd name="T6" fmla="*/ 173 w 344"/>
                <a:gd name="T7" fmla="*/ 172 h 345"/>
                <a:gd name="T8" fmla="*/ 173 w 344"/>
                <a:gd name="T9" fmla="*/ 172 h 345"/>
                <a:gd name="T10" fmla="*/ 173 w 344"/>
                <a:gd name="T11" fmla="*/ 172 h 345"/>
                <a:gd name="T12" fmla="*/ 173 w 344"/>
                <a:gd name="T13" fmla="*/ 172 h 345"/>
                <a:gd name="T14" fmla="*/ 173 w 344"/>
                <a:gd name="T15" fmla="*/ 172 h 345"/>
                <a:gd name="T16" fmla="*/ 173 w 344"/>
                <a:gd name="T17" fmla="*/ 172 h 345"/>
                <a:gd name="T18" fmla="*/ 173 w 344"/>
                <a:gd name="T19" fmla="*/ 172 h 345"/>
                <a:gd name="T20" fmla="*/ 173 w 344"/>
                <a:gd name="T21" fmla="*/ 172 h 345"/>
                <a:gd name="T22" fmla="*/ 173 w 344"/>
                <a:gd name="T23" fmla="*/ 172 h 345"/>
                <a:gd name="T24" fmla="*/ 173 w 344"/>
                <a:gd name="T25" fmla="*/ 172 h 345"/>
                <a:gd name="T26" fmla="*/ 173 w 344"/>
                <a:gd name="T27" fmla="*/ 172 h 345"/>
                <a:gd name="T28" fmla="*/ 173 w 344"/>
                <a:gd name="T29" fmla="*/ 172 h 345"/>
                <a:gd name="T30" fmla="*/ 173 w 344"/>
                <a:gd name="T31" fmla="*/ 172 h 345"/>
                <a:gd name="T32" fmla="*/ 173 w 344"/>
                <a:gd name="T33" fmla="*/ 172 h 345"/>
                <a:gd name="T34" fmla="*/ 173 w 344"/>
                <a:gd name="T35" fmla="*/ 172 h 345"/>
                <a:gd name="T36" fmla="*/ 257 w 344"/>
                <a:gd name="T37" fmla="*/ 280 h 345"/>
                <a:gd name="T38" fmla="*/ 228 w 344"/>
                <a:gd name="T39" fmla="*/ 242 h 345"/>
                <a:gd name="T40" fmla="*/ 228 w 344"/>
                <a:gd name="T41" fmla="*/ 332 h 345"/>
                <a:gd name="T42" fmla="*/ 173 w 344"/>
                <a:gd name="T43" fmla="*/ 172 h 345"/>
                <a:gd name="T44" fmla="*/ 173 w 344"/>
                <a:gd name="T45" fmla="*/ 172 h 345"/>
                <a:gd name="T46" fmla="*/ 173 w 344"/>
                <a:gd name="T47" fmla="*/ 172 h 345"/>
                <a:gd name="T48" fmla="*/ 173 w 344"/>
                <a:gd name="T49" fmla="*/ 172 h 345"/>
                <a:gd name="T50" fmla="*/ 173 w 344"/>
                <a:gd name="T51" fmla="*/ 172 h 345"/>
                <a:gd name="T52" fmla="*/ 173 w 344"/>
                <a:gd name="T53" fmla="*/ 172 h 345"/>
                <a:gd name="T54" fmla="*/ 173 w 344"/>
                <a:gd name="T55" fmla="*/ 172 h 345"/>
                <a:gd name="T56" fmla="*/ 173 w 344"/>
                <a:gd name="T57" fmla="*/ 172 h 345"/>
                <a:gd name="T58" fmla="*/ 16 w 344"/>
                <a:gd name="T59" fmla="*/ 247 h 345"/>
                <a:gd name="T60" fmla="*/ 65 w 344"/>
                <a:gd name="T61" fmla="*/ 306 h 345"/>
                <a:gd name="T62" fmla="*/ 134 w 344"/>
                <a:gd name="T63" fmla="*/ 341 h 345"/>
                <a:gd name="T64" fmla="*/ 209 w 344"/>
                <a:gd name="T65" fmla="*/ 341 h 345"/>
                <a:gd name="T66" fmla="*/ 277 w 344"/>
                <a:gd name="T67" fmla="*/ 306 h 345"/>
                <a:gd name="T68" fmla="*/ 246 w 344"/>
                <a:gd name="T69" fmla="*/ 327 h 345"/>
                <a:gd name="T70" fmla="*/ 253 w 344"/>
                <a:gd name="T71" fmla="*/ 27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345">
                  <a:moveTo>
                    <a:pt x="5" y="211"/>
                  </a:moveTo>
                  <a:lnTo>
                    <a:pt x="173" y="172"/>
                  </a:lnTo>
                  <a:lnTo>
                    <a:pt x="0" y="172"/>
                  </a:lnTo>
                  <a:lnTo>
                    <a:pt x="173" y="172"/>
                  </a:lnTo>
                  <a:lnTo>
                    <a:pt x="5" y="134"/>
                  </a:lnTo>
                  <a:lnTo>
                    <a:pt x="173" y="172"/>
                  </a:lnTo>
                  <a:lnTo>
                    <a:pt x="16" y="98"/>
                  </a:lnTo>
                  <a:lnTo>
                    <a:pt x="173" y="172"/>
                  </a:lnTo>
                  <a:lnTo>
                    <a:pt x="39" y="65"/>
                  </a:lnTo>
                  <a:lnTo>
                    <a:pt x="173" y="172"/>
                  </a:lnTo>
                  <a:lnTo>
                    <a:pt x="65" y="39"/>
                  </a:lnTo>
                  <a:lnTo>
                    <a:pt x="173" y="172"/>
                  </a:lnTo>
                  <a:lnTo>
                    <a:pt x="98" y="16"/>
                  </a:lnTo>
                  <a:lnTo>
                    <a:pt x="173" y="172"/>
                  </a:lnTo>
                  <a:lnTo>
                    <a:pt x="134" y="4"/>
                  </a:lnTo>
                  <a:lnTo>
                    <a:pt x="173" y="172"/>
                  </a:lnTo>
                  <a:lnTo>
                    <a:pt x="173" y="0"/>
                  </a:lnTo>
                  <a:lnTo>
                    <a:pt x="173" y="172"/>
                  </a:lnTo>
                  <a:lnTo>
                    <a:pt x="209" y="4"/>
                  </a:lnTo>
                  <a:lnTo>
                    <a:pt x="173" y="172"/>
                  </a:lnTo>
                  <a:lnTo>
                    <a:pt x="246" y="16"/>
                  </a:lnTo>
                  <a:lnTo>
                    <a:pt x="173" y="172"/>
                  </a:lnTo>
                  <a:lnTo>
                    <a:pt x="277" y="39"/>
                  </a:lnTo>
                  <a:lnTo>
                    <a:pt x="173" y="172"/>
                  </a:lnTo>
                  <a:lnTo>
                    <a:pt x="307" y="65"/>
                  </a:lnTo>
                  <a:lnTo>
                    <a:pt x="173" y="172"/>
                  </a:lnTo>
                  <a:lnTo>
                    <a:pt x="327" y="98"/>
                  </a:lnTo>
                  <a:lnTo>
                    <a:pt x="173" y="172"/>
                  </a:lnTo>
                  <a:lnTo>
                    <a:pt x="339" y="134"/>
                  </a:lnTo>
                  <a:lnTo>
                    <a:pt x="173" y="172"/>
                  </a:lnTo>
                  <a:lnTo>
                    <a:pt x="344" y="172"/>
                  </a:lnTo>
                  <a:lnTo>
                    <a:pt x="173" y="172"/>
                  </a:lnTo>
                  <a:lnTo>
                    <a:pt x="339" y="211"/>
                  </a:lnTo>
                  <a:lnTo>
                    <a:pt x="173" y="172"/>
                  </a:lnTo>
                  <a:lnTo>
                    <a:pt x="327" y="247"/>
                  </a:lnTo>
                  <a:lnTo>
                    <a:pt x="173" y="172"/>
                  </a:lnTo>
                  <a:lnTo>
                    <a:pt x="307" y="280"/>
                  </a:lnTo>
                  <a:lnTo>
                    <a:pt x="257" y="280"/>
                  </a:lnTo>
                  <a:lnTo>
                    <a:pt x="253" y="275"/>
                  </a:lnTo>
                  <a:lnTo>
                    <a:pt x="228" y="242"/>
                  </a:lnTo>
                  <a:lnTo>
                    <a:pt x="228" y="291"/>
                  </a:lnTo>
                  <a:lnTo>
                    <a:pt x="228" y="332"/>
                  </a:lnTo>
                  <a:lnTo>
                    <a:pt x="246" y="327"/>
                  </a:lnTo>
                  <a:lnTo>
                    <a:pt x="173" y="172"/>
                  </a:lnTo>
                  <a:lnTo>
                    <a:pt x="209" y="341"/>
                  </a:lnTo>
                  <a:lnTo>
                    <a:pt x="173" y="172"/>
                  </a:lnTo>
                  <a:lnTo>
                    <a:pt x="173" y="345"/>
                  </a:lnTo>
                  <a:lnTo>
                    <a:pt x="173" y="172"/>
                  </a:lnTo>
                  <a:lnTo>
                    <a:pt x="134" y="341"/>
                  </a:lnTo>
                  <a:lnTo>
                    <a:pt x="173" y="172"/>
                  </a:lnTo>
                  <a:lnTo>
                    <a:pt x="98" y="327"/>
                  </a:lnTo>
                  <a:lnTo>
                    <a:pt x="173" y="172"/>
                  </a:lnTo>
                  <a:lnTo>
                    <a:pt x="65" y="306"/>
                  </a:lnTo>
                  <a:lnTo>
                    <a:pt x="173" y="172"/>
                  </a:lnTo>
                  <a:lnTo>
                    <a:pt x="39" y="280"/>
                  </a:lnTo>
                  <a:lnTo>
                    <a:pt x="173" y="172"/>
                  </a:lnTo>
                  <a:lnTo>
                    <a:pt x="16" y="247"/>
                  </a:lnTo>
                  <a:lnTo>
                    <a:pt x="173" y="172"/>
                  </a:lnTo>
                  <a:lnTo>
                    <a:pt x="5" y="211"/>
                  </a:lnTo>
                  <a:lnTo>
                    <a:pt x="16" y="247"/>
                  </a:lnTo>
                  <a:lnTo>
                    <a:pt x="39" y="280"/>
                  </a:lnTo>
                  <a:lnTo>
                    <a:pt x="65" y="306"/>
                  </a:lnTo>
                  <a:lnTo>
                    <a:pt x="98" y="327"/>
                  </a:lnTo>
                  <a:lnTo>
                    <a:pt x="134" y="341"/>
                  </a:lnTo>
                  <a:lnTo>
                    <a:pt x="173" y="345"/>
                  </a:lnTo>
                  <a:lnTo>
                    <a:pt x="209" y="341"/>
                  </a:lnTo>
                  <a:lnTo>
                    <a:pt x="246" y="327"/>
                  </a:lnTo>
                  <a:lnTo>
                    <a:pt x="277" y="306"/>
                  </a:lnTo>
                  <a:lnTo>
                    <a:pt x="173" y="172"/>
                  </a:lnTo>
                  <a:lnTo>
                    <a:pt x="246" y="327"/>
                  </a:lnTo>
                  <a:lnTo>
                    <a:pt x="253" y="322"/>
                  </a:lnTo>
                  <a:lnTo>
                    <a:pt x="253" y="275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4759" y="2340"/>
              <a:ext cx="69" cy="62"/>
            </a:xfrm>
            <a:custGeom>
              <a:avLst/>
              <a:gdLst>
                <a:gd name="T0" fmla="*/ 239 w 344"/>
                <a:gd name="T1" fmla="*/ 255 h 306"/>
                <a:gd name="T2" fmla="*/ 275 w 344"/>
                <a:gd name="T3" fmla="*/ 255 h 306"/>
                <a:gd name="T4" fmla="*/ 307 w 344"/>
                <a:gd name="T5" fmla="*/ 280 h 306"/>
                <a:gd name="T6" fmla="*/ 173 w 344"/>
                <a:gd name="T7" fmla="*/ 172 h 306"/>
                <a:gd name="T8" fmla="*/ 277 w 344"/>
                <a:gd name="T9" fmla="*/ 306 h 306"/>
                <a:gd name="T10" fmla="*/ 307 w 344"/>
                <a:gd name="T11" fmla="*/ 280 h 306"/>
                <a:gd name="T12" fmla="*/ 327 w 344"/>
                <a:gd name="T13" fmla="*/ 247 h 306"/>
                <a:gd name="T14" fmla="*/ 339 w 344"/>
                <a:gd name="T15" fmla="*/ 211 h 306"/>
                <a:gd name="T16" fmla="*/ 344 w 344"/>
                <a:gd name="T17" fmla="*/ 172 h 306"/>
                <a:gd name="T18" fmla="*/ 339 w 344"/>
                <a:gd name="T19" fmla="*/ 134 h 306"/>
                <a:gd name="T20" fmla="*/ 327 w 344"/>
                <a:gd name="T21" fmla="*/ 98 h 306"/>
                <a:gd name="T22" fmla="*/ 307 w 344"/>
                <a:gd name="T23" fmla="*/ 65 h 306"/>
                <a:gd name="T24" fmla="*/ 277 w 344"/>
                <a:gd name="T25" fmla="*/ 39 h 306"/>
                <a:gd name="T26" fmla="*/ 246 w 344"/>
                <a:gd name="T27" fmla="*/ 16 h 306"/>
                <a:gd name="T28" fmla="*/ 209 w 344"/>
                <a:gd name="T29" fmla="*/ 4 h 306"/>
                <a:gd name="T30" fmla="*/ 173 w 344"/>
                <a:gd name="T31" fmla="*/ 0 h 306"/>
                <a:gd name="T32" fmla="*/ 134 w 344"/>
                <a:gd name="T33" fmla="*/ 4 h 306"/>
                <a:gd name="T34" fmla="*/ 98 w 344"/>
                <a:gd name="T35" fmla="*/ 16 h 306"/>
                <a:gd name="T36" fmla="*/ 65 w 344"/>
                <a:gd name="T37" fmla="*/ 39 h 306"/>
                <a:gd name="T38" fmla="*/ 39 w 344"/>
                <a:gd name="T39" fmla="*/ 65 h 306"/>
                <a:gd name="T40" fmla="*/ 16 w 344"/>
                <a:gd name="T41" fmla="*/ 98 h 306"/>
                <a:gd name="T42" fmla="*/ 5 w 344"/>
                <a:gd name="T43" fmla="*/ 134 h 306"/>
                <a:gd name="T44" fmla="*/ 0 w 344"/>
                <a:gd name="T45" fmla="*/ 172 h 306"/>
                <a:gd name="T46" fmla="*/ 5 w 344"/>
                <a:gd name="T47" fmla="*/ 21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4" h="306">
                  <a:moveTo>
                    <a:pt x="239" y="255"/>
                  </a:moveTo>
                  <a:lnTo>
                    <a:pt x="275" y="255"/>
                  </a:lnTo>
                  <a:lnTo>
                    <a:pt x="307" y="280"/>
                  </a:lnTo>
                  <a:lnTo>
                    <a:pt x="173" y="172"/>
                  </a:lnTo>
                  <a:lnTo>
                    <a:pt x="277" y="306"/>
                  </a:lnTo>
                  <a:lnTo>
                    <a:pt x="307" y="280"/>
                  </a:lnTo>
                  <a:lnTo>
                    <a:pt x="327" y="247"/>
                  </a:lnTo>
                  <a:lnTo>
                    <a:pt x="339" y="211"/>
                  </a:lnTo>
                  <a:lnTo>
                    <a:pt x="344" y="172"/>
                  </a:lnTo>
                  <a:lnTo>
                    <a:pt x="339" y="134"/>
                  </a:lnTo>
                  <a:lnTo>
                    <a:pt x="327" y="98"/>
                  </a:lnTo>
                  <a:lnTo>
                    <a:pt x="307" y="65"/>
                  </a:lnTo>
                  <a:lnTo>
                    <a:pt x="277" y="39"/>
                  </a:lnTo>
                  <a:lnTo>
                    <a:pt x="246" y="16"/>
                  </a:lnTo>
                  <a:lnTo>
                    <a:pt x="209" y="4"/>
                  </a:lnTo>
                  <a:lnTo>
                    <a:pt x="173" y="0"/>
                  </a:lnTo>
                  <a:lnTo>
                    <a:pt x="134" y="4"/>
                  </a:lnTo>
                  <a:lnTo>
                    <a:pt x="98" y="16"/>
                  </a:lnTo>
                  <a:lnTo>
                    <a:pt x="65" y="39"/>
                  </a:lnTo>
                  <a:lnTo>
                    <a:pt x="39" y="65"/>
                  </a:lnTo>
                  <a:lnTo>
                    <a:pt x="16" y="98"/>
                  </a:lnTo>
                  <a:lnTo>
                    <a:pt x="5" y="134"/>
                  </a:lnTo>
                  <a:lnTo>
                    <a:pt x="0" y="172"/>
                  </a:lnTo>
                  <a:lnTo>
                    <a:pt x="5" y="211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3" name="Line 109"/>
            <p:cNvSpPr>
              <a:spLocks noChangeShapeType="1"/>
            </p:cNvSpPr>
            <p:nvPr/>
          </p:nvSpPr>
          <p:spPr bwMode="auto">
            <a:xfrm>
              <a:off x="4759" y="2377"/>
              <a:ext cx="27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 flipH="1">
              <a:off x="4760" y="2372"/>
              <a:ext cx="2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5" name="Line 111"/>
            <p:cNvSpPr>
              <a:spLocks noChangeShapeType="1"/>
            </p:cNvSpPr>
            <p:nvPr/>
          </p:nvSpPr>
          <p:spPr bwMode="auto">
            <a:xfrm>
              <a:off x="4760" y="2367"/>
              <a:ext cx="17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6" name="Line 112"/>
            <p:cNvSpPr>
              <a:spLocks noChangeShapeType="1"/>
            </p:cNvSpPr>
            <p:nvPr/>
          </p:nvSpPr>
          <p:spPr bwMode="auto">
            <a:xfrm flipH="1">
              <a:off x="4767" y="2362"/>
              <a:ext cx="11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4764" y="2346"/>
              <a:ext cx="17" cy="12"/>
            </a:xfrm>
            <a:custGeom>
              <a:avLst/>
              <a:gdLst>
                <a:gd name="T0" fmla="*/ 0 w 82"/>
                <a:gd name="T1" fmla="*/ 57 h 64"/>
                <a:gd name="T2" fmla="*/ 34 w 82"/>
                <a:gd name="T3" fmla="*/ 57 h 64"/>
                <a:gd name="T4" fmla="*/ 77 w 82"/>
                <a:gd name="T5" fmla="*/ 57 h 64"/>
                <a:gd name="T6" fmla="*/ 82 w 82"/>
                <a:gd name="T7" fmla="*/ 64 h 64"/>
                <a:gd name="T8" fmla="*/ 57 w 82"/>
                <a:gd name="T9" fmla="*/ 34 h 64"/>
                <a:gd name="T10" fmla="*/ 57 w 82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64">
                  <a:moveTo>
                    <a:pt x="0" y="57"/>
                  </a:moveTo>
                  <a:lnTo>
                    <a:pt x="34" y="57"/>
                  </a:lnTo>
                  <a:lnTo>
                    <a:pt x="77" y="57"/>
                  </a:lnTo>
                  <a:lnTo>
                    <a:pt x="82" y="64"/>
                  </a:lnTo>
                  <a:lnTo>
                    <a:pt x="57" y="34"/>
                  </a:lnTo>
                  <a:lnTo>
                    <a:pt x="57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8" name="Line 114"/>
            <p:cNvSpPr>
              <a:spLocks noChangeShapeType="1"/>
            </p:cNvSpPr>
            <p:nvPr/>
          </p:nvSpPr>
          <p:spPr bwMode="auto">
            <a:xfrm flipH="1">
              <a:off x="4768" y="2352"/>
              <a:ext cx="8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9" name="Line 115"/>
            <p:cNvSpPr>
              <a:spLocks noChangeShapeType="1"/>
            </p:cNvSpPr>
            <p:nvPr/>
          </p:nvSpPr>
          <p:spPr bwMode="auto">
            <a:xfrm>
              <a:off x="4781" y="2348"/>
              <a:ext cx="1" cy="10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0" name="Line 116"/>
            <p:cNvSpPr>
              <a:spLocks noChangeShapeType="1"/>
            </p:cNvSpPr>
            <p:nvPr/>
          </p:nvSpPr>
          <p:spPr bwMode="auto">
            <a:xfrm flipV="1">
              <a:off x="4786" y="2341"/>
              <a:ext cx="1" cy="16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1" name="Line 117"/>
            <p:cNvSpPr>
              <a:spLocks noChangeShapeType="1"/>
            </p:cNvSpPr>
            <p:nvPr/>
          </p:nvSpPr>
          <p:spPr bwMode="auto">
            <a:xfrm>
              <a:off x="4790" y="2341"/>
              <a:ext cx="1" cy="19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2" name="Line 118"/>
            <p:cNvSpPr>
              <a:spLocks noChangeShapeType="1"/>
            </p:cNvSpPr>
            <p:nvPr/>
          </p:nvSpPr>
          <p:spPr bwMode="auto">
            <a:xfrm flipV="1">
              <a:off x="4795" y="2340"/>
              <a:ext cx="1" cy="28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auto">
            <a:xfrm>
              <a:off x="4805" y="2343"/>
              <a:ext cx="1" cy="17"/>
            </a:xfrm>
            <a:custGeom>
              <a:avLst/>
              <a:gdLst>
                <a:gd name="T0" fmla="*/ 0 h 88"/>
                <a:gd name="T1" fmla="*/ 42 h 88"/>
                <a:gd name="T2" fmla="*/ 88 h 8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8">
                  <a:moveTo>
                    <a:pt x="0" y="0"/>
                  </a:moveTo>
                  <a:lnTo>
                    <a:pt x="0" y="42"/>
                  </a:lnTo>
                  <a:lnTo>
                    <a:pt x="0" y="88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4" name="Line 120"/>
            <p:cNvSpPr>
              <a:spLocks noChangeShapeType="1"/>
            </p:cNvSpPr>
            <p:nvPr/>
          </p:nvSpPr>
          <p:spPr bwMode="auto">
            <a:xfrm>
              <a:off x="4810" y="2362"/>
              <a:ext cx="11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4810" y="2357"/>
              <a:ext cx="13" cy="5"/>
            </a:xfrm>
            <a:custGeom>
              <a:avLst/>
              <a:gdLst>
                <a:gd name="T0" fmla="*/ 64 w 64"/>
                <a:gd name="T1" fmla="*/ 0 h 25"/>
                <a:gd name="T2" fmla="*/ 33 w 64"/>
                <a:gd name="T3" fmla="*/ 0 h 25"/>
                <a:gd name="T4" fmla="*/ 0 w 64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25">
                  <a:moveTo>
                    <a:pt x="64" y="0"/>
                  </a:moveTo>
                  <a:lnTo>
                    <a:pt x="33" y="0"/>
                  </a:lnTo>
                  <a:lnTo>
                    <a:pt x="0" y="25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6" name="Line 122"/>
            <p:cNvSpPr>
              <a:spLocks noChangeShapeType="1"/>
            </p:cNvSpPr>
            <p:nvPr/>
          </p:nvSpPr>
          <p:spPr bwMode="auto">
            <a:xfrm>
              <a:off x="4811" y="2367"/>
              <a:ext cx="16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4807" y="2372"/>
              <a:ext cx="2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8" name="Line 124"/>
            <p:cNvSpPr>
              <a:spLocks noChangeShapeType="1"/>
            </p:cNvSpPr>
            <p:nvPr/>
          </p:nvSpPr>
          <p:spPr bwMode="auto">
            <a:xfrm>
              <a:off x="4802" y="2377"/>
              <a:ext cx="25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4808" y="2387"/>
              <a:ext cx="15" cy="4"/>
            </a:xfrm>
            <a:custGeom>
              <a:avLst/>
              <a:gdLst>
                <a:gd name="T0" fmla="*/ 75 w 75"/>
                <a:gd name="T1" fmla="*/ 24 h 24"/>
                <a:gd name="T2" fmla="*/ 29 w 75"/>
                <a:gd name="T3" fmla="*/ 24 h 24"/>
                <a:gd name="T4" fmla="*/ 0 w 75"/>
                <a:gd name="T5" fmla="*/ 0 h 24"/>
                <a:gd name="T6" fmla="*/ 46 w 75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4">
                  <a:moveTo>
                    <a:pt x="75" y="24"/>
                  </a:moveTo>
                  <a:lnTo>
                    <a:pt x="29" y="24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4795" y="2381"/>
              <a:ext cx="1" cy="28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1" name="Line 127"/>
            <p:cNvSpPr>
              <a:spLocks noChangeShapeType="1"/>
            </p:cNvSpPr>
            <p:nvPr/>
          </p:nvSpPr>
          <p:spPr bwMode="auto">
            <a:xfrm flipV="1">
              <a:off x="4790" y="2389"/>
              <a:ext cx="1" cy="20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4786" y="2392"/>
              <a:ext cx="1" cy="17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3" name="Freeform 129"/>
            <p:cNvSpPr>
              <a:spLocks/>
            </p:cNvSpPr>
            <p:nvPr/>
          </p:nvSpPr>
          <p:spPr bwMode="auto">
            <a:xfrm>
              <a:off x="4767" y="2391"/>
              <a:ext cx="14" cy="11"/>
            </a:xfrm>
            <a:custGeom>
              <a:avLst/>
              <a:gdLst>
                <a:gd name="T0" fmla="*/ 69 w 69"/>
                <a:gd name="T1" fmla="*/ 54 h 54"/>
                <a:gd name="T2" fmla="*/ 69 w 69"/>
                <a:gd name="T3" fmla="*/ 0 h 54"/>
                <a:gd name="T4" fmla="*/ 49 w 69"/>
                <a:gd name="T5" fmla="*/ 25 h 54"/>
                <a:gd name="T6" fmla="*/ 0 w 69"/>
                <a:gd name="T7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54">
                  <a:moveTo>
                    <a:pt x="69" y="54"/>
                  </a:moveTo>
                  <a:lnTo>
                    <a:pt x="69" y="0"/>
                  </a:lnTo>
                  <a:lnTo>
                    <a:pt x="49" y="25"/>
                  </a:lnTo>
                  <a:lnTo>
                    <a:pt x="0" y="25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4" name="Freeform 130"/>
            <p:cNvSpPr>
              <a:spLocks/>
            </p:cNvSpPr>
            <p:nvPr/>
          </p:nvSpPr>
          <p:spPr bwMode="auto">
            <a:xfrm>
              <a:off x="4764" y="2391"/>
              <a:ext cx="17" cy="1"/>
            </a:xfrm>
            <a:custGeom>
              <a:avLst/>
              <a:gdLst>
                <a:gd name="T0" fmla="*/ 0 w 86"/>
                <a:gd name="T1" fmla="*/ 47 w 86"/>
                <a:gd name="T2" fmla="*/ 86 w 8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6">
                  <a:moveTo>
                    <a:pt x="0" y="0"/>
                  </a:moveTo>
                  <a:lnTo>
                    <a:pt x="47" y="0"/>
                  </a:lnTo>
                  <a:lnTo>
                    <a:pt x="86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5" name="Line 131"/>
            <p:cNvSpPr>
              <a:spLocks noChangeShapeType="1"/>
            </p:cNvSpPr>
            <p:nvPr/>
          </p:nvSpPr>
          <p:spPr bwMode="auto">
            <a:xfrm flipH="1">
              <a:off x="4769" y="2387"/>
              <a:ext cx="10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6" name="Line 132"/>
            <p:cNvSpPr>
              <a:spLocks noChangeShapeType="1"/>
            </p:cNvSpPr>
            <p:nvPr/>
          </p:nvSpPr>
          <p:spPr bwMode="auto">
            <a:xfrm>
              <a:off x="4776" y="2397"/>
              <a:ext cx="1" cy="7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7" name="Line 133"/>
            <p:cNvSpPr>
              <a:spLocks noChangeShapeType="1"/>
            </p:cNvSpPr>
            <p:nvPr/>
          </p:nvSpPr>
          <p:spPr bwMode="auto">
            <a:xfrm>
              <a:off x="4808" y="2357"/>
              <a:ext cx="8" cy="1"/>
            </a:xfrm>
            <a:prstGeom prst="line">
              <a:avLst/>
            </a:prstGeom>
            <a:noFill/>
            <a:ln w="12700">
              <a:solidFill>
                <a:srgbClr val="1414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8" name="Freeform 134"/>
            <p:cNvSpPr>
              <a:spLocks/>
            </p:cNvSpPr>
            <p:nvPr/>
          </p:nvSpPr>
          <p:spPr bwMode="auto">
            <a:xfrm>
              <a:off x="4808" y="2345"/>
              <a:ext cx="11" cy="12"/>
            </a:xfrm>
            <a:custGeom>
              <a:avLst/>
              <a:gdLst>
                <a:gd name="T0" fmla="*/ 57 w 57"/>
                <a:gd name="T1" fmla="*/ 38 h 62"/>
                <a:gd name="T2" fmla="*/ 20 w 57"/>
                <a:gd name="T3" fmla="*/ 38 h 62"/>
                <a:gd name="T4" fmla="*/ 0 w 57"/>
                <a:gd name="T5" fmla="*/ 62 h 62"/>
                <a:gd name="T6" fmla="*/ 10 w 57"/>
                <a:gd name="T7" fmla="*/ 49 h 62"/>
                <a:gd name="T8" fmla="*/ 10 w 5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2">
                  <a:moveTo>
                    <a:pt x="57" y="38"/>
                  </a:moveTo>
                  <a:lnTo>
                    <a:pt x="20" y="38"/>
                  </a:lnTo>
                  <a:lnTo>
                    <a:pt x="0" y="62"/>
                  </a:lnTo>
                  <a:lnTo>
                    <a:pt x="10" y="49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rgbClr val="1414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9" name="Line 135"/>
            <p:cNvSpPr>
              <a:spLocks noChangeShapeType="1"/>
            </p:cNvSpPr>
            <p:nvPr/>
          </p:nvSpPr>
          <p:spPr bwMode="auto">
            <a:xfrm>
              <a:off x="5328" y="2064"/>
              <a:ext cx="0" cy="240"/>
            </a:xfrm>
            <a:prstGeom prst="line">
              <a:avLst/>
            </a:prstGeom>
            <a:noFill/>
            <a:ln w="12700">
              <a:solidFill>
                <a:srgbClr val="00AA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0" name="Freeform 136"/>
            <p:cNvSpPr>
              <a:spLocks/>
            </p:cNvSpPr>
            <p:nvPr/>
          </p:nvSpPr>
          <p:spPr bwMode="auto">
            <a:xfrm>
              <a:off x="362" y="2044"/>
              <a:ext cx="56" cy="109"/>
            </a:xfrm>
            <a:custGeom>
              <a:avLst/>
              <a:gdLst>
                <a:gd name="T0" fmla="*/ 47 w 56"/>
                <a:gd name="T1" fmla="*/ 0 h 109"/>
                <a:gd name="T2" fmla="*/ 28 w 56"/>
                <a:gd name="T3" fmla="*/ 102 h 109"/>
                <a:gd name="T4" fmla="*/ 56 w 56"/>
                <a:gd name="T5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09">
                  <a:moveTo>
                    <a:pt x="47" y="0"/>
                  </a:moveTo>
                  <a:cubicBezTo>
                    <a:pt x="29" y="27"/>
                    <a:pt x="0" y="68"/>
                    <a:pt x="28" y="102"/>
                  </a:cubicBezTo>
                  <a:cubicBezTo>
                    <a:pt x="34" y="109"/>
                    <a:pt x="47" y="102"/>
                    <a:pt x="56" y="102"/>
                  </a:cubicBezTo>
                </a:path>
              </a:pathLst>
            </a:custGeom>
            <a:noFill/>
            <a:ln w="12700">
              <a:solidFill>
                <a:srgbClr val="00AA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cxnSp>
          <p:nvCxnSpPr>
            <p:cNvPr id="141" name="AutoShape 137"/>
            <p:cNvCxnSpPr>
              <a:cxnSpLocks noChangeShapeType="1"/>
            </p:cNvCxnSpPr>
            <p:nvPr/>
          </p:nvCxnSpPr>
          <p:spPr bwMode="auto">
            <a:xfrm>
              <a:off x="408" y="2160"/>
              <a:ext cx="0" cy="0"/>
            </a:xfrm>
            <a:prstGeom prst="straightConnector1">
              <a:avLst/>
            </a:prstGeom>
            <a:noFill/>
            <a:ln w="12700">
              <a:solidFill>
                <a:srgbClr val="1E4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2" name="Freeform 138"/>
            <p:cNvSpPr>
              <a:spLocks/>
            </p:cNvSpPr>
            <p:nvPr/>
          </p:nvSpPr>
          <p:spPr bwMode="auto">
            <a:xfrm>
              <a:off x="381" y="2202"/>
              <a:ext cx="28" cy="111"/>
            </a:xfrm>
            <a:custGeom>
              <a:avLst/>
              <a:gdLst>
                <a:gd name="T0" fmla="*/ 28 w 28"/>
                <a:gd name="T1" fmla="*/ 0 h 111"/>
                <a:gd name="T2" fmla="*/ 18 w 28"/>
                <a:gd name="T3" fmla="*/ 28 h 111"/>
                <a:gd name="T4" fmla="*/ 0 w 28"/>
                <a:gd name="T5" fmla="*/ 56 h 111"/>
                <a:gd name="T6" fmla="*/ 18 w 28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11">
                  <a:moveTo>
                    <a:pt x="28" y="0"/>
                  </a:moveTo>
                  <a:cubicBezTo>
                    <a:pt x="25" y="9"/>
                    <a:pt x="22" y="19"/>
                    <a:pt x="18" y="28"/>
                  </a:cubicBezTo>
                  <a:cubicBezTo>
                    <a:pt x="13" y="38"/>
                    <a:pt x="0" y="45"/>
                    <a:pt x="0" y="56"/>
                  </a:cubicBezTo>
                  <a:cubicBezTo>
                    <a:pt x="0" y="75"/>
                    <a:pt x="18" y="111"/>
                    <a:pt x="18" y="111"/>
                  </a:cubicBezTo>
                </a:path>
              </a:pathLst>
            </a:custGeom>
            <a:noFill/>
            <a:ln w="12700">
              <a:solidFill>
                <a:srgbClr val="00AA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5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81418" y="138021"/>
            <a:ext cx="9043517" cy="6480954"/>
            <a:chOff x="-88839" y="301922"/>
            <a:chExt cx="7614874" cy="58512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-88839" y="301922"/>
              <a:ext cx="5098212" cy="527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b="1" dirty="0" smtClean="0">
                  <a:solidFill>
                    <a:srgbClr val="00B050"/>
                  </a:solidFill>
                  <a:latin typeface="GE Inspira" pitchFamily="34" charset="0"/>
                </a:rPr>
                <a:t>CT Actual Connections</a:t>
              </a:r>
              <a:endParaRPr lang="en-US" altLang="en-US" sz="3200" b="1" dirty="0">
                <a:solidFill>
                  <a:srgbClr val="00B050"/>
                </a:solidFill>
                <a:latin typeface="GE Inspira" pitchFamily="34" charset="0"/>
              </a:endParaRPr>
            </a:p>
          </p:txBody>
        </p:sp>
        <p:pic>
          <p:nvPicPr>
            <p:cNvPr id="5" name="Picture 3" descr="5KV Window C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02" y="1077913"/>
              <a:ext cx="3805238" cy="5075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Model 117mr_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9373" y="886696"/>
              <a:ext cx="2516662" cy="2597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3203574" y="2399951"/>
              <a:ext cx="1805798" cy="310438"/>
            </a:xfrm>
            <a:prstGeom prst="line">
              <a:avLst/>
            </a:prstGeom>
            <a:noFill/>
            <a:ln w="38100">
              <a:solidFill>
                <a:srgbClr val="1E419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 kern="0" smtClean="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989872" y="3662701"/>
              <a:ext cx="2536163" cy="41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B050"/>
                  </a:solidFill>
                  <a:latin typeface="GE Inspira" pitchFamily="34" charset="0"/>
                </a:rPr>
                <a:t>Typical </a:t>
              </a:r>
              <a:r>
                <a:rPr lang="en-US" altLang="en-US" sz="2400" b="1" dirty="0" smtClean="0">
                  <a:solidFill>
                    <a:srgbClr val="00B050"/>
                  </a:solidFill>
                  <a:latin typeface="GE Inspira" pitchFamily="34" charset="0"/>
                </a:rPr>
                <a:t>window CT </a:t>
              </a:r>
              <a:endParaRPr lang="en-US" altLang="en-US" sz="2400" b="1" dirty="0">
                <a:solidFill>
                  <a:srgbClr val="00B050"/>
                </a:solidFill>
                <a:latin typeface="GE Inspi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2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9772" y="396807"/>
            <a:ext cx="11818189" cy="6057419"/>
            <a:chOff x="-1153715" y="0"/>
            <a:chExt cx="10679694" cy="5661025"/>
          </a:xfrm>
        </p:grpSpPr>
        <p:pic>
          <p:nvPicPr>
            <p:cNvPr id="5" name="Picture 2" descr="bct _0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50" y="2670175"/>
              <a:ext cx="348932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-1153715" y="5070475"/>
              <a:ext cx="5745207" cy="546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3200" b="1" kern="0" dirty="0" smtClean="0">
                  <a:solidFill>
                    <a:srgbClr val="00B050"/>
                  </a:solidFill>
                  <a:latin typeface="GE Inspira" pitchFamily="34" charset="0"/>
                </a:rPr>
                <a:t>Outdoor Type  BO7 for Retrofit  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-1036784" y="0"/>
              <a:ext cx="10562763" cy="1265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5000" b="1" kern="0" dirty="0" smtClean="0">
                  <a:solidFill>
                    <a:srgbClr val="FF0000"/>
                  </a:solidFill>
                  <a:latin typeface="GE Inspira" pitchFamily="34" charset="0"/>
                </a:rPr>
                <a:t>Power Transformers’ CT Connections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3200" kern="0" dirty="0" smtClean="0">
                <a:solidFill>
                  <a:srgbClr val="1E4191"/>
                </a:solidFill>
                <a:latin typeface="GE Inspira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0" y="1001713"/>
              <a:ext cx="8893175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3200" kern="0" smtClean="0">
                  <a:solidFill>
                    <a:srgbClr val="1E4191"/>
                  </a:solidFill>
                  <a:latin typeface="GE Inspira" pitchFamily="34" charset="0"/>
                </a:rPr>
                <a:t>Slip over current transformer for installation over exterior of outdoor bushing</a:t>
              </a:r>
            </a:p>
          </p:txBody>
        </p: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175" y="2401888"/>
              <a:ext cx="4822825" cy="3259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832225" y="3695700"/>
              <a:ext cx="1908175" cy="703263"/>
            </a:xfrm>
            <a:prstGeom prst="line">
              <a:avLst/>
            </a:prstGeom>
            <a:noFill/>
            <a:ln w="28575">
              <a:solidFill>
                <a:srgbClr val="1E419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 kern="0" smtClean="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6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8409" y="189771"/>
            <a:ext cx="11783683" cy="6474908"/>
            <a:chOff x="-1115648" y="0"/>
            <a:chExt cx="11123946" cy="5977958"/>
          </a:xfrm>
        </p:grpSpPr>
        <p:pic>
          <p:nvPicPr>
            <p:cNvPr id="5" name="Picture 2" descr="MVC-035F"/>
            <p:cNvPicPr>
              <a:picLocks noChangeAspect="1" noChangeArrowheads="1"/>
            </p:cNvPicPr>
            <p:nvPr/>
          </p:nvPicPr>
          <p:blipFill>
            <a:blip r:embed="rId2">
              <a:lum bright="-18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"/>
            <a:stretch>
              <a:fillRect/>
            </a:stretch>
          </p:blipFill>
          <p:spPr bwMode="auto">
            <a:xfrm>
              <a:off x="257175" y="814388"/>
              <a:ext cx="4678363" cy="437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-1115648" y="0"/>
              <a:ext cx="10945832" cy="710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4400" b="1" kern="0" dirty="0" smtClean="0">
                  <a:solidFill>
                    <a:srgbClr val="FF0000"/>
                  </a:solidFill>
                  <a:latin typeface="GE Inspira" pitchFamily="34" charset="0"/>
                </a:rPr>
                <a:t>Substation Class Circuit Breakers’ CT’s</a:t>
              </a:r>
            </a:p>
          </p:txBody>
        </p:sp>
        <p:pic>
          <p:nvPicPr>
            <p:cNvPr id="7" name="Picture 4" descr="bct _01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25" y="3429000"/>
              <a:ext cx="2487613" cy="1711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358997" y="5210740"/>
              <a:ext cx="4649301" cy="76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 b="1" kern="0" dirty="0" smtClean="0">
                  <a:solidFill>
                    <a:srgbClr val="00B050"/>
                  </a:solidFill>
                  <a:latin typeface="GE Inspira" pitchFamily="34" charset="0"/>
                </a:rPr>
                <a:t>Outdoor BO7 - Replaces BCT’s in shielded aluminum housing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314450" y="3292475"/>
              <a:ext cx="1504950" cy="1219200"/>
            </a:xfrm>
            <a:prstGeom prst="ellipse">
              <a:avLst/>
            </a:prstGeom>
            <a:noFill/>
            <a:ln w="38100">
              <a:solidFill>
                <a:srgbClr val="1E4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 kern="0" smtClean="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 flipV="1">
              <a:off x="2819400" y="3883025"/>
              <a:ext cx="3730625" cy="3175"/>
            </a:xfrm>
            <a:prstGeom prst="line">
              <a:avLst/>
            </a:prstGeom>
            <a:noFill/>
            <a:ln w="38100">
              <a:solidFill>
                <a:srgbClr val="1E419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 kern="0" smtClean="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11" name="Picture 8" descr="bct_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838" y="1428750"/>
              <a:ext cx="2424112" cy="1427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575425" y="957263"/>
              <a:ext cx="2171824" cy="42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 b="1" kern="0" dirty="0" smtClean="0">
                  <a:solidFill>
                    <a:srgbClr val="00B050"/>
                  </a:solidFill>
                  <a:latin typeface="GE Inspira" pitchFamily="34" charset="0"/>
                </a:rPr>
                <a:t>Ground Shield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7429500" y="2762250"/>
              <a:ext cx="38100" cy="762000"/>
            </a:xfrm>
            <a:prstGeom prst="line">
              <a:avLst/>
            </a:prstGeom>
            <a:noFill/>
            <a:ln w="38100">
              <a:solidFill>
                <a:srgbClr val="1E419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 kern="0" smtClean="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9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7911" y="224282"/>
            <a:ext cx="10181581" cy="6380671"/>
            <a:chOff x="228600" y="6350"/>
            <a:chExt cx="8750092" cy="60896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28600" y="6350"/>
              <a:ext cx="7468392" cy="8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5000" b="1" kern="0" dirty="0" smtClean="0">
                  <a:solidFill>
                    <a:srgbClr val="FF0000"/>
                  </a:solidFill>
                  <a:latin typeface="GE Inspira" pitchFamily="34" charset="0"/>
                </a:rPr>
                <a:t>Generators CT Connections</a:t>
              </a:r>
            </a:p>
          </p:txBody>
        </p:sp>
        <p:pic>
          <p:nvPicPr>
            <p:cNvPr id="6" name="Picture 3" descr="untitled1"/>
            <p:cNvPicPr>
              <a:picLocks noChangeAspect="1" noChangeArrowheads="1"/>
            </p:cNvPicPr>
            <p:nvPr/>
          </p:nvPicPr>
          <p:blipFill>
            <a:blip r:embed="rId2">
              <a:lum bright="6000" contrast="-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9"/>
            <a:stretch>
              <a:fillRect/>
            </a:stretch>
          </p:blipFill>
          <p:spPr bwMode="auto">
            <a:xfrm>
              <a:off x="457200" y="990600"/>
              <a:ext cx="3535363" cy="510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d mt GCT_01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990600"/>
              <a:ext cx="3581400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118305" y="3581400"/>
              <a:ext cx="3860387" cy="440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 b="1" kern="0" dirty="0" smtClean="0">
                  <a:solidFill>
                    <a:srgbClr val="00B050"/>
                  </a:solidFill>
                  <a:latin typeface="GE Inspira" pitchFamily="34" charset="0"/>
                </a:rPr>
                <a:t>Board Mounted Generator CT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895600" y="2209800"/>
              <a:ext cx="2667000" cy="1371600"/>
            </a:xfrm>
            <a:prstGeom prst="line">
              <a:avLst/>
            </a:prstGeom>
            <a:noFill/>
            <a:ln w="38100">
              <a:solidFill>
                <a:srgbClr val="1E419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 kern="0" smtClean="0">
                <a:solidFill>
                  <a:srgbClr val="1E419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1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200" b="1" dirty="0">
                <a:solidFill>
                  <a:srgbClr val="00B0F0"/>
                </a:solidFill>
              </a:rPr>
              <a:t>What is </a:t>
            </a:r>
            <a:r>
              <a:rPr lang="en-US" sz="3200" b="1" dirty="0" smtClean="0">
                <a:solidFill>
                  <a:srgbClr val="00B0F0"/>
                </a:solidFill>
              </a:rPr>
              <a:t>a </a:t>
            </a:r>
            <a:r>
              <a:rPr lang="en-US" sz="3200" b="1" dirty="0" smtClean="0">
                <a:solidFill>
                  <a:srgbClr val="00B0F0"/>
                </a:solidFill>
                <a:effectLst/>
              </a:rPr>
              <a:t>Potential </a:t>
            </a:r>
            <a:r>
              <a:rPr lang="en-US" sz="3200" b="1" dirty="0" smtClean="0">
                <a:solidFill>
                  <a:srgbClr val="00B0F0"/>
                </a:solidFill>
              </a:rPr>
              <a:t>T</a:t>
            </a:r>
            <a:r>
              <a:rPr lang="en-US" sz="3200" b="1" dirty="0" smtClean="0">
                <a:solidFill>
                  <a:srgbClr val="00B0F0"/>
                </a:solidFill>
                <a:effectLst/>
              </a:rPr>
              <a:t>ransformer (PT) or (VT)</a:t>
            </a:r>
            <a:r>
              <a:rPr lang="en-US" sz="3200" b="1" dirty="0" smtClean="0">
                <a:solidFill>
                  <a:srgbClr val="00B0F0"/>
                </a:solidFill>
              </a:rPr>
              <a:t>?: </a:t>
            </a:r>
            <a:endParaRPr lang="en-US" sz="3200" b="1" dirty="0" smtClean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dirty="0" smtClean="0">
                <a:effectLst/>
              </a:rPr>
              <a:t>A PT or sometimes called VT is a step-down transformer having many primary turns but few secondary turns. </a:t>
            </a:r>
          </a:p>
          <a:p>
            <a:r>
              <a:rPr lang="en-US" dirty="0" smtClean="0">
                <a:effectLst/>
              </a:rPr>
              <a:t>In a step-down transformer the voltage decreases and the current increases, thus voltage can be easily measured by using a low-range voltmeter instrument. </a:t>
            </a:r>
          </a:p>
          <a:p>
            <a:r>
              <a:rPr lang="en-US" dirty="0" smtClean="0">
                <a:effectLst/>
              </a:rPr>
              <a:t>The voltage is stepped-down in a known ratio called the </a:t>
            </a:r>
            <a:r>
              <a:rPr lang="en-US" dirty="0" smtClean="0">
                <a:solidFill>
                  <a:srgbClr val="00B0F0"/>
                </a:solidFill>
                <a:effectLst/>
              </a:rPr>
              <a:t>voltage ratio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Potential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b="1" dirty="0" smtClean="0">
                <a:solidFill>
                  <a:srgbClr val="00B050"/>
                </a:solidFill>
                <a:effectLst/>
              </a:rPr>
              <a:t>Construction and working of P.T.: </a:t>
            </a:r>
          </a:p>
          <a:p>
            <a:pPr marL="0" indent="0">
              <a:buNone/>
            </a:pPr>
            <a:r>
              <a:rPr lang="en-US" sz="3600" b="1" u="sng" dirty="0" smtClean="0">
                <a:effectLst/>
              </a:rPr>
              <a:t>Construction</a:t>
            </a:r>
            <a:r>
              <a:rPr lang="en-US" sz="3600" dirty="0" smtClean="0">
                <a:effectLst/>
              </a:rPr>
              <a:t> </a:t>
            </a:r>
          </a:p>
          <a:p>
            <a:r>
              <a:rPr lang="en-US" sz="2600" dirty="0" smtClean="0">
                <a:effectLst/>
              </a:rPr>
              <a:t>A potential transformer has many primary winding turns but few number of secondary winding turns that makes it a step-down transformer. </a:t>
            </a:r>
          </a:p>
          <a:p>
            <a:r>
              <a:rPr lang="en-US" sz="2600" dirty="0" smtClean="0">
                <a:effectLst/>
              </a:rPr>
              <a:t>A Voltmeter is connected to the secondary winding is usually a voltmeter of 150 </a:t>
            </a:r>
            <a:r>
              <a:rPr lang="en-US" sz="2600" dirty="0"/>
              <a:t>V</a:t>
            </a:r>
            <a:r>
              <a:rPr lang="en-US" sz="2600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sz="3600" b="1" u="sng" dirty="0" smtClean="0">
                <a:effectLst/>
              </a:rPr>
              <a:t>Working (Measurement):</a:t>
            </a:r>
            <a:r>
              <a:rPr lang="en-US" sz="2000" dirty="0" smtClean="0">
                <a:effectLst/>
              </a:rPr>
              <a:t> </a:t>
            </a:r>
          </a:p>
          <a:p>
            <a:r>
              <a:rPr lang="en-US" sz="2600" dirty="0" smtClean="0">
                <a:effectLst/>
              </a:rPr>
              <a:t>Primary terminals are connected in parallel across the line to which the voltage is to be measured. </a:t>
            </a:r>
          </a:p>
          <a:p>
            <a:r>
              <a:rPr lang="en-US" sz="2600" dirty="0" smtClean="0">
                <a:effectLst/>
              </a:rPr>
              <a:t>The voltmeter reading gives the transformed value of the voltage across the secondary terminals. </a:t>
            </a:r>
          </a:p>
          <a:p>
            <a:r>
              <a:rPr lang="en-US" sz="2600" dirty="0" smtClean="0">
                <a:effectLst/>
              </a:rPr>
              <a:t>The deflection of the voltmeter when divided by the transformed ratio gives the actual voltage across the primary winding as: </a:t>
            </a:r>
          </a:p>
          <a:p>
            <a:pPr marL="0" indent="0">
              <a:buNone/>
            </a:pPr>
            <a:r>
              <a:rPr lang="en-US" sz="4100" dirty="0" smtClean="0">
                <a:solidFill>
                  <a:srgbClr val="00B0F0"/>
                </a:solidFill>
                <a:effectLst/>
              </a:rPr>
              <a:t>The Line voltage = deflection / transformation-Ratio  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  </a:t>
            </a:r>
            <a:r>
              <a:rPr lang="en-US" dirty="0" smtClean="0">
                <a:effectLst/>
              </a:rPr>
              <a:t>Where transformation ratio = V2/V1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Potential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7" y="2200760"/>
            <a:ext cx="10603523" cy="39186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B050"/>
                </a:solidFill>
                <a:effectLst/>
              </a:rPr>
              <a:t>Precaution for P.T.: </a:t>
            </a:r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sz="3200" dirty="0" smtClean="0">
                <a:effectLst/>
              </a:rPr>
              <a:t>Since the secondary of a </a:t>
            </a:r>
            <a:r>
              <a:rPr lang="en-US" sz="3200" dirty="0" err="1" smtClean="0">
                <a:effectLst/>
              </a:rPr>
              <a:t>p.t.</a:t>
            </a:r>
            <a:r>
              <a:rPr lang="en-US" sz="3200" dirty="0" smtClean="0">
                <a:effectLst/>
              </a:rPr>
              <a:t> is connected to relays, their ratings are usually 40 to 100 Watts. </a:t>
            </a:r>
          </a:p>
          <a:p>
            <a:pPr marL="0" indent="0">
              <a:buNone/>
            </a:pPr>
            <a:endParaRPr lang="en-US" sz="3200" dirty="0" smtClean="0">
              <a:effectLst/>
            </a:endParaRPr>
          </a:p>
          <a:p>
            <a:r>
              <a:rPr lang="en-US" sz="3200" dirty="0" smtClean="0">
                <a:effectLst/>
              </a:rPr>
              <a:t>For safety purpose the secondary should be completely insulated from the high voltage primary and should be in addition grounded.</a:t>
            </a:r>
            <a:endParaRPr lang="en-US" sz="3200" dirty="0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Potential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Types of P.T. :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Some types of </a:t>
            </a:r>
            <a:r>
              <a:rPr lang="en-US" dirty="0" err="1" smtClean="0">
                <a:effectLst/>
              </a:rPr>
              <a:t>p.t.</a:t>
            </a:r>
            <a:r>
              <a:rPr lang="en-US" dirty="0" smtClean="0">
                <a:effectLst/>
              </a:rPr>
              <a:t> are:</a:t>
            </a:r>
          </a:p>
          <a:p>
            <a:r>
              <a:rPr lang="en-US" dirty="0" smtClean="0">
                <a:effectLst/>
              </a:rPr>
              <a:t>Shell type </a:t>
            </a:r>
          </a:p>
          <a:p>
            <a:r>
              <a:rPr lang="en-US" dirty="0" smtClean="0">
                <a:effectLst/>
              </a:rPr>
              <a:t>Dry type </a:t>
            </a:r>
          </a:p>
          <a:p>
            <a:r>
              <a:rPr lang="en-US" dirty="0" smtClean="0">
                <a:effectLst/>
              </a:rPr>
              <a:t>Oil type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          </a:t>
            </a:r>
            <a:r>
              <a:rPr lang="en-US" b="1" u="sng" dirty="0" smtClean="0">
                <a:effectLst/>
              </a:rPr>
              <a:t>Rating </a:t>
            </a:r>
            <a:r>
              <a:rPr lang="en-US" dirty="0" smtClean="0">
                <a:effectLst/>
              </a:rPr>
              <a:t>                                                           </a:t>
            </a:r>
            <a:r>
              <a:rPr lang="en-US" b="1" u="sng" dirty="0" smtClean="0">
                <a:effectLst/>
              </a:rPr>
              <a:t>Type</a:t>
            </a:r>
            <a:r>
              <a:rPr lang="en-US" dirty="0" smtClean="0">
                <a:effectLst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>
                <a:effectLst/>
              </a:rPr>
              <a:t>elow 5000 v                                                Shell type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5000-13800 v                                       Dry type and oil type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Above 13800 v                                           only oil type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Potential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2137" y="359703"/>
            <a:ext cx="9671649" cy="6336065"/>
            <a:chOff x="1447800" y="371206"/>
            <a:chExt cx="7315200" cy="5419994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600200" y="371206"/>
              <a:ext cx="624840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447800" y="2362200"/>
              <a:ext cx="6248400" cy="1295400"/>
              <a:chOff x="912" y="864"/>
              <a:chExt cx="3936" cy="1440"/>
            </a:xfrm>
          </p:grpSpPr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 flipV="1">
                <a:off x="912" y="864"/>
                <a:ext cx="3936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 flipV="1">
                <a:off x="912" y="960"/>
                <a:ext cx="3936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V="1">
                <a:off x="912" y="1056"/>
                <a:ext cx="3936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" name="Group 8"/>
              <p:cNvGrpSpPr>
                <a:grpSpLocks/>
              </p:cNvGrpSpPr>
              <p:nvPr/>
            </p:nvGrpSpPr>
            <p:grpSpPr bwMode="auto">
              <a:xfrm>
                <a:off x="2496" y="1824"/>
                <a:ext cx="768" cy="480"/>
                <a:chOff x="3312" y="1440"/>
                <a:chExt cx="768" cy="480"/>
              </a:xfrm>
            </p:grpSpPr>
            <p:sp>
              <p:nvSpPr>
                <p:cNvPr id="28" name="AutoShape 9"/>
                <p:cNvSpPr>
                  <a:spLocks noChangeArrowheads="1"/>
                </p:cNvSpPr>
                <p:nvPr/>
              </p:nvSpPr>
              <p:spPr bwMode="auto">
                <a:xfrm rot="-10800000">
                  <a:off x="3312" y="1440"/>
                  <a:ext cx="384" cy="480"/>
                </a:xfrm>
                <a:custGeom>
                  <a:avLst/>
                  <a:gdLst>
                    <a:gd name="G0" fmla="+- 9675 0 0"/>
                    <a:gd name="G1" fmla="+- 11796480 0 0"/>
                    <a:gd name="G2" fmla="+- 0 0 11796480"/>
                    <a:gd name="T0" fmla="*/ 0 256 1"/>
                    <a:gd name="T1" fmla="*/ 180 256 1"/>
                    <a:gd name="G3" fmla="+- 11796480 T0 T1"/>
                    <a:gd name="T2" fmla="*/ 0 256 1"/>
                    <a:gd name="T3" fmla="*/ 90 256 1"/>
                    <a:gd name="G4" fmla="+- 11796480 T2 T3"/>
                    <a:gd name="G5" fmla="*/ G4 2 1"/>
                    <a:gd name="T4" fmla="*/ 90 256 1"/>
                    <a:gd name="T5" fmla="*/ 0 256 1"/>
                    <a:gd name="G6" fmla="+- 11796480 T4 T5"/>
                    <a:gd name="G7" fmla="*/ G6 2 1"/>
                    <a:gd name="G8" fmla="abs 11796480"/>
                    <a:gd name="T6" fmla="*/ 0 256 1"/>
                    <a:gd name="T7" fmla="*/ 90 256 1"/>
                    <a:gd name="G9" fmla="+- G8 T6 T7"/>
                    <a:gd name="G10" fmla="?: G9 G7 G5"/>
                    <a:gd name="T8" fmla="*/ 0 256 1"/>
                    <a:gd name="T9" fmla="*/ 360 256 1"/>
                    <a:gd name="G11" fmla="+- G10 T8 T9"/>
                    <a:gd name="G12" fmla="?: G10 G11 G10"/>
                    <a:gd name="T10" fmla="*/ 0 256 1"/>
                    <a:gd name="T11" fmla="*/ 360 256 1"/>
                    <a:gd name="G13" fmla="+- G12 T10 T11"/>
                    <a:gd name="G14" fmla="?: G12 G13 G12"/>
                    <a:gd name="G15" fmla="+- 0 0 G14"/>
                    <a:gd name="G16" fmla="+- 10800 0 0"/>
                    <a:gd name="G17" fmla="+- 10800 0 9675"/>
                    <a:gd name="G18" fmla="*/ 9675 1 2"/>
                    <a:gd name="G19" fmla="+- G18 5400 0"/>
                    <a:gd name="G20" fmla="cos G19 11796480"/>
                    <a:gd name="G21" fmla="sin G19 11796480"/>
                    <a:gd name="G22" fmla="+- G20 10800 0"/>
                    <a:gd name="G23" fmla="+- G21 10800 0"/>
                    <a:gd name="G24" fmla="+- 10800 0 G20"/>
                    <a:gd name="G25" fmla="+- 9675 10800 0"/>
                    <a:gd name="G26" fmla="?: G9 G17 G25"/>
                    <a:gd name="G27" fmla="?: G9 0 21600"/>
                    <a:gd name="G28" fmla="cos 10800 11796480"/>
                    <a:gd name="G29" fmla="sin 10800 11796480"/>
                    <a:gd name="G30" fmla="sin 9675 11796480"/>
                    <a:gd name="G31" fmla="+- G28 10800 0"/>
                    <a:gd name="G32" fmla="+- G29 10800 0"/>
                    <a:gd name="G33" fmla="+- G30 10800 0"/>
                    <a:gd name="G34" fmla="?: G4 0 G31"/>
                    <a:gd name="G35" fmla="?: 11796480 G34 0"/>
                    <a:gd name="G36" fmla="?: G6 G35 G31"/>
                    <a:gd name="G37" fmla="+- 21600 0 G36"/>
                    <a:gd name="G38" fmla="?: G4 0 G33"/>
                    <a:gd name="G39" fmla="?: 11796480 G38 G32"/>
                    <a:gd name="G40" fmla="?: G6 G39 0"/>
                    <a:gd name="G41" fmla="?: G4 G32 21600"/>
                    <a:gd name="G42" fmla="?: G6 G41 G33"/>
                    <a:gd name="T12" fmla="*/ 10800 w 21600"/>
                    <a:gd name="T13" fmla="*/ 0 h 21600"/>
                    <a:gd name="T14" fmla="*/ 562 w 21600"/>
                    <a:gd name="T15" fmla="*/ 10800 h 21600"/>
                    <a:gd name="T16" fmla="*/ 10800 w 21600"/>
                    <a:gd name="T17" fmla="*/ 1125 h 21600"/>
                    <a:gd name="T18" fmla="*/ 21038 w 21600"/>
                    <a:gd name="T19" fmla="*/ 10800 h 21600"/>
                    <a:gd name="T20" fmla="*/ G36 w 21600"/>
                    <a:gd name="T21" fmla="*/ G40 h 21600"/>
                    <a:gd name="T22" fmla="*/ G37 w 21600"/>
                    <a:gd name="T23" fmla="*/ G42 h 21600"/>
                  </a:gdLst>
                  <a:ahLst/>
                  <a:cxnLst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>
                      <a:moveTo>
                        <a:pt x="1125" y="10800"/>
                      </a:moveTo>
                      <a:cubicBezTo>
                        <a:pt x="1125" y="5456"/>
                        <a:pt x="5456" y="1125"/>
                        <a:pt x="10800" y="1125"/>
                      </a:cubicBezTo>
                      <a:cubicBezTo>
                        <a:pt x="16143" y="1125"/>
                        <a:pt x="20475" y="5456"/>
                        <a:pt x="20475" y="10799"/>
                      </a:cubicBezTo>
                      <a:lnTo>
                        <a:pt x="21600" y="10800"/>
                      </a:lnTo>
                      <a:cubicBezTo>
                        <a:pt x="21600" y="4835"/>
                        <a:pt x="16764" y="0"/>
                        <a:pt x="10800" y="0"/>
                      </a:cubicBezTo>
                      <a:cubicBezTo>
                        <a:pt x="4835" y="0"/>
                        <a:pt x="0" y="4835"/>
                        <a:pt x="0" y="10799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E4191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AutoShape 10"/>
                <p:cNvSpPr>
                  <a:spLocks noChangeArrowheads="1"/>
                </p:cNvSpPr>
                <p:nvPr/>
              </p:nvSpPr>
              <p:spPr bwMode="auto">
                <a:xfrm rot="-10800000">
                  <a:off x="3696" y="1440"/>
                  <a:ext cx="384" cy="480"/>
                </a:xfrm>
                <a:custGeom>
                  <a:avLst/>
                  <a:gdLst>
                    <a:gd name="G0" fmla="+- 9675 0 0"/>
                    <a:gd name="G1" fmla="+- 11796480 0 0"/>
                    <a:gd name="G2" fmla="+- 0 0 11796480"/>
                    <a:gd name="T0" fmla="*/ 0 256 1"/>
                    <a:gd name="T1" fmla="*/ 180 256 1"/>
                    <a:gd name="G3" fmla="+- 11796480 T0 T1"/>
                    <a:gd name="T2" fmla="*/ 0 256 1"/>
                    <a:gd name="T3" fmla="*/ 90 256 1"/>
                    <a:gd name="G4" fmla="+- 11796480 T2 T3"/>
                    <a:gd name="G5" fmla="*/ G4 2 1"/>
                    <a:gd name="T4" fmla="*/ 90 256 1"/>
                    <a:gd name="T5" fmla="*/ 0 256 1"/>
                    <a:gd name="G6" fmla="+- 11796480 T4 T5"/>
                    <a:gd name="G7" fmla="*/ G6 2 1"/>
                    <a:gd name="G8" fmla="abs 11796480"/>
                    <a:gd name="T6" fmla="*/ 0 256 1"/>
                    <a:gd name="T7" fmla="*/ 90 256 1"/>
                    <a:gd name="G9" fmla="+- G8 T6 T7"/>
                    <a:gd name="G10" fmla="?: G9 G7 G5"/>
                    <a:gd name="T8" fmla="*/ 0 256 1"/>
                    <a:gd name="T9" fmla="*/ 360 256 1"/>
                    <a:gd name="G11" fmla="+- G10 T8 T9"/>
                    <a:gd name="G12" fmla="?: G10 G11 G10"/>
                    <a:gd name="T10" fmla="*/ 0 256 1"/>
                    <a:gd name="T11" fmla="*/ 360 256 1"/>
                    <a:gd name="G13" fmla="+- G12 T10 T11"/>
                    <a:gd name="G14" fmla="?: G12 G13 G12"/>
                    <a:gd name="G15" fmla="+- 0 0 G14"/>
                    <a:gd name="G16" fmla="+- 10800 0 0"/>
                    <a:gd name="G17" fmla="+- 10800 0 9675"/>
                    <a:gd name="G18" fmla="*/ 9675 1 2"/>
                    <a:gd name="G19" fmla="+- G18 5400 0"/>
                    <a:gd name="G20" fmla="cos G19 11796480"/>
                    <a:gd name="G21" fmla="sin G19 11796480"/>
                    <a:gd name="G22" fmla="+- G20 10800 0"/>
                    <a:gd name="G23" fmla="+- G21 10800 0"/>
                    <a:gd name="G24" fmla="+- 10800 0 G20"/>
                    <a:gd name="G25" fmla="+- 9675 10800 0"/>
                    <a:gd name="G26" fmla="?: G9 G17 G25"/>
                    <a:gd name="G27" fmla="?: G9 0 21600"/>
                    <a:gd name="G28" fmla="cos 10800 11796480"/>
                    <a:gd name="G29" fmla="sin 10800 11796480"/>
                    <a:gd name="G30" fmla="sin 9675 11796480"/>
                    <a:gd name="G31" fmla="+- G28 10800 0"/>
                    <a:gd name="G32" fmla="+- G29 10800 0"/>
                    <a:gd name="G33" fmla="+- G30 10800 0"/>
                    <a:gd name="G34" fmla="?: G4 0 G31"/>
                    <a:gd name="G35" fmla="?: 11796480 G34 0"/>
                    <a:gd name="G36" fmla="?: G6 G35 G31"/>
                    <a:gd name="G37" fmla="+- 21600 0 G36"/>
                    <a:gd name="G38" fmla="?: G4 0 G33"/>
                    <a:gd name="G39" fmla="?: 11796480 G38 G32"/>
                    <a:gd name="G40" fmla="?: G6 G39 0"/>
                    <a:gd name="G41" fmla="?: G4 G32 21600"/>
                    <a:gd name="G42" fmla="?: G6 G41 G33"/>
                    <a:gd name="T12" fmla="*/ 10800 w 21600"/>
                    <a:gd name="T13" fmla="*/ 0 h 21600"/>
                    <a:gd name="T14" fmla="*/ 562 w 21600"/>
                    <a:gd name="T15" fmla="*/ 10800 h 21600"/>
                    <a:gd name="T16" fmla="*/ 10800 w 21600"/>
                    <a:gd name="T17" fmla="*/ 1125 h 21600"/>
                    <a:gd name="T18" fmla="*/ 21038 w 21600"/>
                    <a:gd name="T19" fmla="*/ 10800 h 21600"/>
                    <a:gd name="T20" fmla="*/ G36 w 21600"/>
                    <a:gd name="T21" fmla="*/ G40 h 21600"/>
                    <a:gd name="T22" fmla="*/ G37 w 21600"/>
                    <a:gd name="T23" fmla="*/ G42 h 21600"/>
                  </a:gdLst>
                  <a:ahLst/>
                  <a:cxnLst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>
                      <a:moveTo>
                        <a:pt x="1125" y="10800"/>
                      </a:moveTo>
                      <a:cubicBezTo>
                        <a:pt x="1125" y="5456"/>
                        <a:pt x="5456" y="1125"/>
                        <a:pt x="10800" y="1125"/>
                      </a:cubicBezTo>
                      <a:cubicBezTo>
                        <a:pt x="16143" y="1125"/>
                        <a:pt x="20475" y="5456"/>
                        <a:pt x="20475" y="10799"/>
                      </a:cubicBezTo>
                      <a:lnTo>
                        <a:pt x="21600" y="10800"/>
                      </a:lnTo>
                      <a:cubicBezTo>
                        <a:pt x="21600" y="4835"/>
                        <a:pt x="16764" y="0"/>
                        <a:pt x="10800" y="0"/>
                      </a:cubicBezTo>
                      <a:cubicBezTo>
                        <a:pt x="4835" y="0"/>
                        <a:pt x="0" y="4835"/>
                        <a:pt x="0" y="10799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E4191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V="1">
                <a:off x="2496" y="864"/>
                <a:ext cx="0" cy="12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V="1">
                <a:off x="3264" y="1008"/>
                <a:ext cx="0" cy="10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319" cy="5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D0078"/>
                  </a:buClr>
                  <a:buSzTx/>
                  <a:buFont typeface="Monotype Sorts" pitchFamily="2" charset="2"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 flipH="1">
                <a:off x="2544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 rot="10727637" flipH="1">
                <a:off x="3024" y="1536"/>
                <a:ext cx="192" cy="1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 rot="10772316">
              <a:off x="3963988" y="3810000"/>
              <a:ext cx="1219200" cy="550863"/>
              <a:chOff x="3312" y="1440"/>
              <a:chExt cx="768" cy="480"/>
            </a:xfrm>
          </p:grpSpPr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 rot="-10800000">
                <a:off x="3312" y="1440"/>
                <a:ext cx="384" cy="480"/>
              </a:xfrm>
              <a:custGeom>
                <a:avLst/>
                <a:gdLst>
                  <a:gd name="G0" fmla="+- 9675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675"/>
                  <a:gd name="G18" fmla="*/ 9675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9675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9675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562 w 21600"/>
                  <a:gd name="T15" fmla="*/ 10800 h 21600"/>
                  <a:gd name="T16" fmla="*/ 10800 w 21600"/>
                  <a:gd name="T17" fmla="*/ 1125 h 21600"/>
                  <a:gd name="T18" fmla="*/ 21038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125" y="10800"/>
                    </a:moveTo>
                    <a:cubicBezTo>
                      <a:pt x="1125" y="5456"/>
                      <a:pt x="5456" y="1125"/>
                      <a:pt x="10800" y="1125"/>
                    </a:cubicBezTo>
                    <a:cubicBezTo>
                      <a:pt x="16143" y="1125"/>
                      <a:pt x="20475" y="5456"/>
                      <a:pt x="20475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7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 rot="-10800000">
                <a:off x="3696" y="1440"/>
                <a:ext cx="384" cy="480"/>
              </a:xfrm>
              <a:custGeom>
                <a:avLst/>
                <a:gdLst>
                  <a:gd name="G0" fmla="+- 9675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675"/>
                  <a:gd name="G18" fmla="*/ 9675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9675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9675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562 w 21600"/>
                  <a:gd name="T15" fmla="*/ 10800 h 21600"/>
                  <a:gd name="T16" fmla="*/ 10800 w 21600"/>
                  <a:gd name="T17" fmla="*/ 1125 h 21600"/>
                  <a:gd name="T18" fmla="*/ 21038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125" y="10800"/>
                    </a:moveTo>
                    <a:cubicBezTo>
                      <a:pt x="1125" y="5456"/>
                      <a:pt x="5456" y="1125"/>
                      <a:pt x="10800" y="1125"/>
                    </a:cubicBezTo>
                    <a:cubicBezTo>
                      <a:pt x="16143" y="1125"/>
                      <a:pt x="20475" y="5456"/>
                      <a:pt x="20475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7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191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3962400" y="4030663"/>
              <a:ext cx="0" cy="10747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5181600" y="4030663"/>
              <a:ext cx="0" cy="9985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4318000" y="4470400"/>
              <a:ext cx="557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D0078"/>
                </a:buClr>
                <a:buSzTx/>
                <a:buFont typeface="Monotype Sorts" pitchFamily="2" charset="2"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</a:rPr>
                <a:t>Vs</a:t>
              </a:r>
              <a:endPara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H="1">
              <a:off x="4038600" y="4635500"/>
              <a:ext cx="304800" cy="0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rot="10727637" flipH="1">
              <a:off x="4800600" y="4635500"/>
              <a:ext cx="304800" cy="1588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3582988" y="4933950"/>
              <a:ext cx="2132012" cy="857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E41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4181896" y="5086350"/>
              <a:ext cx="932608" cy="515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Relay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6096000" y="3124200"/>
              <a:ext cx="2667000" cy="1286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14,400/120 = 120/1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4200/120 = 35/1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2400/120 = 20/1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48465" y="1111045"/>
            <a:ext cx="750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Potential Transformer Ratios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Types of instrument transformers :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These instrument transformers are of two types:-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Current transformers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Potential transformers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Instrument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" y="365125"/>
            <a:ext cx="12025223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 smtClean="0">
                <a:solidFill>
                  <a:srgbClr val="FF0000"/>
                </a:solidFill>
                <a:latin typeface="GE Inspira"/>
              </a:rPr>
              <a:t>Connections of 1-Phase</a:t>
            </a:r>
            <a:r>
              <a:rPr lang="en-US" sz="4000" b="1" i="0" u="none" strike="noStrike" dirty="0" smtClean="0">
                <a:solidFill>
                  <a:srgbClr val="FF0000"/>
                </a:solidFill>
                <a:latin typeface="GE Inspira"/>
              </a:rPr>
              <a:t> </a:t>
            </a:r>
            <a:r>
              <a:rPr lang="en-US" sz="4000" b="1" i="0" u="none" strike="noStrike" baseline="0" dirty="0" smtClean="0">
                <a:solidFill>
                  <a:srgbClr val="FF0000"/>
                </a:solidFill>
                <a:latin typeface="GE Inspira"/>
              </a:rPr>
              <a:t>Potential Transformers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5" y="1785666"/>
            <a:ext cx="11170438" cy="47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81755" y="178284"/>
            <a:ext cx="10630218" cy="6309188"/>
            <a:chOff x="-316674" y="-88647"/>
            <a:chExt cx="9138516" cy="5938062"/>
          </a:xfrm>
        </p:grpSpPr>
        <p:pic>
          <p:nvPicPr>
            <p:cNvPr id="4" name="Picture 1026" descr="VT_OPENDELT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895350"/>
              <a:ext cx="2901950" cy="434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027" descr="VT_Y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95350"/>
              <a:ext cx="2997200" cy="434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-316674" y="-88647"/>
              <a:ext cx="9138516" cy="666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b="1" dirty="0" smtClean="0">
                  <a:solidFill>
                    <a:srgbClr val="FF0000"/>
                  </a:solidFill>
                  <a:latin typeface="GE Inspira Pitch" pitchFamily="34" charset="0"/>
                </a:rPr>
                <a:t>Other PT and 3-Phase Typical </a:t>
              </a:r>
              <a:r>
                <a:rPr lang="en-US" altLang="en-US" sz="4000" b="1" dirty="0">
                  <a:solidFill>
                    <a:srgbClr val="FF0000"/>
                  </a:solidFill>
                  <a:latin typeface="GE Inspira Pitch" pitchFamily="34" charset="0"/>
                </a:rPr>
                <a:t>Connections</a:t>
              </a:r>
            </a:p>
          </p:txBody>
        </p:sp>
        <p:sp>
          <p:nvSpPr>
            <p:cNvPr id="7" name="Text Box 1029"/>
            <p:cNvSpPr txBox="1">
              <a:spLocks noChangeArrowheads="1"/>
            </p:cNvSpPr>
            <p:nvPr/>
          </p:nvSpPr>
          <p:spPr bwMode="auto">
            <a:xfrm>
              <a:off x="756928" y="5067300"/>
              <a:ext cx="2940668" cy="782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FF0000"/>
                  </a:solidFill>
                  <a:latin typeface="GE Inspira Pitch" pitchFamily="34" charset="0"/>
                </a:rPr>
                <a:t>Open Delta Connection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FF0000"/>
                  </a:solidFill>
                  <a:latin typeface="GE Inspira Pitch" pitchFamily="34" charset="0"/>
                </a:rPr>
                <a:t>(2) Double Bushing VTs</a:t>
              </a:r>
            </a:p>
          </p:txBody>
        </p:sp>
        <p:sp>
          <p:nvSpPr>
            <p:cNvPr id="8" name="Text Box 1030"/>
            <p:cNvSpPr txBox="1">
              <a:spLocks noChangeArrowheads="1"/>
            </p:cNvSpPr>
            <p:nvPr/>
          </p:nvSpPr>
          <p:spPr bwMode="auto">
            <a:xfrm>
              <a:off x="4777356" y="5067300"/>
              <a:ext cx="2837313" cy="782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FF0000"/>
                  </a:solidFill>
                  <a:latin typeface="GE Inspira Pitch" pitchFamily="34" charset="0"/>
                </a:rPr>
                <a:t>Y – Y Connection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FF0000"/>
                  </a:solidFill>
                  <a:latin typeface="GE Inspira Pitch" pitchFamily="34" charset="0"/>
                </a:rPr>
                <a:t>(3) Single Bushing VTs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7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7265" y="256032"/>
            <a:ext cx="11753082" cy="6449570"/>
            <a:chOff x="-53196" y="384953"/>
            <a:chExt cx="9929528" cy="500461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-53196" y="384953"/>
              <a:ext cx="9304835" cy="3272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50000"/>
                </a:spcBef>
                <a:buClr>
                  <a:srgbClr val="004880"/>
                </a:buClr>
                <a:tabLst>
                  <a:tab pos="57150" algn="l"/>
                </a:tabLst>
                <a:defRPr sz="2800">
                  <a:solidFill>
                    <a:srgbClr val="1E4191"/>
                  </a:solidFill>
                  <a:latin typeface="GE Inspira" pitchFamily="34" charset="0"/>
                </a:defRPr>
              </a:lvl1pPr>
              <a:lvl2pPr marL="341313" indent="-339725" algn="l">
                <a:spcBef>
                  <a:spcPct val="30000"/>
                </a:spcBef>
                <a:buClr>
                  <a:srgbClr val="004880"/>
                </a:buClr>
                <a:buFont typeface="GE Inspira" pitchFamily="34" charset="0"/>
                <a:buChar char="•"/>
                <a:tabLst>
                  <a:tab pos="57150" algn="l"/>
                </a:tabLst>
                <a:defRPr sz="2800">
                  <a:solidFill>
                    <a:srgbClr val="1E4191"/>
                  </a:solidFill>
                  <a:latin typeface="GE Inspira" pitchFamily="34" charset="0"/>
                </a:defRPr>
              </a:lvl2pPr>
              <a:lvl3pPr marL="744538" indent="-288925" algn="l">
                <a:spcBef>
                  <a:spcPct val="20000"/>
                </a:spcBef>
                <a:buClr>
                  <a:srgbClr val="004880"/>
                </a:buClr>
                <a:buChar char="–"/>
                <a:tabLst>
                  <a:tab pos="57150" algn="l"/>
                </a:tabLst>
                <a:defRPr sz="2800">
                  <a:solidFill>
                    <a:srgbClr val="1E4191"/>
                  </a:solidFill>
                  <a:latin typeface="GE Inspira" pitchFamily="34" charset="0"/>
                </a:defRPr>
              </a:lvl3pPr>
              <a:lvl4pPr marL="1146175" indent="-287338" algn="l">
                <a:spcBef>
                  <a:spcPct val="10000"/>
                </a:spcBef>
                <a:buClr>
                  <a:srgbClr val="004880"/>
                </a:buClr>
                <a:buChar char="–"/>
                <a:tabLst>
                  <a:tab pos="57150" algn="l"/>
                </a:tabLst>
                <a:defRPr sz="2800">
                  <a:solidFill>
                    <a:srgbClr val="1E4191"/>
                  </a:solidFill>
                  <a:latin typeface="GE Inspira" pitchFamily="34" charset="0"/>
                </a:defRPr>
              </a:lvl4pPr>
              <a:lvl5pPr marL="1546225" indent="-285750" algn="l">
                <a:buClr>
                  <a:srgbClr val="004880"/>
                </a:buClr>
                <a:buChar char="–"/>
                <a:tabLst>
                  <a:tab pos="57150" algn="l"/>
                </a:tabLst>
                <a:defRPr sz="2800">
                  <a:solidFill>
                    <a:srgbClr val="1E4191"/>
                  </a:solidFill>
                  <a:latin typeface="GE Inspira" pitchFamily="34" charset="0"/>
                </a:defRPr>
              </a:lvl5pPr>
              <a:lvl6pPr marL="20034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tabLst>
                  <a:tab pos="57150" algn="l"/>
                </a:tabLst>
                <a:defRPr sz="2800">
                  <a:solidFill>
                    <a:srgbClr val="1E4191"/>
                  </a:solidFill>
                  <a:latin typeface="GE Inspira" pitchFamily="34" charset="0"/>
                </a:defRPr>
              </a:lvl6pPr>
              <a:lvl7pPr marL="24606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tabLst>
                  <a:tab pos="57150" algn="l"/>
                </a:tabLst>
                <a:defRPr sz="2800">
                  <a:solidFill>
                    <a:srgbClr val="1E4191"/>
                  </a:solidFill>
                  <a:latin typeface="GE Inspira" pitchFamily="34" charset="0"/>
                </a:defRPr>
              </a:lvl7pPr>
              <a:lvl8pPr marL="29178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tabLst>
                  <a:tab pos="57150" algn="l"/>
                </a:tabLst>
                <a:defRPr sz="2800">
                  <a:solidFill>
                    <a:srgbClr val="1E4191"/>
                  </a:solidFill>
                  <a:latin typeface="GE Inspira" pitchFamily="34" charset="0"/>
                </a:defRPr>
              </a:lvl8pPr>
              <a:lvl9pPr marL="33750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tabLst>
                  <a:tab pos="57150" algn="l"/>
                </a:tabLst>
                <a:defRPr sz="2800">
                  <a:solidFill>
                    <a:srgbClr val="1E4191"/>
                  </a:solidFill>
                  <a:latin typeface="GE Inspira" pitchFamily="34" charset="0"/>
                </a:defRPr>
              </a:lvl9pPr>
            </a:lstStyle>
            <a:p>
              <a:pPr lvl="0">
                <a:lnSpc>
                  <a:spcPct val="90000"/>
                </a:lnSpc>
                <a:spcBef>
                  <a:spcPts val="1000"/>
                </a:spcBef>
                <a:buClrTx/>
                <a:tabLst/>
              </a:pPr>
              <a:r>
                <a:rPr lang="en-US" sz="4000" b="1" dirty="0" smtClean="0">
                  <a:solidFill>
                    <a:srgbClr val="00B050"/>
                  </a:solidFill>
                  <a:latin typeface="Calibri" panose="020F0502020204030204"/>
                </a:rPr>
                <a:t> </a:t>
              </a:r>
            </a:p>
            <a:p>
              <a:pPr lvl="0">
                <a:lnSpc>
                  <a:spcPct val="90000"/>
                </a:lnSpc>
                <a:spcBef>
                  <a:spcPts val="1000"/>
                </a:spcBef>
                <a:buClrTx/>
                <a:tabLst/>
              </a:pPr>
              <a:r>
                <a:rPr lang="en-US" sz="4100" b="1" dirty="0" smtClean="0">
                  <a:solidFill>
                    <a:srgbClr val="C00000"/>
                  </a:solidFill>
                  <a:latin typeface="Calibri" panose="020F0502020204030204"/>
                </a:rPr>
                <a:t>Basic </a:t>
              </a:r>
              <a:r>
                <a:rPr lang="en-US" sz="4100" b="1" dirty="0">
                  <a:solidFill>
                    <a:srgbClr val="C00000"/>
                  </a:solidFill>
                  <a:latin typeface="Calibri" panose="020F0502020204030204"/>
                </a:rPr>
                <a:t>important rules for Instrument </a:t>
              </a:r>
              <a:r>
                <a:rPr lang="en-US" sz="4100" b="1" dirty="0" smtClean="0">
                  <a:solidFill>
                    <a:srgbClr val="C00000"/>
                  </a:solidFill>
                  <a:latin typeface="Calibri" panose="020F0502020204030204"/>
                </a:rPr>
                <a:t>Transformers</a:t>
              </a:r>
              <a:endParaRPr lang="en-US" altLang="en-US" sz="4100" b="1" i="1" dirty="0" smtClean="0">
                <a:solidFill>
                  <a:srgbClr val="C00000"/>
                </a:solidFill>
                <a:latin typeface="GE Inspira Pitch" pitchFamily="34" charset="0"/>
              </a:endParaRPr>
            </a:p>
            <a:p>
              <a:pPr lvl="0">
                <a:lnSpc>
                  <a:spcPct val="90000"/>
                </a:lnSpc>
                <a:spcBef>
                  <a:spcPts val="1000"/>
                </a:spcBef>
                <a:buClrTx/>
                <a:tabLst/>
              </a:pPr>
              <a:r>
                <a:rPr lang="en-US" altLang="en-US" sz="4800" b="1" i="1" dirty="0" smtClean="0">
                  <a:solidFill>
                    <a:srgbClr val="FF0000"/>
                  </a:solidFill>
                  <a:latin typeface="GE Inspira Pitch" pitchFamily="34" charset="0"/>
                </a:rPr>
                <a:t>Rule </a:t>
              </a:r>
              <a:r>
                <a:rPr lang="en-US" altLang="en-US" sz="4800" b="1" i="1" dirty="0">
                  <a:solidFill>
                    <a:srgbClr val="FF0000"/>
                  </a:solidFill>
                  <a:latin typeface="GE Inspira Pitch" pitchFamily="34" charset="0"/>
                </a:rPr>
                <a:t># 1</a:t>
              </a:r>
              <a:r>
                <a:rPr lang="en-US" altLang="en-US" b="1" dirty="0">
                  <a:latin typeface="GE Inspira Pitch" pitchFamily="34" charset="0"/>
                </a:rPr>
                <a:t>	</a:t>
              </a:r>
              <a:endParaRPr lang="en-US" altLang="en-US" dirty="0">
                <a:latin typeface="GE Inspira Pitch" pitchFamily="34" charset="0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295400" y="4870450"/>
              <a:ext cx="7620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09597" y="4330171"/>
              <a:ext cx="9266735" cy="956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</a:pPr>
              <a:r>
                <a:rPr lang="en-US" altLang="en-US" sz="2800" dirty="0">
                  <a:solidFill>
                    <a:srgbClr val="1E4191"/>
                  </a:solidFill>
                  <a:latin typeface="GE Inspira Pitch" pitchFamily="34" charset="0"/>
                </a:rPr>
                <a:t>CTs are intended to be proportional current devices. Very high voltages can result from open circuiting the secondary circuit of an energized CT. Even very small primary currents can cause </a:t>
              </a:r>
              <a:r>
                <a:rPr lang="en-US" altLang="en-US" sz="2800" dirty="0" smtClean="0">
                  <a:solidFill>
                    <a:srgbClr val="1E4191"/>
                  </a:solidFill>
                  <a:latin typeface="GE Inspira Pitch" pitchFamily="34" charset="0"/>
                </a:rPr>
                <a:t>damage.</a:t>
              </a:r>
              <a:endParaRPr lang="en-US" altLang="en-US" sz="2800" dirty="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71500" y="2451077"/>
              <a:ext cx="7943850" cy="1647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400" u="sng" dirty="0">
                  <a:solidFill>
                    <a:srgbClr val="00B050"/>
                  </a:solidFill>
                  <a:latin typeface="GE Inspira Pitch" pitchFamily="34" charset="0"/>
                </a:rPr>
                <a:t>Never open circuit a current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400" u="sng" dirty="0">
                  <a:solidFill>
                    <a:srgbClr val="00B050"/>
                  </a:solidFill>
                  <a:latin typeface="GE Inspira Pitch" pitchFamily="34" charset="0"/>
                </a:rPr>
                <a:t>transformer secondary while the primary is energized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6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77110" y="807121"/>
            <a:ext cx="9620624" cy="5521325"/>
            <a:chOff x="-362324" y="457200"/>
            <a:chExt cx="9620624" cy="5521325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495300" y="1898650"/>
              <a:ext cx="7772400" cy="1298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>
                <a:defRPr sz="4000">
                  <a:solidFill>
                    <a:srgbClr val="1E4191"/>
                  </a:solidFill>
                  <a:latin typeface="GE Inspira" pitchFamily="34" charset="0"/>
                </a:defRPr>
              </a:lvl1pPr>
              <a:lvl2pPr algn="l">
                <a:defRPr sz="4000">
                  <a:solidFill>
                    <a:srgbClr val="1E4191"/>
                  </a:solidFill>
                  <a:latin typeface="GE Inspira" pitchFamily="34" charset="0"/>
                </a:defRPr>
              </a:lvl2pPr>
              <a:lvl3pPr algn="l">
                <a:defRPr sz="4000">
                  <a:solidFill>
                    <a:srgbClr val="1E4191"/>
                  </a:solidFill>
                  <a:latin typeface="GE Inspira" pitchFamily="34" charset="0"/>
                </a:defRPr>
              </a:lvl3pPr>
              <a:lvl4pPr algn="l">
                <a:defRPr sz="4000">
                  <a:solidFill>
                    <a:srgbClr val="1E4191"/>
                  </a:solidFill>
                  <a:latin typeface="GE Inspira" pitchFamily="34" charset="0"/>
                </a:defRPr>
              </a:lvl4pPr>
              <a:lvl5pPr algn="l">
                <a:defRPr sz="4000">
                  <a:solidFill>
                    <a:srgbClr val="1E4191"/>
                  </a:solidFill>
                  <a:latin typeface="GE Inspira" pitchFamily="34" charset="0"/>
                </a:defRPr>
              </a:lvl5pPr>
              <a:lvl6pPr marL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1E4191"/>
                  </a:solidFill>
                  <a:latin typeface="GE Inspira" pitchFamily="34" charset="0"/>
                </a:defRPr>
              </a:lvl6pPr>
              <a:lvl7pPr marL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1E4191"/>
                  </a:solidFill>
                  <a:latin typeface="GE Inspira" pitchFamily="34" charset="0"/>
                </a:defRPr>
              </a:lvl7pPr>
              <a:lvl8pPr marL="13716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1E4191"/>
                  </a:solidFill>
                  <a:latin typeface="GE Inspira" pitchFamily="34" charset="0"/>
                </a:defRPr>
              </a:lvl8pPr>
              <a:lvl9pPr marL="1828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1E4191"/>
                  </a:solidFill>
                  <a:latin typeface="GE Inspira" pitchFamily="34" charset="0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400" u="sng" dirty="0">
                  <a:solidFill>
                    <a:srgbClr val="00B050"/>
                  </a:solidFill>
                  <a:latin typeface="GE Inspira Pitch" pitchFamily="34" charset="0"/>
                </a:rPr>
                <a:t>Never short circuit the secondary of an energized VT</a:t>
              </a: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81100" y="3200400"/>
              <a:ext cx="80772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50000"/>
                </a:spcBef>
                <a:buClr>
                  <a:srgbClr val="004880"/>
                </a:buClr>
                <a:defRPr sz="2800">
                  <a:solidFill>
                    <a:srgbClr val="1E4191"/>
                  </a:solidFill>
                  <a:latin typeface="GE Inspira" pitchFamily="34" charset="0"/>
                </a:defRPr>
              </a:lvl1pPr>
              <a:lvl2pPr marL="341313" indent="-339725" algn="l">
                <a:spcBef>
                  <a:spcPct val="30000"/>
                </a:spcBef>
                <a:buClr>
                  <a:srgbClr val="004880"/>
                </a:buClr>
                <a:buFont typeface="GE Inspira" pitchFamily="34" charset="0"/>
                <a:buChar char="•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2pPr>
              <a:lvl3pPr marL="744538" indent="-288925" algn="l">
                <a:spcBef>
                  <a:spcPct val="20000"/>
                </a:spcBef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3pPr>
              <a:lvl4pPr marL="1146175" indent="-287338" algn="l">
                <a:spcBef>
                  <a:spcPct val="10000"/>
                </a:spcBef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4pPr>
              <a:lvl5pPr marL="1546225" indent="-285750" algn="l"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5pPr>
              <a:lvl6pPr marL="20034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6pPr>
              <a:lvl7pPr marL="24606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7pPr>
              <a:lvl8pPr marL="29178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8pPr>
              <a:lvl9pPr marL="33750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9pPr>
            </a:lstStyle>
            <a:p>
              <a:pPr fontAlgn="base">
                <a:lnSpc>
                  <a:spcPct val="90000"/>
                </a:lnSpc>
                <a:spcAft>
                  <a:spcPct val="0"/>
                </a:spcAft>
              </a:pPr>
              <a:endParaRPr lang="en-US" altLang="en-US">
                <a:latin typeface="GE Inspira Pitch" pitchFamily="34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600200" y="457200"/>
              <a:ext cx="1841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-362324" y="650567"/>
              <a:ext cx="254909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 b="1" i="1" dirty="0" smtClean="0">
                  <a:solidFill>
                    <a:srgbClr val="FF0000"/>
                  </a:solidFill>
                  <a:latin typeface="GE Inspira Pitch" pitchFamily="34" charset="0"/>
                </a:rPr>
                <a:t>Rule </a:t>
              </a:r>
              <a:r>
                <a:rPr lang="en-US" altLang="en-US" sz="4800" b="1" i="1" dirty="0">
                  <a:solidFill>
                    <a:srgbClr val="FF0000"/>
                  </a:solidFill>
                  <a:latin typeface="GE Inspira Pitch" pitchFamily="34" charset="0"/>
                </a:rPr>
                <a:t># 2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95300" y="4305300"/>
              <a:ext cx="8648700" cy="167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</a:pPr>
              <a:r>
                <a:rPr lang="en-US" altLang="en-US" sz="2800">
                  <a:solidFill>
                    <a:srgbClr val="1E4191"/>
                  </a:solidFill>
                  <a:latin typeface="GE Inspira Pitch" pitchFamily="34" charset="0"/>
                </a:rPr>
                <a:t>VTs are intended to be used as proportional voltage</a:t>
              </a:r>
            </a:p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</a:pPr>
              <a:r>
                <a:rPr lang="en-US" altLang="en-US" sz="2800">
                  <a:solidFill>
                    <a:srgbClr val="1E4191"/>
                  </a:solidFill>
                  <a:latin typeface="GE Inspira Pitch" pitchFamily="34" charset="0"/>
                </a:rPr>
                <a:t>devices. Damaging current will result from short </a:t>
              </a:r>
            </a:p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</a:pPr>
              <a:r>
                <a:rPr lang="en-US" altLang="en-US" sz="2800">
                  <a:solidFill>
                    <a:srgbClr val="1E4191"/>
                  </a:solidFill>
                  <a:latin typeface="GE Inspira Pitch" pitchFamily="34" charset="0"/>
                </a:rPr>
                <a:t>circuiting the secondary circuit of an energized VT.  </a:t>
              </a:r>
              <a:endParaRPr lang="en-US" altLang="en-US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14764" y="983409"/>
            <a:ext cx="8401782" cy="5381625"/>
            <a:chOff x="-324582" y="457200"/>
            <a:chExt cx="8401782" cy="538162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543050" y="457200"/>
              <a:ext cx="1841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-324582" y="737616"/>
              <a:ext cx="254909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 b="1" i="1" dirty="0" smtClean="0">
                  <a:solidFill>
                    <a:srgbClr val="FF0000"/>
                  </a:solidFill>
                  <a:latin typeface="GE Inspira Pitch" pitchFamily="34" charset="0"/>
                </a:rPr>
                <a:t>Rule </a:t>
              </a:r>
              <a:r>
                <a:rPr lang="en-US" altLang="en-US" sz="4800" b="1" i="1" dirty="0">
                  <a:solidFill>
                    <a:srgbClr val="FF0000"/>
                  </a:solidFill>
                  <a:latin typeface="GE Inspira Pitch" pitchFamily="34" charset="0"/>
                </a:rPr>
                <a:t># </a:t>
              </a:r>
              <a:r>
                <a:rPr lang="en-US" altLang="en-US" sz="4800" b="1" i="1" dirty="0" smtClean="0">
                  <a:solidFill>
                    <a:srgbClr val="FF0000"/>
                  </a:solidFill>
                  <a:latin typeface="GE Inspira Pitch" pitchFamily="34" charset="0"/>
                </a:rPr>
                <a:t>3</a:t>
              </a:r>
              <a:endParaRPr lang="en-US" altLang="en-US" sz="4800" b="1" i="1" dirty="0">
                <a:solidFill>
                  <a:srgbClr val="FF0000"/>
                </a:solidFill>
                <a:latin typeface="GE Inspira Pitch" pitchFamily="3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31925" y="2527300"/>
              <a:ext cx="1841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09600" y="1847850"/>
              <a:ext cx="7467600" cy="144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400" u="sng" dirty="0">
                  <a:solidFill>
                    <a:srgbClr val="00B050"/>
                  </a:solidFill>
                  <a:latin typeface="GE Inspira Pitch" pitchFamily="34" charset="0"/>
                </a:rPr>
                <a:t>CT secondary leads must be added to the CT burden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736725" y="4191000"/>
              <a:ext cx="1841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71500" y="4038600"/>
              <a:ext cx="651510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1E4191"/>
                  </a:solidFill>
                  <a:latin typeface="GE Inspira Pitch" pitchFamily="34" charset="0"/>
                </a:rPr>
                <a:t>Electronic relays usually represent very little burden to the CT secondary circuit.  In many cases the major burden is caused by the CT secondary leads.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7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9191" y="1130061"/>
            <a:ext cx="9351748" cy="5240338"/>
            <a:chOff x="-150598" y="457200"/>
            <a:chExt cx="9351748" cy="524033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123950" y="3200400"/>
              <a:ext cx="80772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50000"/>
                </a:spcBef>
                <a:buClr>
                  <a:srgbClr val="004880"/>
                </a:buClr>
                <a:defRPr sz="2800">
                  <a:solidFill>
                    <a:srgbClr val="1E4191"/>
                  </a:solidFill>
                  <a:latin typeface="GE Inspira" pitchFamily="34" charset="0"/>
                </a:defRPr>
              </a:lvl1pPr>
              <a:lvl2pPr marL="341313" indent="-339725" algn="l">
                <a:spcBef>
                  <a:spcPct val="30000"/>
                </a:spcBef>
                <a:buClr>
                  <a:srgbClr val="004880"/>
                </a:buClr>
                <a:buFont typeface="GE Inspira" pitchFamily="34" charset="0"/>
                <a:buChar char="•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2pPr>
              <a:lvl3pPr marL="744538" indent="-288925" algn="l">
                <a:spcBef>
                  <a:spcPct val="20000"/>
                </a:spcBef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3pPr>
              <a:lvl4pPr marL="1146175" indent="-287338" algn="l">
                <a:spcBef>
                  <a:spcPct val="10000"/>
                </a:spcBef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4pPr>
              <a:lvl5pPr marL="1546225" indent="-285750" algn="l"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5pPr>
              <a:lvl6pPr marL="20034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6pPr>
              <a:lvl7pPr marL="24606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7pPr>
              <a:lvl8pPr marL="29178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8pPr>
              <a:lvl9pPr marL="3375025" indent="-28575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4880"/>
                </a:buClr>
                <a:buChar char="–"/>
                <a:defRPr sz="2800">
                  <a:solidFill>
                    <a:srgbClr val="1E4191"/>
                  </a:solidFill>
                  <a:latin typeface="GE Inspira" pitchFamily="34" charset="0"/>
                </a:defRPr>
              </a:lvl9pPr>
            </a:lstStyle>
            <a:p>
              <a:pPr fontAlgn="base">
                <a:lnSpc>
                  <a:spcPct val="90000"/>
                </a:lnSpc>
                <a:spcAft>
                  <a:spcPct val="0"/>
                </a:spcAft>
              </a:pPr>
              <a:endParaRPr lang="en-US" altLang="en-US">
                <a:latin typeface="GE Inspira Pitch" pitchFamily="34" charset="0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543050" y="457200"/>
              <a:ext cx="1841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-150598" y="758517"/>
              <a:ext cx="254909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 b="1" i="1" dirty="0" smtClean="0">
                  <a:solidFill>
                    <a:srgbClr val="FF0000"/>
                  </a:solidFill>
                  <a:latin typeface="GE Inspira Pitch" pitchFamily="34" charset="0"/>
                </a:rPr>
                <a:t>Rule </a:t>
              </a:r>
              <a:r>
                <a:rPr lang="en-US" altLang="en-US" sz="4800" b="1" i="1" dirty="0">
                  <a:solidFill>
                    <a:srgbClr val="FF0000"/>
                  </a:solidFill>
                  <a:latin typeface="GE Inspira Pitch" pitchFamily="34" charset="0"/>
                </a:rPr>
                <a:t># </a:t>
              </a:r>
              <a:r>
                <a:rPr lang="en-US" altLang="en-US" sz="4800" b="1" i="1" dirty="0" smtClean="0">
                  <a:solidFill>
                    <a:srgbClr val="FF0000"/>
                  </a:solidFill>
                  <a:latin typeface="GE Inspira Pitch" pitchFamily="34" charset="0"/>
                </a:rPr>
                <a:t>4</a:t>
              </a:r>
              <a:endParaRPr lang="en-US" altLang="en-US" sz="4800" b="1" i="1" dirty="0">
                <a:solidFill>
                  <a:srgbClr val="FF0000"/>
                </a:solidFill>
                <a:latin typeface="GE Inspira Pitch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431925" y="2527300"/>
              <a:ext cx="1841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40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09600" y="1847850"/>
              <a:ext cx="7467600" cy="144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400" u="sng" dirty="0">
                  <a:solidFill>
                    <a:srgbClr val="00B050"/>
                  </a:solidFill>
                  <a:latin typeface="GE Inspira Pitch" pitchFamily="34" charset="0"/>
                </a:rPr>
                <a:t>Never use a 60 Hz rated VT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400" u="sng" dirty="0">
                  <a:solidFill>
                    <a:srgbClr val="00B050"/>
                  </a:solidFill>
                  <a:latin typeface="GE Inspira Pitch" pitchFamily="34" charset="0"/>
                </a:rPr>
                <a:t>on a 50 Hz System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736725" y="4191000"/>
              <a:ext cx="1841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4000">
                <a:solidFill>
                  <a:srgbClr val="1E4191"/>
                </a:solidFill>
                <a:latin typeface="GE Inspira Pitch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71500" y="4324350"/>
              <a:ext cx="792480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1E4191"/>
                  </a:solidFill>
                  <a:latin typeface="GE Inspira Pitch" pitchFamily="34" charset="0"/>
                </a:rPr>
                <a:t>60 Hz VTs may saturate at lower frequencies  and exceed temperature limitations.  VT failure is likely…severe equipment damage is possible.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4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6472" cy="487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 smtClean="0">
                <a:effectLst/>
              </a:rPr>
              <a:t>Applications of Instrument Transformers: </a:t>
            </a:r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sz="3200" dirty="0" smtClean="0">
                <a:effectLst/>
              </a:rPr>
              <a:t>For measurement of </a:t>
            </a:r>
            <a:r>
              <a:rPr lang="en-US" sz="3200" u="sng" dirty="0" smtClean="0">
                <a:effectLst/>
              </a:rPr>
              <a:t>high ac current</a:t>
            </a:r>
            <a:r>
              <a:rPr lang="en-US" sz="3200" dirty="0" smtClean="0">
                <a:effectLst/>
              </a:rPr>
              <a:t>, it is usual to use low range ac ammeter with suitable shunt. </a:t>
            </a:r>
          </a:p>
          <a:p>
            <a:pPr lvl="0"/>
            <a:r>
              <a:rPr lang="en-US" sz="3200" dirty="0" smtClean="0">
                <a:effectLst/>
              </a:rPr>
              <a:t>For measurement of </a:t>
            </a:r>
            <a:r>
              <a:rPr lang="en-US" sz="3200" u="sng" dirty="0" smtClean="0">
                <a:effectLst/>
              </a:rPr>
              <a:t>high ac voltage</a:t>
            </a:r>
            <a:r>
              <a:rPr lang="en-US" sz="3200" dirty="0" smtClean="0">
                <a:effectLst/>
              </a:rPr>
              <a:t>, low range ac voltmeters are used with high resistances connected in series. 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For measurement of </a:t>
            </a:r>
            <a:r>
              <a:rPr lang="en-US" sz="3200" u="sng" dirty="0">
                <a:solidFill>
                  <a:prstClr val="black"/>
                </a:solidFill>
              </a:rPr>
              <a:t>very high ac current and voltage</a:t>
            </a:r>
            <a:r>
              <a:rPr lang="en-US" sz="3200" dirty="0">
                <a:solidFill>
                  <a:prstClr val="black"/>
                </a:solidFill>
              </a:rPr>
              <a:t>, we cannot use these methods. Instead, we use specially constructed HV instrument transformers to </a:t>
            </a:r>
            <a:r>
              <a:rPr lang="en-US" sz="3200" dirty="0" smtClean="0">
                <a:solidFill>
                  <a:prstClr val="black"/>
                </a:solidFill>
              </a:rPr>
              <a:t>isolate </a:t>
            </a:r>
            <a:r>
              <a:rPr lang="en-US" sz="3200" dirty="0">
                <a:solidFill>
                  <a:prstClr val="black"/>
                </a:solidFill>
              </a:rPr>
              <a:t>the high voltage circuit from the measuring circuit in order to protect the measuring instruments from burning.</a:t>
            </a:r>
          </a:p>
          <a:p>
            <a:pPr marL="0" lvl="0" indent="0">
              <a:buNone/>
            </a:pPr>
            <a:endParaRPr lang="en-US" sz="3200" dirty="0" smtClean="0">
              <a:effectLst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Instrument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prstClr val="black"/>
                </a:solidFill>
              </a:rPr>
              <a:t>Application </a:t>
            </a:r>
            <a:r>
              <a:rPr lang="en-US" sz="3200" dirty="0">
                <a:solidFill>
                  <a:prstClr val="black"/>
                </a:solidFill>
              </a:rPr>
              <a:t>of </a:t>
            </a:r>
            <a:r>
              <a:rPr lang="en-US" sz="3200" dirty="0" smtClean="0">
                <a:solidFill>
                  <a:prstClr val="black"/>
                </a:solidFill>
              </a:rPr>
              <a:t>Instrumentation </a:t>
            </a:r>
            <a:r>
              <a:rPr lang="en-US" sz="3200" dirty="0">
                <a:solidFill>
                  <a:prstClr val="black"/>
                </a:solidFill>
              </a:rPr>
              <a:t>Transformers In </a:t>
            </a:r>
            <a:r>
              <a:rPr lang="en-US" sz="3200" u="sng" dirty="0">
                <a:solidFill>
                  <a:prstClr val="black"/>
                </a:solidFill>
              </a:rPr>
              <a:t>dc circuits </a:t>
            </a:r>
            <a:r>
              <a:rPr lang="en-US" sz="3200" dirty="0">
                <a:solidFill>
                  <a:prstClr val="black"/>
                </a:solidFill>
              </a:rPr>
              <a:t>for current and voltage measurement, we use low range dc ammeters and voltmeters with rectifiers connected in their secondary circuits. 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The </a:t>
            </a:r>
            <a:r>
              <a:rPr lang="en-US" sz="3200" dirty="0">
                <a:solidFill>
                  <a:prstClr val="black"/>
                </a:solidFill>
              </a:rPr>
              <a:t>vast primary application of Instrument Transformers is for the protection </a:t>
            </a:r>
            <a:r>
              <a:rPr lang="en-US" sz="3200" dirty="0" smtClean="0">
                <a:solidFill>
                  <a:prstClr val="black"/>
                </a:solidFill>
              </a:rPr>
              <a:t>and control of </a:t>
            </a:r>
            <a:r>
              <a:rPr lang="en-US" sz="3200" dirty="0">
                <a:solidFill>
                  <a:prstClr val="black"/>
                </a:solidFill>
              </a:rPr>
              <a:t>power system and power equipment of high and very high ratings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The working of these </a:t>
            </a:r>
            <a:r>
              <a:rPr lang="en-US" sz="3200" dirty="0" smtClean="0">
                <a:solidFill>
                  <a:prstClr val="black"/>
                </a:solidFill>
              </a:rPr>
              <a:t>instrument transformers </a:t>
            </a:r>
            <a:r>
              <a:rPr lang="en-US" sz="3200" dirty="0">
                <a:solidFill>
                  <a:prstClr val="black"/>
                </a:solidFill>
              </a:rPr>
              <a:t>are similar </a:t>
            </a:r>
            <a:r>
              <a:rPr lang="en-US" sz="3200" dirty="0" smtClean="0">
                <a:solidFill>
                  <a:prstClr val="black"/>
                </a:solidFill>
              </a:rPr>
              <a:t>to those </a:t>
            </a:r>
            <a:r>
              <a:rPr lang="en-US" sz="3200" dirty="0">
                <a:solidFill>
                  <a:prstClr val="black"/>
                </a:solidFill>
              </a:rPr>
              <a:t>of the ordinary transformers. </a:t>
            </a:r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b="1" dirty="0" smtClean="0">
              <a:effectLst/>
            </a:endParaRPr>
          </a:p>
          <a:p>
            <a:pPr algn="ctr"/>
            <a:r>
              <a:rPr lang="en-US" sz="6700" b="1" dirty="0" smtClean="0">
                <a:solidFill>
                  <a:srgbClr val="FF0000"/>
                </a:solidFill>
                <a:effectLst/>
              </a:rPr>
              <a:t>Instrument Transformers</a:t>
            </a:r>
            <a:endParaRPr lang="en-US" sz="6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382084"/>
            <a:ext cx="10184750" cy="5003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6158" y="6301311"/>
            <a:ext cx="10248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none" strike="noStrike" baseline="0" dirty="0" smtClean="0">
                <a:latin typeface="GE Inspira"/>
              </a:rPr>
              <a:t>Basic Construction and Magnetic Circuit of </a:t>
            </a:r>
            <a:r>
              <a:rPr lang="en-US" sz="2400" b="1" dirty="0" smtClean="0">
                <a:latin typeface="GE Inspira"/>
              </a:rPr>
              <a:t>Instrument Transformers</a:t>
            </a:r>
            <a:endParaRPr lang="en-US" sz="2400" b="1" dirty="0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838200" y="247651"/>
            <a:ext cx="10515600" cy="144303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effectLst/>
              </a:rPr>
              <a:t>Instrument Transformers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86" y="1988771"/>
            <a:ext cx="10252490" cy="4046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9617" y="6216075"/>
            <a:ext cx="7579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baseline="0" dirty="0" smtClean="0">
                <a:latin typeface="GE Inspira"/>
              </a:rPr>
              <a:t>Polarity of Instrument Transformers</a:t>
            </a:r>
            <a:endParaRPr lang="en-US" sz="2800" b="1" dirty="0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endParaRPr lang="en-US" b="1" dirty="0" smtClean="0">
              <a:effectLst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Instrument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1063698"/>
            <a:ext cx="10315851" cy="52161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6374" y="6232226"/>
            <a:ext cx="9427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none" strike="noStrike" baseline="0" dirty="0" smtClean="0">
                <a:latin typeface="GE Inspira"/>
              </a:rPr>
              <a:t>Common </a:t>
            </a:r>
            <a:r>
              <a:rPr lang="en-US" sz="2800" b="1" dirty="0" smtClean="0">
                <a:latin typeface="GE Inspira"/>
              </a:rPr>
              <a:t>connections </a:t>
            </a:r>
            <a:r>
              <a:rPr lang="en-US" sz="2800" b="1" u="none" strike="noStrike" baseline="0" dirty="0" smtClean="0">
                <a:latin typeface="GE Inspira"/>
              </a:rPr>
              <a:t> of instrument transformers</a:t>
            </a:r>
            <a:endParaRPr lang="en-US" sz="2800" b="1" dirty="0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882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/>
              </a:rPr>
              <a:t>Instrument Transformers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2075</Words>
  <Application>Microsoft Macintosh PowerPoint</Application>
  <PresentationFormat>Widescreen</PresentationFormat>
  <Paragraphs>310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Calibri</vt:lpstr>
      <vt:lpstr>Calibri Light</vt:lpstr>
      <vt:lpstr>Cambria Math</vt:lpstr>
      <vt:lpstr>Courier New</vt:lpstr>
      <vt:lpstr>GE Inspira</vt:lpstr>
      <vt:lpstr>GE Inspira Pitch</vt:lpstr>
      <vt:lpstr>Monotype Sorts</vt:lpstr>
      <vt:lpstr>Times New Roman</vt:lpstr>
      <vt:lpstr>Arial</vt:lpstr>
      <vt:lpstr>Office Theme</vt:lpstr>
      <vt:lpstr>Quiz 3 (Computer) : 6 mins</vt:lpstr>
      <vt:lpstr>PowerPoint Presentation</vt:lpstr>
      <vt:lpstr>PowerPoint Presentation</vt:lpstr>
      <vt:lpstr> Instrument Transformers</vt:lpstr>
      <vt:lpstr> Instrument Transformers</vt:lpstr>
      <vt:lpstr> Instrument Transformers</vt:lpstr>
      <vt:lpstr>Instrument Transformers</vt:lpstr>
      <vt:lpstr> Instrument Transformers</vt:lpstr>
      <vt:lpstr>Instrument Transformers</vt:lpstr>
      <vt:lpstr> Current Transformers</vt:lpstr>
      <vt:lpstr> Current Transformers</vt:lpstr>
      <vt:lpstr>Construction Types of Current Transformers</vt:lpstr>
      <vt:lpstr> Current Transformers</vt:lpstr>
      <vt:lpstr> Current Transformers</vt:lpstr>
      <vt:lpstr>Current Transformers</vt:lpstr>
      <vt:lpstr> Current Transformers</vt:lpstr>
      <vt:lpstr> Current Transformers</vt:lpstr>
      <vt:lpstr>Connections of Current Transformers</vt:lpstr>
      <vt:lpstr>PowerPoint Presentation</vt:lpstr>
      <vt:lpstr> Current Transformers</vt:lpstr>
      <vt:lpstr> Current Transformers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Potential Transformers</vt:lpstr>
      <vt:lpstr> Potential Transformers</vt:lpstr>
      <vt:lpstr> Potential Transformers</vt:lpstr>
      <vt:lpstr> Potential Transformers</vt:lpstr>
      <vt:lpstr>PowerPoint Presentation</vt:lpstr>
      <vt:lpstr>Connections of 1-Phase Potential Transformers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E. Elmatboly</dc:creator>
  <cp:lastModifiedBy>Microsoft Office User</cp:lastModifiedBy>
  <cp:revision>93</cp:revision>
  <dcterms:created xsi:type="dcterms:W3CDTF">2014-10-14T01:16:23Z</dcterms:created>
  <dcterms:modified xsi:type="dcterms:W3CDTF">2018-03-05T15:01:32Z</dcterms:modified>
</cp:coreProperties>
</file>