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pic>
        <p:nvPicPr>
          <p:cNvPr id="12" name="image1.png"/>
          <p:cNvPicPr>
            <a:picLocks noChangeAspect="1"/>
          </p:cNvPicPr>
          <p:nvPr/>
        </p:nvPicPr>
        <p:blipFill>
          <a:blip r:embed="rId2">
            <a:extLst/>
          </a:blip>
          <a:stretch>
            <a:fillRect/>
          </a:stretch>
        </p:blipFill>
        <p:spPr>
          <a:xfrm>
            <a:off x="130175" y="166687"/>
            <a:ext cx="866775" cy="847726"/>
          </a:xfrm>
          <a:prstGeom prst="rect">
            <a:avLst/>
          </a:prstGeom>
          <a:ln w="12700">
            <a:miter lim="400000"/>
          </a:ln>
        </p:spPr>
      </p:pic>
      <p:sp>
        <p:nvSpPr>
          <p:cNvPr id="13" name="Shape 13"/>
          <p:cNvSpPr/>
          <p:nvPr>
            <p:ph type="title"/>
          </p:nvPr>
        </p:nvSpPr>
        <p:spPr>
          <a:xfrm>
            <a:off x="1524000" y="1122362"/>
            <a:ext cx="9144000" cy="2387601"/>
          </a:xfrm>
          <a:prstGeom prst="rect">
            <a:avLst/>
          </a:prstGeom>
        </p:spPr>
        <p:txBody>
          <a:bodyPr anchor="b"/>
          <a:lstStyle>
            <a:lvl1pPr>
              <a:defRPr sz="6000"/>
            </a:lvl1pPr>
          </a:lstStyle>
          <a:p>
            <a:pPr/>
            <a:r>
              <a:t>Title Text</a:t>
            </a:r>
          </a:p>
        </p:txBody>
      </p:sp>
      <p:sp>
        <p:nvSpPr>
          <p:cNvPr id="14" name="Shape 14"/>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a:r>
              <a:t>Title Text</a:t>
            </a:r>
          </a:p>
        </p:txBody>
      </p:sp>
      <p:sp>
        <p:nvSpPr>
          <p:cNvPr id="95" name="Shape 95"/>
          <p:cNvSpPr/>
          <p:nvPr>
            <p:ph type="body" idx="1"/>
          </p:nvPr>
        </p:nvSpPr>
        <p:spPr>
          <a:xfrm>
            <a:off x="838200" y="833437"/>
            <a:ext cx="10515600" cy="5343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03" name="Shape 103"/>
          <p:cNvSpPr/>
          <p:nvPr>
            <p:ph type="title"/>
          </p:nvPr>
        </p:nvSpPr>
        <p:spPr>
          <a:xfrm>
            <a:off x="8724900" y="365125"/>
            <a:ext cx="2628900" cy="5811838"/>
          </a:xfrm>
          <a:prstGeom prst="rect">
            <a:avLst/>
          </a:prstGeom>
        </p:spPr>
        <p:txBody>
          <a:bodyPr/>
          <a:lstStyle/>
          <a:p>
            <a:pPr/>
            <a:r>
              <a:t>Title Text</a:t>
            </a:r>
          </a:p>
        </p:txBody>
      </p:sp>
      <p:sp>
        <p:nvSpPr>
          <p:cNvPr id="104" name="Shape 104"/>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Title Text</a:t>
            </a:r>
          </a:p>
        </p:txBody>
      </p:sp>
      <p:sp>
        <p:nvSpPr>
          <p:cNvPr id="23" name="Shape 2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31" name="Shape 31"/>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Shape 32"/>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a:r>
              <a:t>Title Text</a:t>
            </a:r>
          </a:p>
        </p:txBody>
      </p:sp>
      <p:sp>
        <p:nvSpPr>
          <p:cNvPr id="41" name="Shape 41"/>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49" name="Shape 49"/>
          <p:cNvSpPr/>
          <p:nvPr>
            <p:ph type="title"/>
          </p:nvPr>
        </p:nvSpPr>
        <p:spPr>
          <a:xfrm>
            <a:off x="839787" y="365125"/>
            <a:ext cx="10515601" cy="1325563"/>
          </a:xfrm>
          <a:prstGeom prst="rect">
            <a:avLst/>
          </a:prstGeom>
        </p:spPr>
        <p:txBody>
          <a:bodyPr/>
          <a:lstStyle/>
          <a:p>
            <a:pPr/>
            <a:r>
              <a:t>Title Text</a:t>
            </a:r>
          </a:p>
        </p:txBody>
      </p:sp>
      <p:sp>
        <p:nvSpPr>
          <p:cNvPr id="50" name="Shape 50"/>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a:r>
              <a:t>Title Text</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74" name="Shape 74"/>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5" name="Shape 75"/>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84" name="Shape 84"/>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5" name="Shape 85"/>
          <p:cNvSpPr/>
          <p:nvPr>
            <p:ph type="pic" sz="half" idx="13"/>
          </p:nvPr>
        </p:nvSpPr>
        <p:spPr>
          <a:xfrm>
            <a:off x="5183187" y="987425"/>
            <a:ext cx="6172201" cy="4873625"/>
          </a:xfrm>
          <a:prstGeom prst="rect">
            <a:avLst/>
          </a:prstGeom>
        </p:spPr>
        <p:txBody>
          <a:bodyPr lIns="91439" rIns="91439">
            <a:noAutofit/>
          </a:bodyPr>
          <a:lstStyle/>
          <a:p>
            <a:pPr/>
          </a:p>
        </p:txBody>
      </p:sp>
      <p:sp>
        <p:nvSpPr>
          <p:cNvPr id="86" name="Shape 86"/>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extLst/>
          </a:blip>
          <a:stretch>
            <a:fillRect/>
          </a:stretch>
        </p:blipFill>
        <p:spPr>
          <a:xfrm>
            <a:off x="138112" y="150812"/>
            <a:ext cx="866776" cy="847726"/>
          </a:xfrm>
          <a:prstGeom prst="rect">
            <a:avLst/>
          </a:prstGeom>
          <a:ln w="12700">
            <a:miter lim="400000"/>
          </a:ln>
        </p:spPr>
      </p:pic>
      <p:sp>
        <p:nvSpPr>
          <p:cNvPr id="3" name="Shape 3"/>
          <p:cNvSpPr/>
          <p:nvPr>
            <p:ph type="title"/>
          </p:nvPr>
        </p:nvSpPr>
        <p:spPr>
          <a:xfrm>
            <a:off x="838200" y="22225"/>
            <a:ext cx="10515600" cy="6794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Shape 4"/>
          <p:cNvSpPr/>
          <p:nvPr>
            <p:ph type="body" idx="1"/>
          </p:nvPr>
        </p:nvSpPr>
        <p:spPr>
          <a:xfrm>
            <a:off x="838200" y="998537"/>
            <a:ext cx="10515600" cy="51784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45720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91440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137160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1828800" algn="ctr"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6.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image" Target="../media/image3.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3.png"/><Relationship Id="rId5" Type="http://schemas.openxmlformats.org/officeDocument/2006/relationships/image" Target="../media/image40.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3.png"/><Relationship Id="rId5" Type="http://schemas.openxmlformats.org/officeDocument/2006/relationships/image" Target="../media/image4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3.png"/><Relationship Id="rId5" Type="http://schemas.openxmlformats.org/officeDocument/2006/relationships/image" Target="../media/image4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3.png"/><Relationship Id="rId5" Type="http://schemas.openxmlformats.org/officeDocument/2006/relationships/image" Target="../media/image4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3.png"/><Relationship Id="rId5" Type="http://schemas.openxmlformats.org/officeDocument/2006/relationships/image" Target="../media/image4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4.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hyperlink" Target="http://www.eng.hmc.edu/NewE80/PDFs/TemperatureMeasurementLecNotes.pdf" TargetMode="External"/><Relationship Id="rId6" Type="http://schemas.openxmlformats.org/officeDocument/2006/relationships/hyperlink" Target="http://www.colorado.edu/MCEN/Measlab/background1storder.pdf" TargetMode="Externa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hio.edu/people/bayless/seniorlab/thermocouple.pdf" TargetMode="External"/><Relationship Id="rId3" Type="http://schemas.openxmlformats.org/officeDocument/2006/relationships/hyperlink" Target="http://www.msm.cam.ac.uk/utc/thermocouple/pages/ThermocouplesOperatingPrinciples.html" TargetMode="External"/><Relationship Id="rId4" Type="http://schemas.openxmlformats.org/officeDocument/2006/relationships/hyperlink" Target="http://www.technologyreview.com/sites/default/files/legacy/temperature_measurements_with_thermocouples.pdf" TargetMode="External"/><Relationship Id="rId5" Type="http://schemas.openxmlformats.org/officeDocument/2006/relationships/hyperlink" Target="http://www.eng.hmc.edu/NewE80/PDFs/VIshayThermDataSheet.pdf"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4" name="image2.png"/>
          <p:cNvPicPr>
            <a:picLocks noChangeAspect="1"/>
          </p:cNvPicPr>
          <p:nvPr/>
        </p:nvPicPr>
        <p:blipFill>
          <a:blip r:embed="rId2">
            <a:extLst/>
          </a:blip>
          <a:stretch>
            <a:fillRect/>
          </a:stretch>
        </p:blipFill>
        <p:spPr>
          <a:xfrm>
            <a:off x="4219575" y="2229641"/>
            <a:ext cx="4619625" cy="3425436"/>
          </a:xfrm>
          <a:prstGeom prst="rect">
            <a:avLst/>
          </a:prstGeom>
          <a:ln w="12700">
            <a:miter lim="400000"/>
          </a:ln>
        </p:spPr>
      </p:pic>
      <p:sp>
        <p:nvSpPr>
          <p:cNvPr id="115" name="Shape 115"/>
          <p:cNvSpPr/>
          <p:nvPr>
            <p:ph type="ctrTitle"/>
          </p:nvPr>
        </p:nvSpPr>
        <p:spPr>
          <a:xfrm>
            <a:off x="1524000" y="136525"/>
            <a:ext cx="9144000" cy="976313"/>
          </a:xfrm>
          <a:prstGeom prst="rect">
            <a:avLst/>
          </a:prstGeom>
        </p:spPr>
        <p:txBody>
          <a:bodyPr/>
          <a:lstStyle/>
          <a:p>
            <a:pPr defTabSz="521208">
              <a:defRPr sz="2451"/>
            </a:pPr>
            <a:br/>
            <a:r>
              <a:rPr sz="1083"/>
              <a:t>Engineering 80 – Spring 2015</a:t>
            </a:r>
            <a:br>
              <a:rPr sz="1083"/>
            </a:br>
            <a:r>
              <a:t>Temperature Measurements</a:t>
            </a:r>
          </a:p>
        </p:txBody>
      </p:sp>
      <p:sp>
        <p:nvSpPr>
          <p:cNvPr id="116" name="Shape 116"/>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7" name="image3.jpg" descr="http://elcodis.com/photos/19/51/195143/to-92-3_standardbody__to-226_straightlead.jpg"/>
          <p:cNvPicPr>
            <a:picLocks noChangeAspect="1"/>
          </p:cNvPicPr>
          <p:nvPr/>
        </p:nvPicPr>
        <p:blipFill>
          <a:blip r:embed="rId3">
            <a:extLst/>
          </a:blip>
          <a:stretch>
            <a:fillRect/>
          </a:stretch>
        </p:blipFill>
        <p:spPr>
          <a:xfrm>
            <a:off x="8896350" y="2229641"/>
            <a:ext cx="3162300" cy="3162302"/>
          </a:xfrm>
          <a:prstGeom prst="rect">
            <a:avLst/>
          </a:prstGeom>
          <a:ln w="12700">
            <a:miter lim="400000"/>
          </a:ln>
        </p:spPr>
      </p:pic>
      <p:sp>
        <p:nvSpPr>
          <p:cNvPr id="118" name="Shape 118"/>
          <p:cNvSpPr/>
          <p:nvPr/>
        </p:nvSpPr>
        <p:spPr>
          <a:xfrm>
            <a:off x="9010650" y="4878973"/>
            <a:ext cx="33147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http://elcodis.com/photos/19/51/195143/to-92-3_standardbody__to-226_straightlead.jpg</a:t>
            </a:r>
          </a:p>
        </p:txBody>
      </p:sp>
      <p:sp>
        <p:nvSpPr>
          <p:cNvPr id="119" name="Shape 119"/>
          <p:cNvSpPr/>
          <p:nvPr/>
        </p:nvSpPr>
        <p:spPr>
          <a:xfrm>
            <a:off x="3703816" y="5439633"/>
            <a:ext cx="60960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http://www.accuglassproducts.com/product.php?productid=17523</a:t>
            </a:r>
          </a:p>
        </p:txBody>
      </p:sp>
      <p:pic>
        <p:nvPicPr>
          <p:cNvPr id="120" name="image4.png"/>
          <p:cNvPicPr>
            <a:picLocks noChangeAspect="1"/>
          </p:cNvPicPr>
          <p:nvPr/>
        </p:nvPicPr>
        <p:blipFill>
          <a:blip r:embed="rId4">
            <a:extLst/>
          </a:blip>
          <a:stretch>
            <a:fillRect/>
          </a:stretch>
        </p:blipFill>
        <p:spPr>
          <a:xfrm rot="16200000">
            <a:off x="1255242" y="1664816"/>
            <a:ext cx="1903123" cy="3911244"/>
          </a:xfrm>
          <a:prstGeom prst="rect">
            <a:avLst/>
          </a:prstGeom>
          <a:ln w="12700">
            <a:miter lim="400000"/>
          </a:ln>
        </p:spPr>
      </p:pic>
      <p:sp>
        <p:nvSpPr>
          <p:cNvPr id="121" name="Shape 121"/>
          <p:cNvSpPr/>
          <p:nvPr/>
        </p:nvSpPr>
        <p:spPr>
          <a:xfrm>
            <a:off x="-841197" y="4489124"/>
            <a:ext cx="60960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http://www.eng.hmc.edu/NewE80/PDFs/VIshayThermDataSheet.pdf</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98" name="Shape 198"/>
          <p:cNvSpPr/>
          <p:nvPr>
            <p:ph type="title"/>
          </p:nvPr>
        </p:nvSpPr>
        <p:spPr>
          <a:prstGeom prst="rect">
            <a:avLst/>
          </a:prstGeom>
        </p:spPr>
        <p:txBody>
          <a:bodyPr/>
          <a:lstStyle>
            <a:lvl1pPr defTabSz="804672">
              <a:defRPr sz="3872"/>
            </a:lvl1pPr>
          </a:lstStyle>
          <a:p>
            <a:pPr/>
            <a:r>
              <a:t>Thermistor </a:t>
            </a:r>
          </a:p>
        </p:txBody>
      </p:sp>
      <p:sp>
        <p:nvSpPr>
          <p:cNvPr id="199" name="Shape 19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200" name="Shape 20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Shape 201"/>
          <p:cNvSpPr/>
          <p:nvPr/>
        </p:nvSpPr>
        <p:spPr>
          <a:xfrm>
            <a:off x="1001713" y="1071194"/>
            <a:ext cx="1050728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u="sng">
                <a:solidFill>
                  <a:srgbClr val="00B050"/>
                </a:solidFill>
              </a:defRPr>
            </a:pPr>
            <a:r>
              <a:t>Thermistor</a:t>
            </a:r>
            <a:r>
              <a:rPr b="0" u="none">
                <a:solidFill>
                  <a:srgbClr val="000000"/>
                </a:solidFill>
              </a:rPr>
              <a:t> – a resistor whose resistance changes with temperature</a:t>
            </a:r>
          </a:p>
        </p:txBody>
      </p:sp>
      <p:sp>
        <p:nvSpPr>
          <p:cNvPr id="202" name="Shape 202"/>
          <p:cNvSpPr/>
          <p:nvPr/>
        </p:nvSpPr>
        <p:spPr>
          <a:xfrm>
            <a:off x="5225143" y="1660612"/>
            <a:ext cx="6753498"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800"/>
            </a:pPr>
            <a:r>
              <a:t>Resistive element is generally a metal-oxide ceramic containing Mn, Co, Cu, or Ni</a:t>
            </a:r>
          </a:p>
          <a:p>
            <a:pPr marL="285750" indent="-285750">
              <a:buSzPct val="100000"/>
              <a:buFont typeface="Arial"/>
              <a:buChar char="•"/>
              <a:defRPr sz="2800"/>
            </a:pPr>
            <a:r>
              <a:t>Packaged in a thermally conductive glass bead or disk with two metal leads</a:t>
            </a:r>
          </a:p>
        </p:txBody>
      </p:sp>
      <p:pic>
        <p:nvPicPr>
          <p:cNvPr id="203" name="image10.png"/>
          <p:cNvPicPr>
            <a:picLocks noChangeAspect="1"/>
          </p:cNvPicPr>
          <p:nvPr/>
        </p:nvPicPr>
        <p:blipFill>
          <a:blip r:embed="rId2">
            <a:extLst/>
          </a:blip>
          <a:stretch>
            <a:fillRect/>
          </a:stretch>
        </p:blipFill>
        <p:spPr>
          <a:xfrm rot="5400000">
            <a:off x="810306" y="2729169"/>
            <a:ext cx="4627305" cy="255862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06" name="Shape 206"/>
          <p:cNvSpPr/>
          <p:nvPr>
            <p:ph type="title"/>
          </p:nvPr>
        </p:nvSpPr>
        <p:spPr>
          <a:prstGeom prst="rect">
            <a:avLst/>
          </a:prstGeom>
        </p:spPr>
        <p:txBody>
          <a:bodyPr/>
          <a:lstStyle>
            <a:lvl1pPr defTabSz="804672">
              <a:defRPr sz="3872"/>
            </a:lvl1pPr>
          </a:lstStyle>
          <a:p>
            <a:pPr/>
            <a:r>
              <a:t>Thermistor </a:t>
            </a:r>
          </a:p>
        </p:txBody>
      </p:sp>
      <p:sp>
        <p:nvSpPr>
          <p:cNvPr id="207" name="Shape 20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208" name="Shape 20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Shape 209"/>
          <p:cNvSpPr/>
          <p:nvPr/>
        </p:nvSpPr>
        <p:spPr>
          <a:xfrm>
            <a:off x="1001713" y="1071194"/>
            <a:ext cx="1050728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u="sng">
                <a:solidFill>
                  <a:srgbClr val="00B050"/>
                </a:solidFill>
              </a:defRPr>
            </a:pPr>
            <a:r>
              <a:t>Thermistor</a:t>
            </a:r>
            <a:r>
              <a:rPr b="0" u="none">
                <a:solidFill>
                  <a:srgbClr val="000000"/>
                </a:solidFill>
              </a:rPr>
              <a:t> – a resistor whose resistance changes with temperature</a:t>
            </a:r>
          </a:p>
        </p:txBody>
      </p:sp>
      <p:sp>
        <p:nvSpPr>
          <p:cNvPr id="210" name="Shape 210"/>
          <p:cNvSpPr/>
          <p:nvPr/>
        </p:nvSpPr>
        <p:spPr>
          <a:xfrm>
            <a:off x="5225143" y="1660612"/>
            <a:ext cx="6753498" cy="320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800"/>
            </a:pPr>
            <a:r>
              <a:t>Resistive element is generally a metal-oxide ceramic containing Mn, Co, Cu, or Ni</a:t>
            </a:r>
          </a:p>
          <a:p>
            <a:pPr marL="285750" indent="-285750">
              <a:buSzPct val="100000"/>
              <a:buFont typeface="Arial"/>
              <a:buChar char="•"/>
              <a:defRPr sz="2800"/>
            </a:pPr>
            <a:r>
              <a:t>Packaged in a thermally conductive glass bead or disk with two metal leads</a:t>
            </a:r>
          </a:p>
          <a:p>
            <a:pPr marL="285750" indent="-285750">
              <a:buSzPct val="100000"/>
              <a:buFont typeface="Arial"/>
              <a:buChar char="•"/>
              <a:defRPr sz="2800"/>
            </a:pPr>
            <a:r>
              <a:t>Suppose we have a “1 kΩ thermistor”…</a:t>
            </a:r>
          </a:p>
          <a:p>
            <a:pPr lvl="1" marL="742950" indent="-285750">
              <a:buSzPct val="100000"/>
              <a:buFont typeface="Arial"/>
              <a:buChar char="•"/>
              <a:defRPr sz="2800">
                <a:solidFill>
                  <a:srgbClr val="FF0000"/>
                </a:solidFill>
              </a:defRPr>
            </a:pPr>
            <a:r>
              <a:t>What does this mean?</a:t>
            </a:r>
          </a:p>
        </p:txBody>
      </p:sp>
      <p:pic>
        <p:nvPicPr>
          <p:cNvPr id="211" name="image10.png"/>
          <p:cNvPicPr>
            <a:picLocks noChangeAspect="1"/>
          </p:cNvPicPr>
          <p:nvPr/>
        </p:nvPicPr>
        <p:blipFill>
          <a:blip r:embed="rId2">
            <a:extLst/>
          </a:blip>
          <a:stretch>
            <a:fillRect/>
          </a:stretch>
        </p:blipFill>
        <p:spPr>
          <a:xfrm rot="5400000">
            <a:off x="810306" y="2729169"/>
            <a:ext cx="4627305" cy="255862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14" name="Shape 214"/>
          <p:cNvSpPr/>
          <p:nvPr>
            <p:ph type="title"/>
          </p:nvPr>
        </p:nvSpPr>
        <p:spPr>
          <a:prstGeom prst="rect">
            <a:avLst/>
          </a:prstGeom>
        </p:spPr>
        <p:txBody>
          <a:bodyPr/>
          <a:lstStyle>
            <a:lvl1pPr defTabSz="804672">
              <a:defRPr sz="3872"/>
            </a:lvl1pPr>
          </a:lstStyle>
          <a:p>
            <a:pPr/>
            <a:r>
              <a:t>Thermistor </a:t>
            </a:r>
          </a:p>
        </p:txBody>
      </p:sp>
      <p:sp>
        <p:nvSpPr>
          <p:cNvPr id="215" name="Shape 21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216" name="Shape 21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Shape 217"/>
          <p:cNvSpPr/>
          <p:nvPr/>
        </p:nvSpPr>
        <p:spPr>
          <a:xfrm>
            <a:off x="1001713" y="1071194"/>
            <a:ext cx="1050728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u="sng">
                <a:solidFill>
                  <a:srgbClr val="00B050"/>
                </a:solidFill>
              </a:defRPr>
            </a:pPr>
            <a:r>
              <a:t>Thermistor</a:t>
            </a:r>
            <a:r>
              <a:rPr b="0" u="none">
                <a:solidFill>
                  <a:srgbClr val="000000"/>
                </a:solidFill>
              </a:rPr>
              <a:t> – a resistor whose resistance changes with temperature</a:t>
            </a:r>
          </a:p>
        </p:txBody>
      </p:sp>
      <p:sp>
        <p:nvSpPr>
          <p:cNvPr id="218" name="Shape 218"/>
          <p:cNvSpPr/>
          <p:nvPr/>
        </p:nvSpPr>
        <p:spPr>
          <a:xfrm>
            <a:off x="5225143" y="1660612"/>
            <a:ext cx="6753498" cy="409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800"/>
            </a:pPr>
            <a:r>
              <a:t>Resistive element is generally a metal-oxide ceramic containing Mn, Co, Cu, or Ni</a:t>
            </a:r>
          </a:p>
          <a:p>
            <a:pPr marL="285750" indent="-285750">
              <a:buSzPct val="100000"/>
              <a:buFont typeface="Arial"/>
              <a:buChar char="•"/>
              <a:defRPr sz="2800"/>
            </a:pPr>
            <a:r>
              <a:t>Packaged in a thermally conductive glass bead or disk with two metal leads</a:t>
            </a:r>
          </a:p>
          <a:p>
            <a:pPr marL="285750" indent="-285750">
              <a:buSzPct val="100000"/>
              <a:buFont typeface="Arial"/>
              <a:buChar char="•"/>
              <a:defRPr sz="2800"/>
            </a:pPr>
            <a:r>
              <a:t>Suppose we have a “1 kΩ thermistor” …</a:t>
            </a:r>
          </a:p>
          <a:p>
            <a:pPr lvl="1" marL="742950" indent="-285750">
              <a:buSzPct val="100000"/>
              <a:buFont typeface="Arial"/>
              <a:buChar char="•"/>
              <a:defRPr sz="2800">
                <a:solidFill>
                  <a:srgbClr val="FF0000"/>
                </a:solidFill>
              </a:defRPr>
            </a:pPr>
            <a:r>
              <a:t>What does this mean?</a:t>
            </a:r>
          </a:p>
          <a:p>
            <a:pPr lvl="1" marL="742950" indent="-285750">
              <a:buSzPct val="100000"/>
              <a:buFont typeface="Arial"/>
              <a:buChar char="•"/>
              <a:defRPr sz="2800"/>
            </a:pPr>
            <a:r>
              <a:t>At room temperature, the resistance of the thermistor is 1 kΩ </a:t>
            </a:r>
          </a:p>
        </p:txBody>
      </p:sp>
      <p:pic>
        <p:nvPicPr>
          <p:cNvPr id="219" name="image10.png"/>
          <p:cNvPicPr>
            <a:picLocks noChangeAspect="1"/>
          </p:cNvPicPr>
          <p:nvPr/>
        </p:nvPicPr>
        <p:blipFill>
          <a:blip r:embed="rId2">
            <a:extLst/>
          </a:blip>
          <a:stretch>
            <a:fillRect/>
          </a:stretch>
        </p:blipFill>
        <p:spPr>
          <a:xfrm rot="5400000">
            <a:off x="810306" y="2729169"/>
            <a:ext cx="4627305" cy="2558628"/>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22" name="Shape 222"/>
          <p:cNvSpPr/>
          <p:nvPr>
            <p:ph type="title"/>
          </p:nvPr>
        </p:nvSpPr>
        <p:spPr>
          <a:prstGeom prst="rect">
            <a:avLst/>
          </a:prstGeom>
        </p:spPr>
        <p:txBody>
          <a:bodyPr/>
          <a:lstStyle>
            <a:lvl1pPr defTabSz="804672">
              <a:defRPr sz="3872"/>
            </a:lvl1pPr>
          </a:lstStyle>
          <a:p>
            <a:pPr/>
            <a:r>
              <a:t>Thermistor </a:t>
            </a:r>
          </a:p>
        </p:txBody>
      </p:sp>
      <p:sp>
        <p:nvSpPr>
          <p:cNvPr id="223" name="Shape 223"/>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224" name="Shape 224"/>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Shape 225"/>
          <p:cNvSpPr/>
          <p:nvPr/>
        </p:nvSpPr>
        <p:spPr>
          <a:xfrm>
            <a:off x="1001713" y="1071194"/>
            <a:ext cx="1050728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u="sng">
                <a:solidFill>
                  <a:srgbClr val="00B050"/>
                </a:solidFill>
              </a:defRPr>
            </a:pPr>
            <a:r>
              <a:t>Thermistor</a:t>
            </a:r>
            <a:r>
              <a:rPr b="0" u="none">
                <a:solidFill>
                  <a:srgbClr val="000000"/>
                </a:solidFill>
              </a:rPr>
              <a:t> – a resistor whose resistance changes with temperature</a:t>
            </a:r>
          </a:p>
        </p:txBody>
      </p:sp>
      <p:sp>
        <p:nvSpPr>
          <p:cNvPr id="226" name="Shape 226"/>
          <p:cNvSpPr/>
          <p:nvPr/>
        </p:nvSpPr>
        <p:spPr>
          <a:xfrm>
            <a:off x="5225143" y="1660612"/>
            <a:ext cx="6753498" cy="498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800"/>
            </a:pPr>
            <a:r>
              <a:t>Resistive element is generally a metal-oxide ceramic containing Mn, Co, Cu, or Ni</a:t>
            </a:r>
          </a:p>
          <a:p>
            <a:pPr marL="285750" indent="-285750">
              <a:buSzPct val="100000"/>
              <a:buFont typeface="Arial"/>
              <a:buChar char="•"/>
              <a:defRPr sz="2800"/>
            </a:pPr>
            <a:r>
              <a:t>Packaged in a thermally conductive glass bead or disk with two metal leads</a:t>
            </a:r>
          </a:p>
          <a:p>
            <a:pPr marL="285750" indent="-285750">
              <a:buSzPct val="100000"/>
              <a:buFont typeface="Arial"/>
              <a:buChar char="•"/>
              <a:defRPr sz="2800"/>
            </a:pPr>
            <a:r>
              <a:t>Suppose we have a “1 kΩ thermistor”</a:t>
            </a:r>
          </a:p>
          <a:p>
            <a:pPr lvl="1" marL="742950" indent="-285750">
              <a:buSzPct val="100000"/>
              <a:buFont typeface="Arial"/>
              <a:buChar char="•"/>
              <a:defRPr sz="2800">
                <a:solidFill>
                  <a:srgbClr val="FF0000"/>
                </a:solidFill>
              </a:defRPr>
            </a:pPr>
            <a:r>
              <a:t>What does this mean?</a:t>
            </a:r>
          </a:p>
          <a:p>
            <a:pPr lvl="1" marL="742950" indent="-285750">
              <a:buSzPct val="100000"/>
              <a:buFont typeface="Arial"/>
              <a:buChar char="•"/>
              <a:defRPr sz="2800"/>
            </a:pPr>
            <a:r>
              <a:t>At room temperature, the resistance of the thermistor is 1 kΩ </a:t>
            </a:r>
          </a:p>
          <a:p>
            <a:pPr lvl="1" marL="742950" indent="-285750">
              <a:buSzPct val="100000"/>
              <a:buFont typeface="Arial"/>
              <a:buChar char="•"/>
              <a:defRPr sz="2800">
                <a:solidFill>
                  <a:srgbClr val="FF0000"/>
                </a:solidFill>
              </a:defRPr>
            </a:pPr>
            <a:r>
              <a:t>What happens to resistance as we increase temperature?</a:t>
            </a:r>
          </a:p>
        </p:txBody>
      </p:sp>
      <p:pic>
        <p:nvPicPr>
          <p:cNvPr id="227" name="image10.png"/>
          <p:cNvPicPr>
            <a:picLocks noChangeAspect="1"/>
          </p:cNvPicPr>
          <p:nvPr/>
        </p:nvPicPr>
        <p:blipFill>
          <a:blip r:embed="rId2">
            <a:extLst/>
          </a:blip>
          <a:stretch>
            <a:fillRect/>
          </a:stretch>
        </p:blipFill>
        <p:spPr>
          <a:xfrm rot="5400000">
            <a:off x="810306" y="2729169"/>
            <a:ext cx="4627305" cy="2558628"/>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30" name="Shape 230"/>
          <p:cNvSpPr/>
          <p:nvPr>
            <p:ph type="title"/>
          </p:nvPr>
        </p:nvSpPr>
        <p:spPr>
          <a:prstGeom prst="rect">
            <a:avLst/>
          </a:prstGeom>
        </p:spPr>
        <p:txBody>
          <a:bodyPr/>
          <a:lstStyle>
            <a:lvl1pPr defTabSz="804672">
              <a:defRPr sz="3872"/>
            </a:lvl1pPr>
          </a:lstStyle>
          <a:p>
            <a:pPr/>
            <a:r>
              <a:t>Negative Temperature Coefficient</a:t>
            </a:r>
          </a:p>
        </p:txBody>
      </p:sp>
      <p:sp>
        <p:nvSpPr>
          <p:cNvPr id="231" name="Shape 231"/>
          <p:cNvSpPr/>
          <p:nvPr>
            <p:ph type="body" idx="1"/>
          </p:nvPr>
        </p:nvSpPr>
        <p:spPr>
          <a:xfrm>
            <a:off x="418010" y="1113904"/>
            <a:ext cx="11508379" cy="5063059"/>
          </a:xfrm>
          <a:prstGeom prst="rect">
            <a:avLst/>
          </a:prstGeom>
        </p:spPr>
        <p:txBody>
          <a:bodyPr/>
          <a:lstStyle/>
          <a:p>
            <a:pPr>
              <a:defRPr sz="3200"/>
            </a:pPr>
            <a:r>
              <a:t>Most materials exhibit a </a:t>
            </a:r>
            <a:r>
              <a:rPr b="1" u="sng">
                <a:solidFill>
                  <a:srgbClr val="00B050"/>
                </a:solidFill>
              </a:rPr>
              <a:t>negative temperature coefficient</a:t>
            </a:r>
            <a:r>
              <a:rPr b="1">
                <a:solidFill>
                  <a:srgbClr val="00B050"/>
                </a:solidFill>
              </a:rPr>
              <a:t> (NTC)</a:t>
            </a:r>
          </a:p>
          <a:p>
            <a:pPr lvl="1" marL="685800" indent="-228600">
              <a:spcBef>
                <a:spcPts val="500"/>
              </a:spcBef>
            </a:pPr>
            <a:r>
              <a:t>Resistance </a:t>
            </a:r>
            <a:r>
              <a:rPr b="1" u="sng"/>
              <a:t>drops</a:t>
            </a:r>
            <a:r>
              <a:t> with temperature!</a:t>
            </a:r>
          </a:p>
        </p:txBody>
      </p:sp>
      <p:sp>
        <p:nvSpPr>
          <p:cNvPr id="232" name="Shape 23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33" name="Shape 23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4" name="image11.png"/>
          <p:cNvPicPr>
            <a:picLocks noChangeAspect="1"/>
          </p:cNvPicPr>
          <p:nvPr/>
        </p:nvPicPr>
        <p:blipFill>
          <a:blip r:embed="rId2">
            <a:extLst/>
          </a:blip>
          <a:stretch>
            <a:fillRect/>
          </a:stretch>
        </p:blipFill>
        <p:spPr>
          <a:xfrm>
            <a:off x="2905648" y="2035703"/>
            <a:ext cx="6380704" cy="4320648"/>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237"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238" name="Shape 238"/>
          <p:cNvSpPr/>
          <p:nvPr>
            <p:ph type="title"/>
          </p:nvPr>
        </p:nvSpPr>
        <p:spPr>
          <a:prstGeom prst="rect">
            <a:avLst/>
          </a:prstGeom>
        </p:spPr>
        <p:txBody>
          <a:bodyPr/>
          <a:lstStyle>
            <a:lvl1pPr defTabSz="804672">
              <a:defRPr sz="3872"/>
            </a:lvl1pPr>
          </a:lstStyle>
          <a:p>
            <a:pPr/>
            <a:r>
              <a:t>Converting Resistance to Temperature</a:t>
            </a:r>
          </a:p>
        </p:txBody>
      </p:sp>
      <p:sp>
        <p:nvSpPr>
          <p:cNvPr id="239" name="Shape 239"/>
          <p:cNvSpPr/>
          <p:nvPr>
            <p:ph type="body" idx="1"/>
          </p:nvPr>
        </p:nvSpPr>
        <p:spPr>
          <a:xfrm>
            <a:off x="838198" y="998537"/>
            <a:ext cx="10899373" cy="5178426"/>
          </a:xfrm>
          <a:prstGeom prst="rect">
            <a:avLst/>
          </a:prstGeom>
        </p:spPr>
        <p:txBody>
          <a:bodyPr/>
          <a:lstStyle/>
          <a:p>
            <a:pPr>
              <a:defRPr b="1" u="sng">
                <a:solidFill>
                  <a:srgbClr val="00B050"/>
                </a:solidFill>
              </a:defRPr>
            </a:pPr>
            <a:r>
              <a:t>The Steinhart-Hart Equation</a:t>
            </a:r>
            <a:r>
              <a:rPr b="0" u="none">
                <a:solidFill>
                  <a:srgbClr val="000000"/>
                </a:solidFill>
              </a:rPr>
              <a:t> relates temperature to resistance</a:t>
            </a:r>
          </a:p>
        </p:txBody>
      </p:sp>
      <p:sp>
        <p:nvSpPr>
          <p:cNvPr id="240" name="Shape 24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41" name="Shape 24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hape 242"/>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243"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246"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247" name="Shape 247"/>
          <p:cNvSpPr/>
          <p:nvPr>
            <p:ph type="title"/>
          </p:nvPr>
        </p:nvSpPr>
        <p:spPr>
          <a:prstGeom prst="rect">
            <a:avLst/>
          </a:prstGeom>
        </p:spPr>
        <p:txBody>
          <a:bodyPr/>
          <a:lstStyle>
            <a:lvl1pPr defTabSz="804672">
              <a:defRPr sz="3872"/>
            </a:lvl1pPr>
          </a:lstStyle>
          <a:p>
            <a:pPr/>
            <a:r>
              <a:t>Converting Resistance to Temperature</a:t>
            </a:r>
          </a:p>
        </p:txBody>
      </p:sp>
      <p:sp>
        <p:nvSpPr>
          <p:cNvPr id="248" name="Shape 248"/>
          <p:cNvSpPr/>
          <p:nvPr>
            <p:ph type="body" idx="1"/>
          </p:nvPr>
        </p:nvSpPr>
        <p:spPr>
          <a:xfrm>
            <a:off x="838198" y="998537"/>
            <a:ext cx="10899373" cy="5178426"/>
          </a:xfrm>
          <a:prstGeom prst="rect">
            <a:avLst/>
          </a:prstGeom>
        </p:spPr>
        <p:txBody>
          <a:bodyPr/>
          <a:lstStyle/>
          <a:p>
            <a:pPr>
              <a:defRPr b="1" u="sng">
                <a:solidFill>
                  <a:srgbClr val="00B050"/>
                </a:solidFill>
              </a:defRPr>
            </a:pPr>
            <a:r>
              <a:t>The Steinhart-Hart Equation</a:t>
            </a:r>
            <a:r>
              <a:rPr b="0" u="none">
                <a:solidFill>
                  <a:srgbClr val="000000"/>
                </a:solidFill>
              </a:rPr>
              <a:t> relates temperature to resistance</a:t>
            </a:r>
            <a:endParaRPr b="0" u="none">
              <a:solidFill>
                <a:srgbClr val="000000"/>
              </a:solidFill>
            </a:endParaRPr>
          </a:p>
          <a:p>
            <a:pPr/>
          </a:p>
          <a:p>
            <a:pPr/>
          </a:p>
          <a:p>
            <a:pPr/>
            <a:r>
              <a:t>T is the temperature (in Kelvin)</a:t>
            </a:r>
          </a:p>
          <a:p>
            <a:pPr/>
            <a:r>
              <a:t>R is the resistance at T and R</a:t>
            </a:r>
            <a:r>
              <a:rPr baseline="-25000"/>
              <a:t>ref</a:t>
            </a:r>
            <a:r>
              <a:t> is resistance at T</a:t>
            </a:r>
            <a:r>
              <a:rPr baseline="-25000"/>
              <a:t>ref</a:t>
            </a:r>
            <a:endParaRPr baseline="-25000"/>
          </a:p>
          <a:p>
            <a:pPr/>
            <a:r>
              <a:t>A</a:t>
            </a:r>
            <a:r>
              <a:rPr baseline="-25000"/>
              <a:t>1</a:t>
            </a:r>
            <a:r>
              <a:t>, B</a:t>
            </a:r>
            <a:r>
              <a:rPr baseline="-25000"/>
              <a:t>1</a:t>
            </a:r>
            <a:r>
              <a:t>, C</a:t>
            </a:r>
            <a:r>
              <a:rPr baseline="-25000"/>
              <a:t>1</a:t>
            </a:r>
            <a:r>
              <a:t>, and D</a:t>
            </a:r>
            <a:r>
              <a:rPr baseline="-25000"/>
              <a:t>1</a:t>
            </a:r>
            <a:r>
              <a:t> are the Steinhart-Hart Coefficients</a:t>
            </a:r>
          </a:p>
          <a:p>
            <a:pPr>
              <a:defRPr b="1">
                <a:solidFill>
                  <a:srgbClr val="FF0000"/>
                </a:solidFill>
              </a:defRPr>
            </a:pPr>
            <a:r>
              <a:t>HOW COULD WE DETERMINE THESE COEFFICIENTS?</a:t>
            </a:r>
          </a:p>
        </p:txBody>
      </p:sp>
      <p:sp>
        <p:nvSpPr>
          <p:cNvPr id="249" name="Shape 24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50" name="Shape 25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Shape 251"/>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252"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255"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256" name="Shape 256"/>
          <p:cNvSpPr/>
          <p:nvPr>
            <p:ph type="title"/>
          </p:nvPr>
        </p:nvSpPr>
        <p:spPr>
          <a:prstGeom prst="rect">
            <a:avLst/>
          </a:prstGeom>
        </p:spPr>
        <p:txBody>
          <a:bodyPr/>
          <a:lstStyle>
            <a:lvl1pPr defTabSz="804672">
              <a:defRPr sz="3872"/>
            </a:lvl1pPr>
          </a:lstStyle>
          <a:p>
            <a:pPr/>
            <a:r>
              <a:t>Converting Resistance to Temperature</a:t>
            </a:r>
          </a:p>
        </p:txBody>
      </p:sp>
      <p:sp>
        <p:nvSpPr>
          <p:cNvPr id="257" name="Shape 257"/>
          <p:cNvSpPr/>
          <p:nvPr>
            <p:ph type="body" idx="1"/>
          </p:nvPr>
        </p:nvSpPr>
        <p:spPr>
          <a:xfrm>
            <a:off x="838198" y="998537"/>
            <a:ext cx="10899373" cy="5178426"/>
          </a:xfrm>
          <a:prstGeom prst="rect">
            <a:avLst/>
          </a:prstGeom>
        </p:spPr>
        <p:txBody>
          <a:bodyPr/>
          <a:lstStyle/>
          <a:p>
            <a:pPr>
              <a:defRPr b="1" u="sng">
                <a:solidFill>
                  <a:srgbClr val="00B050"/>
                </a:solidFill>
              </a:defRPr>
            </a:pPr>
            <a:r>
              <a:t>The Steinhart-Hart Equation</a:t>
            </a:r>
            <a:r>
              <a:rPr b="0" u="none">
                <a:solidFill>
                  <a:srgbClr val="000000"/>
                </a:solidFill>
              </a:rPr>
              <a:t> relates temperature to resistance</a:t>
            </a:r>
            <a:endParaRPr b="0" u="none">
              <a:solidFill>
                <a:srgbClr val="000000"/>
              </a:solidFill>
            </a:endParaRPr>
          </a:p>
          <a:p>
            <a:pPr/>
          </a:p>
          <a:p>
            <a:pPr/>
          </a:p>
          <a:p>
            <a:pPr/>
            <a:r>
              <a:t>T is the temperature (in Kelvin)</a:t>
            </a:r>
          </a:p>
          <a:p>
            <a:pPr/>
            <a:r>
              <a:t>R is the resistance at T and R</a:t>
            </a:r>
            <a:r>
              <a:rPr baseline="-25000"/>
              <a:t>ref</a:t>
            </a:r>
            <a:r>
              <a:t> is resistance at T</a:t>
            </a:r>
            <a:r>
              <a:rPr baseline="-25000"/>
              <a:t>ref</a:t>
            </a:r>
            <a:endParaRPr baseline="-25000"/>
          </a:p>
          <a:p>
            <a:pPr/>
            <a:r>
              <a:t>A</a:t>
            </a:r>
            <a:r>
              <a:rPr baseline="-25000"/>
              <a:t>1</a:t>
            </a:r>
            <a:r>
              <a:t>, B</a:t>
            </a:r>
            <a:r>
              <a:rPr baseline="-25000"/>
              <a:t>1</a:t>
            </a:r>
            <a:r>
              <a:t>, C</a:t>
            </a:r>
            <a:r>
              <a:rPr baseline="-25000"/>
              <a:t>1</a:t>
            </a:r>
            <a:r>
              <a:t>, and D</a:t>
            </a:r>
            <a:r>
              <a:rPr baseline="-25000"/>
              <a:t>1</a:t>
            </a:r>
            <a:r>
              <a:t> are the Steinhart-Hart Coefficients</a:t>
            </a:r>
          </a:p>
          <a:p>
            <a:pPr>
              <a:defRPr b="1">
                <a:solidFill>
                  <a:srgbClr val="FF0000"/>
                </a:solidFill>
              </a:defRPr>
            </a:pPr>
            <a:r>
              <a:t>HOW COULD WE DETERMINE THESE COEFFICIENTS?</a:t>
            </a:r>
          </a:p>
          <a:p>
            <a:pPr lvl="1" marL="685800" indent="-228600">
              <a:spcBef>
                <a:spcPts val="500"/>
              </a:spcBef>
              <a:defRPr sz="2400"/>
            </a:pPr>
            <a:r>
              <a:t>Take a look at the data sheet</a:t>
            </a:r>
          </a:p>
        </p:txBody>
      </p:sp>
      <p:sp>
        <p:nvSpPr>
          <p:cNvPr id="258" name="Shape 25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59" name="Shape 25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 name="Shape 260"/>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261"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64" name="Shape 264"/>
          <p:cNvSpPr/>
          <p:nvPr>
            <p:ph type="title"/>
          </p:nvPr>
        </p:nvSpPr>
        <p:spPr>
          <a:prstGeom prst="rect">
            <a:avLst/>
          </a:prstGeom>
        </p:spPr>
        <p:txBody>
          <a:bodyPr/>
          <a:lstStyle>
            <a:lvl1pPr defTabSz="804672">
              <a:defRPr sz="3872"/>
            </a:lvl1pPr>
          </a:lstStyle>
          <a:p>
            <a:pPr/>
            <a:r>
              <a:t>Converting Resistance to Temperature</a:t>
            </a:r>
          </a:p>
        </p:txBody>
      </p:sp>
      <p:sp>
        <p:nvSpPr>
          <p:cNvPr id="265" name="Shape 26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66" name="Shape 26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7" name="image14.png"/>
          <p:cNvPicPr>
            <a:picLocks noChangeAspect="1"/>
          </p:cNvPicPr>
          <p:nvPr/>
        </p:nvPicPr>
        <p:blipFill>
          <a:blip r:embed="rId2">
            <a:extLst/>
          </a:blip>
          <a:stretch>
            <a:fillRect/>
          </a:stretch>
        </p:blipFill>
        <p:spPr>
          <a:xfrm>
            <a:off x="1392238" y="1618459"/>
            <a:ext cx="8215481" cy="5210086"/>
          </a:xfrm>
          <a:prstGeom prst="rect">
            <a:avLst/>
          </a:prstGeom>
          <a:ln w="12700">
            <a:miter lim="400000"/>
          </a:ln>
        </p:spPr>
      </p:pic>
      <p:pic>
        <p:nvPicPr>
          <p:cNvPr id="268" name="image13.png"/>
          <p:cNvPicPr>
            <a:picLocks noChangeAspect="1"/>
          </p:cNvPicPr>
          <p:nvPr/>
        </p:nvPicPr>
        <p:blipFill>
          <a:blip r:embed="rId3">
            <a:extLst/>
          </a:blip>
          <a:stretch>
            <a:fillRect/>
          </a:stretch>
        </p:blipFill>
        <p:spPr>
          <a:xfrm>
            <a:off x="2851149" y="690562"/>
            <a:ext cx="5829301" cy="847726"/>
          </a:xfrm>
          <a:prstGeom prst="rect">
            <a:avLst/>
          </a:prstGeom>
          <a:ln w="57150">
            <a:solidFill>
              <a:srgbClr val="00B050"/>
            </a:solidFill>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71" name="Shape 271"/>
          <p:cNvSpPr/>
          <p:nvPr>
            <p:ph type="title"/>
          </p:nvPr>
        </p:nvSpPr>
        <p:spPr>
          <a:prstGeom prst="rect">
            <a:avLst/>
          </a:prstGeom>
        </p:spPr>
        <p:txBody>
          <a:bodyPr/>
          <a:lstStyle>
            <a:lvl1pPr defTabSz="804672">
              <a:defRPr sz="3872"/>
            </a:lvl1pPr>
          </a:lstStyle>
          <a:p>
            <a:pPr/>
            <a:r>
              <a:t>Converting Resistance to Temperature</a:t>
            </a:r>
          </a:p>
        </p:txBody>
      </p:sp>
      <p:sp>
        <p:nvSpPr>
          <p:cNvPr id="272" name="Shape 27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73" name="Shape 27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image14.png"/>
          <p:cNvPicPr>
            <a:picLocks noChangeAspect="1"/>
          </p:cNvPicPr>
          <p:nvPr/>
        </p:nvPicPr>
        <p:blipFill>
          <a:blip r:embed="rId2">
            <a:extLst/>
          </a:blip>
          <a:stretch>
            <a:fillRect/>
          </a:stretch>
        </p:blipFill>
        <p:spPr>
          <a:xfrm>
            <a:off x="3043238" y="1831974"/>
            <a:ext cx="6481763" cy="4110598"/>
          </a:xfrm>
          <a:prstGeom prst="rect">
            <a:avLst/>
          </a:prstGeom>
          <a:ln w="12700">
            <a:miter lim="400000"/>
          </a:ln>
        </p:spPr>
      </p:pic>
      <p:pic>
        <p:nvPicPr>
          <p:cNvPr id="275" name="image13.png"/>
          <p:cNvPicPr>
            <a:picLocks noChangeAspect="1"/>
          </p:cNvPicPr>
          <p:nvPr/>
        </p:nvPicPr>
        <p:blipFill>
          <a:blip r:embed="rId3">
            <a:extLst/>
          </a:blip>
          <a:stretch>
            <a:fillRect/>
          </a:stretch>
        </p:blipFill>
        <p:spPr>
          <a:xfrm>
            <a:off x="3181349" y="842962"/>
            <a:ext cx="5829301" cy="847726"/>
          </a:xfrm>
          <a:prstGeom prst="rect">
            <a:avLst/>
          </a:prstGeom>
          <a:ln w="57150">
            <a:solidFill>
              <a:srgbClr val="00B050"/>
            </a:solidFill>
          </a:ln>
        </p:spPr>
      </p:pic>
      <p:sp>
        <p:nvSpPr>
          <p:cNvPr id="276" name="Shape 276"/>
          <p:cNvSpPr/>
          <p:nvPr/>
        </p:nvSpPr>
        <p:spPr>
          <a:xfrm>
            <a:off x="6838950" y="1831974"/>
            <a:ext cx="819150" cy="4110598"/>
          </a:xfrm>
          <a:prstGeom prst="ellipse">
            <a:avLst/>
          </a:prstGeom>
          <a:ln w="381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Failure</a:t>
            </a:r>
          </a:p>
        </p:txBody>
      </p:sp>
      <p:sp>
        <p:nvSpPr>
          <p:cNvPr id="124" name="Shape 124"/>
          <p:cNvSpPr/>
          <p:nvPr>
            <p:ph type="title"/>
          </p:nvPr>
        </p:nvSpPr>
        <p:spPr>
          <a:prstGeom prst="rect">
            <a:avLst/>
          </a:prstGeom>
        </p:spPr>
        <p:txBody>
          <a:bodyPr/>
          <a:lstStyle>
            <a:lvl1pPr>
              <a:defRPr sz="3900"/>
            </a:lvl1pPr>
          </a:lstStyle>
          <a:p>
            <a:pPr/>
            <a:r>
              <a:t>Key Concepts</a:t>
            </a:r>
          </a:p>
        </p:txBody>
      </p:sp>
      <p:sp>
        <p:nvSpPr>
          <p:cNvPr id="125" name="Shape 125"/>
          <p:cNvSpPr/>
          <p:nvPr>
            <p:ph type="body" idx="1"/>
          </p:nvPr>
        </p:nvSpPr>
        <p:spPr>
          <a:xfrm>
            <a:off x="838200" y="1012825"/>
            <a:ext cx="10515600" cy="5343525"/>
          </a:xfrm>
          <a:prstGeom prst="rect">
            <a:avLst/>
          </a:prstGeom>
        </p:spPr>
        <p:txBody>
          <a:bodyPr/>
          <a:lstStyle/>
          <a:p>
            <a:pPr lvl="1" marL="685800" indent="-228600">
              <a:spcBef>
                <a:spcPts val="500"/>
              </a:spcBef>
              <a:defRPr sz="3200"/>
            </a:pPr>
            <a:r>
              <a:t>Measuring Temperature</a:t>
            </a:r>
            <a:endParaRPr sz="2400"/>
          </a:p>
          <a:p>
            <a:pPr lvl="1" marL="685800" indent="-228600">
              <a:spcBef>
                <a:spcPts val="500"/>
              </a:spcBef>
              <a:defRPr sz="3200"/>
            </a:pPr>
            <a:r>
              <a:t>Types of Temperature Sensors</a:t>
            </a:r>
            <a:endParaRPr sz="2400"/>
          </a:p>
          <a:p>
            <a:pPr lvl="2" marL="1143000" indent="-228600">
              <a:spcBef>
                <a:spcPts val="500"/>
              </a:spcBef>
            </a:pPr>
            <a:r>
              <a:t>Thermistor</a:t>
            </a:r>
            <a:endParaRPr sz="2000"/>
          </a:p>
          <a:p>
            <a:pPr lvl="2" marL="1143000" indent="-228600">
              <a:spcBef>
                <a:spcPts val="500"/>
              </a:spcBef>
            </a:pPr>
            <a:r>
              <a:t>Integrated Silicon Linear Sensor</a:t>
            </a:r>
            <a:endParaRPr sz="2000"/>
          </a:p>
          <a:p>
            <a:pPr lvl="2" marL="1143000" indent="-228600">
              <a:spcBef>
                <a:spcPts val="500"/>
              </a:spcBef>
            </a:pPr>
            <a:r>
              <a:t>Thermocouple</a:t>
            </a:r>
            <a:endParaRPr sz="2000"/>
          </a:p>
          <a:p>
            <a:pPr lvl="2" marL="1143000" indent="-228600">
              <a:spcBef>
                <a:spcPts val="500"/>
              </a:spcBef>
            </a:pPr>
            <a:r>
              <a:t>Resistive Temperature Detector (RTD)</a:t>
            </a:r>
            <a:endParaRPr sz="2000"/>
          </a:p>
          <a:p>
            <a:pPr lvl="1" marL="685800" indent="-228600">
              <a:spcBef>
                <a:spcPts val="500"/>
              </a:spcBef>
              <a:defRPr sz="3200"/>
            </a:pPr>
            <a:r>
              <a:t>Choosing a Temperature Sensor</a:t>
            </a:r>
            <a:endParaRPr sz="2400"/>
          </a:p>
          <a:p>
            <a:pPr lvl="1" marL="685800" indent="-228600">
              <a:spcBef>
                <a:spcPts val="500"/>
              </a:spcBef>
              <a:defRPr sz="3200"/>
            </a:pPr>
            <a:r>
              <a:t>Calibrating Temperature Sensors</a:t>
            </a:r>
            <a:endParaRPr sz="2400"/>
          </a:p>
          <a:p>
            <a:pPr lvl="1" marL="685800" indent="-228600">
              <a:spcBef>
                <a:spcPts val="500"/>
              </a:spcBef>
              <a:defRPr sz="3200"/>
            </a:pPr>
            <a:r>
              <a:t>Thermal System Transient Response</a:t>
            </a:r>
          </a:p>
        </p:txBody>
      </p:sp>
      <p:sp>
        <p:nvSpPr>
          <p:cNvPr id="126" name="Shape 12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127" name="Shape 127"/>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279" name="Shape 279"/>
          <p:cNvSpPr/>
          <p:nvPr>
            <p:ph type="title"/>
          </p:nvPr>
        </p:nvSpPr>
        <p:spPr>
          <a:prstGeom prst="rect">
            <a:avLst/>
          </a:prstGeom>
        </p:spPr>
        <p:txBody>
          <a:bodyPr/>
          <a:lstStyle>
            <a:lvl1pPr defTabSz="804672">
              <a:defRPr sz="3872"/>
            </a:lvl1pPr>
          </a:lstStyle>
          <a:p>
            <a:pPr/>
            <a:r>
              <a:t>Converting Resistance to Temperature</a:t>
            </a:r>
          </a:p>
        </p:txBody>
      </p:sp>
      <p:sp>
        <p:nvSpPr>
          <p:cNvPr id="280" name="Shape 28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81" name="Shape 28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2" name="image14.png"/>
          <p:cNvPicPr>
            <a:picLocks noChangeAspect="1"/>
          </p:cNvPicPr>
          <p:nvPr/>
        </p:nvPicPr>
        <p:blipFill>
          <a:blip r:embed="rId2">
            <a:extLst/>
          </a:blip>
          <a:stretch>
            <a:fillRect/>
          </a:stretch>
        </p:blipFill>
        <p:spPr>
          <a:xfrm>
            <a:off x="3043238" y="1831974"/>
            <a:ext cx="6481763" cy="4110598"/>
          </a:xfrm>
          <a:prstGeom prst="rect">
            <a:avLst/>
          </a:prstGeom>
          <a:ln w="12700">
            <a:miter lim="400000"/>
          </a:ln>
        </p:spPr>
      </p:pic>
      <p:pic>
        <p:nvPicPr>
          <p:cNvPr id="283" name="image13.png"/>
          <p:cNvPicPr>
            <a:picLocks noChangeAspect="1"/>
          </p:cNvPicPr>
          <p:nvPr/>
        </p:nvPicPr>
        <p:blipFill>
          <a:blip r:embed="rId3">
            <a:extLst/>
          </a:blip>
          <a:stretch>
            <a:fillRect/>
          </a:stretch>
        </p:blipFill>
        <p:spPr>
          <a:xfrm>
            <a:off x="3181349" y="842962"/>
            <a:ext cx="5829301" cy="847726"/>
          </a:xfrm>
          <a:prstGeom prst="rect">
            <a:avLst/>
          </a:prstGeom>
          <a:ln w="57150">
            <a:solidFill>
              <a:srgbClr val="00B050"/>
            </a:solidFill>
          </a:ln>
        </p:spPr>
      </p:pic>
      <p:sp>
        <p:nvSpPr>
          <p:cNvPr id="284" name="Shape 284"/>
          <p:cNvSpPr/>
          <p:nvPr/>
        </p:nvSpPr>
        <p:spPr>
          <a:xfrm>
            <a:off x="704850" y="5995515"/>
            <a:ext cx="10648950"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FF0000"/>
                </a:solidFill>
              </a:defRPr>
            </a:lvl1pPr>
          </a:lstStyle>
          <a:p>
            <a:pPr/>
            <a:r>
              <a:t>WHAT IF YOU LOST THE DATA SHEET, DON’T BELIEVE IT, OR WOULD LIKE TO VERIFY THE VALUES?</a:t>
            </a:r>
          </a:p>
        </p:txBody>
      </p:sp>
      <p:sp>
        <p:nvSpPr>
          <p:cNvPr id="285" name="Shape 285"/>
          <p:cNvSpPr/>
          <p:nvPr/>
        </p:nvSpPr>
        <p:spPr>
          <a:xfrm>
            <a:off x="6838950" y="1831974"/>
            <a:ext cx="819150" cy="4110598"/>
          </a:xfrm>
          <a:prstGeom prst="ellipse">
            <a:avLst/>
          </a:prstGeom>
          <a:ln w="381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288"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289" name="Shape 289"/>
          <p:cNvSpPr/>
          <p:nvPr>
            <p:ph type="title"/>
          </p:nvPr>
        </p:nvSpPr>
        <p:spPr>
          <a:prstGeom prst="rect">
            <a:avLst/>
          </a:prstGeom>
        </p:spPr>
        <p:txBody>
          <a:bodyPr/>
          <a:lstStyle>
            <a:lvl1pPr defTabSz="804672">
              <a:defRPr sz="3872"/>
            </a:lvl1pPr>
          </a:lstStyle>
          <a:p>
            <a:pPr/>
            <a:r>
              <a:t>Converting Resistance to Temperature</a:t>
            </a:r>
          </a:p>
        </p:txBody>
      </p:sp>
      <p:sp>
        <p:nvSpPr>
          <p:cNvPr id="290" name="Shape 290"/>
          <p:cNvSpPr/>
          <p:nvPr>
            <p:ph type="body" idx="1"/>
          </p:nvPr>
        </p:nvSpPr>
        <p:spPr>
          <a:xfrm>
            <a:off x="838198" y="998537"/>
            <a:ext cx="10899373" cy="5178426"/>
          </a:xfrm>
          <a:prstGeom prst="rect">
            <a:avLst/>
          </a:prstGeom>
        </p:spPr>
        <p:txBody>
          <a:bodyPr/>
          <a:lstStyle/>
          <a:p>
            <a:pPr>
              <a:defRPr b="1" u="sng">
                <a:solidFill>
                  <a:srgbClr val="00B050"/>
                </a:solidFill>
              </a:defRPr>
            </a:pPr>
            <a:r>
              <a:t>The Steinhart-Hart Equation</a:t>
            </a:r>
            <a:r>
              <a:rPr b="0" u="none">
                <a:solidFill>
                  <a:srgbClr val="000000"/>
                </a:solidFill>
              </a:rPr>
              <a:t> relates temperature to resistance</a:t>
            </a:r>
            <a:endParaRPr b="0" u="none">
              <a:solidFill>
                <a:srgbClr val="000000"/>
              </a:solidFill>
            </a:endParaRPr>
          </a:p>
          <a:p>
            <a:pPr/>
          </a:p>
          <a:p>
            <a:pPr/>
          </a:p>
          <a:p>
            <a:pPr/>
            <a:r>
              <a:t>T is the temperature (in Kelvin)</a:t>
            </a:r>
          </a:p>
          <a:p>
            <a:pPr/>
            <a:r>
              <a:t>R is the resistance at T and R</a:t>
            </a:r>
            <a:r>
              <a:rPr baseline="-25000"/>
              <a:t>ref</a:t>
            </a:r>
            <a:r>
              <a:t> is resistance at T</a:t>
            </a:r>
            <a:r>
              <a:rPr baseline="-25000"/>
              <a:t>ref</a:t>
            </a:r>
            <a:endParaRPr baseline="-25000"/>
          </a:p>
          <a:p>
            <a:pPr/>
            <a:r>
              <a:t>A</a:t>
            </a:r>
            <a:r>
              <a:rPr baseline="-25000"/>
              <a:t>1</a:t>
            </a:r>
            <a:r>
              <a:t>, B</a:t>
            </a:r>
            <a:r>
              <a:rPr baseline="-25000"/>
              <a:t>1</a:t>
            </a:r>
            <a:r>
              <a:t>, C</a:t>
            </a:r>
            <a:r>
              <a:rPr baseline="-25000"/>
              <a:t>1</a:t>
            </a:r>
            <a:r>
              <a:t>, and D</a:t>
            </a:r>
            <a:r>
              <a:rPr baseline="-25000"/>
              <a:t>1</a:t>
            </a:r>
            <a:r>
              <a:t> are the Steinhart-Hart Coefficients</a:t>
            </a:r>
          </a:p>
          <a:p>
            <a:pPr>
              <a:defRPr b="1">
                <a:solidFill>
                  <a:srgbClr val="FF0000"/>
                </a:solidFill>
              </a:defRPr>
            </a:pPr>
            <a:r>
              <a:t>HOW COULD WE DETERMINE THESE COEFFICIENTS?</a:t>
            </a:r>
          </a:p>
          <a:p>
            <a:pPr lvl="1" marL="685800" indent="-228600">
              <a:spcBef>
                <a:spcPts val="500"/>
              </a:spcBef>
              <a:defRPr sz="2400"/>
            </a:pPr>
            <a:r>
              <a:t>Take a look at the data sheet</a:t>
            </a:r>
          </a:p>
        </p:txBody>
      </p:sp>
      <p:sp>
        <p:nvSpPr>
          <p:cNvPr id="291" name="Shape 291"/>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292" name="Shape 292"/>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Shape 293"/>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294"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
        <p:nvSpPr>
          <p:cNvPr id="295" name="Shape 295"/>
          <p:cNvSpPr/>
          <p:nvPr/>
        </p:nvSpPr>
        <p:spPr>
          <a:xfrm>
            <a:off x="6096000" y="1714499"/>
            <a:ext cx="1200150" cy="682885"/>
          </a:xfrm>
          <a:prstGeom prst="line">
            <a:avLst/>
          </a:prstGeom>
          <a:ln w="38100">
            <a:solidFill>
              <a:srgbClr val="FF0000"/>
            </a:solidFill>
            <a:miter/>
          </a:ln>
        </p:spPr>
        <p:txBody>
          <a:bodyPr lIns="45719" rIns="45719"/>
          <a:lstStyle/>
          <a:p>
            <a:pPr/>
          </a:p>
        </p:txBody>
      </p:sp>
      <p:sp>
        <p:nvSpPr>
          <p:cNvPr id="296" name="Shape 296"/>
          <p:cNvSpPr/>
          <p:nvPr/>
        </p:nvSpPr>
        <p:spPr>
          <a:xfrm flipH="1">
            <a:off x="6096000" y="1632078"/>
            <a:ext cx="1200150" cy="682886"/>
          </a:xfrm>
          <a:prstGeom prst="line">
            <a:avLst/>
          </a:prstGeom>
          <a:ln w="38100">
            <a:solidFill>
              <a:srgbClr val="FF0000"/>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299"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300" name="Shape 300"/>
          <p:cNvSpPr/>
          <p:nvPr>
            <p:ph type="title"/>
          </p:nvPr>
        </p:nvSpPr>
        <p:spPr>
          <a:prstGeom prst="rect">
            <a:avLst/>
          </a:prstGeom>
        </p:spPr>
        <p:txBody>
          <a:bodyPr/>
          <a:lstStyle>
            <a:lvl1pPr defTabSz="804672">
              <a:defRPr sz="3872"/>
            </a:lvl1pPr>
          </a:lstStyle>
          <a:p>
            <a:pPr/>
            <a:r>
              <a:t>Converting Resistance to Temperature</a:t>
            </a:r>
          </a:p>
        </p:txBody>
      </p:sp>
      <p:sp>
        <p:nvSpPr>
          <p:cNvPr id="301" name="Shape 301"/>
          <p:cNvSpPr/>
          <p:nvPr>
            <p:ph type="body" idx="1"/>
          </p:nvPr>
        </p:nvSpPr>
        <p:spPr>
          <a:xfrm>
            <a:off x="838198" y="998537"/>
            <a:ext cx="10899373" cy="5178426"/>
          </a:xfrm>
          <a:prstGeom prst="rect">
            <a:avLst/>
          </a:prstGeom>
        </p:spPr>
        <p:txBody>
          <a:bodyPr/>
          <a:lstStyle/>
          <a:p>
            <a:pPr>
              <a:defRPr b="1" u="sng">
                <a:solidFill>
                  <a:srgbClr val="00B050"/>
                </a:solidFill>
              </a:defRPr>
            </a:pPr>
            <a:r>
              <a:t>The Steinhart-Hart Equation</a:t>
            </a:r>
            <a:r>
              <a:rPr b="0" u="none">
                <a:solidFill>
                  <a:srgbClr val="000000"/>
                </a:solidFill>
              </a:rPr>
              <a:t> relates temperature to resistance</a:t>
            </a:r>
            <a:endParaRPr b="0" u="none">
              <a:solidFill>
                <a:srgbClr val="000000"/>
              </a:solidFill>
            </a:endParaRPr>
          </a:p>
          <a:p>
            <a:pPr/>
          </a:p>
          <a:p>
            <a:pPr/>
          </a:p>
          <a:p>
            <a:pPr/>
            <a:r>
              <a:t>T is the temperature (in Kelvin)</a:t>
            </a:r>
          </a:p>
          <a:p>
            <a:pPr/>
            <a:r>
              <a:t>R is the resistance at T and R</a:t>
            </a:r>
            <a:r>
              <a:rPr baseline="-25000"/>
              <a:t>ref</a:t>
            </a:r>
            <a:r>
              <a:t> is resistance at T</a:t>
            </a:r>
            <a:r>
              <a:rPr baseline="-25000"/>
              <a:t>ref</a:t>
            </a:r>
            <a:endParaRPr baseline="-25000"/>
          </a:p>
          <a:p>
            <a:pPr/>
            <a:r>
              <a:t>A</a:t>
            </a:r>
            <a:r>
              <a:rPr baseline="-25000"/>
              <a:t>1</a:t>
            </a:r>
            <a:r>
              <a:t>, B</a:t>
            </a:r>
            <a:r>
              <a:rPr baseline="-25000"/>
              <a:t>1</a:t>
            </a:r>
            <a:r>
              <a:t>, C</a:t>
            </a:r>
            <a:r>
              <a:rPr baseline="-25000"/>
              <a:t>1</a:t>
            </a:r>
            <a:r>
              <a:t>, and D</a:t>
            </a:r>
            <a:r>
              <a:rPr baseline="-25000"/>
              <a:t>1</a:t>
            </a:r>
            <a:r>
              <a:t> are the Steinhart-Hart Coefficients</a:t>
            </a:r>
          </a:p>
          <a:p>
            <a:pPr>
              <a:defRPr b="1">
                <a:solidFill>
                  <a:srgbClr val="FF0000"/>
                </a:solidFill>
              </a:defRPr>
            </a:pPr>
            <a:r>
              <a:t>HOW COULD WE DETERMINE THESE COEFFICIENTS?</a:t>
            </a:r>
          </a:p>
          <a:p>
            <a:pPr lvl="1" marL="685800" indent="-228600">
              <a:spcBef>
                <a:spcPts val="500"/>
              </a:spcBef>
              <a:defRPr sz="2400"/>
            </a:pPr>
            <a:r>
              <a:t>Take a look at the data sheet</a:t>
            </a:r>
          </a:p>
          <a:p>
            <a:pPr lvl="1" marL="685800" indent="-228600">
              <a:spcBef>
                <a:spcPts val="500"/>
              </a:spcBef>
              <a:defRPr sz="2400"/>
            </a:pPr>
            <a:r>
              <a:t>Measure 3 resistances at 3 temperatures</a:t>
            </a:r>
          </a:p>
          <a:p>
            <a:pPr lvl="2" marL="1143000" indent="-228600">
              <a:spcBef>
                <a:spcPts val="500"/>
              </a:spcBef>
              <a:defRPr sz="2000"/>
            </a:pPr>
            <a:r>
              <a:t>Matrix Inversion (Linear Algebra)</a:t>
            </a:r>
          </a:p>
        </p:txBody>
      </p:sp>
      <p:sp>
        <p:nvSpPr>
          <p:cNvPr id="302" name="Shape 30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03" name="Shape 30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4" name="Shape 304"/>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305"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
        <p:nvSpPr>
          <p:cNvPr id="306" name="Shape 306"/>
          <p:cNvSpPr/>
          <p:nvPr/>
        </p:nvSpPr>
        <p:spPr>
          <a:xfrm>
            <a:off x="6096000" y="1714499"/>
            <a:ext cx="1200150" cy="682885"/>
          </a:xfrm>
          <a:prstGeom prst="line">
            <a:avLst/>
          </a:prstGeom>
          <a:ln w="38100">
            <a:solidFill>
              <a:srgbClr val="FF0000"/>
            </a:solidFill>
            <a:miter/>
          </a:ln>
        </p:spPr>
        <p:txBody>
          <a:bodyPr lIns="45719" rIns="45719"/>
          <a:lstStyle/>
          <a:p>
            <a:pPr/>
          </a:p>
        </p:txBody>
      </p:sp>
      <p:sp>
        <p:nvSpPr>
          <p:cNvPr id="307" name="Shape 307"/>
          <p:cNvSpPr/>
          <p:nvPr/>
        </p:nvSpPr>
        <p:spPr>
          <a:xfrm flipH="1">
            <a:off x="6096000" y="1632078"/>
            <a:ext cx="1200150" cy="682886"/>
          </a:xfrm>
          <a:prstGeom prst="line">
            <a:avLst/>
          </a:prstGeom>
          <a:ln w="38100">
            <a:solidFill>
              <a:srgbClr val="FF0000"/>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310" name="image12.jpg" descr="http://p.globalsources.com/IMAGES/PDT/B1055847338/Thermistor.jpg"/>
          <p:cNvPicPr>
            <a:picLocks noChangeAspect="1"/>
          </p:cNvPicPr>
          <p:nvPr/>
        </p:nvPicPr>
        <p:blipFill>
          <a:blip r:embed="rId2">
            <a:extLst/>
          </a:blip>
          <a:stretch>
            <a:fillRect/>
          </a:stretch>
        </p:blipFill>
        <p:spPr>
          <a:xfrm>
            <a:off x="7127558" y="1549658"/>
            <a:ext cx="4627304" cy="4627305"/>
          </a:xfrm>
          <a:prstGeom prst="rect">
            <a:avLst/>
          </a:prstGeom>
          <a:ln w="12700">
            <a:miter lim="400000"/>
          </a:ln>
        </p:spPr>
      </p:pic>
      <p:sp>
        <p:nvSpPr>
          <p:cNvPr id="311" name="Shape 311"/>
          <p:cNvSpPr/>
          <p:nvPr>
            <p:ph type="title"/>
          </p:nvPr>
        </p:nvSpPr>
        <p:spPr>
          <a:prstGeom prst="rect">
            <a:avLst/>
          </a:prstGeom>
        </p:spPr>
        <p:txBody>
          <a:bodyPr/>
          <a:lstStyle>
            <a:lvl1pPr defTabSz="804672">
              <a:defRPr sz="3872"/>
            </a:lvl1pPr>
          </a:lstStyle>
          <a:p>
            <a:pPr/>
            <a:r>
              <a:t>Converting Resistance to Temperature</a:t>
            </a:r>
          </a:p>
        </p:txBody>
      </p:sp>
      <p:sp>
        <p:nvSpPr>
          <p:cNvPr id="312" name="Shape 312"/>
          <p:cNvSpPr/>
          <p:nvPr>
            <p:ph type="body" idx="1"/>
          </p:nvPr>
        </p:nvSpPr>
        <p:spPr>
          <a:xfrm>
            <a:off x="838198" y="998537"/>
            <a:ext cx="10899373" cy="5178426"/>
          </a:xfrm>
          <a:prstGeom prst="rect">
            <a:avLst/>
          </a:prstGeom>
        </p:spPr>
        <p:txBody>
          <a:bodyPr/>
          <a:lstStyle/>
          <a:p>
            <a:pPr marL="226313" indent="-226313" defTabSz="905255">
              <a:spcBef>
                <a:spcPts val="900"/>
              </a:spcBef>
              <a:defRPr b="1" sz="2772" u="sng">
                <a:solidFill>
                  <a:srgbClr val="00B050"/>
                </a:solidFill>
              </a:defRPr>
            </a:pPr>
            <a:r>
              <a:t>The Steinhart-Hart Equation</a:t>
            </a:r>
            <a:r>
              <a:rPr b="0" u="none">
                <a:solidFill>
                  <a:srgbClr val="000000"/>
                </a:solidFill>
              </a:rPr>
              <a:t> relates temperature to resistance</a:t>
            </a:r>
            <a:endParaRPr b="0" u="none">
              <a:solidFill>
                <a:srgbClr val="000000"/>
              </a:solidFill>
            </a:endParaRPr>
          </a:p>
          <a:p>
            <a:pPr marL="226313" indent="-226313" defTabSz="905255">
              <a:spcBef>
                <a:spcPts val="900"/>
              </a:spcBef>
              <a:defRPr sz="2772"/>
            </a:pPr>
          </a:p>
          <a:p>
            <a:pPr marL="226313" indent="-226313" defTabSz="905255">
              <a:spcBef>
                <a:spcPts val="900"/>
              </a:spcBef>
              <a:defRPr sz="2772"/>
            </a:pPr>
          </a:p>
          <a:p>
            <a:pPr marL="226313" indent="-226313" defTabSz="905255">
              <a:spcBef>
                <a:spcPts val="900"/>
              </a:spcBef>
              <a:defRPr sz="2772"/>
            </a:pPr>
            <a:r>
              <a:t>T is the temperature (in Kelvin)</a:t>
            </a:r>
          </a:p>
          <a:p>
            <a:pPr marL="226313" indent="-226313" defTabSz="905255">
              <a:spcBef>
                <a:spcPts val="900"/>
              </a:spcBef>
              <a:defRPr sz="2772"/>
            </a:pPr>
            <a:r>
              <a:t>R is the resistance at T and R</a:t>
            </a:r>
            <a:r>
              <a:rPr baseline="-25191"/>
              <a:t>ref</a:t>
            </a:r>
            <a:r>
              <a:t> is resistance at T</a:t>
            </a:r>
            <a:r>
              <a:rPr baseline="-25191"/>
              <a:t>ref</a:t>
            </a:r>
            <a:endParaRPr baseline="-25191"/>
          </a:p>
          <a:p>
            <a:pPr marL="226313" indent="-226313" defTabSz="905255">
              <a:spcBef>
                <a:spcPts val="900"/>
              </a:spcBef>
              <a:defRPr sz="2772"/>
            </a:pPr>
            <a:r>
              <a:t>A</a:t>
            </a:r>
            <a:r>
              <a:rPr baseline="-25191"/>
              <a:t>1</a:t>
            </a:r>
            <a:r>
              <a:t>, B</a:t>
            </a:r>
            <a:r>
              <a:rPr baseline="-25191"/>
              <a:t>1</a:t>
            </a:r>
            <a:r>
              <a:t>, C</a:t>
            </a:r>
            <a:r>
              <a:rPr baseline="-25191"/>
              <a:t>1</a:t>
            </a:r>
            <a:r>
              <a:t>, and D</a:t>
            </a:r>
            <a:r>
              <a:rPr baseline="-25191"/>
              <a:t>1</a:t>
            </a:r>
            <a:r>
              <a:t> are the Steinhart-Hart Coefficients</a:t>
            </a:r>
          </a:p>
          <a:p>
            <a:pPr marL="226313" indent="-226313" defTabSz="905255">
              <a:spcBef>
                <a:spcPts val="900"/>
              </a:spcBef>
              <a:defRPr b="1" sz="2772">
                <a:solidFill>
                  <a:srgbClr val="FF0000"/>
                </a:solidFill>
              </a:defRPr>
            </a:pPr>
            <a:r>
              <a:t>HOW COULD WE DETERMINE THESE COEFFICIENTS?</a:t>
            </a:r>
          </a:p>
          <a:p>
            <a:pPr lvl="1" marL="678941" indent="-226313" defTabSz="905255">
              <a:spcBef>
                <a:spcPts val="400"/>
              </a:spcBef>
              <a:defRPr sz="2376"/>
            </a:pPr>
            <a:r>
              <a:t>Take a look at the data sheet</a:t>
            </a:r>
          </a:p>
          <a:p>
            <a:pPr lvl="1" marL="678941" indent="-226313" defTabSz="905255">
              <a:spcBef>
                <a:spcPts val="400"/>
              </a:spcBef>
              <a:defRPr sz="2376"/>
            </a:pPr>
            <a:r>
              <a:t>Measure 3 resistances at 3 temperatures</a:t>
            </a:r>
          </a:p>
          <a:p>
            <a:pPr lvl="2" marL="1131569" indent="-226313" defTabSz="905255">
              <a:spcBef>
                <a:spcPts val="400"/>
              </a:spcBef>
              <a:defRPr sz="1979"/>
            </a:pPr>
            <a:r>
              <a:t>Matrix Inversion (Linear Algebra)</a:t>
            </a:r>
          </a:p>
          <a:p>
            <a:pPr lvl="1" marL="678941" indent="-226313" defTabSz="905255">
              <a:spcBef>
                <a:spcPts val="400"/>
              </a:spcBef>
              <a:defRPr sz="2376"/>
            </a:pPr>
            <a:r>
              <a:t>Least Squares Fit</a:t>
            </a:r>
          </a:p>
        </p:txBody>
      </p:sp>
      <p:sp>
        <p:nvSpPr>
          <p:cNvPr id="313" name="Shape 313"/>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14" name="Shape 314"/>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Shape 315"/>
          <p:cNvSpPr/>
          <p:nvPr/>
        </p:nvSpPr>
        <p:spPr>
          <a:xfrm>
            <a:off x="6096000" y="5930741"/>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pic>
        <p:nvPicPr>
          <p:cNvPr id="316" name="image13.png"/>
          <p:cNvPicPr>
            <a:picLocks noChangeAspect="1"/>
          </p:cNvPicPr>
          <p:nvPr/>
        </p:nvPicPr>
        <p:blipFill>
          <a:blip r:embed="rId3">
            <a:extLst/>
          </a:blip>
          <a:stretch>
            <a:fillRect/>
          </a:stretch>
        </p:blipFill>
        <p:spPr>
          <a:xfrm>
            <a:off x="3212189" y="1549658"/>
            <a:ext cx="5829301" cy="847726"/>
          </a:xfrm>
          <a:prstGeom prst="rect">
            <a:avLst/>
          </a:prstGeom>
          <a:ln w="57150">
            <a:solidFill>
              <a:srgbClr val="00B050"/>
            </a:solidFill>
          </a:ln>
        </p:spPr>
      </p:pic>
      <p:sp>
        <p:nvSpPr>
          <p:cNvPr id="317" name="Shape 317"/>
          <p:cNvSpPr/>
          <p:nvPr/>
        </p:nvSpPr>
        <p:spPr>
          <a:xfrm>
            <a:off x="6096000" y="1714499"/>
            <a:ext cx="1200150" cy="682885"/>
          </a:xfrm>
          <a:prstGeom prst="line">
            <a:avLst/>
          </a:prstGeom>
          <a:ln w="38100">
            <a:solidFill>
              <a:srgbClr val="FF0000"/>
            </a:solidFill>
            <a:miter/>
          </a:ln>
        </p:spPr>
        <p:txBody>
          <a:bodyPr lIns="45719" rIns="45719"/>
          <a:lstStyle/>
          <a:p>
            <a:pPr/>
          </a:p>
        </p:txBody>
      </p:sp>
      <p:sp>
        <p:nvSpPr>
          <p:cNvPr id="318" name="Shape 318"/>
          <p:cNvSpPr/>
          <p:nvPr/>
        </p:nvSpPr>
        <p:spPr>
          <a:xfrm flipH="1">
            <a:off x="6096000" y="1632078"/>
            <a:ext cx="1200150" cy="682886"/>
          </a:xfrm>
          <a:prstGeom prst="line">
            <a:avLst/>
          </a:prstGeom>
          <a:ln w="38100">
            <a:solidFill>
              <a:srgbClr val="FF0000"/>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321" name="image12.jpg" descr="http://p.globalsources.com/IMAGES/PDT/B1055847338/Thermistor.jpg"/>
          <p:cNvPicPr>
            <a:picLocks noChangeAspect="1"/>
          </p:cNvPicPr>
          <p:nvPr/>
        </p:nvPicPr>
        <p:blipFill>
          <a:blip r:embed="rId2">
            <a:extLst/>
          </a:blip>
          <a:stretch>
            <a:fillRect/>
          </a:stretch>
        </p:blipFill>
        <p:spPr>
          <a:xfrm>
            <a:off x="3946209" y="1729046"/>
            <a:ext cx="4627303" cy="4627304"/>
          </a:xfrm>
          <a:prstGeom prst="rect">
            <a:avLst/>
          </a:prstGeom>
          <a:ln w="12700">
            <a:miter lim="400000"/>
          </a:ln>
        </p:spPr>
      </p:pic>
      <p:sp>
        <p:nvSpPr>
          <p:cNvPr id="322" name="Shape 322"/>
          <p:cNvSpPr/>
          <p:nvPr/>
        </p:nvSpPr>
        <p:spPr>
          <a:xfrm>
            <a:off x="2914650" y="6110128"/>
            <a:ext cx="609600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http://p.globalsources.com/IMAGES/PDT/B1055847338/Thermistor.jpg</a:t>
            </a:r>
          </a:p>
        </p:txBody>
      </p:sp>
      <p:sp>
        <p:nvSpPr>
          <p:cNvPr id="323" name="Shape 323"/>
          <p:cNvSpPr/>
          <p:nvPr>
            <p:ph type="title"/>
          </p:nvPr>
        </p:nvSpPr>
        <p:spPr>
          <a:prstGeom prst="rect">
            <a:avLst/>
          </a:prstGeom>
        </p:spPr>
        <p:txBody>
          <a:bodyPr/>
          <a:lstStyle>
            <a:lvl1pPr defTabSz="804672">
              <a:defRPr sz="3872">
                <a:solidFill>
                  <a:srgbClr val="FF0000"/>
                </a:solidFill>
              </a:defRPr>
            </a:lvl1pPr>
          </a:lstStyle>
          <a:p>
            <a:pPr/>
            <a:r>
              <a:t>How is Resistance Measured?</a:t>
            </a:r>
          </a:p>
        </p:txBody>
      </p:sp>
      <p:sp>
        <p:nvSpPr>
          <p:cNvPr id="324" name="Shape 32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25" name="Shape 32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6" name="image13.png"/>
          <p:cNvPicPr>
            <a:picLocks noChangeAspect="1"/>
          </p:cNvPicPr>
          <p:nvPr/>
        </p:nvPicPr>
        <p:blipFill>
          <a:blip r:embed="rId3">
            <a:extLst/>
          </a:blip>
          <a:stretch>
            <a:fillRect/>
          </a:stretch>
        </p:blipFill>
        <p:spPr>
          <a:xfrm>
            <a:off x="3181350" y="997208"/>
            <a:ext cx="5829300" cy="847726"/>
          </a:xfrm>
          <a:prstGeom prst="rect">
            <a:avLst/>
          </a:prstGeom>
          <a:ln w="57150">
            <a:solidFill>
              <a:srgbClr val="00B050"/>
            </a:solidFill>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29" name="Shape 329"/>
          <p:cNvSpPr/>
          <p:nvPr>
            <p:ph type="title"/>
          </p:nvPr>
        </p:nvSpPr>
        <p:spPr>
          <a:prstGeom prst="rect">
            <a:avLst/>
          </a:prstGeom>
        </p:spPr>
        <p:txBody>
          <a:bodyPr/>
          <a:lstStyle/>
          <a:p>
            <a:pPr defTabSz="658368">
              <a:defRPr sz="3168"/>
            </a:pPr>
            <a:r>
              <a:t>Thermistor Resistance (R</a:t>
            </a:r>
            <a:r>
              <a:rPr baseline="-32388"/>
              <a:t>T</a:t>
            </a:r>
            <a:r>
              <a:t>)</a:t>
            </a:r>
          </a:p>
        </p:txBody>
      </p:sp>
      <p:sp>
        <p:nvSpPr>
          <p:cNvPr id="330" name="Shape 330"/>
          <p:cNvSpPr/>
          <p:nvPr>
            <p:ph type="body" idx="1"/>
          </p:nvPr>
        </p:nvSpPr>
        <p:spPr>
          <a:xfrm>
            <a:off x="838200" y="1177925"/>
            <a:ext cx="10801350" cy="5178425"/>
          </a:xfrm>
          <a:prstGeom prst="rect">
            <a:avLst/>
          </a:prstGeom>
        </p:spPr>
        <p:txBody>
          <a:bodyPr/>
          <a:lstStyle/>
          <a:p>
            <a:pPr>
              <a:defRPr sz="3200"/>
            </a:pPr>
            <a:r>
              <a:t>A thermistor produces a resistance (R</a:t>
            </a:r>
            <a:r>
              <a:rPr baseline="-25000"/>
              <a:t>T</a:t>
            </a:r>
            <a:r>
              <a:t>), which must be converted to a voltage signal</a:t>
            </a:r>
          </a:p>
        </p:txBody>
      </p:sp>
      <p:sp>
        <p:nvSpPr>
          <p:cNvPr id="331" name="Shape 331"/>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32" name="Shape 332"/>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3" name="image16.png"/>
          <p:cNvPicPr>
            <a:picLocks noChangeAspect="1"/>
          </p:cNvPicPr>
          <p:nvPr/>
        </p:nvPicPr>
        <p:blipFill>
          <a:blip r:embed="rId2">
            <a:extLst/>
          </a:blip>
          <a:stretch>
            <a:fillRect/>
          </a:stretch>
        </p:blipFill>
        <p:spPr>
          <a:xfrm>
            <a:off x="495128" y="2474086"/>
            <a:ext cx="5038462" cy="3736215"/>
          </a:xfrm>
          <a:prstGeom prst="rect">
            <a:avLst/>
          </a:prstGeom>
          <a:ln w="12700">
            <a:miter lim="400000"/>
          </a:ln>
        </p:spPr>
      </p:pic>
      <p:pic>
        <p:nvPicPr>
          <p:cNvPr id="334" name="image15.pdf"/>
          <p:cNvPicPr>
            <a:picLocks noChangeAspect="1"/>
          </p:cNvPicPr>
          <p:nvPr/>
        </p:nvPicPr>
        <p:blipFill>
          <a:blip r:embed="rId3">
            <a:extLst/>
          </a:blip>
          <a:stretch>
            <a:fillRect/>
          </a:stretch>
        </p:blipFill>
        <p:spPr>
          <a:xfrm>
            <a:off x="6896099" y="3167441"/>
            <a:ext cx="4033426" cy="1671259"/>
          </a:xfrm>
          <a:prstGeom prst="rect">
            <a:avLst/>
          </a:prstGeom>
          <a:ln w="12700">
            <a:miter lim="400000"/>
          </a:ln>
        </p:spPr>
      </p:pic>
      <p:pic>
        <p:nvPicPr>
          <p:cNvPr id="335" name="image17.png"/>
          <p:cNvPicPr>
            <a:picLocks noChangeAspect="1"/>
          </p:cNvPicPr>
          <p:nvPr/>
        </p:nvPicPr>
        <p:blipFill>
          <a:blip r:embed="rId4">
            <a:extLst/>
          </a:blip>
          <a:stretch>
            <a:fillRect/>
          </a:stretch>
        </p:blipFill>
        <p:spPr>
          <a:xfrm>
            <a:off x="3328558" y="3120195"/>
            <a:ext cx="505683" cy="628272"/>
          </a:xfrm>
          <a:prstGeom prst="rect">
            <a:avLst/>
          </a:prstGeom>
          <a:ln w="12700">
            <a:miter lim="400000"/>
          </a:ln>
        </p:spPr>
      </p:pic>
      <p:pic>
        <p:nvPicPr>
          <p:cNvPr id="336" name="image18.png"/>
          <p:cNvPicPr>
            <a:picLocks noChangeAspect="1"/>
          </p:cNvPicPr>
          <p:nvPr/>
        </p:nvPicPr>
        <p:blipFill>
          <a:blip r:embed="rId5">
            <a:extLst/>
          </a:blip>
          <a:stretch>
            <a:fillRect/>
          </a:stretch>
        </p:blipFill>
        <p:spPr>
          <a:xfrm>
            <a:off x="3249180" y="4224716"/>
            <a:ext cx="585061" cy="673706"/>
          </a:xfrm>
          <a:prstGeom prst="rect">
            <a:avLst/>
          </a:prstGeom>
          <a:ln w="12700">
            <a:miter lim="400000"/>
          </a:ln>
        </p:spPr>
      </p:pic>
      <p:sp>
        <p:nvSpPr>
          <p:cNvPr id="337" name="Shape 337"/>
          <p:cNvSpPr/>
          <p:nvPr/>
        </p:nvSpPr>
        <p:spPr>
          <a:xfrm>
            <a:off x="4296419" y="2843591"/>
            <a:ext cx="438151" cy="647701"/>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338" name="Shape 338"/>
          <p:cNvSpPr/>
          <p:nvPr/>
        </p:nvSpPr>
        <p:spPr>
          <a:xfrm>
            <a:off x="4296419" y="4463603"/>
            <a:ext cx="438151" cy="647701"/>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pic>
        <p:nvPicPr>
          <p:cNvPr id="339" name="image19.png"/>
          <p:cNvPicPr>
            <a:picLocks noChangeAspect="1"/>
          </p:cNvPicPr>
          <p:nvPr/>
        </p:nvPicPr>
        <p:blipFill>
          <a:blip r:embed="rId6">
            <a:extLst/>
          </a:blip>
          <a:stretch>
            <a:fillRect/>
          </a:stretch>
        </p:blipFill>
        <p:spPr>
          <a:xfrm>
            <a:off x="4800520" y="4296531"/>
            <a:ext cx="792459" cy="757239"/>
          </a:xfrm>
          <a:prstGeom prst="rect">
            <a:avLst/>
          </a:prstGeom>
          <a:ln w="12700">
            <a:miter lim="400000"/>
          </a:ln>
        </p:spPr>
      </p:pic>
      <p:pic>
        <p:nvPicPr>
          <p:cNvPr id="340" name="image20.png"/>
          <p:cNvPicPr>
            <a:picLocks noChangeAspect="1"/>
          </p:cNvPicPr>
          <p:nvPr/>
        </p:nvPicPr>
        <p:blipFill>
          <a:blip r:embed="rId7">
            <a:extLst/>
          </a:blip>
          <a:stretch>
            <a:fillRect/>
          </a:stretch>
        </p:blipFill>
        <p:spPr>
          <a:xfrm>
            <a:off x="449446" y="3630988"/>
            <a:ext cx="434435" cy="593728"/>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43" name="Shape 343"/>
          <p:cNvSpPr/>
          <p:nvPr>
            <p:ph type="title"/>
          </p:nvPr>
        </p:nvSpPr>
        <p:spPr>
          <a:prstGeom prst="rect">
            <a:avLst/>
          </a:prstGeom>
        </p:spPr>
        <p:txBody>
          <a:bodyPr/>
          <a:lstStyle>
            <a:lvl1pPr defTabSz="804672">
              <a:defRPr sz="3872"/>
            </a:lvl1pPr>
          </a:lstStyle>
          <a:p>
            <a:pPr/>
            <a:r>
              <a:t>Power Dissipation in Thermistors</a:t>
            </a:r>
          </a:p>
        </p:txBody>
      </p:sp>
      <p:sp>
        <p:nvSpPr>
          <p:cNvPr id="344" name="Shape 344"/>
          <p:cNvSpPr/>
          <p:nvPr>
            <p:ph type="body" sz="half" idx="1"/>
          </p:nvPr>
        </p:nvSpPr>
        <p:spPr>
          <a:xfrm>
            <a:off x="838198" y="998537"/>
            <a:ext cx="6324603" cy="5178426"/>
          </a:xfrm>
          <a:prstGeom prst="rect">
            <a:avLst/>
          </a:prstGeom>
        </p:spPr>
        <p:txBody>
          <a:bodyPr/>
          <a:lstStyle/>
          <a:p>
            <a:pPr marL="226313" indent="-226313" defTabSz="905255">
              <a:spcBef>
                <a:spcPts val="900"/>
              </a:spcBef>
              <a:defRPr sz="2772"/>
            </a:pPr>
            <a:r>
              <a:t>A current must pass through the thermistor to measure the voltage and calculate the resistance</a:t>
            </a:r>
          </a:p>
          <a:p>
            <a:pPr marL="226313" indent="-226313" defTabSz="905255">
              <a:spcBef>
                <a:spcPts val="900"/>
              </a:spcBef>
              <a:defRPr sz="2772"/>
            </a:pPr>
            <a:r>
              <a:t>The current flowing through the thermistor generates heat because the thermistor dissipates electrical power</a:t>
            </a:r>
          </a:p>
          <a:p>
            <a:pPr marL="0" indent="0" algn="ctr" defTabSz="905255">
              <a:spcBef>
                <a:spcPts val="900"/>
              </a:spcBef>
              <a:buSzTx/>
              <a:buNone/>
              <a:defRPr i="1" sz="2772">
                <a:latin typeface="Times New Roman"/>
                <a:ea typeface="Times New Roman"/>
                <a:cs typeface="Times New Roman"/>
                <a:sym typeface="Times New Roman"/>
              </a:defRPr>
            </a:pPr>
            <a:r>
              <a:t>P = I</a:t>
            </a:r>
            <a:r>
              <a:rPr baseline="29979"/>
              <a:t>2</a:t>
            </a:r>
            <a:r>
              <a:t>R</a:t>
            </a:r>
            <a:r>
              <a:rPr baseline="-25191"/>
              <a:t>T</a:t>
            </a:r>
            <a:endParaRPr baseline="-25191"/>
          </a:p>
          <a:p>
            <a:pPr marL="226313" indent="-226313" defTabSz="905255">
              <a:spcBef>
                <a:spcPts val="900"/>
              </a:spcBef>
              <a:defRPr sz="2772"/>
            </a:pPr>
            <a:r>
              <a:t>The heat generated causes a temperature rise in the thermistor</a:t>
            </a:r>
          </a:p>
          <a:p>
            <a:pPr marL="226313" indent="-226313" defTabSz="905255">
              <a:spcBef>
                <a:spcPts val="900"/>
              </a:spcBef>
              <a:defRPr sz="2772"/>
            </a:pPr>
            <a:r>
              <a:t>This is called </a:t>
            </a:r>
            <a:r>
              <a:rPr b="1" u="sng">
                <a:solidFill>
                  <a:srgbClr val="00B050"/>
                </a:solidFill>
              </a:rPr>
              <a:t>Self-Heating</a:t>
            </a:r>
            <a:endParaRPr b="1" u="sng">
              <a:solidFill>
                <a:srgbClr val="00B050"/>
              </a:solidFill>
            </a:endParaRPr>
          </a:p>
          <a:p>
            <a:pPr marL="226313" indent="-226313" defTabSz="905255">
              <a:spcBef>
                <a:spcPts val="900"/>
              </a:spcBef>
              <a:defRPr b="1" sz="2772">
                <a:solidFill>
                  <a:srgbClr val="FF0000"/>
                </a:solidFill>
              </a:defRPr>
            </a:pPr>
            <a:r>
              <a:t>WHY IS SELF-HEATING BAD?</a:t>
            </a:r>
          </a:p>
        </p:txBody>
      </p:sp>
      <p:sp>
        <p:nvSpPr>
          <p:cNvPr id="345" name="Shape 34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46" name="Shape 34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7" name="image21.png"/>
          <p:cNvPicPr>
            <a:picLocks noChangeAspect="1"/>
          </p:cNvPicPr>
          <p:nvPr/>
        </p:nvPicPr>
        <p:blipFill>
          <a:blip r:embed="rId2">
            <a:extLst/>
          </a:blip>
          <a:stretch>
            <a:fillRect/>
          </a:stretch>
        </p:blipFill>
        <p:spPr>
          <a:xfrm>
            <a:off x="6896100" y="1379537"/>
            <a:ext cx="4991085" cy="3916364"/>
          </a:xfrm>
          <a:prstGeom prst="rect">
            <a:avLst/>
          </a:prstGeom>
          <a:ln w="12700">
            <a:miter lim="400000"/>
          </a:ln>
        </p:spPr>
      </p:pic>
      <p:sp>
        <p:nvSpPr>
          <p:cNvPr id="348" name="Shape 348"/>
          <p:cNvSpPr/>
          <p:nvPr/>
        </p:nvSpPr>
        <p:spPr>
          <a:xfrm rot="5400000">
            <a:off x="9382121" y="540149"/>
            <a:ext cx="1200159" cy="2443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967"/>
                </a:lnTo>
                <a:cubicBezTo>
                  <a:pt x="0" y="3404"/>
                  <a:pt x="4231" y="1326"/>
                  <a:pt x="9450" y="1326"/>
                </a:cubicBezTo>
                <a:lnTo>
                  <a:pt x="16200" y="1326"/>
                </a:lnTo>
                <a:lnTo>
                  <a:pt x="16200" y="0"/>
                </a:lnTo>
                <a:lnTo>
                  <a:pt x="21600" y="2652"/>
                </a:lnTo>
                <a:lnTo>
                  <a:pt x="16200" y="5304"/>
                </a:lnTo>
                <a:lnTo>
                  <a:pt x="16200" y="3978"/>
                </a:lnTo>
                <a:lnTo>
                  <a:pt x="9450" y="3978"/>
                </a:lnTo>
                <a:cubicBezTo>
                  <a:pt x="7213" y="3978"/>
                  <a:pt x="5400" y="4868"/>
                  <a:pt x="5400" y="5967"/>
                </a:cubicBezTo>
                <a:lnTo>
                  <a:pt x="5400" y="21600"/>
                </a:lnTo>
                <a:close/>
              </a:path>
            </a:pathLst>
          </a:custGeom>
          <a:solidFill>
            <a:schemeClr val="accent1"/>
          </a:solidFill>
          <a:ln w="12700">
            <a:solidFill>
              <a:srgbClr val="42719B"/>
            </a:solidFill>
            <a:miter/>
          </a:ln>
        </p:spPr>
        <p:txBody>
          <a:bodyPr lIns="45719" rIns="45719" anchor="ctr"/>
          <a:lstStyle/>
          <a:p>
            <a:pPr algn="ctr"/>
          </a:p>
        </p:txBody>
      </p:sp>
      <p:sp>
        <p:nvSpPr>
          <p:cNvPr id="349" name="Shape 349"/>
          <p:cNvSpPr/>
          <p:nvPr/>
        </p:nvSpPr>
        <p:spPr>
          <a:xfrm>
            <a:off x="8153400" y="916848"/>
            <a:ext cx="606825" cy="6667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i="1" sz="4000">
                <a:latin typeface="Times New Roman"/>
                <a:ea typeface="Times New Roman"/>
                <a:cs typeface="Times New Roman"/>
                <a:sym typeface="Times New Roman"/>
              </a:defRPr>
            </a:lvl1pPr>
          </a:lstStyle>
          <a:p>
            <a:pPr/>
            <a:r>
              <a:t>I</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52" name="Shape 352"/>
          <p:cNvSpPr/>
          <p:nvPr>
            <p:ph type="title"/>
          </p:nvPr>
        </p:nvSpPr>
        <p:spPr>
          <a:prstGeom prst="rect">
            <a:avLst/>
          </a:prstGeom>
        </p:spPr>
        <p:txBody>
          <a:bodyPr/>
          <a:lstStyle>
            <a:lvl1pPr defTabSz="804672">
              <a:defRPr sz="3872"/>
            </a:lvl1pPr>
          </a:lstStyle>
          <a:p>
            <a:pPr/>
            <a:r>
              <a:t>Power Dissipation and Self-Heating</a:t>
            </a:r>
          </a:p>
        </p:txBody>
      </p:sp>
      <p:sp>
        <p:nvSpPr>
          <p:cNvPr id="353" name="Shape 353"/>
          <p:cNvSpPr/>
          <p:nvPr>
            <p:ph type="body" idx="1"/>
          </p:nvPr>
        </p:nvSpPr>
        <p:spPr>
          <a:xfrm>
            <a:off x="838199" y="998537"/>
            <a:ext cx="11198629" cy="5178426"/>
          </a:xfrm>
          <a:prstGeom prst="rect">
            <a:avLst/>
          </a:prstGeom>
        </p:spPr>
        <p:txBody>
          <a:bodyPr/>
          <a:lstStyle/>
          <a:p>
            <a:pPr/>
            <a:r>
              <a:t>Self-Heating can introduce an error into the measurement</a:t>
            </a:r>
          </a:p>
          <a:p>
            <a:pPr/>
            <a:r>
              <a:t>The increase in device temperature (</a:t>
            </a:r>
            <a:r>
              <a:t>Δ</a:t>
            </a:r>
            <a:r>
              <a:t>T) is related to the power dissipated (P) and the power dissipation factor (</a:t>
            </a:r>
            <a:r>
              <a:t>δ</a:t>
            </a:r>
            <a:r>
              <a:t>)</a:t>
            </a:r>
          </a:p>
          <a:p>
            <a:pPr marL="0" indent="0" algn="ctr">
              <a:buSzTx/>
              <a:buNone/>
              <a:defRPr b="1" i="1">
                <a:latin typeface="Times New Roman"/>
                <a:ea typeface="Times New Roman"/>
                <a:cs typeface="Times New Roman"/>
                <a:sym typeface="Times New Roman"/>
              </a:defRPr>
            </a:pPr>
            <a:r>
              <a:t>P = </a:t>
            </a:r>
            <a:r>
              <a:t>δ Δ</a:t>
            </a:r>
            <a:r>
              <a:t>T</a:t>
            </a:r>
          </a:p>
          <a:p>
            <a:pPr marL="0" indent="0" algn="ctr">
              <a:buSzTx/>
              <a:buNone/>
              <a:defRPr>
                <a:latin typeface="Times New Roman"/>
                <a:ea typeface="Times New Roman"/>
                <a:cs typeface="Times New Roman"/>
                <a:sym typeface="Times New Roman"/>
              </a:defRPr>
            </a:pPr>
            <a:r>
              <a:t>Where P is in [W], </a:t>
            </a:r>
            <a:r>
              <a:t>Δ</a:t>
            </a:r>
            <a:r>
              <a:t>T is the rise in temperature in [</a:t>
            </a:r>
            <a:r>
              <a:rPr baseline="30000"/>
              <a:t>o</a:t>
            </a:r>
            <a:r>
              <a:t>C]</a:t>
            </a:r>
          </a:p>
          <a:p>
            <a:pPr>
              <a:defRPr>
                <a:solidFill>
                  <a:srgbClr val="FF0000"/>
                </a:solidFill>
                <a:latin typeface="Times New Roman"/>
                <a:ea typeface="Times New Roman"/>
                <a:cs typeface="Times New Roman"/>
                <a:sym typeface="Times New Roman"/>
              </a:defRPr>
            </a:pPr>
            <a:r>
              <a:t>Suppose </a:t>
            </a:r>
            <a:r>
              <a:rPr i="1"/>
              <a:t>I</a:t>
            </a:r>
            <a:r>
              <a:t> = 5 mA, </a:t>
            </a:r>
            <a:r>
              <a:rPr i="1"/>
              <a:t>R</a:t>
            </a:r>
            <a:r>
              <a:rPr baseline="-25000" i="1"/>
              <a:t>T</a:t>
            </a:r>
            <a:r>
              <a:t> = 4 k</a:t>
            </a:r>
            <a:r>
              <a:t>Ω</a:t>
            </a:r>
            <a:r>
              <a:t>, and </a:t>
            </a:r>
            <a:r>
              <a:t>δ</a:t>
            </a:r>
            <a:r>
              <a:t> = 0.067 W/</a:t>
            </a:r>
            <a:r>
              <a:rPr baseline="30000"/>
              <a:t>o</a:t>
            </a:r>
            <a:r>
              <a:t>C, what is </a:t>
            </a:r>
            <a:r>
              <a:rPr i="1"/>
              <a:t>Δ</a:t>
            </a:r>
            <a:r>
              <a:rPr i="1"/>
              <a:t>T</a:t>
            </a:r>
            <a:r>
              <a:t>? </a:t>
            </a:r>
          </a:p>
        </p:txBody>
      </p:sp>
      <p:sp>
        <p:nvSpPr>
          <p:cNvPr id="354" name="Shape 35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55" name="Shape 35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58" name="Shape 358"/>
          <p:cNvSpPr/>
          <p:nvPr>
            <p:ph type="title"/>
          </p:nvPr>
        </p:nvSpPr>
        <p:spPr>
          <a:prstGeom prst="rect">
            <a:avLst/>
          </a:prstGeom>
        </p:spPr>
        <p:txBody>
          <a:bodyPr/>
          <a:lstStyle>
            <a:lvl1pPr defTabSz="804672">
              <a:defRPr sz="3872"/>
            </a:lvl1pPr>
          </a:lstStyle>
          <a:p>
            <a:pPr/>
            <a:r>
              <a:t>Power Dissipation and Self-Heating</a:t>
            </a:r>
          </a:p>
        </p:txBody>
      </p:sp>
      <p:sp>
        <p:nvSpPr>
          <p:cNvPr id="359" name="Shape 359"/>
          <p:cNvSpPr/>
          <p:nvPr>
            <p:ph type="body" idx="1"/>
          </p:nvPr>
        </p:nvSpPr>
        <p:spPr>
          <a:xfrm>
            <a:off x="838199" y="998537"/>
            <a:ext cx="11198629" cy="5178426"/>
          </a:xfrm>
          <a:prstGeom prst="rect">
            <a:avLst/>
          </a:prstGeom>
        </p:spPr>
        <p:txBody>
          <a:bodyPr/>
          <a:lstStyle/>
          <a:p>
            <a:pPr/>
            <a:r>
              <a:t>Self-Heating can introduce an error into the measurement</a:t>
            </a:r>
          </a:p>
          <a:p>
            <a:pPr/>
            <a:r>
              <a:t>The increase in device temperature (</a:t>
            </a:r>
            <a:r>
              <a:t>Δ</a:t>
            </a:r>
            <a:r>
              <a:t>T) is related to the power dissipated (P) and the power dissipation factor (</a:t>
            </a:r>
            <a:r>
              <a:t>δ</a:t>
            </a:r>
            <a:r>
              <a:t>)</a:t>
            </a:r>
          </a:p>
          <a:p>
            <a:pPr marL="0" indent="0" algn="ctr">
              <a:buSzTx/>
              <a:buNone/>
              <a:defRPr b="1" i="1">
                <a:latin typeface="Times New Roman"/>
                <a:ea typeface="Times New Roman"/>
                <a:cs typeface="Times New Roman"/>
                <a:sym typeface="Times New Roman"/>
              </a:defRPr>
            </a:pPr>
            <a:r>
              <a:t>P = </a:t>
            </a:r>
            <a:r>
              <a:t>δ Δ</a:t>
            </a:r>
            <a:r>
              <a:t>T</a:t>
            </a:r>
          </a:p>
          <a:p>
            <a:pPr marL="0" indent="0" algn="ctr">
              <a:buSzTx/>
              <a:buNone/>
              <a:defRPr>
                <a:latin typeface="Times New Roman"/>
                <a:ea typeface="Times New Roman"/>
                <a:cs typeface="Times New Roman"/>
                <a:sym typeface="Times New Roman"/>
              </a:defRPr>
            </a:pPr>
            <a:r>
              <a:t>Where P is in [W], </a:t>
            </a:r>
            <a:r>
              <a:t>Δ</a:t>
            </a:r>
            <a:r>
              <a:t>T is the rise in temperature in [</a:t>
            </a:r>
            <a:r>
              <a:rPr baseline="30000"/>
              <a:t>o</a:t>
            </a:r>
            <a:r>
              <a:t>C]</a:t>
            </a:r>
          </a:p>
          <a:p>
            <a:pPr>
              <a:defRPr>
                <a:solidFill>
                  <a:srgbClr val="FF0000"/>
                </a:solidFill>
                <a:latin typeface="Times New Roman"/>
                <a:ea typeface="Times New Roman"/>
                <a:cs typeface="Times New Roman"/>
                <a:sym typeface="Times New Roman"/>
              </a:defRPr>
            </a:pPr>
            <a:r>
              <a:t>Suppose </a:t>
            </a:r>
            <a:r>
              <a:rPr i="1"/>
              <a:t>I</a:t>
            </a:r>
            <a:r>
              <a:t> = 5 mA, </a:t>
            </a:r>
            <a:r>
              <a:rPr i="1"/>
              <a:t>R</a:t>
            </a:r>
            <a:r>
              <a:rPr baseline="-25000" i="1"/>
              <a:t>T</a:t>
            </a:r>
            <a:r>
              <a:t> = 4 k</a:t>
            </a:r>
            <a:r>
              <a:t>Ω</a:t>
            </a:r>
            <a:r>
              <a:t>, and </a:t>
            </a:r>
            <a:r>
              <a:t>δ</a:t>
            </a:r>
            <a:r>
              <a:t> = 0.067 W/</a:t>
            </a:r>
            <a:r>
              <a:rPr baseline="30000"/>
              <a:t>o</a:t>
            </a:r>
            <a:r>
              <a:t>C, what is </a:t>
            </a:r>
            <a:r>
              <a:rPr i="1"/>
              <a:t>Δ</a:t>
            </a:r>
            <a:r>
              <a:rPr i="1"/>
              <a:t>T</a:t>
            </a:r>
            <a:r>
              <a:t>? </a:t>
            </a:r>
          </a:p>
          <a:p>
            <a:pPr marL="0" indent="0" algn="ctr">
              <a:buSzTx/>
              <a:buNone/>
              <a:defRPr>
                <a:latin typeface="Times New Roman"/>
                <a:ea typeface="Times New Roman"/>
                <a:cs typeface="Times New Roman"/>
                <a:sym typeface="Times New Roman"/>
              </a:defRPr>
            </a:pPr>
            <a:r>
              <a:t>(0.005 A)</a:t>
            </a:r>
            <a:r>
              <a:rPr baseline="30000"/>
              <a:t>2</a:t>
            </a:r>
            <a:r>
              <a:t>(4000 </a:t>
            </a:r>
            <a:r>
              <a:t>Ω</a:t>
            </a:r>
            <a:r>
              <a:t>) = (0.067 W/</a:t>
            </a:r>
            <a:r>
              <a:rPr baseline="30000"/>
              <a:t>o</a:t>
            </a:r>
            <a:r>
              <a:t>C)</a:t>
            </a:r>
            <a:r>
              <a:rPr i="1"/>
              <a:t> Δ</a:t>
            </a:r>
            <a:r>
              <a:rPr i="1"/>
              <a:t>T</a:t>
            </a:r>
            <a:endParaRPr i="1"/>
          </a:p>
          <a:p>
            <a:pPr marL="0" indent="0" algn="ctr">
              <a:buSzTx/>
              <a:buNone/>
              <a:defRPr i="1">
                <a:latin typeface="Times New Roman"/>
                <a:ea typeface="Times New Roman"/>
                <a:cs typeface="Times New Roman"/>
                <a:sym typeface="Times New Roman"/>
              </a:defRPr>
            </a:pPr>
            <a:r>
              <a:t>Δ</a:t>
            </a:r>
            <a:r>
              <a:t>T = 1.5 </a:t>
            </a:r>
            <a:r>
              <a:rPr baseline="30000"/>
              <a:t>o</a:t>
            </a:r>
            <a:r>
              <a:t>C</a:t>
            </a:r>
          </a:p>
          <a:p>
            <a:pPr>
              <a:defRPr>
                <a:solidFill>
                  <a:srgbClr val="FF0000"/>
                </a:solidFill>
                <a:latin typeface="Times New Roman"/>
                <a:ea typeface="Times New Roman"/>
                <a:cs typeface="Times New Roman"/>
                <a:sym typeface="Times New Roman"/>
              </a:defRPr>
            </a:pPr>
            <a:r>
              <a:t>What effect does a </a:t>
            </a:r>
            <a:r>
              <a:t>Δ</a:t>
            </a:r>
            <a:r>
              <a:t>T of 1.5 </a:t>
            </a:r>
            <a:r>
              <a:rPr baseline="30000"/>
              <a:t>o</a:t>
            </a:r>
            <a:r>
              <a:t>C have on your thermistor measurements?</a:t>
            </a:r>
          </a:p>
        </p:txBody>
      </p:sp>
      <p:sp>
        <p:nvSpPr>
          <p:cNvPr id="360" name="Shape 36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61" name="Shape 36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64" name="Shape 364"/>
          <p:cNvSpPr/>
          <p:nvPr>
            <p:ph type="title"/>
          </p:nvPr>
        </p:nvSpPr>
        <p:spPr>
          <a:prstGeom prst="rect">
            <a:avLst/>
          </a:prstGeom>
        </p:spPr>
        <p:txBody>
          <a:bodyPr/>
          <a:lstStyle>
            <a:lvl1pPr defTabSz="804672">
              <a:defRPr sz="3872"/>
            </a:lvl1pPr>
          </a:lstStyle>
          <a:p>
            <a:pPr/>
            <a:r>
              <a:t>Power Dissipation and Self-Heating</a:t>
            </a:r>
          </a:p>
        </p:txBody>
      </p:sp>
      <p:sp>
        <p:nvSpPr>
          <p:cNvPr id="365" name="Shape 365"/>
          <p:cNvSpPr/>
          <p:nvPr>
            <p:ph type="body" idx="1"/>
          </p:nvPr>
        </p:nvSpPr>
        <p:spPr>
          <a:xfrm>
            <a:off x="838199" y="998537"/>
            <a:ext cx="11198629" cy="5178426"/>
          </a:xfrm>
          <a:prstGeom prst="rect">
            <a:avLst/>
          </a:prstGeom>
        </p:spPr>
        <p:txBody>
          <a:bodyPr/>
          <a:lstStyle/>
          <a:p>
            <a:pPr/>
            <a:r>
              <a:t>Self-Heating can introduce an error into the measurement</a:t>
            </a:r>
          </a:p>
          <a:p>
            <a:pPr/>
            <a:r>
              <a:t>The increase in device temperature (</a:t>
            </a:r>
            <a:r>
              <a:t>Δ</a:t>
            </a:r>
            <a:r>
              <a:t>T) is related to the power dissipated (P) and the power dissipation factor (</a:t>
            </a:r>
            <a:r>
              <a:t>δ</a:t>
            </a:r>
            <a:r>
              <a:t>)</a:t>
            </a:r>
          </a:p>
          <a:p>
            <a:pPr marL="0" indent="0" algn="ctr">
              <a:buSzTx/>
              <a:buNone/>
              <a:defRPr b="1" i="1">
                <a:latin typeface="Times New Roman"/>
                <a:ea typeface="Times New Roman"/>
                <a:cs typeface="Times New Roman"/>
                <a:sym typeface="Times New Roman"/>
              </a:defRPr>
            </a:pPr>
            <a:r>
              <a:t>P = </a:t>
            </a:r>
            <a:r>
              <a:t>δ Δ</a:t>
            </a:r>
            <a:r>
              <a:t>T</a:t>
            </a:r>
          </a:p>
          <a:p>
            <a:pPr marL="0" indent="0" algn="ctr">
              <a:buSzTx/>
              <a:buNone/>
              <a:defRPr>
                <a:latin typeface="Times New Roman"/>
                <a:ea typeface="Times New Roman"/>
                <a:cs typeface="Times New Roman"/>
                <a:sym typeface="Times New Roman"/>
              </a:defRPr>
            </a:pPr>
            <a:r>
              <a:t>Where P is in [W], </a:t>
            </a:r>
            <a:r>
              <a:t>Δ</a:t>
            </a:r>
            <a:r>
              <a:t>T is the rise in temperature in [</a:t>
            </a:r>
            <a:r>
              <a:rPr baseline="30000"/>
              <a:t>o</a:t>
            </a:r>
            <a:r>
              <a:t>C]</a:t>
            </a:r>
          </a:p>
          <a:p>
            <a:pPr>
              <a:defRPr>
                <a:solidFill>
                  <a:srgbClr val="FF0000"/>
                </a:solidFill>
                <a:latin typeface="Times New Roman"/>
                <a:ea typeface="Times New Roman"/>
                <a:cs typeface="Times New Roman"/>
                <a:sym typeface="Times New Roman"/>
              </a:defRPr>
            </a:pPr>
            <a:r>
              <a:t>Suppose </a:t>
            </a:r>
            <a:r>
              <a:rPr i="1"/>
              <a:t>I</a:t>
            </a:r>
            <a:r>
              <a:t> = 5 mA, </a:t>
            </a:r>
            <a:r>
              <a:rPr i="1"/>
              <a:t>R</a:t>
            </a:r>
            <a:r>
              <a:rPr baseline="-25000" i="1"/>
              <a:t>T</a:t>
            </a:r>
            <a:r>
              <a:t> = 4 k</a:t>
            </a:r>
            <a:r>
              <a:t>Ω</a:t>
            </a:r>
            <a:r>
              <a:t>, and </a:t>
            </a:r>
            <a:r>
              <a:t>δ</a:t>
            </a:r>
            <a:r>
              <a:t> = 0.067 W/</a:t>
            </a:r>
            <a:r>
              <a:rPr baseline="30000"/>
              <a:t>o</a:t>
            </a:r>
            <a:r>
              <a:t>C, what is </a:t>
            </a:r>
            <a:r>
              <a:rPr i="1"/>
              <a:t>Δ</a:t>
            </a:r>
            <a:r>
              <a:rPr i="1"/>
              <a:t>T</a:t>
            </a:r>
            <a:r>
              <a:t>? </a:t>
            </a:r>
          </a:p>
        </p:txBody>
      </p:sp>
      <p:sp>
        <p:nvSpPr>
          <p:cNvPr id="366" name="Shape 36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67" name="Shape 367"/>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30" name="Shape 130"/>
          <p:cNvSpPr/>
          <p:nvPr>
            <p:ph type="title"/>
          </p:nvPr>
        </p:nvSpPr>
        <p:spPr>
          <a:prstGeom prst="rect">
            <a:avLst/>
          </a:prstGeom>
        </p:spPr>
        <p:txBody>
          <a:bodyPr/>
          <a:lstStyle>
            <a:lvl1pPr defTabSz="804672">
              <a:defRPr sz="3872"/>
            </a:lvl1pPr>
          </a:lstStyle>
          <a:p>
            <a:pPr/>
            <a:r>
              <a:t>What is Temperature?</a:t>
            </a:r>
          </a:p>
        </p:txBody>
      </p:sp>
      <p:sp>
        <p:nvSpPr>
          <p:cNvPr id="131" name="Shape 131"/>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32" name="Shape 132"/>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image5.png" descr="http://www.clker.com/cliparts/6/5/b/f/11949864691020941855smiley114.svg.med.png"/>
          <p:cNvPicPr>
            <a:picLocks noChangeAspect="1"/>
          </p:cNvPicPr>
          <p:nvPr/>
        </p:nvPicPr>
        <p:blipFill>
          <a:blip r:embed="rId2">
            <a:extLst/>
          </a:blip>
          <a:stretch>
            <a:fillRect/>
          </a:stretch>
        </p:blipFill>
        <p:spPr>
          <a:xfrm>
            <a:off x="3662855" y="997224"/>
            <a:ext cx="4947745" cy="4782823"/>
          </a:xfrm>
          <a:prstGeom prst="rect">
            <a:avLst/>
          </a:prstGeom>
          <a:ln w="12700">
            <a:miter lim="400000"/>
          </a:ln>
        </p:spPr>
      </p:pic>
      <p:sp>
        <p:nvSpPr>
          <p:cNvPr id="134" name="Shape 134"/>
          <p:cNvSpPr/>
          <p:nvPr/>
        </p:nvSpPr>
        <p:spPr>
          <a:xfrm>
            <a:off x="3048000" y="6140906"/>
            <a:ext cx="6096000"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http://www.clker.com/cliparts/6/5/b/f/11949864691020941855smiley114.svg.med.png</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70" name="Shape 370"/>
          <p:cNvSpPr/>
          <p:nvPr>
            <p:ph type="title"/>
          </p:nvPr>
        </p:nvSpPr>
        <p:spPr>
          <a:prstGeom prst="rect">
            <a:avLst/>
          </a:prstGeom>
        </p:spPr>
        <p:txBody>
          <a:bodyPr/>
          <a:lstStyle>
            <a:lvl1pPr defTabSz="804672">
              <a:defRPr sz="3872"/>
            </a:lvl1pPr>
          </a:lstStyle>
          <a:p>
            <a:pPr/>
            <a:r>
              <a:t>Power Dissipation and Self-Heating</a:t>
            </a:r>
          </a:p>
        </p:txBody>
      </p:sp>
      <p:sp>
        <p:nvSpPr>
          <p:cNvPr id="371" name="Shape 371"/>
          <p:cNvSpPr/>
          <p:nvPr>
            <p:ph type="body" idx="1"/>
          </p:nvPr>
        </p:nvSpPr>
        <p:spPr>
          <a:xfrm>
            <a:off x="838199" y="998537"/>
            <a:ext cx="11198629" cy="5178426"/>
          </a:xfrm>
          <a:prstGeom prst="rect">
            <a:avLst/>
          </a:prstGeom>
        </p:spPr>
        <p:txBody>
          <a:bodyPr/>
          <a:lstStyle/>
          <a:p>
            <a:pPr marL="224027" indent="-224027" defTabSz="896111">
              <a:spcBef>
                <a:spcPts val="900"/>
              </a:spcBef>
              <a:defRPr sz="2744"/>
            </a:pPr>
            <a:r>
              <a:t>Self-Heating can introduce an error into the measurement</a:t>
            </a:r>
          </a:p>
          <a:p>
            <a:pPr marL="224027" indent="-224027" defTabSz="896111">
              <a:spcBef>
                <a:spcPts val="900"/>
              </a:spcBef>
              <a:defRPr sz="2744"/>
            </a:pPr>
            <a:r>
              <a:t>The increase in device temperature (</a:t>
            </a:r>
            <a:r>
              <a:t>Δ</a:t>
            </a:r>
            <a:r>
              <a:t>T) is related to the power dissipated (P) and the power dissipation factor (</a:t>
            </a:r>
            <a:r>
              <a:t>δ</a:t>
            </a:r>
            <a:r>
              <a:t>)</a:t>
            </a:r>
          </a:p>
          <a:p>
            <a:pPr marL="0" indent="0" algn="ctr" defTabSz="896111">
              <a:spcBef>
                <a:spcPts val="900"/>
              </a:spcBef>
              <a:buSzTx/>
              <a:buNone/>
              <a:defRPr b="1" i="1" sz="2744">
                <a:latin typeface="Times New Roman"/>
                <a:ea typeface="Times New Roman"/>
                <a:cs typeface="Times New Roman"/>
                <a:sym typeface="Times New Roman"/>
              </a:defRPr>
            </a:pPr>
            <a:r>
              <a:t>P = </a:t>
            </a:r>
            <a:r>
              <a:t>δ Δ</a:t>
            </a:r>
            <a:r>
              <a:t>T</a:t>
            </a:r>
          </a:p>
          <a:p>
            <a:pPr marL="0" indent="0" algn="ctr" defTabSz="896111">
              <a:spcBef>
                <a:spcPts val="900"/>
              </a:spcBef>
              <a:buSzTx/>
              <a:buNone/>
              <a:defRPr sz="2744">
                <a:latin typeface="Times New Roman"/>
                <a:ea typeface="Times New Roman"/>
                <a:cs typeface="Times New Roman"/>
                <a:sym typeface="Times New Roman"/>
              </a:defRPr>
            </a:pPr>
            <a:r>
              <a:t>Where P is in [W], </a:t>
            </a:r>
            <a:r>
              <a:t>Δ</a:t>
            </a:r>
            <a:r>
              <a:t>T is the rise in temperature in [</a:t>
            </a:r>
            <a:r>
              <a:rPr baseline="29959"/>
              <a:t>o</a:t>
            </a:r>
            <a:r>
              <a:t>C]</a:t>
            </a:r>
          </a:p>
          <a:p>
            <a:pPr marL="224027" indent="-224027" defTabSz="896111">
              <a:spcBef>
                <a:spcPts val="900"/>
              </a:spcBef>
              <a:defRPr sz="2744">
                <a:solidFill>
                  <a:srgbClr val="FF0000"/>
                </a:solidFill>
                <a:latin typeface="Times New Roman"/>
                <a:ea typeface="Times New Roman"/>
                <a:cs typeface="Times New Roman"/>
                <a:sym typeface="Times New Roman"/>
              </a:defRPr>
            </a:pPr>
            <a:r>
              <a:t>Suppose </a:t>
            </a:r>
            <a:r>
              <a:rPr i="1"/>
              <a:t>I</a:t>
            </a:r>
            <a:r>
              <a:t> = 5 mA, </a:t>
            </a:r>
            <a:r>
              <a:rPr i="1"/>
              <a:t>R</a:t>
            </a:r>
            <a:r>
              <a:rPr baseline="-25387" i="1"/>
              <a:t>T</a:t>
            </a:r>
            <a:r>
              <a:t> = 4 k</a:t>
            </a:r>
            <a:r>
              <a:t>Ω</a:t>
            </a:r>
            <a:r>
              <a:t>, and </a:t>
            </a:r>
            <a:r>
              <a:t>δ</a:t>
            </a:r>
            <a:r>
              <a:t> = 0.067 W/</a:t>
            </a:r>
            <a:r>
              <a:rPr baseline="29959"/>
              <a:t>o</a:t>
            </a:r>
            <a:r>
              <a:t>C, what is </a:t>
            </a:r>
            <a:r>
              <a:rPr i="1"/>
              <a:t>Δ</a:t>
            </a:r>
            <a:r>
              <a:rPr i="1"/>
              <a:t>T</a:t>
            </a:r>
            <a:r>
              <a:t>? </a:t>
            </a:r>
          </a:p>
          <a:p>
            <a:pPr marL="0" indent="0" algn="ctr" defTabSz="896111">
              <a:spcBef>
                <a:spcPts val="900"/>
              </a:spcBef>
              <a:buSzTx/>
              <a:buNone/>
              <a:defRPr sz="2744">
                <a:latin typeface="Times New Roman"/>
                <a:ea typeface="Times New Roman"/>
                <a:cs typeface="Times New Roman"/>
                <a:sym typeface="Times New Roman"/>
              </a:defRPr>
            </a:pPr>
            <a:r>
              <a:t>(0.005 A)</a:t>
            </a:r>
            <a:r>
              <a:rPr baseline="29959"/>
              <a:t>2</a:t>
            </a:r>
            <a:r>
              <a:t>(4000 </a:t>
            </a:r>
            <a:r>
              <a:t>Ω</a:t>
            </a:r>
            <a:r>
              <a:t>) = (0.067 W/</a:t>
            </a:r>
            <a:r>
              <a:rPr baseline="29959"/>
              <a:t>o</a:t>
            </a:r>
            <a:r>
              <a:t>C)</a:t>
            </a:r>
            <a:r>
              <a:rPr i="1"/>
              <a:t> Δ</a:t>
            </a:r>
            <a:r>
              <a:rPr i="1"/>
              <a:t>T</a:t>
            </a:r>
            <a:endParaRPr i="1"/>
          </a:p>
          <a:p>
            <a:pPr marL="0" indent="0" algn="ctr" defTabSz="896111">
              <a:spcBef>
                <a:spcPts val="900"/>
              </a:spcBef>
              <a:buSzTx/>
              <a:buNone/>
              <a:defRPr i="1" sz="2744">
                <a:latin typeface="Times New Roman"/>
                <a:ea typeface="Times New Roman"/>
                <a:cs typeface="Times New Roman"/>
                <a:sym typeface="Times New Roman"/>
              </a:defRPr>
            </a:pPr>
            <a:r>
              <a:t>Δ</a:t>
            </a:r>
            <a:r>
              <a:t>T = 1.5 </a:t>
            </a:r>
            <a:r>
              <a:rPr baseline="29959"/>
              <a:t>o</a:t>
            </a:r>
            <a:r>
              <a:t>C</a:t>
            </a:r>
          </a:p>
          <a:p>
            <a:pPr marL="224027" indent="-224027" defTabSz="896111">
              <a:spcBef>
                <a:spcPts val="900"/>
              </a:spcBef>
              <a:defRPr sz="2744">
                <a:solidFill>
                  <a:srgbClr val="FF0000"/>
                </a:solidFill>
                <a:latin typeface="Times New Roman"/>
                <a:ea typeface="Times New Roman"/>
                <a:cs typeface="Times New Roman"/>
                <a:sym typeface="Times New Roman"/>
              </a:defRPr>
            </a:pPr>
            <a:r>
              <a:t>What effect does a </a:t>
            </a:r>
            <a:r>
              <a:t>Δ</a:t>
            </a:r>
            <a:r>
              <a:t>T of 1.5 </a:t>
            </a:r>
            <a:r>
              <a:rPr baseline="29959"/>
              <a:t>o</a:t>
            </a:r>
            <a:r>
              <a:t>C have on your thermistor measurements?</a:t>
            </a:r>
          </a:p>
          <a:p>
            <a:pPr marL="224027" indent="-224027" defTabSz="896111">
              <a:spcBef>
                <a:spcPts val="900"/>
              </a:spcBef>
              <a:defRPr sz="2744">
                <a:solidFill>
                  <a:srgbClr val="FF0000"/>
                </a:solidFill>
                <a:latin typeface="Times New Roman"/>
                <a:ea typeface="Times New Roman"/>
                <a:cs typeface="Times New Roman"/>
                <a:sym typeface="Times New Roman"/>
              </a:defRPr>
            </a:pPr>
            <a:r>
              <a:t>How can we reduce the effects of self-heating?</a:t>
            </a:r>
          </a:p>
          <a:p>
            <a:pPr lvl="1" marL="672084" indent="-224027" defTabSz="896111">
              <a:spcBef>
                <a:spcPts val="400"/>
              </a:spcBef>
              <a:defRPr sz="2352">
                <a:latin typeface="Times New Roman"/>
                <a:ea typeface="Times New Roman"/>
                <a:cs typeface="Times New Roman"/>
                <a:sym typeface="Times New Roman"/>
              </a:defRPr>
            </a:pPr>
            <a:r>
              <a:t>Increase the resistance of the thermistor!</a:t>
            </a:r>
          </a:p>
        </p:txBody>
      </p:sp>
      <p:sp>
        <p:nvSpPr>
          <p:cNvPr id="372" name="Shape 37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73" name="Shape 37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76" name="Shape 376"/>
          <p:cNvSpPr/>
          <p:nvPr>
            <p:ph type="title"/>
          </p:nvPr>
        </p:nvSpPr>
        <p:spPr>
          <a:prstGeom prst="rect">
            <a:avLst/>
          </a:prstGeom>
        </p:spPr>
        <p:txBody>
          <a:bodyPr/>
          <a:lstStyle>
            <a:lvl1pPr defTabSz="804672">
              <a:defRPr sz="3872"/>
            </a:lvl1pPr>
          </a:lstStyle>
          <a:p>
            <a:pPr/>
            <a:r>
              <a:t>Thermistor Signal Conditioning Circuit</a:t>
            </a:r>
          </a:p>
        </p:txBody>
      </p:sp>
      <p:sp>
        <p:nvSpPr>
          <p:cNvPr id="377" name="Shape 377"/>
          <p:cNvSpPr/>
          <p:nvPr>
            <p:ph type="body" idx="1"/>
          </p:nvPr>
        </p:nvSpPr>
        <p:spPr>
          <a:prstGeom prst="rect">
            <a:avLst/>
          </a:prstGeom>
        </p:spPr>
        <p:txBody>
          <a:bodyPr/>
          <a:lstStyle/>
          <a:p>
            <a:pPr/>
            <a:r>
              <a:t>A voltage divider and a unity gain buffer are required to measure temperature in the lab </a:t>
            </a:r>
          </a:p>
        </p:txBody>
      </p:sp>
      <p:sp>
        <p:nvSpPr>
          <p:cNvPr id="378" name="Shape 37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79" name="Shape 37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image22.pdf"/>
          <p:cNvPicPr>
            <a:picLocks noChangeAspect="1"/>
          </p:cNvPicPr>
          <p:nvPr/>
        </p:nvPicPr>
        <p:blipFill>
          <a:blip r:embed="rId2">
            <a:extLst/>
          </a:blip>
          <a:stretch>
            <a:fillRect/>
          </a:stretch>
        </p:blipFill>
        <p:spPr>
          <a:xfrm>
            <a:off x="2209800" y="2047153"/>
            <a:ext cx="8889874" cy="3839297"/>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83" name="Shape 383"/>
          <p:cNvSpPr/>
          <p:nvPr>
            <p:ph type="title"/>
          </p:nvPr>
        </p:nvSpPr>
        <p:spPr>
          <a:prstGeom prst="rect">
            <a:avLst/>
          </a:prstGeom>
        </p:spPr>
        <p:txBody>
          <a:bodyPr/>
          <a:lstStyle>
            <a:lvl1pPr defTabSz="804672">
              <a:defRPr sz="3872"/>
            </a:lvl1pPr>
          </a:lstStyle>
          <a:p>
            <a:pPr/>
            <a:r>
              <a:t>Integrated Silicon Linear Sensors</a:t>
            </a:r>
          </a:p>
        </p:txBody>
      </p:sp>
      <p:sp>
        <p:nvSpPr>
          <p:cNvPr id="384" name="Shape 384"/>
          <p:cNvSpPr/>
          <p:nvPr>
            <p:ph type="body" sz="half" idx="1"/>
          </p:nvPr>
        </p:nvSpPr>
        <p:spPr>
          <a:xfrm>
            <a:off x="838200" y="998537"/>
            <a:ext cx="5545976" cy="5178426"/>
          </a:xfrm>
          <a:prstGeom prst="rect">
            <a:avLst/>
          </a:prstGeom>
        </p:spPr>
        <p:txBody>
          <a:bodyPr/>
          <a:lstStyle/>
          <a:p>
            <a:pPr/>
            <a:r>
              <a:t>An </a:t>
            </a:r>
            <a:r>
              <a:rPr b="1" u="sng">
                <a:solidFill>
                  <a:srgbClr val="00B050"/>
                </a:solidFill>
              </a:rPr>
              <a:t>integrated silicon linear sensor</a:t>
            </a:r>
            <a:r>
              <a:t> is a three-terminal device</a:t>
            </a:r>
          </a:p>
          <a:p>
            <a:pPr lvl="1" marL="685800" indent="-228600">
              <a:spcBef>
                <a:spcPts val="500"/>
              </a:spcBef>
              <a:defRPr sz="2400"/>
            </a:pPr>
            <a:r>
              <a:t>Power and ground inputs</a:t>
            </a:r>
          </a:p>
          <a:p>
            <a:pPr lvl="1" marL="685800" indent="-228600">
              <a:spcBef>
                <a:spcPts val="500"/>
              </a:spcBef>
              <a:defRPr sz="2400"/>
            </a:pPr>
            <a:r>
              <a:t>Relatively simple to use and cheap</a:t>
            </a:r>
          </a:p>
          <a:p>
            <a:pPr lvl="1" marL="685800" indent="-228600">
              <a:spcBef>
                <a:spcPts val="500"/>
              </a:spcBef>
              <a:defRPr sz="2400"/>
            </a:pPr>
            <a:r>
              <a:t>Circuitry inside does linearization and signal conditioning</a:t>
            </a:r>
          </a:p>
          <a:p>
            <a:pPr lvl="1" marL="685800" indent="-228600">
              <a:spcBef>
                <a:spcPts val="500"/>
              </a:spcBef>
              <a:defRPr sz="2400"/>
            </a:pPr>
            <a:r>
              <a:t>Produces an output voltage linearly dependent on temperature</a:t>
            </a:r>
          </a:p>
        </p:txBody>
      </p:sp>
      <p:sp>
        <p:nvSpPr>
          <p:cNvPr id="385" name="Shape 38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86" name="Shape 38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7" name="image23.png"/>
          <p:cNvPicPr>
            <a:picLocks noChangeAspect="1"/>
          </p:cNvPicPr>
          <p:nvPr/>
        </p:nvPicPr>
        <p:blipFill>
          <a:blip r:embed="rId2">
            <a:extLst/>
          </a:blip>
          <a:stretch>
            <a:fillRect/>
          </a:stretch>
        </p:blipFill>
        <p:spPr>
          <a:xfrm>
            <a:off x="7161603" y="1489427"/>
            <a:ext cx="4192197" cy="3490336"/>
          </a:xfrm>
          <a:prstGeom prst="rect">
            <a:avLst/>
          </a:prstGeom>
          <a:ln w="12700">
            <a:miter lim="400000"/>
          </a:ln>
        </p:spPr>
      </p:pic>
      <p:pic>
        <p:nvPicPr>
          <p:cNvPr id="388" name="image24.png"/>
          <p:cNvPicPr>
            <a:picLocks noChangeAspect="1"/>
          </p:cNvPicPr>
          <p:nvPr/>
        </p:nvPicPr>
        <p:blipFill>
          <a:blip r:embed="rId3">
            <a:extLst/>
          </a:blip>
          <a:stretch>
            <a:fillRect/>
          </a:stretch>
        </p:blipFill>
        <p:spPr>
          <a:xfrm>
            <a:off x="7558899" y="996091"/>
            <a:ext cx="3794901" cy="493338"/>
          </a:xfrm>
          <a:prstGeom prst="rect">
            <a:avLst/>
          </a:prstGeom>
          <a:ln w="12700">
            <a:miter lim="400000"/>
          </a:ln>
        </p:spPr>
      </p:pic>
      <p:sp>
        <p:nvSpPr>
          <p:cNvPr id="389" name="Shape 389"/>
          <p:cNvSpPr/>
          <p:nvPr/>
        </p:nvSpPr>
        <p:spPr>
          <a:xfrm rot="18704557">
            <a:off x="7211484" y="4751856"/>
            <a:ext cx="452375" cy="58976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390" name="Shape 390"/>
          <p:cNvSpPr/>
          <p:nvPr/>
        </p:nvSpPr>
        <p:spPr>
          <a:xfrm>
            <a:off x="6266219" y="5270696"/>
            <a:ext cx="1625329"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3.1 – 5.5 V</a:t>
            </a:r>
          </a:p>
        </p:txBody>
      </p:sp>
      <p:sp>
        <p:nvSpPr>
          <p:cNvPr id="391" name="Shape 391"/>
          <p:cNvSpPr/>
          <p:nvPr/>
        </p:nvSpPr>
        <p:spPr>
          <a:xfrm>
            <a:off x="8290558" y="4974754"/>
            <a:ext cx="647103" cy="99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588"/>
                </a:moveTo>
                <a:lnTo>
                  <a:pt x="5400" y="14588"/>
                </a:lnTo>
                <a:lnTo>
                  <a:pt x="5400" y="0"/>
                </a:lnTo>
                <a:lnTo>
                  <a:pt x="16200" y="0"/>
                </a:lnTo>
                <a:lnTo>
                  <a:pt x="16200" y="14588"/>
                </a:lnTo>
                <a:lnTo>
                  <a:pt x="21600" y="14588"/>
                </a:lnTo>
                <a:lnTo>
                  <a:pt x="10800" y="21600"/>
                </a:lnTo>
                <a:close/>
              </a:path>
            </a:pathLst>
          </a:custGeom>
          <a:solidFill>
            <a:schemeClr val="accent4"/>
          </a:solidFill>
          <a:ln w="12700">
            <a:solidFill>
              <a:srgbClr val="42719B"/>
            </a:solidFill>
            <a:miter/>
          </a:ln>
        </p:spPr>
        <p:txBody>
          <a:bodyPr lIns="45719" rIns="45719" anchor="ctr"/>
          <a:lstStyle/>
          <a:p>
            <a:pPr algn="ctr">
              <a:defRPr>
                <a:solidFill>
                  <a:srgbClr val="FFFFFF"/>
                </a:solidFill>
              </a:defRPr>
            </a:pPr>
          </a:p>
        </p:txBody>
      </p:sp>
      <p:pic>
        <p:nvPicPr>
          <p:cNvPr id="392" name="image25.png"/>
          <p:cNvPicPr>
            <a:picLocks noChangeAspect="1"/>
          </p:cNvPicPr>
          <p:nvPr/>
        </p:nvPicPr>
        <p:blipFill>
          <a:blip r:embed="rId4">
            <a:extLst/>
          </a:blip>
          <a:stretch>
            <a:fillRect/>
          </a:stretch>
        </p:blipFill>
        <p:spPr>
          <a:xfrm>
            <a:off x="6363761" y="5988487"/>
            <a:ext cx="5147798" cy="445760"/>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395" name="Shape 395"/>
          <p:cNvSpPr/>
          <p:nvPr>
            <p:ph type="title"/>
          </p:nvPr>
        </p:nvSpPr>
        <p:spPr>
          <a:prstGeom prst="rect">
            <a:avLst/>
          </a:prstGeom>
        </p:spPr>
        <p:txBody>
          <a:bodyPr/>
          <a:lstStyle>
            <a:lvl1pPr defTabSz="804672">
              <a:defRPr sz="3872"/>
            </a:lvl1pPr>
          </a:lstStyle>
          <a:p>
            <a:pPr/>
            <a:r>
              <a:t>Integrated Silicon Linear Sensors</a:t>
            </a:r>
          </a:p>
        </p:txBody>
      </p:sp>
      <p:sp>
        <p:nvSpPr>
          <p:cNvPr id="396" name="Shape 396"/>
          <p:cNvSpPr/>
          <p:nvPr>
            <p:ph type="body" sz="half" idx="1"/>
          </p:nvPr>
        </p:nvSpPr>
        <p:spPr>
          <a:xfrm>
            <a:off x="838200" y="998537"/>
            <a:ext cx="5545976" cy="5563725"/>
          </a:xfrm>
          <a:prstGeom prst="rect">
            <a:avLst/>
          </a:prstGeom>
        </p:spPr>
        <p:txBody>
          <a:bodyPr/>
          <a:lstStyle/>
          <a:p>
            <a:pPr/>
            <a:r>
              <a:t>An </a:t>
            </a:r>
            <a:r>
              <a:rPr b="1" u="sng">
                <a:solidFill>
                  <a:srgbClr val="00B050"/>
                </a:solidFill>
              </a:rPr>
              <a:t>integrated silicon linear sensor</a:t>
            </a:r>
            <a:r>
              <a:t> is a three-terminal device</a:t>
            </a:r>
          </a:p>
          <a:p>
            <a:pPr lvl="1" marL="685800" indent="-228600">
              <a:spcBef>
                <a:spcPts val="500"/>
              </a:spcBef>
              <a:defRPr sz="2400"/>
            </a:pPr>
            <a:r>
              <a:t>Power and ground inputs</a:t>
            </a:r>
          </a:p>
          <a:p>
            <a:pPr lvl="1" marL="685800" indent="-228600">
              <a:spcBef>
                <a:spcPts val="500"/>
              </a:spcBef>
              <a:defRPr sz="2400"/>
            </a:pPr>
            <a:r>
              <a:t>Relatively simple to use and cheap</a:t>
            </a:r>
          </a:p>
          <a:p>
            <a:pPr lvl="1" marL="685800" indent="-228600">
              <a:spcBef>
                <a:spcPts val="500"/>
              </a:spcBef>
              <a:defRPr sz="2400"/>
            </a:pPr>
            <a:r>
              <a:t>Circuitry inside does linearization and signal conditioning</a:t>
            </a:r>
          </a:p>
          <a:p>
            <a:pPr lvl="1" marL="685800" indent="-228600">
              <a:spcBef>
                <a:spcPts val="500"/>
              </a:spcBef>
              <a:defRPr sz="2400"/>
            </a:pPr>
            <a:r>
              <a:t>Produces an output voltage linearly dependent on temperature</a:t>
            </a:r>
          </a:p>
          <a:p>
            <a:pPr lvl="1" marL="685800" indent="-228600">
              <a:spcBef>
                <a:spcPts val="500"/>
              </a:spcBef>
              <a:defRPr sz="2400">
                <a:solidFill>
                  <a:srgbClr val="FF0000"/>
                </a:solidFill>
              </a:defRPr>
            </a:pPr>
            <a:r>
              <a:t>When compared to other temperature measurement devices, these sensors are less accurate, operate over a narrower temperature range, and are less responsive</a:t>
            </a:r>
          </a:p>
          <a:p>
            <a:pPr lvl="1" marL="685800" indent="-228600">
              <a:spcBef>
                <a:spcPts val="500"/>
              </a:spcBef>
              <a:defRPr sz="2400">
                <a:solidFill>
                  <a:srgbClr val="0000FF"/>
                </a:solidFill>
              </a:defRPr>
            </a:pPr>
            <a:r>
              <a:t>Vout = Vref + (Tm-Tref)Vsens</a:t>
            </a:r>
          </a:p>
        </p:txBody>
      </p:sp>
      <p:sp>
        <p:nvSpPr>
          <p:cNvPr id="397" name="Shape 39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398" name="Shape 39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9" name="image23.png"/>
          <p:cNvPicPr>
            <a:picLocks noChangeAspect="1"/>
          </p:cNvPicPr>
          <p:nvPr/>
        </p:nvPicPr>
        <p:blipFill>
          <a:blip r:embed="rId2">
            <a:extLst/>
          </a:blip>
          <a:stretch>
            <a:fillRect/>
          </a:stretch>
        </p:blipFill>
        <p:spPr>
          <a:xfrm>
            <a:off x="7161603" y="1489427"/>
            <a:ext cx="4192197" cy="3490336"/>
          </a:xfrm>
          <a:prstGeom prst="rect">
            <a:avLst/>
          </a:prstGeom>
          <a:ln w="12700">
            <a:miter lim="400000"/>
          </a:ln>
        </p:spPr>
      </p:pic>
      <p:pic>
        <p:nvPicPr>
          <p:cNvPr id="400" name="image24.png"/>
          <p:cNvPicPr>
            <a:picLocks noChangeAspect="1"/>
          </p:cNvPicPr>
          <p:nvPr/>
        </p:nvPicPr>
        <p:blipFill>
          <a:blip r:embed="rId3">
            <a:extLst/>
          </a:blip>
          <a:stretch>
            <a:fillRect/>
          </a:stretch>
        </p:blipFill>
        <p:spPr>
          <a:xfrm>
            <a:off x="7558899" y="996091"/>
            <a:ext cx="3794901" cy="493338"/>
          </a:xfrm>
          <a:prstGeom prst="rect">
            <a:avLst/>
          </a:prstGeom>
          <a:ln w="12700">
            <a:miter lim="400000"/>
          </a:ln>
        </p:spPr>
      </p:pic>
      <p:sp>
        <p:nvSpPr>
          <p:cNvPr id="401" name="Shape 401"/>
          <p:cNvSpPr/>
          <p:nvPr/>
        </p:nvSpPr>
        <p:spPr>
          <a:xfrm rot="18704557">
            <a:off x="7211484" y="4751856"/>
            <a:ext cx="452375" cy="58976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402" name="Shape 402"/>
          <p:cNvSpPr/>
          <p:nvPr/>
        </p:nvSpPr>
        <p:spPr>
          <a:xfrm>
            <a:off x="6266219" y="5270696"/>
            <a:ext cx="1625329"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3.1 – 5.5 V</a:t>
            </a:r>
          </a:p>
        </p:txBody>
      </p:sp>
      <p:sp>
        <p:nvSpPr>
          <p:cNvPr id="403" name="Shape 403"/>
          <p:cNvSpPr/>
          <p:nvPr/>
        </p:nvSpPr>
        <p:spPr>
          <a:xfrm>
            <a:off x="8290558" y="4974754"/>
            <a:ext cx="647103" cy="715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837"/>
                </a:moveTo>
                <a:lnTo>
                  <a:pt x="5400" y="11837"/>
                </a:lnTo>
                <a:lnTo>
                  <a:pt x="5400" y="0"/>
                </a:lnTo>
                <a:lnTo>
                  <a:pt x="16200" y="0"/>
                </a:lnTo>
                <a:lnTo>
                  <a:pt x="16200" y="11837"/>
                </a:lnTo>
                <a:lnTo>
                  <a:pt x="21600" y="11837"/>
                </a:lnTo>
                <a:lnTo>
                  <a:pt x="10800" y="21600"/>
                </a:lnTo>
                <a:close/>
              </a:path>
            </a:pathLst>
          </a:custGeom>
          <a:solidFill>
            <a:schemeClr val="accent4"/>
          </a:solidFill>
          <a:ln w="12700">
            <a:solidFill>
              <a:srgbClr val="42719B"/>
            </a:solidFill>
            <a:miter/>
          </a:ln>
        </p:spPr>
        <p:txBody>
          <a:bodyPr lIns="45719" rIns="45719" anchor="ctr"/>
          <a:lstStyle/>
          <a:p>
            <a:pPr algn="ctr">
              <a:defRPr>
                <a:solidFill>
                  <a:srgbClr val="FFFFFF"/>
                </a:solidFill>
              </a:defRPr>
            </a:pPr>
          </a:p>
        </p:txBody>
      </p:sp>
      <p:pic>
        <p:nvPicPr>
          <p:cNvPr id="404" name="image25.png"/>
          <p:cNvPicPr>
            <a:picLocks noChangeAspect="1"/>
          </p:cNvPicPr>
          <p:nvPr/>
        </p:nvPicPr>
        <p:blipFill>
          <a:blip r:embed="rId4">
            <a:extLst/>
          </a:blip>
          <a:stretch>
            <a:fillRect/>
          </a:stretch>
        </p:blipFill>
        <p:spPr>
          <a:xfrm>
            <a:off x="6438462" y="6050748"/>
            <a:ext cx="5147798" cy="445760"/>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07" name="Shape 407"/>
          <p:cNvSpPr/>
          <p:nvPr>
            <p:ph type="title"/>
          </p:nvPr>
        </p:nvSpPr>
        <p:spPr>
          <a:prstGeom prst="rect">
            <a:avLst/>
          </a:prstGeom>
        </p:spPr>
        <p:txBody>
          <a:bodyPr/>
          <a:lstStyle>
            <a:lvl1pPr defTabSz="804672">
              <a:defRPr sz="3872"/>
            </a:lvl1pPr>
          </a:lstStyle>
          <a:p>
            <a:pPr/>
            <a:r>
              <a:t>Summary Thus Far…</a:t>
            </a:r>
          </a:p>
        </p:txBody>
      </p:sp>
      <p:sp>
        <p:nvSpPr>
          <p:cNvPr id="408" name="Shape 40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09" name="Shape 40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0" name="image26.png"/>
          <p:cNvPicPr>
            <a:picLocks noChangeAspect="1"/>
          </p:cNvPicPr>
          <p:nvPr/>
        </p:nvPicPr>
        <p:blipFill>
          <a:blip r:embed="rId2">
            <a:extLst/>
          </a:blip>
          <a:stretch>
            <a:fillRect/>
          </a:stretch>
        </p:blipFill>
        <p:spPr>
          <a:xfrm>
            <a:off x="2390774" y="701675"/>
            <a:ext cx="7930561" cy="6107540"/>
          </a:xfrm>
          <a:prstGeom prst="rect">
            <a:avLst/>
          </a:prstGeom>
          <a:ln w="12700">
            <a:miter lim="400000"/>
          </a:ln>
        </p:spPr>
      </p:pic>
      <p:sp>
        <p:nvSpPr>
          <p:cNvPr id="411" name="Shape 411"/>
          <p:cNvSpPr/>
          <p:nvPr/>
        </p:nvSpPr>
        <p:spPr>
          <a:xfrm>
            <a:off x="6797336" y="6168738"/>
            <a:ext cx="334393" cy="1640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412" name="Shape 412"/>
          <p:cNvSpPr/>
          <p:nvPr/>
        </p:nvSpPr>
        <p:spPr>
          <a:xfrm>
            <a:off x="6907307" y="6062943"/>
            <a:ext cx="34623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&gt;</a:t>
            </a:r>
          </a:p>
        </p:txBody>
      </p:sp>
      <p:sp>
        <p:nvSpPr>
          <p:cNvPr id="413" name="Shape 413"/>
          <p:cNvSpPr/>
          <p:nvPr/>
        </p:nvSpPr>
        <p:spPr>
          <a:xfrm>
            <a:off x="3837871" y="744216"/>
            <a:ext cx="3196575" cy="5917664"/>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416" name="image27.png"/>
          <p:cNvPicPr>
            <a:picLocks noChangeAspect="1"/>
          </p:cNvPicPr>
          <p:nvPr/>
        </p:nvPicPr>
        <p:blipFill>
          <a:blip r:embed="rId2">
            <a:extLst/>
          </a:blip>
          <a:stretch>
            <a:fillRect/>
          </a:stretch>
        </p:blipFill>
        <p:spPr>
          <a:xfrm>
            <a:off x="1669951" y="1737517"/>
            <a:ext cx="8236049" cy="4075571"/>
          </a:xfrm>
          <a:prstGeom prst="rect">
            <a:avLst/>
          </a:prstGeom>
          <a:ln w="12700">
            <a:miter lim="400000"/>
          </a:ln>
        </p:spPr>
      </p:pic>
      <p:sp>
        <p:nvSpPr>
          <p:cNvPr id="417" name="Shape 417"/>
          <p:cNvSpPr/>
          <p:nvPr>
            <p:ph type="title"/>
          </p:nvPr>
        </p:nvSpPr>
        <p:spPr>
          <a:prstGeom prst="rect">
            <a:avLst/>
          </a:prstGeom>
        </p:spPr>
        <p:txBody>
          <a:bodyPr/>
          <a:lstStyle>
            <a:lvl1pPr defTabSz="804672">
              <a:defRPr sz="3872"/>
            </a:lvl1pPr>
          </a:lstStyle>
          <a:p>
            <a:pPr/>
            <a:r>
              <a:t>Thermocouple</a:t>
            </a:r>
          </a:p>
        </p:txBody>
      </p:sp>
      <p:sp>
        <p:nvSpPr>
          <p:cNvPr id="418" name="Shape 418"/>
          <p:cNvSpPr/>
          <p:nvPr>
            <p:ph type="body" idx="1"/>
          </p:nvPr>
        </p:nvSpPr>
        <p:spPr>
          <a:prstGeom prst="rect">
            <a:avLst/>
          </a:prstGeom>
        </p:spPr>
        <p:txBody>
          <a:bodyPr/>
          <a:lstStyle/>
          <a:p>
            <a:pPr/>
            <a:r>
              <a:t> </a:t>
            </a:r>
            <a:r>
              <a:rPr b="1" u="sng">
                <a:solidFill>
                  <a:srgbClr val="00B050"/>
                </a:solidFill>
              </a:rPr>
              <a:t>Thermocouple</a:t>
            </a:r>
            <a:r>
              <a:t> – a two-terminal element consisting of two dissimilar	   		metal wires joined at the end</a:t>
            </a:r>
          </a:p>
        </p:txBody>
      </p:sp>
      <p:sp>
        <p:nvSpPr>
          <p:cNvPr id="419" name="Shape 41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20" name="Shape 42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Shape 421"/>
          <p:cNvSpPr/>
          <p:nvPr/>
        </p:nvSpPr>
        <p:spPr>
          <a:xfrm>
            <a:off x="3162299" y="5961519"/>
            <a:ext cx="60960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http://upload.wikimedia.org/wikipedia/en/e/ed/Thermocouple_(work_diagram)_LMB.png</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24" name="Shape 424"/>
          <p:cNvSpPr/>
          <p:nvPr>
            <p:ph type="title"/>
          </p:nvPr>
        </p:nvSpPr>
        <p:spPr>
          <a:prstGeom prst="rect">
            <a:avLst/>
          </a:prstGeom>
        </p:spPr>
        <p:txBody>
          <a:bodyPr/>
          <a:lstStyle>
            <a:lvl1pPr defTabSz="804672">
              <a:defRPr sz="3872"/>
            </a:lvl1pPr>
          </a:lstStyle>
          <a:p>
            <a:pPr/>
            <a:r>
              <a:t>The Seebeck Effect</a:t>
            </a:r>
          </a:p>
        </p:txBody>
      </p:sp>
      <p:sp>
        <p:nvSpPr>
          <p:cNvPr id="425" name="Shape 425"/>
          <p:cNvSpPr/>
          <p:nvPr>
            <p:ph type="body" idx="1"/>
          </p:nvPr>
        </p:nvSpPr>
        <p:spPr>
          <a:prstGeom prst="rect">
            <a:avLst/>
          </a:prstGeom>
        </p:spPr>
        <p:txBody>
          <a:bodyPr/>
          <a:lstStyle/>
          <a:p>
            <a:pPr/>
            <a:r>
              <a:t> </a:t>
            </a:r>
            <a:r>
              <a:rPr b="1" u="sng">
                <a:solidFill>
                  <a:srgbClr val="00B050"/>
                </a:solidFill>
              </a:rPr>
              <a:t>Seebeck Effect</a:t>
            </a:r>
            <a:r>
              <a:t> – A conductor generates a voltage when it is 					subjected to a temperature gradient</a:t>
            </a:r>
          </a:p>
        </p:txBody>
      </p:sp>
      <p:sp>
        <p:nvSpPr>
          <p:cNvPr id="426" name="Shape 42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27" name="Shape 427"/>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8" name="image28.png"/>
          <p:cNvPicPr>
            <a:picLocks noChangeAspect="1"/>
          </p:cNvPicPr>
          <p:nvPr/>
        </p:nvPicPr>
        <p:blipFill>
          <a:blip r:embed="rId2">
            <a:extLst/>
          </a:blip>
          <a:stretch>
            <a:fillRect/>
          </a:stretch>
        </p:blipFill>
        <p:spPr>
          <a:xfrm>
            <a:off x="3304202" y="2644775"/>
            <a:ext cx="5676901" cy="3829051"/>
          </a:xfrm>
          <a:prstGeom prst="rect">
            <a:avLst/>
          </a:prstGeom>
          <a:ln w="12700">
            <a:miter lim="400000"/>
          </a:ln>
        </p:spPr>
      </p:pic>
      <p:pic>
        <p:nvPicPr>
          <p:cNvPr id="429" name="image29.png"/>
          <p:cNvPicPr>
            <a:picLocks noChangeAspect="1"/>
          </p:cNvPicPr>
          <p:nvPr/>
        </p:nvPicPr>
        <p:blipFill>
          <a:blip r:embed="rId3">
            <a:extLst/>
          </a:blip>
          <a:stretch>
            <a:fillRect/>
          </a:stretch>
        </p:blipFill>
        <p:spPr>
          <a:xfrm flipV="1">
            <a:off x="3251815" y="4539458"/>
            <a:ext cx="5781676" cy="1905001"/>
          </a:xfrm>
          <a:prstGeom prst="rect">
            <a:avLst/>
          </a:prstGeom>
          <a:ln w="12700">
            <a:miter lim="400000"/>
          </a:ln>
        </p:spPr>
      </p:pic>
      <p:sp>
        <p:nvSpPr>
          <p:cNvPr id="430" name="Shape 430"/>
          <p:cNvSpPr/>
          <p:nvPr/>
        </p:nvSpPr>
        <p:spPr>
          <a:xfrm>
            <a:off x="3304202" y="4539458"/>
            <a:ext cx="5839798" cy="1934369"/>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pic>
        <p:nvPicPr>
          <p:cNvPr id="431" name="image30.png" descr="https://openclipart.org/image/800px/svg_to_png/166620/blue-candle.png"/>
          <p:cNvPicPr>
            <a:picLocks noChangeAspect="1"/>
          </p:cNvPicPr>
          <p:nvPr/>
        </p:nvPicPr>
        <p:blipFill>
          <a:blip r:embed="rId4">
            <a:extLst/>
          </a:blip>
          <a:stretch>
            <a:fillRect/>
          </a:stretch>
        </p:blipFill>
        <p:spPr>
          <a:xfrm>
            <a:off x="3104624" y="4450110"/>
            <a:ext cx="421417" cy="1850678"/>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34" name="Shape 434"/>
          <p:cNvSpPr/>
          <p:nvPr>
            <p:ph type="title"/>
          </p:nvPr>
        </p:nvSpPr>
        <p:spPr>
          <a:prstGeom prst="rect">
            <a:avLst/>
          </a:prstGeom>
        </p:spPr>
        <p:txBody>
          <a:bodyPr/>
          <a:lstStyle>
            <a:lvl1pPr defTabSz="804672">
              <a:defRPr sz="3872"/>
            </a:lvl1pPr>
          </a:lstStyle>
          <a:p>
            <a:pPr/>
            <a:r>
              <a:t>The Seebeck Effect</a:t>
            </a:r>
          </a:p>
        </p:txBody>
      </p:sp>
      <p:sp>
        <p:nvSpPr>
          <p:cNvPr id="435" name="Shape 435"/>
          <p:cNvSpPr/>
          <p:nvPr>
            <p:ph type="body" idx="1"/>
          </p:nvPr>
        </p:nvSpPr>
        <p:spPr>
          <a:prstGeom prst="rect">
            <a:avLst/>
          </a:prstGeom>
        </p:spPr>
        <p:txBody>
          <a:bodyPr/>
          <a:lstStyle/>
          <a:p>
            <a:pPr/>
            <a:r>
              <a:t> </a:t>
            </a:r>
            <a:r>
              <a:rPr b="1" u="sng">
                <a:solidFill>
                  <a:srgbClr val="00B050"/>
                </a:solidFill>
              </a:rPr>
              <a:t>Seebeck Effect</a:t>
            </a:r>
            <a:r>
              <a:t> – A conductor generates a voltage when it is 					subjected to a temperature gradient</a:t>
            </a:r>
          </a:p>
          <a:p>
            <a:pPr lvl="1" marL="685800" indent="-228600">
              <a:spcBef>
                <a:spcPts val="500"/>
              </a:spcBef>
              <a:defRPr sz="2400"/>
            </a:pPr>
            <a:r>
              <a:t>Measuring this voltage requires the use of a second conductor material</a:t>
            </a:r>
          </a:p>
        </p:txBody>
      </p:sp>
      <p:sp>
        <p:nvSpPr>
          <p:cNvPr id="436" name="Shape 43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37" name="Shape 437"/>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8" name="image28.png"/>
          <p:cNvPicPr>
            <a:picLocks noChangeAspect="1"/>
          </p:cNvPicPr>
          <p:nvPr/>
        </p:nvPicPr>
        <p:blipFill>
          <a:blip r:embed="rId2">
            <a:extLst/>
          </a:blip>
          <a:stretch>
            <a:fillRect/>
          </a:stretch>
        </p:blipFill>
        <p:spPr>
          <a:xfrm>
            <a:off x="3304202" y="2644775"/>
            <a:ext cx="5676901" cy="3829051"/>
          </a:xfrm>
          <a:prstGeom prst="rect">
            <a:avLst/>
          </a:prstGeom>
          <a:ln w="12700">
            <a:miter lim="400000"/>
          </a:ln>
        </p:spPr>
      </p:pic>
      <p:pic>
        <p:nvPicPr>
          <p:cNvPr id="439" name="image29.png"/>
          <p:cNvPicPr>
            <a:picLocks noChangeAspect="1"/>
          </p:cNvPicPr>
          <p:nvPr/>
        </p:nvPicPr>
        <p:blipFill>
          <a:blip r:embed="rId3">
            <a:extLst/>
          </a:blip>
          <a:stretch>
            <a:fillRect/>
          </a:stretch>
        </p:blipFill>
        <p:spPr>
          <a:xfrm flipV="1">
            <a:off x="3251815" y="4539458"/>
            <a:ext cx="5781676" cy="1905001"/>
          </a:xfrm>
          <a:prstGeom prst="rect">
            <a:avLst/>
          </a:prstGeom>
          <a:ln w="12700">
            <a:miter lim="400000"/>
          </a:ln>
        </p:spPr>
      </p:pic>
      <p:pic>
        <p:nvPicPr>
          <p:cNvPr id="440" name="image30.png" descr="https://openclipart.org/image/800px/svg_to_png/166620/blue-candle.png"/>
          <p:cNvPicPr>
            <a:picLocks noChangeAspect="1"/>
          </p:cNvPicPr>
          <p:nvPr/>
        </p:nvPicPr>
        <p:blipFill>
          <a:blip r:embed="rId4">
            <a:extLst/>
          </a:blip>
          <a:stretch>
            <a:fillRect/>
          </a:stretch>
        </p:blipFill>
        <p:spPr>
          <a:xfrm>
            <a:off x="3104624" y="4450110"/>
            <a:ext cx="421417" cy="1850678"/>
          </a:xfrm>
          <a:prstGeom prst="rect">
            <a:avLst/>
          </a:prstGeom>
          <a:ln w="12700">
            <a:miter lim="400000"/>
          </a:ln>
        </p:spPr>
      </p:pic>
      <p:sp>
        <p:nvSpPr>
          <p:cNvPr id="441" name="Shape 441"/>
          <p:cNvSpPr/>
          <p:nvPr/>
        </p:nvSpPr>
        <p:spPr>
          <a:xfrm>
            <a:off x="285749" y="3067124"/>
            <a:ext cx="2432182"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FF0000"/>
                </a:solidFill>
              </a:defRPr>
            </a:lvl1pPr>
          </a:lstStyle>
          <a:p>
            <a:pPr/>
            <a:r>
              <a:t>Will I observe a difference in voltage at the ends of two wires composed of the same material? </a:t>
            </a:r>
          </a:p>
        </p:txBody>
      </p:sp>
      <p:sp>
        <p:nvSpPr>
          <p:cNvPr id="442" name="Shape 442"/>
          <p:cNvSpPr/>
          <p:nvPr/>
        </p:nvSpPr>
        <p:spPr>
          <a:xfrm>
            <a:off x="8923426" y="2596968"/>
            <a:ext cx="299085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Nickel-Chromium Alloy</a:t>
            </a:r>
          </a:p>
        </p:txBody>
      </p:sp>
      <p:sp>
        <p:nvSpPr>
          <p:cNvPr id="443" name="Shape 443"/>
          <p:cNvSpPr/>
          <p:nvPr/>
        </p:nvSpPr>
        <p:spPr>
          <a:xfrm>
            <a:off x="8981102" y="5519718"/>
            <a:ext cx="299085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Nickel-Chromium Alloy</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46" name="Shape 446"/>
          <p:cNvSpPr/>
          <p:nvPr>
            <p:ph type="title"/>
          </p:nvPr>
        </p:nvSpPr>
        <p:spPr>
          <a:prstGeom prst="rect">
            <a:avLst/>
          </a:prstGeom>
        </p:spPr>
        <p:txBody>
          <a:bodyPr/>
          <a:lstStyle>
            <a:lvl1pPr defTabSz="804672">
              <a:defRPr sz="3872"/>
            </a:lvl1pPr>
          </a:lstStyle>
          <a:p>
            <a:pPr/>
            <a:r>
              <a:t>The Seebeck Effect</a:t>
            </a:r>
          </a:p>
        </p:txBody>
      </p:sp>
      <p:sp>
        <p:nvSpPr>
          <p:cNvPr id="447" name="Shape 447"/>
          <p:cNvSpPr/>
          <p:nvPr>
            <p:ph type="body" idx="1"/>
          </p:nvPr>
        </p:nvSpPr>
        <p:spPr>
          <a:prstGeom prst="rect">
            <a:avLst/>
          </a:prstGeom>
        </p:spPr>
        <p:txBody>
          <a:bodyPr/>
          <a:lstStyle/>
          <a:p>
            <a:pPr/>
            <a:r>
              <a:t> </a:t>
            </a:r>
            <a:r>
              <a:rPr b="1" u="sng">
                <a:solidFill>
                  <a:srgbClr val="00B050"/>
                </a:solidFill>
              </a:rPr>
              <a:t>Seebeck Effect</a:t>
            </a:r>
            <a:r>
              <a:t> – A conductor generates a voltage when it is 					subjected to a temperature gradient</a:t>
            </a:r>
          </a:p>
          <a:p>
            <a:pPr lvl="1" marL="685800" indent="-228600">
              <a:spcBef>
                <a:spcPts val="500"/>
              </a:spcBef>
              <a:defRPr sz="2400"/>
            </a:pPr>
            <a:r>
              <a:t>Measuring this voltage requires the use of a second conductor material</a:t>
            </a:r>
          </a:p>
          <a:p>
            <a:pPr lvl="1" marL="685800" indent="-228600">
              <a:spcBef>
                <a:spcPts val="500"/>
              </a:spcBef>
              <a:defRPr sz="2400"/>
            </a:pPr>
            <a:r>
              <a:t>The other material needs to be composed of a different material</a:t>
            </a:r>
          </a:p>
        </p:txBody>
      </p:sp>
      <p:sp>
        <p:nvSpPr>
          <p:cNvPr id="448" name="Shape 44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49" name="Shape 44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0" name="image28.png"/>
          <p:cNvPicPr>
            <a:picLocks noChangeAspect="1"/>
          </p:cNvPicPr>
          <p:nvPr/>
        </p:nvPicPr>
        <p:blipFill>
          <a:blip r:embed="rId2">
            <a:extLst/>
          </a:blip>
          <a:stretch>
            <a:fillRect/>
          </a:stretch>
        </p:blipFill>
        <p:spPr>
          <a:xfrm>
            <a:off x="3304202" y="2644775"/>
            <a:ext cx="5676901" cy="3829051"/>
          </a:xfrm>
          <a:prstGeom prst="rect">
            <a:avLst/>
          </a:prstGeom>
          <a:ln w="12700">
            <a:miter lim="400000"/>
          </a:ln>
        </p:spPr>
      </p:pic>
      <p:pic>
        <p:nvPicPr>
          <p:cNvPr id="451" name="image30.png" descr="https://openclipart.org/image/800px/svg_to_png/166620/blue-candle.png"/>
          <p:cNvPicPr>
            <a:picLocks noChangeAspect="1"/>
          </p:cNvPicPr>
          <p:nvPr/>
        </p:nvPicPr>
        <p:blipFill>
          <a:blip r:embed="rId3">
            <a:extLst/>
          </a:blip>
          <a:stretch>
            <a:fillRect/>
          </a:stretch>
        </p:blipFill>
        <p:spPr>
          <a:xfrm>
            <a:off x="3104624" y="4450110"/>
            <a:ext cx="421417" cy="1850678"/>
          </a:xfrm>
          <a:prstGeom prst="rect">
            <a:avLst/>
          </a:prstGeom>
          <a:ln w="12700">
            <a:miter lim="400000"/>
          </a:ln>
        </p:spPr>
      </p:pic>
      <p:sp>
        <p:nvSpPr>
          <p:cNvPr id="452" name="Shape 452"/>
          <p:cNvSpPr/>
          <p:nvPr/>
        </p:nvSpPr>
        <p:spPr>
          <a:xfrm>
            <a:off x="8923426" y="2596968"/>
            <a:ext cx="299085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Nickel-Chromium Alloy</a:t>
            </a:r>
          </a:p>
        </p:txBody>
      </p:sp>
      <p:sp>
        <p:nvSpPr>
          <p:cNvPr id="453" name="Shape 453"/>
          <p:cNvSpPr/>
          <p:nvPr/>
        </p:nvSpPr>
        <p:spPr>
          <a:xfrm>
            <a:off x="8981102" y="5519718"/>
            <a:ext cx="2990851"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Copper-Nickel Alloy</a:t>
            </a:r>
          </a:p>
        </p:txBody>
      </p:sp>
      <p:sp>
        <p:nvSpPr>
          <p:cNvPr id="454" name="Shape 454"/>
          <p:cNvSpPr/>
          <p:nvPr/>
        </p:nvSpPr>
        <p:spPr>
          <a:xfrm>
            <a:off x="285749" y="3067124"/>
            <a:ext cx="2432182"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00B050"/>
                </a:solidFill>
              </a:defRPr>
            </a:lvl1pPr>
          </a:lstStyle>
          <a:p>
            <a:pPr/>
            <a:r>
              <a:t>The relationship between temperature difference and voltage varies with materials</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57" name="Shape 457"/>
          <p:cNvSpPr/>
          <p:nvPr>
            <p:ph type="title"/>
          </p:nvPr>
        </p:nvSpPr>
        <p:spPr>
          <a:prstGeom prst="rect">
            <a:avLst/>
          </a:prstGeom>
        </p:spPr>
        <p:txBody>
          <a:bodyPr/>
          <a:lstStyle>
            <a:lvl1pPr defTabSz="804672">
              <a:defRPr sz="3872"/>
            </a:lvl1pPr>
          </a:lstStyle>
          <a:p>
            <a:pPr/>
            <a:r>
              <a:t>The Seebeck Effect</a:t>
            </a:r>
          </a:p>
        </p:txBody>
      </p:sp>
      <p:sp>
        <p:nvSpPr>
          <p:cNvPr id="458" name="Shape 458"/>
          <p:cNvSpPr/>
          <p:nvPr>
            <p:ph type="body" idx="1"/>
          </p:nvPr>
        </p:nvSpPr>
        <p:spPr>
          <a:prstGeom prst="rect">
            <a:avLst/>
          </a:prstGeom>
        </p:spPr>
        <p:txBody>
          <a:bodyPr/>
          <a:lstStyle/>
          <a:p>
            <a:pPr/>
            <a:r>
              <a:t> </a:t>
            </a:r>
            <a:r>
              <a:rPr b="1" u="sng">
                <a:solidFill>
                  <a:srgbClr val="00B050"/>
                </a:solidFill>
              </a:rPr>
              <a:t>Seebeck Effect</a:t>
            </a:r>
            <a:r>
              <a:t> – A conductor generates a voltage when it is 					subjected to a temperature gradient</a:t>
            </a:r>
          </a:p>
          <a:p>
            <a:pPr lvl="1" marL="685800" indent="-228600">
              <a:spcBef>
                <a:spcPts val="500"/>
              </a:spcBef>
              <a:defRPr sz="2400"/>
            </a:pPr>
            <a:r>
              <a:t>Measuring this voltage requires the use of a second conductor material</a:t>
            </a:r>
          </a:p>
          <a:p>
            <a:pPr lvl="1" marL="685800" indent="-228600">
              <a:spcBef>
                <a:spcPts val="500"/>
              </a:spcBef>
              <a:defRPr sz="2400"/>
            </a:pPr>
            <a:r>
              <a:t>The other material needs to be composed of a different material</a:t>
            </a:r>
          </a:p>
        </p:txBody>
      </p:sp>
      <p:sp>
        <p:nvSpPr>
          <p:cNvPr id="459" name="Shape 45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60" name="Shape 46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1" name="image28.png"/>
          <p:cNvPicPr>
            <a:picLocks noChangeAspect="1"/>
          </p:cNvPicPr>
          <p:nvPr/>
        </p:nvPicPr>
        <p:blipFill>
          <a:blip r:embed="rId2">
            <a:extLst/>
          </a:blip>
          <a:stretch>
            <a:fillRect/>
          </a:stretch>
        </p:blipFill>
        <p:spPr>
          <a:xfrm>
            <a:off x="3304202" y="2644775"/>
            <a:ext cx="5676901" cy="3829051"/>
          </a:xfrm>
          <a:prstGeom prst="rect">
            <a:avLst/>
          </a:prstGeom>
          <a:ln w="12700">
            <a:miter lim="400000"/>
          </a:ln>
        </p:spPr>
      </p:pic>
      <p:pic>
        <p:nvPicPr>
          <p:cNvPr id="462" name="image30.png" descr="https://openclipart.org/image/800px/svg_to_png/166620/blue-candle.png"/>
          <p:cNvPicPr>
            <a:picLocks noChangeAspect="1"/>
          </p:cNvPicPr>
          <p:nvPr/>
        </p:nvPicPr>
        <p:blipFill>
          <a:blip r:embed="rId3">
            <a:extLst/>
          </a:blip>
          <a:stretch>
            <a:fillRect/>
          </a:stretch>
        </p:blipFill>
        <p:spPr>
          <a:xfrm>
            <a:off x="3104624" y="4450110"/>
            <a:ext cx="421417" cy="1850678"/>
          </a:xfrm>
          <a:prstGeom prst="rect">
            <a:avLst/>
          </a:prstGeom>
          <a:ln w="12700">
            <a:miter lim="400000"/>
          </a:ln>
        </p:spPr>
      </p:pic>
      <p:sp>
        <p:nvSpPr>
          <p:cNvPr id="463" name="Shape 463"/>
          <p:cNvSpPr/>
          <p:nvPr/>
        </p:nvSpPr>
        <p:spPr>
          <a:xfrm>
            <a:off x="4514850" y="3435915"/>
            <a:ext cx="4466253"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The voltage difference of the two dissimilar metals can be measured and related to the corresponding temperature gradient</a:t>
            </a:r>
          </a:p>
        </p:txBody>
      </p:sp>
      <p:sp>
        <p:nvSpPr>
          <p:cNvPr id="464" name="Shape 464"/>
          <p:cNvSpPr/>
          <p:nvPr/>
        </p:nvSpPr>
        <p:spPr>
          <a:xfrm>
            <a:off x="8923426" y="2596968"/>
            <a:ext cx="299085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Nickel-Chromium Alloy</a:t>
            </a:r>
          </a:p>
        </p:txBody>
      </p:sp>
      <p:sp>
        <p:nvSpPr>
          <p:cNvPr id="465" name="Shape 465"/>
          <p:cNvSpPr/>
          <p:nvPr/>
        </p:nvSpPr>
        <p:spPr>
          <a:xfrm>
            <a:off x="8981102" y="5519718"/>
            <a:ext cx="2990851"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Copper-Nickel Alloy</a:t>
            </a:r>
          </a:p>
        </p:txBody>
      </p:sp>
      <p:sp>
        <p:nvSpPr>
          <p:cNvPr id="466" name="Shape 466"/>
          <p:cNvSpPr/>
          <p:nvPr/>
        </p:nvSpPr>
        <p:spPr>
          <a:xfrm>
            <a:off x="285749" y="3067124"/>
            <a:ext cx="2432182"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00B050"/>
                </a:solidFill>
              </a:defRPr>
            </a:lvl1pPr>
          </a:lstStyle>
          <a:p>
            <a:pPr/>
            <a:r>
              <a:t>The relationship between temperature difference and voltage varies with materials</a:t>
            </a:r>
          </a:p>
        </p:txBody>
      </p:sp>
      <p:sp>
        <p:nvSpPr>
          <p:cNvPr id="467" name="Shape 467"/>
          <p:cNvSpPr/>
          <p:nvPr/>
        </p:nvSpPr>
        <p:spPr>
          <a:xfrm>
            <a:off x="8628677" y="2781990"/>
            <a:ext cx="704851" cy="84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a:t>
            </a:r>
          </a:p>
        </p:txBody>
      </p:sp>
      <p:sp>
        <p:nvSpPr>
          <p:cNvPr id="468" name="Shape 468"/>
          <p:cNvSpPr/>
          <p:nvPr/>
        </p:nvSpPr>
        <p:spPr>
          <a:xfrm>
            <a:off x="8628677" y="5391124"/>
            <a:ext cx="704851" cy="84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a:t>
            </a:r>
          </a:p>
        </p:txBody>
      </p:sp>
      <p:sp>
        <p:nvSpPr>
          <p:cNvPr id="469" name="Shape 469"/>
          <p:cNvSpPr/>
          <p:nvPr/>
        </p:nvSpPr>
        <p:spPr>
          <a:xfrm>
            <a:off x="8923426" y="4181454"/>
            <a:ext cx="2430374" cy="886461"/>
          </a:xfrm>
          <a:prstGeom prst="rect">
            <a:avLst/>
          </a:prstGeom>
          <a:solidFill>
            <a:srgbClr val="FFFF00"/>
          </a:solidFill>
          <a:ln w="76200">
            <a:solidFill>
              <a:srgbClr val="000000"/>
            </a:solidFill>
          </a:ln>
          <a:extLst>
            <a:ext uri="{C572A759-6A51-4108-AA02-DFA0A04FC94B}">
              <ma14:wrappingTextBoxFlag xmlns:ma14="http://schemas.microsoft.com/office/mac/drawingml/2011/main" val="1"/>
            </a:ext>
          </a:extLst>
        </p:spPr>
        <p:txBody>
          <a:bodyPr lIns="45719" rIns="45719">
            <a:spAutoFit/>
          </a:bodyPr>
          <a:lstStyle/>
          <a:p>
            <a:pPr algn="ctr">
              <a:defRPr sz="4000"/>
            </a:pPr>
            <a:r>
              <a:t>V</a:t>
            </a:r>
            <a:r>
              <a:rPr baseline="-25000"/>
              <a:t>S</a:t>
            </a:r>
            <a:r>
              <a:t> = S</a:t>
            </a:r>
            <a:r>
              <a:t>Δ</a:t>
            </a:r>
            <a:r>
              <a:t>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37" name="Shape 137"/>
          <p:cNvSpPr/>
          <p:nvPr>
            <p:ph type="title"/>
          </p:nvPr>
        </p:nvSpPr>
        <p:spPr>
          <a:prstGeom prst="rect">
            <a:avLst/>
          </a:prstGeom>
        </p:spPr>
        <p:txBody>
          <a:bodyPr/>
          <a:lstStyle>
            <a:lvl1pPr defTabSz="804672">
              <a:defRPr sz="3872"/>
            </a:lvl1pPr>
          </a:lstStyle>
          <a:p>
            <a:pPr/>
            <a:r>
              <a:t>What is Temperature?</a:t>
            </a:r>
          </a:p>
        </p:txBody>
      </p:sp>
      <p:sp>
        <p:nvSpPr>
          <p:cNvPr id="138" name="Shape 13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39" name="Shape 139"/>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image6.gif" descr="http://hyperphysics.phy-astr.gsu.edu/hbase/thermo/imgheat/tempgen.gif"/>
          <p:cNvPicPr>
            <a:picLocks noChangeAspect="1"/>
          </p:cNvPicPr>
          <p:nvPr/>
        </p:nvPicPr>
        <p:blipFill>
          <a:blip r:embed="rId2">
            <a:extLst/>
          </a:blip>
          <a:stretch>
            <a:fillRect/>
          </a:stretch>
        </p:blipFill>
        <p:spPr>
          <a:xfrm>
            <a:off x="2416994" y="1417527"/>
            <a:ext cx="7358011" cy="2986308"/>
          </a:xfrm>
          <a:prstGeom prst="rect">
            <a:avLst/>
          </a:prstGeom>
          <a:ln w="12700">
            <a:miter lim="400000"/>
          </a:ln>
        </p:spPr>
      </p:pic>
      <p:sp>
        <p:nvSpPr>
          <p:cNvPr id="141" name="Shape 141"/>
          <p:cNvSpPr/>
          <p:nvPr/>
        </p:nvSpPr>
        <p:spPr>
          <a:xfrm>
            <a:off x="2969171" y="951879"/>
            <a:ext cx="625365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pPr>
            <a:r>
              <a:t>AN </a:t>
            </a:r>
            <a:r>
              <a:rPr u="sng">
                <a:solidFill>
                  <a:srgbClr val="FF0000"/>
                </a:solidFill>
              </a:rPr>
              <a:t>OVERLY SIMPLIFIED </a:t>
            </a:r>
            <a:r>
              <a:t>DESCRIPTION OF TEMPERATURE</a:t>
            </a:r>
          </a:p>
        </p:txBody>
      </p:sp>
      <p:sp>
        <p:nvSpPr>
          <p:cNvPr id="142" name="Shape 142"/>
          <p:cNvSpPr/>
          <p:nvPr/>
        </p:nvSpPr>
        <p:spPr>
          <a:xfrm>
            <a:off x="388883" y="4866556"/>
            <a:ext cx="1156137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"Temperature is a measure of the tendency of an object to spontaneously give up energy to its surroundings. When two objects are in thermal contact, the one that tends to spontaneously lose energy is at the higher temperature.“</a:t>
            </a:r>
          </a:p>
          <a:p>
            <a:pPr algn="ctr">
              <a:defRPr sz="2000"/>
            </a:pPr>
            <a:r>
              <a:t>(Schroeder, Daniel V. An Introduction to Thermal Physics, 1st  Edition (Ch, 1). Addison-Wesley.)</a:t>
            </a:r>
          </a:p>
        </p:txBody>
      </p:sp>
      <p:sp>
        <p:nvSpPr>
          <p:cNvPr id="143" name="Shape 143"/>
          <p:cNvSpPr/>
          <p:nvPr/>
        </p:nvSpPr>
        <p:spPr>
          <a:xfrm>
            <a:off x="533400" y="-1546010"/>
            <a:ext cx="60960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units</a:t>
            </a:r>
          </a:p>
        </p:txBody>
      </p:sp>
      <p:sp>
        <p:nvSpPr>
          <p:cNvPr id="144" name="Shape 144"/>
          <p:cNvSpPr/>
          <p:nvPr/>
        </p:nvSpPr>
        <p:spPr>
          <a:xfrm>
            <a:off x="2099441" y="4323965"/>
            <a:ext cx="788276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http://hyperphysics.phy-astr.gsu.edu/hbase/thermo/temper2.html#c1</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72" name="Shape 472"/>
          <p:cNvSpPr/>
          <p:nvPr>
            <p:ph type="title"/>
          </p:nvPr>
        </p:nvSpPr>
        <p:spPr>
          <a:prstGeom prst="rect">
            <a:avLst/>
          </a:prstGeom>
        </p:spPr>
        <p:txBody>
          <a:bodyPr/>
          <a:lstStyle>
            <a:lvl1pPr defTabSz="804672">
              <a:defRPr sz="3872"/>
            </a:lvl1pPr>
          </a:lstStyle>
          <a:p>
            <a:pPr/>
            <a:r>
              <a:t>Measuring Temperature</a:t>
            </a:r>
          </a:p>
        </p:txBody>
      </p:sp>
      <p:sp>
        <p:nvSpPr>
          <p:cNvPr id="473" name="Shape 473"/>
          <p:cNvSpPr/>
          <p:nvPr>
            <p:ph type="body" idx="1"/>
          </p:nvPr>
        </p:nvSpPr>
        <p:spPr>
          <a:prstGeom prst="rect">
            <a:avLst/>
          </a:prstGeom>
        </p:spPr>
        <p:txBody>
          <a:bodyPr/>
          <a:lstStyle/>
          <a:p>
            <a:pPr/>
            <a:r>
              <a:t>To measure temperature using a thermocouple, you can’t just connect the thermocouple to a measurement system (e.g. voltmeter)</a:t>
            </a:r>
          </a:p>
        </p:txBody>
      </p:sp>
      <p:sp>
        <p:nvSpPr>
          <p:cNvPr id="474" name="Shape 47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75" name="Shape 47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6" name="image31.png" descr="http://www.pcbheaven.com/wikipages/images/thermocouples_1271330366.png"/>
          <p:cNvPicPr>
            <a:picLocks noChangeAspect="1"/>
          </p:cNvPicPr>
          <p:nvPr/>
        </p:nvPicPr>
        <p:blipFill>
          <a:blip r:embed="rId2">
            <a:extLst/>
          </a:blip>
          <a:stretch>
            <a:fillRect/>
          </a:stretch>
        </p:blipFill>
        <p:spPr>
          <a:xfrm>
            <a:off x="3871328" y="3587750"/>
            <a:ext cx="4449343" cy="2370932"/>
          </a:xfrm>
          <a:prstGeom prst="rect">
            <a:avLst/>
          </a:prstGeom>
          <a:ln w="12700">
            <a:miter lim="400000"/>
          </a:ln>
        </p:spPr>
      </p:pic>
      <p:sp>
        <p:nvSpPr>
          <p:cNvPr id="477" name="Shape 477"/>
          <p:cNvSpPr/>
          <p:nvPr/>
        </p:nvSpPr>
        <p:spPr>
          <a:xfrm>
            <a:off x="3048000" y="6081991"/>
            <a:ext cx="6096000"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http://www.pcbheaven.com/wikipages/images/thermocouples_1271330366.png</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80" name="Shape 480"/>
          <p:cNvSpPr/>
          <p:nvPr>
            <p:ph type="title"/>
          </p:nvPr>
        </p:nvSpPr>
        <p:spPr>
          <a:prstGeom prst="rect">
            <a:avLst/>
          </a:prstGeom>
        </p:spPr>
        <p:txBody>
          <a:bodyPr/>
          <a:lstStyle>
            <a:lvl1pPr defTabSz="804672">
              <a:defRPr sz="3872"/>
            </a:lvl1pPr>
          </a:lstStyle>
          <a:p>
            <a:pPr/>
            <a:r>
              <a:t>Measuring Temperature</a:t>
            </a:r>
          </a:p>
        </p:txBody>
      </p:sp>
      <p:sp>
        <p:nvSpPr>
          <p:cNvPr id="481" name="Shape 481"/>
          <p:cNvSpPr/>
          <p:nvPr>
            <p:ph type="body" idx="1"/>
          </p:nvPr>
        </p:nvSpPr>
        <p:spPr>
          <a:prstGeom prst="rect">
            <a:avLst/>
          </a:prstGeom>
        </p:spPr>
        <p:txBody>
          <a:bodyPr/>
          <a:lstStyle/>
          <a:p>
            <a:pPr/>
            <a:r>
              <a:t>To measure temperature using a thermocouple, you can’t just connect the thermocouple to a measurement system (e.g. voltmeter)</a:t>
            </a:r>
          </a:p>
          <a:p>
            <a:pPr/>
            <a:r>
              <a:t>The voltage measured by your system is proportional to the temperature difference between the primary junction (hot junction) and the junction where the voltage is being measured (Ref junction)</a:t>
            </a:r>
          </a:p>
        </p:txBody>
      </p:sp>
      <p:sp>
        <p:nvSpPr>
          <p:cNvPr id="482" name="Shape 48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83" name="Shape 48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4" name="image31.png" descr="http://www.pcbheaven.com/wikipages/images/thermocouples_1271330366.png"/>
          <p:cNvPicPr>
            <a:picLocks noChangeAspect="1"/>
          </p:cNvPicPr>
          <p:nvPr/>
        </p:nvPicPr>
        <p:blipFill>
          <a:blip r:embed="rId2">
            <a:extLst/>
          </a:blip>
          <a:stretch>
            <a:fillRect/>
          </a:stretch>
        </p:blipFill>
        <p:spPr>
          <a:xfrm>
            <a:off x="3871328" y="3587750"/>
            <a:ext cx="4449343" cy="2370932"/>
          </a:xfrm>
          <a:prstGeom prst="rect">
            <a:avLst/>
          </a:prstGeom>
          <a:ln w="12700">
            <a:miter lim="400000"/>
          </a:ln>
        </p:spPr>
      </p:pic>
      <p:sp>
        <p:nvSpPr>
          <p:cNvPr id="485" name="Shape 485"/>
          <p:cNvSpPr/>
          <p:nvPr/>
        </p:nvSpPr>
        <p:spPr>
          <a:xfrm>
            <a:off x="3048000" y="6081991"/>
            <a:ext cx="6096000"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http://www.pcbheaven.com/wikipages/images/thermocouples_1271330366.png</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488" name="Shape 488"/>
          <p:cNvSpPr/>
          <p:nvPr>
            <p:ph type="title"/>
          </p:nvPr>
        </p:nvSpPr>
        <p:spPr>
          <a:prstGeom prst="rect">
            <a:avLst/>
          </a:prstGeom>
        </p:spPr>
        <p:txBody>
          <a:bodyPr/>
          <a:lstStyle>
            <a:lvl1pPr defTabSz="804672">
              <a:defRPr sz="3872"/>
            </a:lvl1pPr>
          </a:lstStyle>
          <a:p>
            <a:pPr/>
            <a:r>
              <a:t>Measuring Temperature</a:t>
            </a:r>
          </a:p>
        </p:txBody>
      </p:sp>
      <p:sp>
        <p:nvSpPr>
          <p:cNvPr id="489" name="Shape 489"/>
          <p:cNvSpPr/>
          <p:nvPr>
            <p:ph type="body" idx="1"/>
          </p:nvPr>
        </p:nvSpPr>
        <p:spPr>
          <a:prstGeom prst="rect">
            <a:avLst/>
          </a:prstGeom>
        </p:spPr>
        <p:txBody>
          <a:bodyPr/>
          <a:lstStyle/>
          <a:p>
            <a:pPr/>
            <a:r>
              <a:t>To measure temperature using a thermocouple, you can’t just connect the thermocouple to a measurement system (e.g. voltmeter)</a:t>
            </a:r>
          </a:p>
          <a:p>
            <a:pPr/>
            <a:r>
              <a:t>The voltage measured by your system is proportional to the temperature difference between the primary junction (hot junction) and the junction where the voltage is being measured (Ref junction)</a:t>
            </a:r>
          </a:p>
        </p:txBody>
      </p:sp>
      <p:sp>
        <p:nvSpPr>
          <p:cNvPr id="490" name="Shape 49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491" name="Shape 49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2" name="image31.png" descr="http://www.pcbheaven.com/wikipages/images/thermocouples_1271330366.png"/>
          <p:cNvPicPr>
            <a:picLocks noChangeAspect="1"/>
          </p:cNvPicPr>
          <p:nvPr/>
        </p:nvPicPr>
        <p:blipFill>
          <a:blip r:embed="rId2">
            <a:extLst/>
          </a:blip>
          <a:stretch>
            <a:fillRect/>
          </a:stretch>
        </p:blipFill>
        <p:spPr>
          <a:xfrm>
            <a:off x="3871328" y="3587750"/>
            <a:ext cx="4449343" cy="2370932"/>
          </a:xfrm>
          <a:prstGeom prst="rect">
            <a:avLst/>
          </a:prstGeom>
          <a:ln w="12700">
            <a:miter lim="400000"/>
          </a:ln>
        </p:spPr>
      </p:pic>
      <p:sp>
        <p:nvSpPr>
          <p:cNvPr id="493" name="Shape 493"/>
          <p:cNvSpPr/>
          <p:nvPr/>
        </p:nvSpPr>
        <p:spPr>
          <a:xfrm>
            <a:off x="3048000" y="6081991"/>
            <a:ext cx="6096000"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http://www.pcbheaven.com/wikipages/images/thermocouples_1271330366.png</a:t>
            </a:r>
          </a:p>
        </p:txBody>
      </p:sp>
      <p:sp>
        <p:nvSpPr>
          <p:cNvPr id="494" name="Shape 494"/>
          <p:cNvSpPr/>
          <p:nvPr/>
        </p:nvSpPr>
        <p:spPr>
          <a:xfrm>
            <a:off x="304800" y="3359150"/>
            <a:ext cx="2743200"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00B050"/>
                </a:solidFill>
              </a:defRPr>
            </a:lvl1pPr>
          </a:lstStyle>
          <a:p>
            <a:pPr/>
            <a:r>
              <a:t>To determine the absolute temperature at the hot junction…</a:t>
            </a:r>
          </a:p>
        </p:txBody>
      </p:sp>
      <p:sp>
        <p:nvSpPr>
          <p:cNvPr id="495" name="Shape 495"/>
          <p:cNvSpPr/>
          <p:nvPr/>
        </p:nvSpPr>
        <p:spPr>
          <a:xfrm>
            <a:off x="4038600" y="4088267"/>
            <a:ext cx="876300" cy="495301"/>
          </a:xfrm>
          <a:prstGeom prst="ellipse">
            <a:avLst/>
          </a:prstGeom>
          <a:ln w="38100">
            <a:solidFill>
              <a:schemeClr val="accent6"/>
            </a:solidFill>
            <a:miter/>
          </a:ln>
        </p:spPr>
        <p:txBody>
          <a:bodyPr lIns="45719" rIns="45719" anchor="ctr"/>
          <a:lstStyle/>
          <a:p>
            <a:pPr algn="ctr">
              <a:defRPr>
                <a:solidFill>
                  <a:srgbClr val="FFFFFF"/>
                </a:solidFill>
              </a:defRPr>
            </a:pPr>
          </a:p>
        </p:txBody>
      </p:sp>
      <p:sp>
        <p:nvSpPr>
          <p:cNvPr id="496" name="Shape 496"/>
          <p:cNvSpPr/>
          <p:nvPr/>
        </p:nvSpPr>
        <p:spPr>
          <a:xfrm>
            <a:off x="3021514" y="4038600"/>
            <a:ext cx="849816" cy="590550"/>
          </a:xfrm>
          <a:prstGeom prst="rightArrow">
            <a:avLst>
              <a:gd name="adj1" fmla="val 50000"/>
              <a:gd name="adj2" fmla="val 50000"/>
            </a:avLst>
          </a:prstGeom>
          <a:solidFill>
            <a:srgbClr val="00B050"/>
          </a:solidFill>
          <a:ln w="12700">
            <a:solidFill>
              <a:schemeClr val="accent6"/>
            </a:solidFill>
            <a:miter/>
          </a:ln>
        </p:spPr>
        <p:txBody>
          <a:bodyPr lIns="45719" rIns="45719" anchor="ctr"/>
          <a:lstStyle/>
          <a:p>
            <a:pPr algn="ctr">
              <a:defRPr>
                <a:solidFill>
                  <a:srgbClr val="FFFFFF"/>
                </a:solidFill>
              </a:defRPr>
            </a:pPr>
          </a:p>
        </p:txBody>
      </p:sp>
      <p:sp>
        <p:nvSpPr>
          <p:cNvPr id="497" name="Shape 497"/>
          <p:cNvSpPr/>
          <p:nvPr/>
        </p:nvSpPr>
        <p:spPr>
          <a:xfrm>
            <a:off x="8755564" y="3359150"/>
            <a:ext cx="2743201"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00B050"/>
                </a:solidFill>
              </a:defRPr>
            </a:lvl1pPr>
          </a:lstStyle>
          <a:p>
            <a:pPr/>
            <a:r>
              <a:t>You need to know the temperature at the Ref junction!</a:t>
            </a:r>
          </a:p>
        </p:txBody>
      </p:sp>
      <p:sp>
        <p:nvSpPr>
          <p:cNvPr id="498" name="Shape 498"/>
          <p:cNvSpPr/>
          <p:nvPr/>
        </p:nvSpPr>
        <p:spPr>
          <a:xfrm rot="5400000">
            <a:off x="6512690" y="4188645"/>
            <a:ext cx="2195565" cy="400053"/>
          </a:xfrm>
          <a:prstGeom prst="ellipse">
            <a:avLst/>
          </a:prstGeom>
          <a:ln w="38100">
            <a:solidFill>
              <a:schemeClr val="accent6"/>
            </a:solidFill>
            <a:miter/>
          </a:ln>
        </p:spPr>
        <p:txBody>
          <a:bodyPr lIns="45719" rIns="45719" anchor="ctr"/>
          <a:lstStyle/>
          <a:p>
            <a:pPr algn="ctr">
              <a:defRPr>
                <a:solidFill>
                  <a:srgbClr val="FFFFFF"/>
                </a:solidFill>
              </a:defRPr>
            </a:pPr>
          </a:p>
        </p:txBody>
      </p:sp>
      <p:sp>
        <p:nvSpPr>
          <p:cNvPr id="499" name="Shape 499"/>
          <p:cNvSpPr/>
          <p:nvPr/>
        </p:nvSpPr>
        <p:spPr>
          <a:xfrm flipH="1">
            <a:off x="7885424" y="3448050"/>
            <a:ext cx="1190166" cy="590550"/>
          </a:xfrm>
          <a:prstGeom prst="rightArrow">
            <a:avLst>
              <a:gd name="adj1" fmla="val 50000"/>
              <a:gd name="adj2" fmla="val 50000"/>
            </a:avLst>
          </a:prstGeom>
          <a:solidFill>
            <a:srgbClr val="00B050"/>
          </a:solidFill>
          <a:ln w="12700">
            <a:solidFill>
              <a:schemeClr val="accent6"/>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02" name="Shape 502"/>
          <p:cNvSpPr/>
          <p:nvPr>
            <p:ph type="title"/>
          </p:nvPr>
        </p:nvSpPr>
        <p:spPr>
          <a:prstGeom prst="rect">
            <a:avLst/>
          </a:prstGeom>
        </p:spPr>
        <p:txBody>
          <a:bodyPr/>
          <a:lstStyle>
            <a:lvl1pPr defTabSz="804672">
              <a:defRPr sz="3872"/>
            </a:lvl1pPr>
          </a:lstStyle>
          <a:p>
            <a:pPr/>
            <a:r>
              <a:t>Measuring Temperature</a:t>
            </a:r>
          </a:p>
        </p:txBody>
      </p:sp>
      <p:sp>
        <p:nvSpPr>
          <p:cNvPr id="503" name="Shape 503"/>
          <p:cNvSpPr/>
          <p:nvPr>
            <p:ph type="body" idx="1"/>
          </p:nvPr>
        </p:nvSpPr>
        <p:spPr>
          <a:prstGeom prst="rect">
            <a:avLst/>
          </a:prstGeom>
        </p:spPr>
        <p:txBody>
          <a:bodyPr/>
          <a:lstStyle/>
          <a:p>
            <a:pPr/>
            <a:r>
              <a:t>To measure temperature using a thermocouple, you can’t just connect the thermocouple to a measurement system (e.g. voltmeter)</a:t>
            </a:r>
          </a:p>
          <a:p>
            <a:pPr/>
            <a:r>
              <a:t>The voltage measured by your system is proportional to the temperature difference between the primary junction (hot junction) and the junction where the voltage is being measured (Ref junction)</a:t>
            </a:r>
          </a:p>
        </p:txBody>
      </p:sp>
      <p:sp>
        <p:nvSpPr>
          <p:cNvPr id="504" name="Shape 50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05" name="Shape 50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6" name="image31.png" descr="http://www.pcbheaven.com/wikipages/images/thermocouples_1271330366.png"/>
          <p:cNvPicPr>
            <a:picLocks noChangeAspect="1"/>
          </p:cNvPicPr>
          <p:nvPr/>
        </p:nvPicPr>
        <p:blipFill>
          <a:blip r:embed="rId2">
            <a:extLst/>
          </a:blip>
          <a:stretch>
            <a:fillRect/>
          </a:stretch>
        </p:blipFill>
        <p:spPr>
          <a:xfrm>
            <a:off x="3871328" y="3587750"/>
            <a:ext cx="4449343" cy="2370932"/>
          </a:xfrm>
          <a:prstGeom prst="rect">
            <a:avLst/>
          </a:prstGeom>
          <a:ln w="12700">
            <a:miter lim="400000"/>
          </a:ln>
        </p:spPr>
      </p:pic>
      <p:sp>
        <p:nvSpPr>
          <p:cNvPr id="507" name="Shape 507"/>
          <p:cNvSpPr/>
          <p:nvPr/>
        </p:nvSpPr>
        <p:spPr>
          <a:xfrm>
            <a:off x="3048000" y="6081991"/>
            <a:ext cx="6096000"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http://www.pcbheaven.com/wikipages/images/thermocouples_1271330366.png</a:t>
            </a:r>
          </a:p>
        </p:txBody>
      </p:sp>
      <p:sp>
        <p:nvSpPr>
          <p:cNvPr id="508" name="Shape 508"/>
          <p:cNvSpPr/>
          <p:nvPr/>
        </p:nvSpPr>
        <p:spPr>
          <a:xfrm>
            <a:off x="304800" y="3359150"/>
            <a:ext cx="2743200"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00B050"/>
                </a:solidFill>
              </a:defRPr>
            </a:lvl1pPr>
          </a:lstStyle>
          <a:p>
            <a:pPr/>
            <a:r>
              <a:t>To determine the absolute temperature at the hot junction…</a:t>
            </a:r>
          </a:p>
        </p:txBody>
      </p:sp>
      <p:sp>
        <p:nvSpPr>
          <p:cNvPr id="509" name="Shape 509"/>
          <p:cNvSpPr/>
          <p:nvPr/>
        </p:nvSpPr>
        <p:spPr>
          <a:xfrm>
            <a:off x="4038600" y="4088267"/>
            <a:ext cx="876300" cy="495301"/>
          </a:xfrm>
          <a:prstGeom prst="ellipse">
            <a:avLst/>
          </a:prstGeom>
          <a:ln w="38100">
            <a:solidFill>
              <a:schemeClr val="accent6"/>
            </a:solidFill>
            <a:miter/>
          </a:ln>
        </p:spPr>
        <p:txBody>
          <a:bodyPr lIns="45719" rIns="45719" anchor="ctr"/>
          <a:lstStyle/>
          <a:p>
            <a:pPr algn="ctr">
              <a:defRPr>
                <a:solidFill>
                  <a:srgbClr val="FFFFFF"/>
                </a:solidFill>
              </a:defRPr>
            </a:pPr>
          </a:p>
        </p:txBody>
      </p:sp>
      <p:sp>
        <p:nvSpPr>
          <p:cNvPr id="510" name="Shape 510"/>
          <p:cNvSpPr/>
          <p:nvPr/>
        </p:nvSpPr>
        <p:spPr>
          <a:xfrm>
            <a:off x="3021514" y="4038600"/>
            <a:ext cx="849816" cy="590550"/>
          </a:xfrm>
          <a:prstGeom prst="rightArrow">
            <a:avLst>
              <a:gd name="adj1" fmla="val 50000"/>
              <a:gd name="adj2" fmla="val 50000"/>
            </a:avLst>
          </a:prstGeom>
          <a:solidFill>
            <a:srgbClr val="00B050"/>
          </a:solidFill>
          <a:ln w="12700">
            <a:solidFill>
              <a:schemeClr val="accent6"/>
            </a:solidFill>
            <a:miter/>
          </a:ln>
        </p:spPr>
        <p:txBody>
          <a:bodyPr lIns="45719" rIns="45719" anchor="ctr"/>
          <a:lstStyle/>
          <a:p>
            <a:pPr algn="ctr">
              <a:defRPr>
                <a:solidFill>
                  <a:srgbClr val="FFFFFF"/>
                </a:solidFill>
              </a:defRPr>
            </a:pPr>
          </a:p>
        </p:txBody>
      </p:sp>
      <p:sp>
        <p:nvSpPr>
          <p:cNvPr id="511" name="Shape 511"/>
          <p:cNvSpPr/>
          <p:nvPr/>
        </p:nvSpPr>
        <p:spPr>
          <a:xfrm>
            <a:off x="8755564" y="3359150"/>
            <a:ext cx="2743201"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00B050"/>
                </a:solidFill>
              </a:defRPr>
            </a:lvl1pPr>
          </a:lstStyle>
          <a:p>
            <a:pPr/>
            <a:r>
              <a:t>You need to know the temperature at the Ref junction!</a:t>
            </a:r>
          </a:p>
        </p:txBody>
      </p:sp>
      <p:sp>
        <p:nvSpPr>
          <p:cNvPr id="512" name="Shape 512"/>
          <p:cNvSpPr/>
          <p:nvPr/>
        </p:nvSpPr>
        <p:spPr>
          <a:xfrm rot="5400000">
            <a:off x="6512690" y="4188645"/>
            <a:ext cx="2195565" cy="400053"/>
          </a:xfrm>
          <a:prstGeom prst="ellipse">
            <a:avLst/>
          </a:prstGeom>
          <a:ln w="38100">
            <a:solidFill>
              <a:schemeClr val="accent6"/>
            </a:solidFill>
            <a:miter/>
          </a:ln>
        </p:spPr>
        <p:txBody>
          <a:bodyPr lIns="45719" rIns="45719" anchor="ctr"/>
          <a:lstStyle/>
          <a:p>
            <a:pPr algn="ctr">
              <a:defRPr>
                <a:solidFill>
                  <a:srgbClr val="FFFFFF"/>
                </a:solidFill>
              </a:defRPr>
            </a:pPr>
          </a:p>
        </p:txBody>
      </p:sp>
      <p:sp>
        <p:nvSpPr>
          <p:cNvPr id="513" name="Shape 513"/>
          <p:cNvSpPr/>
          <p:nvPr/>
        </p:nvSpPr>
        <p:spPr>
          <a:xfrm flipH="1">
            <a:off x="7885424" y="3448050"/>
            <a:ext cx="1190166" cy="590550"/>
          </a:xfrm>
          <a:prstGeom prst="rightArrow">
            <a:avLst>
              <a:gd name="adj1" fmla="val 50000"/>
              <a:gd name="adj2" fmla="val 50000"/>
            </a:avLst>
          </a:prstGeom>
          <a:solidFill>
            <a:srgbClr val="00B050"/>
          </a:solidFill>
          <a:ln w="12700">
            <a:solidFill>
              <a:schemeClr val="accent6"/>
            </a:solidFill>
            <a:miter/>
          </a:ln>
        </p:spPr>
        <p:txBody>
          <a:bodyPr lIns="45719" rIns="45719" anchor="ctr"/>
          <a:lstStyle/>
          <a:p>
            <a:pPr algn="ctr">
              <a:defRPr>
                <a:solidFill>
                  <a:srgbClr val="FFFFFF"/>
                </a:solidFill>
              </a:defRPr>
            </a:pPr>
          </a:p>
        </p:txBody>
      </p:sp>
      <p:sp>
        <p:nvSpPr>
          <p:cNvPr id="514" name="Shape 514"/>
          <p:cNvSpPr/>
          <p:nvPr/>
        </p:nvSpPr>
        <p:spPr>
          <a:xfrm>
            <a:off x="8526964" y="5175032"/>
            <a:ext cx="32004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FF0000"/>
                </a:solidFill>
              </a:defRPr>
            </a:lvl1pPr>
          </a:lstStyle>
          <a:p>
            <a:pPr/>
            <a:r>
              <a:t>How can we determine the temperature at the reference junction?</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17" name="Shape 517"/>
          <p:cNvSpPr/>
          <p:nvPr>
            <p:ph type="title"/>
          </p:nvPr>
        </p:nvSpPr>
        <p:spPr>
          <a:prstGeom prst="rect">
            <a:avLst/>
          </a:prstGeom>
        </p:spPr>
        <p:txBody>
          <a:bodyPr/>
          <a:lstStyle>
            <a:lvl1pPr defTabSz="804672">
              <a:defRPr sz="3872"/>
            </a:lvl1pPr>
          </a:lstStyle>
          <a:p>
            <a:pPr/>
            <a:r>
              <a:t>Ice Bath Method (Forcing a Temperature)</a:t>
            </a:r>
          </a:p>
        </p:txBody>
      </p:sp>
      <p:sp>
        <p:nvSpPr>
          <p:cNvPr id="518" name="Shape 518"/>
          <p:cNvSpPr/>
          <p:nvPr>
            <p:ph type="body" idx="1"/>
          </p:nvPr>
        </p:nvSpPr>
        <p:spPr>
          <a:prstGeom prst="rect">
            <a:avLst/>
          </a:prstGeom>
        </p:spPr>
        <p:txBody>
          <a:bodyPr/>
          <a:lstStyle/>
          <a:p>
            <a:pPr>
              <a:defRPr sz="2400"/>
            </a:pPr>
            <a:r>
              <a:t>Thermocouples measure the voltage difference between two points</a:t>
            </a:r>
          </a:p>
          <a:p>
            <a:pPr>
              <a:defRPr sz="2400"/>
            </a:pPr>
            <a:r>
              <a:t>To know the absolute temperature at the hot junction, one must know the temperature at the Ref junction</a:t>
            </a:r>
          </a:p>
        </p:txBody>
      </p:sp>
      <p:sp>
        <p:nvSpPr>
          <p:cNvPr id="519" name="Shape 51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20" name="Shape 52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1" name="image32.png"/>
          <p:cNvPicPr>
            <a:picLocks noChangeAspect="1"/>
          </p:cNvPicPr>
          <p:nvPr/>
        </p:nvPicPr>
        <p:blipFill>
          <a:blip r:embed="rId2">
            <a:extLst/>
          </a:blip>
          <a:stretch>
            <a:fillRect/>
          </a:stretch>
        </p:blipFill>
        <p:spPr>
          <a:xfrm>
            <a:off x="381000" y="2528888"/>
            <a:ext cx="5800725" cy="3648076"/>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24" name="Shape 524"/>
          <p:cNvSpPr/>
          <p:nvPr>
            <p:ph type="title"/>
          </p:nvPr>
        </p:nvSpPr>
        <p:spPr>
          <a:prstGeom prst="rect">
            <a:avLst/>
          </a:prstGeom>
        </p:spPr>
        <p:txBody>
          <a:bodyPr/>
          <a:lstStyle>
            <a:lvl1pPr defTabSz="804672">
              <a:defRPr sz="3872"/>
            </a:lvl1pPr>
          </a:lstStyle>
          <a:p>
            <a:pPr/>
            <a:r>
              <a:t>Ice Bath Method (Forcing a Temperature)</a:t>
            </a:r>
          </a:p>
        </p:txBody>
      </p:sp>
      <p:sp>
        <p:nvSpPr>
          <p:cNvPr id="525" name="Shape 525"/>
          <p:cNvSpPr/>
          <p:nvPr>
            <p:ph type="body" idx="1"/>
          </p:nvPr>
        </p:nvSpPr>
        <p:spPr>
          <a:prstGeom prst="rect">
            <a:avLst/>
          </a:prstGeom>
        </p:spPr>
        <p:txBody>
          <a:bodyPr/>
          <a:lstStyle/>
          <a:p>
            <a:pPr>
              <a:defRPr sz="2400"/>
            </a:pPr>
            <a:r>
              <a:t>Thermocouples measure the voltage difference between two points</a:t>
            </a:r>
          </a:p>
          <a:p>
            <a:pPr>
              <a:defRPr sz="2400"/>
            </a:pPr>
            <a:r>
              <a:t>To know the absolute temperature at the hot junction, one must know the temperature at the Ref junction</a:t>
            </a:r>
          </a:p>
        </p:txBody>
      </p:sp>
      <p:sp>
        <p:nvSpPr>
          <p:cNvPr id="526" name="Shape 52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27" name="Shape 527"/>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8" name="image32.png"/>
          <p:cNvPicPr>
            <a:picLocks noChangeAspect="1"/>
          </p:cNvPicPr>
          <p:nvPr/>
        </p:nvPicPr>
        <p:blipFill>
          <a:blip r:embed="rId2">
            <a:extLst/>
          </a:blip>
          <a:stretch>
            <a:fillRect/>
          </a:stretch>
        </p:blipFill>
        <p:spPr>
          <a:xfrm>
            <a:off x="381000" y="2528888"/>
            <a:ext cx="5800725" cy="3648076"/>
          </a:xfrm>
          <a:prstGeom prst="rect">
            <a:avLst/>
          </a:prstGeom>
          <a:ln w="12700">
            <a:miter lim="400000"/>
          </a:ln>
        </p:spPr>
      </p:pic>
      <p:sp>
        <p:nvSpPr>
          <p:cNvPr id="529" name="Shape 529"/>
          <p:cNvSpPr/>
          <p:nvPr/>
        </p:nvSpPr>
        <p:spPr>
          <a:xfrm>
            <a:off x="6096000" y="2172801"/>
            <a:ext cx="6010275" cy="5053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pPr>
            <a:r>
              <a:t>NIST (National Institute of Standards and Technology) thermocouple reference tables are generated with T</a:t>
            </a:r>
            <a:r>
              <a:rPr baseline="-25000"/>
              <a:t>ref</a:t>
            </a:r>
            <a:r>
              <a:t> = 0 </a:t>
            </a:r>
            <a:r>
              <a:rPr baseline="30000"/>
              <a:t>o</a:t>
            </a:r>
            <a:r>
              <a:t>C</a:t>
            </a:r>
          </a:p>
          <a:p>
            <a:pPr>
              <a:defRPr sz="2400"/>
            </a:pPr>
          </a:p>
          <a:p>
            <a:pPr algn="ctr">
              <a:defRPr sz="2400"/>
            </a:pPr>
            <a:r>
              <a:t>V</a:t>
            </a:r>
            <a:r>
              <a:rPr baseline="-25000"/>
              <a:t>meas</a:t>
            </a:r>
            <a:r>
              <a:t> = V(T</a:t>
            </a:r>
            <a:r>
              <a:rPr baseline="-25000"/>
              <a:t>hot</a:t>
            </a:r>
            <a:r>
              <a:t>) – V(T</a:t>
            </a:r>
            <a:r>
              <a:rPr baseline="-25000"/>
              <a:t>ref</a:t>
            </a:r>
            <a:r>
              <a:t>)</a:t>
            </a:r>
          </a:p>
          <a:p>
            <a:pPr algn="ctr">
              <a:defRPr sz="2400"/>
            </a:pPr>
          </a:p>
          <a:p>
            <a:pPr algn="ctr">
              <a:defRPr sz="2400"/>
            </a:pPr>
            <a:r>
              <a:t>V(V</a:t>
            </a:r>
            <a:r>
              <a:rPr baseline="-25000"/>
              <a:t>hot</a:t>
            </a:r>
            <a:r>
              <a:t>) = V</a:t>
            </a:r>
            <a:r>
              <a:rPr baseline="-25000"/>
              <a:t>meas</a:t>
            </a:r>
            <a:r>
              <a:t> + V(T</a:t>
            </a:r>
            <a:r>
              <a:rPr baseline="-25000"/>
              <a:t>ref</a:t>
            </a:r>
            <a:r>
              <a:t>)</a:t>
            </a:r>
          </a:p>
          <a:p>
            <a:pPr algn="ctr">
              <a:defRPr sz="2400"/>
            </a:pPr>
          </a:p>
          <a:p>
            <a:pPr algn="ctr">
              <a:defRPr sz="2400"/>
            </a:pPr>
            <a:r>
              <a:t>If we know the voltage-temperature relationship of our thermocouple, we could determine the temperature at the hot junction</a:t>
            </a:r>
          </a:p>
          <a:p>
            <a:pPr algn="ctr">
              <a:defRPr b="1" sz="2400">
                <a:solidFill>
                  <a:srgbClr val="FF0000"/>
                </a:solidFill>
              </a:defRPr>
            </a:pPr>
            <a:r>
              <a:t>IS IT REALLY THAT EASY?</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32" name="Shape 532"/>
          <p:cNvSpPr/>
          <p:nvPr>
            <p:ph type="title"/>
          </p:nvPr>
        </p:nvSpPr>
        <p:spPr>
          <a:prstGeom prst="rect">
            <a:avLst/>
          </a:prstGeom>
        </p:spPr>
        <p:txBody>
          <a:bodyPr/>
          <a:lstStyle>
            <a:lvl1pPr defTabSz="804672">
              <a:defRPr sz="3872"/>
            </a:lvl1pPr>
          </a:lstStyle>
          <a:p>
            <a:pPr/>
            <a:r>
              <a:t>Nonlinearity in the Seebeck Coefficient</a:t>
            </a:r>
          </a:p>
        </p:txBody>
      </p:sp>
      <p:sp>
        <p:nvSpPr>
          <p:cNvPr id="533" name="Shape 533"/>
          <p:cNvSpPr/>
          <p:nvPr>
            <p:ph type="body" sz="half" idx="1"/>
          </p:nvPr>
        </p:nvSpPr>
        <p:spPr>
          <a:xfrm>
            <a:off x="838199" y="2095500"/>
            <a:ext cx="4331496" cy="4081463"/>
          </a:xfrm>
          <a:prstGeom prst="rect">
            <a:avLst/>
          </a:prstGeom>
        </p:spPr>
        <p:txBody>
          <a:bodyPr/>
          <a:lstStyle/>
          <a:p>
            <a:pPr/>
            <a:r>
              <a:t>Thermocouple output voltages are highly nonlinear</a:t>
            </a:r>
          </a:p>
          <a:p>
            <a:pPr/>
            <a:r>
              <a:t>The Seebeck coefficient can vary by a factor of 3 or more over the operating temperature range of the thermocouples</a:t>
            </a:r>
          </a:p>
        </p:txBody>
      </p:sp>
      <p:sp>
        <p:nvSpPr>
          <p:cNvPr id="534" name="Shape 53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35" name="Shape 53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6" name="image33.png"/>
          <p:cNvPicPr>
            <a:picLocks noChangeAspect="1"/>
          </p:cNvPicPr>
          <p:nvPr/>
        </p:nvPicPr>
        <p:blipFill>
          <a:blip r:embed="rId2">
            <a:extLst/>
          </a:blip>
          <a:stretch>
            <a:fillRect/>
          </a:stretch>
        </p:blipFill>
        <p:spPr>
          <a:xfrm>
            <a:off x="5169694" y="881062"/>
            <a:ext cx="6424613" cy="5494574"/>
          </a:xfrm>
          <a:prstGeom prst="rect">
            <a:avLst/>
          </a:prstGeom>
          <a:ln w="12700">
            <a:miter lim="400000"/>
          </a:ln>
        </p:spPr>
      </p:pic>
      <p:sp>
        <p:nvSpPr>
          <p:cNvPr id="537" name="Shape 537"/>
          <p:cNvSpPr/>
          <p:nvPr/>
        </p:nvSpPr>
        <p:spPr>
          <a:xfrm>
            <a:off x="1379627" y="1208227"/>
            <a:ext cx="2430373" cy="886461"/>
          </a:xfrm>
          <a:prstGeom prst="rect">
            <a:avLst/>
          </a:prstGeom>
          <a:solidFill>
            <a:srgbClr val="FFFF00"/>
          </a:solidFill>
          <a:ln w="76200">
            <a:solidFill>
              <a:srgbClr val="000000"/>
            </a:solidFill>
          </a:ln>
          <a:extLst>
            <a:ext uri="{C572A759-6A51-4108-AA02-DFA0A04FC94B}">
              <ma14:wrappingTextBoxFlag xmlns:ma14="http://schemas.microsoft.com/office/mac/drawingml/2011/main" val="1"/>
            </a:ext>
          </a:extLst>
        </p:spPr>
        <p:txBody>
          <a:bodyPr lIns="45719" rIns="45719">
            <a:spAutoFit/>
          </a:bodyPr>
          <a:lstStyle/>
          <a:p>
            <a:pPr algn="ctr">
              <a:defRPr sz="4000"/>
            </a:pPr>
            <a:r>
              <a:t>V</a:t>
            </a:r>
            <a:r>
              <a:rPr baseline="-25000"/>
              <a:t>S</a:t>
            </a:r>
            <a:r>
              <a:t> = S</a:t>
            </a:r>
            <a:r>
              <a:t>Δ</a:t>
            </a:r>
            <a:r>
              <a:t>T</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40" name="Shape 540"/>
          <p:cNvSpPr/>
          <p:nvPr>
            <p:ph type="title"/>
          </p:nvPr>
        </p:nvSpPr>
        <p:spPr>
          <a:prstGeom prst="rect">
            <a:avLst/>
          </a:prstGeom>
        </p:spPr>
        <p:txBody>
          <a:bodyPr/>
          <a:lstStyle>
            <a:lvl1pPr defTabSz="804672">
              <a:defRPr sz="3872"/>
            </a:lvl1pPr>
          </a:lstStyle>
          <a:p>
            <a:pPr/>
            <a:r>
              <a:t>Temperature Conversion Equation</a:t>
            </a:r>
          </a:p>
        </p:txBody>
      </p:sp>
      <p:sp>
        <p:nvSpPr>
          <p:cNvPr id="541" name="Shape 541"/>
          <p:cNvSpPr/>
          <p:nvPr>
            <p:ph type="body" idx="1"/>
          </p:nvPr>
        </p:nvSpPr>
        <p:spPr>
          <a:prstGeom prst="rect">
            <a:avLst/>
          </a:prstGeom>
        </p:spPr>
        <p:txBody>
          <a:bodyPr/>
          <a:lstStyle/>
          <a:p>
            <a:pPr marL="0" indent="0" algn="ctr">
              <a:buSzTx/>
              <a:buNone/>
              <a:defRPr sz="4000">
                <a:latin typeface="Times New Roman"/>
                <a:ea typeface="Times New Roman"/>
                <a:cs typeface="Times New Roman"/>
                <a:sym typeface="Times New Roman"/>
              </a:defRPr>
            </a:pPr>
            <a:r>
              <a:t>T = a</a:t>
            </a:r>
            <a:r>
              <a:rPr baseline="-25000"/>
              <a:t>0</a:t>
            </a:r>
            <a:r>
              <a:t> + a</a:t>
            </a:r>
            <a:r>
              <a:rPr baseline="-25000"/>
              <a:t>1</a:t>
            </a:r>
            <a:r>
              <a:t>V + a</a:t>
            </a:r>
            <a:r>
              <a:rPr baseline="-25000"/>
              <a:t>2</a:t>
            </a:r>
            <a:r>
              <a:t>V</a:t>
            </a:r>
            <a:r>
              <a:rPr baseline="30000"/>
              <a:t>2</a:t>
            </a:r>
            <a:r>
              <a:t> + …. + a</a:t>
            </a:r>
            <a:r>
              <a:rPr baseline="-25000"/>
              <a:t>n</a:t>
            </a:r>
            <a:r>
              <a:t>V</a:t>
            </a:r>
            <a:r>
              <a:rPr baseline="30000"/>
              <a:t>n</a:t>
            </a:r>
          </a:p>
        </p:txBody>
      </p:sp>
      <p:sp>
        <p:nvSpPr>
          <p:cNvPr id="542" name="Shape 54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43" name="Shape 54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4" name="image34.png"/>
          <p:cNvPicPr>
            <a:picLocks noChangeAspect="1"/>
          </p:cNvPicPr>
          <p:nvPr/>
        </p:nvPicPr>
        <p:blipFill>
          <a:blip r:embed="rId2">
            <a:extLst/>
          </a:blip>
          <a:stretch>
            <a:fillRect/>
          </a:stretch>
        </p:blipFill>
        <p:spPr>
          <a:xfrm>
            <a:off x="747182" y="1771650"/>
            <a:ext cx="10697635" cy="4584700"/>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hape 54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47" name="Shape 547"/>
          <p:cNvSpPr/>
          <p:nvPr>
            <p:ph type="title"/>
          </p:nvPr>
        </p:nvSpPr>
        <p:spPr>
          <a:xfrm>
            <a:off x="838200" y="333524"/>
            <a:ext cx="10515600" cy="679451"/>
          </a:xfrm>
          <a:prstGeom prst="rect">
            <a:avLst/>
          </a:prstGeom>
        </p:spPr>
        <p:txBody>
          <a:bodyPr/>
          <a:lstStyle>
            <a:lvl1pPr defTabSz="804672">
              <a:defRPr sz="3872"/>
            </a:lvl1pPr>
          </a:lstStyle>
          <a:p>
            <a:pPr/>
            <a:r>
              <a:t>Look-Up Table for a Type T Thermocouple</a:t>
            </a:r>
          </a:p>
        </p:txBody>
      </p:sp>
      <p:sp>
        <p:nvSpPr>
          <p:cNvPr id="548" name="Shape 54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49" name="Shape 54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0" name="Shape 550"/>
          <p:cNvSpPr/>
          <p:nvPr/>
        </p:nvSpPr>
        <p:spPr>
          <a:xfrm>
            <a:off x="971550" y="1012974"/>
            <a:ext cx="9982200" cy="885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solidFill>
                  <a:srgbClr val="FF0000"/>
                </a:solidFill>
              </a:defRPr>
            </a:pPr>
            <a:r>
              <a:t>Voltage difference of the hot and cold junctions: V</a:t>
            </a:r>
            <a:r>
              <a:rPr baseline="-25000"/>
              <a:t>D</a:t>
            </a:r>
            <a:r>
              <a:t> = 3.409 mV</a:t>
            </a:r>
          </a:p>
          <a:p>
            <a:pPr algn="ctr">
              <a:defRPr b="1" sz="2400">
                <a:solidFill>
                  <a:srgbClr val="FF0000"/>
                </a:solidFill>
              </a:defRPr>
            </a:pPr>
            <a:r>
              <a:t>What is the temperature of the hot junction if the cold junction is at 22 </a:t>
            </a:r>
            <a:r>
              <a:rPr baseline="30000"/>
              <a:t>o</a:t>
            </a:r>
            <a:r>
              <a:t>C?</a:t>
            </a:r>
          </a:p>
        </p:txBody>
      </p:sp>
      <p:pic>
        <p:nvPicPr>
          <p:cNvPr id="551" name="image35.png"/>
          <p:cNvPicPr>
            <a:picLocks noChangeAspect="1"/>
          </p:cNvPicPr>
          <p:nvPr/>
        </p:nvPicPr>
        <p:blipFill>
          <a:blip r:embed="rId2">
            <a:extLst/>
          </a:blip>
          <a:stretch>
            <a:fillRect/>
          </a:stretch>
        </p:blipFill>
        <p:spPr>
          <a:xfrm>
            <a:off x="1609725" y="1843971"/>
            <a:ext cx="8972550" cy="3661480"/>
          </a:xfrm>
          <a:prstGeom prst="rect">
            <a:avLst/>
          </a:prstGeom>
          <a:ln w="12700">
            <a:miter lim="400000"/>
          </a:ln>
        </p:spPr>
      </p:pic>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54" name="Shape 554"/>
          <p:cNvSpPr/>
          <p:nvPr>
            <p:ph type="title"/>
          </p:nvPr>
        </p:nvSpPr>
        <p:spPr>
          <a:prstGeom prst="rect">
            <a:avLst/>
          </a:prstGeom>
        </p:spPr>
        <p:txBody>
          <a:bodyPr/>
          <a:lstStyle>
            <a:lvl1pPr defTabSz="804672">
              <a:defRPr sz="3872"/>
            </a:lvl1pPr>
          </a:lstStyle>
          <a:p>
            <a:pPr/>
            <a:r>
              <a:t>Look-Up Table for a Type T Thermocouple</a:t>
            </a:r>
          </a:p>
        </p:txBody>
      </p:sp>
      <p:sp>
        <p:nvSpPr>
          <p:cNvPr id="555" name="Shape 55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56" name="Shape 55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7" name="Shape 557"/>
          <p:cNvSpPr/>
          <p:nvPr/>
        </p:nvSpPr>
        <p:spPr>
          <a:xfrm>
            <a:off x="971550" y="701675"/>
            <a:ext cx="9982200" cy="885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solidFill>
                  <a:srgbClr val="FF0000"/>
                </a:solidFill>
              </a:defRPr>
            </a:pPr>
            <a:r>
              <a:t>Voltage difference of the hot and cold junctions: V</a:t>
            </a:r>
            <a:r>
              <a:rPr baseline="-25000"/>
              <a:t>D</a:t>
            </a:r>
            <a:r>
              <a:t> = 3.409 mV</a:t>
            </a:r>
          </a:p>
          <a:p>
            <a:pPr algn="ctr">
              <a:defRPr b="1" sz="2400">
                <a:solidFill>
                  <a:srgbClr val="FF0000"/>
                </a:solidFill>
              </a:defRPr>
            </a:pPr>
            <a:r>
              <a:t>What is the temperature of the hot junction if the cold junction is at 22 </a:t>
            </a:r>
            <a:r>
              <a:rPr baseline="30000"/>
              <a:t>o</a:t>
            </a:r>
            <a:r>
              <a:t>C?</a:t>
            </a:r>
          </a:p>
        </p:txBody>
      </p:sp>
      <p:pic>
        <p:nvPicPr>
          <p:cNvPr id="558" name="image35.png"/>
          <p:cNvPicPr>
            <a:picLocks noChangeAspect="1"/>
          </p:cNvPicPr>
          <p:nvPr/>
        </p:nvPicPr>
        <p:blipFill>
          <a:blip r:embed="rId2">
            <a:extLst/>
          </a:blip>
          <a:stretch>
            <a:fillRect/>
          </a:stretch>
        </p:blipFill>
        <p:spPr>
          <a:xfrm>
            <a:off x="1609725" y="1532672"/>
            <a:ext cx="8972550" cy="3661479"/>
          </a:xfrm>
          <a:prstGeom prst="rect">
            <a:avLst/>
          </a:prstGeom>
          <a:ln w="12700">
            <a:miter lim="400000"/>
          </a:ln>
        </p:spPr>
      </p:pic>
      <p:sp>
        <p:nvSpPr>
          <p:cNvPr id="559" name="Shape 559"/>
          <p:cNvSpPr/>
          <p:nvPr/>
        </p:nvSpPr>
        <p:spPr>
          <a:xfrm>
            <a:off x="1104900" y="5359751"/>
            <a:ext cx="9982200"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pPr>
            <a:r>
              <a:t>At 22 </a:t>
            </a:r>
            <a:r>
              <a:rPr baseline="30000"/>
              <a:t>o</a:t>
            </a:r>
            <a:r>
              <a:t>C, the reference junction voltage is 0.870 mV</a:t>
            </a:r>
          </a:p>
          <a:p>
            <a:pPr algn="ctr">
              <a:defRPr b="1" sz="2400"/>
            </a:pPr>
            <a:r>
              <a:t>The hot junction voltage is therefore 3.409 mV + 0.870 mV = 4.279 mV</a:t>
            </a:r>
          </a:p>
          <a:p>
            <a:pPr algn="ctr">
              <a:defRPr b="1" sz="2400"/>
            </a:pPr>
            <a:r>
              <a:t>The temperature at the hot junction is therefore 100 </a:t>
            </a:r>
            <a:r>
              <a:rPr baseline="30000"/>
              <a:t>o</a:t>
            </a:r>
            <a:r>
              <a:t>C</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47" name="Shape 147"/>
          <p:cNvSpPr/>
          <p:nvPr>
            <p:ph type="title"/>
          </p:nvPr>
        </p:nvSpPr>
        <p:spPr>
          <a:prstGeom prst="rect">
            <a:avLst/>
          </a:prstGeom>
        </p:spPr>
        <p:txBody>
          <a:bodyPr/>
          <a:lstStyle>
            <a:lvl1pPr defTabSz="804672">
              <a:defRPr sz="3872"/>
            </a:lvl1pPr>
          </a:lstStyle>
          <a:p>
            <a:pPr/>
            <a:r>
              <a:t>What is Temperature?</a:t>
            </a:r>
          </a:p>
        </p:txBody>
      </p:sp>
      <p:sp>
        <p:nvSpPr>
          <p:cNvPr id="148" name="Shape 14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49" name="Shape 149"/>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Shape 150"/>
          <p:cNvSpPr/>
          <p:nvPr/>
        </p:nvSpPr>
        <p:spPr>
          <a:xfrm>
            <a:off x="2969171" y="951879"/>
            <a:ext cx="625365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pPr>
            <a:r>
              <a:t>A </a:t>
            </a:r>
            <a:r>
              <a:rPr u="sng">
                <a:solidFill>
                  <a:srgbClr val="FF0000"/>
                </a:solidFill>
              </a:rPr>
              <a:t>SIMPLIFIED </a:t>
            </a:r>
            <a:r>
              <a:t>DESCRIPTION OF TEMPERATURE</a:t>
            </a:r>
          </a:p>
        </p:txBody>
      </p:sp>
      <p:sp>
        <p:nvSpPr>
          <p:cNvPr id="151" name="Shape 151"/>
          <p:cNvSpPr/>
          <p:nvPr/>
        </p:nvSpPr>
        <p:spPr>
          <a:xfrm>
            <a:off x="388883" y="4866556"/>
            <a:ext cx="11561379" cy="150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"Temperature is a measure of the tendency of an object to spontaneously give up energy to its surroundings. When two objects are in thermal contact, the one that tends to spontaneously lose energy is at the higher temperature.“</a:t>
            </a:r>
          </a:p>
          <a:p>
            <a:pPr algn="ctr">
              <a:defRPr sz="2000"/>
            </a:pPr>
            <a:r>
              <a:t>(Schroeder, Daniel V. An Introduction to Thermal Physics, 1st  Edition (Ch, 1). Addison-Wesley.)</a:t>
            </a:r>
          </a:p>
        </p:txBody>
      </p:sp>
      <p:sp>
        <p:nvSpPr>
          <p:cNvPr id="152" name="Shape 152"/>
          <p:cNvSpPr/>
          <p:nvPr/>
        </p:nvSpPr>
        <p:spPr>
          <a:xfrm>
            <a:off x="533400" y="-1546010"/>
            <a:ext cx="60960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units</a:t>
            </a:r>
          </a:p>
        </p:txBody>
      </p:sp>
      <p:sp>
        <p:nvSpPr>
          <p:cNvPr id="153" name="Shape 153"/>
          <p:cNvSpPr/>
          <p:nvPr/>
        </p:nvSpPr>
        <p:spPr>
          <a:xfrm>
            <a:off x="2099441" y="4323965"/>
            <a:ext cx="7882760"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vl1pPr>
          </a:lstStyle>
          <a:p>
            <a:pPr/>
            <a:r>
              <a:t>SOURCE: http://hyperphysics.phy-astr.gsu.edu/hbase/thermo/temper2.html#c1</a:t>
            </a:r>
          </a:p>
        </p:txBody>
      </p:sp>
      <p:pic>
        <p:nvPicPr>
          <p:cNvPr id="154" name="image7.gif" descr="http://hyperphysics.phy-astr.gsu.edu/hbase/thermo/imgheat/tempgen2.gif"/>
          <p:cNvPicPr>
            <a:picLocks noChangeAspect="1"/>
          </p:cNvPicPr>
          <p:nvPr/>
        </p:nvPicPr>
        <p:blipFill>
          <a:blip r:embed="rId2">
            <a:extLst/>
          </a:blip>
          <a:stretch>
            <a:fillRect/>
          </a:stretch>
        </p:blipFill>
        <p:spPr>
          <a:xfrm>
            <a:off x="3581400" y="1276266"/>
            <a:ext cx="4101116" cy="3092646"/>
          </a:xfrm>
          <a:prstGeom prst="rect">
            <a:avLst/>
          </a:prstGeom>
          <a:ln w="12700">
            <a:miter lim="400000"/>
          </a:ln>
        </p:spPr>
      </p:pic>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62" name="Shape 562"/>
          <p:cNvSpPr/>
          <p:nvPr>
            <p:ph type="title"/>
          </p:nvPr>
        </p:nvSpPr>
        <p:spPr>
          <a:prstGeom prst="rect">
            <a:avLst/>
          </a:prstGeom>
        </p:spPr>
        <p:txBody>
          <a:bodyPr/>
          <a:lstStyle>
            <a:lvl1pPr defTabSz="804672">
              <a:defRPr sz="3872">
                <a:solidFill>
                  <a:srgbClr val="FF0000"/>
                </a:solidFill>
              </a:defRPr>
            </a:lvl1pPr>
          </a:lstStyle>
          <a:p>
            <a:pPr/>
            <a:r>
              <a:t>APPLYING WHAT WE’VE LEARNED</a:t>
            </a:r>
          </a:p>
        </p:txBody>
      </p:sp>
      <p:sp>
        <p:nvSpPr>
          <p:cNvPr id="563" name="Shape 563"/>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64" name="Shape 564"/>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5" name="Shape 565"/>
          <p:cNvSpPr/>
          <p:nvPr/>
        </p:nvSpPr>
        <p:spPr>
          <a:xfrm>
            <a:off x="971550" y="701675"/>
            <a:ext cx="9982200" cy="885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solidFill>
                  <a:srgbClr val="FF0000"/>
                </a:solidFill>
              </a:defRPr>
            </a:pPr>
            <a:r>
              <a:t>Voltage difference of the hot and cold junctions: V</a:t>
            </a:r>
            <a:r>
              <a:rPr baseline="-25000"/>
              <a:t>D</a:t>
            </a:r>
            <a:r>
              <a:t> = 4.472 mV</a:t>
            </a:r>
          </a:p>
          <a:p>
            <a:pPr algn="ctr">
              <a:defRPr b="1" sz="2400">
                <a:solidFill>
                  <a:srgbClr val="FF0000"/>
                </a:solidFill>
              </a:defRPr>
            </a:pPr>
            <a:r>
              <a:t>What is the temperature of the hot junction if the cold junction is at –5 </a:t>
            </a:r>
            <a:r>
              <a:rPr baseline="30000"/>
              <a:t>o</a:t>
            </a:r>
            <a:r>
              <a:t>C?</a:t>
            </a:r>
          </a:p>
        </p:txBody>
      </p:sp>
      <p:pic>
        <p:nvPicPr>
          <p:cNvPr id="566" name="image35.png"/>
          <p:cNvPicPr>
            <a:picLocks noChangeAspect="1"/>
          </p:cNvPicPr>
          <p:nvPr/>
        </p:nvPicPr>
        <p:blipFill>
          <a:blip r:embed="rId2">
            <a:extLst/>
          </a:blip>
          <a:stretch>
            <a:fillRect/>
          </a:stretch>
        </p:blipFill>
        <p:spPr>
          <a:xfrm>
            <a:off x="418055" y="1681896"/>
            <a:ext cx="11089190" cy="4525229"/>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69" name="Shape 569"/>
          <p:cNvSpPr/>
          <p:nvPr>
            <p:ph type="title"/>
          </p:nvPr>
        </p:nvSpPr>
        <p:spPr>
          <a:prstGeom prst="rect">
            <a:avLst/>
          </a:prstGeom>
        </p:spPr>
        <p:txBody>
          <a:bodyPr/>
          <a:lstStyle>
            <a:lvl1pPr defTabSz="804672">
              <a:defRPr sz="3872">
                <a:solidFill>
                  <a:srgbClr val="FF0000"/>
                </a:solidFill>
              </a:defRPr>
            </a:lvl1pPr>
          </a:lstStyle>
          <a:p>
            <a:pPr/>
            <a:r>
              <a:t>APPLYING WHAT WE’VE LEARNED</a:t>
            </a:r>
          </a:p>
        </p:txBody>
      </p:sp>
      <p:sp>
        <p:nvSpPr>
          <p:cNvPr id="570" name="Shape 57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71" name="Shape 57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2" name="Shape 572"/>
          <p:cNvSpPr/>
          <p:nvPr/>
        </p:nvSpPr>
        <p:spPr>
          <a:xfrm>
            <a:off x="971550" y="701675"/>
            <a:ext cx="9982200" cy="885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solidFill>
                  <a:srgbClr val="FF0000"/>
                </a:solidFill>
              </a:defRPr>
            </a:pPr>
            <a:r>
              <a:t>Voltage difference of the hot and cold junctions: V</a:t>
            </a:r>
            <a:r>
              <a:rPr baseline="-25000"/>
              <a:t>D</a:t>
            </a:r>
            <a:r>
              <a:t> = 4.472 mV</a:t>
            </a:r>
          </a:p>
          <a:p>
            <a:pPr algn="ctr">
              <a:defRPr b="1" sz="2400">
                <a:solidFill>
                  <a:srgbClr val="FF0000"/>
                </a:solidFill>
              </a:defRPr>
            </a:pPr>
            <a:r>
              <a:t>What is the temperature of the hot junction if the cold junction is at –5 </a:t>
            </a:r>
            <a:r>
              <a:rPr baseline="30000"/>
              <a:t>o</a:t>
            </a:r>
            <a:r>
              <a:t>C?</a:t>
            </a:r>
          </a:p>
        </p:txBody>
      </p:sp>
      <p:pic>
        <p:nvPicPr>
          <p:cNvPr id="573" name="image35.png"/>
          <p:cNvPicPr>
            <a:picLocks noChangeAspect="1"/>
          </p:cNvPicPr>
          <p:nvPr/>
        </p:nvPicPr>
        <p:blipFill>
          <a:blip r:embed="rId2">
            <a:extLst/>
          </a:blip>
          <a:stretch>
            <a:fillRect/>
          </a:stretch>
        </p:blipFill>
        <p:spPr>
          <a:xfrm>
            <a:off x="1609725" y="1532672"/>
            <a:ext cx="8972550" cy="3661479"/>
          </a:xfrm>
          <a:prstGeom prst="rect">
            <a:avLst/>
          </a:prstGeom>
          <a:ln w="12700">
            <a:miter lim="400000"/>
          </a:ln>
        </p:spPr>
      </p:pic>
      <p:sp>
        <p:nvSpPr>
          <p:cNvPr id="574" name="Shape 574"/>
          <p:cNvSpPr/>
          <p:nvPr/>
        </p:nvSpPr>
        <p:spPr>
          <a:xfrm>
            <a:off x="1104900" y="5359751"/>
            <a:ext cx="9982200"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pPr>
            <a:r>
              <a:t>At -5 </a:t>
            </a:r>
            <a:r>
              <a:rPr baseline="30000"/>
              <a:t>o</a:t>
            </a:r>
            <a:r>
              <a:t>C, the cold junction voltage is –0.193 mV</a:t>
            </a:r>
          </a:p>
          <a:p>
            <a:pPr algn="ctr">
              <a:defRPr b="1" sz="2400"/>
            </a:pPr>
            <a:r>
              <a:t>The hot junction voltage is therefore 4.472 mV – 0.193 mV = 4.279 mV</a:t>
            </a:r>
          </a:p>
          <a:p>
            <a:pPr algn="ctr">
              <a:defRPr b="1" sz="2400"/>
            </a:pPr>
            <a:r>
              <a:t>The temperature at the hot junction is therefore 100 </a:t>
            </a:r>
            <a:r>
              <a:rPr baseline="30000"/>
              <a:t>o</a:t>
            </a:r>
            <a:r>
              <a:t>C</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77" name="Shape 577"/>
          <p:cNvSpPr/>
          <p:nvPr>
            <p:ph type="title"/>
          </p:nvPr>
        </p:nvSpPr>
        <p:spPr>
          <a:prstGeom prst="rect">
            <a:avLst/>
          </a:prstGeom>
        </p:spPr>
        <p:txBody>
          <a:bodyPr/>
          <a:lstStyle>
            <a:lvl1pPr defTabSz="804672">
              <a:defRPr sz="3872">
                <a:solidFill>
                  <a:srgbClr val="FF0000"/>
                </a:solidFill>
              </a:defRPr>
            </a:lvl1pPr>
          </a:lstStyle>
          <a:p>
            <a:pPr/>
            <a:r>
              <a:t>Is This Really Practical For a Rocket?</a:t>
            </a:r>
          </a:p>
        </p:txBody>
      </p:sp>
      <p:sp>
        <p:nvSpPr>
          <p:cNvPr id="578" name="Shape 57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79" name="Shape 57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0" name="image32.png"/>
          <p:cNvPicPr>
            <a:picLocks noChangeAspect="1"/>
          </p:cNvPicPr>
          <p:nvPr/>
        </p:nvPicPr>
        <p:blipFill>
          <a:blip r:embed="rId2">
            <a:extLst/>
          </a:blip>
          <a:stretch>
            <a:fillRect/>
          </a:stretch>
        </p:blipFill>
        <p:spPr>
          <a:xfrm>
            <a:off x="2390775" y="701675"/>
            <a:ext cx="7410450" cy="4660430"/>
          </a:xfrm>
          <a:prstGeom prst="rect">
            <a:avLst/>
          </a:prstGeom>
          <a:ln w="12700">
            <a:miter lim="400000"/>
          </a:ln>
        </p:spPr>
      </p:pic>
      <p:sp>
        <p:nvSpPr>
          <p:cNvPr id="581" name="Shape 581"/>
          <p:cNvSpPr/>
          <p:nvPr/>
        </p:nvSpPr>
        <p:spPr>
          <a:xfrm>
            <a:off x="1119187" y="5564501"/>
            <a:ext cx="9953626"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0000"/>
                </a:solidFill>
              </a:defRPr>
            </a:lvl1pPr>
          </a:lstStyle>
          <a:p>
            <a:pPr/>
            <a:r>
              <a:t>What is another method of determining the temperature at the reference junction?</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84" name="Shape 584"/>
          <p:cNvSpPr/>
          <p:nvPr>
            <p:ph type="title"/>
          </p:nvPr>
        </p:nvSpPr>
        <p:spPr>
          <a:prstGeom prst="rect">
            <a:avLst/>
          </a:prstGeom>
        </p:spPr>
        <p:txBody>
          <a:bodyPr/>
          <a:lstStyle>
            <a:lvl1pPr defTabSz="804672">
              <a:defRPr sz="3872"/>
            </a:lvl1pPr>
          </a:lstStyle>
          <a:p>
            <a:pPr/>
            <a:r>
              <a:t>Cold Junction Compensation</a:t>
            </a:r>
          </a:p>
        </p:txBody>
      </p:sp>
      <p:sp>
        <p:nvSpPr>
          <p:cNvPr id="585" name="Shape 58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86" name="Shape 58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7" name="image36.png"/>
          <p:cNvPicPr>
            <a:picLocks noChangeAspect="1"/>
          </p:cNvPicPr>
          <p:nvPr/>
        </p:nvPicPr>
        <p:blipFill>
          <a:blip r:embed="rId2">
            <a:extLst/>
          </a:blip>
          <a:stretch>
            <a:fillRect/>
          </a:stretch>
        </p:blipFill>
        <p:spPr>
          <a:xfrm>
            <a:off x="1848942" y="857250"/>
            <a:ext cx="8494115" cy="4495800"/>
          </a:xfrm>
          <a:prstGeom prst="rect">
            <a:avLst/>
          </a:prstGeom>
          <a:ln w="12700">
            <a:miter lim="400000"/>
          </a:ln>
        </p:spPr>
      </p:pic>
      <p:sp>
        <p:nvSpPr>
          <p:cNvPr id="588" name="Shape 588"/>
          <p:cNvSpPr/>
          <p:nvPr/>
        </p:nvSpPr>
        <p:spPr>
          <a:xfrm>
            <a:off x="3094193" y="5353050"/>
            <a:ext cx="6812569" cy="370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SOURCE: http://www.industrial-electronics.com/DAQ/images/10_13.jpg</a:t>
            </a:r>
          </a:p>
        </p:txBody>
      </p:sp>
      <p:pic>
        <p:nvPicPr>
          <p:cNvPr id="589" name="image37.png"/>
          <p:cNvPicPr>
            <a:picLocks noChangeAspect="1"/>
          </p:cNvPicPr>
          <p:nvPr/>
        </p:nvPicPr>
        <p:blipFill>
          <a:blip r:embed="rId3">
            <a:extLst/>
          </a:blip>
          <a:stretch>
            <a:fillRect/>
          </a:stretch>
        </p:blipFill>
        <p:spPr>
          <a:xfrm>
            <a:off x="5934075" y="3162300"/>
            <a:ext cx="1457326" cy="1669793"/>
          </a:xfrm>
          <a:prstGeom prst="rect">
            <a:avLst/>
          </a:prstGeom>
          <a:ln w="12700">
            <a:miter lim="400000"/>
          </a:ln>
        </p:spPr>
      </p:pic>
      <p:sp>
        <p:nvSpPr>
          <p:cNvPr id="590" name="Shape 590"/>
          <p:cNvSpPr/>
          <p:nvPr/>
        </p:nvSpPr>
        <p:spPr>
          <a:xfrm>
            <a:off x="5562600" y="4438650"/>
            <a:ext cx="2438400" cy="9144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591" name="Shape 591"/>
          <p:cNvSpPr/>
          <p:nvPr/>
        </p:nvSpPr>
        <p:spPr>
          <a:xfrm>
            <a:off x="5995987" y="3006725"/>
            <a:ext cx="1333501" cy="9144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594" name="Shape 594"/>
          <p:cNvSpPr/>
          <p:nvPr>
            <p:ph type="title"/>
          </p:nvPr>
        </p:nvSpPr>
        <p:spPr>
          <a:prstGeom prst="rect">
            <a:avLst/>
          </a:prstGeom>
        </p:spPr>
        <p:txBody>
          <a:bodyPr/>
          <a:lstStyle>
            <a:lvl1pPr defTabSz="804672">
              <a:defRPr sz="3872"/>
            </a:lvl1pPr>
          </a:lstStyle>
          <a:p>
            <a:pPr/>
            <a:r>
              <a:t>Cold Junction Compensation</a:t>
            </a:r>
          </a:p>
        </p:txBody>
      </p:sp>
      <p:sp>
        <p:nvSpPr>
          <p:cNvPr id="595" name="Shape 59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596" name="Shape 59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7" name="image36.png"/>
          <p:cNvPicPr>
            <a:picLocks noChangeAspect="1"/>
          </p:cNvPicPr>
          <p:nvPr/>
        </p:nvPicPr>
        <p:blipFill>
          <a:blip r:embed="rId2">
            <a:extLst/>
          </a:blip>
          <a:stretch>
            <a:fillRect/>
          </a:stretch>
        </p:blipFill>
        <p:spPr>
          <a:xfrm>
            <a:off x="1848942" y="857250"/>
            <a:ext cx="8494115" cy="4495800"/>
          </a:xfrm>
          <a:prstGeom prst="rect">
            <a:avLst/>
          </a:prstGeom>
          <a:ln w="12700">
            <a:miter lim="400000"/>
          </a:ln>
        </p:spPr>
      </p:pic>
      <p:sp>
        <p:nvSpPr>
          <p:cNvPr id="598" name="Shape 598"/>
          <p:cNvSpPr/>
          <p:nvPr/>
        </p:nvSpPr>
        <p:spPr>
          <a:xfrm>
            <a:off x="3094193" y="5353050"/>
            <a:ext cx="6812569" cy="370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SOURCE: http://www.industrial-electronics.com/DAQ/images/10_13.jpg</a:t>
            </a:r>
          </a:p>
        </p:txBody>
      </p:sp>
      <p:pic>
        <p:nvPicPr>
          <p:cNvPr id="599" name="image37.png"/>
          <p:cNvPicPr>
            <a:picLocks noChangeAspect="1"/>
          </p:cNvPicPr>
          <p:nvPr/>
        </p:nvPicPr>
        <p:blipFill>
          <a:blip r:embed="rId3">
            <a:extLst/>
          </a:blip>
          <a:stretch>
            <a:fillRect/>
          </a:stretch>
        </p:blipFill>
        <p:spPr>
          <a:xfrm>
            <a:off x="5934075" y="3162300"/>
            <a:ext cx="1457326" cy="1669793"/>
          </a:xfrm>
          <a:prstGeom prst="rect">
            <a:avLst/>
          </a:prstGeom>
          <a:ln w="12700">
            <a:miter lim="400000"/>
          </a:ln>
        </p:spPr>
      </p:pic>
      <p:sp>
        <p:nvSpPr>
          <p:cNvPr id="600" name="Shape 600"/>
          <p:cNvSpPr/>
          <p:nvPr/>
        </p:nvSpPr>
        <p:spPr>
          <a:xfrm>
            <a:off x="5562600" y="4438650"/>
            <a:ext cx="2438400" cy="9144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601" name="Shape 601"/>
          <p:cNvSpPr/>
          <p:nvPr/>
        </p:nvSpPr>
        <p:spPr>
          <a:xfrm>
            <a:off x="5995987" y="3006725"/>
            <a:ext cx="1333501" cy="9144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602" name="Shape 602"/>
          <p:cNvSpPr/>
          <p:nvPr/>
        </p:nvSpPr>
        <p:spPr>
          <a:xfrm>
            <a:off x="1038225" y="4355038"/>
            <a:ext cx="428625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0000"/>
                </a:solidFill>
              </a:defRPr>
            </a:lvl1pPr>
          </a:lstStyle>
          <a:p>
            <a:pPr/>
            <a:r>
              <a:t>How could I determine the temperature of the block?</a:t>
            </a:r>
          </a:p>
        </p:txBody>
      </p:sp>
      <p:sp>
        <p:nvSpPr>
          <p:cNvPr id="603" name="Shape 603"/>
          <p:cNvSpPr/>
          <p:nvPr/>
        </p:nvSpPr>
        <p:spPr>
          <a:xfrm rot="14208070">
            <a:off x="5526758" y="3564035"/>
            <a:ext cx="981075" cy="1716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7"/>
                </a:moveTo>
                <a:lnTo>
                  <a:pt x="5400" y="15427"/>
                </a:lnTo>
                <a:lnTo>
                  <a:pt x="5400" y="0"/>
                </a:lnTo>
                <a:lnTo>
                  <a:pt x="16200" y="0"/>
                </a:lnTo>
                <a:lnTo>
                  <a:pt x="16200" y="15427"/>
                </a:lnTo>
                <a:lnTo>
                  <a:pt x="21600" y="15427"/>
                </a:lnTo>
                <a:lnTo>
                  <a:pt x="10800" y="21600"/>
                </a:lnTo>
                <a:close/>
              </a:path>
            </a:pathLst>
          </a:custGeom>
          <a:solidFill>
            <a:srgbClr val="FF0000"/>
          </a:solidFill>
          <a:ln w="127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06" name="Shape 606"/>
          <p:cNvSpPr/>
          <p:nvPr>
            <p:ph type="title"/>
          </p:nvPr>
        </p:nvSpPr>
        <p:spPr>
          <a:prstGeom prst="rect">
            <a:avLst/>
          </a:prstGeom>
        </p:spPr>
        <p:txBody>
          <a:bodyPr/>
          <a:lstStyle>
            <a:lvl1pPr defTabSz="804672">
              <a:defRPr sz="3872"/>
            </a:lvl1pPr>
          </a:lstStyle>
          <a:p>
            <a:pPr/>
            <a:r>
              <a:t>Cold Junction Compensation</a:t>
            </a:r>
          </a:p>
        </p:txBody>
      </p:sp>
      <p:sp>
        <p:nvSpPr>
          <p:cNvPr id="607" name="Shape 60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08" name="Shape 60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9" name="image36.png"/>
          <p:cNvPicPr>
            <a:picLocks noChangeAspect="1"/>
          </p:cNvPicPr>
          <p:nvPr/>
        </p:nvPicPr>
        <p:blipFill>
          <a:blip r:embed="rId2">
            <a:extLst/>
          </a:blip>
          <a:stretch>
            <a:fillRect/>
          </a:stretch>
        </p:blipFill>
        <p:spPr>
          <a:xfrm>
            <a:off x="1848942" y="857250"/>
            <a:ext cx="8494115" cy="4495800"/>
          </a:xfrm>
          <a:prstGeom prst="rect">
            <a:avLst/>
          </a:prstGeom>
          <a:ln w="12700">
            <a:miter lim="400000"/>
          </a:ln>
        </p:spPr>
      </p:pic>
      <p:sp>
        <p:nvSpPr>
          <p:cNvPr id="610" name="Shape 610"/>
          <p:cNvSpPr/>
          <p:nvPr/>
        </p:nvSpPr>
        <p:spPr>
          <a:xfrm>
            <a:off x="3094193" y="5353050"/>
            <a:ext cx="6812569" cy="370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SOURCE: http://www.industrial-electronics.com/DAQ/images/10_13.jpg</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13" name="Shape 613"/>
          <p:cNvSpPr/>
          <p:nvPr>
            <p:ph type="title"/>
          </p:nvPr>
        </p:nvSpPr>
        <p:spPr>
          <a:prstGeom prst="rect">
            <a:avLst/>
          </a:prstGeom>
        </p:spPr>
        <p:txBody>
          <a:bodyPr/>
          <a:lstStyle>
            <a:lvl1pPr defTabSz="804672">
              <a:defRPr sz="3872"/>
            </a:lvl1pPr>
          </a:lstStyle>
          <a:p>
            <a:pPr/>
            <a:r>
              <a:t>Acquiring Data</a:t>
            </a:r>
          </a:p>
        </p:txBody>
      </p:sp>
      <p:sp>
        <p:nvSpPr>
          <p:cNvPr id="614" name="Shape 61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15" name="Shape 61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6" name="image38.png"/>
          <p:cNvPicPr>
            <a:picLocks noChangeAspect="1"/>
          </p:cNvPicPr>
          <p:nvPr/>
        </p:nvPicPr>
        <p:blipFill>
          <a:blip r:embed="rId2">
            <a:extLst/>
          </a:blip>
          <a:stretch>
            <a:fillRect/>
          </a:stretch>
        </p:blipFill>
        <p:spPr>
          <a:xfrm>
            <a:off x="984842" y="1085850"/>
            <a:ext cx="10596302" cy="4857750"/>
          </a:xfrm>
          <a:prstGeom prst="rect">
            <a:avLst/>
          </a:prstGeom>
          <a:ln w="12700">
            <a:miter lim="400000"/>
          </a:ln>
        </p:spPr>
      </p:pic>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Shape 61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19" name="Shape 619"/>
          <p:cNvSpPr/>
          <p:nvPr>
            <p:ph type="title"/>
          </p:nvPr>
        </p:nvSpPr>
        <p:spPr>
          <a:prstGeom prst="rect">
            <a:avLst/>
          </a:prstGeom>
        </p:spPr>
        <p:txBody>
          <a:bodyPr/>
          <a:lstStyle>
            <a:lvl1pPr defTabSz="804672">
              <a:defRPr sz="3872"/>
            </a:lvl1pPr>
          </a:lstStyle>
          <a:p>
            <a:pPr/>
            <a:r>
              <a:t>Temperature Measurement Devices in Lab</a:t>
            </a:r>
          </a:p>
        </p:txBody>
      </p:sp>
      <p:sp>
        <p:nvSpPr>
          <p:cNvPr id="620" name="Shape 62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21" name="Shape 62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2" name="image26.png"/>
          <p:cNvPicPr>
            <a:picLocks noChangeAspect="1"/>
          </p:cNvPicPr>
          <p:nvPr/>
        </p:nvPicPr>
        <p:blipFill>
          <a:blip r:embed="rId2">
            <a:extLst/>
          </a:blip>
          <a:stretch>
            <a:fillRect/>
          </a:stretch>
        </p:blipFill>
        <p:spPr>
          <a:xfrm>
            <a:off x="2390775" y="701675"/>
            <a:ext cx="7410450" cy="5706989"/>
          </a:xfrm>
          <a:prstGeom prst="rect">
            <a:avLst/>
          </a:prstGeom>
          <a:ln w="12700">
            <a:miter lim="400000"/>
          </a:ln>
        </p:spPr>
      </p:pic>
      <p:sp>
        <p:nvSpPr>
          <p:cNvPr id="623" name="Shape 623"/>
          <p:cNvSpPr/>
          <p:nvPr/>
        </p:nvSpPr>
        <p:spPr>
          <a:xfrm>
            <a:off x="5269660" y="769120"/>
            <a:ext cx="1455142" cy="5587231"/>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624" name="Shape 624"/>
          <p:cNvSpPr/>
          <p:nvPr/>
        </p:nvSpPr>
        <p:spPr>
          <a:xfrm>
            <a:off x="6797336" y="6168738"/>
            <a:ext cx="334393" cy="1640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625" name="Shape 625"/>
          <p:cNvSpPr/>
          <p:nvPr/>
        </p:nvSpPr>
        <p:spPr>
          <a:xfrm>
            <a:off x="6907307" y="6062943"/>
            <a:ext cx="34623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&gt;</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hape 627"/>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pic>
        <p:nvPicPr>
          <p:cNvPr id="628" name="image39.gif" descr="http://www.omega.com/prodinfo/images/RTD_diag1.gif"/>
          <p:cNvPicPr>
            <a:picLocks noChangeAspect="1"/>
          </p:cNvPicPr>
          <p:nvPr/>
        </p:nvPicPr>
        <p:blipFill>
          <a:blip r:embed="rId2">
            <a:extLst/>
          </a:blip>
          <a:stretch>
            <a:fillRect/>
          </a:stretch>
        </p:blipFill>
        <p:spPr>
          <a:xfrm>
            <a:off x="7134222" y="1466591"/>
            <a:ext cx="4900490" cy="4419601"/>
          </a:xfrm>
          <a:prstGeom prst="rect">
            <a:avLst/>
          </a:prstGeom>
          <a:ln w="12700">
            <a:miter lim="400000"/>
          </a:ln>
        </p:spPr>
      </p:pic>
      <p:sp>
        <p:nvSpPr>
          <p:cNvPr id="629" name="Shape 629"/>
          <p:cNvSpPr/>
          <p:nvPr>
            <p:ph type="title"/>
          </p:nvPr>
        </p:nvSpPr>
        <p:spPr>
          <a:prstGeom prst="rect">
            <a:avLst/>
          </a:prstGeom>
        </p:spPr>
        <p:txBody>
          <a:bodyPr/>
          <a:lstStyle>
            <a:lvl1pPr defTabSz="804672">
              <a:defRPr sz="3872"/>
            </a:lvl1pPr>
          </a:lstStyle>
          <a:p>
            <a:pPr/>
            <a:r>
              <a:t>Resistive Temperature Detector (RTD)</a:t>
            </a:r>
          </a:p>
        </p:txBody>
      </p:sp>
      <p:sp>
        <p:nvSpPr>
          <p:cNvPr id="630" name="Shape 630"/>
          <p:cNvSpPr/>
          <p:nvPr>
            <p:ph type="body" idx="1"/>
          </p:nvPr>
        </p:nvSpPr>
        <p:spPr>
          <a:xfrm>
            <a:off x="838198" y="998537"/>
            <a:ext cx="6477003" cy="5178426"/>
          </a:xfrm>
          <a:prstGeom prst="rect">
            <a:avLst/>
          </a:prstGeom>
        </p:spPr>
        <p:txBody>
          <a:bodyPr/>
          <a:lstStyle/>
          <a:p>
            <a:pPr marL="205739" indent="-205739" defTabSz="822959">
              <a:spcBef>
                <a:spcPts val="900"/>
              </a:spcBef>
              <a:defRPr sz="2520"/>
            </a:pPr>
            <a:r>
              <a:t>Two terminal device</a:t>
            </a:r>
          </a:p>
          <a:p>
            <a:pPr marL="205739" indent="-205739" defTabSz="822959">
              <a:spcBef>
                <a:spcPts val="900"/>
              </a:spcBef>
              <a:defRPr sz="2520"/>
            </a:pPr>
            <a:r>
              <a:t>Usually made out of platinum</a:t>
            </a:r>
          </a:p>
          <a:p>
            <a:pPr marL="205739" indent="-205739" defTabSz="822959">
              <a:spcBef>
                <a:spcPts val="900"/>
              </a:spcBef>
              <a:defRPr sz="2520"/>
            </a:pPr>
            <a:r>
              <a:t>Positive temperature coefficient</a:t>
            </a:r>
          </a:p>
          <a:p>
            <a:pPr marL="205739" indent="-205739" defTabSz="822959">
              <a:spcBef>
                <a:spcPts val="900"/>
              </a:spcBef>
              <a:defRPr sz="2520"/>
            </a:pPr>
            <a:r>
              <a:t>Tends to be linear</a:t>
            </a:r>
          </a:p>
          <a:p>
            <a:pPr marL="205739" indent="-205739" defTabSz="822959">
              <a:spcBef>
                <a:spcPts val="900"/>
              </a:spcBef>
              <a:defRPr sz="2520"/>
            </a:pPr>
            <a:r>
              <a:t>R = R</a:t>
            </a:r>
            <a:r>
              <a:rPr baseline="-27111"/>
              <a:t>0</a:t>
            </a:r>
            <a:r>
              <a:t>(1+</a:t>
            </a:r>
            <a:r>
              <a:t>α</a:t>
            </a:r>
            <a:r>
              <a:t>)(T-T</a:t>
            </a:r>
            <a:r>
              <a:rPr baseline="-27111"/>
              <a:t>0</a:t>
            </a:r>
            <a:r>
              <a:t>) where T</a:t>
            </a:r>
            <a:r>
              <a:rPr baseline="-27111"/>
              <a:t>0</a:t>
            </a:r>
            <a:r>
              <a:t> = 0</a:t>
            </a:r>
            <a:r>
              <a:rPr baseline="29777"/>
              <a:t>o</a:t>
            </a:r>
            <a:r>
              <a:t>C </a:t>
            </a:r>
          </a:p>
          <a:p>
            <a:pPr marL="0" indent="0" defTabSz="822959">
              <a:spcBef>
                <a:spcPts val="900"/>
              </a:spcBef>
              <a:buSzTx/>
              <a:buNone/>
              <a:defRPr sz="2520"/>
            </a:pPr>
            <a:r>
              <a:t>	R</a:t>
            </a:r>
            <a:r>
              <a:rPr baseline="-27111"/>
              <a:t>0</a:t>
            </a:r>
            <a:r>
              <a:t> = 100 </a:t>
            </a:r>
            <a:r>
              <a:t>Ω</a:t>
            </a:r>
            <a:r>
              <a:t>, </a:t>
            </a:r>
            <a:r>
              <a:t>α</a:t>
            </a:r>
            <a:r>
              <a:t> = 0.03385 </a:t>
            </a:r>
            <a:r>
              <a:t>Ω</a:t>
            </a:r>
            <a:r>
              <a:t>/</a:t>
            </a:r>
            <a:r>
              <a:t> Ω </a:t>
            </a:r>
            <a:r>
              <a:rPr baseline="29777"/>
              <a:t>o</a:t>
            </a:r>
            <a:r>
              <a:t>C</a:t>
            </a:r>
          </a:p>
          <a:p>
            <a:pPr marL="205739" indent="-205739" defTabSz="822959">
              <a:spcBef>
                <a:spcPts val="900"/>
              </a:spcBef>
              <a:defRPr sz="2520"/>
            </a:pPr>
            <a:r>
              <a:t>At 10</a:t>
            </a:r>
            <a:r>
              <a:rPr baseline="29777"/>
              <a:t>o</a:t>
            </a:r>
            <a:r>
              <a:t>C, R = 100(1+0.385)(10) = 103.85 </a:t>
            </a:r>
            <a:r>
              <a:t>Ω</a:t>
            </a:r>
          </a:p>
          <a:p>
            <a:pPr marL="205739" indent="-205739" defTabSz="822959">
              <a:spcBef>
                <a:spcPts val="900"/>
              </a:spcBef>
              <a:defRPr sz="2520"/>
            </a:pPr>
            <a:r>
              <a:t>They are best operated using a small constant current source</a:t>
            </a:r>
          </a:p>
          <a:p>
            <a:pPr marL="205739" indent="-205739" defTabSz="822959">
              <a:spcBef>
                <a:spcPts val="900"/>
              </a:spcBef>
              <a:defRPr sz="2520"/>
            </a:pPr>
            <a:r>
              <a:t>Accuracy of 0.01 </a:t>
            </a:r>
            <a:r>
              <a:rPr baseline="29777"/>
              <a:t>o</a:t>
            </a:r>
            <a:r>
              <a:t>C</a:t>
            </a:r>
          </a:p>
          <a:p>
            <a:pPr marL="205739" indent="-205739" defTabSz="822959">
              <a:spcBef>
                <a:spcPts val="900"/>
              </a:spcBef>
              <a:defRPr sz="2520"/>
            </a:pPr>
            <a:r>
              <a:t>EXPENSIVE!</a:t>
            </a:r>
          </a:p>
        </p:txBody>
      </p:sp>
      <p:sp>
        <p:nvSpPr>
          <p:cNvPr id="631" name="Shape 631"/>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32" name="Shape 632"/>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3" name="Shape 633"/>
          <p:cNvSpPr/>
          <p:nvPr/>
        </p:nvSpPr>
        <p:spPr>
          <a:xfrm>
            <a:off x="8227994" y="5701526"/>
            <a:ext cx="2141784" cy="19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lvl1pPr>
          </a:lstStyle>
          <a:p>
            <a:pPr/>
            <a:r>
              <a:t>SOURCE: http://www.omega.com/prodinfo/images/RTD_diag1.gif</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36" name="Shape 636"/>
          <p:cNvSpPr/>
          <p:nvPr>
            <p:ph type="title"/>
          </p:nvPr>
        </p:nvSpPr>
        <p:spPr>
          <a:prstGeom prst="rect">
            <a:avLst/>
          </a:prstGeom>
        </p:spPr>
        <p:txBody>
          <a:bodyPr/>
          <a:lstStyle>
            <a:lvl1pPr defTabSz="804672">
              <a:defRPr sz="3872"/>
            </a:lvl1pPr>
          </a:lstStyle>
          <a:p>
            <a:pPr/>
            <a:r>
              <a:t>Temperature Measurement Devices</a:t>
            </a:r>
          </a:p>
        </p:txBody>
      </p:sp>
      <p:sp>
        <p:nvSpPr>
          <p:cNvPr id="637" name="Shape 63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38" name="Shape 63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9" name="image26.png"/>
          <p:cNvPicPr>
            <a:picLocks noChangeAspect="1"/>
          </p:cNvPicPr>
          <p:nvPr/>
        </p:nvPicPr>
        <p:blipFill>
          <a:blip r:embed="rId2">
            <a:extLst/>
          </a:blip>
          <a:stretch>
            <a:fillRect/>
          </a:stretch>
        </p:blipFill>
        <p:spPr>
          <a:xfrm>
            <a:off x="2390775" y="701675"/>
            <a:ext cx="7410450" cy="5706989"/>
          </a:xfrm>
          <a:prstGeom prst="rect">
            <a:avLst/>
          </a:prstGeom>
          <a:ln w="12700">
            <a:miter lim="400000"/>
          </a:ln>
        </p:spPr>
      </p:pic>
      <p:sp>
        <p:nvSpPr>
          <p:cNvPr id="640" name="Shape 640"/>
          <p:cNvSpPr/>
          <p:nvPr/>
        </p:nvSpPr>
        <p:spPr>
          <a:xfrm>
            <a:off x="6797336" y="6168738"/>
            <a:ext cx="334393" cy="1640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641" name="Shape 641"/>
          <p:cNvSpPr/>
          <p:nvPr/>
        </p:nvSpPr>
        <p:spPr>
          <a:xfrm>
            <a:off x="6907307" y="6062943"/>
            <a:ext cx="34623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57" name="Shape 157"/>
          <p:cNvSpPr/>
          <p:nvPr>
            <p:ph type="title"/>
          </p:nvPr>
        </p:nvSpPr>
        <p:spPr>
          <a:prstGeom prst="rect">
            <a:avLst/>
          </a:prstGeom>
        </p:spPr>
        <p:txBody>
          <a:bodyPr/>
          <a:lstStyle>
            <a:lvl1pPr defTabSz="804672">
              <a:defRPr sz="3872"/>
            </a:lvl1pPr>
          </a:lstStyle>
          <a:p>
            <a:pPr/>
            <a:r>
              <a:t>Measuring Temperature with Rockets</a:t>
            </a:r>
          </a:p>
        </p:txBody>
      </p:sp>
      <p:sp>
        <p:nvSpPr>
          <p:cNvPr id="158" name="Shape 15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59" name="Shape 159"/>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0" name="image8.png"/>
          <p:cNvPicPr>
            <a:picLocks noChangeAspect="1"/>
          </p:cNvPicPr>
          <p:nvPr/>
        </p:nvPicPr>
        <p:blipFill>
          <a:blip r:embed="rId2">
            <a:extLst/>
          </a:blip>
          <a:stretch>
            <a:fillRect/>
          </a:stretch>
        </p:blipFill>
        <p:spPr>
          <a:xfrm>
            <a:off x="242503" y="1410080"/>
            <a:ext cx="5448684" cy="4237865"/>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44" name="Shape 644"/>
          <p:cNvSpPr/>
          <p:nvPr>
            <p:ph type="title"/>
          </p:nvPr>
        </p:nvSpPr>
        <p:spPr>
          <a:prstGeom prst="rect">
            <a:avLst/>
          </a:prstGeom>
        </p:spPr>
        <p:txBody>
          <a:bodyPr/>
          <a:lstStyle>
            <a:lvl1pPr defTabSz="804672">
              <a:defRPr sz="3872">
                <a:solidFill>
                  <a:srgbClr val="FF0000"/>
                </a:solidFill>
              </a:defRPr>
            </a:lvl1pPr>
          </a:lstStyle>
          <a:p>
            <a:pPr/>
            <a:r>
              <a:t>How Do I Know If These Are Working?</a:t>
            </a:r>
          </a:p>
        </p:txBody>
      </p:sp>
      <p:sp>
        <p:nvSpPr>
          <p:cNvPr id="645" name="Shape 645"/>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46" name="Shape 646"/>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7" name="image2.png"/>
          <p:cNvPicPr>
            <a:picLocks noChangeAspect="1"/>
          </p:cNvPicPr>
          <p:nvPr/>
        </p:nvPicPr>
        <p:blipFill>
          <a:blip r:embed="rId2">
            <a:extLst/>
          </a:blip>
          <a:stretch>
            <a:fillRect/>
          </a:stretch>
        </p:blipFill>
        <p:spPr>
          <a:xfrm>
            <a:off x="4219575" y="2229641"/>
            <a:ext cx="4619625" cy="3425436"/>
          </a:xfrm>
          <a:prstGeom prst="rect">
            <a:avLst/>
          </a:prstGeom>
          <a:ln w="12700">
            <a:miter lim="400000"/>
          </a:ln>
        </p:spPr>
      </p:pic>
      <p:pic>
        <p:nvPicPr>
          <p:cNvPr id="648" name="image3.jpg" descr="http://elcodis.com/photos/19/51/195143/to-92-3_standardbody__to-226_straightlead.jpg"/>
          <p:cNvPicPr>
            <a:picLocks noChangeAspect="1"/>
          </p:cNvPicPr>
          <p:nvPr/>
        </p:nvPicPr>
        <p:blipFill>
          <a:blip r:embed="rId3">
            <a:extLst/>
          </a:blip>
          <a:stretch>
            <a:fillRect/>
          </a:stretch>
        </p:blipFill>
        <p:spPr>
          <a:xfrm>
            <a:off x="8896350" y="2229641"/>
            <a:ext cx="3162300" cy="3162302"/>
          </a:xfrm>
          <a:prstGeom prst="rect">
            <a:avLst/>
          </a:prstGeom>
          <a:ln w="12700">
            <a:miter lim="400000"/>
          </a:ln>
        </p:spPr>
      </p:pic>
      <p:sp>
        <p:nvSpPr>
          <p:cNvPr id="649" name="Shape 649"/>
          <p:cNvSpPr/>
          <p:nvPr/>
        </p:nvSpPr>
        <p:spPr>
          <a:xfrm>
            <a:off x="9010650" y="4878973"/>
            <a:ext cx="33147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http://elcodis.com/photos/19/51/195143/to-92-3_standardbody__to-226_straightlead.jpg</a:t>
            </a:r>
          </a:p>
        </p:txBody>
      </p:sp>
      <p:sp>
        <p:nvSpPr>
          <p:cNvPr id="650" name="Shape 650"/>
          <p:cNvSpPr/>
          <p:nvPr/>
        </p:nvSpPr>
        <p:spPr>
          <a:xfrm>
            <a:off x="3703816" y="5439633"/>
            <a:ext cx="60960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http://www.accuglassproducts.com/product.php?productid=17523</a:t>
            </a:r>
          </a:p>
        </p:txBody>
      </p:sp>
      <p:pic>
        <p:nvPicPr>
          <p:cNvPr id="651" name="image4.png"/>
          <p:cNvPicPr>
            <a:picLocks noChangeAspect="1"/>
          </p:cNvPicPr>
          <p:nvPr/>
        </p:nvPicPr>
        <p:blipFill>
          <a:blip r:embed="rId4">
            <a:extLst/>
          </a:blip>
          <a:stretch>
            <a:fillRect/>
          </a:stretch>
        </p:blipFill>
        <p:spPr>
          <a:xfrm rot="16200000">
            <a:off x="1255242" y="1664816"/>
            <a:ext cx="1903123" cy="3911244"/>
          </a:xfrm>
          <a:prstGeom prst="rect">
            <a:avLst/>
          </a:prstGeom>
          <a:ln w="12700">
            <a:miter lim="400000"/>
          </a:ln>
        </p:spPr>
      </p:pic>
      <p:sp>
        <p:nvSpPr>
          <p:cNvPr id="652" name="Shape 652"/>
          <p:cNvSpPr/>
          <p:nvPr/>
        </p:nvSpPr>
        <p:spPr>
          <a:xfrm>
            <a:off x="-841197" y="4489124"/>
            <a:ext cx="60960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
            </a:lvl1pPr>
          </a:lstStyle>
          <a:p>
            <a:pPr/>
            <a:r>
              <a:t>SOURCE: http://www.eng.hmc.edu/NewE80/PDFs/VIshayThermDataSheet.pdf</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55" name="Shape 655"/>
          <p:cNvSpPr/>
          <p:nvPr>
            <p:ph type="title"/>
          </p:nvPr>
        </p:nvSpPr>
        <p:spPr>
          <a:prstGeom prst="rect">
            <a:avLst/>
          </a:prstGeom>
        </p:spPr>
        <p:txBody>
          <a:bodyPr/>
          <a:lstStyle>
            <a:lvl1pPr defTabSz="804672">
              <a:defRPr sz="3872"/>
            </a:lvl1pPr>
          </a:lstStyle>
          <a:p>
            <a:pPr/>
            <a:r>
              <a:t>Calibration</a:t>
            </a:r>
          </a:p>
        </p:txBody>
      </p:sp>
      <p:sp>
        <p:nvSpPr>
          <p:cNvPr id="656" name="Shape 656"/>
          <p:cNvSpPr/>
          <p:nvPr>
            <p:ph type="body" idx="1"/>
          </p:nvPr>
        </p:nvSpPr>
        <p:spPr>
          <a:prstGeom prst="rect">
            <a:avLst/>
          </a:prstGeom>
        </p:spPr>
        <p:txBody>
          <a:bodyPr/>
          <a:lstStyle>
            <a:lvl1pPr>
              <a:defRPr>
                <a:solidFill>
                  <a:srgbClr val="FF0000"/>
                </a:solidFill>
              </a:defRPr>
            </a:lvl1pPr>
          </a:lstStyle>
          <a:p>
            <a:pPr/>
            <a:r>
              <a:t>How could we calibrate a temperature sensor?</a:t>
            </a:r>
          </a:p>
        </p:txBody>
      </p:sp>
      <p:sp>
        <p:nvSpPr>
          <p:cNvPr id="657" name="Shape 65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58" name="Shape 65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Shape 66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61" name="Shape 661"/>
          <p:cNvSpPr/>
          <p:nvPr>
            <p:ph type="title"/>
          </p:nvPr>
        </p:nvSpPr>
        <p:spPr>
          <a:prstGeom prst="rect">
            <a:avLst/>
          </a:prstGeom>
        </p:spPr>
        <p:txBody>
          <a:bodyPr/>
          <a:lstStyle>
            <a:lvl1pPr defTabSz="804672">
              <a:defRPr sz="3872"/>
            </a:lvl1pPr>
          </a:lstStyle>
          <a:p>
            <a:pPr/>
            <a:r>
              <a:t>Calibration</a:t>
            </a:r>
          </a:p>
        </p:txBody>
      </p:sp>
      <p:sp>
        <p:nvSpPr>
          <p:cNvPr id="662" name="Shape 662"/>
          <p:cNvSpPr/>
          <p:nvPr>
            <p:ph type="body" idx="1"/>
          </p:nvPr>
        </p:nvSpPr>
        <p:spPr>
          <a:prstGeom prst="rect">
            <a:avLst/>
          </a:prstGeom>
        </p:spPr>
        <p:txBody>
          <a:bodyPr/>
          <a:lstStyle>
            <a:lvl1pPr>
              <a:defRPr>
                <a:solidFill>
                  <a:srgbClr val="FF0000"/>
                </a:solidFill>
              </a:defRPr>
            </a:lvl1pPr>
          </a:lstStyle>
          <a:p>
            <a:pPr/>
            <a:r>
              <a:t>How could we calibrate a temperature sensor?</a:t>
            </a:r>
          </a:p>
        </p:txBody>
      </p:sp>
      <p:sp>
        <p:nvSpPr>
          <p:cNvPr id="663" name="Shape 663"/>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64" name="Shape 664"/>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65" name="image40.png"/>
          <p:cNvPicPr>
            <a:picLocks noChangeAspect="1"/>
          </p:cNvPicPr>
          <p:nvPr/>
        </p:nvPicPr>
        <p:blipFill>
          <a:blip r:embed="rId2">
            <a:extLst/>
          </a:blip>
          <a:stretch>
            <a:fillRect/>
          </a:stretch>
        </p:blipFill>
        <p:spPr>
          <a:xfrm>
            <a:off x="4868719" y="2414166"/>
            <a:ext cx="2427432" cy="2748384"/>
          </a:xfrm>
          <a:prstGeom prst="rect">
            <a:avLst/>
          </a:prstGeom>
          <a:ln w="12700">
            <a:miter lim="400000"/>
          </a:ln>
        </p:spPr>
      </p:pic>
      <p:pic>
        <p:nvPicPr>
          <p:cNvPr id="666" name="image40.png"/>
          <p:cNvPicPr>
            <a:picLocks noChangeAspect="1"/>
          </p:cNvPicPr>
          <p:nvPr/>
        </p:nvPicPr>
        <p:blipFill>
          <a:blip r:embed="rId2">
            <a:extLst/>
          </a:blip>
          <a:stretch>
            <a:fillRect/>
          </a:stretch>
        </p:blipFill>
        <p:spPr>
          <a:xfrm>
            <a:off x="811069" y="2414166"/>
            <a:ext cx="2427432" cy="2748384"/>
          </a:xfrm>
          <a:prstGeom prst="rect">
            <a:avLst/>
          </a:prstGeom>
          <a:ln w="12700">
            <a:miter lim="400000"/>
          </a:ln>
        </p:spPr>
      </p:pic>
      <p:pic>
        <p:nvPicPr>
          <p:cNvPr id="667" name="image40.png"/>
          <p:cNvPicPr>
            <a:picLocks noChangeAspect="1"/>
          </p:cNvPicPr>
          <p:nvPr/>
        </p:nvPicPr>
        <p:blipFill>
          <a:blip r:embed="rId2">
            <a:extLst/>
          </a:blip>
          <a:stretch>
            <a:fillRect/>
          </a:stretch>
        </p:blipFill>
        <p:spPr>
          <a:xfrm>
            <a:off x="8926369" y="2414166"/>
            <a:ext cx="2427432" cy="2748384"/>
          </a:xfrm>
          <a:prstGeom prst="rect">
            <a:avLst/>
          </a:prstGeom>
          <a:ln w="12700">
            <a:miter lim="400000"/>
          </a:ln>
        </p:spPr>
      </p:pic>
      <p:sp>
        <p:nvSpPr>
          <p:cNvPr id="668" name="Shape 668"/>
          <p:cNvSpPr/>
          <p:nvPr/>
        </p:nvSpPr>
        <p:spPr>
          <a:xfrm>
            <a:off x="5410200" y="5314950"/>
            <a:ext cx="14097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25 </a:t>
            </a:r>
            <a:r>
              <a:rPr baseline="30000"/>
              <a:t>o</a:t>
            </a:r>
            <a:r>
              <a:t>C</a:t>
            </a:r>
          </a:p>
        </p:txBody>
      </p:sp>
      <p:sp>
        <p:nvSpPr>
          <p:cNvPr id="669" name="Shape 669"/>
          <p:cNvSpPr/>
          <p:nvPr/>
        </p:nvSpPr>
        <p:spPr>
          <a:xfrm>
            <a:off x="1319933" y="5314950"/>
            <a:ext cx="1409701"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0 </a:t>
            </a:r>
            <a:r>
              <a:rPr baseline="30000"/>
              <a:t>o</a:t>
            </a:r>
            <a:r>
              <a:t>C</a:t>
            </a:r>
          </a:p>
        </p:txBody>
      </p:sp>
      <p:sp>
        <p:nvSpPr>
          <p:cNvPr id="670" name="Shape 670"/>
          <p:cNvSpPr/>
          <p:nvPr/>
        </p:nvSpPr>
        <p:spPr>
          <a:xfrm>
            <a:off x="9435234" y="5297160"/>
            <a:ext cx="1918567"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100 </a:t>
            </a:r>
            <a:r>
              <a:rPr baseline="30000"/>
              <a:t>o</a:t>
            </a:r>
            <a:r>
              <a:t>C  </a:t>
            </a:r>
          </a:p>
        </p:txBody>
      </p:sp>
      <p:grpSp>
        <p:nvGrpSpPr>
          <p:cNvPr id="675" name="Group 675"/>
          <p:cNvGrpSpPr/>
          <p:nvPr/>
        </p:nvGrpSpPr>
        <p:grpSpPr>
          <a:xfrm>
            <a:off x="1319933" y="4030824"/>
            <a:ext cx="415561" cy="438539"/>
            <a:chOff x="0" y="0"/>
            <a:chExt cx="415560" cy="438538"/>
          </a:xfrm>
        </p:grpSpPr>
        <p:sp>
          <p:nvSpPr>
            <p:cNvPr id="671" name="Shape 671"/>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2" name="Shape 672"/>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3" name="Shape 673"/>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4" name="Shape 674"/>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680" name="Group 680"/>
          <p:cNvGrpSpPr/>
          <p:nvPr/>
        </p:nvGrpSpPr>
        <p:grpSpPr>
          <a:xfrm>
            <a:off x="1825474" y="4397828"/>
            <a:ext cx="415561" cy="438539"/>
            <a:chOff x="0" y="0"/>
            <a:chExt cx="415560" cy="438538"/>
          </a:xfrm>
        </p:grpSpPr>
        <p:sp>
          <p:nvSpPr>
            <p:cNvPr id="676" name="Shape 676"/>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7" name="Shape 677"/>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8" name="Shape 678"/>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9" name="Shape 679"/>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685" name="Group 685"/>
          <p:cNvGrpSpPr/>
          <p:nvPr/>
        </p:nvGrpSpPr>
        <p:grpSpPr>
          <a:xfrm>
            <a:off x="1927262" y="3666928"/>
            <a:ext cx="415561" cy="438539"/>
            <a:chOff x="0" y="0"/>
            <a:chExt cx="415560" cy="438538"/>
          </a:xfrm>
        </p:grpSpPr>
        <p:sp>
          <p:nvSpPr>
            <p:cNvPr id="681" name="Shape 681"/>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2" name="Shape 682"/>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3" name="Shape 683"/>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4" name="Shape 684"/>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686" name="Shape 686"/>
          <p:cNvSpPr/>
          <p:nvPr/>
        </p:nvSpPr>
        <p:spPr>
          <a:xfrm>
            <a:off x="9545215" y="4329403"/>
            <a:ext cx="365761" cy="36576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687" name="Shape 687"/>
          <p:cNvSpPr/>
          <p:nvPr/>
        </p:nvSpPr>
        <p:spPr>
          <a:xfrm>
            <a:off x="9850835" y="3904860"/>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688" name="Shape 688"/>
          <p:cNvSpPr/>
          <p:nvPr/>
        </p:nvSpPr>
        <p:spPr>
          <a:xfrm>
            <a:off x="9944016" y="3307831"/>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689" name="Shape 689"/>
          <p:cNvSpPr/>
          <p:nvPr/>
        </p:nvSpPr>
        <p:spPr>
          <a:xfrm>
            <a:off x="9435234" y="3666928"/>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690" name="Shape 690"/>
          <p:cNvSpPr/>
          <p:nvPr/>
        </p:nvSpPr>
        <p:spPr>
          <a:xfrm>
            <a:off x="10105267" y="4555912"/>
            <a:ext cx="91441" cy="91442"/>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691" name="Shape 691"/>
          <p:cNvSpPr/>
          <p:nvPr/>
        </p:nvSpPr>
        <p:spPr>
          <a:xfrm>
            <a:off x="9957203" y="4277688"/>
            <a:ext cx="182881" cy="18288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Shape 693"/>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694" name="Shape 694"/>
          <p:cNvSpPr/>
          <p:nvPr>
            <p:ph type="title"/>
          </p:nvPr>
        </p:nvSpPr>
        <p:spPr>
          <a:prstGeom prst="rect">
            <a:avLst/>
          </a:prstGeom>
        </p:spPr>
        <p:txBody>
          <a:bodyPr/>
          <a:lstStyle>
            <a:lvl1pPr defTabSz="804672">
              <a:defRPr sz="3872"/>
            </a:lvl1pPr>
          </a:lstStyle>
          <a:p>
            <a:pPr/>
            <a:r>
              <a:t>Calibration</a:t>
            </a:r>
          </a:p>
        </p:txBody>
      </p:sp>
      <p:sp>
        <p:nvSpPr>
          <p:cNvPr id="695" name="Shape 695"/>
          <p:cNvSpPr/>
          <p:nvPr>
            <p:ph type="body" idx="1"/>
          </p:nvPr>
        </p:nvSpPr>
        <p:spPr>
          <a:prstGeom prst="rect">
            <a:avLst/>
          </a:prstGeom>
        </p:spPr>
        <p:txBody>
          <a:bodyPr/>
          <a:lstStyle>
            <a:lvl1pPr>
              <a:defRPr>
                <a:solidFill>
                  <a:srgbClr val="FF0000"/>
                </a:solidFill>
              </a:defRPr>
            </a:lvl1pPr>
          </a:lstStyle>
          <a:p>
            <a:pPr/>
            <a:r>
              <a:t>How could we calibrate a temperature sensor?</a:t>
            </a:r>
          </a:p>
        </p:txBody>
      </p:sp>
      <p:sp>
        <p:nvSpPr>
          <p:cNvPr id="696" name="Shape 696"/>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697" name="Shape 697"/>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8" name="image40.png"/>
          <p:cNvPicPr>
            <a:picLocks noChangeAspect="1"/>
          </p:cNvPicPr>
          <p:nvPr/>
        </p:nvPicPr>
        <p:blipFill>
          <a:blip r:embed="rId2">
            <a:extLst/>
          </a:blip>
          <a:stretch>
            <a:fillRect/>
          </a:stretch>
        </p:blipFill>
        <p:spPr>
          <a:xfrm>
            <a:off x="4868719" y="2414166"/>
            <a:ext cx="2427432" cy="2748384"/>
          </a:xfrm>
          <a:prstGeom prst="rect">
            <a:avLst/>
          </a:prstGeom>
          <a:ln w="12700">
            <a:miter lim="400000"/>
          </a:ln>
        </p:spPr>
      </p:pic>
      <p:pic>
        <p:nvPicPr>
          <p:cNvPr id="699" name="image40.png"/>
          <p:cNvPicPr>
            <a:picLocks noChangeAspect="1"/>
          </p:cNvPicPr>
          <p:nvPr/>
        </p:nvPicPr>
        <p:blipFill>
          <a:blip r:embed="rId2">
            <a:extLst/>
          </a:blip>
          <a:stretch>
            <a:fillRect/>
          </a:stretch>
        </p:blipFill>
        <p:spPr>
          <a:xfrm>
            <a:off x="811069" y="2414166"/>
            <a:ext cx="2427432" cy="2748384"/>
          </a:xfrm>
          <a:prstGeom prst="rect">
            <a:avLst/>
          </a:prstGeom>
          <a:ln w="12700">
            <a:miter lim="400000"/>
          </a:ln>
        </p:spPr>
      </p:pic>
      <p:pic>
        <p:nvPicPr>
          <p:cNvPr id="700" name="image40.png"/>
          <p:cNvPicPr>
            <a:picLocks noChangeAspect="1"/>
          </p:cNvPicPr>
          <p:nvPr/>
        </p:nvPicPr>
        <p:blipFill>
          <a:blip r:embed="rId2">
            <a:extLst/>
          </a:blip>
          <a:stretch>
            <a:fillRect/>
          </a:stretch>
        </p:blipFill>
        <p:spPr>
          <a:xfrm>
            <a:off x="8926369" y="2414166"/>
            <a:ext cx="2427432" cy="2748384"/>
          </a:xfrm>
          <a:prstGeom prst="rect">
            <a:avLst/>
          </a:prstGeom>
          <a:ln w="12700">
            <a:miter lim="400000"/>
          </a:ln>
        </p:spPr>
      </p:pic>
      <p:sp>
        <p:nvSpPr>
          <p:cNvPr id="701" name="Shape 701"/>
          <p:cNvSpPr/>
          <p:nvPr/>
        </p:nvSpPr>
        <p:spPr>
          <a:xfrm>
            <a:off x="5410200" y="5314950"/>
            <a:ext cx="14097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25 </a:t>
            </a:r>
            <a:r>
              <a:rPr baseline="30000"/>
              <a:t>o</a:t>
            </a:r>
            <a:r>
              <a:t>C</a:t>
            </a:r>
          </a:p>
        </p:txBody>
      </p:sp>
      <p:sp>
        <p:nvSpPr>
          <p:cNvPr id="702" name="Shape 702"/>
          <p:cNvSpPr/>
          <p:nvPr/>
        </p:nvSpPr>
        <p:spPr>
          <a:xfrm>
            <a:off x="1319933" y="5314950"/>
            <a:ext cx="1409701"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0 </a:t>
            </a:r>
            <a:r>
              <a:rPr baseline="30000"/>
              <a:t>o</a:t>
            </a:r>
            <a:r>
              <a:t>C</a:t>
            </a:r>
          </a:p>
        </p:txBody>
      </p:sp>
      <p:sp>
        <p:nvSpPr>
          <p:cNvPr id="703" name="Shape 703"/>
          <p:cNvSpPr/>
          <p:nvPr/>
        </p:nvSpPr>
        <p:spPr>
          <a:xfrm>
            <a:off x="9435234" y="5297160"/>
            <a:ext cx="1918567"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100 </a:t>
            </a:r>
            <a:r>
              <a:rPr baseline="30000"/>
              <a:t>o</a:t>
            </a:r>
            <a:r>
              <a:t>C  </a:t>
            </a:r>
          </a:p>
        </p:txBody>
      </p:sp>
      <p:grpSp>
        <p:nvGrpSpPr>
          <p:cNvPr id="708" name="Group 708"/>
          <p:cNvGrpSpPr/>
          <p:nvPr/>
        </p:nvGrpSpPr>
        <p:grpSpPr>
          <a:xfrm>
            <a:off x="1319933" y="4030824"/>
            <a:ext cx="415561" cy="438539"/>
            <a:chOff x="0" y="0"/>
            <a:chExt cx="415560" cy="438538"/>
          </a:xfrm>
        </p:grpSpPr>
        <p:sp>
          <p:nvSpPr>
            <p:cNvPr id="704" name="Shape 704"/>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5" name="Shape 705"/>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6" name="Shape 706"/>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7" name="Shape 707"/>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713" name="Group 713"/>
          <p:cNvGrpSpPr/>
          <p:nvPr/>
        </p:nvGrpSpPr>
        <p:grpSpPr>
          <a:xfrm>
            <a:off x="1825474" y="4397828"/>
            <a:ext cx="415561" cy="438539"/>
            <a:chOff x="0" y="0"/>
            <a:chExt cx="415560" cy="438538"/>
          </a:xfrm>
        </p:grpSpPr>
        <p:sp>
          <p:nvSpPr>
            <p:cNvPr id="709" name="Shape 709"/>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0" name="Shape 710"/>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1" name="Shape 711"/>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2" name="Shape 712"/>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718" name="Group 718"/>
          <p:cNvGrpSpPr/>
          <p:nvPr/>
        </p:nvGrpSpPr>
        <p:grpSpPr>
          <a:xfrm>
            <a:off x="1927262" y="3666928"/>
            <a:ext cx="415561" cy="438539"/>
            <a:chOff x="0" y="0"/>
            <a:chExt cx="415560" cy="438538"/>
          </a:xfrm>
        </p:grpSpPr>
        <p:sp>
          <p:nvSpPr>
            <p:cNvPr id="714" name="Shape 714"/>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5" name="Shape 715"/>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6" name="Shape 716"/>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7" name="Shape 717"/>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719" name="Shape 719"/>
          <p:cNvSpPr/>
          <p:nvPr/>
        </p:nvSpPr>
        <p:spPr>
          <a:xfrm>
            <a:off x="9545215" y="4329403"/>
            <a:ext cx="365761" cy="36576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20" name="Shape 720"/>
          <p:cNvSpPr/>
          <p:nvPr/>
        </p:nvSpPr>
        <p:spPr>
          <a:xfrm>
            <a:off x="9850835" y="3904860"/>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21" name="Shape 721"/>
          <p:cNvSpPr/>
          <p:nvPr/>
        </p:nvSpPr>
        <p:spPr>
          <a:xfrm>
            <a:off x="9944016" y="3307831"/>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22" name="Shape 722"/>
          <p:cNvSpPr/>
          <p:nvPr/>
        </p:nvSpPr>
        <p:spPr>
          <a:xfrm>
            <a:off x="9435234" y="3666928"/>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23" name="Shape 723"/>
          <p:cNvSpPr/>
          <p:nvPr/>
        </p:nvSpPr>
        <p:spPr>
          <a:xfrm>
            <a:off x="10105267" y="4555912"/>
            <a:ext cx="91441" cy="91442"/>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24" name="Shape 724"/>
          <p:cNvSpPr/>
          <p:nvPr/>
        </p:nvSpPr>
        <p:spPr>
          <a:xfrm>
            <a:off x="9957203" y="4277688"/>
            <a:ext cx="182881" cy="18288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pic>
        <p:nvPicPr>
          <p:cNvPr id="725" name="image41.png"/>
          <p:cNvPicPr>
            <a:picLocks noChangeAspect="1"/>
          </p:cNvPicPr>
          <p:nvPr/>
        </p:nvPicPr>
        <p:blipFill>
          <a:blip r:embed="rId3">
            <a:extLst/>
          </a:blip>
          <a:stretch>
            <a:fillRect/>
          </a:stretch>
        </p:blipFill>
        <p:spPr>
          <a:xfrm>
            <a:off x="7909017" y="322515"/>
            <a:ext cx="2001959" cy="2001959"/>
          </a:xfrm>
          <a:prstGeom prst="rect">
            <a:avLst/>
          </a:prstGeom>
          <a:ln w="12700">
            <a:miter lim="400000"/>
          </a:ln>
        </p:spPr>
      </p:pic>
      <p:sp>
        <p:nvSpPr>
          <p:cNvPr id="726" name="Shape 726"/>
          <p:cNvSpPr/>
          <p:nvPr/>
        </p:nvSpPr>
        <p:spPr>
          <a:xfrm>
            <a:off x="6938342" y="2189729"/>
            <a:ext cx="3456176"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http://www.thermoworks.com/products/calibration/usb_reference.html</a:t>
            </a:r>
          </a:p>
        </p:txBody>
      </p:sp>
      <p:sp>
        <p:nvSpPr>
          <p:cNvPr id="727" name="Shape 727"/>
          <p:cNvSpPr/>
          <p:nvPr/>
        </p:nvSpPr>
        <p:spPr>
          <a:xfrm>
            <a:off x="9545215" y="923350"/>
            <a:ext cx="2172886"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USB Reference Thermometer</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Shape 729"/>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730" name="Shape 730"/>
          <p:cNvSpPr/>
          <p:nvPr>
            <p:ph type="title"/>
          </p:nvPr>
        </p:nvSpPr>
        <p:spPr>
          <a:prstGeom prst="rect">
            <a:avLst/>
          </a:prstGeom>
        </p:spPr>
        <p:txBody>
          <a:bodyPr/>
          <a:lstStyle>
            <a:lvl1pPr defTabSz="804672">
              <a:defRPr sz="3872"/>
            </a:lvl1pPr>
          </a:lstStyle>
          <a:p>
            <a:pPr/>
            <a:r>
              <a:t>Calibration</a:t>
            </a:r>
          </a:p>
        </p:txBody>
      </p:sp>
      <p:sp>
        <p:nvSpPr>
          <p:cNvPr id="731" name="Shape 731"/>
          <p:cNvSpPr/>
          <p:nvPr>
            <p:ph type="body" idx="1"/>
          </p:nvPr>
        </p:nvSpPr>
        <p:spPr>
          <a:prstGeom prst="rect">
            <a:avLst/>
          </a:prstGeom>
        </p:spPr>
        <p:txBody>
          <a:bodyPr/>
          <a:lstStyle>
            <a:lvl1pPr>
              <a:defRPr>
                <a:solidFill>
                  <a:srgbClr val="FF0000"/>
                </a:solidFill>
              </a:defRPr>
            </a:lvl1pPr>
          </a:lstStyle>
          <a:p>
            <a:pPr/>
            <a:r>
              <a:t>How could we calibrate a temperature sensor?</a:t>
            </a:r>
          </a:p>
        </p:txBody>
      </p:sp>
      <p:sp>
        <p:nvSpPr>
          <p:cNvPr id="732" name="Shape 73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733" name="Shape 733"/>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34" name="image40.png"/>
          <p:cNvPicPr>
            <a:picLocks noChangeAspect="1"/>
          </p:cNvPicPr>
          <p:nvPr/>
        </p:nvPicPr>
        <p:blipFill>
          <a:blip r:embed="rId2">
            <a:extLst/>
          </a:blip>
          <a:stretch>
            <a:fillRect/>
          </a:stretch>
        </p:blipFill>
        <p:spPr>
          <a:xfrm>
            <a:off x="4868719" y="2414166"/>
            <a:ext cx="2427432" cy="2748384"/>
          </a:xfrm>
          <a:prstGeom prst="rect">
            <a:avLst/>
          </a:prstGeom>
          <a:ln w="12700">
            <a:miter lim="400000"/>
          </a:ln>
        </p:spPr>
      </p:pic>
      <p:pic>
        <p:nvPicPr>
          <p:cNvPr id="735" name="image40.png"/>
          <p:cNvPicPr>
            <a:picLocks noChangeAspect="1"/>
          </p:cNvPicPr>
          <p:nvPr/>
        </p:nvPicPr>
        <p:blipFill>
          <a:blip r:embed="rId2">
            <a:extLst/>
          </a:blip>
          <a:stretch>
            <a:fillRect/>
          </a:stretch>
        </p:blipFill>
        <p:spPr>
          <a:xfrm>
            <a:off x="811069" y="2414166"/>
            <a:ext cx="2427432" cy="2748384"/>
          </a:xfrm>
          <a:prstGeom prst="rect">
            <a:avLst/>
          </a:prstGeom>
          <a:ln w="12700">
            <a:miter lim="400000"/>
          </a:ln>
        </p:spPr>
      </p:pic>
      <p:pic>
        <p:nvPicPr>
          <p:cNvPr id="736" name="image40.png"/>
          <p:cNvPicPr>
            <a:picLocks noChangeAspect="1"/>
          </p:cNvPicPr>
          <p:nvPr/>
        </p:nvPicPr>
        <p:blipFill>
          <a:blip r:embed="rId2">
            <a:extLst/>
          </a:blip>
          <a:stretch>
            <a:fillRect/>
          </a:stretch>
        </p:blipFill>
        <p:spPr>
          <a:xfrm>
            <a:off x="8926369" y="2414166"/>
            <a:ext cx="2427432" cy="2748384"/>
          </a:xfrm>
          <a:prstGeom prst="rect">
            <a:avLst/>
          </a:prstGeom>
          <a:ln w="12700">
            <a:miter lim="400000"/>
          </a:ln>
        </p:spPr>
      </p:pic>
      <p:sp>
        <p:nvSpPr>
          <p:cNvPr id="737" name="Shape 737"/>
          <p:cNvSpPr/>
          <p:nvPr/>
        </p:nvSpPr>
        <p:spPr>
          <a:xfrm>
            <a:off x="5410200" y="5314950"/>
            <a:ext cx="14097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25 </a:t>
            </a:r>
            <a:r>
              <a:rPr baseline="30000"/>
              <a:t>o</a:t>
            </a:r>
            <a:r>
              <a:t>C</a:t>
            </a:r>
          </a:p>
        </p:txBody>
      </p:sp>
      <p:sp>
        <p:nvSpPr>
          <p:cNvPr id="738" name="Shape 738"/>
          <p:cNvSpPr/>
          <p:nvPr/>
        </p:nvSpPr>
        <p:spPr>
          <a:xfrm>
            <a:off x="1319933" y="5314950"/>
            <a:ext cx="1409701"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0 </a:t>
            </a:r>
            <a:r>
              <a:rPr baseline="30000"/>
              <a:t>o</a:t>
            </a:r>
            <a:r>
              <a:t>C</a:t>
            </a:r>
          </a:p>
        </p:txBody>
      </p:sp>
      <p:sp>
        <p:nvSpPr>
          <p:cNvPr id="739" name="Shape 739"/>
          <p:cNvSpPr/>
          <p:nvPr/>
        </p:nvSpPr>
        <p:spPr>
          <a:xfrm>
            <a:off x="9435234" y="5297160"/>
            <a:ext cx="1918567"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pPr>
            <a:r>
              <a:t>100 </a:t>
            </a:r>
            <a:r>
              <a:rPr baseline="30000"/>
              <a:t>o</a:t>
            </a:r>
            <a:r>
              <a:t>C  </a:t>
            </a:r>
          </a:p>
        </p:txBody>
      </p:sp>
      <p:grpSp>
        <p:nvGrpSpPr>
          <p:cNvPr id="744" name="Group 744"/>
          <p:cNvGrpSpPr/>
          <p:nvPr/>
        </p:nvGrpSpPr>
        <p:grpSpPr>
          <a:xfrm>
            <a:off x="1319933" y="4030824"/>
            <a:ext cx="415561" cy="438539"/>
            <a:chOff x="0" y="0"/>
            <a:chExt cx="415560" cy="438538"/>
          </a:xfrm>
        </p:grpSpPr>
        <p:sp>
          <p:nvSpPr>
            <p:cNvPr id="740" name="Shape 740"/>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1" name="Shape 741"/>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2" name="Shape 742"/>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3" name="Shape 743"/>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749" name="Group 749"/>
          <p:cNvGrpSpPr/>
          <p:nvPr/>
        </p:nvGrpSpPr>
        <p:grpSpPr>
          <a:xfrm>
            <a:off x="1825474" y="4397828"/>
            <a:ext cx="415561" cy="438539"/>
            <a:chOff x="0" y="0"/>
            <a:chExt cx="415560" cy="438538"/>
          </a:xfrm>
        </p:grpSpPr>
        <p:sp>
          <p:nvSpPr>
            <p:cNvPr id="745" name="Shape 745"/>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6" name="Shape 746"/>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7" name="Shape 747"/>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8" name="Shape 748"/>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grpSp>
        <p:nvGrpSpPr>
          <p:cNvPr id="754" name="Group 754"/>
          <p:cNvGrpSpPr/>
          <p:nvPr/>
        </p:nvGrpSpPr>
        <p:grpSpPr>
          <a:xfrm>
            <a:off x="1927262" y="3666928"/>
            <a:ext cx="415561" cy="438539"/>
            <a:chOff x="0" y="0"/>
            <a:chExt cx="415560" cy="438538"/>
          </a:xfrm>
        </p:grpSpPr>
        <p:sp>
          <p:nvSpPr>
            <p:cNvPr id="750" name="Shape 750"/>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1" name="Shape 751"/>
            <p:cNvSpPr/>
            <p:nvPr/>
          </p:nvSpPr>
          <p:spPr>
            <a:xfrm>
              <a:off x="311670" y="-1"/>
              <a:ext cx="103891"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21600" y="0"/>
                  </a:lnTo>
                  <a:lnTo>
                    <a:pt x="21600" y="16483"/>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2" name="Shape 752"/>
            <p:cNvSpPr/>
            <p:nvPr/>
          </p:nvSpPr>
          <p:spPr>
            <a:xfrm>
              <a:off x="-1" y="-1"/>
              <a:ext cx="415562" cy="10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3" name="Shape 753"/>
            <p:cNvSpPr/>
            <p:nvPr/>
          </p:nvSpPr>
          <p:spPr>
            <a:xfrm>
              <a:off x="-1" y="-1"/>
              <a:ext cx="415562" cy="438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117"/>
                  </a:moveTo>
                  <a:lnTo>
                    <a:pt x="5400" y="0"/>
                  </a:lnTo>
                  <a:lnTo>
                    <a:pt x="21600" y="0"/>
                  </a:lnTo>
                  <a:lnTo>
                    <a:pt x="21600" y="16483"/>
                  </a:lnTo>
                  <a:lnTo>
                    <a:pt x="16200" y="21600"/>
                  </a:lnTo>
                  <a:lnTo>
                    <a:pt x="0" y="21600"/>
                  </a:lnTo>
                  <a:close/>
                  <a:moveTo>
                    <a:pt x="0" y="5117"/>
                  </a:moveTo>
                  <a:lnTo>
                    <a:pt x="16200" y="5117"/>
                  </a:lnTo>
                  <a:lnTo>
                    <a:pt x="21600" y="0"/>
                  </a:lnTo>
                  <a:moveTo>
                    <a:pt x="16200" y="5117"/>
                  </a:moveTo>
                  <a:lnTo>
                    <a:pt x="16200" y="21600"/>
                  </a:lnTo>
                </a:path>
              </a:pathLst>
            </a:custGeom>
            <a:no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755" name="Shape 755"/>
          <p:cNvSpPr/>
          <p:nvPr/>
        </p:nvSpPr>
        <p:spPr>
          <a:xfrm>
            <a:off x="9545215" y="4329403"/>
            <a:ext cx="365761" cy="36576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56" name="Shape 756"/>
          <p:cNvSpPr/>
          <p:nvPr/>
        </p:nvSpPr>
        <p:spPr>
          <a:xfrm>
            <a:off x="9850835" y="3904860"/>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57" name="Shape 757"/>
          <p:cNvSpPr/>
          <p:nvPr/>
        </p:nvSpPr>
        <p:spPr>
          <a:xfrm>
            <a:off x="9944016" y="3307831"/>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58" name="Shape 758"/>
          <p:cNvSpPr/>
          <p:nvPr/>
        </p:nvSpPr>
        <p:spPr>
          <a:xfrm>
            <a:off x="9435234" y="3666928"/>
            <a:ext cx="289251" cy="287695"/>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59" name="Shape 759"/>
          <p:cNvSpPr/>
          <p:nvPr/>
        </p:nvSpPr>
        <p:spPr>
          <a:xfrm>
            <a:off x="10105267" y="4555912"/>
            <a:ext cx="91441" cy="91442"/>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sp>
        <p:nvSpPr>
          <p:cNvPr id="760" name="Shape 760"/>
          <p:cNvSpPr/>
          <p:nvPr/>
        </p:nvSpPr>
        <p:spPr>
          <a:xfrm>
            <a:off x="9957203" y="4277688"/>
            <a:ext cx="182881" cy="182881"/>
          </a:xfrm>
          <a:prstGeom prst="ellipse">
            <a:avLst/>
          </a:prstGeom>
          <a:solidFill>
            <a:srgbClr val="FFFFFF"/>
          </a:solidFill>
          <a:ln w="12700">
            <a:solidFill>
              <a:srgbClr val="42719B"/>
            </a:solidFill>
            <a:miter/>
          </a:ln>
        </p:spPr>
        <p:txBody>
          <a:bodyPr lIns="45719" rIns="45719" anchor="ctr"/>
          <a:lstStyle/>
          <a:p>
            <a:pPr algn="ctr">
              <a:defRPr>
                <a:solidFill>
                  <a:srgbClr val="FFFFFF"/>
                </a:solidFill>
              </a:defRPr>
            </a:pPr>
          </a:p>
        </p:txBody>
      </p:sp>
      <p:pic>
        <p:nvPicPr>
          <p:cNvPr id="761" name="image41.png"/>
          <p:cNvPicPr>
            <a:picLocks noChangeAspect="1"/>
          </p:cNvPicPr>
          <p:nvPr/>
        </p:nvPicPr>
        <p:blipFill>
          <a:blip r:embed="rId3">
            <a:extLst/>
          </a:blip>
          <a:stretch>
            <a:fillRect/>
          </a:stretch>
        </p:blipFill>
        <p:spPr>
          <a:xfrm>
            <a:off x="7909017" y="322515"/>
            <a:ext cx="2001959" cy="2001959"/>
          </a:xfrm>
          <a:prstGeom prst="rect">
            <a:avLst/>
          </a:prstGeom>
          <a:ln w="12700">
            <a:miter lim="400000"/>
          </a:ln>
        </p:spPr>
      </p:pic>
      <p:sp>
        <p:nvSpPr>
          <p:cNvPr id="762" name="Shape 762"/>
          <p:cNvSpPr/>
          <p:nvPr/>
        </p:nvSpPr>
        <p:spPr>
          <a:xfrm>
            <a:off x="9724483" y="622708"/>
            <a:ext cx="2172886" cy="129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Each probe includes an individual NIST-Traceable calibration certificate with test data at 0, 25, 70, and 100°C.</a:t>
            </a:r>
          </a:p>
        </p:txBody>
      </p:sp>
      <p:sp>
        <p:nvSpPr>
          <p:cNvPr id="763" name="Shape 763"/>
          <p:cNvSpPr/>
          <p:nvPr/>
        </p:nvSpPr>
        <p:spPr>
          <a:xfrm>
            <a:off x="6938342" y="2189729"/>
            <a:ext cx="3456176"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00"/>
            </a:lvl1pPr>
          </a:lstStyle>
          <a:p>
            <a:pPr/>
            <a:r>
              <a:t>SOURCE: http://www.thermoworks.com/products/calibration/usb_reference.html</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5" name="Shape 76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766" name="Shape 766"/>
          <p:cNvSpPr/>
          <p:nvPr>
            <p:ph type="title"/>
          </p:nvPr>
        </p:nvSpPr>
        <p:spPr>
          <a:xfrm>
            <a:off x="838200" y="233909"/>
            <a:ext cx="10515600" cy="679451"/>
          </a:xfrm>
          <a:prstGeom prst="rect">
            <a:avLst/>
          </a:prstGeom>
        </p:spPr>
        <p:txBody>
          <a:bodyPr/>
          <a:lstStyle>
            <a:lvl1pPr defTabSz="804672">
              <a:defRPr sz="3872"/>
            </a:lvl1pPr>
          </a:lstStyle>
          <a:p>
            <a:pPr/>
            <a:r>
              <a:t>Tracking the Rate of Temperature Change</a:t>
            </a:r>
          </a:p>
        </p:txBody>
      </p:sp>
      <p:sp>
        <p:nvSpPr>
          <p:cNvPr id="767" name="Shape 767"/>
          <p:cNvSpPr/>
          <p:nvPr>
            <p:ph type="body" sz="half" idx="1"/>
          </p:nvPr>
        </p:nvSpPr>
        <p:spPr>
          <a:xfrm>
            <a:off x="838200" y="1210221"/>
            <a:ext cx="6457950" cy="5178426"/>
          </a:xfrm>
          <a:prstGeom prst="rect">
            <a:avLst/>
          </a:prstGeom>
        </p:spPr>
        <p:txBody>
          <a:bodyPr/>
          <a:lstStyle/>
          <a:p>
            <a:pPr/>
            <a:r>
              <a:t>If a slow sensor is placed into a rocket that is launched to a high altitude, the sensor may not be able to track the rate of temperature change</a:t>
            </a:r>
          </a:p>
          <a:p>
            <a:pPr/>
            <a:r>
              <a:t>A critical property of a temperature-measurement device is how quickly it responds to a change in external temperature</a:t>
            </a:r>
          </a:p>
        </p:txBody>
      </p:sp>
      <p:sp>
        <p:nvSpPr>
          <p:cNvPr id="768" name="Shape 768"/>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769" name="Shape 769"/>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70" name="image42.png"/>
          <p:cNvPicPr>
            <a:picLocks noChangeAspect="1"/>
          </p:cNvPicPr>
          <p:nvPr/>
        </p:nvPicPr>
        <p:blipFill>
          <a:blip r:embed="rId2">
            <a:extLst/>
          </a:blip>
          <a:stretch>
            <a:fillRect/>
          </a:stretch>
        </p:blipFill>
        <p:spPr>
          <a:xfrm>
            <a:off x="7296150" y="1247946"/>
            <a:ext cx="2805114" cy="5140701"/>
          </a:xfrm>
          <a:prstGeom prst="rect">
            <a:avLst/>
          </a:prstGeom>
          <a:ln w="12700">
            <a:miter lim="400000"/>
          </a:ln>
        </p:spPr>
      </p:pic>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Shape 77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773" name="Shape 773"/>
          <p:cNvSpPr/>
          <p:nvPr>
            <p:ph type="title"/>
          </p:nvPr>
        </p:nvSpPr>
        <p:spPr>
          <a:prstGeom prst="rect">
            <a:avLst/>
          </a:prstGeom>
        </p:spPr>
        <p:txBody>
          <a:bodyPr/>
          <a:lstStyle>
            <a:lvl1pPr defTabSz="804672">
              <a:defRPr sz="3872"/>
            </a:lvl1pPr>
          </a:lstStyle>
          <a:p>
            <a:pPr/>
            <a:r>
              <a:t>Thermal System Step Response</a:t>
            </a:r>
          </a:p>
        </p:txBody>
      </p:sp>
      <p:sp>
        <p:nvSpPr>
          <p:cNvPr id="774" name="Shape 77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775" name="Shape 77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76"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777"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778" name="image4.png"/>
          <p:cNvPicPr>
            <a:picLocks noChangeAspect="1"/>
          </p:cNvPicPr>
          <p:nvPr/>
        </p:nvPicPr>
        <p:blipFill>
          <a:blip r:embed="rId4">
            <a:extLst/>
          </a:blip>
          <a:stretch>
            <a:fillRect/>
          </a:stretch>
        </p:blipFill>
        <p:spPr>
          <a:xfrm rot="10800000">
            <a:off x="1274292" y="701675"/>
            <a:ext cx="935508" cy="1922628"/>
          </a:xfrm>
          <a:prstGeom prst="rect">
            <a:avLst/>
          </a:prstGeom>
          <a:ln w="12700">
            <a:miter lim="400000"/>
          </a:ln>
        </p:spPr>
      </p:pic>
      <p:sp>
        <p:nvSpPr>
          <p:cNvPr id="779" name="Shape 779"/>
          <p:cNvSpPr/>
          <p:nvPr/>
        </p:nvSpPr>
        <p:spPr>
          <a:xfrm rot="5400000">
            <a:off x="5842001" y="-2411249"/>
            <a:ext cx="1552576" cy="851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214"/>
                </a:lnTo>
                <a:cubicBezTo>
                  <a:pt x="0" y="1263"/>
                  <a:pt x="4231" y="492"/>
                  <a:pt x="9450" y="492"/>
                </a:cubicBezTo>
                <a:lnTo>
                  <a:pt x="16200" y="492"/>
                </a:lnTo>
                <a:lnTo>
                  <a:pt x="16200" y="0"/>
                </a:lnTo>
                <a:lnTo>
                  <a:pt x="21600" y="984"/>
                </a:lnTo>
                <a:lnTo>
                  <a:pt x="16200" y="1968"/>
                </a:lnTo>
                <a:lnTo>
                  <a:pt x="16200" y="1476"/>
                </a:lnTo>
                <a:lnTo>
                  <a:pt x="9450" y="1476"/>
                </a:lnTo>
                <a:cubicBezTo>
                  <a:pt x="7213" y="1476"/>
                  <a:pt x="5400" y="1807"/>
                  <a:pt x="5400" y="2214"/>
                </a:cubicBezTo>
                <a:lnTo>
                  <a:pt x="5400" y="21600"/>
                </a:lnTo>
                <a:close/>
              </a:path>
            </a:pathLst>
          </a:custGeom>
          <a:solidFill>
            <a:schemeClr val="accent1"/>
          </a:solidFill>
          <a:ln w="12700">
            <a:solidFill>
              <a:srgbClr val="42719B"/>
            </a:solidFill>
            <a:miter/>
          </a:ln>
        </p:spPr>
        <p:txBody>
          <a:bodyPr lIns="45719" rIns="45719" anchor="ctr"/>
          <a:lstStyle/>
          <a:p>
            <a:pPr algn="ctr"/>
          </a:p>
        </p:txBody>
      </p:sp>
      <p:pic>
        <p:nvPicPr>
          <p:cNvPr id="780" name="image45.png"/>
          <p:cNvPicPr>
            <a:picLocks noChangeAspect="1"/>
          </p:cNvPicPr>
          <p:nvPr/>
        </p:nvPicPr>
        <p:blipFill>
          <a:blip r:embed="rId5">
            <a:extLst/>
          </a:blip>
          <a:stretch>
            <a:fillRect/>
          </a:stretch>
        </p:blipFill>
        <p:spPr>
          <a:xfrm>
            <a:off x="3117617" y="1662988"/>
            <a:ext cx="5934076" cy="4324351"/>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Shape 78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783" name="Shape 783"/>
          <p:cNvSpPr/>
          <p:nvPr>
            <p:ph type="title"/>
          </p:nvPr>
        </p:nvSpPr>
        <p:spPr>
          <a:prstGeom prst="rect">
            <a:avLst/>
          </a:prstGeom>
        </p:spPr>
        <p:txBody>
          <a:bodyPr/>
          <a:lstStyle>
            <a:lvl1pPr defTabSz="804672">
              <a:defRPr sz="3872"/>
            </a:lvl1pPr>
          </a:lstStyle>
          <a:p>
            <a:pPr/>
            <a:r>
              <a:t>Thermal System Step Response</a:t>
            </a:r>
          </a:p>
        </p:txBody>
      </p:sp>
      <p:sp>
        <p:nvSpPr>
          <p:cNvPr id="784" name="Shape 78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785" name="Shape 78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86"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787"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788" name="image4.png"/>
          <p:cNvPicPr>
            <a:picLocks noChangeAspect="1"/>
          </p:cNvPicPr>
          <p:nvPr/>
        </p:nvPicPr>
        <p:blipFill>
          <a:blip r:embed="rId4">
            <a:extLst/>
          </a:blip>
          <a:stretch>
            <a:fillRect/>
          </a:stretch>
        </p:blipFill>
        <p:spPr>
          <a:xfrm rot="10800000">
            <a:off x="1274292" y="701675"/>
            <a:ext cx="935508" cy="1922628"/>
          </a:xfrm>
          <a:prstGeom prst="rect">
            <a:avLst/>
          </a:prstGeom>
          <a:ln w="12700">
            <a:miter lim="400000"/>
          </a:ln>
        </p:spPr>
      </p:pic>
      <p:sp>
        <p:nvSpPr>
          <p:cNvPr id="789" name="Shape 789"/>
          <p:cNvSpPr/>
          <p:nvPr/>
        </p:nvSpPr>
        <p:spPr>
          <a:xfrm rot="5400000">
            <a:off x="5842001" y="-2411249"/>
            <a:ext cx="1552576" cy="851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214"/>
                </a:lnTo>
                <a:cubicBezTo>
                  <a:pt x="0" y="1263"/>
                  <a:pt x="4231" y="492"/>
                  <a:pt x="9450" y="492"/>
                </a:cubicBezTo>
                <a:lnTo>
                  <a:pt x="16200" y="492"/>
                </a:lnTo>
                <a:lnTo>
                  <a:pt x="16200" y="0"/>
                </a:lnTo>
                <a:lnTo>
                  <a:pt x="21600" y="984"/>
                </a:lnTo>
                <a:lnTo>
                  <a:pt x="16200" y="1968"/>
                </a:lnTo>
                <a:lnTo>
                  <a:pt x="16200" y="1476"/>
                </a:lnTo>
                <a:lnTo>
                  <a:pt x="9450" y="1476"/>
                </a:lnTo>
                <a:cubicBezTo>
                  <a:pt x="7213" y="1476"/>
                  <a:pt x="5400" y="1807"/>
                  <a:pt x="5400" y="2214"/>
                </a:cubicBezTo>
                <a:lnTo>
                  <a:pt x="5400" y="21600"/>
                </a:lnTo>
                <a:close/>
              </a:path>
            </a:pathLst>
          </a:custGeom>
          <a:solidFill>
            <a:schemeClr val="accent1"/>
          </a:solidFill>
          <a:ln w="12700">
            <a:solidFill>
              <a:srgbClr val="42719B"/>
            </a:solidFill>
            <a:miter/>
          </a:ln>
        </p:spPr>
        <p:txBody>
          <a:bodyPr lIns="45719" rIns="45719" anchor="ctr"/>
          <a:lstStyle/>
          <a:p>
            <a:pPr algn="ctr"/>
          </a:p>
        </p:txBody>
      </p:sp>
      <p:pic>
        <p:nvPicPr>
          <p:cNvPr id="790" name="image46.png"/>
          <p:cNvPicPr>
            <a:picLocks noChangeAspect="1"/>
          </p:cNvPicPr>
          <p:nvPr/>
        </p:nvPicPr>
        <p:blipFill>
          <a:blip r:embed="rId5">
            <a:extLst/>
          </a:blip>
          <a:stretch>
            <a:fillRect/>
          </a:stretch>
        </p:blipFill>
        <p:spPr>
          <a:xfrm>
            <a:off x="3117617" y="1662988"/>
            <a:ext cx="5953126" cy="4543426"/>
          </a:xfrm>
          <a:prstGeom prst="rect">
            <a:avLst/>
          </a:prstGeom>
          <a:ln w="12700">
            <a:miter lim="400000"/>
          </a:ln>
        </p:spPr>
      </p:pic>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793" name="Shape 793"/>
          <p:cNvSpPr/>
          <p:nvPr>
            <p:ph type="title"/>
          </p:nvPr>
        </p:nvSpPr>
        <p:spPr>
          <a:prstGeom prst="rect">
            <a:avLst/>
          </a:prstGeom>
        </p:spPr>
        <p:txBody>
          <a:bodyPr/>
          <a:lstStyle>
            <a:lvl1pPr defTabSz="804672">
              <a:defRPr sz="3872"/>
            </a:lvl1pPr>
          </a:lstStyle>
          <a:p>
            <a:pPr/>
            <a:r>
              <a:t>Thermal System Step Response</a:t>
            </a:r>
          </a:p>
        </p:txBody>
      </p:sp>
      <p:sp>
        <p:nvSpPr>
          <p:cNvPr id="794" name="Shape 79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795" name="Shape 79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96"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797"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798" name="image4.png"/>
          <p:cNvPicPr>
            <a:picLocks noChangeAspect="1"/>
          </p:cNvPicPr>
          <p:nvPr/>
        </p:nvPicPr>
        <p:blipFill>
          <a:blip r:embed="rId4">
            <a:extLst/>
          </a:blip>
          <a:stretch>
            <a:fillRect/>
          </a:stretch>
        </p:blipFill>
        <p:spPr>
          <a:xfrm rot="10800000">
            <a:off x="1274292" y="701675"/>
            <a:ext cx="935508" cy="1922628"/>
          </a:xfrm>
          <a:prstGeom prst="rect">
            <a:avLst/>
          </a:prstGeom>
          <a:ln w="12700">
            <a:miter lim="400000"/>
          </a:ln>
        </p:spPr>
      </p:pic>
      <p:sp>
        <p:nvSpPr>
          <p:cNvPr id="799" name="Shape 799"/>
          <p:cNvSpPr/>
          <p:nvPr/>
        </p:nvSpPr>
        <p:spPr>
          <a:xfrm rot="5400000">
            <a:off x="5842001" y="-2411249"/>
            <a:ext cx="1552576" cy="851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214"/>
                </a:lnTo>
                <a:cubicBezTo>
                  <a:pt x="0" y="1263"/>
                  <a:pt x="4231" y="492"/>
                  <a:pt x="9450" y="492"/>
                </a:cubicBezTo>
                <a:lnTo>
                  <a:pt x="16200" y="492"/>
                </a:lnTo>
                <a:lnTo>
                  <a:pt x="16200" y="0"/>
                </a:lnTo>
                <a:lnTo>
                  <a:pt x="21600" y="984"/>
                </a:lnTo>
                <a:lnTo>
                  <a:pt x="16200" y="1968"/>
                </a:lnTo>
                <a:lnTo>
                  <a:pt x="16200" y="1476"/>
                </a:lnTo>
                <a:lnTo>
                  <a:pt x="9450" y="1476"/>
                </a:lnTo>
                <a:cubicBezTo>
                  <a:pt x="7213" y="1476"/>
                  <a:pt x="5400" y="1807"/>
                  <a:pt x="5400" y="2214"/>
                </a:cubicBezTo>
                <a:lnTo>
                  <a:pt x="5400" y="21600"/>
                </a:lnTo>
                <a:close/>
              </a:path>
            </a:pathLst>
          </a:custGeom>
          <a:solidFill>
            <a:schemeClr val="accent1"/>
          </a:solidFill>
          <a:ln w="12700">
            <a:solidFill>
              <a:srgbClr val="42719B"/>
            </a:solidFill>
            <a:miter/>
          </a:ln>
        </p:spPr>
        <p:txBody>
          <a:bodyPr lIns="45719" rIns="45719" anchor="ctr"/>
          <a:lstStyle/>
          <a:p>
            <a:pPr algn="ctr"/>
          </a:p>
        </p:txBody>
      </p:sp>
      <p:pic>
        <p:nvPicPr>
          <p:cNvPr id="800" name="image47.png"/>
          <p:cNvPicPr>
            <a:picLocks noChangeAspect="1"/>
          </p:cNvPicPr>
          <p:nvPr/>
        </p:nvPicPr>
        <p:blipFill>
          <a:blip r:embed="rId5">
            <a:extLst/>
          </a:blip>
          <a:stretch>
            <a:fillRect/>
          </a:stretch>
        </p:blipFill>
        <p:spPr>
          <a:xfrm>
            <a:off x="3141429" y="1662988"/>
            <a:ext cx="5905501" cy="4343401"/>
          </a:xfrm>
          <a:prstGeom prst="rect">
            <a:avLst/>
          </a:prstGeom>
          <a:ln w="12700">
            <a:miter lim="400000"/>
          </a:ln>
        </p:spPr>
      </p:pic>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Shape 80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803" name="Shape 803"/>
          <p:cNvSpPr/>
          <p:nvPr>
            <p:ph type="title"/>
          </p:nvPr>
        </p:nvSpPr>
        <p:spPr>
          <a:prstGeom prst="rect">
            <a:avLst/>
          </a:prstGeom>
        </p:spPr>
        <p:txBody>
          <a:bodyPr/>
          <a:lstStyle>
            <a:lvl1pPr defTabSz="804672">
              <a:defRPr sz="3872"/>
            </a:lvl1pPr>
          </a:lstStyle>
          <a:p>
            <a:pPr/>
            <a:r>
              <a:t>Thermal System Step Response</a:t>
            </a:r>
          </a:p>
        </p:txBody>
      </p:sp>
      <p:sp>
        <p:nvSpPr>
          <p:cNvPr id="804" name="Shape 80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805" name="Shape 80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06"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807"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808" name="image4.png"/>
          <p:cNvPicPr>
            <a:picLocks noChangeAspect="1"/>
          </p:cNvPicPr>
          <p:nvPr/>
        </p:nvPicPr>
        <p:blipFill>
          <a:blip r:embed="rId4">
            <a:extLst/>
          </a:blip>
          <a:stretch>
            <a:fillRect/>
          </a:stretch>
        </p:blipFill>
        <p:spPr>
          <a:xfrm rot="10800000">
            <a:off x="1274292" y="701675"/>
            <a:ext cx="935508" cy="1922628"/>
          </a:xfrm>
          <a:prstGeom prst="rect">
            <a:avLst/>
          </a:prstGeom>
          <a:ln w="12700">
            <a:miter lim="400000"/>
          </a:ln>
        </p:spPr>
      </p:pic>
      <p:sp>
        <p:nvSpPr>
          <p:cNvPr id="809" name="Shape 809"/>
          <p:cNvSpPr/>
          <p:nvPr/>
        </p:nvSpPr>
        <p:spPr>
          <a:xfrm rot="5400000">
            <a:off x="5842001" y="-2411249"/>
            <a:ext cx="1552576" cy="851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214"/>
                </a:lnTo>
                <a:cubicBezTo>
                  <a:pt x="0" y="1263"/>
                  <a:pt x="4231" y="492"/>
                  <a:pt x="9450" y="492"/>
                </a:cubicBezTo>
                <a:lnTo>
                  <a:pt x="16200" y="492"/>
                </a:lnTo>
                <a:lnTo>
                  <a:pt x="16200" y="0"/>
                </a:lnTo>
                <a:lnTo>
                  <a:pt x="21600" y="984"/>
                </a:lnTo>
                <a:lnTo>
                  <a:pt x="16200" y="1968"/>
                </a:lnTo>
                <a:lnTo>
                  <a:pt x="16200" y="1476"/>
                </a:lnTo>
                <a:lnTo>
                  <a:pt x="9450" y="1476"/>
                </a:lnTo>
                <a:cubicBezTo>
                  <a:pt x="7213" y="1476"/>
                  <a:pt x="5400" y="1807"/>
                  <a:pt x="5400" y="2214"/>
                </a:cubicBezTo>
                <a:lnTo>
                  <a:pt x="5400" y="21600"/>
                </a:lnTo>
                <a:close/>
              </a:path>
            </a:pathLst>
          </a:custGeom>
          <a:solidFill>
            <a:schemeClr val="accent1"/>
          </a:solidFill>
          <a:ln w="12700">
            <a:solidFill>
              <a:srgbClr val="42719B"/>
            </a:solidFill>
            <a:miter/>
          </a:ln>
        </p:spPr>
        <p:txBody>
          <a:bodyPr lIns="45719" rIns="45719" anchor="ctr"/>
          <a:lstStyle/>
          <a:p>
            <a:pPr algn="ctr"/>
          </a:p>
        </p:txBody>
      </p:sp>
      <p:pic>
        <p:nvPicPr>
          <p:cNvPr id="810" name="image48.png"/>
          <p:cNvPicPr>
            <a:picLocks noChangeAspect="1"/>
          </p:cNvPicPr>
          <p:nvPr/>
        </p:nvPicPr>
        <p:blipFill>
          <a:blip r:embed="rId5">
            <a:extLst/>
          </a:blip>
          <a:stretch>
            <a:fillRect/>
          </a:stretch>
        </p:blipFill>
        <p:spPr>
          <a:xfrm>
            <a:off x="2997200" y="1576817"/>
            <a:ext cx="6115050" cy="4657726"/>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63" name="Shape 163"/>
          <p:cNvSpPr/>
          <p:nvPr>
            <p:ph type="title"/>
          </p:nvPr>
        </p:nvSpPr>
        <p:spPr>
          <a:prstGeom prst="rect">
            <a:avLst/>
          </a:prstGeom>
        </p:spPr>
        <p:txBody>
          <a:bodyPr/>
          <a:lstStyle>
            <a:lvl1pPr defTabSz="804672">
              <a:defRPr sz="3872"/>
            </a:lvl1pPr>
          </a:lstStyle>
          <a:p>
            <a:pPr/>
            <a:r>
              <a:t>Measuring Temperature with Rockets</a:t>
            </a:r>
          </a:p>
        </p:txBody>
      </p:sp>
      <p:sp>
        <p:nvSpPr>
          <p:cNvPr id="164" name="Shape 16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65" name="Shape 165"/>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image9.png"/>
          <p:cNvPicPr>
            <a:picLocks noChangeAspect="1"/>
          </p:cNvPicPr>
          <p:nvPr/>
        </p:nvPicPr>
        <p:blipFill>
          <a:blip r:embed="rId2">
            <a:extLst/>
          </a:blip>
          <a:stretch>
            <a:fillRect/>
          </a:stretch>
        </p:blipFill>
        <p:spPr>
          <a:xfrm>
            <a:off x="5824537" y="897002"/>
            <a:ext cx="6138863" cy="5264021"/>
          </a:xfrm>
          <a:prstGeom prst="rect">
            <a:avLst/>
          </a:prstGeom>
          <a:ln w="12700">
            <a:miter lim="400000"/>
          </a:ln>
        </p:spPr>
      </p:pic>
      <p:pic>
        <p:nvPicPr>
          <p:cNvPr id="167" name="image8.png"/>
          <p:cNvPicPr>
            <a:picLocks noChangeAspect="1"/>
          </p:cNvPicPr>
          <p:nvPr/>
        </p:nvPicPr>
        <p:blipFill>
          <a:blip r:embed="rId3">
            <a:extLst/>
          </a:blip>
          <a:stretch>
            <a:fillRect/>
          </a:stretch>
        </p:blipFill>
        <p:spPr>
          <a:xfrm>
            <a:off x="242503" y="1410080"/>
            <a:ext cx="5448684" cy="4237865"/>
          </a:xfrm>
          <a:prstGeom prst="rect">
            <a:avLst/>
          </a:prstGeom>
          <a:ln w="12700">
            <a:miter lim="400000"/>
          </a:ln>
        </p:spPr>
      </p:pic>
      <p:sp>
        <p:nvSpPr>
          <p:cNvPr id="168" name="Shape 168"/>
          <p:cNvSpPr/>
          <p:nvPr/>
        </p:nvSpPr>
        <p:spPr>
          <a:xfrm>
            <a:off x="242504" y="5770179"/>
            <a:ext cx="5448683"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0000"/>
                </a:solidFill>
              </a:defRPr>
            </a:lvl1pPr>
          </a:lstStyle>
          <a:p>
            <a:pPr/>
            <a:r>
              <a:t>What are desirable characteristics of a temperature sensor?</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2" name="Shape 812"/>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813" name="Shape 813"/>
          <p:cNvSpPr/>
          <p:nvPr>
            <p:ph type="title"/>
          </p:nvPr>
        </p:nvSpPr>
        <p:spPr>
          <a:prstGeom prst="rect">
            <a:avLst/>
          </a:prstGeom>
        </p:spPr>
        <p:txBody>
          <a:bodyPr/>
          <a:lstStyle>
            <a:lvl1pPr defTabSz="804672">
              <a:defRPr sz="3872"/>
            </a:lvl1pPr>
          </a:lstStyle>
          <a:p>
            <a:pPr/>
            <a:r>
              <a:t>Thermal System Step Response</a:t>
            </a:r>
          </a:p>
        </p:txBody>
      </p:sp>
      <p:sp>
        <p:nvSpPr>
          <p:cNvPr id="814" name="Shape 814"/>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815" name="Shape 815"/>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16"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817"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818" name="image4.png"/>
          <p:cNvPicPr>
            <a:picLocks noChangeAspect="1"/>
          </p:cNvPicPr>
          <p:nvPr/>
        </p:nvPicPr>
        <p:blipFill>
          <a:blip r:embed="rId4">
            <a:extLst/>
          </a:blip>
          <a:stretch>
            <a:fillRect/>
          </a:stretch>
        </p:blipFill>
        <p:spPr>
          <a:xfrm rot="10800000">
            <a:off x="1274292" y="701675"/>
            <a:ext cx="935508" cy="1922628"/>
          </a:xfrm>
          <a:prstGeom prst="rect">
            <a:avLst/>
          </a:prstGeom>
          <a:ln w="12700">
            <a:miter lim="400000"/>
          </a:ln>
        </p:spPr>
      </p:pic>
      <p:sp>
        <p:nvSpPr>
          <p:cNvPr id="819" name="Shape 819"/>
          <p:cNvSpPr/>
          <p:nvPr/>
        </p:nvSpPr>
        <p:spPr>
          <a:xfrm rot="5400000">
            <a:off x="5842001" y="-2411249"/>
            <a:ext cx="1552576" cy="851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214"/>
                </a:lnTo>
                <a:cubicBezTo>
                  <a:pt x="0" y="1263"/>
                  <a:pt x="4231" y="492"/>
                  <a:pt x="9450" y="492"/>
                </a:cubicBezTo>
                <a:lnTo>
                  <a:pt x="16200" y="492"/>
                </a:lnTo>
                <a:lnTo>
                  <a:pt x="16200" y="0"/>
                </a:lnTo>
                <a:lnTo>
                  <a:pt x="21600" y="984"/>
                </a:lnTo>
                <a:lnTo>
                  <a:pt x="16200" y="1968"/>
                </a:lnTo>
                <a:lnTo>
                  <a:pt x="16200" y="1476"/>
                </a:lnTo>
                <a:lnTo>
                  <a:pt x="9450" y="1476"/>
                </a:lnTo>
                <a:cubicBezTo>
                  <a:pt x="7213" y="1476"/>
                  <a:pt x="5400" y="1807"/>
                  <a:pt x="5400" y="2214"/>
                </a:cubicBezTo>
                <a:lnTo>
                  <a:pt x="5400" y="21600"/>
                </a:lnTo>
                <a:close/>
              </a:path>
            </a:pathLst>
          </a:custGeom>
          <a:solidFill>
            <a:schemeClr val="accent1"/>
          </a:solidFill>
          <a:ln w="12700">
            <a:solidFill>
              <a:srgbClr val="42719B"/>
            </a:solidFill>
            <a:miter/>
          </a:ln>
        </p:spPr>
        <p:txBody>
          <a:bodyPr lIns="45719" rIns="45719" anchor="ctr"/>
          <a:lstStyle/>
          <a:p>
            <a:pPr algn="ctr"/>
          </a:p>
        </p:txBody>
      </p:sp>
      <p:pic>
        <p:nvPicPr>
          <p:cNvPr id="820" name="image48.png"/>
          <p:cNvPicPr>
            <a:picLocks noChangeAspect="1"/>
          </p:cNvPicPr>
          <p:nvPr/>
        </p:nvPicPr>
        <p:blipFill>
          <a:blip r:embed="rId5">
            <a:extLst/>
          </a:blip>
          <a:stretch>
            <a:fillRect/>
          </a:stretch>
        </p:blipFill>
        <p:spPr>
          <a:xfrm>
            <a:off x="2997200" y="1576817"/>
            <a:ext cx="6115050" cy="4657726"/>
          </a:xfrm>
          <a:prstGeom prst="rect">
            <a:avLst/>
          </a:prstGeom>
          <a:ln w="12700">
            <a:miter lim="400000"/>
          </a:ln>
        </p:spPr>
      </p:pic>
      <p:sp>
        <p:nvSpPr>
          <p:cNvPr id="821" name="Shape 821"/>
          <p:cNvSpPr/>
          <p:nvPr/>
        </p:nvSpPr>
        <p:spPr>
          <a:xfrm>
            <a:off x="4876800" y="5848350"/>
            <a:ext cx="533400" cy="508000"/>
          </a:xfrm>
          <a:prstGeom prst="ellipse">
            <a:avLst/>
          </a:prstGeom>
          <a:ln w="28575">
            <a:solidFill>
              <a:srgbClr val="FF0000"/>
            </a:solidFill>
            <a:miter/>
          </a:ln>
        </p:spPr>
        <p:txBody>
          <a:bodyPr lIns="45719" rIns="45719" anchor="ctr"/>
          <a:lstStyle/>
          <a:p>
            <a:pPr algn="ctr">
              <a:defRPr>
                <a:solidFill>
                  <a:srgbClr val="FFFFFF"/>
                </a:solidFill>
              </a:defRPr>
            </a:pPr>
          </a:p>
        </p:txBody>
      </p:sp>
      <p:sp>
        <p:nvSpPr>
          <p:cNvPr id="822" name="Shape 822"/>
          <p:cNvSpPr/>
          <p:nvPr/>
        </p:nvSpPr>
        <p:spPr>
          <a:xfrm>
            <a:off x="5249631" y="5894685"/>
            <a:ext cx="3516312"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FF0000"/>
                </a:solidFill>
              </a:defRPr>
            </a:lvl1pPr>
          </a:lstStyle>
          <a:p>
            <a:pPr/>
            <a:r>
              <a:t>Thermal Time Constant</a:t>
            </a:r>
          </a:p>
        </p:txBody>
      </p:sp>
      <p:sp>
        <p:nvSpPr>
          <p:cNvPr id="823" name="Shape 823"/>
          <p:cNvSpPr/>
          <p:nvPr/>
        </p:nvSpPr>
        <p:spPr>
          <a:xfrm>
            <a:off x="5410200" y="3810000"/>
            <a:ext cx="3200400" cy="1488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0000"/>
                </a:solidFill>
              </a:defRPr>
            </a:pPr>
            <a:r>
              <a:t>The thermal time constant can be measured as the time it takes to get to (1/e) of the final temperature</a:t>
            </a:r>
          </a:p>
          <a:p>
            <a:pPr algn="ctr">
              <a:defRPr>
                <a:solidFill>
                  <a:srgbClr val="FF0000"/>
                </a:solidFill>
              </a:defRPr>
            </a:pPr>
            <a:r>
              <a:t>100 (1-(1/e)) = 63 </a:t>
            </a:r>
            <a:r>
              <a:rPr baseline="30000"/>
              <a:t>o</a:t>
            </a:r>
            <a:r>
              <a:t>C</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826" name="Shape 826"/>
          <p:cNvSpPr/>
          <p:nvPr>
            <p:ph type="title"/>
          </p:nvPr>
        </p:nvSpPr>
        <p:spPr>
          <a:prstGeom prst="rect">
            <a:avLst/>
          </a:prstGeom>
        </p:spPr>
        <p:txBody>
          <a:bodyPr/>
          <a:lstStyle>
            <a:lvl1pPr defTabSz="804672">
              <a:defRPr sz="3872"/>
            </a:lvl1pPr>
          </a:lstStyle>
          <a:p>
            <a:pPr/>
            <a:r>
              <a:t>Thermal System Step Response</a:t>
            </a:r>
          </a:p>
        </p:txBody>
      </p:sp>
      <p:sp>
        <p:nvSpPr>
          <p:cNvPr id="827" name="Shape 827"/>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828" name="Shape 828"/>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29" name="image43.png"/>
          <p:cNvPicPr>
            <a:picLocks noChangeAspect="1"/>
          </p:cNvPicPr>
          <p:nvPr/>
        </p:nvPicPr>
        <p:blipFill>
          <a:blip r:embed="rId2">
            <a:extLst/>
          </a:blip>
          <a:stretch>
            <a:fillRect/>
          </a:stretch>
        </p:blipFill>
        <p:spPr>
          <a:xfrm>
            <a:off x="383456" y="2765161"/>
            <a:ext cx="2426419" cy="3773752"/>
          </a:xfrm>
          <a:prstGeom prst="rect">
            <a:avLst/>
          </a:prstGeom>
          <a:ln w="12700">
            <a:miter lim="400000"/>
          </a:ln>
        </p:spPr>
      </p:pic>
      <p:pic>
        <p:nvPicPr>
          <p:cNvPr id="830" name="image44.png"/>
          <p:cNvPicPr>
            <a:picLocks noChangeAspect="1"/>
          </p:cNvPicPr>
          <p:nvPr/>
        </p:nvPicPr>
        <p:blipFill>
          <a:blip r:embed="rId3">
            <a:extLst/>
          </a:blip>
          <a:stretch>
            <a:fillRect/>
          </a:stretch>
        </p:blipFill>
        <p:spPr>
          <a:xfrm>
            <a:off x="9378484" y="2765161"/>
            <a:ext cx="2432516" cy="3755462"/>
          </a:xfrm>
          <a:prstGeom prst="rect">
            <a:avLst/>
          </a:prstGeom>
          <a:ln w="12700">
            <a:miter lim="400000"/>
          </a:ln>
        </p:spPr>
      </p:pic>
      <p:pic>
        <p:nvPicPr>
          <p:cNvPr id="831" name="image48.png"/>
          <p:cNvPicPr>
            <a:picLocks noChangeAspect="1"/>
          </p:cNvPicPr>
          <p:nvPr/>
        </p:nvPicPr>
        <p:blipFill>
          <a:blip r:embed="rId4">
            <a:extLst/>
          </a:blip>
          <a:stretch>
            <a:fillRect/>
          </a:stretch>
        </p:blipFill>
        <p:spPr>
          <a:xfrm>
            <a:off x="2997200" y="1576817"/>
            <a:ext cx="6115050" cy="4657726"/>
          </a:xfrm>
          <a:prstGeom prst="rect">
            <a:avLst/>
          </a:prstGeom>
          <a:ln w="12700">
            <a:miter lim="400000"/>
          </a:ln>
        </p:spPr>
      </p:pic>
      <p:sp>
        <p:nvSpPr>
          <p:cNvPr id="832" name="Shape 832"/>
          <p:cNvSpPr/>
          <p:nvPr/>
        </p:nvSpPr>
        <p:spPr>
          <a:xfrm>
            <a:off x="4876800" y="5848350"/>
            <a:ext cx="533400" cy="508000"/>
          </a:xfrm>
          <a:prstGeom prst="ellipse">
            <a:avLst/>
          </a:prstGeom>
          <a:ln w="28575">
            <a:solidFill>
              <a:srgbClr val="FF0000"/>
            </a:solidFill>
            <a:miter/>
          </a:ln>
        </p:spPr>
        <p:txBody>
          <a:bodyPr lIns="45719" rIns="45719" anchor="ctr"/>
          <a:lstStyle/>
          <a:p>
            <a:pPr algn="ctr">
              <a:defRPr>
                <a:solidFill>
                  <a:srgbClr val="FFFFFF"/>
                </a:solidFill>
              </a:defRPr>
            </a:pPr>
          </a:p>
        </p:txBody>
      </p:sp>
      <p:sp>
        <p:nvSpPr>
          <p:cNvPr id="833" name="Shape 833"/>
          <p:cNvSpPr/>
          <p:nvPr/>
        </p:nvSpPr>
        <p:spPr>
          <a:xfrm>
            <a:off x="5249631" y="5894685"/>
            <a:ext cx="3516312"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FF0000"/>
                </a:solidFill>
              </a:defRPr>
            </a:lvl1pPr>
          </a:lstStyle>
          <a:p>
            <a:pPr/>
            <a:r>
              <a:t>Thermal Time Constant</a:t>
            </a:r>
          </a:p>
        </p:txBody>
      </p:sp>
      <p:sp>
        <p:nvSpPr>
          <p:cNvPr id="834" name="Shape 834"/>
          <p:cNvSpPr/>
          <p:nvPr/>
        </p:nvSpPr>
        <p:spPr>
          <a:xfrm>
            <a:off x="5410200" y="3810000"/>
            <a:ext cx="3200400" cy="1488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0000"/>
                </a:solidFill>
              </a:defRPr>
            </a:pPr>
            <a:r>
              <a:t>The thermal time constant can be measured as the time it takes to get to (1/e) of the final temperature</a:t>
            </a:r>
          </a:p>
          <a:p>
            <a:pPr algn="ctr">
              <a:defRPr>
                <a:solidFill>
                  <a:srgbClr val="FF0000"/>
                </a:solidFill>
              </a:defRPr>
            </a:pPr>
            <a:r>
              <a:t>100 (1-(1/e)) = 63 </a:t>
            </a:r>
            <a:r>
              <a:rPr baseline="30000"/>
              <a:t>o</a:t>
            </a:r>
            <a:r>
              <a:t>C</a:t>
            </a:r>
          </a:p>
        </p:txBody>
      </p:sp>
      <p:pic>
        <p:nvPicPr>
          <p:cNvPr id="835" name="image49.png"/>
          <p:cNvPicPr>
            <a:picLocks noChangeAspect="1"/>
          </p:cNvPicPr>
          <p:nvPr/>
        </p:nvPicPr>
        <p:blipFill>
          <a:blip r:embed="rId5">
            <a:extLst/>
          </a:blip>
          <a:stretch>
            <a:fillRect/>
          </a:stretch>
        </p:blipFill>
        <p:spPr>
          <a:xfrm>
            <a:off x="4357222" y="701675"/>
            <a:ext cx="4408721" cy="1061692"/>
          </a:xfrm>
          <a:prstGeom prst="rect">
            <a:avLst/>
          </a:prstGeom>
          <a:ln w="38100">
            <a:solidFill>
              <a:srgbClr val="00B050"/>
            </a:solidFill>
          </a:ln>
        </p:spPr>
      </p:pic>
      <p:sp>
        <p:nvSpPr>
          <p:cNvPr id="836" name="Shape 836"/>
          <p:cNvSpPr/>
          <p:nvPr/>
        </p:nvSpPr>
        <p:spPr>
          <a:xfrm>
            <a:off x="8450315" y="968561"/>
            <a:ext cx="45721" cy="182881"/>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8" name="Shape 838"/>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839" name="Shape 839"/>
          <p:cNvSpPr/>
          <p:nvPr>
            <p:ph type="title"/>
          </p:nvPr>
        </p:nvSpPr>
        <p:spPr>
          <a:prstGeom prst="rect">
            <a:avLst/>
          </a:prstGeom>
        </p:spPr>
        <p:txBody>
          <a:bodyPr/>
          <a:lstStyle>
            <a:lvl1pPr defTabSz="804672">
              <a:defRPr sz="3872"/>
            </a:lvl1pPr>
          </a:lstStyle>
          <a:p>
            <a:pPr/>
            <a:r>
              <a:t>Thermal System Step Response</a:t>
            </a:r>
          </a:p>
        </p:txBody>
      </p:sp>
      <p:sp>
        <p:nvSpPr>
          <p:cNvPr id="840" name="Shape 840"/>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841" name="Shape 841"/>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42" name="image49.png"/>
          <p:cNvPicPr>
            <a:picLocks noChangeAspect="1"/>
          </p:cNvPicPr>
          <p:nvPr/>
        </p:nvPicPr>
        <p:blipFill>
          <a:blip r:embed="rId2">
            <a:extLst/>
          </a:blip>
          <a:stretch>
            <a:fillRect/>
          </a:stretch>
        </p:blipFill>
        <p:spPr>
          <a:xfrm>
            <a:off x="3891638" y="836188"/>
            <a:ext cx="4408721" cy="1061693"/>
          </a:xfrm>
          <a:prstGeom prst="rect">
            <a:avLst/>
          </a:prstGeom>
          <a:ln w="38100">
            <a:solidFill>
              <a:srgbClr val="00B050"/>
            </a:solidFill>
          </a:ln>
        </p:spPr>
      </p:pic>
      <p:pic>
        <p:nvPicPr>
          <p:cNvPr id="843" name="image50.png"/>
          <p:cNvPicPr>
            <a:picLocks noChangeAspect="1"/>
          </p:cNvPicPr>
          <p:nvPr/>
        </p:nvPicPr>
        <p:blipFill>
          <a:blip r:embed="rId3">
            <a:extLst/>
          </a:blip>
          <a:stretch>
            <a:fillRect/>
          </a:stretch>
        </p:blipFill>
        <p:spPr>
          <a:xfrm>
            <a:off x="4316179" y="3285949"/>
            <a:ext cx="3120633" cy="923596"/>
          </a:xfrm>
          <a:prstGeom prst="rect">
            <a:avLst/>
          </a:prstGeom>
          <a:ln w="19050">
            <a:solidFill>
              <a:srgbClr val="FF0000"/>
            </a:solidFill>
          </a:ln>
        </p:spPr>
      </p:pic>
      <p:sp>
        <p:nvSpPr>
          <p:cNvPr id="844" name="Shape 844"/>
          <p:cNvSpPr/>
          <p:nvPr/>
        </p:nvSpPr>
        <p:spPr>
          <a:xfrm>
            <a:off x="6921062" y="3832223"/>
            <a:ext cx="494730" cy="284046"/>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pic>
        <p:nvPicPr>
          <p:cNvPr id="845" name="image51.png"/>
          <p:cNvPicPr>
            <a:picLocks noChangeAspect="1"/>
          </p:cNvPicPr>
          <p:nvPr/>
        </p:nvPicPr>
        <p:blipFill>
          <a:blip r:embed="rId4">
            <a:extLst/>
          </a:blip>
          <a:stretch>
            <a:fillRect/>
          </a:stretch>
        </p:blipFill>
        <p:spPr>
          <a:xfrm>
            <a:off x="6921062" y="3895252"/>
            <a:ext cx="200026" cy="200026"/>
          </a:xfrm>
          <a:prstGeom prst="rect">
            <a:avLst/>
          </a:prstGeom>
          <a:ln w="12700">
            <a:miter lim="400000"/>
          </a:ln>
        </p:spPr>
      </p:pic>
      <p:sp>
        <p:nvSpPr>
          <p:cNvPr id="846" name="Shape 846"/>
          <p:cNvSpPr/>
          <p:nvPr/>
        </p:nvSpPr>
        <p:spPr>
          <a:xfrm>
            <a:off x="1869526" y="4272572"/>
            <a:ext cx="845294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FF0000"/>
                </a:solidFill>
              </a:defRPr>
            </a:lvl1pPr>
          </a:lstStyle>
          <a:p>
            <a:pPr/>
            <a:r>
              <a:t>http://www.eng.hmc.edu/NewE80/PDFs/TemperatureMeasurementLecNotes.pdf</a:t>
            </a:r>
          </a:p>
        </p:txBody>
      </p:sp>
      <p:sp>
        <p:nvSpPr>
          <p:cNvPr id="847" name="Shape 847"/>
          <p:cNvSpPr/>
          <p:nvPr/>
        </p:nvSpPr>
        <p:spPr>
          <a:xfrm>
            <a:off x="2209799" y="1913937"/>
            <a:ext cx="8452947"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0000"/>
                </a:solidFill>
              </a:defRPr>
            </a:pPr>
            <a:r>
              <a:rPr u="sng">
                <a:solidFill>
                  <a:srgbClr val="0563C1"/>
                </a:solidFill>
                <a:uFill>
                  <a:solidFill>
                    <a:srgbClr val="0563C1"/>
                  </a:solidFill>
                </a:uFill>
                <a:hlinkClick r:id="rId5" invalidUrl="" action="" tgtFrame="" tooltip="" history="1" highlightClick="0" endSnd="0"/>
              </a:rPr>
              <a:t>http://</a:t>
            </a:r>
            <a:r>
              <a:rPr u="sng">
                <a:solidFill>
                  <a:srgbClr val="0563C1"/>
                </a:solidFill>
                <a:uFill>
                  <a:solidFill>
                    <a:srgbClr val="0563C1"/>
                  </a:solidFill>
                </a:uFill>
                <a:hlinkClick r:id="rId5" invalidUrl="" action="" tgtFrame="" tooltip="" history="1" highlightClick="0" endSnd="0"/>
              </a:rPr>
              <a:t>www.eng.hmc.edu/NewE80/PDFs/TemperatureMeasurementLecNotes.pdf</a:t>
            </a:r>
          </a:p>
          <a:p>
            <a:pPr algn="ctr">
              <a:defRPr>
                <a:solidFill>
                  <a:srgbClr val="FF0000"/>
                </a:solidFill>
              </a:defRPr>
            </a:pPr>
            <a:r>
              <a:rPr u="sng">
                <a:solidFill>
                  <a:srgbClr val="0563C1"/>
                </a:solidFill>
                <a:uFill>
                  <a:solidFill>
                    <a:srgbClr val="0563C1"/>
                  </a:solidFill>
                </a:uFill>
                <a:hlinkClick r:id="rId6" invalidUrl="" action="" tgtFrame="" tooltip="" history="1" highlightClick="0" endSnd="0"/>
              </a:rPr>
              <a:t>http://</a:t>
            </a:r>
            <a:r>
              <a:rPr u="sng">
                <a:solidFill>
                  <a:srgbClr val="0563C1"/>
                </a:solidFill>
                <a:uFill>
                  <a:solidFill>
                    <a:srgbClr val="0563C1"/>
                  </a:solidFill>
                </a:uFill>
                <a:hlinkClick r:id="rId6" invalidUrl="" action="" tgtFrame="" tooltip="" history="1" highlightClick="0" endSnd="0"/>
              </a:rPr>
              <a:t>www.colorado.edu/MCEN/Measlab/background1storder.pdf</a:t>
            </a:r>
          </a:p>
        </p:txBody>
      </p:sp>
      <p:sp>
        <p:nvSpPr>
          <p:cNvPr id="848" name="Shape 848"/>
          <p:cNvSpPr/>
          <p:nvPr/>
        </p:nvSpPr>
        <p:spPr>
          <a:xfrm>
            <a:off x="7987861" y="1087296"/>
            <a:ext cx="45721" cy="182881"/>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Shape 85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Failure</a:t>
            </a:r>
          </a:p>
        </p:txBody>
      </p:sp>
      <p:sp>
        <p:nvSpPr>
          <p:cNvPr id="851" name="Shape 851"/>
          <p:cNvSpPr/>
          <p:nvPr>
            <p:ph type="title"/>
          </p:nvPr>
        </p:nvSpPr>
        <p:spPr>
          <a:prstGeom prst="rect">
            <a:avLst/>
          </a:prstGeom>
        </p:spPr>
        <p:txBody>
          <a:bodyPr/>
          <a:lstStyle>
            <a:lvl1pPr>
              <a:defRPr sz="3900"/>
            </a:lvl1pPr>
          </a:lstStyle>
          <a:p>
            <a:pPr/>
            <a:r>
              <a:t>SUMMARY</a:t>
            </a:r>
          </a:p>
        </p:txBody>
      </p:sp>
      <p:sp>
        <p:nvSpPr>
          <p:cNvPr id="852" name="Shape 852"/>
          <p:cNvSpPr/>
          <p:nvPr>
            <p:ph type="body" idx="1"/>
          </p:nvPr>
        </p:nvSpPr>
        <p:spPr>
          <a:xfrm>
            <a:off x="838200" y="1012825"/>
            <a:ext cx="10515600" cy="5343525"/>
          </a:xfrm>
          <a:prstGeom prst="rect">
            <a:avLst/>
          </a:prstGeom>
        </p:spPr>
        <p:txBody>
          <a:bodyPr/>
          <a:lstStyle/>
          <a:p>
            <a:pPr lvl="1" marL="685800" indent="-228600">
              <a:spcBef>
                <a:spcPts val="500"/>
              </a:spcBef>
              <a:defRPr sz="3200"/>
            </a:pPr>
            <a:r>
              <a:t>Measuring Temperature</a:t>
            </a:r>
            <a:endParaRPr sz="2400"/>
          </a:p>
          <a:p>
            <a:pPr lvl="1" marL="685800" indent="-228600">
              <a:spcBef>
                <a:spcPts val="500"/>
              </a:spcBef>
              <a:defRPr sz="3200"/>
            </a:pPr>
            <a:r>
              <a:t>Types of Temperature Sensors</a:t>
            </a:r>
            <a:endParaRPr sz="2400"/>
          </a:p>
          <a:p>
            <a:pPr lvl="2" marL="1143000" indent="-228600">
              <a:spcBef>
                <a:spcPts val="500"/>
              </a:spcBef>
            </a:pPr>
            <a:r>
              <a:t>Thermistor</a:t>
            </a:r>
            <a:endParaRPr sz="2000"/>
          </a:p>
          <a:p>
            <a:pPr lvl="2" marL="1143000" indent="-228600">
              <a:spcBef>
                <a:spcPts val="500"/>
              </a:spcBef>
            </a:pPr>
            <a:r>
              <a:t>Integrated Silicon Linear Sensor</a:t>
            </a:r>
            <a:endParaRPr sz="2000"/>
          </a:p>
          <a:p>
            <a:pPr lvl="2" marL="1143000" indent="-228600">
              <a:spcBef>
                <a:spcPts val="500"/>
              </a:spcBef>
            </a:pPr>
            <a:r>
              <a:t>Thermocouple</a:t>
            </a:r>
            <a:endParaRPr sz="2000"/>
          </a:p>
          <a:p>
            <a:pPr lvl="2" marL="1143000" indent="-228600">
              <a:spcBef>
                <a:spcPts val="500"/>
              </a:spcBef>
            </a:pPr>
            <a:r>
              <a:t>Resistive Temperature Detector (RTD)</a:t>
            </a:r>
            <a:endParaRPr sz="2000"/>
          </a:p>
          <a:p>
            <a:pPr lvl="1" marL="685800" indent="-228600">
              <a:spcBef>
                <a:spcPts val="500"/>
              </a:spcBef>
              <a:defRPr sz="3200"/>
            </a:pPr>
            <a:r>
              <a:t>Choosing a Temperature Sensor</a:t>
            </a:r>
            <a:endParaRPr sz="2400"/>
          </a:p>
          <a:p>
            <a:pPr lvl="1" marL="685800" indent="-228600">
              <a:spcBef>
                <a:spcPts val="500"/>
              </a:spcBef>
              <a:defRPr sz="3200"/>
            </a:pPr>
            <a:r>
              <a:t>Calibrating Temperature Sensors</a:t>
            </a:r>
            <a:endParaRPr sz="2400"/>
          </a:p>
          <a:p>
            <a:pPr lvl="1" marL="685800" indent="-228600">
              <a:spcBef>
                <a:spcPts val="500"/>
              </a:spcBef>
              <a:defRPr sz="3200"/>
            </a:pPr>
            <a:r>
              <a:t>Thermal System Transient Response</a:t>
            </a:r>
          </a:p>
        </p:txBody>
      </p:sp>
      <p:sp>
        <p:nvSpPr>
          <p:cNvPr id="853" name="Shape 853"/>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854" name="Shape 854"/>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Shape 856"/>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857" name="Shape 857"/>
          <p:cNvSpPr/>
          <p:nvPr>
            <p:ph type="title"/>
          </p:nvPr>
        </p:nvSpPr>
        <p:spPr>
          <a:prstGeom prst="rect">
            <a:avLst/>
          </a:prstGeom>
        </p:spPr>
        <p:txBody>
          <a:bodyPr/>
          <a:lstStyle>
            <a:lvl1pPr defTabSz="804672">
              <a:defRPr sz="3872"/>
            </a:lvl1pPr>
          </a:lstStyle>
          <a:p>
            <a:pPr/>
            <a:r>
              <a:t>References</a:t>
            </a:r>
          </a:p>
        </p:txBody>
      </p:sp>
      <p:sp>
        <p:nvSpPr>
          <p:cNvPr id="858" name="Shape 858"/>
          <p:cNvSpPr/>
          <p:nvPr>
            <p:ph type="body" idx="1"/>
          </p:nvPr>
        </p:nvSpPr>
        <p:spPr>
          <a:prstGeom prst="rect">
            <a:avLst/>
          </a:prstGeom>
        </p:spPr>
        <p:txBody>
          <a:bodyPr/>
          <a:lstStyle/>
          <a:p>
            <a:pPr>
              <a:defRPr sz="2000"/>
            </a:pPr>
            <a:r>
              <a:t>Previous E80 Lectures and Lecture Notes</a:t>
            </a:r>
          </a:p>
          <a:p>
            <a:pPr lvl="1" marL="685800" indent="-228600">
              <a:spcBef>
                <a:spcPts val="500"/>
              </a:spcBef>
              <a:defRPr sz="1800"/>
            </a:pPr>
            <a:r>
              <a:t>http://www.eng.hmc.edu/NewE80/TemperatureLec.html</a:t>
            </a:r>
          </a:p>
          <a:p>
            <a:pPr>
              <a:defRPr sz="2000"/>
            </a:pPr>
            <a:r>
              <a:t>Thermcouples White Paper</a:t>
            </a:r>
          </a:p>
          <a:p>
            <a:pPr lvl="1" marL="685800" indent="-228600">
              <a:spcBef>
                <a:spcPts val="500"/>
              </a:spcBef>
              <a:defRPr sz="1800"/>
            </a:pPr>
            <a:r>
              <a:rPr u="sng">
                <a:solidFill>
                  <a:srgbClr val="0563C1"/>
                </a:solidFill>
                <a:uFill>
                  <a:solidFill>
                    <a:srgbClr val="0563C1"/>
                  </a:solidFill>
                </a:uFill>
                <a:hlinkClick r:id="rId2" invalidUrl="" action="" tgtFrame="" tooltip="" history="1" highlightClick="0" endSnd="0"/>
              </a:rPr>
              <a:t>http://</a:t>
            </a:r>
            <a:r>
              <a:rPr u="sng">
                <a:solidFill>
                  <a:srgbClr val="0563C1"/>
                </a:solidFill>
                <a:uFill>
                  <a:solidFill>
                    <a:srgbClr val="0563C1"/>
                  </a:solidFill>
                </a:uFill>
                <a:hlinkClick r:id="rId2" invalidUrl="" action="" tgtFrame="" tooltip="" history="1" highlightClick="0" endSnd="0"/>
              </a:rPr>
              <a:t>www.ohio.edu/people/bayless/seniorlab/thermocouple.pdf</a:t>
            </a:r>
            <a:r>
              <a:t> (downloaded 02/04/2015)</a:t>
            </a:r>
          </a:p>
          <a:p>
            <a:pPr>
              <a:defRPr sz="2000"/>
            </a:pPr>
            <a:r>
              <a:t>University of Cambridge Thermoelectric Materials for Thermocouples</a:t>
            </a:r>
            <a:endParaRPr u="sng"/>
          </a:p>
          <a:p>
            <a:pPr lvl="1" marL="685800" indent="-228600">
              <a:spcBef>
                <a:spcPts val="500"/>
              </a:spcBef>
              <a:defRPr sz="1800"/>
            </a:pPr>
            <a:r>
              <a:rPr u="sng">
                <a:solidFill>
                  <a:srgbClr val="0563C1"/>
                </a:solidFill>
                <a:uFill>
                  <a:solidFill>
                    <a:srgbClr val="0563C1"/>
                  </a:solidFill>
                </a:uFill>
                <a:hlinkClick r:id="rId3" invalidUrl="" action="" tgtFrame="" tooltip="" history="1" highlightClick="0" endSnd="0"/>
              </a:rPr>
              <a:t>http</a:t>
            </a:r>
            <a:r>
              <a:rPr u="sng">
                <a:solidFill>
                  <a:srgbClr val="0563C1"/>
                </a:solidFill>
                <a:uFill>
                  <a:solidFill>
                    <a:srgbClr val="0563C1"/>
                  </a:solidFill>
                </a:uFill>
                <a:hlinkClick r:id="rId3" invalidUrl="" action="" tgtFrame="" tooltip="" history="1" highlightClick="0" endSnd="0"/>
              </a:rPr>
              <a:t>://</a:t>
            </a:r>
            <a:r>
              <a:rPr u="sng">
                <a:solidFill>
                  <a:srgbClr val="0563C1"/>
                </a:solidFill>
                <a:uFill>
                  <a:solidFill>
                    <a:srgbClr val="0563C1"/>
                  </a:solidFill>
                </a:uFill>
                <a:hlinkClick r:id="rId3" invalidUrl="" action="" tgtFrame="" tooltip="" history="1" highlightClick="0" endSnd="0"/>
              </a:rPr>
              <a:t>www.msm.cam.ac.uk/utc/thermocouple/pages/ThermocouplesOperatingPrinciples.html</a:t>
            </a:r>
            <a:r>
              <a:t> (viewed 02/04/2015)</a:t>
            </a:r>
          </a:p>
          <a:p>
            <a:pPr>
              <a:defRPr sz="2000"/>
            </a:pPr>
            <a:r>
              <a:t>National Instruments Temperature Measurements with Thermocouples: How-To Guide</a:t>
            </a:r>
          </a:p>
          <a:p>
            <a:pPr lvl="1" marL="685800" indent="-228600">
              <a:spcBef>
                <a:spcPts val="500"/>
              </a:spcBef>
              <a:defRPr sz="1800"/>
            </a:pPr>
            <a:r>
              <a:rPr u="sng">
                <a:solidFill>
                  <a:srgbClr val="0563C1"/>
                </a:solidFill>
                <a:uFill>
                  <a:solidFill>
                    <a:srgbClr val="0563C1"/>
                  </a:solidFill>
                </a:uFill>
                <a:hlinkClick r:id="rId4" invalidUrl="" action="" tgtFrame="" tooltip="" history="1" highlightClick="0" endSnd="0"/>
              </a:rPr>
              <a:t>http://</a:t>
            </a:r>
            <a:r>
              <a:rPr u="sng">
                <a:solidFill>
                  <a:srgbClr val="0563C1"/>
                </a:solidFill>
                <a:uFill>
                  <a:solidFill>
                    <a:srgbClr val="0563C1"/>
                  </a:solidFill>
                </a:uFill>
                <a:hlinkClick r:id="rId4" invalidUrl="" action="" tgtFrame="" tooltip="" history="1" highlightClick="0" endSnd="0"/>
              </a:rPr>
              <a:t>www.technologyreview.com/sites/default/files/legacy/temperature_measurements_with_thermocouples.pdf</a:t>
            </a:r>
            <a:r>
              <a:t> (downloaded 02/04/2015)</a:t>
            </a:r>
            <a:endParaRPr sz="2400"/>
          </a:p>
          <a:p>
            <a:pPr>
              <a:defRPr sz="2200"/>
            </a:pPr>
            <a:r>
              <a:t> Vishay NTCLE100E3104JB0 Data Sheet</a:t>
            </a:r>
          </a:p>
          <a:p>
            <a:pPr lvl="1" marL="685800" indent="-228600">
              <a:spcBef>
                <a:spcPts val="500"/>
              </a:spcBef>
              <a:defRPr sz="1800"/>
            </a:pPr>
            <a:r>
              <a:rPr u="sng">
                <a:solidFill>
                  <a:srgbClr val="0563C1"/>
                </a:solidFill>
                <a:uFill>
                  <a:solidFill>
                    <a:srgbClr val="0563C1"/>
                  </a:solidFill>
                </a:uFill>
                <a:hlinkClick r:id="rId5" invalidUrl="" action="" tgtFrame="" tooltip="" history="1" highlightClick="0" endSnd="0"/>
              </a:rPr>
              <a:t>http://</a:t>
            </a:r>
            <a:r>
              <a:rPr u="sng">
                <a:solidFill>
                  <a:srgbClr val="0563C1"/>
                </a:solidFill>
                <a:uFill>
                  <a:solidFill>
                    <a:srgbClr val="0563C1"/>
                  </a:solidFill>
                </a:uFill>
                <a:hlinkClick r:id="rId5" invalidUrl="" action="" tgtFrame="" tooltip="" history="1" highlightClick="0" endSnd="0"/>
              </a:rPr>
              <a:t>www.eng.hmc.edu/NewE80/PDFs/VIshayThermDataSheet.pdf</a:t>
            </a:r>
            <a:r>
              <a:t> (downloaded on 02/04/2015)</a:t>
            </a:r>
          </a:p>
        </p:txBody>
      </p:sp>
      <p:sp>
        <p:nvSpPr>
          <p:cNvPr id="859" name="Shape 859"/>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860" name="Shape 860"/>
          <p:cNvSpPr/>
          <p:nvPr>
            <p:ph type="sldNum" sz="quarter" idx="2"/>
          </p:nvPr>
        </p:nvSpPr>
        <p:spPr>
          <a:xfrm>
            <a:off x="11095176" y="6404292"/>
            <a:ext cx="258624"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71" name="Shape 171"/>
          <p:cNvSpPr/>
          <p:nvPr>
            <p:ph type="title"/>
          </p:nvPr>
        </p:nvSpPr>
        <p:spPr>
          <a:prstGeom prst="rect">
            <a:avLst/>
          </a:prstGeom>
        </p:spPr>
        <p:txBody>
          <a:bodyPr/>
          <a:lstStyle>
            <a:lvl1pPr defTabSz="804672">
              <a:defRPr sz="3872"/>
            </a:lvl1pPr>
          </a:lstStyle>
          <a:p>
            <a:pPr/>
            <a:r>
              <a:t>Desirable Temperature Sensor Characteristics</a:t>
            </a:r>
          </a:p>
        </p:txBody>
      </p:sp>
      <p:sp>
        <p:nvSpPr>
          <p:cNvPr id="172" name="Shape 17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ENGINEERING 80</a:t>
            </a:r>
          </a:p>
        </p:txBody>
      </p:sp>
      <p:sp>
        <p:nvSpPr>
          <p:cNvPr id="173" name="Shape 173"/>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Shape 174"/>
          <p:cNvSpPr/>
          <p:nvPr/>
        </p:nvSpPr>
        <p:spPr>
          <a:xfrm>
            <a:off x="4730281" y="987054"/>
            <a:ext cx="2573216" cy="7423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ACCURATE</a:t>
            </a:r>
          </a:p>
        </p:txBody>
      </p:sp>
      <p:sp>
        <p:nvSpPr>
          <p:cNvPr id="175" name="Shape 175"/>
          <p:cNvSpPr/>
          <p:nvPr/>
        </p:nvSpPr>
        <p:spPr>
          <a:xfrm>
            <a:off x="8472827" y="1374163"/>
            <a:ext cx="3417278" cy="7423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REPEATABLE</a:t>
            </a:r>
          </a:p>
        </p:txBody>
      </p:sp>
      <p:sp>
        <p:nvSpPr>
          <p:cNvPr id="176" name="Shape 176"/>
          <p:cNvSpPr/>
          <p:nvPr/>
        </p:nvSpPr>
        <p:spPr>
          <a:xfrm>
            <a:off x="8472827" y="2551252"/>
            <a:ext cx="3475945" cy="19869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WIDE TEMPERATURE RANGE</a:t>
            </a:r>
          </a:p>
        </p:txBody>
      </p:sp>
      <p:sp>
        <p:nvSpPr>
          <p:cNvPr id="177" name="Shape 177"/>
          <p:cNvSpPr/>
          <p:nvPr/>
        </p:nvSpPr>
        <p:spPr>
          <a:xfrm>
            <a:off x="346708" y="2549839"/>
            <a:ext cx="3060470" cy="13646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EASY CALIBRATION</a:t>
            </a:r>
          </a:p>
        </p:txBody>
      </p:sp>
      <p:sp>
        <p:nvSpPr>
          <p:cNvPr id="178" name="Shape 178"/>
          <p:cNvSpPr/>
          <p:nvPr/>
        </p:nvSpPr>
        <p:spPr>
          <a:xfrm>
            <a:off x="348092" y="1088754"/>
            <a:ext cx="3059086" cy="13646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FAST RESPONSE</a:t>
            </a:r>
          </a:p>
        </p:txBody>
      </p:sp>
      <p:sp>
        <p:nvSpPr>
          <p:cNvPr id="179" name="Shape 179"/>
          <p:cNvSpPr/>
          <p:nvPr/>
        </p:nvSpPr>
        <p:spPr>
          <a:xfrm>
            <a:off x="1253728" y="5016834"/>
            <a:ext cx="9526322" cy="13646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p>
            <a:pPr algn="ctr">
              <a:defRPr b="1" sz="4000"/>
            </a:pPr>
            <a:r>
              <a:t>SIMPLE RELATIONSHIP</a:t>
            </a:r>
          </a:p>
          <a:p>
            <a:pPr algn="ctr">
              <a:defRPr b="1" sz="4000"/>
            </a:pPr>
            <a:r>
              <a:t>SENSOR OUTPUT </a:t>
            </a:r>
            <a:r>
              <a:rPr b="0">
                <a:latin typeface="Wingdings"/>
                <a:ea typeface="Wingdings"/>
                <a:cs typeface="Wingdings"/>
                <a:sym typeface="Wingdings"/>
              </a:rPr>
              <a:t> </a:t>
            </a:r>
            <a:r>
              <a:t>TEMPERATURE</a:t>
            </a:r>
          </a:p>
        </p:txBody>
      </p:sp>
      <p:sp>
        <p:nvSpPr>
          <p:cNvPr id="180" name="Shape 180"/>
          <p:cNvSpPr/>
          <p:nvPr/>
        </p:nvSpPr>
        <p:spPr>
          <a:xfrm>
            <a:off x="4046773" y="2846182"/>
            <a:ext cx="3940235" cy="1374141"/>
          </a:xfrm>
          <a:prstGeom prst="rect">
            <a:avLst/>
          </a:prstGeom>
          <a:solidFill>
            <a:schemeClr val="accent4"/>
          </a:solidFill>
          <a:ln w="38100">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TEMPERATURE SENSOR</a:t>
            </a:r>
          </a:p>
        </p:txBody>
      </p:sp>
      <p:sp>
        <p:nvSpPr>
          <p:cNvPr id="181" name="Shape 181"/>
          <p:cNvSpPr/>
          <p:nvPr/>
        </p:nvSpPr>
        <p:spPr>
          <a:xfrm>
            <a:off x="348092" y="4062727"/>
            <a:ext cx="3060471" cy="742316"/>
          </a:xfrm>
          <a:prstGeom prst="rect">
            <a:avLst/>
          </a:prstGeom>
          <a:ln w="28575">
            <a:solidFill>
              <a:srgbClr val="000000"/>
            </a:solidFill>
          </a:ln>
          <a:extLst>
            <a:ext uri="{C572A759-6A51-4108-AA02-DFA0A04FC94B}">
              <ma14:wrappingTextBoxFlag xmlns:ma14="http://schemas.microsoft.com/office/mac/drawingml/2011/main" val="1"/>
            </a:ext>
          </a:extLst>
        </p:spPr>
        <p:txBody>
          <a:bodyPr lIns="45719" rIns="45719">
            <a:spAutoFit/>
          </a:bodyPr>
          <a:lstStyle>
            <a:lvl1pPr algn="ctr">
              <a:defRPr b="1" sz="4000"/>
            </a:lvl1pPr>
          </a:lstStyle>
          <a:p>
            <a:pPr/>
            <a:r>
              <a:t>COST</a:t>
            </a:r>
          </a:p>
        </p:txBody>
      </p:sp>
      <p:sp>
        <p:nvSpPr>
          <p:cNvPr id="182" name="Shape 182"/>
          <p:cNvSpPr/>
          <p:nvPr/>
        </p:nvSpPr>
        <p:spPr>
          <a:xfrm>
            <a:off x="3407176" y="1750475"/>
            <a:ext cx="631425" cy="1108945"/>
          </a:xfrm>
          <a:prstGeom prst="line">
            <a:avLst/>
          </a:prstGeom>
          <a:ln w="57150">
            <a:solidFill>
              <a:srgbClr val="000000"/>
            </a:solidFill>
            <a:miter/>
            <a:tailEnd type="triangle"/>
          </a:ln>
        </p:spPr>
        <p:txBody>
          <a:bodyPr lIns="45719" rIns="45719"/>
          <a:lstStyle/>
          <a:p>
            <a:pPr/>
          </a:p>
        </p:txBody>
      </p:sp>
      <p:sp>
        <p:nvSpPr>
          <p:cNvPr id="183" name="Shape 183"/>
          <p:cNvSpPr/>
          <p:nvPr/>
        </p:nvSpPr>
        <p:spPr>
          <a:xfrm>
            <a:off x="3408562" y="3211560"/>
            <a:ext cx="638213" cy="296342"/>
          </a:xfrm>
          <a:prstGeom prst="line">
            <a:avLst/>
          </a:prstGeom>
          <a:ln w="57150">
            <a:solidFill>
              <a:srgbClr val="000000"/>
            </a:solidFill>
            <a:miter/>
            <a:tailEnd type="triangle"/>
          </a:ln>
        </p:spPr>
        <p:txBody>
          <a:bodyPr lIns="45719" rIns="45719"/>
          <a:lstStyle/>
          <a:p>
            <a:pPr/>
          </a:p>
        </p:txBody>
      </p:sp>
      <p:sp>
        <p:nvSpPr>
          <p:cNvPr id="184" name="Shape 184"/>
          <p:cNvSpPr/>
          <p:nvPr/>
        </p:nvSpPr>
        <p:spPr>
          <a:xfrm flipV="1">
            <a:off x="3408562" y="4169621"/>
            <a:ext cx="638213" cy="185495"/>
          </a:xfrm>
          <a:prstGeom prst="line">
            <a:avLst/>
          </a:prstGeom>
          <a:ln w="57150">
            <a:solidFill>
              <a:srgbClr val="000000"/>
            </a:solidFill>
            <a:miter/>
            <a:tailEnd type="triangle"/>
          </a:ln>
        </p:spPr>
        <p:txBody>
          <a:bodyPr lIns="45719" rIns="45719"/>
          <a:lstStyle/>
          <a:p>
            <a:pPr/>
          </a:p>
        </p:txBody>
      </p:sp>
      <p:cxnSp>
        <p:nvCxnSpPr>
          <p:cNvPr id="185" name="Connector 185"/>
          <p:cNvCxnSpPr>
            <a:stCxn id="174" idx="0"/>
            <a:endCxn id="180" idx="0"/>
          </p:cNvCxnSpPr>
          <p:nvPr/>
        </p:nvCxnSpPr>
        <p:spPr>
          <a:xfrm>
            <a:off x="6016889" y="1358212"/>
            <a:ext cx="2" cy="2175041"/>
          </a:xfrm>
          <a:prstGeom prst="straightConnector1">
            <a:avLst/>
          </a:prstGeom>
          <a:ln w="57150">
            <a:solidFill>
              <a:srgbClr val="000000"/>
            </a:solidFill>
            <a:miter/>
            <a:tailEnd type="triangle"/>
          </a:ln>
        </p:spPr>
      </p:cxnSp>
      <p:sp>
        <p:nvSpPr>
          <p:cNvPr id="186" name="Shape 186"/>
          <p:cNvSpPr/>
          <p:nvPr/>
        </p:nvSpPr>
        <p:spPr>
          <a:xfrm flipH="1">
            <a:off x="7953970" y="1728105"/>
            <a:ext cx="518858" cy="1110038"/>
          </a:xfrm>
          <a:prstGeom prst="line">
            <a:avLst/>
          </a:prstGeom>
          <a:ln w="57150">
            <a:solidFill>
              <a:srgbClr val="000000"/>
            </a:solidFill>
            <a:miter/>
            <a:tailEnd type="triangle"/>
          </a:ln>
        </p:spPr>
        <p:txBody>
          <a:bodyPr lIns="45719" rIns="45719"/>
          <a:lstStyle/>
          <a:p>
            <a:pPr/>
          </a:p>
        </p:txBody>
      </p:sp>
      <p:cxnSp>
        <p:nvCxnSpPr>
          <p:cNvPr id="187" name="Connector 187"/>
          <p:cNvCxnSpPr>
            <a:stCxn id="176" idx="0"/>
            <a:endCxn id="180" idx="0"/>
          </p:cNvCxnSpPr>
          <p:nvPr/>
        </p:nvCxnSpPr>
        <p:spPr>
          <a:xfrm flipH="1" flipV="1">
            <a:off x="6016890" y="3533252"/>
            <a:ext cx="4193910" cy="11458"/>
          </a:xfrm>
          <a:prstGeom prst="straightConnector1">
            <a:avLst/>
          </a:prstGeom>
          <a:ln w="57150">
            <a:solidFill>
              <a:srgbClr val="000000"/>
            </a:solidFill>
            <a:miter/>
            <a:tailEnd type="triangle"/>
          </a:ln>
        </p:spPr>
      </p:cxnSp>
      <p:sp>
        <p:nvSpPr>
          <p:cNvPr id="188" name="Shape 188"/>
          <p:cNvSpPr/>
          <p:nvPr/>
        </p:nvSpPr>
        <p:spPr>
          <a:xfrm flipV="1">
            <a:off x="6016889" y="4157381"/>
            <a:ext cx="2" cy="859453"/>
          </a:xfrm>
          <a:prstGeom prst="line">
            <a:avLst/>
          </a:prstGeom>
          <a:ln w="5715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4038600" y="6404292"/>
            <a:ext cx="4114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Temperature Measurements</a:t>
            </a:r>
          </a:p>
        </p:txBody>
      </p:sp>
      <p:sp>
        <p:nvSpPr>
          <p:cNvPr id="191" name="Shape 191"/>
          <p:cNvSpPr/>
          <p:nvPr>
            <p:ph type="title"/>
          </p:nvPr>
        </p:nvSpPr>
        <p:spPr>
          <a:prstGeom prst="rect">
            <a:avLst/>
          </a:prstGeom>
        </p:spPr>
        <p:txBody>
          <a:bodyPr/>
          <a:lstStyle>
            <a:lvl1pPr defTabSz="804672">
              <a:defRPr sz="3872"/>
            </a:lvl1pPr>
          </a:lstStyle>
          <a:p>
            <a:pPr/>
            <a:r>
              <a:t>Thermistor </a:t>
            </a:r>
          </a:p>
        </p:txBody>
      </p:sp>
      <p:sp>
        <p:nvSpPr>
          <p:cNvPr id="192" name="Shape 192"/>
          <p:cNvSpPr/>
          <p:nvPr/>
        </p:nvSpPr>
        <p:spPr>
          <a:xfrm>
            <a:off x="838200" y="6404292"/>
            <a:ext cx="27432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ENGR 106 Lecture 3</a:t>
            </a:r>
          </a:p>
        </p:txBody>
      </p:sp>
      <p:sp>
        <p:nvSpPr>
          <p:cNvPr id="193" name="Shape 193"/>
          <p:cNvSpPr/>
          <p:nvPr>
            <p:ph type="sldNum" sz="quarter" idx="2"/>
          </p:nvPr>
        </p:nvSpPr>
        <p:spPr>
          <a:xfrm>
            <a:off x="11172418" y="6404292"/>
            <a:ext cx="1813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Shape 194"/>
          <p:cNvSpPr/>
          <p:nvPr/>
        </p:nvSpPr>
        <p:spPr>
          <a:xfrm>
            <a:off x="1001713" y="1071194"/>
            <a:ext cx="1050728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u="sng">
                <a:solidFill>
                  <a:srgbClr val="00B050"/>
                </a:solidFill>
              </a:defRPr>
            </a:pPr>
            <a:r>
              <a:t>Thermistor</a:t>
            </a:r>
            <a:r>
              <a:rPr b="0" u="none">
                <a:solidFill>
                  <a:srgbClr val="000000"/>
                </a:solidFill>
              </a:rPr>
              <a:t> – a resistor whose resistance changes with temperature</a:t>
            </a:r>
          </a:p>
        </p:txBody>
      </p:sp>
      <p:pic>
        <p:nvPicPr>
          <p:cNvPr id="195" name="image10.png"/>
          <p:cNvPicPr>
            <a:picLocks noChangeAspect="1"/>
          </p:cNvPicPr>
          <p:nvPr/>
        </p:nvPicPr>
        <p:blipFill>
          <a:blip r:embed="rId2">
            <a:extLst/>
          </a:blip>
          <a:stretch>
            <a:fillRect/>
          </a:stretch>
        </p:blipFill>
        <p:spPr>
          <a:xfrm rot="5400000">
            <a:off x="810306" y="2729169"/>
            <a:ext cx="4627305" cy="2558628"/>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