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324863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solidFill>
                <a:srgbClr val="7695B6"/>
              </a:solidFill>
              <a:prstDash val="solid"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solidFill>
                <a:srgbClr val="7695B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D6D3CB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95B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695B6"/>
              </a:solidFill>
              <a:prstDash val="solid"/>
              <a:miter lim="400000"/>
            </a:ln>
          </a:top>
          <a:bottom>
            <a:ln w="12700" cap="flat">
              <a:solidFill>
                <a:srgbClr val="7695B6"/>
              </a:solidFill>
              <a:prstDash val="solid"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695B6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95B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BD8CD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15F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EEBE2">
              <a:alpha val="85000"/>
            </a:srgbClr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solidFill>
                <a:srgbClr val="A8A49D"/>
              </a:solidFill>
              <a:prstDash val="solid"/>
              <a:miter lim="400000"/>
            </a:ln>
          </a:left>
          <a:right>
            <a:ln w="12700" cap="flat">
              <a:solidFill>
                <a:srgbClr val="A8A49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8A49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solidFill>
            <a:srgbClr val="8C8982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6F4E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8A49D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EEBE2">
              <a:alpha val="8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D6D3CB"/>
              </a:solidFill>
              <a:prstDash val="solid"/>
              <a:miter lim="400000"/>
            </a:ln>
          </a:right>
          <a:top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D6D3CB"/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D6D3C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D6D3C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6D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D6D3CB"/>
              </a:solidFill>
              <a:prstDash val="solid"/>
              <a:miter lim="400000"/>
            </a:ln>
          </a:bottom>
          <a:insideH>
            <a:ln w="25400" cap="flat">
              <a:solidFill>
                <a:srgbClr val="D6D3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 snapToObjects="1">
      <p:cViewPr varScale="1">
        <p:scale>
          <a:sx n="76" d="100"/>
          <a:sy n="76" d="100"/>
        </p:scale>
        <p:origin x="1672" y="19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60860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55600" y="59055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body" sz="quarter" idx="13"/>
          </p:nvPr>
        </p:nvSpPr>
        <p:spPr>
          <a:xfrm>
            <a:off x="1270000" y="4305300"/>
            <a:ext cx="10464800" cy="609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ClrTx/>
              <a:buSzTx/>
              <a:buFontTx/>
              <a:buNone/>
              <a:defRPr sz="3000"/>
            </a:lvl1pPr>
          </a:lstStyle>
          <a:p>
            <a:r>
              <a:t>“Type a quote here.” 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>
                <a:solidFill>
                  <a:srgbClr val="5C86B9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406400" y="86233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06400" y="867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3"/>
          </p:nvPr>
        </p:nvSpPr>
        <p:spPr>
          <a:xfrm>
            <a:off x="369422" y="8807450"/>
            <a:ext cx="12255501" cy="406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1800" i="1">
                <a:solidFill>
                  <a:srgbClr val="5C86B9"/>
                </a:solidFill>
              </a:defRPr>
            </a:lvl1pPr>
          </a:lstStyle>
          <a:p>
            <a:r>
              <a:t>Date</a:t>
            </a:r>
          </a:p>
        </p:txBody>
      </p:sp>
      <p:sp>
        <p:nvSpPr>
          <p:cNvPr id="28" name="Shape 28"/>
          <p:cNvSpPr>
            <a:spLocks noGrp="1"/>
          </p:cNvSpPr>
          <p:nvPr>
            <p:ph type="pic" idx="14"/>
          </p:nvPr>
        </p:nvSpPr>
        <p:spPr>
          <a:xfrm>
            <a:off x="368300" y="444500"/>
            <a:ext cx="12268200" cy="6324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355600" y="6908800"/>
            <a:ext cx="12293600" cy="1104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355600" y="8001000"/>
            <a:ext cx="12293600" cy="5080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06400" y="48641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406400" y="49149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55600" y="2628900"/>
            <a:ext cx="12293600" cy="210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406400" y="52705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406400" y="53213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55600" y="1930400"/>
            <a:ext cx="5816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355600" y="5410200"/>
            <a:ext cx="5816600" cy="3365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1pPr>
            <a:lvl2pPr marL="0" indent="2286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2pPr>
            <a:lvl3pPr marL="0" indent="4572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3pPr>
            <a:lvl4pPr marL="0" indent="6858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4pPr>
            <a:lvl5pPr marL="0" indent="914400">
              <a:spcBef>
                <a:spcPts val="1000"/>
              </a:spcBef>
              <a:buClrTx/>
              <a:buSzTx/>
              <a:buFontTx/>
              <a:buNone/>
              <a:defRPr sz="2400">
                <a:solidFill>
                  <a:srgbClr val="5C86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406399" y="1537793"/>
            <a:ext cx="12192002" cy="128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06399" y="1588593"/>
            <a:ext cx="12192002" cy="128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616339" y="240836"/>
            <a:ext cx="11028628" cy="125164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  <a:buChar char="•"/>
            </a:lvl2pPr>
            <a:lvl3pPr>
              <a:spcBef>
                <a:spcPts val="4200"/>
              </a:spcBef>
              <a:buChar char="✦"/>
            </a:lvl3pPr>
            <a:lvl4pPr>
              <a:spcBef>
                <a:spcPts val="4200"/>
              </a:spcBef>
              <a:buChar char="✴"/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83" y="120881"/>
            <a:ext cx="1485901" cy="1371601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73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04600" y="8642350"/>
            <a:ext cx="1574800" cy="110490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06400" y="25654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06400" y="2616200"/>
            <a:ext cx="5689600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pic" idx="13"/>
          </p:nvPr>
        </p:nvSpPr>
        <p:spPr>
          <a:xfrm>
            <a:off x="6502400" y="0"/>
            <a:ext cx="6502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355600" y="444500"/>
            <a:ext cx="5816600" cy="2044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355600" y="2984500"/>
            <a:ext cx="5816600" cy="6324600"/>
          </a:xfrm>
          <a:prstGeom prst="rect">
            <a:avLst/>
          </a:prstGeom>
        </p:spPr>
        <p:txBody>
          <a:bodyPr/>
          <a:lstStyle>
            <a:lvl1pPr marL="381000" indent="-381000">
              <a:defRPr sz="3000"/>
            </a:lvl1pPr>
            <a:lvl2pPr marL="762000" indent="-381000">
              <a:defRPr sz="3000"/>
            </a:lvl2pPr>
            <a:lvl3pPr marL="1143000" indent="-381000">
              <a:defRPr sz="3000"/>
            </a:lvl3pPr>
            <a:lvl4pPr marL="1524000" indent="-381000">
              <a:defRPr sz="3000"/>
            </a:lvl4pPr>
            <a:lvl5pPr marL="1905000" indent="-381000"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15537" dir="5392174" rotWithShape="0">
                    <a:srgbClr val="000000">
                      <a:alpha val="78421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355600" y="444500"/>
            <a:ext cx="12293600" cy="8864600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</a:lvl1pPr>
            <a:lvl2pPr>
              <a:spcBef>
                <a:spcPts val="4200"/>
              </a:spcBef>
            </a:lvl2pPr>
            <a:lvl3pPr>
              <a:spcBef>
                <a:spcPts val="4200"/>
              </a:spcBef>
            </a:lvl3pPr>
            <a:lvl4pPr>
              <a:spcBef>
                <a:spcPts val="4200"/>
              </a:spcBef>
            </a:lvl4pPr>
            <a:lvl5pPr>
              <a:spcBef>
                <a:spcPts val="42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sz="half" idx="13"/>
          </p:nvPr>
        </p:nvSpPr>
        <p:spPr>
          <a:xfrm>
            <a:off x="6502400" y="4813300"/>
            <a:ext cx="6121400" cy="4356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pic" sz="half" idx="14"/>
          </p:nvPr>
        </p:nvSpPr>
        <p:spPr>
          <a:xfrm>
            <a:off x="6502400" y="444500"/>
            <a:ext cx="6121400" cy="436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pic" idx="15"/>
          </p:nvPr>
        </p:nvSpPr>
        <p:spPr>
          <a:xfrm>
            <a:off x="368300" y="444500"/>
            <a:ext cx="6121400" cy="872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486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06400" y="25654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06400" y="2616200"/>
            <a:ext cx="12192001" cy="127"/>
          </a:xfrm>
          <a:prstGeom prst="line">
            <a:avLst/>
          </a:prstGeom>
          <a:ln w="12700">
            <a:solidFill>
              <a:schemeClr val="accent1">
                <a:hueOff val="109193"/>
                <a:satOff val="-4874"/>
                <a:lumOff val="12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55600" y="444500"/>
            <a:ext cx="12293600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55600" y="2984500"/>
            <a:ext cx="12293600" cy="632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2331700" y="9220200"/>
            <a:ext cx="317500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chemeClr val="accent1">
                    <a:hueOff val="54750"/>
                    <a:satOff val="-1697"/>
                    <a:lumOff val="-18038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chemeClr val="accent1">
              <a:hueOff val="54750"/>
              <a:satOff val="-1697"/>
              <a:lumOff val="-18038"/>
            </a:schemeClr>
          </a:solidFill>
          <a:uFillTx/>
          <a:latin typeface="+mn-lt"/>
          <a:ea typeface="+mn-ea"/>
          <a:cs typeface="+mn-cs"/>
          <a:sym typeface="Didot"/>
        </a:defRPr>
      </a:lvl9pPr>
    </p:titleStyle>
    <p:bodyStyle>
      <a:lvl1pPr marL="50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1pPr>
      <a:lvl2pPr marL="101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2pPr>
      <a:lvl3pPr marL="152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3pPr>
      <a:lvl4pPr marL="203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4pPr>
      <a:lvl5pPr marL="2540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5pPr>
      <a:lvl6pPr marL="3048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6pPr>
      <a:lvl7pPr marL="3556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7pPr>
      <a:lvl8pPr marL="4064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8pPr>
      <a:lvl9pPr marL="4572000" marR="0" indent="-508000" algn="l" defTabSz="584200" latinLnBrk="0">
        <a:lnSpc>
          <a:spcPct val="100000"/>
        </a:lnSpc>
        <a:spcBef>
          <a:spcPts val="3800"/>
        </a:spcBef>
        <a:spcAft>
          <a:spcPts val="0"/>
        </a:spcAft>
        <a:buClr>
          <a:srgbClr val="5C86B9"/>
        </a:buClr>
        <a:buSzPct val="70000"/>
        <a:buFont typeface="Zapf Dingbats"/>
        <a:buChar char="✤"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Semester 2,  2016/2017</a:t>
            </a:r>
          </a:p>
        </p:txBody>
      </p:sp>
      <p:sp>
        <p:nvSpPr>
          <p:cNvPr id="138" name="Shape 138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/>
          <a:p>
            <a:pPr>
              <a:defRPr sz="5000" spc="0"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Taught By: </a:t>
            </a:r>
          </a:p>
          <a:p>
            <a:pPr lvl="8">
              <a:defRPr sz="5000" spc="0">
                <a:solidFill>
                  <a:srgbClr val="202020"/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Daniel Opoku (Ph.D.)</a:t>
            </a:r>
          </a:p>
        </p:txBody>
      </p:sp>
      <p:sp>
        <p:nvSpPr>
          <p:cNvPr id="139" name="Shape 139"/>
          <p:cNvSpPr/>
          <p:nvPr/>
        </p:nvSpPr>
        <p:spPr>
          <a:xfrm>
            <a:off x="1080306" y="-104904"/>
            <a:ext cx="10336188" cy="173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EE 288 (ELECTRICAL) </a:t>
            </a:r>
            <a:r>
              <a:rPr/>
              <a:t>MEASUREMENT </a:t>
            </a:r>
            <a:endParaRPr lang="en-US" smtClean="0"/>
          </a:p>
          <a:p>
            <a:r>
              <a:rPr smtClean="0"/>
              <a:t>&amp; </a:t>
            </a:r>
            <a:r>
              <a:t>INSTRUMENTATION 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516268" y="2032000"/>
            <a:ext cx="6659696" cy="3048000"/>
            <a:chOff x="0" y="0"/>
            <a:chExt cx="6659695" cy="3047999"/>
          </a:xfrm>
        </p:grpSpPr>
        <p:sp>
          <p:nvSpPr>
            <p:cNvPr id="141" name="Shape 141"/>
            <p:cNvSpPr/>
            <p:nvPr/>
          </p:nvSpPr>
          <p:spPr>
            <a:xfrm>
              <a:off x="25400" y="25400"/>
              <a:ext cx="6608896" cy="299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t>CONTACT</a:t>
              </a:r>
            </a:p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t>c/o:</a:t>
              </a:r>
            </a:p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rPr>
                  <a:solidFill>
                    <a:srgbClr val="0433FF"/>
                  </a:solidFill>
                </a:rPr>
                <a:t>Address:</a:t>
              </a:r>
              <a:r>
                <a:rPr>
                  <a:solidFill>
                    <a:srgbClr val="0085CC"/>
                  </a:solidFill>
                </a:rPr>
                <a:t> </a:t>
              </a:r>
              <a:r>
                <a:t>Department of Electrical Engineering</a:t>
              </a:r>
            </a:p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t>                 KNUST, Kumasi, Ghana</a:t>
              </a:r>
            </a:p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rPr>
                  <a:solidFill>
                    <a:srgbClr val="0433FF"/>
                  </a:solidFill>
                </a:rPr>
                <a:t>E-mail:</a:t>
              </a:r>
              <a:r>
                <a:t>    dopoku.coe@knust.edu.gh</a:t>
              </a:r>
            </a:p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rPr>
                  <a:solidFill>
                    <a:srgbClr val="0433FF"/>
                  </a:solidFill>
                </a:rPr>
                <a:t>Phone:    </a:t>
              </a:r>
              <a:r>
                <a:t>0553604143 </a:t>
              </a:r>
            </a:p>
            <a:p>
              <a:pPr>
                <a:defRPr sz="2400">
                  <a:solidFill>
                    <a:srgbClr val="202020"/>
                  </a:solidFill>
                </a:defRPr>
              </a:pPr>
              <a:r>
                <a:rPr>
                  <a:solidFill>
                    <a:srgbClr val="0433FF"/>
                  </a:solidFill>
                </a:rPr>
                <a:t>Office:</a:t>
              </a:r>
              <a:r>
                <a:t>     Opposite COE Department (Temp)</a:t>
              </a:r>
            </a:p>
          </p:txBody>
        </p:sp>
        <p:pic>
          <p:nvPicPr>
            <p:cNvPr id="140" name="Picture 139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659696" cy="3048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  <p:bldP spid="142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Measurement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5600" y="1899942"/>
            <a:ext cx="12293600" cy="7409158"/>
          </a:xfrm>
          <a:prstGeom prst="rect">
            <a:avLst/>
          </a:prstGeom>
        </p:spPr>
        <p:txBody>
          <a:bodyPr/>
          <a:lstStyle/>
          <a:p>
            <a:pPr marL="497840" indent="-497840" defTabSz="572516">
              <a:spcBef>
                <a:spcPts val="4100"/>
              </a:spcBef>
              <a:defRPr sz="3724"/>
            </a:pPr>
            <a:r>
              <a:t> Thus the internationally agreed set of standard units (SI units or Syste`mes internationales d’unite ́s) has been defined. </a:t>
            </a:r>
          </a:p>
          <a:p>
            <a:pPr marL="995680" lvl="1" indent="-497840" defTabSz="572516">
              <a:spcBef>
                <a:spcPts val="4100"/>
              </a:spcBef>
              <a:defRPr sz="3724"/>
            </a:pPr>
            <a:r>
              <a:t>It has seven fundamental units from which all other units are derived. </a:t>
            </a:r>
          </a:p>
          <a:p>
            <a:pPr marL="995680" lvl="1" indent="-497840" defTabSz="572516">
              <a:spcBef>
                <a:spcPts val="4100"/>
              </a:spcBef>
              <a:defRPr sz="3724"/>
            </a:pPr>
            <a:r>
              <a:t>Efforts are being made to encourage the adoption of this system throughout the world. </a:t>
            </a:r>
          </a:p>
          <a:p>
            <a:pPr marL="497840" indent="-497840" defTabSz="572516">
              <a:spcBef>
                <a:spcPts val="4100"/>
              </a:spcBef>
              <a:defRPr sz="3724"/>
            </a:pPr>
            <a:r>
              <a:t>However, the Imperial system is still widely used in the engineering industry, particularly in the United States.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Measurement</a:t>
            </a:r>
          </a:p>
        </p:txBody>
      </p:sp>
      <p:graphicFrame>
        <p:nvGraphicFramePr>
          <p:cNvPr id="175" name="Table 175"/>
          <p:cNvGraphicFramePr/>
          <p:nvPr/>
        </p:nvGraphicFramePr>
        <p:xfrm>
          <a:off x="850900" y="1887051"/>
          <a:ext cx="11749632" cy="1061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954284"/>
                <a:gridCol w="1658095"/>
                <a:gridCol w="8137253"/>
              </a:tblGrid>
              <a:tr h="66802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Physical Quantity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Standard Unit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Definition of Standard Unit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</a:tr>
              <a:tr h="44202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Length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Meter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Length of path traveled by light in an interval of 1/299,792,458 seconds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7385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Mass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Kilogram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Mass of a platinum–iridium cylinder kept in the International Bureau of Weights and Measures, Sevres, Paris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79502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Time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Second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r>
                        <a:t>9.192631770 10</a:t>
                      </a:r>
                      <a:r>
                        <a:rPr baseline="25000"/>
                        <a:t>9 </a:t>
                      </a:r>
                      <a:r>
                        <a:t>cycles of radiation from vaporized cesium 133 (an accuracy of 1 in 10</a:t>
                      </a:r>
                      <a:r>
                        <a:rPr baseline="25000"/>
                        <a:t>12 </a:t>
                      </a:r>
                      <a:r>
                        <a:t>or one second in 36,000 years)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Temperature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Degrees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Temperature difference between absolute zero Kelvin and the triple point of water is defined as 273.16 K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139192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Current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Amphere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r>
                        <a:t>One ampere is the current flowing through two infinitely long parallel conductors of negligible cross section placed 1 meter apart in vacuum and producing a force of 2x10</a:t>
                      </a:r>
                      <a:r>
                        <a:rPr baseline="25000"/>
                        <a:t> -7 </a:t>
                      </a:r>
                      <a:r>
                        <a:t>newtons per meter length of conductor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2381885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Luminous intensity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Candela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20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r>
                        <a:t>One candela is the luminous intensity in a given direction from a source emitting monochromatic radiation at a frequency of 540 terahertz (Hzx10</a:t>
                      </a:r>
                      <a:r>
                        <a:rPr baseline="25000"/>
                        <a:t>12</a:t>
                      </a:r>
                      <a:r>
                        <a:t>) and with a radiant density in that direction of 1.4641 mW/steradian (1 steradian is the solid angle, which, having its vertex at the centre of a sphere, cuts off an area of the sphere surface equal to that of a square with sides of length equal to the sphere radius)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37185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Matter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Mole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38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rPr>
                        <a:t>Number of atoms in a 0.012-kg mass of carbon 12 </a:t>
                      </a:r>
                    </a:p>
                  </a:txBody>
                  <a:tcPr marL="63500" marR="63500" marT="0" marB="0" anchor="ctr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Measurement</a:t>
            </a:r>
          </a:p>
        </p:txBody>
      </p:sp>
      <p:graphicFrame>
        <p:nvGraphicFramePr>
          <p:cNvPr id="178" name="Table 178"/>
          <p:cNvGraphicFramePr/>
          <p:nvPr/>
        </p:nvGraphicFramePr>
        <p:xfrm>
          <a:off x="1168400" y="2108200"/>
          <a:ext cx="10166018" cy="99356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505065"/>
                <a:gridCol w="2185138"/>
                <a:gridCol w="1475815"/>
              </a:tblGrid>
              <a:tr h="842471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(a) Fundamental Units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25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25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42471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Quantity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Standard Unit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Symbol 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63220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Length
 Mass 
Time 
Electric current 
Temperature 
Luminous 
Matter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Meter
  Kilogram
 Second
 Ampere
 Kelvin
 Candela
 Mole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m 
kg
 s 
A
 K
 Cd
 mol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379318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(b) Supplementary Fundamental Units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25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2500">
                          <a:solidFill>
                            <a:srgbClr val="000000"/>
                          </a:solidFill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562178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Quantity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Standard Unit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Symbol 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65200"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Plane angle
 Solid angle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radian 
steradian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57200" algn="l" defTabSz="457200">
                        <a:lnSpc>
                          <a:spcPts val="4400"/>
                        </a:lnSpc>
                        <a:spcBef>
                          <a:spcPts val="12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effectLst>
                            <a:outerShdw blurRad="25400" dist="12700" dir="5280000" rotWithShape="0">
                              <a:srgbClr val="FFFFFF"/>
                            </a:outerShdw>
                          </a:effectLst>
                          <a:latin typeface="Times"/>
                          <a:ea typeface="Times"/>
                          <a:cs typeface="Times"/>
                          <a:sym typeface="Times"/>
                        </a:rPr>
                        <a:t>rad 
sr </a:t>
                      </a:r>
                    </a:p>
                  </a:txBody>
                  <a:tcPr marL="63500" marR="63500" marT="0" marB="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Measurement</a:t>
            </a:r>
          </a:p>
        </p:txBody>
      </p:sp>
      <p:pic>
        <p:nvPicPr>
          <p:cNvPr id="181" name="pasted-image.pdf"/>
          <p:cNvPicPr>
            <a:picLocks noChangeAspect="1"/>
          </p:cNvPicPr>
          <p:nvPr/>
        </p:nvPicPr>
        <p:blipFill>
          <a:blip r:embed="rId2">
            <a:extLst/>
          </a:blip>
          <a:srcRect t="3010"/>
          <a:stretch>
            <a:fillRect/>
          </a:stretch>
        </p:blipFill>
        <p:spPr>
          <a:xfrm>
            <a:off x="2327256" y="1826027"/>
            <a:ext cx="6878112" cy="7792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4">
              <a:defRPr sz="4608" spc="-92"/>
            </a:lvl1pPr>
          </a:lstStyle>
          <a:p>
            <a:r>
              <a:t>CALCULATION OF COMPLEX POWER</a:t>
            </a:r>
          </a:p>
        </p:txBody>
      </p:sp>
      <p:sp>
        <p:nvSpPr>
          <p:cNvPr id="184" name="Shape 184"/>
          <p:cNvSpPr>
            <a:spLocks noGrp="1"/>
          </p:cNvSpPr>
          <p:nvPr>
            <p:ph type="body" idx="1"/>
          </p:nvPr>
        </p:nvSpPr>
        <p:spPr>
          <a:xfrm>
            <a:off x="427047" y="2840028"/>
            <a:ext cx="12192002" cy="533124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u="sng"/>
            </a:pPr>
            <a:r>
              <a:t>THANK YOU </a:t>
            </a:r>
          </a:p>
          <a:p>
            <a:pPr marL="0" indent="0" algn="ctr">
              <a:buSzTx/>
              <a:buNone/>
              <a:defRPr b="1" u="sng"/>
            </a:pPr>
            <a:r>
              <a:t>AND</a:t>
            </a:r>
          </a:p>
          <a:p>
            <a:pPr marL="0" indent="0" algn="ctr">
              <a:buSzTx/>
              <a:buNone/>
              <a:defRPr b="1" u="sng"/>
            </a:pPr>
            <a:r>
              <a:t>ALL THE BEST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278930" y="1959641"/>
            <a:ext cx="12446940" cy="7338256"/>
          </a:xfrm>
          <a:prstGeom prst="rect">
            <a:avLst/>
          </a:prstGeom>
        </p:spPr>
        <p:txBody>
          <a:bodyPr/>
          <a:lstStyle/>
          <a:p>
            <a:pPr marL="330200" indent="-330200" defTabSz="379729">
              <a:spcBef>
                <a:spcPts val="1500"/>
              </a:spcBef>
              <a:defRPr sz="2470" b="1"/>
            </a:pPr>
            <a:r>
              <a:t> Introduction to Measurement and Instrumentation: </a:t>
            </a:r>
          </a:p>
          <a:p>
            <a:pPr marL="660400" lvl="1" indent="-330200" defTabSz="379729">
              <a:spcBef>
                <a:spcPts val="1500"/>
              </a:spcBef>
              <a:defRPr sz="2470" b="1"/>
            </a:pPr>
            <a:r>
              <a:t>Sensors, Transducers, Actuators, Noise/Error Sources, Analysis and Mitigation, Accuracy and Precision, Classification of Instruments, Analog and Digital Instrumentation System’s Components. </a:t>
            </a:r>
            <a:endParaRPr sz="780">
              <a:latin typeface="Times"/>
              <a:ea typeface="Times"/>
              <a:cs typeface="Times"/>
              <a:sym typeface="Times"/>
            </a:endParaRPr>
          </a:p>
          <a:p>
            <a:pPr marL="330200" indent="-330200" defTabSz="379729">
              <a:spcBef>
                <a:spcPts val="1500"/>
              </a:spcBef>
              <a:defRPr sz="2470" b="1"/>
            </a:pPr>
            <a:r>
              <a:t>Measurement of Electrical Quantities: </a:t>
            </a:r>
          </a:p>
          <a:p>
            <a:pPr marL="660400" lvl="1" indent="-330200" defTabSz="379729">
              <a:spcBef>
                <a:spcPts val="1500"/>
              </a:spcBef>
              <a:defRPr sz="2470" b="1"/>
            </a:pPr>
            <a:r>
              <a:t>Operation Principles and Dynamic Analysis of Indicating Analog Instruments, Moving Coil and Moving Iron Instruments; </a:t>
            </a:r>
          </a:p>
          <a:p>
            <a:pPr marL="660400" lvl="1" indent="-330200" defTabSz="379729">
              <a:spcBef>
                <a:spcPts val="1500"/>
              </a:spcBef>
              <a:defRPr sz="2470" b="1"/>
            </a:pPr>
            <a:r>
              <a:t>Voltage and Current Measurement: Ammeters and Voltmeters Operation Principles and Range Extension, Digital and Analog Multimeters; Instrument Transformers; </a:t>
            </a:r>
          </a:p>
          <a:p>
            <a:pPr marL="660400" lvl="1" indent="-330200" defTabSz="379729">
              <a:spcBef>
                <a:spcPts val="1500"/>
              </a:spcBef>
              <a:defRPr sz="2470" b="1"/>
            </a:pPr>
            <a:r>
              <a:t>Measurement of Impedance/Resistance: A.C. and D.C. Bridges; </a:t>
            </a:r>
          </a:p>
          <a:p>
            <a:pPr marL="660400" lvl="1" indent="-330200" defTabSz="379729">
              <a:spcBef>
                <a:spcPts val="1500"/>
              </a:spcBef>
              <a:defRPr sz="2470" b="1"/>
            </a:pPr>
            <a:r>
              <a:t>Energy and Power Measurement: Dynamometer Wattmeter and Single-Phase Induction type Wattmeter/Energy Meter, Three-Phase Power Measurement, Power Factor Measurement, Frequency Measurement;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278930" y="1959641"/>
            <a:ext cx="12446940" cy="7338256"/>
          </a:xfrm>
          <a:prstGeom prst="rect">
            <a:avLst/>
          </a:prstGeom>
        </p:spPr>
        <p:txBody>
          <a:bodyPr/>
          <a:lstStyle/>
          <a:p>
            <a:pPr marL="436880" indent="-436880" defTabSz="502412">
              <a:spcBef>
                <a:spcPts val="1900"/>
              </a:spcBef>
              <a:defRPr sz="3268" b="1"/>
            </a:pPr>
            <a:r>
              <a:t> Measurement of Non-Electrical Quantities: </a:t>
            </a:r>
          </a:p>
          <a:p>
            <a:pPr marL="873760" lvl="1" indent="-436880" defTabSz="502412">
              <a:spcBef>
                <a:spcPts val="1900"/>
              </a:spcBef>
              <a:defRPr sz="3268" b="1"/>
            </a:pPr>
            <a:r>
              <a:t>Measurement of Strain, Pressure, Liquid Level and Flow, Humidity, mechanical displacement/distance, Cathode Ray Oscilloscope, Linear and Angular Velocity and Acceleration; </a:t>
            </a:r>
          </a:p>
          <a:p>
            <a:pPr marL="873760" lvl="1" indent="-436880" defTabSz="502412">
              <a:spcBef>
                <a:spcPts val="1900"/>
              </a:spcBef>
              <a:defRPr sz="3268" b="1"/>
            </a:pPr>
            <a:r>
              <a:t>Micro-Electro-Mechanical (MEMS) Sensors. </a:t>
            </a:r>
            <a:endParaRPr sz="1032">
              <a:latin typeface="Times"/>
              <a:ea typeface="Times"/>
              <a:cs typeface="Times"/>
              <a:sym typeface="Times"/>
            </a:endParaRPr>
          </a:p>
          <a:p>
            <a:pPr marL="436880" indent="-436880" defTabSz="502412">
              <a:spcBef>
                <a:spcPts val="1900"/>
              </a:spcBef>
              <a:defRPr sz="3268" b="1"/>
            </a:pPr>
            <a:r>
              <a:t>Data Acquisition, Recording and Analyses: </a:t>
            </a:r>
          </a:p>
          <a:p>
            <a:pPr marL="873760" lvl="1" indent="-436880" defTabSz="502412">
              <a:spcBef>
                <a:spcPts val="1900"/>
              </a:spcBef>
              <a:defRPr sz="3268" b="1"/>
            </a:pPr>
            <a:r>
              <a:t>Digital Data Acquisition System (DAQ) Components (Hardware and Software), Logic and Spectrum Analyzers. </a:t>
            </a:r>
          </a:p>
          <a:p>
            <a:pPr marL="873760" lvl="1" indent="-436880" defTabSz="502412">
              <a:spcBef>
                <a:spcPts val="1900"/>
              </a:spcBef>
              <a:defRPr sz="3268" b="1"/>
            </a:pPr>
            <a:r>
              <a:t>SCADA Systems and Remote Metering. </a:t>
            </a:r>
          </a:p>
          <a:p>
            <a:pPr marL="873760" lvl="1" indent="-436880" defTabSz="502412">
              <a:spcBef>
                <a:spcPts val="1900"/>
              </a:spcBef>
              <a:defRPr sz="3268" b="1"/>
            </a:pPr>
            <a:r>
              <a:t>Phasor Measuring Units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xfrm>
            <a:off x="278930" y="1959641"/>
            <a:ext cx="12446940" cy="7338256"/>
          </a:xfrm>
          <a:prstGeom prst="rect">
            <a:avLst/>
          </a:prstGeom>
        </p:spPr>
        <p:txBody>
          <a:bodyPr/>
          <a:lstStyle/>
          <a:p>
            <a:pPr marL="507999" indent="-507999">
              <a:spcBef>
                <a:spcPts val="2300"/>
              </a:spcBef>
              <a:defRPr sz="2900" b="1"/>
            </a:pPr>
            <a:r>
              <a:t>Materials</a:t>
            </a:r>
          </a:p>
          <a:p>
            <a:pPr lvl="1">
              <a:spcBef>
                <a:spcPts val="2300"/>
              </a:spcBef>
              <a:defRPr sz="2900" b="1"/>
            </a:pPr>
            <a:r>
              <a:t>Major Reference:  Lecture Notes/Slides, One Book</a:t>
            </a:r>
          </a:p>
          <a:p>
            <a:pPr lvl="1">
              <a:spcBef>
                <a:spcPts val="2300"/>
              </a:spcBef>
              <a:defRPr sz="2900" b="1"/>
            </a:pPr>
            <a:r>
              <a:t>Other References:  Measurement and Instrumentation (Theory and Application) By Alan S. Morris and Reza Langari </a:t>
            </a:r>
          </a:p>
          <a:p>
            <a:pPr marL="507999" indent="-507999">
              <a:spcBef>
                <a:spcPts val="2300"/>
              </a:spcBef>
              <a:defRPr sz="2900" b="1"/>
            </a:pPr>
            <a:r>
              <a:t>-	Job Prospects: Automation Engineer/Instrumentation Engineer/Measurement Engineer/Control Engineer/Etc.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History of Measurements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55600" y="1899942"/>
            <a:ext cx="12293600" cy="7409158"/>
          </a:xfrm>
          <a:prstGeom prst="rect">
            <a:avLst/>
          </a:prstGeom>
        </p:spPr>
        <p:txBody>
          <a:bodyPr/>
          <a:lstStyle/>
          <a:p>
            <a:pPr marL="406400" indent="-406400" defTabSz="467359">
              <a:spcBef>
                <a:spcPts val="3300"/>
              </a:spcBef>
              <a:defRPr sz="3040"/>
            </a:pPr>
            <a:r>
              <a:t> Measurement units were first used in barter trade to quantify the amounts being exchanged and to establish clear rules about the relative values of different commodities.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800" lvl="1" indent="-406400" defTabSz="467359">
              <a:spcBef>
                <a:spcPts val="3300"/>
              </a:spcBef>
              <a:defRPr sz="3040"/>
            </a:pPr>
            <a:r>
              <a:t>Such early systems of measurement were based on whatever was available as a measuring unit. </a:t>
            </a:r>
          </a:p>
          <a:p>
            <a:pPr marL="812800" lvl="1" indent="-406400" defTabSz="467359">
              <a:spcBef>
                <a:spcPts val="3300"/>
              </a:spcBef>
              <a:defRPr sz="3040"/>
            </a:pPr>
            <a:r>
              <a:t>Measuring length: the human torso was used which gave us the hand, the foot, and the cubit as units.</a:t>
            </a:r>
          </a:p>
          <a:p>
            <a:pPr marL="812800" lvl="1" indent="-406400" defTabSz="467359">
              <a:spcBef>
                <a:spcPts val="3300"/>
              </a:spcBef>
              <a:defRPr sz="3040"/>
            </a:pPr>
            <a:r>
              <a:t>Challenges: Such measurement units are imprecise, varying as they do from one person to the next.</a:t>
            </a:r>
          </a:p>
          <a:p>
            <a:pPr marL="406400" indent="-406400" defTabSz="467359">
              <a:spcBef>
                <a:spcPts val="3300"/>
              </a:spcBef>
              <a:defRPr sz="3040"/>
            </a:pPr>
            <a:r>
              <a:t>Therefore, there has been a progressive movement toward measurement units that are defined much more accurately.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History of Measurements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355600" y="1899942"/>
            <a:ext cx="12293600" cy="7409158"/>
          </a:xfrm>
          <a:prstGeom prst="rect">
            <a:avLst/>
          </a:prstGeom>
        </p:spPr>
        <p:txBody>
          <a:bodyPr/>
          <a:lstStyle/>
          <a:p>
            <a:pPr marL="335280" indent="-335280" defTabSz="385572">
              <a:spcBef>
                <a:spcPts val="2700"/>
              </a:spcBef>
              <a:defRPr sz="2508"/>
            </a:pPr>
            <a:r>
              <a:t> The use of meter for measuring unit for length was part of the early improvements.</a:t>
            </a:r>
          </a:p>
          <a:p>
            <a:pPr marL="670560" lvl="1" indent="-335280" defTabSz="385572">
              <a:spcBef>
                <a:spcPts val="2700"/>
              </a:spcBef>
              <a:defRPr sz="2508"/>
            </a:pPr>
            <a:r>
              <a:t>One meter was defined as 10</a:t>
            </a:r>
            <a:r>
              <a:rPr baseline="31999"/>
              <a:t>-7</a:t>
            </a:r>
            <a:r>
              <a:t> times the polar quadrant of the earth. </a:t>
            </a:r>
          </a:p>
          <a:p>
            <a:pPr marL="670560" lvl="1" indent="-335280" defTabSz="385572">
              <a:spcBef>
                <a:spcPts val="2700"/>
              </a:spcBef>
              <a:defRPr sz="2508"/>
            </a:pPr>
            <a:r>
              <a:t>A platinum bar made to this length was established as a standard of length in the early part of the 19th century. </a:t>
            </a:r>
          </a:p>
          <a:p>
            <a:pPr marL="670560" lvl="1" indent="-335280" defTabSz="385572">
              <a:spcBef>
                <a:spcPts val="2700"/>
              </a:spcBef>
              <a:defRPr sz="2508"/>
            </a:pPr>
            <a:r>
              <a:t>In 1889, manufactured from a platinum–iridium alloy. </a:t>
            </a:r>
          </a:p>
          <a:p>
            <a:pPr marL="670560" lvl="1" indent="-335280" defTabSz="385572">
              <a:spcBef>
                <a:spcPts val="2700"/>
              </a:spcBef>
              <a:defRPr sz="2508"/>
            </a:pPr>
            <a:r>
              <a:t>In 1960, a standard meter was redefined in terms of 1.65076373106 wavelengths of the radiation from krypton-86 in vacuum. </a:t>
            </a:r>
          </a:p>
          <a:p>
            <a:pPr marL="670560" lvl="1" indent="-335280" defTabSz="385572">
              <a:spcBef>
                <a:spcPts val="2700"/>
              </a:spcBef>
              <a:defRPr sz="2508"/>
            </a:pPr>
            <a:r>
              <a:t>In 1983, the meter was redefined yet again as the length of path traveled by light in an interval of 1/299,792,458 seconds. </a:t>
            </a:r>
          </a:p>
          <a:p>
            <a:pPr marL="335280" indent="-335280" defTabSz="385572">
              <a:spcBef>
                <a:spcPts val="2700"/>
              </a:spcBef>
              <a:defRPr sz="2508"/>
            </a:pPr>
            <a:r>
              <a:t>In a similar fashion, standard units for the measurement of other physical quantities have been defined and progressively improved over the years.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History of Measurements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355600" y="1899942"/>
            <a:ext cx="12293600" cy="7409158"/>
          </a:xfrm>
          <a:prstGeom prst="rect">
            <a:avLst/>
          </a:prstGeom>
        </p:spPr>
        <p:txBody>
          <a:bodyPr/>
          <a:lstStyle/>
          <a:p>
            <a:pPr marL="375920" indent="-375920" defTabSz="432308">
              <a:spcBef>
                <a:spcPts val="3100"/>
              </a:spcBef>
              <a:defRPr sz="2812"/>
            </a:pPr>
            <a:r>
              <a:t>Establishment of standards for the measurement of physical quantities proceeded in several countries at broadly parallel times; </a:t>
            </a:r>
          </a:p>
          <a:p>
            <a:pPr marL="751840" lvl="1" indent="-375920" defTabSz="432308">
              <a:spcBef>
                <a:spcPts val="3100"/>
              </a:spcBef>
              <a:defRPr sz="2812"/>
            </a:pPr>
            <a:r>
              <a:t>Several sets of units emerged for measuring the same physical variable. </a:t>
            </a:r>
          </a:p>
          <a:p>
            <a:pPr marL="751840" lvl="1" indent="-375920" defTabSz="432308">
              <a:spcBef>
                <a:spcPts val="3100"/>
              </a:spcBef>
              <a:defRPr sz="2812"/>
            </a:pPr>
            <a:r>
              <a:t>E.g. Length : yards, meters, or several other units. </a:t>
            </a:r>
          </a:p>
          <a:p>
            <a:pPr marL="751840" lvl="1" indent="-375920" defTabSz="432308">
              <a:spcBef>
                <a:spcPts val="3100"/>
              </a:spcBef>
              <a:defRPr sz="2812"/>
            </a:pPr>
            <a:r>
              <a:t>Besides, subdivisions of standard units of length exist </a:t>
            </a:r>
          </a:p>
          <a:p>
            <a:pPr marL="751840" lvl="1" indent="-375920" defTabSz="432308">
              <a:spcBef>
                <a:spcPts val="3100"/>
              </a:spcBef>
              <a:defRPr sz="2812"/>
            </a:pPr>
            <a:r>
              <a:t>E.g. feet, inches, centimeters, and millimeters, </a:t>
            </a:r>
          </a:p>
          <a:p>
            <a:pPr marL="751840" lvl="1" indent="-375920" defTabSz="432308">
              <a:spcBef>
                <a:spcPts val="3100"/>
              </a:spcBef>
              <a:defRPr sz="2812"/>
            </a:pPr>
            <a:r>
              <a:t>Each has a fixed relationship between each fundamental unit and its subdivisions.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5920" indent="-375920" defTabSz="432308">
              <a:spcBef>
                <a:spcPts val="3100"/>
              </a:spcBef>
              <a:defRPr sz="2812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These fixed relationship between these units are left as a assignment for the students.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Measurement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355600" y="1899942"/>
            <a:ext cx="12293600" cy="7409158"/>
          </a:xfrm>
          <a:prstGeom prst="rect">
            <a:avLst/>
          </a:prstGeom>
        </p:spPr>
        <p:txBody>
          <a:bodyPr/>
          <a:lstStyle/>
          <a:p>
            <a:pPr marL="360679" indent="-360679" defTabSz="414781">
              <a:spcBef>
                <a:spcPts val="1200"/>
              </a:spcBef>
              <a:defRPr sz="2698"/>
            </a:pPr>
            <a:r>
              <a:t> The Imperial system: Units such as Yards, feet, and inches for length.</a:t>
            </a:r>
          </a:p>
          <a:p>
            <a:pPr marL="721359" lvl="1" indent="-360679" defTabSz="414781">
              <a:spcBef>
                <a:spcPts val="1200"/>
              </a:spcBef>
              <a:defRPr sz="2698"/>
            </a:pPr>
            <a:r>
              <a:t> Characterized by having varying and cumbersome multiplication factors relating fundamental units to subdivisions </a:t>
            </a:r>
          </a:p>
          <a:p>
            <a:pPr marL="1082039" lvl="2" indent="-360679" defTabSz="414781">
              <a:spcBef>
                <a:spcPts val="1200"/>
              </a:spcBef>
              <a:defRPr sz="2698"/>
            </a:pPr>
            <a:r>
              <a:t> 1760 (miles to yards),  1 Mile = 1760 Yards</a:t>
            </a:r>
          </a:p>
          <a:p>
            <a:pPr marL="1082039" lvl="2" indent="-360679" defTabSz="414781">
              <a:spcBef>
                <a:spcPts val="1200"/>
              </a:spcBef>
              <a:defRPr sz="2698"/>
            </a:pPr>
            <a:r>
              <a:t>3 (yards to feet),  3 Feet = 1 Yard</a:t>
            </a:r>
          </a:p>
          <a:p>
            <a:pPr marL="1082039" lvl="2" indent="-360679" defTabSz="414781">
              <a:spcBef>
                <a:spcPts val="1200"/>
              </a:spcBef>
              <a:defRPr sz="2698"/>
            </a:pPr>
            <a:r>
              <a:t>12 (feet to inches), 12 Inches = 1 Foot.</a:t>
            </a:r>
          </a:p>
          <a:p>
            <a:pPr marL="360679" indent="-360679" defTabSz="414781">
              <a:spcBef>
                <a:spcPts val="1200"/>
              </a:spcBef>
              <a:defRPr sz="2698"/>
            </a:pPr>
            <a:r>
              <a:t>The metric system: Units such as meter, centimeter and millimeter for length. </a:t>
            </a:r>
          </a:p>
          <a:p>
            <a:pPr marL="721359" lvl="1" indent="-360679" defTabSz="414781">
              <a:spcBef>
                <a:spcPts val="1200"/>
              </a:spcBef>
              <a:defRPr sz="2698"/>
            </a:pPr>
            <a:r>
              <a:t>Characterized by simple multiplication factors relating fundamental units to subdivisions. </a:t>
            </a:r>
          </a:p>
          <a:p>
            <a:pPr marL="721359" lvl="1" indent="-360679" defTabSz="414781">
              <a:spcBef>
                <a:spcPts val="1200"/>
              </a:spcBef>
              <a:defRPr sz="2698"/>
            </a:pPr>
            <a:r>
              <a:t>All multiples and subdivisions of basic metric units are related to the base by factors of 10 </a:t>
            </a:r>
          </a:p>
          <a:p>
            <a:pPr marL="360679" indent="-360679" defTabSz="414781">
              <a:spcBef>
                <a:spcPts val="1200"/>
              </a:spcBef>
              <a:defRPr sz="2698"/>
            </a:pPr>
            <a:r>
              <a:t>Derived units such as velocity have rather confusion alternative ways in the metric system.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Systems of Measurement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55600" y="1899942"/>
            <a:ext cx="12293600" cy="7409158"/>
          </a:xfrm>
          <a:prstGeom prst="rect">
            <a:avLst/>
          </a:prstGeom>
        </p:spPr>
        <p:txBody>
          <a:bodyPr/>
          <a:lstStyle/>
          <a:p>
            <a:r>
              <a:t> Thus the internationally agreed set of standard units (SI units or Syste`mes internationales d’unite ́s) has been defined, </a:t>
            </a:r>
          </a:p>
          <a:p>
            <a:r>
              <a:t>Efforts are being made to encourage the adoption of this system throughout the world. </a:t>
            </a:r>
          </a:p>
          <a:p>
            <a:r>
              <a:t>However, the Imperial system is still widely used in the engineering industry, particularly in the United States.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000000"/>
      </a:dk1>
      <a:lt1>
        <a:srgbClr val="FFFFFF"/>
      </a:lt1>
      <a:dk2>
        <a:srgbClr val="615F5C"/>
      </a:dk2>
      <a:lt2>
        <a:srgbClr val="D6D3CB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Editorial">
      <a:majorFont>
        <a:latin typeface="Didot"/>
        <a:ea typeface="Didot"/>
        <a:cs typeface="Didot"/>
      </a:majorFont>
      <a:minorFont>
        <a:latin typeface="Didot"/>
        <a:ea typeface="Didot"/>
        <a:cs typeface="Didot"/>
      </a:minorFont>
    </a:fontScheme>
    <a:fmtScheme name="Edito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>
              <a:hueOff val="109193"/>
              <a:satOff val="-4874"/>
              <a:lumOff val="12971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24863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1129</Words>
  <Application>Microsoft Macintosh PowerPoint</Application>
  <PresentationFormat>Custom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Didot</vt:lpstr>
      <vt:lpstr>Helvetica</vt:lpstr>
      <vt:lpstr>Helvetica Neue</vt:lpstr>
      <vt:lpstr>Palatino</vt:lpstr>
      <vt:lpstr>Times</vt:lpstr>
      <vt:lpstr>Times New Roman</vt:lpstr>
      <vt:lpstr>Zapf Dingbats</vt:lpstr>
      <vt:lpstr>Editorial</vt:lpstr>
      <vt:lpstr>Taught By:  Daniel Opoku (Ph.D.)</vt:lpstr>
      <vt:lpstr>Introduction</vt:lpstr>
      <vt:lpstr>Introduction</vt:lpstr>
      <vt:lpstr>Introduction</vt:lpstr>
      <vt:lpstr>History of Measurements</vt:lpstr>
      <vt:lpstr>History of Measurements</vt:lpstr>
      <vt:lpstr>History of Measurements</vt:lpstr>
      <vt:lpstr>Systems of Measurement</vt:lpstr>
      <vt:lpstr>Systems of Measurement</vt:lpstr>
      <vt:lpstr>Systems of Measurement</vt:lpstr>
      <vt:lpstr>Systems of Measurement</vt:lpstr>
      <vt:lpstr>Systems of Measurement</vt:lpstr>
      <vt:lpstr>Systems of Measurement</vt:lpstr>
      <vt:lpstr>CALCULATION OF COMPLEX POWER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Taught By:  Daniel Opoku (Ph.D.)</dc:title>
  <cp:lastModifiedBy>Microsoft Office User</cp:lastModifiedBy>
  <cp:revision>2</cp:revision>
  <dcterms:modified xsi:type="dcterms:W3CDTF">2018-01-22T14:44:08Z</dcterms:modified>
</cp:coreProperties>
</file>