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2"/>
  </p:normalViewPr>
  <p:slideViewPr>
    <p:cSldViewPr snapToGrid="0" snapToObjects="1">
      <p:cViewPr>
        <p:scale>
          <a:sx n="90" d="100"/>
          <a:sy n="90" d="100"/>
        </p:scale>
        <p:origin x="1104" y="-28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1143000" y="685800"/>
            <a:ext cx="4572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88195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a:t>
            </a:r>
            <a:r>
              <a:rPr lang="en-US" baseline="0" dirty="0" smtClean="0"/>
              <a:t> Lecture 4 ended. Continue from </a:t>
            </a:r>
            <a:r>
              <a:rPr lang="en-US" baseline="0" dirty="0" err="1" smtClean="0"/>
              <a:t>herre</a:t>
            </a:r>
            <a:r>
              <a:rPr lang="en-US" baseline="0" dirty="0" smtClean="0"/>
              <a:t>.</a:t>
            </a:r>
            <a:endParaRPr lang="en-US" dirty="0"/>
          </a:p>
        </p:txBody>
      </p:sp>
    </p:spTree>
    <p:extLst>
      <p:ext uri="{BB962C8B-B14F-4D97-AF65-F5344CB8AC3E}">
        <p14:creationId xmlns:p14="http://schemas.microsoft.com/office/powerpoint/2010/main" val="189356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p:nvPr/>
        </p:nvSpPr>
        <p:spPr>
          <a:xfrm>
            <a:off x="406400" y="8623300"/>
            <a:ext cx="12192001" cy="127"/>
          </a:xfrm>
          <a:prstGeom prst="line">
            <a:avLst/>
          </a:prstGeom>
          <a:ln w="12700">
            <a:solidFill>
              <a:srgbClr val="7996B9"/>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18" name="Shape 118"/>
          <p:cNvSpPr/>
          <p:nvPr/>
        </p:nvSpPr>
        <p:spPr>
          <a:xfrm>
            <a:off x="406400" y="8674100"/>
            <a:ext cx="12192001" cy="127"/>
          </a:xfrm>
          <a:prstGeom prst="line">
            <a:avLst/>
          </a:prstGeom>
          <a:ln w="12700">
            <a:solidFill>
              <a:srgbClr val="7996B9"/>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19" name="Shape 119"/>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SzTx/>
              <a:buNone/>
              <a:defRPr sz="1800" i="1">
                <a:solidFill>
                  <a:srgbClr val="5C86B9"/>
                </a:solidFill>
                <a:latin typeface="Palatino"/>
                <a:ea typeface="Palatino"/>
                <a:cs typeface="Palatino"/>
                <a:sym typeface="Palatino"/>
              </a:defRPr>
            </a:lvl1pPr>
          </a:lstStyle>
          <a:p>
            <a:r>
              <a:t>Date</a:t>
            </a:r>
          </a:p>
        </p:txBody>
      </p:sp>
      <p:sp>
        <p:nvSpPr>
          <p:cNvPr id="120" name="Shape 120"/>
          <p:cNvSpPr>
            <a:spLocks noGrp="1"/>
          </p:cNvSpPr>
          <p:nvPr>
            <p:ph type="title"/>
          </p:nvPr>
        </p:nvSpPr>
        <p:spPr>
          <a:xfrm>
            <a:off x="355600" y="5905500"/>
            <a:ext cx="12293600" cy="2108200"/>
          </a:xfrm>
          <a:prstGeom prst="rect">
            <a:avLst/>
          </a:prstGeom>
        </p:spPr>
        <p:txBody>
          <a:bodyPr anchor="b"/>
          <a:lstStyle>
            <a:lvl1pPr algn="l">
              <a:defRPr sz="6400" spc="-128">
                <a:solidFill>
                  <a:srgbClr val="314864"/>
                </a:solidFill>
                <a:latin typeface="Didot"/>
                <a:ea typeface="Didot"/>
                <a:cs typeface="Didot"/>
                <a:sym typeface="Didot"/>
              </a:defRPr>
            </a:lvl1pPr>
          </a:lstStyle>
          <a:p>
            <a:r>
              <a:t>Title Text</a:t>
            </a:r>
          </a:p>
        </p:txBody>
      </p:sp>
      <p:sp>
        <p:nvSpPr>
          <p:cNvPr id="121" name="Shape 121"/>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SzTx/>
              <a:buNone/>
              <a:defRPr sz="2400">
                <a:solidFill>
                  <a:srgbClr val="5C86B9"/>
                </a:solidFill>
                <a:latin typeface="Palatino"/>
                <a:ea typeface="Palatino"/>
                <a:cs typeface="Palatino"/>
                <a:sym typeface="Palatino"/>
              </a:defRPr>
            </a:lvl1pPr>
            <a:lvl2pPr marL="0" indent="228600">
              <a:spcBef>
                <a:spcPts val="1000"/>
              </a:spcBef>
              <a:buSzTx/>
              <a:buNone/>
              <a:defRPr sz="2400">
                <a:solidFill>
                  <a:srgbClr val="5C86B9"/>
                </a:solidFill>
                <a:latin typeface="Palatino"/>
                <a:ea typeface="Palatino"/>
                <a:cs typeface="Palatino"/>
                <a:sym typeface="Palatino"/>
              </a:defRPr>
            </a:lvl2pPr>
            <a:lvl3pPr marL="0" indent="457200">
              <a:spcBef>
                <a:spcPts val="1000"/>
              </a:spcBef>
              <a:buSzTx/>
              <a:buNone/>
              <a:defRPr sz="2400">
                <a:solidFill>
                  <a:srgbClr val="5C86B9"/>
                </a:solidFill>
                <a:latin typeface="Palatino"/>
                <a:ea typeface="Palatino"/>
                <a:cs typeface="Palatino"/>
                <a:sym typeface="Palatino"/>
              </a:defRPr>
            </a:lvl3pPr>
            <a:lvl4pPr marL="0" indent="685800">
              <a:spcBef>
                <a:spcPts val="1000"/>
              </a:spcBef>
              <a:buSzTx/>
              <a:buNone/>
              <a:defRPr sz="2400">
                <a:solidFill>
                  <a:srgbClr val="5C86B9"/>
                </a:solidFill>
                <a:latin typeface="Palatino"/>
                <a:ea typeface="Palatino"/>
                <a:cs typeface="Palatino"/>
                <a:sym typeface="Palatino"/>
              </a:defRPr>
            </a:lvl4pPr>
            <a:lvl5pPr marL="0" indent="914400">
              <a:spcBef>
                <a:spcPts val="1000"/>
              </a:spcBef>
              <a:buSzTx/>
              <a:buNone/>
              <a:defRPr sz="2400">
                <a:solidFill>
                  <a:srgbClr val="5C86B9"/>
                </a:solidFill>
                <a:latin typeface="Palatino"/>
                <a:ea typeface="Palatino"/>
                <a:cs typeface="Palatino"/>
                <a:sym typeface="Palatino"/>
              </a:defRPr>
            </a:lvl5pPr>
          </a:lstStyle>
          <a:p>
            <a:r>
              <a:t>Body Level One</a:t>
            </a:r>
          </a:p>
          <a:p>
            <a:pPr lvl="1"/>
            <a:r>
              <a:t>Body Level Two</a:t>
            </a:r>
          </a:p>
          <a:p>
            <a:pPr lvl="2"/>
            <a:r>
              <a:t>Body Level Three</a:t>
            </a:r>
          </a:p>
          <a:p>
            <a:pPr lvl="3"/>
            <a:r>
              <a:t>Body Level Four</a:t>
            </a:r>
          </a:p>
          <a:p>
            <a:pPr lvl="4"/>
            <a:r>
              <a:t>Body Level Five</a:t>
            </a:r>
          </a:p>
        </p:txBody>
      </p:sp>
      <p:sp>
        <p:nvSpPr>
          <p:cNvPr id="122" name="Shape 122"/>
          <p:cNvSpPr>
            <a:spLocks noGrp="1"/>
          </p:cNvSpPr>
          <p:nvPr>
            <p:ph type="sldNum" sz="quarter" idx="2"/>
          </p:nvPr>
        </p:nvSpPr>
        <p:spPr>
          <a:xfrm>
            <a:off x="12331700" y="9220200"/>
            <a:ext cx="317500" cy="355600"/>
          </a:xfrm>
          <a:prstGeom prst="rect">
            <a:avLst/>
          </a:prstGeom>
        </p:spPr>
        <p:txBody>
          <a:bodyPr/>
          <a:lstStyle>
            <a:lvl1pPr>
              <a:defRPr sz="1600">
                <a:solidFill>
                  <a:srgbClr val="324863"/>
                </a:solidFill>
                <a:latin typeface="Palatino"/>
                <a:ea typeface="Palatino"/>
                <a:cs typeface="Palatino"/>
                <a:sym typeface="Palatino"/>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129" name="Shape 129"/>
          <p:cNvSpPr/>
          <p:nvPr/>
        </p:nvSpPr>
        <p:spPr>
          <a:xfrm>
            <a:off x="406399" y="1537793"/>
            <a:ext cx="12192002" cy="128"/>
          </a:xfrm>
          <a:prstGeom prst="line">
            <a:avLst/>
          </a:prstGeom>
          <a:ln w="12700">
            <a:solidFill>
              <a:srgbClr val="7996B9"/>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30" name="Shape 130"/>
          <p:cNvSpPr/>
          <p:nvPr/>
        </p:nvSpPr>
        <p:spPr>
          <a:xfrm>
            <a:off x="406399" y="1588593"/>
            <a:ext cx="12192002" cy="128"/>
          </a:xfrm>
          <a:prstGeom prst="line">
            <a:avLst/>
          </a:prstGeom>
          <a:ln w="12700">
            <a:solidFill>
              <a:srgbClr val="7996B9"/>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31" name="Shape 131"/>
          <p:cNvSpPr>
            <a:spLocks noGrp="1"/>
          </p:cNvSpPr>
          <p:nvPr>
            <p:ph type="title"/>
          </p:nvPr>
        </p:nvSpPr>
        <p:spPr>
          <a:xfrm>
            <a:off x="1616339" y="240836"/>
            <a:ext cx="11028628" cy="1251646"/>
          </a:xfrm>
          <a:prstGeom prst="rect">
            <a:avLst/>
          </a:prstGeom>
        </p:spPr>
        <p:txBody>
          <a:bodyPr/>
          <a:lstStyle>
            <a:lvl1pPr algn="l">
              <a:defRPr sz="6400" spc="-128">
                <a:solidFill>
                  <a:srgbClr val="314864"/>
                </a:solidFill>
                <a:latin typeface="Didot"/>
                <a:ea typeface="Didot"/>
                <a:cs typeface="Didot"/>
                <a:sym typeface="Didot"/>
              </a:defRPr>
            </a:lvl1pPr>
          </a:lstStyle>
          <a:p>
            <a:r>
              <a:t>Title Text</a:t>
            </a:r>
          </a:p>
        </p:txBody>
      </p:sp>
      <p:sp>
        <p:nvSpPr>
          <p:cNvPr id="132" name="Shape 132"/>
          <p:cNvSpPr>
            <a:spLocks noGrp="1"/>
          </p:cNvSpPr>
          <p:nvPr>
            <p:ph type="body" idx="1"/>
          </p:nvPr>
        </p:nvSpPr>
        <p:spPr>
          <a:xfrm>
            <a:off x="355600" y="2984500"/>
            <a:ext cx="12293600" cy="6324600"/>
          </a:xfrm>
          <a:prstGeom prst="rect">
            <a:avLst/>
          </a:prstGeom>
        </p:spPr>
        <p:txBody>
          <a:bodyPr/>
          <a:lstStyle>
            <a:lvl1pPr marL="508000" indent="-508000">
              <a:buClr>
                <a:srgbClr val="5C86B9"/>
              </a:buClr>
              <a:buSzPct val="70000"/>
              <a:buFont typeface="Zapf Dingbats"/>
              <a:buChar char="✤"/>
              <a:defRPr>
                <a:solidFill>
                  <a:srgbClr val="000000"/>
                </a:solidFill>
                <a:latin typeface="Palatino"/>
                <a:ea typeface="Palatino"/>
                <a:cs typeface="Palatino"/>
                <a:sym typeface="Palatino"/>
              </a:defRPr>
            </a:lvl1pPr>
            <a:lvl2pPr marL="1016000" indent="-508000">
              <a:buClr>
                <a:srgbClr val="5C86B9"/>
              </a:buClr>
              <a:buSzPct val="70000"/>
              <a:buFont typeface="Zapf Dingbats"/>
              <a:defRPr>
                <a:solidFill>
                  <a:srgbClr val="000000"/>
                </a:solidFill>
                <a:latin typeface="Palatino"/>
                <a:ea typeface="Palatino"/>
                <a:cs typeface="Palatino"/>
                <a:sym typeface="Palatino"/>
              </a:defRPr>
            </a:lvl2pPr>
            <a:lvl3pPr marL="1524000" indent="-508000">
              <a:buClr>
                <a:srgbClr val="5C86B9"/>
              </a:buClr>
              <a:buSzPct val="70000"/>
              <a:buFont typeface="Zapf Dingbats"/>
              <a:buChar char="✦"/>
              <a:defRPr>
                <a:solidFill>
                  <a:srgbClr val="000000"/>
                </a:solidFill>
                <a:latin typeface="Palatino"/>
                <a:ea typeface="Palatino"/>
                <a:cs typeface="Palatino"/>
                <a:sym typeface="Palatino"/>
              </a:defRPr>
            </a:lvl3pPr>
            <a:lvl4pPr marL="2032000" indent="-508000">
              <a:buClr>
                <a:srgbClr val="5C86B9"/>
              </a:buClr>
              <a:buSzPct val="70000"/>
              <a:buFont typeface="Zapf Dingbats"/>
              <a:buChar char="✴"/>
              <a:defRPr>
                <a:solidFill>
                  <a:srgbClr val="000000"/>
                </a:solidFill>
                <a:latin typeface="Palatino"/>
                <a:ea typeface="Palatino"/>
                <a:cs typeface="Palatino"/>
                <a:sym typeface="Palatino"/>
              </a:defRPr>
            </a:lvl4pPr>
            <a:lvl5pPr marL="2540000" indent="-508000">
              <a:buClr>
                <a:srgbClr val="5C86B9"/>
              </a:buClr>
              <a:buSzPct val="70000"/>
              <a:buFont typeface="Zapf Dingbats"/>
              <a:buChar char="✤"/>
              <a:defRPr>
                <a:solidFill>
                  <a:srgbClr val="000000"/>
                </a:solidFill>
                <a:latin typeface="Palatino"/>
                <a:ea typeface="Palatino"/>
                <a:cs typeface="Palatino"/>
                <a:sym typeface="Palatino"/>
              </a:defRPr>
            </a:lvl5pPr>
          </a:lstStyle>
          <a:p>
            <a:r>
              <a:t>Body Level One</a:t>
            </a:r>
          </a:p>
          <a:p>
            <a:pPr lvl="1"/>
            <a:r>
              <a:t>Body Level Two</a:t>
            </a:r>
          </a:p>
          <a:p>
            <a:pPr lvl="2"/>
            <a:r>
              <a:t>Body Level Three</a:t>
            </a:r>
          </a:p>
          <a:p>
            <a:pPr lvl="3"/>
            <a:r>
              <a:t>Body Level Four</a:t>
            </a:r>
          </a:p>
          <a:p>
            <a:pPr lvl="4"/>
            <a:r>
              <a:t>Body Level Five</a:t>
            </a:r>
          </a:p>
        </p:txBody>
      </p:sp>
      <p:pic>
        <p:nvPicPr>
          <p:cNvPr id="133" name="pasted-image.pdf"/>
          <p:cNvPicPr>
            <a:picLocks noChangeAspect="1"/>
          </p:cNvPicPr>
          <p:nvPr/>
        </p:nvPicPr>
        <p:blipFill>
          <a:blip r:embed="rId2">
            <a:extLst/>
          </a:blip>
          <a:stretch>
            <a:fillRect/>
          </a:stretch>
        </p:blipFill>
        <p:spPr>
          <a:xfrm>
            <a:off x="86783" y="120881"/>
            <a:ext cx="1485901" cy="1371601"/>
          </a:xfrm>
          <a:prstGeom prst="rect">
            <a:avLst/>
          </a:prstGeom>
          <a:ln w="25400">
            <a:miter lim="400000"/>
          </a:ln>
          <a:effectLst>
            <a:outerShdw blurRad="254000" dist="127000" dir="5400000" rotWithShape="0">
              <a:srgbClr val="000000">
                <a:alpha val="70000"/>
              </a:srgbClr>
            </a:outerShdw>
          </a:effectLst>
        </p:spPr>
      </p:pic>
      <p:pic>
        <p:nvPicPr>
          <p:cNvPr id="134" name="pasted-image.pdf"/>
          <p:cNvPicPr>
            <a:picLocks noChangeAspect="1"/>
          </p:cNvPicPr>
          <p:nvPr/>
        </p:nvPicPr>
        <p:blipFill>
          <a:blip r:embed="rId3">
            <a:extLst/>
          </a:blip>
          <a:stretch>
            <a:fillRect/>
          </a:stretch>
        </p:blipFill>
        <p:spPr>
          <a:xfrm>
            <a:off x="11404600" y="8642350"/>
            <a:ext cx="1574800" cy="1104900"/>
          </a:xfrm>
          <a:prstGeom prst="rect">
            <a:avLst/>
          </a:prstGeom>
          <a:ln w="25400">
            <a:miter lim="400000"/>
          </a:ln>
          <a:effectLst>
            <a:outerShdw blurRad="254000" dist="127000" dir="5400000" rotWithShape="0">
              <a:srgbClr val="000000">
                <a:alpha val="70000"/>
              </a:srgbClr>
            </a:outerShdw>
          </a:effectLst>
        </p:spPr>
      </p:pic>
      <p:sp>
        <p:nvSpPr>
          <p:cNvPr id="135" name="Shape 135"/>
          <p:cNvSpPr>
            <a:spLocks noGrp="1"/>
          </p:cNvSpPr>
          <p:nvPr>
            <p:ph type="sldNum" sz="quarter" idx="2"/>
          </p:nvPr>
        </p:nvSpPr>
        <p:spPr>
          <a:xfrm>
            <a:off x="12331700" y="9220200"/>
            <a:ext cx="317500" cy="355600"/>
          </a:xfrm>
          <a:prstGeom prst="rect">
            <a:avLst/>
          </a:prstGeom>
        </p:spPr>
        <p:txBody>
          <a:bodyPr/>
          <a:lstStyle>
            <a:lvl1pPr>
              <a:defRPr sz="1600">
                <a:solidFill>
                  <a:srgbClr val="314864"/>
                </a:solidFill>
                <a:latin typeface="Palatino"/>
                <a:ea typeface="Palatino"/>
                <a:cs typeface="Palatino"/>
                <a:sym typeface="Palatino"/>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Shape 144"/>
          <p:cNvSpPr>
            <a:spLocks noGrp="1"/>
          </p:cNvSpPr>
          <p:nvPr>
            <p:ph type="body" idx="13"/>
          </p:nvPr>
        </p:nvSpPr>
        <p:spPr>
          <a:prstGeom prst="rect">
            <a:avLst/>
          </a:prstGeom>
        </p:spPr>
        <p:txBody>
          <a:bodyPr/>
          <a:lstStyle/>
          <a:p>
            <a:r>
              <a:t>Semester 2,  2016/2017</a:t>
            </a:r>
          </a:p>
        </p:txBody>
      </p:sp>
      <p:sp>
        <p:nvSpPr>
          <p:cNvPr id="145" name="Shape 145"/>
          <p:cNvSpPr>
            <a:spLocks noGrp="1"/>
          </p:cNvSpPr>
          <p:nvPr>
            <p:ph type="title"/>
          </p:nvPr>
        </p:nvSpPr>
        <p:spPr>
          <a:prstGeom prst="rect">
            <a:avLst/>
          </a:prstGeom>
          <a:ln w="9525">
            <a:round/>
          </a:ln>
        </p:spPr>
        <p:txBody>
          <a:bodyPr/>
          <a:lstStyle/>
          <a:p>
            <a:pPr>
              <a:defRPr sz="5000" spc="0">
                <a:solidFill>
                  <a:srgbClr val="202020"/>
                </a:solidFill>
                <a:latin typeface="Palatino"/>
                <a:ea typeface="Palatino"/>
                <a:cs typeface="Palatino"/>
                <a:sym typeface="Palatino"/>
              </a:defRPr>
            </a:pPr>
            <a:r>
              <a:t>Taught By: </a:t>
            </a:r>
          </a:p>
          <a:p>
            <a:pPr lvl="8" algn="l">
              <a:defRPr sz="5000">
                <a:solidFill>
                  <a:srgbClr val="202020"/>
                </a:solidFill>
                <a:latin typeface="Palatino"/>
                <a:ea typeface="Palatino"/>
                <a:cs typeface="Palatino"/>
                <a:sym typeface="Palatino"/>
              </a:defRPr>
            </a:pPr>
            <a:r>
              <a:t>Daniel Opoku (Ph.D.)</a:t>
            </a:r>
          </a:p>
        </p:txBody>
      </p:sp>
      <p:sp>
        <p:nvSpPr>
          <p:cNvPr id="146" name="Shape 146"/>
          <p:cNvSpPr/>
          <p:nvPr/>
        </p:nvSpPr>
        <p:spPr>
          <a:xfrm>
            <a:off x="1080306" y="-104904"/>
            <a:ext cx="10336188" cy="1733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5300">
                <a:solidFill>
                  <a:srgbClr val="000000"/>
                </a:solidFill>
                <a:latin typeface="Calibri"/>
                <a:ea typeface="Calibri"/>
                <a:cs typeface="Calibri"/>
                <a:sym typeface="Calibri"/>
              </a:defRPr>
            </a:lvl1pPr>
          </a:lstStyle>
          <a:p>
            <a:r>
              <a:rPr dirty="0"/>
              <a:t>EE 288 (ELECTRICAL) MEASUREMENT </a:t>
            </a:r>
            <a:endParaRPr lang="en-US" dirty="0" smtClean="0"/>
          </a:p>
          <a:p>
            <a:r>
              <a:rPr dirty="0" smtClean="0"/>
              <a:t>&amp; </a:t>
            </a:r>
            <a:r>
              <a:rPr dirty="0"/>
              <a:t>INSTRUMENTATION</a:t>
            </a:r>
          </a:p>
        </p:txBody>
      </p:sp>
      <p:grpSp>
        <p:nvGrpSpPr>
          <p:cNvPr id="149" name="Group 149"/>
          <p:cNvGrpSpPr/>
          <p:nvPr/>
        </p:nvGrpSpPr>
        <p:grpSpPr>
          <a:xfrm>
            <a:off x="516268" y="2032000"/>
            <a:ext cx="6659696" cy="3048000"/>
            <a:chOff x="0" y="0"/>
            <a:chExt cx="6659695" cy="3047999"/>
          </a:xfrm>
        </p:grpSpPr>
        <p:sp>
          <p:nvSpPr>
            <p:cNvPr id="148" name="Shape 148"/>
            <p:cNvSpPr/>
            <p:nvPr/>
          </p:nvSpPr>
          <p:spPr>
            <a:xfrm>
              <a:off x="25400" y="25400"/>
              <a:ext cx="6608896" cy="2997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400">
                  <a:solidFill>
                    <a:srgbClr val="202020"/>
                  </a:solidFill>
                  <a:latin typeface="Palatino"/>
                  <a:ea typeface="Palatino"/>
                  <a:cs typeface="Palatino"/>
                  <a:sym typeface="Palatino"/>
                </a:defRPr>
              </a:pPr>
              <a:r>
                <a:t>CONTACT</a:t>
              </a:r>
            </a:p>
            <a:p>
              <a:pPr>
                <a:defRPr sz="2400">
                  <a:solidFill>
                    <a:srgbClr val="202020"/>
                  </a:solidFill>
                  <a:latin typeface="Palatino"/>
                  <a:ea typeface="Palatino"/>
                  <a:cs typeface="Palatino"/>
                  <a:sym typeface="Palatino"/>
                </a:defRPr>
              </a:pPr>
              <a:r>
                <a:t>c/o:</a:t>
              </a:r>
            </a:p>
            <a:p>
              <a:pPr>
                <a:defRPr sz="2400">
                  <a:solidFill>
                    <a:srgbClr val="202020"/>
                  </a:solidFill>
                  <a:latin typeface="Palatino"/>
                  <a:ea typeface="Palatino"/>
                  <a:cs typeface="Palatino"/>
                  <a:sym typeface="Palatino"/>
                </a:defRPr>
              </a:pPr>
              <a:r>
                <a:rPr>
                  <a:solidFill>
                    <a:srgbClr val="0433FF"/>
                  </a:solidFill>
                </a:rPr>
                <a:t>Address:</a:t>
              </a:r>
              <a:r>
                <a:rPr>
                  <a:solidFill>
                    <a:srgbClr val="0085CC"/>
                  </a:solidFill>
                </a:rPr>
                <a:t> </a:t>
              </a:r>
              <a:r>
                <a:t>Department of Electrical Engineering</a:t>
              </a:r>
            </a:p>
            <a:p>
              <a:pPr>
                <a:defRPr sz="2400">
                  <a:solidFill>
                    <a:srgbClr val="202020"/>
                  </a:solidFill>
                  <a:latin typeface="Palatino"/>
                  <a:ea typeface="Palatino"/>
                  <a:cs typeface="Palatino"/>
                  <a:sym typeface="Palatino"/>
                </a:defRPr>
              </a:pPr>
              <a:r>
                <a:t>                 KNUST, Kumasi, Ghana</a:t>
              </a:r>
            </a:p>
            <a:p>
              <a:pPr>
                <a:defRPr sz="2400">
                  <a:solidFill>
                    <a:srgbClr val="202020"/>
                  </a:solidFill>
                  <a:latin typeface="Palatino"/>
                  <a:ea typeface="Palatino"/>
                  <a:cs typeface="Palatino"/>
                  <a:sym typeface="Palatino"/>
                </a:defRPr>
              </a:pPr>
              <a:r>
                <a:rPr>
                  <a:solidFill>
                    <a:srgbClr val="0433FF"/>
                  </a:solidFill>
                </a:rPr>
                <a:t>E-mail:</a:t>
              </a:r>
              <a:r>
                <a:t>    dopoku.coe@knust.edu.gh</a:t>
              </a:r>
            </a:p>
            <a:p>
              <a:pPr>
                <a:defRPr sz="2400">
                  <a:solidFill>
                    <a:srgbClr val="202020"/>
                  </a:solidFill>
                  <a:latin typeface="Palatino"/>
                  <a:ea typeface="Palatino"/>
                  <a:cs typeface="Palatino"/>
                  <a:sym typeface="Palatino"/>
                </a:defRPr>
              </a:pPr>
              <a:r>
                <a:rPr>
                  <a:solidFill>
                    <a:srgbClr val="0433FF"/>
                  </a:solidFill>
                </a:rPr>
                <a:t>Phone:    </a:t>
              </a:r>
              <a:r>
                <a:t>0553604143 </a:t>
              </a:r>
            </a:p>
            <a:p>
              <a:pPr>
                <a:defRPr sz="2400">
                  <a:solidFill>
                    <a:srgbClr val="202020"/>
                  </a:solidFill>
                  <a:latin typeface="Palatino"/>
                  <a:ea typeface="Palatino"/>
                  <a:cs typeface="Palatino"/>
                  <a:sym typeface="Palatino"/>
                </a:defRPr>
              </a:pPr>
              <a:r>
                <a:rPr>
                  <a:solidFill>
                    <a:srgbClr val="0433FF"/>
                  </a:solidFill>
                </a:rPr>
                <a:t>Office:</a:t>
              </a:r>
              <a:r>
                <a:t>     Opposite COE Department (Temp)</a:t>
              </a:r>
            </a:p>
          </p:txBody>
        </p:sp>
        <p:pic>
          <p:nvPicPr>
            <p:cNvPr id="147" name="Picture 146"/>
            <p:cNvPicPr>
              <a:picLocks/>
            </p:cNvPicPr>
            <p:nvPr/>
          </p:nvPicPr>
          <p:blipFill>
            <a:blip r:embed="rId2">
              <a:extLst/>
            </a:blip>
            <a:stretch>
              <a:fillRect/>
            </a:stretch>
          </p:blipFill>
          <p:spPr>
            <a:xfrm>
              <a:off x="0" y="0"/>
              <a:ext cx="6659696" cy="3048000"/>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animBg="1" advAuto="0"/>
      <p:bldP spid="149" grpId="2"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mc:AlternateContent xmlns:mc="http://schemas.openxmlformats.org/markup-compatibility/2006">
        <mc:Choice xmlns:a14="http://schemas.microsoft.com/office/drawing/2010/main" Requires="a14">
          <p:sp>
            <p:nvSpPr>
              <p:cNvPr id="187" name="Shape 187"/>
              <p:cNvSpPr>
                <a:spLocks noGrp="1"/>
              </p:cNvSpPr>
              <p:nvPr>
                <p:ph type="body" sz="quarter" idx="1"/>
              </p:nvPr>
            </p:nvSpPr>
            <p:spPr>
              <a:xfrm>
                <a:off x="355599" y="1994053"/>
                <a:ext cx="11980615" cy="1389655"/>
              </a:xfrm>
              <a:prstGeom prst="rect">
                <a:avLst/>
              </a:prstGeom>
            </p:spPr>
            <p:txBody>
              <a:bodyPr>
                <a:noAutofit/>
              </a:bodyPr>
              <a:lstStyle>
                <a:lvl1pPr marL="360679" indent="-360679" defTabSz="414781">
                  <a:spcBef>
                    <a:spcPts val="2900"/>
                  </a:spcBef>
                  <a:defRPr sz="2698"/>
                </a:lvl1pPr>
              </a:lstStyle>
              <a:p>
                <a:r>
                  <a:rPr lang="en-US" sz="2400" dirty="0" smtClean="0"/>
                  <a:t>Current flowing with Measuring Instrument in place is given by </a:t>
                </a:r>
                <a:endParaRPr lang="en-US" sz="2400"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charset="0"/>
                        </a:rPr>
                        <m:t>𝐼</m:t>
                      </m:r>
                      <m:r>
                        <a:rPr lang="en-US" sz="2400" b="0" i="1" smtClean="0">
                          <a:latin typeface="Cambria Math" charset="0"/>
                        </a:rPr>
                        <m:t>=</m:t>
                      </m:r>
                      <m:f>
                        <m:fPr>
                          <m:ctrlPr>
                            <a:rPr lang="en-US"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𝐸</m:t>
                              </m:r>
                            </m:e>
                            <m:sub>
                              <m:r>
                                <a:rPr lang="en-US" sz="2400" b="0" i="1" smtClean="0">
                                  <a:latin typeface="Cambria Math" charset="0"/>
                                </a:rPr>
                                <m:t>0</m:t>
                              </m:r>
                            </m:sub>
                          </m:sSub>
                        </m:num>
                        <m:den>
                          <m:sSub>
                            <m:sSubPr>
                              <m:ctrlPr>
                                <a:rPr lang="en-US" sz="2400" b="0" i="1" smtClean="0">
                                  <a:latin typeface="Cambria Math" charset="0"/>
                                </a:rPr>
                              </m:ctrlPr>
                            </m:sSubPr>
                            <m:e>
                              <m:r>
                                <a:rPr lang="en-US" sz="2400" b="0" i="1" smtClean="0">
                                  <a:latin typeface="Cambria Math" charset="0"/>
                                </a:rPr>
                                <m:t>𝑅</m:t>
                              </m:r>
                            </m:e>
                            <m:sub>
                              <m:r>
                                <a:rPr lang="en-US" sz="2400" b="0" i="1" smtClean="0">
                                  <a:latin typeface="Cambria Math" charset="0"/>
                                </a:rPr>
                                <m:t>𝐴𝐵</m:t>
                              </m:r>
                            </m:sub>
                          </m:sSub>
                          <m:r>
                            <a:rPr lang="en-US" sz="2400" b="0" i="1" smtClean="0">
                              <a:latin typeface="Cambria Math" charset="0"/>
                            </a:rPr>
                            <m:t>+</m:t>
                          </m:r>
                          <m:sSub>
                            <m:sSubPr>
                              <m:ctrlPr>
                                <a:rPr lang="en-US" sz="2400" b="0" i="1" smtClean="0">
                                  <a:latin typeface="Cambria Math" charset="0"/>
                                </a:rPr>
                              </m:ctrlPr>
                            </m:sSubPr>
                            <m:e>
                              <m:r>
                                <a:rPr lang="en-US" sz="2400" b="0" i="1" smtClean="0">
                                  <a:latin typeface="Cambria Math" charset="0"/>
                                </a:rPr>
                                <m:t>𝑅</m:t>
                              </m:r>
                            </m:e>
                            <m:sub>
                              <m:r>
                                <a:rPr lang="en-US" sz="2400" b="0" i="1" smtClean="0">
                                  <a:latin typeface="Cambria Math" charset="0"/>
                                </a:rPr>
                                <m:t>𝑚</m:t>
                              </m:r>
                            </m:sub>
                          </m:sSub>
                        </m:den>
                      </m:f>
                    </m:oMath>
                  </m:oMathPara>
                </a14:m>
                <a:endParaRPr sz="2400" dirty="0"/>
              </a:p>
            </p:txBody>
          </p:sp>
        </mc:Choice>
        <mc:Fallback>
          <p:sp>
            <p:nvSpPr>
              <p:cNvPr id="187" name="Shape 187"/>
              <p:cNvSpPr>
                <a:spLocks noGrp="1" noRot="1" noChangeAspect="1" noMove="1" noResize="1" noEditPoints="1" noAdjustHandles="1" noChangeArrowheads="1" noChangeShapeType="1" noTextEdit="1"/>
              </p:cNvSpPr>
              <p:nvPr>
                <p:ph type="body" sz="quarter" idx="1"/>
              </p:nvPr>
            </p:nvSpPr>
            <p:spPr>
              <a:xfrm>
                <a:off x="355599" y="1994053"/>
                <a:ext cx="11980615" cy="1389655"/>
              </a:xfrm>
              <a:prstGeom prst="rect">
                <a:avLst/>
              </a:prstGeom>
              <a:blipFill rotWithShape="0">
                <a:blip r:embed="rId2"/>
                <a:stretch>
                  <a:fillRect l="-4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0" name="Shape 190"/>
              <p:cNvSpPr/>
              <p:nvPr/>
            </p:nvSpPr>
            <p:spPr>
              <a:xfrm>
                <a:off x="414809" y="3885280"/>
                <a:ext cx="11980615" cy="1623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lvl1pPr marL="360679" indent="-360679" algn="l" defTabSz="414781">
                  <a:spcBef>
                    <a:spcPts val="2900"/>
                  </a:spcBef>
                  <a:buClr>
                    <a:srgbClr val="5C86B9"/>
                  </a:buClr>
                  <a:buSzPct val="70000"/>
                  <a:buFont typeface="Zapf Dingbats"/>
                  <a:buChar char="✤"/>
                  <a:defRPr sz="2698">
                    <a:solidFill>
                      <a:srgbClr val="000000"/>
                    </a:solidFill>
                    <a:latin typeface="Palatino"/>
                    <a:ea typeface="Palatino"/>
                    <a:cs typeface="Palatino"/>
                    <a:sym typeface="Palatino"/>
                  </a:defRPr>
                </a:lvl1pPr>
              </a:lstStyle>
              <a:p>
                <a:r>
                  <a:rPr lang="en-US" sz="2800" dirty="0" smtClean="0"/>
                  <a:t>Voltage measured by the meter is given by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𝑚</m:t>
                          </m:r>
                        </m:sub>
                      </m:sSub>
                      <m:r>
                        <a:rPr lang="en-US" sz="2800" b="0" i="1" smtClean="0">
                          <a:latin typeface="Cambria Math" charset="0"/>
                        </a:rPr>
                        <m:t>=</m:t>
                      </m:r>
                      <m:f>
                        <m:fPr>
                          <m:ctrlPr>
                            <a:rPr lang="en-US" sz="2800" b="0" i="1" smtClean="0">
                              <a:latin typeface="Cambria Math" charset="0"/>
                            </a:rPr>
                          </m:ctrlPr>
                        </m:fPr>
                        <m:num>
                          <m:sSub>
                            <m:sSubPr>
                              <m:ctrlPr>
                                <a:rPr lang="en-US" sz="2800" b="0" i="1" smtClean="0">
                                  <a:latin typeface="Cambria Math" charset="0"/>
                                </a:rPr>
                              </m:ctrlPr>
                            </m:sSubPr>
                            <m:e>
                              <m:r>
                                <a:rPr lang="en-US" sz="2800" b="0" i="1" smtClean="0">
                                  <a:latin typeface="Cambria Math" charset="0"/>
                                </a:rPr>
                                <m:t>𝑅</m:t>
                              </m:r>
                            </m:e>
                            <m:sub>
                              <m:r>
                                <a:rPr lang="en-US" sz="2800" b="0" i="1" smtClean="0">
                                  <a:latin typeface="Cambria Math" charset="0"/>
                                </a:rPr>
                                <m:t>𝑚</m:t>
                              </m:r>
                            </m:sub>
                          </m:sSub>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0</m:t>
                              </m:r>
                            </m:sub>
                          </m:sSub>
                        </m:num>
                        <m:den>
                          <m:sSub>
                            <m:sSubPr>
                              <m:ctrlPr>
                                <a:rPr lang="en-US" sz="2800" b="0" i="1" smtClean="0">
                                  <a:latin typeface="Cambria Math" charset="0"/>
                                </a:rPr>
                              </m:ctrlPr>
                            </m:sSubPr>
                            <m:e>
                              <m:r>
                                <a:rPr lang="en-US" sz="2800" b="0" i="1" smtClean="0">
                                  <a:latin typeface="Cambria Math" charset="0"/>
                                </a:rPr>
                                <m:t>𝑅</m:t>
                              </m:r>
                            </m:e>
                            <m:sub>
                              <m:r>
                                <a:rPr lang="en-US" sz="2800" b="0" i="1" smtClean="0">
                                  <a:latin typeface="Cambria Math" charset="0"/>
                                </a:rPr>
                                <m:t>𝐴𝐵</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𝑅</m:t>
                              </m:r>
                            </m:e>
                            <m:sub>
                              <m:r>
                                <a:rPr lang="en-US" sz="2800" b="0" i="1" smtClean="0">
                                  <a:latin typeface="Cambria Math" charset="0"/>
                                </a:rPr>
                                <m:t>𝑚</m:t>
                              </m:r>
                            </m:sub>
                          </m:sSub>
                        </m:den>
                      </m:f>
                    </m:oMath>
                  </m:oMathPara>
                </a14:m>
                <a:endParaRPr sz="2800" dirty="0"/>
              </a:p>
            </p:txBody>
          </p:sp>
        </mc:Choice>
        <mc:Fallback>
          <p:sp>
            <p:nvSpPr>
              <p:cNvPr id="190" name="Shape 190"/>
              <p:cNvSpPr>
                <a:spLocks noRot="1" noChangeAspect="1" noMove="1" noResize="1" noEditPoints="1" noAdjustHandles="1" noChangeArrowheads="1" noChangeShapeType="1" noTextEdit="1"/>
              </p:cNvSpPr>
              <p:nvPr/>
            </p:nvSpPr>
            <p:spPr>
              <a:xfrm>
                <a:off x="414809" y="3885280"/>
                <a:ext cx="11980615" cy="1623739"/>
              </a:xfrm>
              <a:prstGeom prst="rect">
                <a:avLst/>
              </a:prstGeom>
              <a:blipFill rotWithShape="0">
                <a:blip r:embed="rId3"/>
                <a:stretch>
                  <a:fillRect l="-611"/>
                </a:stretch>
              </a:blipFill>
              <a:ln w="12700">
                <a:miter lim="400000"/>
              </a:ln>
              <a:extLst>
                <a:ext uri="{C572A759-6A51-4108-AA02-DFA0A04FC94B}">
                  <ma14:wrappingTextBoxFlag xmlns:ma14="http://schemas.microsoft.com/office/mac/drawingml/2011/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Shape 192"/>
              <p:cNvSpPr/>
              <p:nvPr/>
            </p:nvSpPr>
            <p:spPr>
              <a:xfrm>
                <a:off x="296391" y="5822217"/>
                <a:ext cx="12099033" cy="18073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lvl1pPr marL="396239" indent="-396239" algn="l" defTabSz="455675">
                  <a:spcBef>
                    <a:spcPts val="3200"/>
                  </a:spcBef>
                  <a:buClr>
                    <a:srgbClr val="5C86B9"/>
                  </a:buClr>
                  <a:buSzPct val="70000"/>
                  <a:buFont typeface="Zapf Dingbats"/>
                  <a:buChar char="✤"/>
                  <a:defRPr sz="2964">
                    <a:solidFill>
                      <a:srgbClr val="000000"/>
                    </a:solidFill>
                    <a:latin typeface="Palatino"/>
                    <a:ea typeface="Palatino"/>
                    <a:cs typeface="Palatino"/>
                    <a:sym typeface="Palatino"/>
                  </a:defRPr>
                </a:lvl1pPr>
              </a:lstStyle>
              <a:p>
                <a:r>
                  <a:rPr lang="en-US" sz="2400" dirty="0" smtClean="0"/>
                  <a:t>Voltage without meter connected is E0, Thus, the disturbance is given by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𝐸</m:t>
                              </m:r>
                            </m:e>
                            <m:sub>
                              <m:r>
                                <a:rPr lang="en-US" sz="2400" b="0" i="1" smtClean="0">
                                  <a:latin typeface="Cambria Math" charset="0"/>
                                </a:rPr>
                                <m:t>𝑚</m:t>
                              </m:r>
                            </m:sub>
                          </m:sSub>
                        </m:num>
                        <m:den>
                          <m:sSub>
                            <m:sSubPr>
                              <m:ctrlPr>
                                <a:rPr lang="en-US" sz="2400" b="0" i="1" smtClean="0">
                                  <a:latin typeface="Cambria Math" charset="0"/>
                                </a:rPr>
                              </m:ctrlPr>
                            </m:sSubPr>
                            <m:e>
                              <m:r>
                                <a:rPr lang="en-US" sz="2400" b="0" i="1" smtClean="0">
                                  <a:latin typeface="Cambria Math" charset="0"/>
                                </a:rPr>
                                <m:t>𝐸</m:t>
                              </m:r>
                            </m:e>
                            <m:sub>
                              <m:r>
                                <a:rPr lang="en-US" sz="2400" b="0" i="1" smtClean="0">
                                  <a:latin typeface="Cambria Math" charset="0"/>
                                </a:rPr>
                                <m:t>0</m:t>
                              </m:r>
                            </m:sub>
                          </m:sSub>
                        </m:den>
                      </m:f>
                      <m:r>
                        <a:rPr lang="en-US" sz="2400" b="0" i="1" smtClean="0">
                          <a:latin typeface="Cambria Math" charset="0"/>
                        </a:rPr>
                        <m:t>=</m:t>
                      </m:r>
                      <m:f>
                        <m:fPr>
                          <m:ctrlPr>
                            <a:rPr lang="en-US"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𝑅</m:t>
                              </m:r>
                            </m:e>
                            <m:sub>
                              <m:r>
                                <a:rPr lang="en-US" sz="2400" b="0" i="1" smtClean="0">
                                  <a:latin typeface="Cambria Math" charset="0"/>
                                </a:rPr>
                                <m:t>𝑚</m:t>
                              </m:r>
                            </m:sub>
                          </m:sSub>
                        </m:num>
                        <m:den>
                          <m:sSub>
                            <m:sSubPr>
                              <m:ctrlPr>
                                <a:rPr lang="en-US" sz="2400" b="0" i="1" smtClean="0">
                                  <a:latin typeface="Cambria Math" charset="0"/>
                                </a:rPr>
                              </m:ctrlPr>
                            </m:sSubPr>
                            <m:e>
                              <m:r>
                                <a:rPr lang="en-US" sz="2400" b="0" i="1" smtClean="0">
                                  <a:latin typeface="Cambria Math" charset="0"/>
                                </a:rPr>
                                <m:t>𝑅</m:t>
                              </m:r>
                            </m:e>
                            <m:sub>
                              <m:r>
                                <a:rPr lang="en-US" sz="2400" b="0" i="1" smtClean="0">
                                  <a:latin typeface="Cambria Math" charset="0"/>
                                </a:rPr>
                                <m:t>𝐴𝐵</m:t>
                              </m:r>
                            </m:sub>
                          </m:sSub>
                          <m:r>
                            <a:rPr lang="en-US" sz="2400" b="0" i="1" smtClean="0">
                              <a:latin typeface="Cambria Math" charset="0"/>
                            </a:rPr>
                            <m:t>+</m:t>
                          </m:r>
                          <m:sSub>
                            <m:sSubPr>
                              <m:ctrlPr>
                                <a:rPr lang="en-US" sz="2400" b="0" i="1" smtClean="0">
                                  <a:latin typeface="Cambria Math" charset="0"/>
                                </a:rPr>
                              </m:ctrlPr>
                            </m:sSubPr>
                            <m:e>
                              <m:r>
                                <a:rPr lang="en-US" sz="2400" b="0" i="1" smtClean="0">
                                  <a:latin typeface="Cambria Math" charset="0"/>
                                </a:rPr>
                                <m:t>𝑅</m:t>
                              </m:r>
                            </m:e>
                            <m:sub>
                              <m:r>
                                <a:rPr lang="en-US" sz="2400" b="0" i="1" smtClean="0">
                                  <a:latin typeface="Cambria Math" charset="0"/>
                                </a:rPr>
                                <m:t>𝑚</m:t>
                              </m:r>
                            </m:sub>
                          </m:sSub>
                        </m:den>
                      </m:f>
                    </m:oMath>
                  </m:oMathPara>
                </a14:m>
                <a:endParaRPr sz="2400" dirty="0"/>
              </a:p>
            </p:txBody>
          </p:sp>
        </mc:Choice>
        <mc:Fallback>
          <p:sp>
            <p:nvSpPr>
              <p:cNvPr id="192" name="Shape 192"/>
              <p:cNvSpPr>
                <a:spLocks noRot="1" noChangeAspect="1" noMove="1" noResize="1" noEditPoints="1" noAdjustHandles="1" noChangeArrowheads="1" noChangeShapeType="1" noTextEdit="1"/>
              </p:cNvSpPr>
              <p:nvPr/>
            </p:nvSpPr>
            <p:spPr>
              <a:xfrm>
                <a:off x="296391" y="5822217"/>
                <a:ext cx="12099033" cy="1807308"/>
              </a:xfrm>
              <a:prstGeom prst="rect">
                <a:avLst/>
              </a:prstGeom>
              <a:blipFill rotWithShape="0">
                <a:blip r:embed="rId4"/>
                <a:stretch>
                  <a:fillRect l="-504"/>
                </a:stretch>
              </a:blipFill>
              <a:ln w="12700">
                <a:miter lim="400000"/>
              </a:ln>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194" name="Shape 194"/>
          <p:cNvSpPr/>
          <p:nvPr/>
        </p:nvSpPr>
        <p:spPr>
          <a:xfrm>
            <a:off x="296391" y="8255921"/>
            <a:ext cx="12099033" cy="9146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330200" indent="-330200" algn="l" defTabSz="379729">
              <a:spcBef>
                <a:spcPts val="2700"/>
              </a:spcBef>
              <a:buClr>
                <a:srgbClr val="5C86B9"/>
              </a:buClr>
              <a:buSzPct val="70000"/>
              <a:buFont typeface="Zapf Dingbats"/>
              <a:buChar char="✤"/>
              <a:defRPr sz="2470">
                <a:solidFill>
                  <a:srgbClr val="000000"/>
                </a:solidFill>
                <a:latin typeface="Palatino"/>
                <a:ea typeface="Palatino"/>
                <a:cs typeface="Palatino"/>
                <a:sym typeface="Palatino"/>
              </a:defRPr>
            </a:lvl1pPr>
          </a:lstStyle>
          <a:p>
            <a:r>
              <a:t>So in order to reduce the disturbance, the value of Rm should be made as big as possible. Limit as Rm approaches infinity is Unity.</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87">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iterate>
                                    <p:tmAbs val="0"/>
                                  </p:iterate>
                                  <p:childTnLst>
                                    <p:set>
                                      <p:cBhvr>
                                        <p:cTn id="14" fill="hold"/>
                                        <p:tgtEl>
                                          <p:spTgt spid="190">
                                            <p:bg/>
                                          </p:spTgt>
                                        </p:tgtEl>
                                        <p:attrNameLst>
                                          <p:attrName>style.visibility</p:attrName>
                                        </p:attrNameLst>
                                      </p:cBhvr>
                                      <p:to>
                                        <p:strVal val="visible"/>
                                      </p:to>
                                    </p:set>
                                  </p:childTnLst>
                                </p:cTn>
                              </p:par>
                              <p:par>
                                <p:cTn id="15" presetID="1" presetClass="entr" presetSubtype="0" fill="hold" grpId="2" nodeType="withEffect">
                                  <p:stCondLst>
                                    <p:cond delay="0"/>
                                  </p:stCondLst>
                                  <p:iterate>
                                    <p:tmAbs val="0"/>
                                  </p:iterate>
                                  <p:childTnLst>
                                    <p:set>
                                      <p:cBhvr>
                                        <p:cTn id="16" fill="hold"/>
                                        <p:tgtEl>
                                          <p:spTgt spid="190">
                                            <p:txEl>
                                              <p:pRg st="0" end="0"/>
                                            </p:txEl>
                                          </p:spTgt>
                                        </p:tgtEl>
                                        <p:attrNameLst>
                                          <p:attrName>style.visibility</p:attrName>
                                        </p:attrNameLst>
                                      </p:cBhvr>
                                      <p:to>
                                        <p:strVal val="visible"/>
                                      </p:to>
                                    </p:set>
                                  </p:childTnLst>
                                </p:cTn>
                              </p:par>
                              <p:par>
                                <p:cTn id="17" presetID="1" presetClass="entr" presetSubtype="0" fill="hold" grpId="2" nodeType="withEffect">
                                  <p:stCondLst>
                                    <p:cond delay="0"/>
                                  </p:stCondLst>
                                  <p:iterate>
                                    <p:tmAbs val="0"/>
                                  </p:iterate>
                                  <p:childTnLst>
                                    <p:set>
                                      <p:cBhvr>
                                        <p:cTn id="18" fill="hold"/>
                                        <p:tgtEl>
                                          <p:spTgt spid="19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3" nodeType="clickEffect">
                                  <p:stCondLst>
                                    <p:cond delay="0"/>
                                  </p:stCondLst>
                                  <p:iterate>
                                    <p:tmAbs val="0"/>
                                  </p:iterate>
                                  <p:childTnLst>
                                    <p:set>
                                      <p:cBhvr>
                                        <p:cTn id="22" fill="hold"/>
                                        <p:tgtEl>
                                          <p:spTgt spid="192">
                                            <p:bg/>
                                          </p:spTgt>
                                        </p:tgtEl>
                                        <p:attrNameLst>
                                          <p:attrName>style.visibility</p:attrName>
                                        </p:attrNameLst>
                                      </p:cBhvr>
                                      <p:to>
                                        <p:strVal val="visible"/>
                                      </p:to>
                                    </p:set>
                                  </p:childTnLst>
                                </p:cTn>
                              </p:par>
                              <p:par>
                                <p:cTn id="23" presetID="1" presetClass="entr" presetSubtype="0" fill="hold" grpId="3" nodeType="withEffect">
                                  <p:stCondLst>
                                    <p:cond delay="0"/>
                                  </p:stCondLst>
                                  <p:iterate>
                                    <p:tmAbs val="0"/>
                                  </p:iterate>
                                  <p:childTnLst>
                                    <p:set>
                                      <p:cBhvr>
                                        <p:cTn id="24" fill="hold"/>
                                        <p:tgtEl>
                                          <p:spTgt spid="192">
                                            <p:txEl>
                                              <p:pRg st="0" end="0"/>
                                            </p:txEl>
                                          </p:spTgt>
                                        </p:tgtEl>
                                        <p:attrNameLst>
                                          <p:attrName>style.visibility</p:attrName>
                                        </p:attrNameLst>
                                      </p:cBhvr>
                                      <p:to>
                                        <p:strVal val="visible"/>
                                      </p:to>
                                    </p:set>
                                  </p:childTnLst>
                                </p:cTn>
                              </p:par>
                              <p:par>
                                <p:cTn id="25" presetID="1" presetClass="entr" presetSubtype="0" fill="hold" grpId="3" nodeType="withEffect">
                                  <p:stCondLst>
                                    <p:cond delay="0"/>
                                  </p:stCondLst>
                                  <p:iterate>
                                    <p:tmAbs val="0"/>
                                  </p:iterate>
                                  <p:childTnLst>
                                    <p:set>
                                      <p:cBhvr>
                                        <p:cTn id="26" fill="hold"/>
                                        <p:tgtEl>
                                          <p:spTgt spid="19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4" nodeType="clickEffect">
                                  <p:stCondLst>
                                    <p:cond delay="0"/>
                                  </p:stCondLst>
                                  <p:iterate>
                                    <p:tmAbs val="0"/>
                                  </p:iterate>
                                  <p:childTnLst>
                                    <p:set>
                                      <p:cBhvr>
                                        <p:cTn id="30" fill="hold"/>
                                        <p:tgtEl>
                                          <p:spTgt spid="194">
                                            <p:bg/>
                                          </p:spTgt>
                                        </p:tgtEl>
                                        <p:attrNameLst>
                                          <p:attrName>style.visibility</p:attrName>
                                        </p:attrNameLst>
                                      </p:cBhvr>
                                      <p:to>
                                        <p:strVal val="visible"/>
                                      </p:to>
                                    </p:set>
                                  </p:childTnLst>
                                </p:cTn>
                              </p:par>
                              <p:par>
                                <p:cTn id="31" presetID="1" presetClass="entr" presetSubtype="0" fill="hold" grpId="4" nodeType="withEffect">
                                  <p:stCondLst>
                                    <p:cond delay="0"/>
                                  </p:stCondLst>
                                  <p:iterate>
                                    <p:tmAbs val="0"/>
                                  </p:iterate>
                                  <p:childTnLst>
                                    <p:set>
                                      <p:cBhvr>
                                        <p:cTn id="32" fill="hold"/>
                                        <p:tgtEl>
                                          <p:spTgt spid="1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1" build="p" bldLvl="5" animBg="1" advAuto="0"/>
      <p:bldP spid="190" grpId="2" build="p" bldLvl="5" animBg="1" advAuto="0"/>
      <p:bldP spid="192" grpId="3" build="p" bldLvl="5" animBg="1" advAuto="0"/>
      <p:bldP spid="194" grpId="4"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197" name="Shape 197"/>
          <p:cNvSpPr>
            <a:spLocks noGrp="1"/>
          </p:cNvSpPr>
          <p:nvPr>
            <p:ph type="body" idx="1"/>
          </p:nvPr>
        </p:nvSpPr>
        <p:spPr>
          <a:xfrm>
            <a:off x="355600" y="1874542"/>
            <a:ext cx="12293600" cy="7409158"/>
          </a:xfrm>
          <a:prstGeom prst="rect">
            <a:avLst/>
          </a:prstGeom>
        </p:spPr>
        <p:txBody>
          <a:bodyPr/>
          <a:lstStyle/>
          <a:p>
            <a:pPr marL="360679" indent="-360679" defTabSz="414781">
              <a:spcBef>
                <a:spcPts val="2900"/>
              </a:spcBef>
              <a:defRPr sz="2698"/>
            </a:pPr>
            <a:r>
              <a:rPr dirty="0"/>
              <a:t>This highlights the the constraints that exist when practical attempts are made to achieve a high internal resistance in the design of a moving-coil voltmeter. </a:t>
            </a:r>
          </a:p>
          <a:p>
            <a:pPr marL="360679" indent="-360679" defTabSz="414781">
              <a:spcBef>
                <a:spcPts val="2900"/>
              </a:spcBef>
              <a:defRPr sz="2698"/>
            </a:pPr>
            <a:r>
              <a:rPr dirty="0"/>
              <a:t>Such an instrument consists of a coil carrying a pointer mounted in a fixed magnetic field. Current through the coil interacts with flux and cause deflection.</a:t>
            </a:r>
          </a:p>
          <a:p>
            <a:pPr marL="360679" indent="-360679" defTabSz="414781">
              <a:spcBef>
                <a:spcPts val="2900"/>
              </a:spcBef>
              <a:defRPr sz="2698"/>
            </a:pPr>
            <a:r>
              <a:rPr dirty="0"/>
              <a:t>To increase the resistance, increase number of turns</a:t>
            </a:r>
          </a:p>
          <a:p>
            <a:pPr marL="721359" lvl="1" indent="-360679" defTabSz="414781">
              <a:spcBef>
                <a:spcPts val="2900"/>
              </a:spcBef>
              <a:defRPr sz="2698"/>
            </a:pPr>
            <a:r>
              <a:rPr dirty="0"/>
              <a:t>Increase number of turns</a:t>
            </a:r>
          </a:p>
          <a:p>
            <a:pPr marL="721359" lvl="1" indent="-360679" defTabSz="414781">
              <a:spcBef>
                <a:spcPts val="2900"/>
              </a:spcBef>
              <a:defRPr sz="2698"/>
            </a:pPr>
            <a:r>
              <a:rPr dirty="0"/>
              <a:t>Use a material with higher resistivity.</a:t>
            </a:r>
          </a:p>
          <a:p>
            <a:pPr marL="721359" lvl="1" indent="-360679" defTabSz="414781">
              <a:spcBef>
                <a:spcPts val="2900"/>
              </a:spcBef>
              <a:defRPr sz="2698"/>
            </a:pPr>
            <a:r>
              <a:rPr dirty="0"/>
              <a:t>Both Decrease the current through the coil and hence magnetic torque and thus limited deflection is achieved.</a:t>
            </a:r>
          </a:p>
          <a:p>
            <a:pPr marL="721359" lvl="1" indent="-360679" defTabSz="414781">
              <a:spcBef>
                <a:spcPts val="2900"/>
              </a:spcBef>
              <a:defRPr sz="2698"/>
            </a:pPr>
            <a:r>
              <a:rPr dirty="0"/>
              <a:t>Thus the sensitive of the instrument is decreased</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9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9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200" name="Shape 200"/>
          <p:cNvSpPr>
            <a:spLocks noGrp="1"/>
          </p:cNvSpPr>
          <p:nvPr>
            <p:ph type="body" idx="1"/>
          </p:nvPr>
        </p:nvSpPr>
        <p:spPr>
          <a:xfrm>
            <a:off x="355600" y="1874542"/>
            <a:ext cx="12293600" cy="7409158"/>
          </a:xfrm>
          <a:prstGeom prst="rect">
            <a:avLst/>
          </a:prstGeom>
        </p:spPr>
        <p:txBody>
          <a:bodyPr/>
          <a:lstStyle/>
          <a:p>
            <a:pPr marL="853439" lvl="1" indent="-426719" defTabSz="490727">
              <a:spcBef>
                <a:spcPts val="3500"/>
              </a:spcBef>
              <a:defRPr sz="3191"/>
            </a:pPr>
            <a:r>
              <a:rPr dirty="0"/>
              <a:t>This can be minimized by choosing spring with small spring constant but this also reduce the ruggedness of the instrument.</a:t>
            </a:r>
          </a:p>
          <a:p>
            <a:pPr marL="853439" lvl="1" indent="-426719" defTabSz="490727">
              <a:spcBef>
                <a:spcPts val="3500"/>
              </a:spcBef>
              <a:defRPr sz="3191"/>
            </a:pPr>
            <a:r>
              <a:rPr dirty="0"/>
              <a:t>Also demands better pivot design to reduce friction. </a:t>
            </a:r>
          </a:p>
          <a:p>
            <a:pPr marL="853439" lvl="1" indent="-426719" defTabSz="490727">
              <a:spcBef>
                <a:spcPts val="3500"/>
              </a:spcBef>
              <a:defRPr sz="3191"/>
            </a:pPr>
            <a:r>
              <a:rPr dirty="0"/>
              <a:t>Thus any attempt to improve the performance of an instrument in one respect generally decreases the performance in some other aspect. </a:t>
            </a:r>
          </a:p>
          <a:p>
            <a:pPr marL="853439" lvl="1" indent="-426719" defTabSz="490727">
              <a:spcBef>
                <a:spcPts val="3500"/>
              </a:spcBef>
              <a:defRPr sz="3191"/>
            </a:pPr>
            <a:r>
              <a:rPr dirty="0"/>
              <a:t>Passive instruments such as the type of voltmeter mentioned suffers from these and is often the reason for the use of alternative active instruments such as digital voltmeters, where the inclusion of auxiliary power improves performance greatly. </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pic>
        <p:nvPicPr>
          <p:cNvPr id="203" name="pasted-image.png"/>
          <p:cNvPicPr>
            <a:picLocks noChangeAspect="1"/>
          </p:cNvPicPr>
          <p:nvPr/>
        </p:nvPicPr>
        <p:blipFill>
          <a:blip r:embed="rId2">
            <a:extLst/>
          </a:blip>
          <a:stretch>
            <a:fillRect/>
          </a:stretch>
        </p:blipFill>
        <p:spPr>
          <a:xfrm>
            <a:off x="1238897" y="1864449"/>
            <a:ext cx="11189699" cy="2648658"/>
          </a:xfrm>
          <a:prstGeom prst="rect">
            <a:avLst/>
          </a:prstGeom>
          <a:ln w="12700">
            <a:miter lim="400000"/>
          </a:ln>
        </p:spPr>
      </p:pic>
      <p:pic>
        <p:nvPicPr>
          <p:cNvPr id="204" name="pasted-image.png"/>
          <p:cNvPicPr>
            <a:picLocks noChangeAspect="1"/>
          </p:cNvPicPr>
          <p:nvPr/>
        </p:nvPicPr>
        <p:blipFill>
          <a:blip r:embed="rId3">
            <a:extLst/>
          </a:blip>
          <a:srcRect l="11654" t="7698" r="1421" b="3212"/>
          <a:stretch>
            <a:fillRect/>
          </a:stretch>
        </p:blipFill>
        <p:spPr>
          <a:xfrm>
            <a:off x="1694904" y="5331380"/>
            <a:ext cx="9373495" cy="3625258"/>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pic>
        <p:nvPicPr>
          <p:cNvPr id="207" name="pasted-image.png"/>
          <p:cNvPicPr>
            <a:picLocks noChangeAspect="1"/>
          </p:cNvPicPr>
          <p:nvPr/>
        </p:nvPicPr>
        <p:blipFill>
          <a:blip r:embed="rId2">
            <a:extLst/>
          </a:blip>
          <a:srcRect t="72576" r="23186"/>
          <a:stretch>
            <a:fillRect/>
          </a:stretch>
        </p:blipFill>
        <p:spPr>
          <a:xfrm>
            <a:off x="1381874" y="6208055"/>
            <a:ext cx="9989477" cy="2419209"/>
          </a:xfrm>
          <a:prstGeom prst="rect">
            <a:avLst/>
          </a:prstGeom>
          <a:ln w="12700">
            <a:miter lim="400000"/>
          </a:ln>
        </p:spPr>
      </p:pic>
      <p:pic>
        <p:nvPicPr>
          <p:cNvPr id="208" name="pasted-image.png"/>
          <p:cNvPicPr>
            <a:picLocks noChangeAspect="1"/>
          </p:cNvPicPr>
          <p:nvPr/>
        </p:nvPicPr>
        <p:blipFill>
          <a:blip r:embed="rId2">
            <a:extLst/>
          </a:blip>
          <a:srcRect t="16246" b="67353"/>
          <a:stretch>
            <a:fillRect/>
          </a:stretch>
        </p:blipFill>
        <p:spPr>
          <a:xfrm>
            <a:off x="-125854" y="1684832"/>
            <a:ext cx="13004801" cy="1446799"/>
          </a:xfrm>
          <a:prstGeom prst="rect">
            <a:avLst/>
          </a:prstGeom>
          <a:ln w="12700">
            <a:miter lim="400000"/>
          </a:ln>
        </p:spPr>
      </p:pic>
      <p:pic>
        <p:nvPicPr>
          <p:cNvPr id="209" name="pasted-image.png"/>
          <p:cNvPicPr>
            <a:picLocks noChangeAspect="1"/>
          </p:cNvPicPr>
          <p:nvPr/>
        </p:nvPicPr>
        <p:blipFill>
          <a:blip r:embed="rId2">
            <a:extLst/>
          </a:blip>
          <a:srcRect t="39537" r="25771" b="28096"/>
          <a:stretch>
            <a:fillRect/>
          </a:stretch>
        </p:blipFill>
        <p:spPr>
          <a:xfrm>
            <a:off x="977326" y="3442027"/>
            <a:ext cx="8841333" cy="2615086"/>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pPr algn="ctr" defTabSz="321310">
              <a:defRPr sz="3520" spc="-70"/>
            </a:pPr>
            <a:endParaRPr/>
          </a:p>
          <a:p>
            <a:pPr algn="ctr" defTabSz="321310">
              <a:defRPr sz="3520" spc="-70"/>
            </a:pPr>
            <a:r>
              <a:t>[Errors due to Environmental Inputs]</a:t>
            </a:r>
          </a:p>
        </p:txBody>
      </p:sp>
      <p:sp>
        <p:nvSpPr>
          <p:cNvPr id="212" name="Shape 212"/>
          <p:cNvSpPr>
            <a:spLocks noGrp="1"/>
          </p:cNvSpPr>
          <p:nvPr>
            <p:ph type="body" idx="1"/>
          </p:nvPr>
        </p:nvSpPr>
        <p:spPr>
          <a:xfrm>
            <a:off x="355600" y="1874542"/>
            <a:ext cx="12293600" cy="7409158"/>
          </a:xfrm>
          <a:prstGeom prst="rect">
            <a:avLst/>
          </a:prstGeom>
        </p:spPr>
        <p:txBody>
          <a:bodyPr/>
          <a:lstStyle/>
          <a:p>
            <a:pPr marL="370840" indent="-370840" defTabSz="426466">
              <a:spcBef>
                <a:spcPts val="3000"/>
              </a:spcBef>
              <a:defRPr sz="2774"/>
            </a:pPr>
            <a:r>
              <a:rPr dirty="0"/>
              <a:t>The static and dynamic characteristics specified for measuring instruments are only valid for particular environmental conditions (e.g., of temperature and pressure)</a:t>
            </a:r>
          </a:p>
          <a:p>
            <a:pPr marL="741680" lvl="1" indent="-370840" defTabSz="426466">
              <a:spcBef>
                <a:spcPts val="3000"/>
              </a:spcBef>
              <a:defRPr sz="2774"/>
            </a:pPr>
            <a:r>
              <a:rPr dirty="0"/>
              <a:t>Also known as modifying inputs </a:t>
            </a:r>
          </a:p>
          <a:p>
            <a:pPr marL="370840" indent="-370840" defTabSz="426466">
              <a:spcBef>
                <a:spcPts val="3000"/>
              </a:spcBef>
              <a:defRPr sz="2774"/>
            </a:pPr>
            <a:r>
              <a:rPr dirty="0"/>
              <a:t>Away from the specified calibration conditions, the characteristics of measuring instruments vary to some extent and cause measurement errors.</a:t>
            </a:r>
          </a:p>
          <a:p>
            <a:pPr marL="370840" indent="-370840" defTabSz="426466">
              <a:spcBef>
                <a:spcPts val="3000"/>
              </a:spcBef>
              <a:defRPr sz="2774"/>
            </a:pPr>
            <a:r>
              <a:rPr dirty="0"/>
              <a:t>The magnitude of this environment-induced variation is quantified by sensitivity drift and zero drift captured on the data sheet of the instrument.</a:t>
            </a:r>
          </a:p>
          <a:p>
            <a:pPr marL="370840" indent="-370840" defTabSz="426466">
              <a:spcBef>
                <a:spcPts val="3000"/>
              </a:spcBef>
              <a:defRPr sz="2774"/>
            </a:pPr>
            <a:r>
              <a:rPr dirty="0"/>
              <a:t>Its difficult to differentiate the how much of the measurement is contributed by the </a:t>
            </a:r>
            <a:r>
              <a:rPr i="1" dirty="0"/>
              <a:t>modifying inputs</a:t>
            </a:r>
            <a:r>
              <a:rPr dirty="0"/>
              <a:t> and how much from the measured variable.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1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1"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lstStyle/>
          <a:p>
            <a:pPr algn="ctr" defTabSz="321310">
              <a:defRPr sz="3520" spc="-70"/>
            </a:pPr>
            <a:endParaRPr/>
          </a:p>
          <a:p>
            <a:pPr algn="ctr" defTabSz="321310">
              <a:defRPr sz="3520" spc="-70"/>
            </a:pPr>
            <a:r>
              <a:t>[Errors due to Environmental Inputs]</a:t>
            </a:r>
          </a:p>
        </p:txBody>
      </p:sp>
      <p:sp>
        <p:nvSpPr>
          <p:cNvPr id="215" name="Shape 215"/>
          <p:cNvSpPr>
            <a:spLocks noGrp="1"/>
          </p:cNvSpPr>
          <p:nvPr>
            <p:ph type="body" idx="1"/>
          </p:nvPr>
        </p:nvSpPr>
        <p:spPr>
          <a:xfrm>
            <a:off x="355600" y="1874542"/>
            <a:ext cx="12293600" cy="7409158"/>
          </a:xfrm>
          <a:prstGeom prst="rect">
            <a:avLst/>
          </a:prstGeom>
        </p:spPr>
        <p:txBody>
          <a:bodyPr/>
          <a:lstStyle/>
          <a:p>
            <a:pPr marL="345440" indent="-345440" defTabSz="397256">
              <a:spcBef>
                <a:spcPts val="2800"/>
              </a:spcBef>
              <a:defRPr sz="2584"/>
            </a:pPr>
            <a:r>
              <a:rPr dirty="0"/>
              <a:t> A box weighs 0.1 kg when empty contains either a mouse (0.5kg) and or a rat(0.9Kg). Weighting on a bathroom scale gives the total weight as 1.0kg. What does that mean?</a:t>
            </a:r>
          </a:p>
          <a:p>
            <a:pPr marL="345440" indent="-345440" defTabSz="397256">
              <a:spcBef>
                <a:spcPts val="2800"/>
              </a:spcBef>
              <a:defRPr sz="2584" b="1"/>
            </a:pPr>
            <a:r>
              <a:rPr dirty="0"/>
              <a:t>Nothing! Because the weight indicated might be</a:t>
            </a:r>
            <a:endParaRPr sz="816" dirty="0"/>
          </a:p>
          <a:p>
            <a:pPr marL="690880" lvl="1" indent="-345440" defTabSz="397256">
              <a:spcBef>
                <a:spcPts val="2800"/>
              </a:spcBef>
              <a:defRPr sz="2584"/>
            </a:pPr>
            <a:r>
              <a:rPr dirty="0"/>
              <a:t>(a)  a 0.9 kg rat in the box (real input) </a:t>
            </a:r>
            <a:endParaRPr sz="816" dirty="0"/>
          </a:p>
          <a:p>
            <a:pPr marL="690880" lvl="1" indent="-345440" defTabSz="397256">
              <a:spcBef>
                <a:spcPts val="2800"/>
              </a:spcBef>
              <a:defRPr sz="2584"/>
            </a:pPr>
            <a:r>
              <a:rPr dirty="0"/>
              <a:t>(b)  an empty box with a 0.9 kg bias on the scale due to a temperature change </a:t>
            </a:r>
            <a:r>
              <a:rPr sz="816" dirty="0"/>
              <a:t/>
            </a:r>
            <a:br>
              <a:rPr sz="816" dirty="0"/>
            </a:br>
            <a:r>
              <a:rPr dirty="0"/>
              <a:t>(environmental input) </a:t>
            </a:r>
            <a:r>
              <a:rPr sz="816" dirty="0"/>
              <a:t/>
            </a:r>
            <a:br>
              <a:rPr sz="816" dirty="0"/>
            </a:br>
            <a:endParaRPr sz="816" dirty="0"/>
          </a:p>
          <a:p>
            <a:pPr marL="690880" lvl="1" indent="-345440" defTabSz="397256">
              <a:spcBef>
                <a:spcPts val="2800"/>
              </a:spcBef>
              <a:defRPr sz="2584"/>
            </a:pPr>
            <a:r>
              <a:rPr dirty="0"/>
              <a:t>(c)  a </a:t>
            </a:r>
            <a:r>
              <a:rPr dirty="0" smtClean="0"/>
              <a:t>0.</a:t>
            </a:r>
            <a:r>
              <a:rPr lang="en-US" dirty="0" smtClean="0"/>
              <a:t>5</a:t>
            </a:r>
            <a:r>
              <a:rPr dirty="0" smtClean="0"/>
              <a:t> </a:t>
            </a:r>
            <a:r>
              <a:rPr dirty="0"/>
              <a:t>kg mouse in the box together with a </a:t>
            </a:r>
            <a:r>
              <a:rPr dirty="0" smtClean="0"/>
              <a:t>0.</a:t>
            </a:r>
            <a:r>
              <a:rPr lang="en-US" dirty="0" smtClean="0"/>
              <a:t>4</a:t>
            </a:r>
            <a:r>
              <a:rPr dirty="0" smtClean="0"/>
              <a:t> </a:t>
            </a:r>
            <a:r>
              <a:rPr dirty="0"/>
              <a:t>kg </a:t>
            </a:r>
            <a:r>
              <a:rPr/>
              <a:t>bias </a:t>
            </a:r>
            <a:r>
              <a:rPr sz="816" dirty="0"/>
              <a:t/>
            </a:r>
            <a:br>
              <a:rPr sz="816" dirty="0"/>
            </a:br>
            <a:endParaRPr sz="816" dirty="0"/>
          </a:p>
          <a:p>
            <a:pPr marL="345440" indent="-345440" defTabSz="397256">
              <a:spcBef>
                <a:spcPts val="2800"/>
              </a:spcBef>
              <a:defRPr sz="2584"/>
            </a:pPr>
            <a:r>
              <a:rPr dirty="0"/>
              <a:t>Thus, the magnitude of any environmental input must be measured before the value of the measured quantity (the real input) can be determined from the output reading of an instrument.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pPr algn="ctr" defTabSz="321310">
              <a:defRPr sz="3520" spc="-70"/>
            </a:pPr>
            <a:endParaRPr/>
          </a:p>
          <a:p>
            <a:pPr algn="ctr" defTabSz="321310">
              <a:defRPr sz="3520" spc="-70"/>
            </a:pPr>
            <a:r>
              <a:t>[Errors due to Environmental Inputs]</a:t>
            </a:r>
          </a:p>
        </p:txBody>
      </p:sp>
      <p:sp>
        <p:nvSpPr>
          <p:cNvPr id="218" name="Shape 218"/>
          <p:cNvSpPr>
            <a:spLocks noGrp="1"/>
          </p:cNvSpPr>
          <p:nvPr>
            <p:ph type="body" idx="1"/>
          </p:nvPr>
        </p:nvSpPr>
        <p:spPr>
          <a:xfrm>
            <a:off x="355600" y="1874542"/>
            <a:ext cx="12293600" cy="7409158"/>
          </a:xfrm>
          <a:prstGeom prst="rect">
            <a:avLst/>
          </a:prstGeom>
        </p:spPr>
        <p:txBody>
          <a:bodyPr/>
          <a:lstStyle/>
          <a:p>
            <a:pPr marL="472440" indent="-472440" defTabSz="543305">
              <a:spcBef>
                <a:spcPts val="3900"/>
              </a:spcBef>
              <a:defRPr sz="3534"/>
            </a:pPr>
            <a:r>
              <a:t>In Practical applications, very difficult to avoid environmental inputs</a:t>
            </a:r>
          </a:p>
          <a:p>
            <a:pPr marL="944880" lvl="1" indent="-472440" defTabSz="543305">
              <a:spcBef>
                <a:spcPts val="3900"/>
              </a:spcBef>
              <a:defRPr sz="3534"/>
            </a:pPr>
            <a:r>
              <a:t>It is difficult or impractical to control the environmental conditions.</a:t>
            </a:r>
          </a:p>
          <a:p>
            <a:pPr marL="944880" lvl="1" indent="-472440" defTabSz="543305">
              <a:spcBef>
                <a:spcPts val="3900"/>
              </a:spcBef>
              <a:defRPr sz="3534"/>
            </a:pPr>
            <a:r>
              <a:t> System designers reduce susceptibility of measuring instruments to environmental inputs </a:t>
            </a:r>
          </a:p>
          <a:p>
            <a:pPr marL="944880" lvl="1" indent="-472440" defTabSz="543305">
              <a:spcBef>
                <a:spcPts val="3900"/>
              </a:spcBef>
              <a:defRPr sz="3534"/>
            </a:pPr>
            <a:r>
              <a:t>OR, quantifying the effects of environmental inputs and correcting for them in the instrument output reading. </a:t>
            </a:r>
            <a:endParaRPr sz="1116"/>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title"/>
          </p:nvPr>
        </p:nvSpPr>
        <p:spPr>
          <a:prstGeom prst="rect">
            <a:avLst/>
          </a:prstGeom>
        </p:spPr>
        <p:txBody>
          <a:bodyPr/>
          <a:lstStyle/>
          <a:p>
            <a:pPr algn="ctr" defTabSz="321310">
              <a:defRPr sz="3520" spc="-70"/>
            </a:pPr>
            <a:endParaRPr/>
          </a:p>
          <a:p>
            <a:pPr algn="ctr" defTabSz="321310">
              <a:defRPr sz="3520" spc="-70"/>
            </a:pPr>
            <a:r>
              <a:t>[Wear in Instrument Components]</a:t>
            </a:r>
          </a:p>
        </p:txBody>
      </p:sp>
      <p:sp>
        <p:nvSpPr>
          <p:cNvPr id="221" name="Shape 221"/>
          <p:cNvSpPr>
            <a:spLocks noGrp="1"/>
          </p:cNvSpPr>
          <p:nvPr>
            <p:ph type="body" idx="1"/>
          </p:nvPr>
        </p:nvSpPr>
        <p:spPr>
          <a:xfrm>
            <a:off x="355600" y="1874542"/>
            <a:ext cx="12293600" cy="7409158"/>
          </a:xfrm>
          <a:prstGeom prst="rect">
            <a:avLst/>
          </a:prstGeom>
        </p:spPr>
        <p:txBody>
          <a:bodyPr/>
          <a:lstStyle/>
          <a:p>
            <a:r>
              <a:t>Systematic errors can frequently develop over a period of time because of wear in instrument components. </a:t>
            </a:r>
          </a:p>
          <a:p>
            <a:r>
              <a:t>Recalibration often provides a full solution to this problem.</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title"/>
          </p:nvPr>
        </p:nvSpPr>
        <p:spPr>
          <a:prstGeom prst="rect">
            <a:avLst/>
          </a:prstGeom>
        </p:spPr>
        <p:txBody>
          <a:bodyPr/>
          <a:lstStyle/>
          <a:p>
            <a:pPr algn="ctr" defTabSz="321310">
              <a:defRPr sz="3520" spc="-70"/>
            </a:pPr>
            <a:endParaRPr/>
          </a:p>
          <a:p>
            <a:pPr algn="ctr" defTabSz="321310">
              <a:defRPr sz="3520" spc="-70"/>
            </a:pPr>
            <a:r>
              <a:t>[Connecting Leads]</a:t>
            </a:r>
          </a:p>
        </p:txBody>
      </p:sp>
      <p:sp>
        <p:nvSpPr>
          <p:cNvPr id="224" name="Shape 224"/>
          <p:cNvSpPr>
            <a:spLocks noGrp="1"/>
          </p:cNvSpPr>
          <p:nvPr>
            <p:ph type="body" idx="1"/>
          </p:nvPr>
        </p:nvSpPr>
        <p:spPr>
          <a:xfrm>
            <a:off x="355600" y="1874542"/>
            <a:ext cx="12293600" cy="7409158"/>
          </a:xfrm>
          <a:prstGeom prst="rect">
            <a:avLst/>
          </a:prstGeom>
        </p:spPr>
        <p:txBody>
          <a:bodyPr/>
          <a:lstStyle/>
          <a:p>
            <a:pPr marL="396239" indent="-396239" defTabSz="455675">
              <a:spcBef>
                <a:spcPts val="3200"/>
              </a:spcBef>
              <a:defRPr sz="2964"/>
            </a:pPr>
            <a:r>
              <a:t>Disturbance from the connections of the instruments also adds to errors.</a:t>
            </a:r>
          </a:p>
          <a:p>
            <a:pPr marL="792479" lvl="1" indent="-396239" defTabSz="455675">
              <a:spcBef>
                <a:spcPts val="3200"/>
              </a:spcBef>
              <a:defRPr sz="2964"/>
            </a:pPr>
            <a:r>
              <a:t>Connecting Leads in Electrical Connections</a:t>
            </a:r>
          </a:p>
          <a:p>
            <a:pPr marL="792479" lvl="1" indent="-396239" defTabSz="455675">
              <a:spcBef>
                <a:spcPts val="3200"/>
              </a:spcBef>
              <a:defRPr sz="2964"/>
            </a:pPr>
            <a:r>
              <a:t>Connection Pipes in Pneumatic or Hydraulically actuated systems</a:t>
            </a:r>
          </a:p>
          <a:p>
            <a:pPr marL="396239" indent="-396239" defTabSz="455675">
              <a:spcBef>
                <a:spcPts val="3200"/>
              </a:spcBef>
              <a:defRPr sz="2964"/>
            </a:pPr>
            <a:r>
              <a:t>Care must be taken in the choice of the lead.</a:t>
            </a:r>
          </a:p>
          <a:p>
            <a:pPr marL="792479" lvl="1" indent="-396239" defTabSz="455675">
              <a:spcBef>
                <a:spcPts val="3200"/>
              </a:spcBef>
              <a:defRPr sz="2964"/>
            </a:pPr>
            <a:r>
              <a:t>Adequate cross-section to reduce resistance and heating</a:t>
            </a:r>
          </a:p>
          <a:p>
            <a:pPr marL="792479" lvl="1" indent="-396239" defTabSz="455675">
              <a:spcBef>
                <a:spcPts val="3200"/>
              </a:spcBef>
              <a:defRPr sz="2964"/>
            </a:pPr>
            <a:r>
              <a:t>Should be screened from electrical and magnetic fields that can introduce noise.</a:t>
            </a:r>
          </a:p>
          <a:p>
            <a:pPr marL="792479" lvl="1" indent="-396239" defTabSz="455675">
              <a:spcBef>
                <a:spcPts val="3200"/>
              </a:spcBef>
              <a:defRPr sz="2964"/>
            </a:pPr>
            <a:r>
              <a:t>Where screening is not possible, routing must be carefully planned.</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2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2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1"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rPr dirty="0"/>
              <a:t>Sources of Error</a:t>
            </a:r>
          </a:p>
        </p:txBody>
      </p:sp>
      <p:sp>
        <p:nvSpPr>
          <p:cNvPr id="155" name="Shape 155"/>
          <p:cNvSpPr>
            <a:spLocks noGrp="1"/>
          </p:cNvSpPr>
          <p:nvPr>
            <p:ph type="body" idx="1"/>
          </p:nvPr>
        </p:nvSpPr>
        <p:spPr>
          <a:xfrm>
            <a:off x="355600" y="1899942"/>
            <a:ext cx="12293600" cy="7409158"/>
          </a:xfrm>
          <a:prstGeom prst="rect">
            <a:avLst/>
          </a:prstGeom>
        </p:spPr>
        <p:txBody>
          <a:bodyPr/>
          <a:lstStyle/>
          <a:p>
            <a:pPr marL="360679" indent="-360679" defTabSz="414781">
              <a:spcBef>
                <a:spcPts val="2900"/>
              </a:spcBef>
              <a:defRPr sz="2698"/>
            </a:pPr>
            <a:r>
              <a:t>The outputs of measuring errors are not without errors. </a:t>
            </a:r>
          </a:p>
          <a:p>
            <a:pPr marL="360679" indent="-360679" defTabSz="414781">
              <a:spcBef>
                <a:spcPts val="2900"/>
              </a:spcBef>
              <a:defRPr sz="2698"/>
            </a:pPr>
            <a:r>
              <a:t>Measuring errors can be reduced but cannot be eliminated entirely</a:t>
            </a:r>
          </a:p>
          <a:p>
            <a:pPr marL="360679" indent="-360679" defTabSz="414781">
              <a:spcBef>
                <a:spcPts val="2900"/>
              </a:spcBef>
              <a:defRPr sz="2698"/>
            </a:pPr>
            <a:r>
              <a:t>Magnitude can be minimized by good measurement system design and Appropriate Analysis and processing of measurement data.</a:t>
            </a:r>
          </a:p>
          <a:p>
            <a:pPr marL="360679" indent="-360679" defTabSz="414781">
              <a:spcBef>
                <a:spcPts val="2900"/>
              </a:spcBef>
              <a:defRPr sz="2698"/>
            </a:pPr>
            <a:r>
              <a:t>Noise can be divided into </a:t>
            </a:r>
          </a:p>
          <a:p>
            <a:pPr marL="721359" lvl="1" indent="-360679" defTabSz="414781">
              <a:spcBef>
                <a:spcPts val="2900"/>
              </a:spcBef>
              <a:defRPr sz="2698"/>
            </a:pPr>
            <a:r>
              <a:t>Those occurring </a:t>
            </a:r>
            <a:r>
              <a:rPr b="1"/>
              <a:t>during measurement</a:t>
            </a:r>
          </a:p>
          <a:p>
            <a:pPr marL="721359" lvl="1" indent="-360679" defTabSz="414781">
              <a:spcBef>
                <a:spcPts val="2900"/>
              </a:spcBef>
              <a:defRPr sz="2698"/>
            </a:pPr>
            <a:r>
              <a:t>Those occurring </a:t>
            </a:r>
            <a:r>
              <a:rPr b="1"/>
              <a:t>during transmission of the measured signal</a:t>
            </a:r>
            <a:r>
              <a:t>, </a:t>
            </a:r>
          </a:p>
          <a:p>
            <a:pPr marL="721359" lvl="1" indent="-360679" defTabSz="414781">
              <a:spcBef>
                <a:spcPts val="2900"/>
              </a:spcBef>
              <a:defRPr sz="2698"/>
            </a:pPr>
            <a:r>
              <a:t>Those resulting </a:t>
            </a:r>
            <a:r>
              <a:rPr b="1"/>
              <a:t>from combining the output of different measurement instruments</a:t>
            </a:r>
          </a:p>
          <a:p>
            <a:pPr marL="360679" indent="-360679" defTabSz="414781">
              <a:spcBef>
                <a:spcPts val="2900"/>
              </a:spcBef>
              <a:defRPr sz="2698"/>
            </a:pPr>
            <a:r>
              <a:t>We will consider the former in this section.</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1"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prstGeom prst="rect">
            <a:avLst/>
          </a:prstGeom>
        </p:spPr>
        <p:txBody>
          <a:bodyPr/>
          <a:lstStyle/>
          <a:p>
            <a:pPr algn="ctr" defTabSz="321310">
              <a:defRPr sz="3520" spc="-70"/>
            </a:pPr>
            <a:endParaRPr/>
          </a:p>
          <a:p>
            <a:pPr algn="ctr" defTabSz="321310">
              <a:defRPr sz="3520" spc="-70"/>
            </a:pPr>
            <a:r>
              <a:t>[Reduction of Systematic Errors]</a:t>
            </a:r>
          </a:p>
        </p:txBody>
      </p:sp>
      <p:sp>
        <p:nvSpPr>
          <p:cNvPr id="227" name="Shape 227"/>
          <p:cNvSpPr>
            <a:spLocks noGrp="1"/>
          </p:cNvSpPr>
          <p:nvPr>
            <p:ph type="body" idx="1"/>
          </p:nvPr>
        </p:nvSpPr>
        <p:spPr>
          <a:xfrm>
            <a:off x="355600" y="1874542"/>
            <a:ext cx="12293600" cy="7409158"/>
          </a:xfrm>
          <a:prstGeom prst="rect">
            <a:avLst/>
          </a:prstGeom>
        </p:spPr>
        <p:txBody>
          <a:bodyPr/>
          <a:lstStyle/>
          <a:p>
            <a:pPr marL="406400" indent="-406400" defTabSz="467359">
              <a:spcBef>
                <a:spcPts val="3300"/>
              </a:spcBef>
              <a:defRPr sz="3040"/>
            </a:pPr>
            <a:r>
              <a:t> The prerequisite for the reduction of systematic errors is a complete analysis of the measurement system that identifies all sources of error. </a:t>
            </a:r>
          </a:p>
          <a:p>
            <a:pPr marL="406400" indent="-406400" defTabSz="467359">
              <a:spcBef>
                <a:spcPts val="3300"/>
              </a:spcBef>
              <a:defRPr sz="3040"/>
            </a:pPr>
            <a:r>
              <a:t>Simple faults within a system, </a:t>
            </a:r>
          </a:p>
          <a:p>
            <a:pPr marL="812800" lvl="1" indent="-406400" defTabSz="467359">
              <a:spcBef>
                <a:spcPts val="3300"/>
              </a:spcBef>
              <a:defRPr sz="3040"/>
            </a:pPr>
            <a:r>
              <a:t>such as bent meter needles </a:t>
            </a:r>
          </a:p>
          <a:p>
            <a:pPr marL="812800" lvl="1" indent="-406400" defTabSz="467359">
              <a:spcBef>
                <a:spcPts val="3300"/>
              </a:spcBef>
              <a:defRPr sz="3040"/>
            </a:pPr>
            <a:r>
              <a:t>poor cabling practices, </a:t>
            </a:r>
          </a:p>
          <a:p>
            <a:pPr marL="812800" lvl="1" indent="-406400" defTabSz="467359">
              <a:spcBef>
                <a:spcPts val="3300"/>
              </a:spcBef>
              <a:defRPr sz="3040"/>
            </a:pPr>
            <a:r>
              <a:t>can usually be rectified readily and inexpensively once they have been identified. </a:t>
            </a:r>
          </a:p>
          <a:p>
            <a:pPr marL="406400" indent="-406400" defTabSz="467359">
              <a:spcBef>
                <a:spcPts val="3300"/>
              </a:spcBef>
              <a:defRPr sz="3040"/>
            </a:pPr>
            <a:r>
              <a:t>However, other error sources require more detailed analysis and treatment.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2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2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1"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p:cNvSpPr>
          <p:nvPr>
            <p:ph type="title"/>
          </p:nvPr>
        </p:nvSpPr>
        <p:spPr>
          <a:prstGeom prst="rect">
            <a:avLst/>
          </a:prstGeom>
        </p:spPr>
        <p:txBody>
          <a:bodyPr/>
          <a:lstStyle/>
          <a:p>
            <a:pPr algn="ctr" defTabSz="321310">
              <a:defRPr sz="3520" spc="-70"/>
            </a:pPr>
            <a:endParaRPr/>
          </a:p>
          <a:p>
            <a:pPr algn="ctr" defTabSz="321310">
              <a:defRPr sz="3520" spc="-70"/>
            </a:pPr>
            <a:r>
              <a:t>[Reduction of Systematic Errors]</a:t>
            </a:r>
          </a:p>
        </p:txBody>
      </p:sp>
      <p:sp>
        <p:nvSpPr>
          <p:cNvPr id="230" name="Shape 230"/>
          <p:cNvSpPr>
            <a:spLocks noGrp="1"/>
          </p:cNvSpPr>
          <p:nvPr>
            <p:ph type="body" idx="1"/>
          </p:nvPr>
        </p:nvSpPr>
        <p:spPr>
          <a:xfrm>
            <a:off x="355600" y="1874542"/>
            <a:ext cx="12293600" cy="7409158"/>
          </a:xfrm>
          <a:prstGeom prst="rect">
            <a:avLst/>
          </a:prstGeom>
        </p:spPr>
        <p:txBody>
          <a:bodyPr/>
          <a:lstStyle/>
          <a:p>
            <a:pPr marL="345440" indent="-345440" defTabSz="397256">
              <a:spcBef>
                <a:spcPts val="2800"/>
              </a:spcBef>
              <a:defRPr sz="2584"/>
            </a:pPr>
            <a:r>
              <a:t>Ways of reducing systematic Errors include</a:t>
            </a:r>
          </a:p>
          <a:p>
            <a:pPr marL="690880" lvl="1" indent="-345440" defTabSz="397256">
              <a:spcBef>
                <a:spcPts val="2800"/>
              </a:spcBef>
              <a:defRPr sz="2584"/>
            </a:pPr>
            <a:r>
              <a:t> Careful Instrument Design</a:t>
            </a:r>
          </a:p>
          <a:p>
            <a:pPr marL="690880" lvl="1" indent="-345440" defTabSz="397256">
              <a:spcBef>
                <a:spcPts val="2800"/>
              </a:spcBef>
              <a:defRPr sz="2584"/>
            </a:pPr>
            <a:r>
              <a:t>Calibration</a:t>
            </a:r>
          </a:p>
          <a:p>
            <a:pPr marL="690880" lvl="1" indent="-345440" defTabSz="397256">
              <a:spcBef>
                <a:spcPts val="2800"/>
              </a:spcBef>
              <a:defRPr sz="2584"/>
            </a:pPr>
            <a:r>
              <a:t>Method of Opposing Inputs </a:t>
            </a:r>
          </a:p>
          <a:p>
            <a:pPr marL="690880" lvl="1" indent="-345440" defTabSz="397256">
              <a:spcBef>
                <a:spcPts val="2800"/>
              </a:spcBef>
              <a:defRPr sz="2584"/>
            </a:pPr>
            <a:r>
              <a:t>High-Gain Feedback </a:t>
            </a:r>
          </a:p>
          <a:p>
            <a:pPr marL="690880" lvl="1" indent="-345440" defTabSz="397256">
              <a:spcBef>
                <a:spcPts val="2800"/>
              </a:spcBef>
              <a:defRPr sz="2584"/>
            </a:pPr>
            <a:r>
              <a:t>Signal Filtering </a:t>
            </a:r>
          </a:p>
          <a:p>
            <a:pPr marL="690880" lvl="1" indent="-345440" defTabSz="397256">
              <a:spcBef>
                <a:spcPts val="2800"/>
              </a:spcBef>
              <a:defRPr sz="2584"/>
            </a:pPr>
            <a:r>
              <a:t> Manual Correction of Output Reading </a:t>
            </a:r>
          </a:p>
          <a:p>
            <a:pPr marL="690880" lvl="1" indent="-345440" defTabSz="397256">
              <a:spcBef>
                <a:spcPts val="2800"/>
              </a:spcBef>
              <a:defRPr sz="2584"/>
            </a:pPr>
            <a:r>
              <a:t> Intelligent Instruments </a:t>
            </a:r>
          </a:p>
          <a:p>
            <a:pPr marL="345440" indent="-345440" defTabSz="397256">
              <a:spcBef>
                <a:spcPts val="2800"/>
              </a:spcBef>
              <a:defRPr sz="2584"/>
            </a:pPr>
            <a:r>
              <a:t>NB: Students are required to go and read the detail from Section 3.3 of the reference book.</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3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3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3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3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23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23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2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pPr algn="ctr" defTabSz="321310">
              <a:defRPr sz="3520" spc="-70"/>
            </a:pPr>
            <a:endParaRPr/>
          </a:p>
          <a:p>
            <a:pPr algn="ctr" defTabSz="321310">
              <a:defRPr sz="3520" spc="-70"/>
            </a:pPr>
            <a:r>
              <a:t>[Sources and Treatment of Random Errors ]</a:t>
            </a:r>
          </a:p>
        </p:txBody>
      </p:sp>
      <p:sp>
        <p:nvSpPr>
          <p:cNvPr id="233" name="Shape 233"/>
          <p:cNvSpPr>
            <a:spLocks noGrp="1"/>
          </p:cNvSpPr>
          <p:nvPr>
            <p:ph type="body" idx="1"/>
          </p:nvPr>
        </p:nvSpPr>
        <p:spPr>
          <a:xfrm>
            <a:off x="355600" y="1874542"/>
            <a:ext cx="12293600" cy="7409158"/>
          </a:xfrm>
          <a:prstGeom prst="rect">
            <a:avLst/>
          </a:prstGeom>
        </p:spPr>
        <p:txBody>
          <a:bodyPr/>
          <a:lstStyle/>
          <a:p>
            <a:pPr marL="406400" indent="-406400" defTabSz="467359">
              <a:spcBef>
                <a:spcPts val="3300"/>
              </a:spcBef>
              <a:defRPr sz="3040"/>
            </a:pPr>
            <a:r>
              <a:t>Random errors in measurements are caused by unpredictable variations in the measurement system.</a:t>
            </a:r>
          </a:p>
          <a:p>
            <a:pPr marL="406400" indent="-406400" defTabSz="467359">
              <a:spcBef>
                <a:spcPts val="3300"/>
              </a:spcBef>
              <a:defRPr sz="3040"/>
            </a:pPr>
            <a:r>
              <a:t>Sources include:</a:t>
            </a:r>
          </a:p>
          <a:p>
            <a:pPr marL="812800" lvl="1" indent="-406400" defTabSz="467359">
              <a:spcBef>
                <a:spcPts val="3300"/>
              </a:spcBef>
              <a:defRPr sz="3040"/>
            </a:pPr>
            <a:r>
              <a:t>measurements taken by human observation of an analogue meter, especially where this involves interpolation between scale points. </a:t>
            </a:r>
          </a:p>
          <a:p>
            <a:pPr marL="812800" lvl="1" indent="-406400" defTabSz="467359">
              <a:spcBef>
                <a:spcPts val="3300"/>
              </a:spcBef>
              <a:defRPr sz="3040"/>
            </a:pPr>
            <a:r>
              <a:t>electrical noise. </a:t>
            </a:r>
          </a:p>
          <a:p>
            <a:pPr marL="812800" lvl="1" indent="-406400" defTabSz="467359">
              <a:spcBef>
                <a:spcPts val="3300"/>
              </a:spcBef>
              <a:defRPr sz="3040"/>
            </a:pPr>
            <a:r>
              <a:t>random environmental changes, for example, sudden draught of air. </a:t>
            </a:r>
          </a:p>
          <a:p>
            <a:pPr marL="406400" indent="-406400" defTabSz="467359">
              <a:spcBef>
                <a:spcPts val="3300"/>
              </a:spcBef>
              <a:defRPr sz="3040"/>
            </a:pPr>
            <a:r>
              <a:t>NOTE: Students are advised to read Section 3.5 to section 3.11 for more information about random noises.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3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3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3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3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1" build="p" bldLvl="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xfrm>
            <a:off x="988086" y="3159805"/>
            <a:ext cx="11028628" cy="3917810"/>
          </a:xfrm>
          <a:prstGeom prst="rect">
            <a:avLst/>
          </a:prstGeom>
        </p:spPr>
        <p:txBody>
          <a:bodyPr/>
          <a:lstStyle/>
          <a:p>
            <a:pPr algn="ctr"/>
            <a:r>
              <a:t>THANK YOU</a:t>
            </a:r>
          </a:p>
          <a:p>
            <a:pPr algn="ctr"/>
            <a:endParaRPr/>
          </a:p>
          <a:p>
            <a:pPr algn="ctr"/>
            <a:r>
              <a:t>ANY QUESTION?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lang="en-US" dirty="0"/>
              <a:t>Sources of Error</a:t>
            </a:r>
            <a:endParaRPr dirty="0"/>
          </a:p>
        </p:txBody>
      </p:sp>
      <p:sp>
        <p:nvSpPr>
          <p:cNvPr id="158" name="Shape 158"/>
          <p:cNvSpPr>
            <a:spLocks noGrp="1"/>
          </p:cNvSpPr>
          <p:nvPr>
            <p:ph type="body" idx="1"/>
          </p:nvPr>
        </p:nvSpPr>
        <p:spPr>
          <a:xfrm>
            <a:off x="355600" y="1899942"/>
            <a:ext cx="12293600" cy="7409158"/>
          </a:xfrm>
          <a:prstGeom prst="rect">
            <a:avLst/>
          </a:prstGeom>
        </p:spPr>
        <p:txBody>
          <a:bodyPr/>
          <a:lstStyle/>
          <a:p>
            <a:pPr marL="396239" indent="-396239" defTabSz="455675">
              <a:spcBef>
                <a:spcPts val="3200"/>
              </a:spcBef>
              <a:defRPr sz="2964"/>
            </a:pPr>
            <a:r>
              <a:t>It is important to reduce errors to minimum possible level and then to quantify the maximum remaining error that may exist in any instrument output reading.</a:t>
            </a:r>
          </a:p>
          <a:p>
            <a:pPr marL="396239" indent="-396239" defTabSz="455675">
              <a:spcBef>
                <a:spcPts val="3200"/>
              </a:spcBef>
              <a:defRPr sz="2964"/>
            </a:pPr>
            <a:r>
              <a:t>There is a further complication that the final output from a measurement system is calculated by combining together two or more measurements of separate physical variables. </a:t>
            </a:r>
          </a:p>
          <a:p>
            <a:pPr marL="396239" indent="-396239" defTabSz="455675">
              <a:spcBef>
                <a:spcPts val="3200"/>
              </a:spcBef>
              <a:defRPr sz="2964"/>
            </a:pPr>
            <a:r>
              <a:t>In this case, special consideration must also be given to determining how the calculated error levels in each separate measurement should be combined to give the best estimate of the most likely error magnitude in the calculated output quantity.</a:t>
            </a:r>
          </a:p>
          <a:p>
            <a:pPr marL="396239" indent="-396239" defTabSz="455675">
              <a:spcBef>
                <a:spcPts val="3200"/>
              </a:spcBef>
              <a:defRPr sz="2964"/>
            </a:pPr>
            <a:r>
              <a:t>Errors arising during the measurement process can be divided into two groups, known as systematic errors and random errors.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5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1"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[Sources </a:t>
            </a:r>
            <a:r>
              <a:rPr dirty="0"/>
              <a:t>of Systematic Error]</a:t>
            </a:r>
          </a:p>
        </p:txBody>
      </p:sp>
      <p:sp>
        <p:nvSpPr>
          <p:cNvPr id="161" name="Shape 161"/>
          <p:cNvSpPr>
            <a:spLocks noGrp="1"/>
          </p:cNvSpPr>
          <p:nvPr>
            <p:ph type="body" idx="1"/>
          </p:nvPr>
        </p:nvSpPr>
        <p:spPr>
          <a:xfrm>
            <a:off x="355600" y="1874542"/>
            <a:ext cx="12293600" cy="7409158"/>
          </a:xfrm>
          <a:prstGeom prst="rect">
            <a:avLst/>
          </a:prstGeom>
        </p:spPr>
        <p:txBody>
          <a:bodyPr/>
          <a:lstStyle/>
          <a:p>
            <a:r>
              <a:t>Systematic Errors: Errors due to inaccuracies in observation or measurement. </a:t>
            </a:r>
          </a:p>
          <a:p>
            <a:pPr lvl="1"/>
            <a:r>
              <a:t>These errors have non-zero means so that their impact is not reduced by averaging observations.</a:t>
            </a:r>
          </a:p>
          <a:p>
            <a:pPr lvl="1"/>
            <a:r>
              <a:t>One-sided error in the measurement (They average to either positive or negative errors).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[Sources </a:t>
            </a:r>
            <a:r>
              <a:rPr dirty="0"/>
              <a:t>of Systematic Error]</a:t>
            </a:r>
          </a:p>
        </p:txBody>
      </p:sp>
      <p:sp>
        <p:nvSpPr>
          <p:cNvPr id="164" name="Shape 164"/>
          <p:cNvSpPr>
            <a:spLocks noGrp="1"/>
          </p:cNvSpPr>
          <p:nvPr>
            <p:ph type="body" idx="1"/>
          </p:nvPr>
        </p:nvSpPr>
        <p:spPr>
          <a:xfrm>
            <a:off x="355600" y="1874542"/>
            <a:ext cx="12293600" cy="7409158"/>
          </a:xfrm>
          <a:prstGeom prst="rect">
            <a:avLst/>
          </a:prstGeom>
        </p:spPr>
        <p:txBody>
          <a:bodyPr/>
          <a:lstStyle/>
          <a:p>
            <a:pPr marL="396239" indent="-396239" defTabSz="455675">
              <a:spcBef>
                <a:spcPts val="3200"/>
              </a:spcBef>
              <a:defRPr sz="2964"/>
            </a:pPr>
            <a:r>
              <a:t>Main sources of systematic error in the output of measuring instruments</a:t>
            </a:r>
          </a:p>
          <a:p>
            <a:pPr marL="792479" lvl="1" indent="-396239" defTabSz="455675">
              <a:spcBef>
                <a:spcPts val="3200"/>
              </a:spcBef>
              <a:defRPr sz="2964"/>
            </a:pPr>
            <a:r>
              <a:t>Disturbance of the measured system by the act of measurement</a:t>
            </a:r>
          </a:p>
          <a:p>
            <a:pPr marL="792479" lvl="1" indent="-396239" defTabSz="455675">
              <a:spcBef>
                <a:spcPts val="3200"/>
              </a:spcBef>
              <a:defRPr sz="2964"/>
            </a:pPr>
            <a:r>
              <a:t>Effect of environmental disturbances, often called modifying inputs </a:t>
            </a:r>
          </a:p>
          <a:p>
            <a:pPr marL="792479" lvl="1" indent="-396239" defTabSz="455675">
              <a:spcBef>
                <a:spcPts val="3200"/>
              </a:spcBef>
              <a:defRPr sz="2964"/>
            </a:pPr>
            <a:r>
              <a:t>Changes in characteristics due to wear in instrument components over a period of time </a:t>
            </a:r>
          </a:p>
          <a:p>
            <a:pPr marL="792479" lvl="1" indent="-396239" defTabSz="455675">
              <a:spcBef>
                <a:spcPts val="3200"/>
              </a:spcBef>
              <a:defRPr sz="2964"/>
            </a:pPr>
            <a:r>
              <a:t>Resistance of connecting leads </a:t>
            </a:r>
          </a:p>
          <a:p>
            <a:pPr marL="792479" lvl="1" indent="-396239" defTabSz="455675">
              <a:spcBef>
                <a:spcPts val="3200"/>
              </a:spcBef>
              <a:defRPr sz="2964"/>
            </a:pP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6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6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6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167" name="Shape 167"/>
          <p:cNvSpPr>
            <a:spLocks noGrp="1"/>
          </p:cNvSpPr>
          <p:nvPr>
            <p:ph type="body" idx="1"/>
          </p:nvPr>
        </p:nvSpPr>
        <p:spPr>
          <a:xfrm>
            <a:off x="355600" y="1874542"/>
            <a:ext cx="12293600" cy="7409158"/>
          </a:xfrm>
          <a:prstGeom prst="rect">
            <a:avLst/>
          </a:prstGeom>
        </p:spPr>
        <p:txBody>
          <a:bodyPr/>
          <a:lstStyle/>
          <a:p>
            <a:pPr marL="314959" indent="-314959" defTabSz="362204">
              <a:spcBef>
                <a:spcPts val="2600"/>
              </a:spcBef>
              <a:defRPr sz="2356"/>
            </a:pPr>
            <a:r>
              <a:t>Disturbance of the measured system by the act of measurement</a:t>
            </a:r>
          </a:p>
          <a:p>
            <a:pPr marL="629919" lvl="1" indent="-314959" defTabSz="362204">
              <a:spcBef>
                <a:spcPts val="2600"/>
              </a:spcBef>
              <a:defRPr sz="2356"/>
            </a:pPr>
            <a:r>
              <a:t>Measuring the temperature of a beaker of hot water using mercury-in-glass thermometer at room temperature.</a:t>
            </a:r>
          </a:p>
          <a:p>
            <a:pPr marL="629919" lvl="1" indent="-314959" defTabSz="362204">
              <a:spcBef>
                <a:spcPts val="2600"/>
              </a:spcBef>
              <a:defRPr sz="2356"/>
            </a:pPr>
            <a:r>
              <a:t>Introduction of a cold mass into the hot water causes a reduction in temperature through heat transfer.</a:t>
            </a:r>
          </a:p>
          <a:p>
            <a:pPr marL="629919" lvl="1" indent="-314959" defTabSz="362204">
              <a:spcBef>
                <a:spcPts val="2600"/>
              </a:spcBef>
              <a:defRPr sz="2356"/>
            </a:pPr>
            <a:r>
              <a:t>Though reduction is may be too small to detect by the instrument, it is finite.</a:t>
            </a:r>
          </a:p>
          <a:p>
            <a:pPr marL="629919" lvl="1" indent="-314959" defTabSz="362204">
              <a:spcBef>
                <a:spcPts val="2600"/>
              </a:spcBef>
              <a:defRPr sz="2356"/>
            </a:pPr>
            <a:r>
              <a:t>This is a clear case of measuring process disturbing the system and altering the physical value being measured.</a:t>
            </a:r>
          </a:p>
          <a:p>
            <a:pPr marL="629919" lvl="1" indent="-314959" defTabSz="362204">
              <a:spcBef>
                <a:spcPts val="2600"/>
              </a:spcBef>
              <a:defRPr sz="2356"/>
            </a:pPr>
            <a:r>
              <a:t>This happens in all measuring situations, magnitude of disturbance different for different situations.</a:t>
            </a:r>
          </a:p>
          <a:p>
            <a:pPr marL="629919" lvl="1" indent="-314959" defTabSz="362204">
              <a:spcBef>
                <a:spcPts val="2600"/>
              </a:spcBef>
              <a:defRPr sz="2356"/>
            </a:pPr>
            <a:r>
              <a:t> An accurate understanding of the mechanisms of system disturbance is necessary for reducing the disturbance of the measuring system.</a:t>
            </a:r>
            <a:endParaRPr sz="744"/>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6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6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6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170" name="Shape 170"/>
          <p:cNvSpPr>
            <a:spLocks noGrp="1"/>
          </p:cNvSpPr>
          <p:nvPr>
            <p:ph type="body" sz="half" idx="1"/>
          </p:nvPr>
        </p:nvSpPr>
        <p:spPr>
          <a:xfrm>
            <a:off x="355600" y="1874542"/>
            <a:ext cx="12293600" cy="3716683"/>
          </a:xfrm>
          <a:prstGeom prst="rect">
            <a:avLst/>
          </a:prstGeom>
        </p:spPr>
        <p:txBody>
          <a:bodyPr/>
          <a:lstStyle/>
          <a:p>
            <a:pPr marL="254000" indent="-254000" defTabSz="292100">
              <a:spcBef>
                <a:spcPts val="2100"/>
              </a:spcBef>
              <a:defRPr sz="1900"/>
            </a:pPr>
            <a:r>
              <a:t> In analyzing system disturbance during measurements in electric circuits, The ́venin’s theorem is often of great assistance. </a:t>
            </a:r>
          </a:p>
          <a:p>
            <a:pPr marL="254000" indent="-254000" defTabSz="292100">
              <a:spcBef>
                <a:spcPts val="2100"/>
              </a:spcBef>
              <a:defRPr sz="1900"/>
            </a:pPr>
            <a:r>
              <a:t>Consider the measurement of the voltage across resistor Rs by a voltmeter with resistance Rm. </a:t>
            </a:r>
          </a:p>
          <a:p>
            <a:pPr marL="254000" indent="-254000" defTabSz="292100">
              <a:spcBef>
                <a:spcPts val="2100"/>
              </a:spcBef>
              <a:defRPr sz="1900"/>
            </a:pPr>
            <a:r>
              <a:t>Rm acts as a shunt resistance across Rs, decreasing the resistance between points AB and so disturbing the circuit. </a:t>
            </a:r>
          </a:p>
          <a:p>
            <a:pPr marL="254000" indent="-254000" defTabSz="292100">
              <a:spcBef>
                <a:spcPts val="2100"/>
              </a:spcBef>
              <a:defRPr sz="1900"/>
            </a:pPr>
            <a:r>
              <a:t>The voltage Em measured by the meter is not the value of the voltage E0 that existed prior to measurement. </a:t>
            </a:r>
          </a:p>
          <a:p>
            <a:pPr marL="254000" indent="-254000" defTabSz="292100">
              <a:spcBef>
                <a:spcPts val="2100"/>
              </a:spcBef>
              <a:defRPr sz="1900"/>
            </a:pPr>
            <a:r>
              <a:t>The extent of the disturbance can be assessed by calculating the open-circuit voltage E0 and comparing it with Es.</a:t>
            </a:r>
          </a:p>
        </p:txBody>
      </p:sp>
      <p:pic>
        <p:nvPicPr>
          <p:cNvPr id="171" name="pasted-image.png"/>
          <p:cNvPicPr>
            <a:picLocks noChangeAspect="1"/>
          </p:cNvPicPr>
          <p:nvPr/>
        </p:nvPicPr>
        <p:blipFill>
          <a:blip r:embed="rId2">
            <a:extLst/>
          </a:blip>
          <a:srcRect l="11654" t="7698" r="1421" b="3212"/>
          <a:stretch>
            <a:fillRect/>
          </a:stretch>
        </p:blipFill>
        <p:spPr>
          <a:xfrm>
            <a:off x="1694904" y="5771647"/>
            <a:ext cx="9373495" cy="3625257"/>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174" name="Shape 174"/>
          <p:cNvSpPr>
            <a:spLocks noGrp="1"/>
          </p:cNvSpPr>
          <p:nvPr>
            <p:ph type="body" sz="half" idx="1"/>
          </p:nvPr>
        </p:nvSpPr>
        <p:spPr>
          <a:xfrm>
            <a:off x="355600" y="1874542"/>
            <a:ext cx="12293600" cy="3400721"/>
          </a:xfrm>
          <a:prstGeom prst="rect">
            <a:avLst/>
          </a:prstGeom>
        </p:spPr>
        <p:txBody>
          <a:bodyPr/>
          <a:lstStyle/>
          <a:p>
            <a:pPr marL="304800" indent="-304800" defTabSz="350520">
              <a:spcBef>
                <a:spcPts val="2500"/>
              </a:spcBef>
              <a:defRPr sz="2280"/>
            </a:pPr>
            <a:r>
              <a:t> The ́venin’s theorem allows the circuit of  comprising two voltage sources and five resistors to be replaced by an equivalent circuit containing a single resistance and one voltage source.</a:t>
            </a:r>
          </a:p>
          <a:p>
            <a:pPr marL="609600" lvl="1" indent="-304800" defTabSz="350520">
              <a:spcBef>
                <a:spcPts val="2500"/>
              </a:spcBef>
              <a:defRPr sz="2280"/>
            </a:pPr>
            <a:r>
              <a:t>Equivalent circuit by Th</a:t>
            </a:r>
            <a:r>
              <a:rPr baseline="4385"/>
              <a:t> ́</a:t>
            </a:r>
            <a:r>
              <a:t>evenin’s theorem,</a:t>
            </a:r>
          </a:p>
          <a:p>
            <a:pPr marL="609600" lvl="1" indent="-304800" defTabSz="350520">
              <a:spcBef>
                <a:spcPts val="2500"/>
              </a:spcBef>
              <a:defRPr sz="2280"/>
            </a:pPr>
            <a:r>
              <a:t>Circuit used to find the equivalent single.</a:t>
            </a:r>
          </a:p>
          <a:p>
            <a:pPr marL="609600" lvl="1" indent="-304800" defTabSz="350520">
              <a:spcBef>
                <a:spcPts val="2500"/>
              </a:spcBef>
              <a:defRPr sz="2280"/>
            </a:pPr>
            <a:r>
              <a:t>Equivalent Resistance: All voltage sources are represented just by their internal resistance, which can be approximated to zero</a:t>
            </a:r>
          </a:p>
        </p:txBody>
      </p:sp>
      <p:pic>
        <p:nvPicPr>
          <p:cNvPr id="175" name="pasted-image.png"/>
          <p:cNvPicPr>
            <a:picLocks noChangeAspect="1"/>
          </p:cNvPicPr>
          <p:nvPr/>
        </p:nvPicPr>
        <p:blipFill>
          <a:blip r:embed="rId2">
            <a:extLst/>
          </a:blip>
          <a:stretch>
            <a:fillRect/>
          </a:stretch>
        </p:blipFill>
        <p:spPr>
          <a:xfrm>
            <a:off x="6350" y="6200896"/>
            <a:ext cx="6561767" cy="2246750"/>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1"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pPr algn="ctr" defTabSz="321310">
              <a:defRPr sz="3520" spc="-70"/>
            </a:pPr>
            <a:r>
              <a:rPr lang="en-US" dirty="0"/>
              <a:t>Sources of </a:t>
            </a:r>
            <a:r>
              <a:rPr lang="en-US" dirty="0" smtClean="0"/>
              <a:t>Error</a:t>
            </a:r>
            <a:br>
              <a:rPr lang="en-US" dirty="0" smtClean="0"/>
            </a:br>
            <a:r>
              <a:rPr dirty="0" smtClean="0"/>
              <a:t>[System </a:t>
            </a:r>
            <a:r>
              <a:rPr dirty="0"/>
              <a:t>Disturbance due to Measurement]</a:t>
            </a:r>
          </a:p>
        </p:txBody>
      </p:sp>
      <p:sp>
        <p:nvSpPr>
          <p:cNvPr id="178" name="Shape 178"/>
          <p:cNvSpPr>
            <a:spLocks noGrp="1"/>
          </p:cNvSpPr>
          <p:nvPr>
            <p:ph type="body" sz="quarter" idx="1"/>
          </p:nvPr>
        </p:nvSpPr>
        <p:spPr>
          <a:xfrm>
            <a:off x="355600" y="1874542"/>
            <a:ext cx="12293600" cy="675160"/>
          </a:xfrm>
          <a:prstGeom prst="rect">
            <a:avLst/>
          </a:prstGeom>
        </p:spPr>
        <p:txBody>
          <a:bodyPr/>
          <a:lstStyle>
            <a:lvl1pPr marL="457200" indent="-457200" defTabSz="525779">
              <a:spcBef>
                <a:spcPts val="3700"/>
              </a:spcBef>
              <a:defRPr sz="3420"/>
            </a:lvl1pPr>
          </a:lstStyle>
          <a:p>
            <a:r>
              <a:t>From Applied,</a:t>
            </a:r>
          </a:p>
        </p:txBody>
      </p:sp>
      <p:pic>
        <p:nvPicPr>
          <p:cNvPr id="179" name="MathTypeEquation.pdf"/>
          <p:cNvPicPr>
            <a:picLocks noChangeAspect="1"/>
          </p:cNvPicPr>
          <p:nvPr/>
        </p:nvPicPr>
        <p:blipFill>
          <a:blip r:embed="rId3">
            <a:extLst/>
          </a:blip>
          <a:stretch>
            <a:fillRect/>
          </a:stretch>
        </p:blipFill>
        <p:spPr>
          <a:xfrm>
            <a:off x="6419850" y="4730750"/>
            <a:ext cx="114300" cy="165100"/>
          </a:xfrm>
          <a:prstGeom prst="rect">
            <a:avLst/>
          </a:prstGeom>
          <a:ln w="12700">
            <a:miter lim="400000"/>
          </a:ln>
        </p:spPr>
      </p:pic>
      <p:pic>
        <p:nvPicPr>
          <p:cNvPr id="180" name="Picture 179"/>
          <p:cNvPicPr>
            <a:picLocks/>
          </p:cNvPicPr>
          <p:nvPr/>
        </p:nvPicPr>
        <p:blipFill>
          <a:blip r:embed="rId4">
            <a:extLst/>
          </a:blip>
          <a:stretch>
            <a:fillRect/>
          </a:stretch>
        </p:blipFill>
        <p:spPr>
          <a:xfrm>
            <a:off x="4139189" y="1912642"/>
            <a:ext cx="6658600" cy="637060"/>
          </a:xfrm>
          <a:prstGeom prst="rect">
            <a:avLst/>
          </a:prstGeom>
        </p:spPr>
      </p:pic>
      <p:pic>
        <p:nvPicPr>
          <p:cNvPr id="181" name="pasted-image.pdf"/>
          <p:cNvPicPr>
            <a:picLocks noChangeAspect="1"/>
          </p:cNvPicPr>
          <p:nvPr/>
        </p:nvPicPr>
        <p:blipFill>
          <a:blip r:embed="rId5">
            <a:extLst/>
          </a:blip>
          <a:stretch>
            <a:fillRect/>
          </a:stretch>
        </p:blipFill>
        <p:spPr>
          <a:xfrm>
            <a:off x="622300" y="2931762"/>
            <a:ext cx="3477866" cy="1360905"/>
          </a:xfrm>
          <a:prstGeom prst="rect">
            <a:avLst/>
          </a:prstGeom>
          <a:ln w="12700">
            <a:miter lim="400000"/>
          </a:ln>
        </p:spPr>
      </p:pic>
      <p:pic>
        <p:nvPicPr>
          <p:cNvPr id="182" name="pasted-image.pdf"/>
          <p:cNvPicPr>
            <a:picLocks noChangeAspect="1"/>
          </p:cNvPicPr>
          <p:nvPr/>
        </p:nvPicPr>
        <p:blipFill>
          <a:blip r:embed="rId6">
            <a:extLst/>
          </a:blip>
          <a:stretch>
            <a:fillRect/>
          </a:stretch>
        </p:blipFill>
        <p:spPr>
          <a:xfrm>
            <a:off x="565150" y="4807174"/>
            <a:ext cx="4183201" cy="1521164"/>
          </a:xfrm>
          <a:prstGeom prst="rect">
            <a:avLst/>
          </a:prstGeom>
          <a:ln w="12700">
            <a:miter lim="400000"/>
          </a:ln>
        </p:spPr>
      </p:pic>
      <p:pic>
        <p:nvPicPr>
          <p:cNvPr id="183" name="pasted-image.pdf"/>
          <p:cNvPicPr>
            <a:picLocks noChangeAspect="1"/>
          </p:cNvPicPr>
          <p:nvPr/>
        </p:nvPicPr>
        <p:blipFill>
          <a:blip r:embed="rId7">
            <a:extLst/>
          </a:blip>
          <a:stretch>
            <a:fillRect/>
          </a:stretch>
        </p:blipFill>
        <p:spPr>
          <a:xfrm>
            <a:off x="527050" y="6525345"/>
            <a:ext cx="5558780" cy="2724892"/>
          </a:xfrm>
          <a:prstGeom prst="rect">
            <a:avLst/>
          </a:prstGeom>
          <a:ln w="12700">
            <a:miter lim="400000"/>
          </a:ln>
        </p:spPr>
      </p:pic>
      <p:pic>
        <p:nvPicPr>
          <p:cNvPr id="184" name="pasted-image.png"/>
          <p:cNvPicPr>
            <a:picLocks noChangeAspect="1"/>
          </p:cNvPicPr>
          <p:nvPr/>
        </p:nvPicPr>
        <p:blipFill>
          <a:blip r:embed="rId8">
            <a:extLst/>
          </a:blip>
          <a:stretch>
            <a:fillRect/>
          </a:stretch>
        </p:blipFill>
        <p:spPr>
          <a:xfrm>
            <a:off x="6829733" y="3806330"/>
            <a:ext cx="4968567" cy="252217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1" build="p" bldLvl="5"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3976</TotalTime>
  <Words>1496</Words>
  <Application>Microsoft Macintosh PowerPoint</Application>
  <PresentationFormat>Custom</PresentationFormat>
  <Paragraphs>145</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Cambria Math</vt:lpstr>
      <vt:lpstr>Didot</vt:lpstr>
      <vt:lpstr>Helvetica</vt:lpstr>
      <vt:lpstr>Helvetica Light</vt:lpstr>
      <vt:lpstr>Helvetica Neue</vt:lpstr>
      <vt:lpstr>Palatino</vt:lpstr>
      <vt:lpstr>Zapf Dingbats</vt:lpstr>
      <vt:lpstr>Calibri</vt:lpstr>
      <vt:lpstr>Black</vt:lpstr>
      <vt:lpstr>Taught By:  Daniel Opoku (Ph.D.)</vt:lpstr>
      <vt:lpstr>Sources of Error</vt:lpstr>
      <vt:lpstr>Sources of Error</vt:lpstr>
      <vt:lpstr>Sources of Error [Sources of Systematic Error]</vt:lpstr>
      <vt:lpstr>Sources of Error [Sources of Systematic Error]</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Sources of Error [System Disturbance due to Measurement]</vt:lpstr>
      <vt:lpstr> [Errors due to Environmental Inputs]</vt:lpstr>
      <vt:lpstr> [Errors due to Environmental Inputs]</vt:lpstr>
      <vt:lpstr> [Errors due to Environmental Inputs]</vt:lpstr>
      <vt:lpstr> [Wear in Instrument Components]</vt:lpstr>
      <vt:lpstr> [Connecting Leads]</vt:lpstr>
      <vt:lpstr> [Reduction of Systematic Errors]</vt:lpstr>
      <vt:lpstr> [Reduction of Systematic Errors]</vt:lpstr>
      <vt:lpstr> [Sources and Treatment of Random Errors ]</vt:lpstr>
      <vt:lpstr>THANK YOU  ANY QUESTION?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Taught By:  Daniel Opoku (Ph.D.)</dc:title>
  <cp:lastModifiedBy>Microsoft Office User</cp:lastModifiedBy>
  <cp:revision>7</cp:revision>
  <dcterms:modified xsi:type="dcterms:W3CDTF">2018-02-01T09:39:08Z</dcterms:modified>
</cp:coreProperties>
</file>