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2"/>
  </p:normalViewPr>
  <p:slideViewPr>
    <p:cSldViewPr snapToGrid="0" snapToObjects="1">
      <p:cViewPr>
        <p:scale>
          <a:sx n="90" d="100"/>
          <a:sy n="90" d="100"/>
        </p:scale>
        <p:origin x="1104" y="-41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942492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Computer starts from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30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406400" y="8623300"/>
            <a:ext cx="12192001" cy="127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406400" y="8674100"/>
            <a:ext cx="12192001" cy="127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800" i="1">
                <a:solidFill>
                  <a:srgbClr val="5C86B9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r>
              <a:t>Date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355600" y="5905500"/>
            <a:ext cx="12293600" cy="2108200"/>
          </a:xfrm>
          <a:prstGeom prst="rect">
            <a:avLst/>
          </a:prstGeom>
        </p:spPr>
        <p:txBody>
          <a:bodyPr anchor="b"/>
          <a:lstStyle>
            <a:lvl1pPr algn="l">
              <a:defRPr sz="6400" spc="-128">
                <a:solidFill>
                  <a:srgbClr val="314864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t>Title Text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indent="228600"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indent="457200"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indent="685800"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indent="914400"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  <a:latin typeface="Palatino"/>
                <a:ea typeface="Palatino"/>
                <a:cs typeface="Palatino"/>
                <a:sym typeface="Palatino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xfrm>
            <a:off x="12331700" y="9220200"/>
            <a:ext cx="317500" cy="355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406399" y="1537793"/>
            <a:ext cx="12192002" cy="128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406399" y="1588593"/>
            <a:ext cx="12192002" cy="128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1616339" y="240836"/>
            <a:ext cx="11028628" cy="1251646"/>
          </a:xfrm>
          <a:prstGeom prst="rect">
            <a:avLst/>
          </a:prstGeom>
        </p:spPr>
        <p:txBody>
          <a:bodyPr/>
          <a:lstStyle>
            <a:lvl1pPr algn="l">
              <a:defRPr sz="6400" spc="-128">
                <a:solidFill>
                  <a:srgbClr val="314864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t>Title Text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xfrm>
            <a:off x="355600" y="2984500"/>
            <a:ext cx="12293600" cy="6324600"/>
          </a:xfrm>
          <a:prstGeom prst="rect">
            <a:avLst/>
          </a:prstGeom>
        </p:spPr>
        <p:txBody>
          <a:bodyPr/>
          <a:lstStyle>
            <a:lvl1pPr marL="508000" indent="-508000">
              <a:buClr>
                <a:srgbClr val="5C86B9"/>
              </a:buClr>
              <a:buSzPct val="70000"/>
              <a:buFont typeface="Zapf Dingbats"/>
              <a:buChar char="✤"/>
              <a:defRPr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1016000" indent="-508000">
              <a:buClr>
                <a:srgbClr val="5C86B9"/>
              </a:buClr>
              <a:buSzPct val="70000"/>
              <a:buFont typeface="Zapf Dingbats"/>
              <a:defRPr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524000" indent="-508000">
              <a:buClr>
                <a:srgbClr val="5C86B9"/>
              </a:buClr>
              <a:buSzPct val="70000"/>
              <a:buFont typeface="Zapf Dingbats"/>
              <a:buChar char="✦"/>
              <a:defRPr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2032000" indent="-508000">
              <a:buClr>
                <a:srgbClr val="5C86B9"/>
              </a:buClr>
              <a:buSzPct val="70000"/>
              <a:buFont typeface="Zapf Dingbats"/>
              <a:buChar char="✴"/>
              <a:defRPr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2540000" indent="-508000">
              <a:buClr>
                <a:srgbClr val="5C86B9"/>
              </a:buClr>
              <a:buSzPct val="70000"/>
              <a:buFont typeface="Zapf Dingbats"/>
              <a:buChar char="✤"/>
              <a:defRPr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83" y="120881"/>
            <a:ext cx="1485901" cy="137160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34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04600" y="8642350"/>
            <a:ext cx="1574800" cy="11049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xfrm>
            <a:off x="12331700" y="9220200"/>
            <a:ext cx="317500" cy="355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Semester 2,  2016/2017</a:t>
            </a:r>
          </a:p>
        </p:txBody>
      </p:sp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ln w="9525">
            <a:round/>
          </a:ln>
        </p:spPr>
        <p:txBody>
          <a:bodyPr/>
          <a:lstStyle/>
          <a:p>
            <a:pPr>
              <a:defRPr sz="5000" spc="0">
                <a:solidFill>
                  <a:srgbClr val="20202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Taught By: </a:t>
            </a:r>
          </a:p>
          <a:p>
            <a:pPr lvl="8" algn="l">
              <a:defRPr sz="5000">
                <a:solidFill>
                  <a:srgbClr val="20202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Daniel Opoku (Ph.D.)</a:t>
            </a:r>
          </a:p>
        </p:txBody>
      </p:sp>
      <p:sp>
        <p:nvSpPr>
          <p:cNvPr id="146" name="Shape 146"/>
          <p:cNvSpPr/>
          <p:nvPr/>
        </p:nvSpPr>
        <p:spPr>
          <a:xfrm>
            <a:off x="1080306" y="-104904"/>
            <a:ext cx="10336188" cy="173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EE 288 (ELECTRICAL) </a:t>
            </a:r>
            <a:r>
              <a:rPr/>
              <a:t>MEASUREMENT </a:t>
            </a:r>
            <a:endParaRPr lang="en-US" smtClean="0"/>
          </a:p>
          <a:p>
            <a:r>
              <a:rPr smtClean="0"/>
              <a:t>&amp; </a:t>
            </a:r>
            <a:r>
              <a:t>INSTRUMENTATION</a:t>
            </a:r>
          </a:p>
        </p:txBody>
      </p:sp>
      <p:grpSp>
        <p:nvGrpSpPr>
          <p:cNvPr id="149" name="Group 149"/>
          <p:cNvGrpSpPr/>
          <p:nvPr/>
        </p:nvGrpSpPr>
        <p:grpSpPr>
          <a:xfrm>
            <a:off x="516268" y="2032000"/>
            <a:ext cx="6659696" cy="3048000"/>
            <a:chOff x="0" y="0"/>
            <a:chExt cx="6659695" cy="3047999"/>
          </a:xfrm>
        </p:grpSpPr>
        <p:sp>
          <p:nvSpPr>
            <p:cNvPr id="148" name="Shape 148"/>
            <p:cNvSpPr/>
            <p:nvPr/>
          </p:nvSpPr>
          <p:spPr>
            <a:xfrm>
              <a:off x="25400" y="25400"/>
              <a:ext cx="6608896" cy="299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400">
                  <a:solidFill>
                    <a:srgbClr val="202020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t>CONTACT</a:t>
              </a:r>
            </a:p>
            <a:p>
              <a:pPr>
                <a:defRPr sz="2400">
                  <a:solidFill>
                    <a:srgbClr val="202020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t>c/o:</a:t>
              </a:r>
            </a:p>
            <a:p>
              <a:pPr>
                <a:defRPr sz="2400">
                  <a:solidFill>
                    <a:srgbClr val="202020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>
                  <a:solidFill>
                    <a:srgbClr val="0433FF"/>
                  </a:solidFill>
                </a:rPr>
                <a:t>Address:</a:t>
              </a:r>
              <a:r>
                <a:rPr>
                  <a:solidFill>
                    <a:srgbClr val="0085CC"/>
                  </a:solidFill>
                </a:rPr>
                <a:t> </a:t>
              </a:r>
              <a:r>
                <a:t>Department of Electrical Engineering</a:t>
              </a:r>
            </a:p>
            <a:p>
              <a:pPr>
                <a:defRPr sz="2400">
                  <a:solidFill>
                    <a:srgbClr val="202020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t>                 KNUST, Kumasi, Ghana</a:t>
              </a:r>
            </a:p>
            <a:p>
              <a:pPr>
                <a:defRPr sz="2400">
                  <a:solidFill>
                    <a:srgbClr val="202020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>
                  <a:solidFill>
                    <a:srgbClr val="0433FF"/>
                  </a:solidFill>
                </a:rPr>
                <a:t>E-mail:</a:t>
              </a:r>
              <a:r>
                <a:t>    dopoku.coe@knust.edu.gh</a:t>
              </a:r>
            </a:p>
            <a:p>
              <a:pPr>
                <a:defRPr sz="2400">
                  <a:solidFill>
                    <a:srgbClr val="202020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>
                  <a:solidFill>
                    <a:srgbClr val="0433FF"/>
                  </a:solidFill>
                </a:rPr>
                <a:t>Phone:    </a:t>
              </a:r>
              <a:r>
                <a:t>0553604143 </a:t>
              </a:r>
            </a:p>
            <a:p>
              <a:pPr>
                <a:defRPr sz="2400">
                  <a:solidFill>
                    <a:srgbClr val="202020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>
                  <a:solidFill>
                    <a:srgbClr val="0433FF"/>
                  </a:solidFill>
                </a:rPr>
                <a:t>Office:</a:t>
              </a:r>
              <a:r>
                <a:t>     Opposite COE Department (Temp)</a:t>
              </a:r>
            </a:p>
          </p:txBody>
        </p:sp>
        <p:pic>
          <p:nvPicPr>
            <p:cNvPr id="147" name="Picture 146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659696" cy="30480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1" animBg="1" advAuto="0"/>
      <p:bldP spid="149" grpId="2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21310">
              <a:defRPr sz="3520" spc="-70"/>
            </a:pPr>
            <a:r>
              <a:t>Sensors</a:t>
            </a:r>
          </a:p>
          <a:p>
            <a:pPr algn="ctr" defTabSz="321310">
              <a:defRPr sz="3520" spc="-70"/>
            </a:pPr>
            <a:r>
              <a:t>[Magnetic Sensors]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idx="1"/>
          </p:nvPr>
        </p:nvSpPr>
        <p:spPr>
          <a:xfrm>
            <a:off x="281259" y="1907037"/>
            <a:ext cx="12442281" cy="4110676"/>
          </a:xfrm>
          <a:prstGeom prst="rect">
            <a:avLst/>
          </a:prstGeom>
        </p:spPr>
        <p:txBody>
          <a:bodyPr/>
          <a:lstStyle/>
          <a:p>
            <a:pPr marL="238759" indent="-238759" defTabSz="274574">
              <a:spcBef>
                <a:spcPts val="1900"/>
              </a:spcBef>
              <a:defRPr sz="1786"/>
            </a:pPr>
            <a:r>
              <a:rPr dirty="0"/>
              <a:t>Eddy current sensors: consist of a probe containing a coil that is excited at a high frequency typically 1 MHz </a:t>
            </a:r>
            <a:endParaRPr sz="564" dirty="0"/>
          </a:p>
          <a:p>
            <a:pPr marL="238759" indent="-238759" defTabSz="274574">
              <a:spcBef>
                <a:spcPts val="1900"/>
              </a:spcBef>
              <a:defRPr sz="1786"/>
            </a:pPr>
            <a:r>
              <a:rPr dirty="0"/>
              <a:t>Used to measure the displacement of the probe relative to a moving metal target. </a:t>
            </a:r>
            <a:endParaRPr sz="564" dirty="0"/>
          </a:p>
          <a:p>
            <a:pPr marL="238759" indent="-238759" defTabSz="274574">
              <a:spcBef>
                <a:spcPts val="1900"/>
              </a:spcBef>
              <a:defRPr sz="1786"/>
            </a:pPr>
            <a:r>
              <a:rPr dirty="0"/>
              <a:t>Because of the high frequency of excitation, eddy currents are induced only in the surface of the target, and the current magnitude reduces to almost zero a short distance inside the target. </a:t>
            </a:r>
          </a:p>
          <a:p>
            <a:pPr marL="238759" indent="-238759" defTabSz="274574">
              <a:spcBef>
                <a:spcPts val="1900"/>
              </a:spcBef>
              <a:defRPr sz="1786"/>
            </a:pPr>
            <a:r>
              <a:rPr dirty="0"/>
              <a:t>This allows the sensor to work with very thin targets, such as the steel diaphragm of a pressure sensor. </a:t>
            </a:r>
          </a:p>
          <a:p>
            <a:pPr marL="238759" indent="-238759" defTabSz="274574">
              <a:spcBef>
                <a:spcPts val="1900"/>
              </a:spcBef>
              <a:defRPr sz="1786"/>
            </a:pPr>
            <a:r>
              <a:rPr dirty="0"/>
              <a:t>The eddy currents alter the inductance of the probe coil, and this change can be translated into a d.c. voltage output that is proportional to the distance between the probe and the target. </a:t>
            </a:r>
          </a:p>
          <a:p>
            <a:pPr marL="238759" indent="-238759" defTabSz="274574">
              <a:spcBef>
                <a:spcPts val="1900"/>
              </a:spcBef>
              <a:defRPr sz="1786"/>
            </a:pPr>
            <a:r>
              <a:rPr dirty="0"/>
              <a:t> Measurement resolution as high as 0.1 micrometer can be achieved. The sensor can also work with a nonconductive target if a piece of aluminum tape is fastened to it. </a:t>
            </a:r>
          </a:p>
        </p:txBody>
      </p:sp>
      <p:pic>
        <p:nvPicPr>
          <p:cNvPr id="190" name="MathTypeEquatio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8900" y="4794250"/>
            <a:ext cx="1143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97748" y="5959314"/>
            <a:ext cx="5548504" cy="32051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1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21310">
              <a:defRPr sz="3520" spc="-70"/>
            </a:pPr>
            <a:r>
              <a:rPr dirty="0"/>
              <a:t>Sensors</a:t>
            </a:r>
          </a:p>
          <a:p>
            <a:pPr algn="ctr" defTabSz="321310">
              <a:defRPr sz="3520" spc="-70"/>
            </a:pPr>
            <a:r>
              <a:rPr dirty="0"/>
              <a:t>[Hall-Effect Sensors]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sz="half" idx="1"/>
          </p:nvPr>
        </p:nvSpPr>
        <p:spPr>
          <a:xfrm>
            <a:off x="281259" y="1907037"/>
            <a:ext cx="12442281" cy="3968800"/>
          </a:xfrm>
          <a:prstGeom prst="rect">
            <a:avLst/>
          </a:prstGeom>
        </p:spPr>
        <p:txBody>
          <a:bodyPr/>
          <a:lstStyle/>
          <a:p>
            <a:pPr marL="299719" indent="-299719" defTabSz="344677">
              <a:spcBef>
                <a:spcPts val="2400"/>
              </a:spcBef>
              <a:defRPr sz="2241"/>
            </a:pPr>
            <a:r>
              <a:t>Hall-effect sensor is a device used to measure the magnitude of a magnetic field. </a:t>
            </a:r>
          </a:p>
          <a:p>
            <a:pPr marL="299719" indent="-299719" defTabSz="344677">
              <a:spcBef>
                <a:spcPts val="2400"/>
              </a:spcBef>
              <a:defRPr sz="2241"/>
            </a:pPr>
            <a:r>
              <a:t>It consists of a conductor carrying a current that is aligned orthogonally with the magnetic field.</a:t>
            </a:r>
          </a:p>
          <a:p>
            <a:pPr marL="299719" indent="-299719" defTabSz="344677">
              <a:spcBef>
                <a:spcPts val="2400"/>
              </a:spcBef>
              <a:defRPr sz="2241"/>
            </a:pPr>
            <a:r>
              <a:t>This produces a transverse voltage difference across the device that is directly proportional to the magnetic field strength.</a:t>
            </a:r>
          </a:p>
          <a:p>
            <a:pPr marL="299719" indent="-299719" defTabSz="344677">
              <a:spcBef>
                <a:spcPts val="2400"/>
              </a:spcBef>
              <a:defRPr sz="2241"/>
            </a:pPr>
            <a:r>
              <a:t>Conductor usually made from a Semiconductor materials for larger voltage production.</a:t>
            </a:r>
          </a:p>
          <a:p>
            <a:pPr marL="299719" indent="-299719" defTabSz="344677">
              <a:spcBef>
                <a:spcPts val="2400"/>
              </a:spcBef>
              <a:defRPr sz="2241"/>
            </a:pPr>
            <a:r>
              <a:t>Commonly used as proximity sensors, computer keyboard pushbuttons, </a:t>
            </a:r>
          </a:p>
        </p:txBody>
      </p:sp>
      <p:pic>
        <p:nvPicPr>
          <p:cNvPr id="195" name="MathTypeEquation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8900" y="4794250"/>
            <a:ext cx="1143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902" y="6238603"/>
            <a:ext cx="5579799" cy="32092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73780" y="5843428"/>
            <a:ext cx="5141625" cy="39689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1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21310">
              <a:defRPr sz="3520" spc="-70"/>
            </a:pPr>
            <a:r>
              <a:t>Sensors</a:t>
            </a:r>
          </a:p>
          <a:p>
            <a:pPr algn="ctr" defTabSz="321310">
              <a:defRPr sz="3520" spc="-70"/>
            </a:pPr>
            <a:r>
              <a:t>[Piezoelectric Transducers/Sensors]</a:t>
            </a:r>
          </a:p>
        </p:txBody>
      </p:sp>
      <p:sp>
        <p:nvSpPr>
          <p:cNvPr id="200" name="Shape 200"/>
          <p:cNvSpPr>
            <a:spLocks noGrp="1"/>
          </p:cNvSpPr>
          <p:nvPr>
            <p:ph type="body" idx="1"/>
          </p:nvPr>
        </p:nvSpPr>
        <p:spPr>
          <a:xfrm>
            <a:off x="281259" y="1907037"/>
            <a:ext cx="12442281" cy="7503906"/>
          </a:xfrm>
          <a:prstGeom prst="rect">
            <a:avLst/>
          </a:prstGeom>
        </p:spPr>
        <p:txBody>
          <a:bodyPr/>
          <a:lstStyle/>
          <a:p>
            <a:pPr marL="441959" indent="-441959" defTabSz="508254">
              <a:spcBef>
                <a:spcPts val="3600"/>
              </a:spcBef>
              <a:defRPr sz="3306"/>
            </a:pPr>
            <a:r>
              <a:t> Piezoelectric transducers are made from piezoelectric materials</a:t>
            </a:r>
          </a:p>
          <a:p>
            <a:pPr marL="883919" lvl="1" indent="-441959" defTabSz="508254">
              <a:spcBef>
                <a:spcPts val="3600"/>
              </a:spcBef>
              <a:defRPr sz="3306"/>
            </a:pPr>
            <a:r>
              <a:t>Have an asymmetrical lattice of molecules that distorts when a mechanical force is applied to it. Distortion causes a reorientation of electric charges within the material</a:t>
            </a:r>
          </a:p>
          <a:p>
            <a:pPr marL="883919" lvl="1" indent="-441959" defTabSz="508254">
              <a:spcBef>
                <a:spcPts val="3600"/>
              </a:spcBef>
              <a:defRPr sz="3306"/>
            </a:pPr>
            <a:r>
              <a:t>Resulting in a relative displacement of positive and negative charges. </a:t>
            </a:r>
          </a:p>
          <a:p>
            <a:pPr marL="883919" lvl="1" indent="-441959" defTabSz="508254">
              <a:spcBef>
                <a:spcPts val="3600"/>
              </a:spcBef>
              <a:defRPr sz="3306"/>
            </a:pPr>
            <a:r>
              <a:t>Induces surface charges on the material of opposite polarity between the two sides</a:t>
            </a:r>
          </a:p>
          <a:p>
            <a:pPr marL="883919" lvl="1" indent="-441959" defTabSz="508254">
              <a:spcBef>
                <a:spcPts val="3600"/>
              </a:spcBef>
              <a:defRPr sz="3306"/>
            </a:pPr>
            <a:r>
              <a:t>Surface charges can be measured as an output voltage</a:t>
            </a:r>
          </a:p>
        </p:txBody>
      </p:sp>
      <p:pic>
        <p:nvPicPr>
          <p:cNvPr id="201" name="MathTypeEquatio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8900" y="4794250"/>
            <a:ext cx="114300" cy="16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1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21310">
              <a:defRPr sz="3520" spc="-70"/>
            </a:pPr>
            <a:r>
              <a:t>Sensors</a:t>
            </a:r>
          </a:p>
          <a:p>
            <a:pPr algn="ctr" defTabSz="321310">
              <a:defRPr sz="3520" spc="-70"/>
            </a:pPr>
            <a:r>
              <a:t>[Piezoelectric Transducers/Sensors]</a:t>
            </a:r>
          </a:p>
        </p:txBody>
      </p:sp>
      <p:pic>
        <p:nvPicPr>
          <p:cNvPr id="204" name="MathTypeEquatio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8900" y="4794250"/>
            <a:ext cx="114300" cy="1651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281259" y="1791688"/>
            <a:ext cx="12535051" cy="5626042"/>
          </a:xfrm>
          <a:prstGeom prst="rect">
            <a:avLst/>
          </a:prstGeom>
        </p:spPr>
        <p:txBody>
          <a:bodyPr/>
          <a:lstStyle/>
          <a:p>
            <a:pPr marL="401320" indent="-401320" defTabSz="461518">
              <a:spcBef>
                <a:spcPts val="3300"/>
              </a:spcBef>
              <a:defRPr sz="3002"/>
            </a:pPr>
            <a:r>
              <a:t>For a rectangular block of material, the induced voltage is given by</a:t>
            </a:r>
          </a:p>
          <a:p>
            <a:pPr marL="401320" indent="-401320" defTabSz="461518">
              <a:spcBef>
                <a:spcPts val="3300"/>
              </a:spcBef>
              <a:defRPr sz="3002"/>
            </a:pPr>
            <a:r>
              <a:t>The Polarity of the induced voltage depends whether the device is compressed or stretched.</a:t>
            </a:r>
          </a:p>
          <a:p>
            <a:pPr marL="401320" indent="-401320" defTabSz="461518">
              <a:spcBef>
                <a:spcPts val="3300"/>
              </a:spcBef>
              <a:defRPr sz="3002"/>
            </a:pPr>
            <a:r>
              <a:t>The input impedance of the instrument must be very high, particularly where static or slowly varying displacements are being measured </a:t>
            </a:r>
          </a:p>
          <a:p>
            <a:pPr marL="401320" indent="-401320" defTabSz="461518">
              <a:spcBef>
                <a:spcPts val="3300"/>
              </a:spcBef>
              <a:defRPr sz="3002"/>
            </a:pPr>
            <a:r>
              <a:t> Materials exhibiting piezoelectric behavior include natural ones such as quartz, synthetic ones such as lithium sulphate, and ferroelectric ceramics such as barium titanate. </a:t>
            </a:r>
          </a:p>
        </p:txBody>
      </p:sp>
      <p:pic>
        <p:nvPicPr>
          <p:cNvPr id="206" name="MathTypeImage.pdf"/>
          <p:cNvPicPr>
            <a:picLocks noChangeAspect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317500" y="7391400"/>
            <a:ext cx="9580194" cy="23661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1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21310">
              <a:defRPr sz="3520" spc="-70"/>
            </a:pPr>
            <a:r>
              <a:t>Sensors</a:t>
            </a:r>
          </a:p>
          <a:p>
            <a:pPr algn="ctr" defTabSz="321310">
              <a:defRPr sz="3520" spc="-70"/>
            </a:pPr>
            <a:r>
              <a:t>[Piezoelectric Transducers/Sensors]</a:t>
            </a:r>
          </a:p>
        </p:txBody>
      </p:sp>
      <p:pic>
        <p:nvPicPr>
          <p:cNvPr id="209" name="MathTypeEquatio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8900" y="4794250"/>
            <a:ext cx="114300" cy="165100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>
            <a:spLocks noGrp="1"/>
          </p:cNvSpPr>
          <p:nvPr>
            <p:ph type="body" idx="1"/>
          </p:nvPr>
        </p:nvSpPr>
        <p:spPr>
          <a:xfrm>
            <a:off x="234874" y="4809698"/>
            <a:ext cx="12535051" cy="4489789"/>
          </a:xfrm>
          <a:prstGeom prst="rect">
            <a:avLst/>
          </a:prstGeom>
        </p:spPr>
        <p:txBody>
          <a:bodyPr/>
          <a:lstStyle/>
          <a:p>
            <a:r>
              <a:t>The piezoelectric constant varies widely between different materials. Typical values of k are 2.3 for quartz and 140 for barium titanate. </a:t>
            </a:r>
          </a:p>
          <a:p>
            <a:r>
              <a:t>Applying a force of 1 g applied to a crystal of area 100 mm</a:t>
            </a:r>
            <a:r>
              <a:rPr sz="1100" baseline="59090"/>
              <a:t>2 </a:t>
            </a:r>
            <a:r>
              <a:t>and a thickness of 1 mm gives an output of 23 mV for quartz and 1.4 mV for barium titanate. </a:t>
            </a:r>
          </a:p>
        </p:txBody>
      </p:sp>
      <p:pic>
        <p:nvPicPr>
          <p:cNvPr id="211" name="MathTypeImage.pdf"/>
          <p:cNvPicPr>
            <a:picLocks noChangeAspect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723900" y="1854200"/>
            <a:ext cx="9580194" cy="23661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1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21310">
              <a:defRPr sz="3520" spc="-70"/>
            </a:pPr>
            <a:r>
              <a:t>Sensors</a:t>
            </a:r>
          </a:p>
          <a:p>
            <a:pPr algn="ctr" defTabSz="321310">
              <a:defRPr sz="3520" spc="-70"/>
            </a:pPr>
            <a:r>
              <a:t>[Piezoelectric Transducers/Sensors]</a:t>
            </a:r>
          </a:p>
        </p:txBody>
      </p:sp>
      <p:sp>
        <p:nvSpPr>
          <p:cNvPr id="214" name="Shape 214"/>
          <p:cNvSpPr>
            <a:spLocks noGrp="1"/>
          </p:cNvSpPr>
          <p:nvPr>
            <p:ph type="body" idx="1"/>
          </p:nvPr>
        </p:nvSpPr>
        <p:spPr>
          <a:xfrm>
            <a:off x="281259" y="1907037"/>
            <a:ext cx="12442281" cy="6423346"/>
          </a:xfrm>
          <a:prstGeom prst="rect">
            <a:avLst/>
          </a:prstGeom>
        </p:spPr>
        <p:txBody>
          <a:bodyPr/>
          <a:lstStyle/>
          <a:p>
            <a:pPr marL="365760" indent="-365760" defTabSz="420624">
              <a:spcBef>
                <a:spcPts val="3000"/>
              </a:spcBef>
              <a:defRPr sz="2736"/>
            </a:pPr>
            <a:r>
              <a:t>Piezoelectric transducers produce an output voltage when a force is applied to them.</a:t>
            </a:r>
          </a:p>
          <a:p>
            <a:pPr marL="731520" lvl="1" indent="-365760" defTabSz="420624">
              <a:spcBef>
                <a:spcPts val="3000"/>
              </a:spcBef>
              <a:defRPr sz="2736"/>
            </a:pPr>
            <a:r>
              <a:t>In Reverse Mode: A voltage applied to them produces an output force.</a:t>
            </a:r>
          </a:p>
          <a:p>
            <a:pPr marL="731520" lvl="1" indent="-365760" defTabSz="420624">
              <a:spcBef>
                <a:spcPts val="3000"/>
              </a:spcBef>
              <a:defRPr sz="2736"/>
            </a:pPr>
            <a:r>
              <a:t>They are used frequently as ultrasonic transmitters and receivers: sinusoidal amplitude variations in the ultrasound wave received are translated into sinusoidal changes in the amplitude of the force applied to the piezoelectric transducer. </a:t>
            </a:r>
          </a:p>
          <a:p>
            <a:pPr marL="731520" lvl="1" indent="-365760" defTabSz="420624">
              <a:spcBef>
                <a:spcPts val="3000"/>
              </a:spcBef>
              <a:defRPr sz="2736"/>
            </a:pPr>
            <a:r>
              <a:t>They are also used as displacement transducers, particularly as part of devices measuring acceleration, force, and pressure: translational movement in a displacement transducer is caused by mechanical means to apply a force to the piezoelectric transducer </a:t>
            </a:r>
          </a:p>
        </p:txBody>
      </p:sp>
      <p:pic>
        <p:nvPicPr>
          <p:cNvPr id="215" name="MathTypeEquatio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8900" y="4794250"/>
            <a:ext cx="114300" cy="16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1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21310">
              <a:defRPr sz="3520" spc="-70"/>
            </a:pPr>
            <a:r>
              <a:t>Sensors</a:t>
            </a:r>
          </a:p>
          <a:p>
            <a:pPr algn="ctr" defTabSz="321310">
              <a:defRPr sz="3520" spc="-70"/>
            </a:pPr>
            <a:r>
              <a:t>[Piezoelectric Transducers/Sensors]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idx="1"/>
          </p:nvPr>
        </p:nvSpPr>
        <p:spPr>
          <a:xfrm>
            <a:off x="281259" y="1791688"/>
            <a:ext cx="12535051" cy="7667716"/>
          </a:xfrm>
          <a:prstGeom prst="rect">
            <a:avLst/>
          </a:prstGeom>
        </p:spPr>
        <p:txBody>
          <a:bodyPr/>
          <a:lstStyle/>
          <a:p>
            <a:pPr marL="330200" indent="-330200" defTabSz="379729">
              <a:spcBef>
                <a:spcPts val="2700"/>
              </a:spcBef>
              <a:defRPr sz="2470"/>
            </a:pPr>
            <a:r>
              <a:t>Certain polymeric films such as polyvinylidine also exhibit piezoelectric properties. </a:t>
            </a:r>
          </a:p>
          <a:p>
            <a:pPr marL="660400" lvl="1" indent="-330200" defTabSz="379729">
              <a:spcBef>
                <a:spcPts val="2700"/>
              </a:spcBef>
              <a:defRPr sz="2470"/>
            </a:pPr>
            <a:r>
              <a:t>higher voltage output than most crystals </a:t>
            </a:r>
          </a:p>
          <a:p>
            <a:pPr marL="660400" lvl="1" indent="-330200" defTabSz="379729">
              <a:spcBef>
                <a:spcPts val="2700"/>
              </a:spcBef>
              <a:defRPr sz="2470"/>
            </a:pPr>
            <a:r>
              <a:t>Useful in many applications where displacement needs to be translated into voltage. </a:t>
            </a:r>
          </a:p>
          <a:p>
            <a:pPr marL="660400" lvl="1" indent="-330200" defTabSz="379729">
              <a:spcBef>
                <a:spcPts val="2700"/>
              </a:spcBef>
              <a:defRPr sz="2470"/>
            </a:pPr>
            <a:r>
              <a:t>They have very limited mechanical strength and are unsuitable for applications where resonance might be generated in the material. </a:t>
            </a:r>
          </a:p>
          <a:p>
            <a:pPr marL="330200" indent="-330200" defTabSz="379729">
              <a:spcBef>
                <a:spcPts val="2700"/>
              </a:spcBef>
              <a:defRPr sz="2470"/>
            </a:pPr>
            <a:r>
              <a:t>Piezoelectric principle is invertible, and therefore distortion in a piezoelectric material can be caused by applying a voltage to it. </a:t>
            </a:r>
          </a:p>
          <a:p>
            <a:pPr marL="660400" lvl="1" indent="-330200" defTabSz="379729">
              <a:spcBef>
                <a:spcPts val="2700"/>
              </a:spcBef>
              <a:defRPr sz="2470"/>
            </a:pPr>
            <a:r>
              <a:t>Commonly in ultrasonic transmitters, </a:t>
            </a:r>
          </a:p>
          <a:p>
            <a:pPr marL="660400" lvl="1" indent="-330200" defTabSz="379729">
              <a:spcBef>
                <a:spcPts val="2700"/>
              </a:spcBef>
              <a:defRPr sz="2470"/>
            </a:pPr>
            <a:r>
              <a:t>Application of a sinusoidal voltage at a frequency in the ultrasound range </a:t>
            </a:r>
          </a:p>
          <a:p>
            <a:pPr marL="660400" lvl="1" indent="-330200" defTabSz="379729">
              <a:spcBef>
                <a:spcPts val="2700"/>
              </a:spcBef>
              <a:defRPr sz="2470"/>
            </a:pPr>
            <a:r>
              <a:t>Causes sinusoidal variations in the thickness of the material and results in a sound wave being emitted at the chosen frequency.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1" build="p" bldLvl="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21310">
              <a:defRPr sz="3520" spc="-70"/>
            </a:pPr>
            <a:r>
              <a:t>Sensors</a:t>
            </a:r>
          </a:p>
          <a:p>
            <a:pPr algn="ctr" defTabSz="321310">
              <a:defRPr sz="3520" spc="-70"/>
            </a:pPr>
            <a:r>
              <a:t>[Strain Gauges/Sensors]</a:t>
            </a:r>
          </a:p>
        </p:txBody>
      </p:sp>
      <p:sp>
        <p:nvSpPr>
          <p:cNvPr id="221" name="Shape 221"/>
          <p:cNvSpPr>
            <a:spLocks noGrp="1"/>
          </p:cNvSpPr>
          <p:nvPr>
            <p:ph type="body" sz="half" idx="1"/>
          </p:nvPr>
        </p:nvSpPr>
        <p:spPr>
          <a:xfrm>
            <a:off x="281259" y="1791688"/>
            <a:ext cx="12535051" cy="3797738"/>
          </a:xfrm>
          <a:prstGeom prst="rect">
            <a:avLst/>
          </a:prstGeom>
        </p:spPr>
        <p:txBody>
          <a:bodyPr/>
          <a:lstStyle/>
          <a:p>
            <a:pPr marL="345440" indent="-345440" defTabSz="397256">
              <a:spcBef>
                <a:spcPts val="2800"/>
              </a:spcBef>
              <a:defRPr sz="2584"/>
            </a:pPr>
            <a:r>
              <a:t>Strain gauges: Devices that experience a change in resistance when they are stretched or strained. </a:t>
            </a:r>
          </a:p>
          <a:p>
            <a:pPr marL="690880" lvl="1" indent="-345440" defTabSz="397256">
              <a:spcBef>
                <a:spcPts val="2800"/>
              </a:spcBef>
              <a:defRPr sz="2584"/>
            </a:pPr>
            <a:r>
              <a:t>Able to detect very small displacements, usually in the range of 0-50 mm, </a:t>
            </a:r>
          </a:p>
          <a:p>
            <a:pPr marL="690880" lvl="1" indent="-345440" defTabSz="397256">
              <a:spcBef>
                <a:spcPts val="2800"/>
              </a:spcBef>
              <a:defRPr sz="2584"/>
            </a:pPr>
            <a:r>
              <a:t>Typically used as part of other transducers, </a:t>
            </a:r>
          </a:p>
          <a:p>
            <a:pPr marL="690880" lvl="1" indent="-345440" defTabSz="397256">
              <a:spcBef>
                <a:spcPts val="2800"/>
              </a:spcBef>
              <a:defRPr sz="2584"/>
            </a:pPr>
            <a:r>
              <a:t>E.g  diaphragm pressure sensors that convert pressure changes into small displacements of the diaphragm.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1" build="p" bldLvl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21310">
              <a:defRPr sz="3520" spc="-70"/>
            </a:pPr>
            <a:r>
              <a:t>Sensors</a:t>
            </a:r>
          </a:p>
          <a:p>
            <a:pPr algn="ctr" defTabSz="321310">
              <a:defRPr sz="3520" spc="-70"/>
            </a:pPr>
            <a:r>
              <a:t>[Strain Gauges/Sensors]</a:t>
            </a:r>
          </a:p>
        </p:txBody>
      </p:sp>
      <p:sp>
        <p:nvSpPr>
          <p:cNvPr id="224" name="Shape 224"/>
          <p:cNvSpPr>
            <a:spLocks noGrp="1"/>
          </p:cNvSpPr>
          <p:nvPr>
            <p:ph type="body" sz="half" idx="1"/>
          </p:nvPr>
        </p:nvSpPr>
        <p:spPr>
          <a:xfrm>
            <a:off x="281259" y="1791688"/>
            <a:ext cx="12535051" cy="3797738"/>
          </a:xfrm>
          <a:prstGeom prst="rect">
            <a:avLst/>
          </a:prstGeom>
        </p:spPr>
        <p:txBody>
          <a:bodyPr/>
          <a:lstStyle/>
          <a:p>
            <a:pPr marL="279400" indent="-279400" defTabSz="321310">
              <a:spcBef>
                <a:spcPts val="2300"/>
              </a:spcBef>
              <a:defRPr sz="2090"/>
            </a:pPr>
            <a:r>
              <a:t>The traditional type of strain gauge consists of a length of metal resistance wire formed into a zigzag pattern and mounted onto a flexible backing sheet</a:t>
            </a:r>
          </a:p>
          <a:p>
            <a:pPr marL="558800" lvl="1" indent="-279400" defTabSz="321310">
              <a:spcBef>
                <a:spcPts val="2300"/>
              </a:spcBef>
              <a:defRPr sz="2090"/>
            </a:pPr>
            <a:r>
              <a:t> The wire is nominally of circular cross section. </a:t>
            </a:r>
          </a:p>
          <a:p>
            <a:pPr marL="558800" lvl="1" indent="-279400" defTabSz="321310">
              <a:spcBef>
                <a:spcPts val="2300"/>
              </a:spcBef>
              <a:defRPr sz="2090"/>
            </a:pPr>
            <a:r>
              <a:t>Strain distorts the shape of the cross section (Area) of the resistance wire. </a:t>
            </a:r>
          </a:p>
          <a:p>
            <a:pPr marL="558800" lvl="1" indent="-279400" defTabSz="321310">
              <a:spcBef>
                <a:spcPts val="2300"/>
              </a:spcBef>
              <a:defRPr sz="2090"/>
            </a:pPr>
            <a:r>
              <a:t>Hence Consequential change in resistance. </a:t>
            </a:r>
          </a:p>
          <a:p>
            <a:pPr marL="558800" lvl="1" indent="-279400" defTabSz="321310">
              <a:spcBef>
                <a:spcPts val="2300"/>
              </a:spcBef>
              <a:defRPr sz="2090"/>
            </a:pPr>
            <a:r>
              <a:t>The input–output relationship expressed by the gauge factor: change in resistance (R) per a given value of strain (S), that is, gauge factor = dR/dS. </a:t>
            </a:r>
          </a:p>
        </p:txBody>
      </p:sp>
      <p:pic>
        <p:nvPicPr>
          <p:cNvPr id="225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r="49679"/>
          <a:stretch>
            <a:fillRect/>
          </a:stretch>
        </p:blipFill>
        <p:spPr>
          <a:xfrm>
            <a:off x="3348224" y="5434347"/>
            <a:ext cx="3628106" cy="418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1" build="p" bldLvl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21310">
              <a:defRPr sz="3520" spc="-70"/>
            </a:pPr>
            <a:r>
              <a:t>Sensors</a:t>
            </a:r>
          </a:p>
          <a:p>
            <a:pPr algn="ctr" defTabSz="321310">
              <a:defRPr sz="3520" spc="-70"/>
            </a:pPr>
            <a:r>
              <a:t>[Strain Gauges/Sensors]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sz="half" idx="1"/>
          </p:nvPr>
        </p:nvSpPr>
        <p:spPr>
          <a:xfrm>
            <a:off x="281259" y="1791688"/>
            <a:ext cx="12535051" cy="3797738"/>
          </a:xfrm>
          <a:prstGeom prst="rect">
            <a:avLst/>
          </a:prstGeom>
        </p:spPr>
        <p:txBody>
          <a:bodyPr/>
          <a:lstStyle/>
          <a:p>
            <a:pPr marL="248920" indent="-248920" defTabSz="286258">
              <a:spcBef>
                <a:spcPts val="2000"/>
              </a:spcBef>
              <a:defRPr sz="1862"/>
            </a:pPr>
            <a:r>
              <a:t>In recent years: metal-foil types and semiconductor types are common. </a:t>
            </a:r>
          </a:p>
          <a:p>
            <a:pPr marL="248920" indent="-248920" defTabSz="286258">
              <a:spcBef>
                <a:spcPts val="2000"/>
              </a:spcBef>
              <a:defRPr sz="1862"/>
            </a:pPr>
            <a:r>
              <a:t>Metal-foil types are very similar to metal- wire types except that the active element consists of a piece of metal foil cut into a zigzag pattern. </a:t>
            </a:r>
          </a:p>
          <a:p>
            <a:pPr marL="248920" indent="-248920" defTabSz="286258">
              <a:spcBef>
                <a:spcPts val="2000"/>
              </a:spcBef>
              <a:defRPr sz="1862"/>
            </a:pPr>
            <a:r>
              <a:t>Cutting a foil into the required shape is much easier than forming a piece of resistance wire into the required shape</a:t>
            </a:r>
          </a:p>
          <a:p>
            <a:pPr marL="497840" lvl="1" indent="-248920" defTabSz="286258">
              <a:spcBef>
                <a:spcPts val="2000"/>
              </a:spcBef>
              <a:defRPr sz="1862"/>
            </a:pPr>
            <a:r>
              <a:t>Which reduces manufacturing cost</a:t>
            </a:r>
          </a:p>
          <a:p>
            <a:pPr marL="248920" indent="-248920" defTabSz="286258">
              <a:spcBef>
                <a:spcPts val="2000"/>
              </a:spcBef>
              <a:defRPr sz="1862"/>
            </a:pPr>
            <a:r>
              <a:t>Material in metal strain gauge manufacture is a copper–nickel–manganese alloy</a:t>
            </a:r>
          </a:p>
          <a:p>
            <a:pPr marL="497840" lvl="1" indent="-248920" defTabSz="286258">
              <a:spcBef>
                <a:spcPts val="2000"/>
              </a:spcBef>
              <a:defRPr sz="1862"/>
            </a:pPr>
            <a:r>
              <a:t>Trade name is “Advance.” </a:t>
            </a:r>
          </a:p>
        </p:txBody>
      </p:sp>
      <p:pic>
        <p:nvPicPr>
          <p:cNvPr id="229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51820"/>
          <a:stretch>
            <a:fillRect/>
          </a:stretch>
        </p:blipFill>
        <p:spPr>
          <a:xfrm>
            <a:off x="4938204" y="5662947"/>
            <a:ext cx="3473772" cy="418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1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Sensors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sz="half" idx="1"/>
          </p:nvPr>
        </p:nvSpPr>
        <p:spPr>
          <a:xfrm>
            <a:off x="355600" y="1881143"/>
            <a:ext cx="6154151" cy="7409158"/>
          </a:xfrm>
          <a:prstGeom prst="rect">
            <a:avLst/>
          </a:prstGeom>
        </p:spPr>
        <p:txBody>
          <a:bodyPr/>
          <a:lstStyle/>
          <a:p>
            <a:pPr marL="360679" indent="-360679" defTabSz="414781">
              <a:spcBef>
                <a:spcPts val="2900"/>
              </a:spcBef>
              <a:defRPr sz="2698"/>
            </a:pPr>
            <a:r>
              <a:t>Sensing employ various physical principle in their operation. </a:t>
            </a:r>
          </a:p>
          <a:p>
            <a:pPr marL="360679" indent="-360679" defTabSz="414781">
              <a:spcBef>
                <a:spcPts val="2900"/>
              </a:spcBef>
              <a:defRPr sz="2698"/>
            </a:pPr>
            <a:r>
              <a:t>These physical principles include:</a:t>
            </a:r>
          </a:p>
          <a:p>
            <a:pPr marL="721359" lvl="1" indent="-360679" defTabSz="414781">
              <a:spcBef>
                <a:spcPts val="2900"/>
              </a:spcBef>
              <a:defRPr sz="2698"/>
            </a:pPr>
            <a:r>
              <a:t> Capacitance change, </a:t>
            </a:r>
          </a:p>
          <a:p>
            <a:pPr marL="721359" lvl="1" indent="-360679" defTabSz="414781">
              <a:spcBef>
                <a:spcPts val="2900"/>
              </a:spcBef>
              <a:defRPr sz="2698"/>
            </a:pPr>
            <a:r>
              <a:t>Resistance change, </a:t>
            </a:r>
          </a:p>
          <a:p>
            <a:pPr marL="721359" lvl="1" indent="-360679" defTabSz="414781">
              <a:spcBef>
                <a:spcPts val="2900"/>
              </a:spcBef>
              <a:defRPr sz="2698"/>
            </a:pPr>
            <a:r>
              <a:t>Magnetic phenomena (inductance, reluctance, and eddy currents), </a:t>
            </a:r>
          </a:p>
          <a:p>
            <a:pPr marL="721359" lvl="1" indent="-360679" defTabSz="414781">
              <a:spcBef>
                <a:spcPts val="2900"/>
              </a:spcBef>
              <a:defRPr sz="2698"/>
            </a:pPr>
            <a:r>
              <a:t>Hall effect, </a:t>
            </a:r>
          </a:p>
          <a:p>
            <a:pPr marL="721359" lvl="1" indent="-360679" defTabSz="414781">
              <a:spcBef>
                <a:spcPts val="2900"/>
              </a:spcBef>
              <a:defRPr sz="2698"/>
            </a:pPr>
            <a:r>
              <a:t>Properties of piezoelectric materials,</a:t>
            </a:r>
          </a:p>
        </p:txBody>
      </p:sp>
      <p:sp>
        <p:nvSpPr>
          <p:cNvPr id="153" name="Shape 153"/>
          <p:cNvSpPr/>
          <p:nvPr/>
        </p:nvSpPr>
        <p:spPr>
          <a:xfrm>
            <a:off x="6488781" y="1881143"/>
            <a:ext cx="6154151" cy="7409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762000" lvl="1" indent="-381000" algn="l" defTabSz="438150">
              <a:spcBef>
                <a:spcPts val="3100"/>
              </a:spcBef>
              <a:buClr>
                <a:srgbClr val="5C86B9"/>
              </a:buClr>
              <a:buSzPct val="70000"/>
              <a:buFont typeface="Zapf Dingbats"/>
              <a:buChar char="•"/>
              <a:defRPr sz="285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Resistance change in stretched/ strained wires (strain gauges), </a:t>
            </a:r>
          </a:p>
          <a:p>
            <a:pPr marL="762000" lvl="1" indent="-381000" algn="l" defTabSz="438150">
              <a:spcBef>
                <a:spcPts val="3100"/>
              </a:spcBef>
              <a:buClr>
                <a:srgbClr val="5C86B9"/>
              </a:buClr>
              <a:buSzPct val="70000"/>
              <a:buFont typeface="Zapf Dingbats"/>
              <a:buChar char="•"/>
              <a:defRPr sz="285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Properties of piezoresistive materials, </a:t>
            </a:r>
          </a:p>
          <a:p>
            <a:pPr marL="762000" lvl="1" indent="-381000" algn="l" defTabSz="438150">
              <a:spcBef>
                <a:spcPts val="3100"/>
              </a:spcBef>
              <a:buClr>
                <a:srgbClr val="5C86B9"/>
              </a:buClr>
              <a:buSzPct val="70000"/>
              <a:buFont typeface="Zapf Dingbats"/>
              <a:buChar char="•"/>
              <a:defRPr sz="285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Light transmission (both along an air path and along a fiber-optic cable), </a:t>
            </a:r>
          </a:p>
          <a:p>
            <a:pPr marL="762000" lvl="1" indent="-381000" algn="l" defTabSz="438150">
              <a:spcBef>
                <a:spcPts val="3100"/>
              </a:spcBef>
              <a:buClr>
                <a:srgbClr val="5C86B9"/>
              </a:buClr>
              <a:buSzPct val="70000"/>
              <a:buFont typeface="Zapf Dingbats"/>
              <a:buChar char="•"/>
              <a:defRPr sz="285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Properties of ultrasound, </a:t>
            </a:r>
          </a:p>
          <a:p>
            <a:pPr marL="762000" lvl="1" indent="-381000" algn="l" defTabSz="438150">
              <a:spcBef>
                <a:spcPts val="3100"/>
              </a:spcBef>
              <a:buClr>
                <a:srgbClr val="5C86B9"/>
              </a:buClr>
              <a:buSzPct val="70000"/>
              <a:buFont typeface="Zapf Dingbats"/>
              <a:buChar char="•"/>
              <a:defRPr sz="285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Transmission of radiation, </a:t>
            </a:r>
          </a:p>
          <a:p>
            <a:pPr marL="762000" lvl="1" indent="-381000" algn="l" defTabSz="438150">
              <a:spcBef>
                <a:spcPts val="3100"/>
              </a:spcBef>
              <a:buClr>
                <a:srgbClr val="5C86B9"/>
              </a:buClr>
              <a:buSzPct val="70000"/>
              <a:buFont typeface="Zapf Dingbats"/>
              <a:buChar char="•"/>
              <a:defRPr sz="285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Properties of micromachined structures (microsensors).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1" build="p" bldLvl="5" animBg="1" advAuto="0"/>
      <p:bldP spid="153" grpId="2" build="p" bldLvl="5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21310">
              <a:defRPr sz="3520" spc="-70"/>
            </a:pPr>
            <a:r>
              <a:t>Sensors</a:t>
            </a:r>
          </a:p>
          <a:p>
            <a:pPr algn="ctr" defTabSz="321310">
              <a:defRPr sz="3520" spc="-70"/>
            </a:pPr>
            <a:r>
              <a:t>[Strain Gauges/Sensors]</a:t>
            </a:r>
          </a:p>
        </p:txBody>
      </p:sp>
      <p:sp>
        <p:nvSpPr>
          <p:cNvPr id="232" name="Shape 232"/>
          <p:cNvSpPr>
            <a:spLocks noGrp="1"/>
          </p:cNvSpPr>
          <p:nvPr>
            <p:ph type="body" idx="1"/>
          </p:nvPr>
        </p:nvSpPr>
        <p:spPr>
          <a:xfrm>
            <a:off x="234874" y="1684832"/>
            <a:ext cx="12535051" cy="7813083"/>
          </a:xfrm>
          <a:prstGeom prst="rect">
            <a:avLst/>
          </a:prstGeom>
        </p:spPr>
        <p:txBody>
          <a:bodyPr/>
          <a:lstStyle/>
          <a:p>
            <a:pPr marL="314959" indent="-314959" defTabSz="362204">
              <a:spcBef>
                <a:spcPts val="2600"/>
              </a:spcBef>
              <a:defRPr sz="2356"/>
            </a:pPr>
            <a:r>
              <a:t>Semiconductor types have piezoresistive elements</a:t>
            </a:r>
          </a:p>
          <a:p>
            <a:pPr marL="629919" lvl="1" indent="-314959" defTabSz="362204">
              <a:spcBef>
                <a:spcPts val="2600"/>
              </a:spcBef>
              <a:defRPr sz="2356"/>
            </a:pPr>
            <a:r>
              <a:t>Have superior gauge factor (up to 100 times better) than Metal but are more expensive. </a:t>
            </a:r>
          </a:p>
          <a:p>
            <a:pPr marL="629919" lvl="1" indent="-314959" defTabSz="362204">
              <a:spcBef>
                <a:spcPts val="2600"/>
              </a:spcBef>
              <a:defRPr sz="2356"/>
            </a:pPr>
            <a:r>
              <a:t>ave a relatively high temperature coefficient. </a:t>
            </a:r>
          </a:p>
          <a:p>
            <a:pPr marL="314959" indent="-314959" defTabSz="362204">
              <a:spcBef>
                <a:spcPts val="2600"/>
              </a:spcBef>
              <a:defRPr sz="2356"/>
            </a:pPr>
            <a:r>
              <a:t>Strain gauges are bonded to the object whose displacement is to be measured. </a:t>
            </a:r>
          </a:p>
          <a:p>
            <a:pPr marL="629919" lvl="1" indent="-314959" defTabSz="362204">
              <a:spcBef>
                <a:spcPts val="2600"/>
              </a:spcBef>
              <a:defRPr sz="2356"/>
            </a:pPr>
            <a:r>
              <a:t>Bonding presents difficulty, particularly for semiconductor types. </a:t>
            </a:r>
          </a:p>
          <a:p>
            <a:pPr marL="629919" lvl="1" indent="-314959" defTabSz="362204">
              <a:spcBef>
                <a:spcPts val="2600"/>
              </a:spcBef>
              <a:defRPr sz="2356"/>
            </a:pPr>
            <a:r>
              <a:t>Resistance of the gauge is usually measured by a d.c. bridge circuit, and the displacement is inferred from the bridge output measured. </a:t>
            </a:r>
          </a:p>
          <a:p>
            <a:pPr marL="629919" lvl="1" indent="-314959" defTabSz="362204">
              <a:spcBef>
                <a:spcPts val="2600"/>
              </a:spcBef>
              <a:defRPr sz="2356"/>
            </a:pPr>
            <a:r>
              <a:t>Maximum current in the region of 5 to 50 mA depending on the type. </a:t>
            </a:r>
          </a:p>
          <a:p>
            <a:pPr marL="629919" lvl="1" indent="-314959" defTabSz="362204">
              <a:spcBef>
                <a:spcPts val="2600"/>
              </a:spcBef>
              <a:defRPr sz="2356"/>
            </a:pPr>
            <a:r>
              <a:t>Thus, maximum required voltage limited ,thus resistance change in a strain gauge is typically small, </a:t>
            </a:r>
          </a:p>
          <a:p>
            <a:pPr marL="629919" lvl="1" indent="-314959" defTabSz="362204">
              <a:spcBef>
                <a:spcPts val="2600"/>
              </a:spcBef>
              <a:defRPr sz="2356"/>
            </a:pPr>
            <a:r>
              <a:t>The bridge output voltage is also small and amplification has to be carried out. </a:t>
            </a:r>
          </a:p>
          <a:p>
            <a:pPr marL="629919" lvl="1" indent="-314959" defTabSz="362204">
              <a:spcBef>
                <a:spcPts val="2600"/>
              </a:spcBef>
              <a:defRPr sz="2356"/>
            </a:pPr>
            <a:r>
              <a:t>This adds to the cost of using strain gauges.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1" build="p" bldLvl="5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21310">
              <a:defRPr sz="3520" spc="-70"/>
            </a:pPr>
            <a:r>
              <a:t>Sensors</a:t>
            </a:r>
          </a:p>
          <a:p>
            <a:pPr algn="ctr" defTabSz="321310">
              <a:defRPr sz="3520" spc="-70"/>
            </a:pPr>
            <a:r>
              <a:t>[Piezoresistive Sensors]</a:t>
            </a:r>
          </a:p>
        </p:txBody>
      </p:sp>
      <p:sp>
        <p:nvSpPr>
          <p:cNvPr id="235" name="Shape 235"/>
          <p:cNvSpPr>
            <a:spLocks noGrp="1"/>
          </p:cNvSpPr>
          <p:nvPr>
            <p:ph type="body" idx="1"/>
          </p:nvPr>
        </p:nvSpPr>
        <p:spPr>
          <a:xfrm>
            <a:off x="234874" y="1684832"/>
            <a:ext cx="12535051" cy="7813083"/>
          </a:xfrm>
          <a:prstGeom prst="rect">
            <a:avLst/>
          </a:prstGeom>
        </p:spPr>
        <p:txBody>
          <a:bodyPr/>
          <a:lstStyle/>
          <a:p>
            <a:pPr marL="452119" indent="-452119" defTabSz="519937">
              <a:spcBef>
                <a:spcPts val="3700"/>
              </a:spcBef>
              <a:defRPr sz="3382"/>
            </a:pPr>
            <a:r>
              <a:t>Piezoresistive materials: Resistance varies greatly when the sensor is compressed or stretched.</a:t>
            </a:r>
          </a:p>
          <a:p>
            <a:pPr marL="452119" indent="-452119" defTabSz="519937">
              <a:spcBef>
                <a:spcPts val="3700"/>
              </a:spcBef>
              <a:defRPr sz="3382"/>
            </a:pPr>
            <a:r>
              <a:t>A piezoresistive sensor is made from semiconductor material in which a p-type region has been diffused into an n-type base. </a:t>
            </a:r>
          </a:p>
          <a:p>
            <a:pPr marL="904239" lvl="1" indent="-452119" defTabSz="519937">
              <a:spcBef>
                <a:spcPts val="3700"/>
              </a:spcBef>
              <a:defRPr sz="3382"/>
            </a:pPr>
            <a:r>
              <a:t>Used as strain gauge, where it produces a significantly higher gauge factor than that given by metal wire or foil gauges. </a:t>
            </a:r>
          </a:p>
          <a:p>
            <a:pPr marL="1356359" lvl="2" indent="-452119" defTabSz="519937">
              <a:spcBef>
                <a:spcPts val="3700"/>
              </a:spcBef>
              <a:defRPr sz="3382"/>
            </a:pPr>
            <a:r>
              <a:t>Also, measurement uncertainty can be reduced. </a:t>
            </a:r>
          </a:p>
          <a:p>
            <a:pPr marL="904239" lvl="1" indent="-452119" defTabSz="519937">
              <a:spcBef>
                <a:spcPts val="3700"/>
              </a:spcBef>
              <a:defRPr sz="3382"/>
            </a:pPr>
            <a:r>
              <a:t>It is also used in semiconductor-diaphragm pressure sensors and in semiconductor accelerometers.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1" build="p" bldLvl="5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21310">
              <a:defRPr sz="3520" spc="-70"/>
            </a:pPr>
            <a:r>
              <a:t>Sensors</a:t>
            </a:r>
          </a:p>
          <a:p>
            <a:pPr algn="ctr" defTabSz="321310">
              <a:defRPr sz="3520" spc="-70"/>
            </a:pPr>
            <a:r>
              <a:t>[Piezoresistive Sensors]</a:t>
            </a:r>
          </a:p>
        </p:txBody>
      </p:sp>
      <p:sp>
        <p:nvSpPr>
          <p:cNvPr id="238" name="Shape 238"/>
          <p:cNvSpPr>
            <a:spLocks noGrp="1"/>
          </p:cNvSpPr>
          <p:nvPr>
            <p:ph type="body" idx="1"/>
          </p:nvPr>
        </p:nvSpPr>
        <p:spPr>
          <a:xfrm>
            <a:off x="234874" y="1684832"/>
            <a:ext cx="12535051" cy="7813083"/>
          </a:xfrm>
          <a:prstGeom prst="rect">
            <a:avLst/>
          </a:prstGeom>
        </p:spPr>
        <p:txBody>
          <a:bodyPr/>
          <a:lstStyle/>
          <a:p>
            <a:pPr marL="457200" indent="-457200" defTabSz="525779">
              <a:spcBef>
                <a:spcPts val="3700"/>
              </a:spcBef>
              <a:defRPr sz="3420"/>
            </a:pPr>
            <a:r>
              <a:t>Piezoresistive sensor is sometimes used to describe all types of strain gauges. </a:t>
            </a:r>
          </a:p>
          <a:p>
            <a:pPr marL="914400" lvl="1" indent="-457200" defTabSz="525779">
              <a:spcBef>
                <a:spcPts val="3700"/>
              </a:spcBef>
              <a:defRPr sz="3420"/>
            </a:pPr>
            <a:r>
              <a:t>Incorrect as only about 10% of the output from a metal strain gauge is generated by piezoresistive effects, with the remainder arising out of the dimensional cross-sectional change in the wire or foil. </a:t>
            </a:r>
          </a:p>
          <a:p>
            <a:pPr marL="914400" lvl="1" indent="-457200" defTabSz="525779">
              <a:spcBef>
                <a:spcPts val="3700"/>
              </a:spcBef>
              <a:defRPr sz="3420"/>
            </a:pPr>
            <a:r>
              <a:t>Proper piezoelectric strain gauges (a.k.a semiconductor strain gauges), produce most (about 90%) of their output through piezoresistive effects, </a:t>
            </a:r>
          </a:p>
          <a:p>
            <a:pPr marL="1371600" lvl="2" indent="-457200" defTabSz="525779">
              <a:spcBef>
                <a:spcPts val="3700"/>
              </a:spcBef>
              <a:defRPr sz="3420"/>
            </a:pPr>
            <a:r>
              <a:t>Only a small proportion of the output is due to dimensional changes in the sensor.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1" build="p" bldLvl="5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21310">
              <a:defRPr sz="3520" spc="-70"/>
            </a:pPr>
            <a:r>
              <a:t>Sensors</a:t>
            </a:r>
          </a:p>
          <a:p>
            <a:pPr algn="ctr" defTabSz="321310">
              <a:defRPr sz="3520" spc="-70"/>
            </a:pPr>
            <a:r>
              <a:t>[Optical Sensors]</a:t>
            </a:r>
          </a:p>
        </p:txBody>
      </p:sp>
      <p:sp>
        <p:nvSpPr>
          <p:cNvPr id="241" name="Shape 241"/>
          <p:cNvSpPr>
            <a:spLocks noGrp="1"/>
          </p:cNvSpPr>
          <p:nvPr>
            <p:ph type="body" sz="half" idx="1"/>
          </p:nvPr>
        </p:nvSpPr>
        <p:spPr>
          <a:xfrm>
            <a:off x="234874" y="1684832"/>
            <a:ext cx="12535051" cy="3839769"/>
          </a:xfrm>
          <a:prstGeom prst="rect">
            <a:avLst/>
          </a:prstGeom>
        </p:spPr>
        <p:txBody>
          <a:bodyPr/>
          <a:lstStyle/>
          <a:p>
            <a:pPr marL="355600" indent="-355600" defTabSz="408940">
              <a:spcBef>
                <a:spcPts val="2900"/>
              </a:spcBef>
              <a:defRPr sz="2660"/>
            </a:pPr>
            <a:r>
              <a:t>Optical sensors are based on the transmission of light between a light source and a light detector.</a:t>
            </a:r>
          </a:p>
          <a:p>
            <a:pPr marL="355600" indent="-355600" defTabSz="408940">
              <a:spcBef>
                <a:spcPts val="2900"/>
              </a:spcBef>
              <a:defRPr sz="2660"/>
            </a:pPr>
            <a:r>
              <a:t>The transmitted light can travel along either an air path or a fiber-optic cable. </a:t>
            </a:r>
          </a:p>
          <a:p>
            <a:pPr marL="711200" lvl="1" indent="-355600" defTabSz="408940">
              <a:spcBef>
                <a:spcPts val="2900"/>
              </a:spcBef>
              <a:defRPr sz="2660"/>
            </a:pPr>
            <a:r>
              <a:t>Immunity to electromagnetically induced noise and </a:t>
            </a:r>
          </a:p>
          <a:p>
            <a:pPr marL="711200" lvl="1" indent="-355600" defTabSz="408940">
              <a:spcBef>
                <a:spcPts val="2900"/>
              </a:spcBef>
              <a:defRPr sz="2660"/>
            </a:pPr>
            <a:r>
              <a:t>Greater safety than electrical sensors when used in hazardous environments. </a:t>
            </a:r>
          </a:p>
        </p:txBody>
      </p:sp>
      <p:pic>
        <p:nvPicPr>
          <p:cNvPr id="24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559" y="6123351"/>
            <a:ext cx="9980041" cy="3232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1" build="p" bldLvl="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21310">
              <a:defRPr sz="3520" spc="-70"/>
            </a:pPr>
            <a:r>
              <a:t>Sensors</a:t>
            </a:r>
          </a:p>
          <a:p>
            <a:pPr algn="ctr" defTabSz="321310">
              <a:defRPr sz="3520" spc="-70"/>
            </a:pPr>
            <a:r>
              <a:t>[Optical Sensors: Air Path]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idx="1"/>
          </p:nvPr>
        </p:nvSpPr>
        <p:spPr>
          <a:xfrm>
            <a:off x="234874" y="1684832"/>
            <a:ext cx="12535051" cy="7447129"/>
          </a:xfrm>
          <a:prstGeom prst="rect">
            <a:avLst/>
          </a:prstGeom>
        </p:spPr>
        <p:txBody>
          <a:bodyPr/>
          <a:lstStyle/>
          <a:p>
            <a:pPr marL="370840" indent="-370840" defTabSz="426466">
              <a:spcBef>
                <a:spcPts val="3000"/>
              </a:spcBef>
              <a:defRPr sz="2774"/>
            </a:pPr>
            <a:r>
              <a:t>Air path optical sensors are commonly to measure: </a:t>
            </a:r>
          </a:p>
          <a:p>
            <a:pPr marL="741680" lvl="1" indent="-370840" defTabSz="426466">
              <a:spcBef>
                <a:spcPts val="3000"/>
              </a:spcBef>
              <a:defRPr sz="2774"/>
            </a:pPr>
            <a:r>
              <a:t>proximity, translational motion, rotational motion, and gas concentration. </a:t>
            </a:r>
          </a:p>
          <a:p>
            <a:pPr marL="370840" indent="-370840" defTabSz="426466">
              <a:spcBef>
                <a:spcPts val="3000"/>
              </a:spcBef>
              <a:defRPr sz="2774"/>
            </a:pPr>
            <a:r>
              <a:t>Different Types exist</a:t>
            </a:r>
          </a:p>
          <a:p>
            <a:pPr marL="370840" indent="-370840" defTabSz="426466">
              <a:spcBef>
                <a:spcPts val="3000"/>
              </a:spcBef>
              <a:defRPr sz="2774"/>
            </a:pPr>
            <a:r>
              <a:rPr b="1"/>
              <a:t>Light sources: </a:t>
            </a:r>
            <a:r>
              <a:t> tungsten-filament lamps, laser diodes, and light-emitting diodes (LEDs). </a:t>
            </a:r>
          </a:p>
          <a:p>
            <a:pPr marL="741680" lvl="1" indent="-370840" defTabSz="426466">
              <a:spcBef>
                <a:spcPts val="3000"/>
              </a:spcBef>
              <a:defRPr sz="2774"/>
            </a:pPr>
            <a:r>
              <a:t>Light from tungsten lamps (usually visible light), thus prone to interference from the sun and other sources. </a:t>
            </a:r>
          </a:p>
          <a:p>
            <a:pPr marL="741680" lvl="1" indent="-370840" defTabSz="426466">
              <a:spcBef>
                <a:spcPts val="3000"/>
              </a:spcBef>
              <a:defRPr sz="2774"/>
            </a:pPr>
            <a:r>
              <a:t>Hence, infrared LEDs or infrared laser diodes are usually preferred. </a:t>
            </a:r>
          </a:p>
          <a:p>
            <a:pPr marL="741680" lvl="1" indent="-370840" defTabSz="426466">
              <a:spcBef>
                <a:spcPts val="3000"/>
              </a:spcBef>
              <a:defRPr sz="2774"/>
            </a:pPr>
            <a:r>
              <a:t>These emit light in a narrow frequency band in the infrared region and are not affected by sunlight.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1" build="p" bldLvl="5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21310">
              <a:defRPr sz="3520" spc="-70"/>
            </a:pPr>
            <a:r>
              <a:t>Sensors</a:t>
            </a:r>
          </a:p>
          <a:p>
            <a:pPr algn="ctr" defTabSz="321310">
              <a:defRPr sz="3520" spc="-70"/>
            </a:pPr>
            <a:r>
              <a:t>[Optical Sensors: Air Path]</a:t>
            </a:r>
          </a:p>
        </p:txBody>
      </p:sp>
      <p:sp>
        <p:nvSpPr>
          <p:cNvPr id="248" name="Shape 248"/>
          <p:cNvSpPr>
            <a:spLocks noGrp="1"/>
          </p:cNvSpPr>
          <p:nvPr>
            <p:ph type="body" idx="1"/>
          </p:nvPr>
        </p:nvSpPr>
        <p:spPr>
          <a:xfrm>
            <a:off x="234874" y="1684832"/>
            <a:ext cx="12535051" cy="7447129"/>
          </a:xfrm>
          <a:prstGeom prst="rect">
            <a:avLst/>
          </a:prstGeom>
        </p:spPr>
        <p:txBody>
          <a:bodyPr/>
          <a:lstStyle/>
          <a:p>
            <a:pPr marL="330200" indent="-330200" defTabSz="379729">
              <a:spcBef>
                <a:spcPts val="2700"/>
              </a:spcBef>
              <a:defRPr sz="2470"/>
            </a:pPr>
            <a:r>
              <a:t>Air path optical sensors are commonly to measure: </a:t>
            </a:r>
          </a:p>
          <a:p>
            <a:pPr marL="660400" lvl="1" indent="-330200" defTabSz="379729">
              <a:spcBef>
                <a:spcPts val="2700"/>
              </a:spcBef>
              <a:defRPr sz="2470"/>
            </a:pPr>
            <a:r>
              <a:t>proximity, translational motion, rotational motion, and gas concentration. </a:t>
            </a:r>
          </a:p>
          <a:p>
            <a:pPr marL="330200" indent="-330200" defTabSz="379729">
              <a:spcBef>
                <a:spcPts val="2700"/>
              </a:spcBef>
              <a:defRPr sz="2470"/>
            </a:pPr>
            <a:r>
              <a:t>Different Types exist</a:t>
            </a:r>
          </a:p>
          <a:p>
            <a:pPr marL="330200" indent="-330200" defTabSz="379729">
              <a:spcBef>
                <a:spcPts val="2700"/>
              </a:spcBef>
              <a:defRPr sz="2470"/>
            </a:pPr>
            <a:r>
              <a:rPr b="1"/>
              <a:t>Light sources: </a:t>
            </a:r>
            <a:r>
              <a:t> tungsten-filament lamps, laser diodes, and light-emitting diodes (LEDs). </a:t>
            </a:r>
          </a:p>
          <a:p>
            <a:pPr marL="660400" lvl="1" indent="-330200" defTabSz="379729">
              <a:spcBef>
                <a:spcPts val="2700"/>
              </a:spcBef>
              <a:defRPr sz="2470"/>
            </a:pPr>
            <a:r>
              <a:t>Light from tungsten lamps (usually visible light), thus prone to interference from the sun and other sources. </a:t>
            </a:r>
          </a:p>
          <a:p>
            <a:pPr marL="660400" lvl="1" indent="-330200" defTabSz="379729">
              <a:spcBef>
                <a:spcPts val="2700"/>
              </a:spcBef>
              <a:defRPr sz="2470"/>
            </a:pPr>
            <a:r>
              <a:t>Hence, infrared LEDs or infrared laser diodes are usually preferred. </a:t>
            </a:r>
          </a:p>
          <a:p>
            <a:pPr marL="660400" lvl="1" indent="-330200" defTabSz="379729">
              <a:spcBef>
                <a:spcPts val="2700"/>
              </a:spcBef>
              <a:defRPr sz="2470"/>
            </a:pPr>
            <a:r>
              <a:t>These emit light in a narrow frequency band in the infrared region and are not affected by sunlight. </a:t>
            </a:r>
          </a:p>
          <a:p>
            <a:pPr marL="330200" indent="-330200" defTabSz="379729">
              <a:spcBef>
                <a:spcPts val="2700"/>
              </a:spcBef>
              <a:defRPr sz="2470"/>
            </a:pPr>
            <a:r>
              <a:rPr b="1"/>
              <a:t>Light Detectors:</a:t>
            </a:r>
            <a:r>
              <a:t> photoconductors (photoresistors), photovoltaic devices (photocells), phototransistors, and photodiodes.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1" build="p" bldLvl="5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21310">
              <a:defRPr sz="3520" spc="-70"/>
            </a:pPr>
            <a:r>
              <a:t>Sensors</a:t>
            </a:r>
          </a:p>
          <a:p>
            <a:pPr algn="ctr" defTabSz="321310">
              <a:defRPr sz="3520" spc="-70"/>
            </a:pPr>
            <a:r>
              <a:t>[Optical Sensors: Air Path]</a:t>
            </a:r>
          </a:p>
        </p:txBody>
      </p:sp>
      <p:sp>
        <p:nvSpPr>
          <p:cNvPr id="251" name="Shape 251"/>
          <p:cNvSpPr>
            <a:spLocks noGrp="1"/>
          </p:cNvSpPr>
          <p:nvPr>
            <p:ph type="body" idx="1"/>
          </p:nvPr>
        </p:nvSpPr>
        <p:spPr>
          <a:xfrm>
            <a:off x="234874" y="1684832"/>
            <a:ext cx="12535051" cy="7447129"/>
          </a:xfrm>
          <a:prstGeom prst="rect">
            <a:avLst/>
          </a:prstGeom>
        </p:spPr>
        <p:txBody>
          <a:bodyPr/>
          <a:lstStyle/>
          <a:p>
            <a:pPr marL="330200" indent="-330200" defTabSz="379729">
              <a:spcBef>
                <a:spcPts val="2700"/>
              </a:spcBef>
              <a:defRPr sz="2470"/>
            </a:pPr>
            <a:r>
              <a:t>Air path optical sensors are commonly to measure: </a:t>
            </a:r>
          </a:p>
          <a:p>
            <a:pPr marL="660400" lvl="1" indent="-330200" defTabSz="379729">
              <a:spcBef>
                <a:spcPts val="2700"/>
              </a:spcBef>
              <a:defRPr sz="2470"/>
            </a:pPr>
            <a:r>
              <a:t>proximity, translational motion, rotational motion, and gas concentration. </a:t>
            </a:r>
          </a:p>
          <a:p>
            <a:pPr marL="330200" indent="-330200" defTabSz="379729">
              <a:spcBef>
                <a:spcPts val="2700"/>
              </a:spcBef>
              <a:defRPr sz="2470"/>
            </a:pPr>
            <a:r>
              <a:t>Different Types exist</a:t>
            </a:r>
          </a:p>
          <a:p>
            <a:pPr marL="330200" indent="-330200" defTabSz="379729">
              <a:spcBef>
                <a:spcPts val="2700"/>
              </a:spcBef>
              <a:defRPr sz="2470"/>
            </a:pPr>
            <a:r>
              <a:rPr b="1"/>
              <a:t>Light sources: </a:t>
            </a:r>
            <a:r>
              <a:t> tungsten-filament lamps, laser diodes, and light-emitting diodes (LEDs). </a:t>
            </a:r>
          </a:p>
          <a:p>
            <a:pPr marL="660400" lvl="1" indent="-330200" defTabSz="379729">
              <a:spcBef>
                <a:spcPts val="2700"/>
              </a:spcBef>
              <a:defRPr sz="2470"/>
            </a:pPr>
            <a:r>
              <a:t>Light from tungsten lamps (usually visible light), thus prone to interference from the sun and other sources. </a:t>
            </a:r>
          </a:p>
          <a:p>
            <a:pPr marL="660400" lvl="1" indent="-330200" defTabSz="379729">
              <a:spcBef>
                <a:spcPts val="2700"/>
              </a:spcBef>
              <a:defRPr sz="2470"/>
            </a:pPr>
            <a:r>
              <a:t>Hence, infrared LEDs or infrared laser diodes are usually preferred. </a:t>
            </a:r>
          </a:p>
          <a:p>
            <a:pPr marL="660400" lvl="1" indent="-330200" defTabSz="379729">
              <a:spcBef>
                <a:spcPts val="2700"/>
              </a:spcBef>
              <a:defRPr sz="2470"/>
            </a:pPr>
            <a:r>
              <a:t>These emit light in a narrow frequency band in the infrared region and are not affected by sunlight. </a:t>
            </a:r>
          </a:p>
          <a:p>
            <a:pPr marL="330200" indent="-330200" defTabSz="379729">
              <a:spcBef>
                <a:spcPts val="2700"/>
              </a:spcBef>
              <a:defRPr sz="2470"/>
            </a:pPr>
            <a:r>
              <a:rPr b="1"/>
              <a:t>Light Detectors:</a:t>
            </a:r>
            <a:r>
              <a:t> photoconductors (photoresistors), photovoltaic devices (photocells), phototransistors, and photodiodes.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1" build="p" bldLvl="5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21310">
              <a:defRPr sz="3520" spc="-70"/>
            </a:pPr>
            <a:r>
              <a:t>Sensors</a:t>
            </a:r>
          </a:p>
          <a:p>
            <a:pPr algn="ctr" defTabSz="321310">
              <a:defRPr sz="3520" spc="-70"/>
            </a:pPr>
            <a:r>
              <a:t>[Optical Sensors: Air Path]</a:t>
            </a:r>
          </a:p>
        </p:txBody>
      </p:sp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234874" y="1684832"/>
            <a:ext cx="12535051" cy="7447129"/>
          </a:xfrm>
          <a:prstGeom prst="rect">
            <a:avLst/>
          </a:prstGeom>
        </p:spPr>
        <p:txBody>
          <a:bodyPr/>
          <a:lstStyle/>
          <a:p>
            <a:pPr marL="340360" indent="-340360" defTabSz="391414">
              <a:spcBef>
                <a:spcPts val="2800"/>
              </a:spcBef>
              <a:defRPr sz="2546"/>
            </a:pPr>
            <a:r>
              <a:t> Photoconductive devices (a.k.a. photoresistors): Convert changes in incident light into changes in resistance.</a:t>
            </a:r>
          </a:p>
          <a:p>
            <a:pPr marL="680720" lvl="1" indent="-340360" defTabSz="391414">
              <a:spcBef>
                <a:spcPts val="2800"/>
              </a:spcBef>
              <a:defRPr sz="2546"/>
            </a:pPr>
            <a:r>
              <a:t>Resistance reducing according to the intensity of light.</a:t>
            </a:r>
          </a:p>
          <a:p>
            <a:pPr marL="680720" lvl="1" indent="-340360" defTabSz="391414">
              <a:spcBef>
                <a:spcPts val="2800"/>
              </a:spcBef>
              <a:defRPr sz="2546"/>
            </a:pPr>
            <a:r>
              <a:t>Made from materials such as cadmium sulfide, lead sulfide, and indium antimonide.</a:t>
            </a:r>
          </a:p>
          <a:p>
            <a:pPr marL="340360" indent="-340360" defTabSz="391414">
              <a:spcBef>
                <a:spcPts val="2800"/>
              </a:spcBef>
              <a:defRPr sz="2546"/>
            </a:pPr>
            <a:r>
              <a:t>Photovoltaic devices(often called photocells or solar cells when in array): Generate an output voltage whose magnitude is a function of the magnitude of the incident light</a:t>
            </a:r>
          </a:p>
          <a:p>
            <a:pPr marL="680720" lvl="1" indent="-340360" defTabSz="391414">
              <a:spcBef>
                <a:spcPts val="2800"/>
              </a:spcBef>
              <a:defRPr sz="2546"/>
            </a:pPr>
            <a:r>
              <a:t>Made from various types of semiconductor material.</a:t>
            </a:r>
          </a:p>
          <a:p>
            <a:pPr marL="340360" indent="-340360" defTabSz="391414">
              <a:spcBef>
                <a:spcPts val="2800"/>
              </a:spcBef>
              <a:defRPr sz="2546"/>
            </a:pPr>
            <a:r>
              <a:t>Photodiodes are devices where the output current is a function of the amount of incident light. </a:t>
            </a:r>
          </a:p>
          <a:p>
            <a:pPr marL="680720" lvl="1" indent="-340360" defTabSz="391414">
              <a:spcBef>
                <a:spcPts val="2800"/>
              </a:spcBef>
              <a:defRPr sz="2546"/>
            </a:pPr>
            <a:r>
              <a:t>Made from various types of semiconductor material.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1" build="p" bldLvl="5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21310">
              <a:defRPr sz="3520" spc="-70"/>
            </a:pPr>
            <a:r>
              <a:t>Sensors</a:t>
            </a:r>
          </a:p>
          <a:p>
            <a:pPr algn="ctr" defTabSz="321310">
              <a:defRPr sz="3520" spc="-70"/>
            </a:pPr>
            <a:r>
              <a:t>[Optical Sensors: Air Path]</a:t>
            </a:r>
          </a:p>
        </p:txBody>
      </p:sp>
      <p:sp>
        <p:nvSpPr>
          <p:cNvPr id="257" name="Shape 257"/>
          <p:cNvSpPr>
            <a:spLocks noGrp="1"/>
          </p:cNvSpPr>
          <p:nvPr>
            <p:ph type="body" idx="1"/>
          </p:nvPr>
        </p:nvSpPr>
        <p:spPr>
          <a:xfrm>
            <a:off x="234874" y="1684832"/>
            <a:ext cx="12535051" cy="7447129"/>
          </a:xfrm>
          <a:prstGeom prst="rect">
            <a:avLst/>
          </a:prstGeom>
        </p:spPr>
        <p:txBody>
          <a:bodyPr/>
          <a:lstStyle/>
          <a:p>
            <a:pPr marL="452119" indent="-452119" defTabSz="519937">
              <a:spcBef>
                <a:spcPts val="3700"/>
              </a:spcBef>
              <a:defRPr sz="3382"/>
            </a:pPr>
            <a:r>
              <a:t>A phototransistor is effectively a standard bipolar transistor with a transparent case that allows light to reach its base-collector junction. </a:t>
            </a:r>
          </a:p>
          <a:p>
            <a:pPr marL="904239" lvl="1" indent="-452119" defTabSz="519937">
              <a:spcBef>
                <a:spcPts val="3700"/>
              </a:spcBef>
              <a:defRPr sz="3382"/>
            </a:pPr>
            <a:r>
              <a:t>Output in the form of an electrical current and could be regarded as a photodiode with an internal gain. </a:t>
            </a:r>
          </a:p>
          <a:p>
            <a:pPr marL="904239" lvl="1" indent="-452119" defTabSz="519937">
              <a:spcBef>
                <a:spcPts val="3700"/>
              </a:spcBef>
              <a:defRPr sz="3382"/>
            </a:pPr>
            <a:r>
              <a:t>More sensitive to light than a photodiode, particularly in the infrared region, </a:t>
            </a:r>
          </a:p>
          <a:p>
            <a:pPr marL="904239" lvl="1" indent="-452119" defTabSz="519937">
              <a:spcBef>
                <a:spcPts val="3700"/>
              </a:spcBef>
              <a:defRPr sz="3382"/>
            </a:pPr>
            <a:r>
              <a:t>Has a slower response time. </a:t>
            </a:r>
          </a:p>
          <a:p>
            <a:pPr marL="904239" lvl="1" indent="-452119" defTabSz="519937">
              <a:spcBef>
                <a:spcPts val="3700"/>
              </a:spcBef>
              <a:defRPr sz="3382"/>
            </a:pPr>
            <a:r>
              <a:t>Ideal partner for infrared LED and laser diode light sources.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1" build="p" bldLvl="5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21310">
              <a:defRPr sz="3520" spc="-70"/>
            </a:pPr>
            <a:r>
              <a:t>Sensors</a:t>
            </a:r>
          </a:p>
          <a:p>
            <a:pPr algn="ctr" defTabSz="321310">
              <a:defRPr sz="3520" spc="-70"/>
            </a:pPr>
            <a:r>
              <a:t>[Optical Sensors: Fiber Optic]</a:t>
            </a: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234874" y="1684832"/>
            <a:ext cx="12535051" cy="7827046"/>
          </a:xfrm>
          <a:prstGeom prst="rect">
            <a:avLst/>
          </a:prstGeom>
        </p:spPr>
        <p:txBody>
          <a:bodyPr/>
          <a:lstStyle/>
          <a:p>
            <a:pPr marL="314959" indent="-314959" defTabSz="362204">
              <a:spcBef>
                <a:spcPts val="1500"/>
              </a:spcBef>
              <a:defRPr sz="2356"/>
            </a:pPr>
            <a:r>
              <a:t>Transmission medium between a source and a detector fiber-optic cable.</a:t>
            </a:r>
            <a:endParaRPr sz="744"/>
          </a:p>
          <a:p>
            <a:pPr marL="629919" lvl="1" indent="-314959" defTabSz="362204">
              <a:spcBef>
                <a:spcPts val="1500"/>
              </a:spcBef>
              <a:defRPr sz="2356"/>
            </a:pPr>
            <a:r>
              <a:t>Fiber-optic cables made from plastic fibers, glass fibers, or both</a:t>
            </a:r>
          </a:p>
          <a:p>
            <a:pPr marL="629919" lvl="1" indent="-314959" defTabSz="362204">
              <a:spcBef>
                <a:spcPts val="1500"/>
              </a:spcBef>
              <a:defRPr sz="2356"/>
            </a:pPr>
            <a:r>
              <a:t>Only glass fibers cables not common as these are very fragile. </a:t>
            </a:r>
          </a:p>
          <a:p>
            <a:pPr marL="314959" indent="-314959" defTabSz="362204">
              <a:spcBef>
                <a:spcPts val="1500"/>
              </a:spcBef>
              <a:defRPr sz="2356"/>
            </a:pPr>
            <a:r>
              <a:t>Plastic fibers cables advantageous for sensor applications </a:t>
            </a:r>
          </a:p>
          <a:p>
            <a:pPr marL="629919" lvl="1" indent="-314959" defTabSz="362204">
              <a:spcBef>
                <a:spcPts val="1500"/>
              </a:spcBef>
              <a:defRPr sz="2356"/>
            </a:pPr>
            <a:r>
              <a:t>Are Inexpensive </a:t>
            </a:r>
          </a:p>
          <a:p>
            <a:pPr marL="629919" lvl="1" indent="-314959" defTabSz="362204">
              <a:spcBef>
                <a:spcPts val="700"/>
              </a:spcBef>
              <a:defRPr sz="2356"/>
            </a:pPr>
            <a:r>
              <a:t>Relatively large diameter of 0.5 1.0 mm makes connection to the transmitter and receiver easy. </a:t>
            </a:r>
          </a:p>
          <a:p>
            <a:pPr marL="629919" lvl="1" indent="-314959" defTabSz="362204">
              <a:spcBef>
                <a:spcPts val="700"/>
              </a:spcBef>
              <a:defRPr sz="2356"/>
            </a:pPr>
            <a:r>
              <a:t>Cannot be used in hostile environments.</a:t>
            </a:r>
          </a:p>
          <a:p>
            <a:pPr marL="314959" indent="-314959" defTabSz="362204">
              <a:spcBef>
                <a:spcPts val="1500"/>
              </a:spcBef>
              <a:defRPr sz="2356"/>
            </a:pPr>
            <a:r>
              <a:t>The cost of fiber-optic cable itself is insignificant for sensing applications, as the Total cost of the sensor is dominated by the cost of the transmitter and receiver.</a:t>
            </a:r>
          </a:p>
          <a:p>
            <a:pPr marL="629919" lvl="1" indent="-314959" defTabSz="362204">
              <a:spcBef>
                <a:spcPts val="1500"/>
              </a:spcBef>
              <a:defRPr sz="2356"/>
            </a:pPr>
            <a:r>
              <a:t>Characteristically have long life, good accuracy, their simplicity, low cost, small size, high reliability, and capability of working in many kinds of hostile environments. </a:t>
            </a:r>
          </a:p>
          <a:p>
            <a:pPr marL="629919" lvl="1" indent="-314959" defTabSz="362204">
              <a:spcBef>
                <a:spcPts val="600"/>
              </a:spcBef>
              <a:defRPr sz="2356"/>
            </a:pPr>
            <a:r>
              <a:t>Design difficulty is maximizing the proportion of light entering the cable.</a:t>
            </a:r>
          </a:p>
          <a:p>
            <a:pPr marL="314959" indent="-314959" defTabSz="362204">
              <a:spcBef>
                <a:spcPts val="1500"/>
              </a:spcBef>
              <a:defRPr sz="2356"/>
            </a:pPr>
            <a:r>
              <a:t>Two major classes : intrinsic (fiber-optic cable itself is sensor) and extrinsic (fiber optic cable only transmits).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21310">
              <a:defRPr sz="3520" spc="-70"/>
            </a:pPr>
            <a:r>
              <a:t>Sensors</a:t>
            </a:r>
          </a:p>
          <a:p>
            <a:pPr algn="ctr" defTabSz="321310">
              <a:defRPr sz="3520" spc="-70"/>
            </a:pPr>
            <a:r>
              <a:t>[Capacitive sensors]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Shape 156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355600" y="1771651"/>
                <a:ext cx="12192001" cy="7515224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381000" indent="-381000" defTabSz="438150">
                  <a:spcBef>
                    <a:spcPts val="2500"/>
                  </a:spcBef>
                  <a:defRPr sz="2850"/>
                </a:pPr>
                <a:r>
                  <a:rPr lang="en-US" dirty="0" smtClean="0"/>
                  <a:t>Capacitive sensors consist of two parallel metal plates with separated by a dielectric material/air. </a:t>
                </a:r>
              </a:p>
              <a:p>
                <a:pPr marL="381000" indent="-381000" defTabSz="438150">
                  <a:spcBef>
                    <a:spcPts val="2500"/>
                  </a:spcBef>
                  <a:defRPr sz="2850"/>
                </a:pPr>
                <a:r>
                  <a:rPr lang="en-US" dirty="0"/>
                  <a:t> The capacitance C is given by</a:t>
                </a:r>
                <a:r>
                  <a:rPr lang="en-US" dirty="0" smtClean="0"/>
                  <a:t>:</a:t>
                </a:r>
              </a:p>
              <a:p>
                <a:pPr marL="381000" indent="-381000" defTabSz="438150">
                  <a:spcBef>
                    <a:spcPts val="2500"/>
                  </a:spcBef>
                  <a:defRPr sz="2850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den>
                    </m:f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marL="889000" lvl="1" indent="-381000" defTabSz="438150">
                  <a:spcBef>
                    <a:spcPts val="2500"/>
                  </a:spcBef>
                  <a:defRPr sz="285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𝐴𝑏𝑠𝑜𝑙𝑢𝑡𝑒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𝑃𝑒𝑟𝑚𝑖𝑡𝑖𝑣𝑖𝑡𝑦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;  </m:t>
                    </m:r>
                  </m:oMath>
                </a14:m>
                <a:endParaRPr lang="en-US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889000" lvl="1" indent="-381000" defTabSz="438150">
                  <a:spcBef>
                    <a:spcPts val="2500"/>
                  </a:spcBef>
                  <a:defRPr sz="285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𝑅𝑒𝑙𝑎𝑡𝑖𝑣𝑒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𝑃𝑒𝑟𝑚𝑖𝑡𝑖𝑣𝑖𝑡𝑦</m:t>
                    </m:r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marL="889000" lvl="1" indent="-381000" defTabSz="438150">
                  <a:spcBef>
                    <a:spcPts val="2500"/>
                  </a:spcBef>
                  <a:defRPr sz="2850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𝑠𝑢𝑟𝑓𝑎𝑐𝑒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𝑎𝑟𝑒𝑎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𝑜𝑓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𝑡h𝑒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𝑝𝑙𝑎𝑡𝑒𝑠</m:t>
                    </m:r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marL="889000" lvl="1" indent="-381000" defTabSz="438150">
                  <a:spcBef>
                    <a:spcPts val="2500"/>
                  </a:spcBef>
                  <a:defRPr sz="2850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𝑑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𝐷𝑖𝑠𝑡𝑎𝑛𝑐𝑒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𝑏𝑒𝑡𝑤𝑒𝑒𝑛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𝑡h𝑒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𝑝𝑙𝑎𝑡𝑒𝑠</m:t>
                    </m:r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marL="381000" indent="-381000" defTabSz="438150">
                  <a:spcBef>
                    <a:spcPts val="2500"/>
                  </a:spcBef>
                  <a:defRPr sz="2850"/>
                </a:pPr>
                <a:r>
                  <a:rPr lang="en-US" dirty="0"/>
                  <a:t>Two common types based on the distance between the plates: Variable distance and Fixed </a:t>
                </a:r>
                <a:r>
                  <a:rPr lang="en-US" dirty="0" smtClean="0"/>
                  <a:t>Distance</a:t>
                </a:r>
                <a:endParaRPr lang="en-US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156" name="Shape 15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355600" y="1771651"/>
                <a:ext cx="12192001" cy="7515224"/>
              </a:xfrm>
              <a:prstGeom prst="rect">
                <a:avLst/>
              </a:prstGeom>
              <a:blipFill rotWithShape="0">
                <a:blip r:embed="rId2"/>
                <a:stretch>
                  <a:fillRect l="-600" r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7" name="MathTypeEquation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8900" y="4794250"/>
            <a:ext cx="114300" cy="16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build="p" bldLvl="5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21310">
              <a:defRPr sz="3520" spc="-70"/>
            </a:pPr>
            <a:r>
              <a:t>Sensors</a:t>
            </a:r>
          </a:p>
          <a:p>
            <a:pPr algn="ctr" defTabSz="321310">
              <a:defRPr sz="3520" spc="-70"/>
            </a:pPr>
            <a:r>
              <a:t>[Optical Sensors: Fiber Optic]</a:t>
            </a:r>
          </a:p>
        </p:txBody>
      </p:sp>
      <p:sp>
        <p:nvSpPr>
          <p:cNvPr id="263" name="Shape 263"/>
          <p:cNvSpPr>
            <a:spLocks noGrp="1"/>
          </p:cNvSpPr>
          <p:nvPr>
            <p:ph type="body" idx="1"/>
          </p:nvPr>
        </p:nvSpPr>
        <p:spPr>
          <a:xfrm>
            <a:off x="234874" y="1684832"/>
            <a:ext cx="12535051" cy="7447129"/>
          </a:xfrm>
          <a:prstGeom prst="rect">
            <a:avLst/>
          </a:prstGeom>
        </p:spPr>
        <p:txBody>
          <a:bodyPr/>
          <a:lstStyle/>
          <a:p>
            <a:pPr marL="462280" indent="-462280" defTabSz="531622">
              <a:spcBef>
                <a:spcPts val="1000"/>
              </a:spcBef>
              <a:defRPr sz="3458"/>
            </a:pPr>
            <a:r>
              <a:t> In intrinsic sensors: the physical quantity being measured causes some measurable change in the characteristics of the light transmitted by the cable.</a:t>
            </a:r>
          </a:p>
          <a:p>
            <a:pPr marL="924560" lvl="1" indent="-462280" defTabSz="531622">
              <a:spcBef>
                <a:spcPts val="3800"/>
              </a:spcBef>
              <a:defRPr sz="3458"/>
            </a:pPr>
            <a:r>
              <a:t>The modulated light parameters include:  intensity, phase, polarization, wavelength, transit time.</a:t>
            </a:r>
          </a:p>
          <a:p>
            <a:pPr marL="462280" indent="-462280" defTabSz="531622">
              <a:spcBef>
                <a:spcPts val="3800"/>
              </a:spcBef>
              <a:defRPr sz="3458"/>
            </a:pPr>
            <a:r>
              <a:t>Extrinsic sensors: To transmit modulated light from a conventional sensor such as a resistance thermometer.</a:t>
            </a:r>
          </a:p>
          <a:p>
            <a:pPr marL="924560" lvl="1" indent="-462280" defTabSz="531622">
              <a:spcBef>
                <a:spcPts val="3800"/>
              </a:spcBef>
              <a:defRPr sz="3458"/>
            </a:pPr>
            <a:r>
              <a:t>Have ability to reach places that are otherwise inaccessible. E.g. inside of a jet engines of aircraft, internal temperature of electrical transformers.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1" build="p" bldLvl="5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21310">
              <a:defRPr sz="3520" spc="-70"/>
            </a:pPr>
            <a:r>
              <a:t>Sensors</a:t>
            </a:r>
          </a:p>
          <a:p>
            <a:pPr algn="ctr" defTabSz="321310">
              <a:defRPr sz="3520" spc="-70"/>
            </a:pPr>
            <a:r>
              <a:t>[Ultrasonic Transducers/Sensors]</a:t>
            </a:r>
          </a:p>
        </p:txBody>
      </p:sp>
      <p:sp>
        <p:nvSpPr>
          <p:cNvPr id="266" name="Shape 266"/>
          <p:cNvSpPr>
            <a:spLocks noGrp="1"/>
          </p:cNvSpPr>
          <p:nvPr>
            <p:ph type="body" idx="1"/>
          </p:nvPr>
        </p:nvSpPr>
        <p:spPr>
          <a:xfrm>
            <a:off x="234874" y="1684832"/>
            <a:ext cx="12535051" cy="4178609"/>
          </a:xfrm>
          <a:prstGeom prst="rect">
            <a:avLst/>
          </a:prstGeom>
        </p:spPr>
        <p:txBody>
          <a:bodyPr/>
          <a:lstStyle/>
          <a:p>
            <a:pPr marL="330200" indent="-330200" defTabSz="379729">
              <a:spcBef>
                <a:spcPts val="700"/>
              </a:spcBef>
              <a:defRPr sz="2470"/>
            </a:pPr>
            <a:r>
              <a:t>Ultrasound is a band of frequencies in the range above 20 kHz, that is, above the sonic range that humans can usually hear. </a:t>
            </a:r>
          </a:p>
          <a:p>
            <a:pPr marL="660400" lvl="1" indent="-330200" defTabSz="379729">
              <a:spcBef>
                <a:spcPts val="2700"/>
              </a:spcBef>
              <a:defRPr sz="2470"/>
            </a:pPr>
            <a:r>
              <a:t>Used for measuring fluid flow rates, liquid levels, and translational displacements. </a:t>
            </a:r>
          </a:p>
          <a:p>
            <a:pPr marL="660400" lvl="1" indent="-330200" defTabSz="379729">
              <a:spcBef>
                <a:spcPts val="2700"/>
              </a:spcBef>
              <a:defRPr sz="2470"/>
            </a:pPr>
            <a:r>
              <a:t>Consists of one device that transmits an ultrasound wave and another device that receives the wave.</a:t>
            </a:r>
          </a:p>
          <a:p>
            <a:pPr marL="660400" lvl="1" indent="-330200" defTabSz="379729">
              <a:spcBef>
                <a:spcPts val="2700"/>
              </a:spcBef>
              <a:defRPr sz="2470"/>
            </a:pPr>
            <a:r>
              <a:t>Change variables include: time-of-flight, phase, frequency.</a:t>
            </a:r>
          </a:p>
          <a:p>
            <a:pPr marL="330200" indent="-330200" defTabSz="379729">
              <a:spcBef>
                <a:spcPts val="700"/>
              </a:spcBef>
              <a:defRPr sz="2470"/>
            </a:pPr>
            <a:r>
              <a:t>Common example is a piezoelectric crystal contained in a casing.</a:t>
            </a:r>
          </a:p>
        </p:txBody>
      </p:sp>
      <p:pic>
        <p:nvPicPr>
          <p:cNvPr id="267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r="10394"/>
          <a:stretch>
            <a:fillRect/>
          </a:stretch>
        </p:blipFill>
        <p:spPr>
          <a:xfrm>
            <a:off x="7223782" y="6223329"/>
            <a:ext cx="4133190" cy="2876520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Shape 268"/>
          <p:cNvSpPr/>
          <p:nvPr/>
        </p:nvSpPr>
        <p:spPr>
          <a:xfrm>
            <a:off x="336097" y="5810904"/>
            <a:ext cx="7786026" cy="3701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701040" lvl="1" indent="-350520" algn="l" defTabSz="403097">
              <a:spcBef>
                <a:spcPts val="2800"/>
              </a:spcBef>
              <a:buClr>
                <a:srgbClr val="5C86B9"/>
              </a:buClr>
              <a:buSzPct val="70000"/>
              <a:buFont typeface="Zapf Dingbats"/>
              <a:buChar char="•"/>
              <a:defRPr sz="2622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Can operate interchangeably as either a transmitter or a receiver. </a:t>
            </a:r>
          </a:p>
          <a:p>
            <a:pPr marL="701040" lvl="1" indent="-350520" algn="l" defTabSz="403097">
              <a:spcBef>
                <a:spcPts val="2800"/>
              </a:spcBef>
              <a:buClr>
                <a:srgbClr val="5C86B9"/>
              </a:buClr>
              <a:buSzPct val="70000"/>
              <a:buFont typeface="Zapf Dingbats"/>
              <a:buChar char="•"/>
              <a:defRPr sz="2622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Operating frequencies that vary between 20 kHz and</a:t>
            </a:r>
            <a:br/>
            <a:r>
              <a:t>15 MHz</a:t>
            </a:r>
          </a:p>
          <a:p>
            <a:pPr marL="350520" indent="-350520" algn="l" defTabSz="403097">
              <a:spcBef>
                <a:spcPts val="800"/>
              </a:spcBef>
              <a:buClr>
                <a:srgbClr val="5C86B9"/>
              </a:buClr>
              <a:buSzPct val="70000"/>
              <a:buFont typeface="Zapf Dingbats"/>
              <a:buChar char="✤"/>
              <a:defRPr sz="2622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NB: There are also capacitive ultrasonic Sensors with frequency range of about 30 kHz and 3 MHz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1" build="p" bldLvl="5" animBg="1" advAuto="0"/>
      <p:bldP spid="268" grpId="2" build="p" bldLvl="5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21310">
              <a:defRPr sz="3520" spc="-70"/>
            </a:pPr>
            <a:r>
              <a:t>Sensors</a:t>
            </a:r>
          </a:p>
          <a:p>
            <a:pPr algn="ctr" defTabSz="321310">
              <a:defRPr sz="3520" spc="-70"/>
            </a:pPr>
            <a:r>
              <a:t>[Ultrasonic Transducers/Sensors]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idx="1"/>
          </p:nvPr>
        </p:nvSpPr>
        <p:spPr>
          <a:xfrm>
            <a:off x="234874" y="1684832"/>
            <a:ext cx="12535051" cy="5745997"/>
          </a:xfrm>
          <a:prstGeom prst="rect">
            <a:avLst/>
          </a:prstGeom>
        </p:spPr>
        <p:txBody>
          <a:bodyPr/>
          <a:lstStyle/>
          <a:p>
            <a:pPr marL="314959" indent="-314959" defTabSz="362204">
              <a:spcBef>
                <a:spcPts val="700"/>
              </a:spcBef>
              <a:defRPr sz="2356"/>
            </a:pPr>
            <a:r>
              <a:t>Transmission Speed: Varies according to the Medium of transmission.</a:t>
            </a:r>
          </a:p>
          <a:p>
            <a:pPr marL="629919" lvl="1" indent="-314959" defTabSz="362204">
              <a:spcBef>
                <a:spcPts val="2600"/>
              </a:spcBef>
              <a:defRPr sz="2356"/>
            </a:pPr>
            <a:r>
              <a:t>Through air, the speed of ultrasound is affected by environmental factors such as temperature, humidity, and air turbulence.</a:t>
            </a:r>
          </a:p>
          <a:p>
            <a:pPr marL="629919" lvl="1" indent="-314959" defTabSz="362204">
              <a:spcBef>
                <a:spcPts val="2600"/>
              </a:spcBef>
              <a:defRPr sz="2356"/>
            </a:pPr>
            <a:r>
              <a:t>Temperature: Has the largest effect. V= 331:6 þ 0:6T m/s. T is the temperature in deg C. Thus, a change of 20 degC from 0 to 20 C, the velocity changes from 331.6 to 343.6 m/s. </a:t>
            </a:r>
          </a:p>
          <a:p>
            <a:pPr marL="629919" lvl="1" indent="-314959" defTabSz="362204">
              <a:spcBef>
                <a:spcPts val="2600"/>
              </a:spcBef>
              <a:defRPr sz="2356"/>
            </a:pPr>
            <a:r>
              <a:t>Humidity changes have a much smaller effect on speed.</a:t>
            </a:r>
          </a:p>
          <a:p>
            <a:pPr marL="629919" lvl="1" indent="-314959" defTabSz="362204">
              <a:spcBef>
                <a:spcPts val="2600"/>
              </a:spcBef>
              <a:defRPr sz="2356"/>
            </a:pPr>
            <a:r>
              <a:t>Changes in air pressure itself have a negligible effect on the velocity of ultrasound.</a:t>
            </a:r>
          </a:p>
          <a:p>
            <a:pPr marL="629919" lvl="1" indent="-314959" defTabSz="362204">
              <a:spcBef>
                <a:spcPts val="2600"/>
              </a:spcBef>
              <a:defRPr sz="2356"/>
            </a:pPr>
            <a:r>
              <a:t>Air turbulence normally has no effect. However, if turbulence involves currents of air at different temperatures, then random changes in ultrasound velocity occur.</a:t>
            </a:r>
          </a:p>
        </p:txBody>
      </p:sp>
      <p:pic>
        <p:nvPicPr>
          <p:cNvPr id="272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1011" t="18995" r="1011" b="6868"/>
          <a:stretch>
            <a:fillRect/>
          </a:stretch>
        </p:blipFill>
        <p:spPr>
          <a:xfrm>
            <a:off x="2006848" y="7571390"/>
            <a:ext cx="9358356" cy="20584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1" build="p" bldLvl="5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21310">
              <a:defRPr sz="3520" spc="-70"/>
            </a:pPr>
            <a:r>
              <a:t>Sensors</a:t>
            </a:r>
          </a:p>
          <a:p>
            <a:pPr algn="ctr" defTabSz="321310">
              <a:defRPr sz="3520" spc="-70"/>
            </a:pPr>
            <a:r>
              <a:t>[Ultrasonic Transducers/Sensors]</a:t>
            </a:r>
          </a:p>
        </p:txBody>
      </p:sp>
      <p:sp>
        <p:nvSpPr>
          <p:cNvPr id="275" name="Shape 275"/>
          <p:cNvSpPr>
            <a:spLocks noGrp="1"/>
          </p:cNvSpPr>
          <p:nvPr>
            <p:ph type="body" idx="1"/>
          </p:nvPr>
        </p:nvSpPr>
        <p:spPr>
          <a:xfrm>
            <a:off x="234874" y="1684832"/>
            <a:ext cx="12535051" cy="5745997"/>
          </a:xfrm>
          <a:prstGeom prst="rect">
            <a:avLst/>
          </a:prstGeom>
        </p:spPr>
        <p:txBody>
          <a:bodyPr/>
          <a:lstStyle/>
          <a:p>
            <a:pPr marL="314959" indent="-314959" defTabSz="362204">
              <a:spcBef>
                <a:spcPts val="700"/>
              </a:spcBef>
              <a:defRPr sz="2356"/>
            </a:pPr>
            <a:r>
              <a:t>Transmission Speed: Varies according to the Medium of transmission.</a:t>
            </a:r>
          </a:p>
          <a:p>
            <a:pPr marL="629919" lvl="1" indent="-314959" defTabSz="362204">
              <a:spcBef>
                <a:spcPts val="2600"/>
              </a:spcBef>
              <a:defRPr sz="2356"/>
            </a:pPr>
            <a:r>
              <a:t>Through air, the speed of ultrasound is affected by environmental factors such as temperature, humidity, and air turbulence.</a:t>
            </a:r>
          </a:p>
          <a:p>
            <a:pPr marL="629919" lvl="1" indent="-314959" defTabSz="362204">
              <a:spcBef>
                <a:spcPts val="2600"/>
              </a:spcBef>
              <a:defRPr sz="2356"/>
            </a:pPr>
            <a:r>
              <a:t>Temperature: Has the largest effect. V= 331:6 þ 0:6T m/s. T is the temperature in deg C. Thus, a change of 20 degC from 0 to 20 C, the velocity changes from 331.6 to 343.6 m/s. </a:t>
            </a:r>
          </a:p>
          <a:p>
            <a:pPr marL="629919" lvl="1" indent="-314959" defTabSz="362204">
              <a:spcBef>
                <a:spcPts val="2600"/>
              </a:spcBef>
              <a:defRPr sz="2356"/>
            </a:pPr>
            <a:r>
              <a:t>Humidity changes have a much smaller effect on speed.</a:t>
            </a:r>
          </a:p>
          <a:p>
            <a:pPr marL="629919" lvl="1" indent="-314959" defTabSz="362204">
              <a:spcBef>
                <a:spcPts val="2600"/>
              </a:spcBef>
              <a:defRPr sz="2356"/>
            </a:pPr>
            <a:r>
              <a:t>Changes in air pressure itself have a negligible effect on the velocity of ultrasound.</a:t>
            </a:r>
          </a:p>
          <a:p>
            <a:pPr marL="629919" lvl="1" indent="-314959" defTabSz="362204">
              <a:spcBef>
                <a:spcPts val="2600"/>
              </a:spcBef>
              <a:defRPr sz="2356"/>
            </a:pPr>
            <a:r>
              <a:t>Air turbulence normally has no effect. However, if turbulence involves currents of air at different temperatures, then random changes in ultrasound velocity occur.</a:t>
            </a:r>
          </a:p>
        </p:txBody>
      </p:sp>
      <p:pic>
        <p:nvPicPr>
          <p:cNvPr id="276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1011" t="18995" r="1011" b="6868"/>
          <a:stretch>
            <a:fillRect/>
          </a:stretch>
        </p:blipFill>
        <p:spPr>
          <a:xfrm>
            <a:off x="2006848" y="7571390"/>
            <a:ext cx="9358356" cy="2058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1" build="p" bldLvl="5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21310">
              <a:defRPr sz="3520" spc="-70"/>
            </a:pPr>
            <a:r>
              <a:t>Sensors</a:t>
            </a:r>
          </a:p>
          <a:p>
            <a:pPr algn="ctr" defTabSz="321310">
              <a:defRPr sz="3520" spc="-70"/>
            </a:pPr>
            <a:r>
              <a:t>[Ultrasonic Transducers/Sensors]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21310">
              <a:defRPr sz="3520" spc="-70"/>
            </a:pPr>
            <a:r>
              <a:t>Sensors</a:t>
            </a:r>
          </a:p>
          <a:p>
            <a:pPr algn="ctr" defTabSz="321310">
              <a:defRPr sz="3520" spc="-70"/>
            </a:pPr>
            <a:r>
              <a:t>[Capacitive sensors]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xfrm>
            <a:off x="355600" y="1881143"/>
            <a:ext cx="12192001" cy="7401609"/>
          </a:xfrm>
          <a:prstGeom prst="rect">
            <a:avLst/>
          </a:prstGeom>
        </p:spPr>
        <p:txBody>
          <a:bodyPr/>
          <a:lstStyle/>
          <a:p>
            <a:pPr marL="502919" indent="-502919" defTabSz="578358">
              <a:spcBef>
                <a:spcPts val="4100"/>
              </a:spcBef>
              <a:defRPr sz="3762"/>
            </a:pPr>
            <a:r>
              <a:t>Variable Distance: The distance between the plates is variable.</a:t>
            </a:r>
          </a:p>
          <a:p>
            <a:pPr marL="1005839" lvl="1" indent="-502919" defTabSz="578358">
              <a:spcBef>
                <a:spcPts val="4100"/>
              </a:spcBef>
              <a:defRPr sz="3762"/>
            </a:pPr>
            <a:r>
              <a:t>Primarily displacement sensors: Motion of a variable plate relative to a fixed plate.</a:t>
            </a:r>
          </a:p>
          <a:p>
            <a:pPr marL="1005839" lvl="1" indent="-502919" defTabSz="578358">
              <a:spcBef>
                <a:spcPts val="4100"/>
              </a:spcBef>
              <a:defRPr sz="3762"/>
            </a:pPr>
            <a:r>
              <a:t>Motion to be measured can be applied to the moveable capacitor plate.</a:t>
            </a:r>
          </a:p>
          <a:p>
            <a:pPr marL="1005839" lvl="1" indent="-502919" defTabSz="578358">
              <a:spcBef>
                <a:spcPts val="4100"/>
              </a:spcBef>
              <a:defRPr sz="3762"/>
            </a:pPr>
            <a:r>
              <a:t>Capacitive displacement sensors commonly form part of instruments measuring </a:t>
            </a:r>
            <a:r>
              <a:rPr b="1"/>
              <a:t>pressure, sound,</a:t>
            </a:r>
            <a:r>
              <a:t> or </a:t>
            </a:r>
            <a:r>
              <a:rPr b="1"/>
              <a:t>acceleration.</a:t>
            </a:r>
          </a:p>
        </p:txBody>
      </p:sp>
      <p:pic>
        <p:nvPicPr>
          <p:cNvPr id="163" name="MathTypeEquatio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8900" y="4794250"/>
            <a:ext cx="114300" cy="16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21310">
              <a:defRPr sz="3520" spc="-70"/>
            </a:pPr>
            <a:r>
              <a:t>Sensors</a:t>
            </a:r>
          </a:p>
          <a:p>
            <a:pPr algn="ctr" defTabSz="321310">
              <a:defRPr sz="3520" spc="-70"/>
            </a:pPr>
            <a:r>
              <a:t>[Capacitive sensors]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355600" y="1881143"/>
            <a:ext cx="12192001" cy="7401609"/>
          </a:xfrm>
          <a:prstGeom prst="rect">
            <a:avLst/>
          </a:prstGeom>
        </p:spPr>
        <p:txBody>
          <a:bodyPr/>
          <a:lstStyle/>
          <a:p>
            <a:r>
              <a:t>Fixed Distance: Variation in capacitance is achieved by changing the dielectric constant of the material between the plates.</a:t>
            </a:r>
          </a:p>
          <a:p>
            <a:pPr lvl="1"/>
            <a:r>
              <a:t>E.g. For Humidity sensor by measuring the moisture content of the air. The Dielectric medium is air.</a:t>
            </a:r>
          </a:p>
          <a:p>
            <a:pPr lvl="1"/>
            <a:r>
              <a:t>As a liquid level sensor: The dielectric is partly air and partly liquid according to the level of the liquid that the device is inserted in. </a:t>
            </a:r>
          </a:p>
        </p:txBody>
      </p:sp>
      <p:pic>
        <p:nvPicPr>
          <p:cNvPr id="167" name="MathTypeEquatio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8900" y="4794250"/>
            <a:ext cx="114300" cy="16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21310">
              <a:defRPr sz="3520" spc="-70"/>
            </a:pPr>
            <a:r>
              <a:t>Sensors</a:t>
            </a:r>
          </a:p>
          <a:p>
            <a:pPr algn="ctr" defTabSz="321310">
              <a:defRPr sz="3520" spc="-70"/>
            </a:pPr>
            <a:r>
              <a:t>[Resistive Sensors]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xfrm>
            <a:off x="355600" y="1881143"/>
            <a:ext cx="12192001" cy="7401609"/>
          </a:xfrm>
          <a:prstGeom prst="rect">
            <a:avLst/>
          </a:prstGeom>
        </p:spPr>
        <p:txBody>
          <a:bodyPr/>
          <a:lstStyle/>
          <a:p>
            <a:pPr marL="502919" indent="-502919" defTabSz="578358">
              <a:spcBef>
                <a:spcPts val="4100"/>
              </a:spcBef>
              <a:defRPr sz="3762"/>
            </a:pPr>
            <a:r>
              <a:t>Resistive sensors rely on variation of the resistance of a material when the measured variable is applied to it. </a:t>
            </a:r>
          </a:p>
          <a:p>
            <a:pPr marL="502919" indent="-502919" defTabSz="578358">
              <a:spcBef>
                <a:spcPts val="4100"/>
              </a:spcBef>
              <a:defRPr sz="3762"/>
            </a:pPr>
            <a:r>
              <a:t>Commonly used in temperature measurement </a:t>
            </a:r>
          </a:p>
          <a:p>
            <a:pPr marL="1005839" lvl="1" indent="-502919" defTabSz="578358">
              <a:spcBef>
                <a:spcPts val="4100"/>
              </a:spcBef>
              <a:defRPr sz="3762"/>
            </a:pPr>
            <a:r>
              <a:t>Resistance Thermometers or Thermistors. </a:t>
            </a:r>
          </a:p>
          <a:p>
            <a:pPr marL="502919" indent="-502919" defTabSz="578358">
              <a:spcBef>
                <a:spcPts val="4100"/>
              </a:spcBef>
              <a:defRPr sz="3762"/>
            </a:pPr>
            <a:r>
              <a:t>Also used in displacement measurement using strain gauges or piezoresistive sensors. </a:t>
            </a:r>
          </a:p>
          <a:p>
            <a:pPr marL="502919" indent="-502919" defTabSz="578358">
              <a:spcBef>
                <a:spcPts val="4100"/>
              </a:spcBef>
              <a:defRPr sz="3762"/>
            </a:pPr>
            <a:r>
              <a:t>Besides, some moisture meters work on the resistance-variation principle.</a:t>
            </a:r>
          </a:p>
        </p:txBody>
      </p:sp>
      <p:pic>
        <p:nvPicPr>
          <p:cNvPr id="171" name="MathTypeEquatio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8900" y="4794250"/>
            <a:ext cx="114300" cy="16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21310">
              <a:defRPr sz="3520" spc="-70"/>
            </a:pPr>
            <a:r>
              <a:t>Sensors</a:t>
            </a:r>
          </a:p>
          <a:p>
            <a:pPr algn="ctr" defTabSz="321310">
              <a:defRPr sz="3520" spc="-70"/>
            </a:pPr>
            <a:r>
              <a:t>[Magnetic Sensors]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1"/>
          </p:nvPr>
        </p:nvSpPr>
        <p:spPr>
          <a:xfrm>
            <a:off x="355600" y="1881143"/>
            <a:ext cx="12192001" cy="7401609"/>
          </a:xfrm>
          <a:prstGeom prst="rect">
            <a:avLst/>
          </a:prstGeom>
        </p:spPr>
        <p:txBody>
          <a:bodyPr/>
          <a:lstStyle/>
          <a:p>
            <a:pPr marL="502919" indent="-502919" defTabSz="578358">
              <a:spcBef>
                <a:spcPts val="4100"/>
              </a:spcBef>
              <a:defRPr sz="3762"/>
            </a:pPr>
            <a:r>
              <a:t>Magnetic sensors utilize the magnetic phenomena of inductance, reluctance, and eddy currents to indicate the value of the measured quantity, which is usually some form of displacement. </a:t>
            </a:r>
          </a:p>
          <a:p>
            <a:pPr marL="1005839" lvl="1" indent="-502919" defTabSz="578358">
              <a:spcBef>
                <a:spcPts val="4100"/>
              </a:spcBef>
              <a:defRPr sz="3762"/>
            </a:pPr>
            <a:r>
              <a:t>Inductive sensors translate movement into a change in the mutual inductance between magnetically coupled parts. </a:t>
            </a:r>
          </a:p>
          <a:p>
            <a:pPr marL="1005839" lvl="1" indent="-502919" defTabSz="578358">
              <a:spcBef>
                <a:spcPts val="4100"/>
              </a:spcBef>
              <a:defRPr sz="3762"/>
            </a:pPr>
            <a:r>
              <a:t>E.g. The inductive displacement transducer.</a:t>
            </a:r>
          </a:p>
        </p:txBody>
      </p:sp>
      <p:pic>
        <p:nvPicPr>
          <p:cNvPr id="175" name="MathTypeEquatio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8900" y="4794250"/>
            <a:ext cx="114300" cy="16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21310">
              <a:defRPr sz="3520" spc="-70"/>
            </a:pPr>
            <a:r>
              <a:t>Sensors</a:t>
            </a:r>
          </a:p>
          <a:p>
            <a:pPr algn="ctr" defTabSz="321310">
              <a:defRPr sz="3520" spc="-70"/>
            </a:pPr>
            <a:r>
              <a:t>[Magnetic Sensors]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sz="half" idx="1"/>
          </p:nvPr>
        </p:nvSpPr>
        <p:spPr>
          <a:xfrm>
            <a:off x="355600" y="1881143"/>
            <a:ext cx="12442281" cy="3512337"/>
          </a:xfrm>
          <a:prstGeom prst="rect">
            <a:avLst/>
          </a:prstGeom>
        </p:spPr>
        <p:txBody>
          <a:bodyPr/>
          <a:lstStyle/>
          <a:p>
            <a:pPr marL="264159" indent="-264159" defTabSz="303783">
              <a:spcBef>
                <a:spcPts val="2100"/>
              </a:spcBef>
              <a:defRPr sz="1975"/>
            </a:pPr>
            <a:r>
              <a:t>The inductive displacement transducer: </a:t>
            </a:r>
          </a:p>
          <a:p>
            <a:pPr marL="528319" lvl="1" indent="-264159" defTabSz="303783">
              <a:spcBef>
                <a:spcPts val="2100"/>
              </a:spcBef>
              <a:defRPr sz="1975"/>
            </a:pPr>
            <a:r>
              <a:t>The single winding on the central limb of an “E”-shaped ferromagnetic body is excited with an alternating voltage.</a:t>
            </a:r>
          </a:p>
          <a:p>
            <a:pPr marL="528319" lvl="1" indent="-264159" defTabSz="303783">
              <a:spcBef>
                <a:spcPts val="2100"/>
              </a:spcBef>
              <a:defRPr sz="1975"/>
            </a:pPr>
            <a:r>
              <a:t> The displacement to be measured is applied to a ferromagnetic plate in close proximity to the “E” piece. </a:t>
            </a:r>
          </a:p>
          <a:p>
            <a:pPr marL="528319" lvl="1" indent="-264159" defTabSz="303783">
              <a:spcBef>
                <a:spcPts val="2100"/>
              </a:spcBef>
              <a:defRPr sz="1975"/>
            </a:pPr>
            <a:r>
              <a:t>Movements of the plate alter the flux paths and hence cause a change in the current flowing in the winding. </a:t>
            </a:r>
          </a:p>
          <a:p>
            <a:pPr marL="528319" lvl="1" indent="-264159" defTabSz="303783">
              <a:spcBef>
                <a:spcPts val="2100"/>
              </a:spcBef>
              <a:defRPr sz="1975"/>
            </a:pPr>
            <a:r>
              <a:t> By Ohm’s law, the current flowing in the winding is given by</a:t>
            </a:r>
          </a:p>
        </p:txBody>
      </p:sp>
      <p:pic>
        <p:nvPicPr>
          <p:cNvPr id="179" name="MathTypeEquatio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8900" y="4794250"/>
            <a:ext cx="1143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40939" y="5679552"/>
            <a:ext cx="6141511" cy="3813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MathTypeImage.pdf"/>
          <p:cNvPicPr>
            <a:picLocks noChangeAspect="1"/>
          </p:cNvPicPr>
          <p:nvPr/>
        </p:nvPicPr>
        <p:blipFill>
          <a:blip r:embed="rId4">
            <a:extLst/>
          </a:blip>
          <a:srcRect/>
          <a:stretch>
            <a:fillRect/>
          </a:stretch>
        </p:blipFill>
        <p:spPr>
          <a:xfrm>
            <a:off x="927100" y="5782141"/>
            <a:ext cx="4991819" cy="3060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21310">
              <a:defRPr sz="3520" spc="-70"/>
            </a:pPr>
            <a:r>
              <a:t>Sensors</a:t>
            </a:r>
          </a:p>
          <a:p>
            <a:pPr algn="ctr" defTabSz="321310">
              <a:defRPr sz="3520" spc="-70"/>
            </a:pPr>
            <a:r>
              <a:t>[Magnetic Sensors]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xfrm>
            <a:off x="355600" y="1881143"/>
            <a:ext cx="12442281" cy="4213265"/>
          </a:xfrm>
          <a:prstGeom prst="rect">
            <a:avLst/>
          </a:prstGeom>
        </p:spPr>
        <p:txBody>
          <a:bodyPr/>
          <a:lstStyle/>
          <a:p>
            <a:pPr marL="264159" indent="-264159" defTabSz="303783">
              <a:spcBef>
                <a:spcPts val="2100"/>
              </a:spcBef>
              <a:defRPr sz="1975"/>
            </a:pPr>
            <a:r>
              <a:t>The variable reluctance sensors: a coil is wound on a permanent magnet rather than on an iron core </a:t>
            </a:r>
          </a:p>
          <a:p>
            <a:pPr marL="264159" indent="-264159" defTabSz="303783">
              <a:spcBef>
                <a:spcPts val="2100"/>
              </a:spcBef>
              <a:defRPr sz="1975"/>
            </a:pPr>
            <a:r>
              <a:t>Commonly to measure rotational velocities. </a:t>
            </a:r>
          </a:p>
          <a:p>
            <a:pPr marL="264159" indent="-264159" defTabSz="303783">
              <a:spcBef>
                <a:spcPts val="2100"/>
              </a:spcBef>
              <a:defRPr sz="1975"/>
            </a:pPr>
            <a:r>
              <a:t>A typical instrument in which a ferromagnetic gearwheel is placed next to the sensor.</a:t>
            </a:r>
          </a:p>
          <a:p>
            <a:pPr marL="528319" lvl="1" indent="-264159" defTabSz="303783">
              <a:spcBef>
                <a:spcPts val="2100"/>
              </a:spcBef>
              <a:defRPr sz="1975"/>
            </a:pPr>
            <a:r>
              <a:t> The tip of each tooth on the gearwheel moves toward and away from the pick-up unit, </a:t>
            </a:r>
          </a:p>
          <a:p>
            <a:pPr marL="528319" lvl="1" indent="-264159" defTabSz="303783">
              <a:spcBef>
                <a:spcPts val="2100"/>
              </a:spcBef>
              <a:defRPr sz="1975"/>
            </a:pPr>
            <a:r>
              <a:t>The changing magnetic flux in the pickup coil causes a voltage to be induced in the coil whose magnitude is proportional to the rate of change of flux.</a:t>
            </a:r>
          </a:p>
          <a:p>
            <a:pPr marL="528319" lvl="1" indent="-264159" defTabSz="303783">
              <a:spcBef>
                <a:spcPts val="2100"/>
              </a:spcBef>
              <a:defRPr sz="1975"/>
            </a:pPr>
            <a:r>
              <a:t>Resulting in a sequence of positive and negative pulses whose frequency is proportional to the rotational velocity of the gearwheel </a:t>
            </a:r>
          </a:p>
        </p:txBody>
      </p:sp>
      <p:pic>
        <p:nvPicPr>
          <p:cNvPr id="185" name="MathTypeEquatio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8900" y="4794250"/>
            <a:ext cx="1143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19062" y="6380479"/>
            <a:ext cx="7732879" cy="28311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1" build="p" bldLvl="5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3132</Words>
  <Application>Microsoft Macintosh PowerPoint</Application>
  <PresentationFormat>Custom</PresentationFormat>
  <Paragraphs>267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Calibri</vt:lpstr>
      <vt:lpstr>Cambria Math</vt:lpstr>
      <vt:lpstr>Didot</vt:lpstr>
      <vt:lpstr>Helvetica</vt:lpstr>
      <vt:lpstr>Helvetica Light</vt:lpstr>
      <vt:lpstr>Helvetica Neue</vt:lpstr>
      <vt:lpstr>Palatino</vt:lpstr>
      <vt:lpstr>Zapf Dingbats</vt:lpstr>
      <vt:lpstr>Black</vt:lpstr>
      <vt:lpstr>Taught By:  Daniel Opoku (Ph.D.)</vt:lpstr>
      <vt:lpstr>Sensors</vt:lpstr>
      <vt:lpstr>Sensors [Capacitive sensors]</vt:lpstr>
      <vt:lpstr>Sensors [Capacitive sensors]</vt:lpstr>
      <vt:lpstr>Sensors [Capacitive sensors]</vt:lpstr>
      <vt:lpstr>Sensors [Resistive Sensors]</vt:lpstr>
      <vt:lpstr>Sensors [Magnetic Sensors]</vt:lpstr>
      <vt:lpstr>Sensors [Magnetic Sensors]</vt:lpstr>
      <vt:lpstr>Sensors [Magnetic Sensors]</vt:lpstr>
      <vt:lpstr>Sensors [Magnetic Sensors]</vt:lpstr>
      <vt:lpstr>Sensors [Hall-Effect Sensors]</vt:lpstr>
      <vt:lpstr>Sensors [Piezoelectric Transducers/Sensors]</vt:lpstr>
      <vt:lpstr>Sensors [Piezoelectric Transducers/Sensors]</vt:lpstr>
      <vt:lpstr>Sensors [Piezoelectric Transducers/Sensors]</vt:lpstr>
      <vt:lpstr>Sensors [Piezoelectric Transducers/Sensors]</vt:lpstr>
      <vt:lpstr>Sensors [Piezoelectric Transducers/Sensors]</vt:lpstr>
      <vt:lpstr>Sensors [Strain Gauges/Sensors]</vt:lpstr>
      <vt:lpstr>Sensors [Strain Gauges/Sensors]</vt:lpstr>
      <vt:lpstr>Sensors [Strain Gauges/Sensors]</vt:lpstr>
      <vt:lpstr>Sensors [Strain Gauges/Sensors]</vt:lpstr>
      <vt:lpstr>Sensors [Piezoresistive Sensors]</vt:lpstr>
      <vt:lpstr>Sensors [Piezoresistive Sensors]</vt:lpstr>
      <vt:lpstr>Sensors [Optical Sensors]</vt:lpstr>
      <vt:lpstr>Sensors [Optical Sensors: Air Path]</vt:lpstr>
      <vt:lpstr>Sensors [Optical Sensors: Air Path]</vt:lpstr>
      <vt:lpstr>Sensors [Optical Sensors: Air Path]</vt:lpstr>
      <vt:lpstr>Sensors [Optical Sensors: Air Path]</vt:lpstr>
      <vt:lpstr>Sensors [Optical Sensors: Air Path]</vt:lpstr>
      <vt:lpstr>Sensors [Optical Sensors: Fiber Optic]</vt:lpstr>
      <vt:lpstr>Sensors [Optical Sensors: Fiber Optic]</vt:lpstr>
      <vt:lpstr>Sensors [Ultrasonic Transducers/Sensors]</vt:lpstr>
      <vt:lpstr>Sensors [Ultrasonic Transducers/Sensors]</vt:lpstr>
      <vt:lpstr>Sensors [Ultrasonic Transducers/Sensors]</vt:lpstr>
      <vt:lpstr>Sensors [Ultrasonic Transducers/Sensors]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Taught By:  Daniel Opoku (Ph.D.)</dc:title>
  <cp:lastModifiedBy>Microsoft Office User</cp:lastModifiedBy>
  <cp:revision>5</cp:revision>
  <dcterms:modified xsi:type="dcterms:W3CDTF">2018-02-05T15:06:34Z</dcterms:modified>
</cp:coreProperties>
</file>