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15" r:id="rId3"/>
    <p:sldId id="258" r:id="rId4"/>
    <p:sldId id="316" r:id="rId5"/>
    <p:sldId id="317" r:id="rId6"/>
    <p:sldId id="314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BE1"/>
          </a:solidFill>
        </a:fill>
      </a:tcStyle>
    </a:wholeTbl>
    <a:band2H>
      <a:tcTxStyle/>
      <a:tcStyle>
        <a:tcBdr/>
        <a:fill>
          <a:solidFill>
            <a:srgbClr val="E7EEF0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3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9" name="Shape 6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8194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5" name="Shape 315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8" name="Shape 338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Shape 360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0" name="Shape 370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2" name="Shape 382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38000" dir="10799999" rotWithShape="0">
              <a:srgbClr val="706B5F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0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762" y="2809875"/>
            <a:ext cx="22542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/>
          <p:nvPr/>
        </p:nvSpPr>
        <p:spPr>
          <a:xfrm>
            <a:off x="2408237" y="2746375"/>
            <a:ext cx="63501" cy="63500"/>
          </a:xfrm>
          <a:prstGeom prst="ellipse">
            <a:avLst/>
          </a:prstGeom>
          <a:ln w="12700" cap="rnd">
            <a:solidFill>
              <a:srgbClr val="307F93">
                <a:alpha val="59999"/>
              </a:srgbClr>
            </a:solidFill>
          </a:ln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4" name="Shape 4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2" name="Shape 412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3" name="Shape 4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1014412" y="0"/>
            <a:ext cx="812958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1014412" y="0"/>
            <a:ext cx="73026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38000" dir="10799999" rotWithShape="0">
              <a:srgbClr val="706B5F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Shape 422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3" name="Shape 423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4" name="Shape 4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38000" dir="10799999" rotWithShape="0">
              <a:srgbClr val="706B5F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762" y="2809875"/>
            <a:ext cx="22542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2408237" y="2746375"/>
            <a:ext cx="63501" cy="63500"/>
          </a:xfrm>
          <a:prstGeom prst="ellipse">
            <a:avLst/>
          </a:prstGeom>
          <a:ln w="12700" cap="rnd">
            <a:solidFill>
              <a:srgbClr val="307F93">
                <a:alpha val="59999"/>
              </a:srgbClr>
            </a:solidFill>
          </a:ln>
        </p:spPr>
        <p:txBody>
          <a:bodyPr lIns="45719" rIns="45719" anchor="ctr"/>
          <a:lstStyle/>
          <a:p>
            <a:pPr algn="ctr">
              <a:defRPr sz="1800"/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112" y="969962"/>
            <a:ext cx="4803776" cy="4802188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Shape 441"/>
          <p:cNvSpPr/>
          <p:nvPr/>
        </p:nvSpPr>
        <p:spPr>
          <a:xfrm rot="19468671">
            <a:off x="396875" y="954087"/>
            <a:ext cx="685800" cy="204788"/>
          </a:xfrm>
          <a:prstGeom prst="rect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</a:ln>
          <a:effectLst>
            <a:outerShdw blurRad="25400" dist="25399" dir="3299946" rotWithShape="0">
              <a:srgbClr val="EBDAB1">
                <a:alpha val="39997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2" name="Shape 442"/>
          <p:cNvSpPr/>
          <p:nvPr/>
        </p:nvSpPr>
        <p:spPr>
          <a:xfrm rot="2103354" flipH="1">
            <a:off x="5003800" y="936625"/>
            <a:ext cx="649288" cy="204788"/>
          </a:xfrm>
          <a:prstGeom prst="rect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</a:ln>
          <a:effectLst>
            <a:outerShdw blurRad="25400" dist="25399" dir="3299946" rotWithShape="0">
              <a:srgbClr val="E7DEC9">
                <a:alpha val="1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44" name="Shape 444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5" name="Shape 4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3" name="Shape 453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2"/>
          </p:nvPr>
        </p:nvSpPr>
        <p:spPr>
          <a:xfrm>
            <a:off x="7491730" y="6431597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 flipV="1">
            <a:off x="5410200" y="3897312"/>
            <a:ext cx="3733800" cy="19208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 flipV="1">
            <a:off x="5410200" y="4113212"/>
            <a:ext cx="3733800" cy="12701"/>
          </a:xfrm>
          <a:prstGeom prst="rect">
            <a:avLst/>
          </a:prstGeom>
          <a:solidFill>
            <a:srgbClr val="438086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 flipV="1">
            <a:off x="5410200" y="4164012"/>
            <a:ext cx="1965325" cy="19051"/>
          </a:xfrm>
          <a:prstGeom prst="rect">
            <a:avLst/>
          </a:prstGeom>
          <a:solidFill>
            <a:srgbClr val="438086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 flipV="1">
            <a:off x="5410200" y="4197350"/>
            <a:ext cx="1965325" cy="12700"/>
          </a:xfrm>
          <a:prstGeom prst="rect">
            <a:avLst/>
          </a:prstGeom>
          <a:solidFill>
            <a:srgbClr val="438086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7377112" y="4060825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-1" y="3649662"/>
            <a:ext cx="9144002" cy="2444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-1" y="3675062"/>
            <a:ext cx="9144002" cy="1412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V="1">
            <a:off x="6413500" y="3643312"/>
            <a:ext cx="2730500" cy="247651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-1" y="0"/>
            <a:ext cx="9144002" cy="37020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72" name="Shape 472"/>
          <p:cNvSpPr>
            <a:spLocks noGrp="1"/>
          </p:cNvSpPr>
          <p:nvPr>
            <p:ph type="sldNum" sz="quarter" idx="2"/>
          </p:nvPr>
        </p:nvSpPr>
        <p:spPr>
          <a:xfrm>
            <a:off x="8725125" y="8572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2" name="Shape 49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4" name="Shape 494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515" name="Shape 515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Shape 516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559" name="Shape 559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80" name="Shape 580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581" name="Shape 581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2" name="Shape 582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2" name="Shape 592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3" name="Shape 593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02" name="Shape 60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03" name="Shape 603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4" name="Shape 604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36" name="Shape 636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46" name="Shape 64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47" name="Shape 647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8" name="Shape 648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58" name="Shape 658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69" name="Shape 669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0" name="Shape 670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690" name="Shape 690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91" name="Shape 691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2" name="Shape 692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112" y="969962"/>
            <a:ext cx="4803776" cy="480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 rot="19468671">
            <a:off x="396875" y="954087"/>
            <a:ext cx="685800" cy="204788"/>
          </a:xfrm>
          <a:prstGeom prst="rect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</a:ln>
          <a:effectLst>
            <a:outerShdw blurRad="25400" dist="25399" dir="3299946" rotWithShape="0">
              <a:srgbClr val="EBDAB1">
                <a:alpha val="39997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2103354" flipH="1">
            <a:off x="5003800" y="936625"/>
            <a:ext cx="649288" cy="204788"/>
          </a:xfrm>
          <a:prstGeom prst="rect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</a:ln>
          <a:effectLst>
            <a:outerShdw blurRad="25400" dist="25399" dir="3299946" rotWithShape="0">
              <a:srgbClr val="E7DEC9">
                <a:alpha val="19999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1435100" y="274637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 flipV="1">
            <a:off x="5410200" y="3897312"/>
            <a:ext cx="3733800" cy="19208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 flipV="1">
            <a:off x="5410200" y="4113212"/>
            <a:ext cx="3733800" cy="12701"/>
          </a:xfrm>
          <a:prstGeom prst="rect">
            <a:avLst/>
          </a:prstGeom>
          <a:solidFill>
            <a:srgbClr val="438086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 flipV="1">
            <a:off x="5410200" y="4164012"/>
            <a:ext cx="1965325" cy="19051"/>
          </a:xfrm>
          <a:prstGeom prst="rect">
            <a:avLst/>
          </a:prstGeom>
          <a:solidFill>
            <a:srgbClr val="438086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flipV="1">
            <a:off x="5410200" y="4197350"/>
            <a:ext cx="1965325" cy="12700"/>
          </a:xfrm>
          <a:prstGeom prst="rect">
            <a:avLst/>
          </a:prstGeom>
          <a:solidFill>
            <a:srgbClr val="438086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377112" y="4060825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1" y="3649662"/>
            <a:ext cx="9144002" cy="2444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1" y="3675062"/>
            <a:ext cx="9144002" cy="1412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V="1">
            <a:off x="6413500" y="3643312"/>
            <a:ext cx="2730500" cy="247651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1" y="0"/>
            <a:ext cx="9144002" cy="37020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8725125" y="8572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-1" y="366712"/>
            <a:ext cx="9144002" cy="84138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-1" y="0"/>
            <a:ext cx="9144002" cy="311150"/>
          </a:xfrm>
          <a:prstGeom prst="rect">
            <a:avLst/>
          </a:prstGeom>
          <a:solidFill>
            <a:srgbClr val="4244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1" y="307975"/>
            <a:ext cx="9144002" cy="92076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 flipV="1">
            <a:off x="5410200" y="360362"/>
            <a:ext cx="3733800" cy="90488"/>
          </a:xfrm>
          <a:prstGeom prst="rect">
            <a:avLst/>
          </a:prstGeom>
          <a:solidFill>
            <a:srgbClr val="43808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 flipV="1">
            <a:off x="5410200" y="439737"/>
            <a:ext cx="3733800" cy="180976"/>
          </a:xfrm>
          <a:prstGeom prst="rect">
            <a:avLst/>
          </a:prstGeom>
          <a:solidFill>
            <a:srgbClr val="438086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407025" y="496887"/>
            <a:ext cx="3063875" cy="28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373937" y="588962"/>
            <a:ext cx="1600201" cy="365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9085262" y="-1588"/>
            <a:ext cx="57151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043987" y="-1588"/>
            <a:ext cx="28576" cy="620713"/>
          </a:xfrm>
          <a:prstGeom prst="rect">
            <a:avLst/>
          </a:prstGeom>
          <a:solidFill>
            <a:srgbClr val="FFFFFF">
              <a:alpha val="6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9023350" y="-1588"/>
            <a:ext cx="12700" cy="620713"/>
          </a:xfrm>
          <a:prstGeom prst="rect">
            <a:avLst/>
          </a:prstGeom>
          <a:solidFill>
            <a:srgbClr val="FFFFFF">
              <a:alpha val="5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3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19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8871743" y="0"/>
            <a:ext cx="12701" cy="585788"/>
          </a:xfrm>
          <a:prstGeom prst="rect">
            <a:avLst/>
          </a:prstGeom>
          <a:solidFill>
            <a:srgbClr val="FFFFFF">
              <a:alpha val="3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51"/>
          </a:xfrm>
          <a:prstGeom prst="rect">
            <a:avLst/>
          </a:prstGeom>
        </p:spPr>
        <p:txBody>
          <a:bodyPr>
            <a:normAutofit/>
          </a:bodyPr>
          <a:lstStyle>
            <a:lvl1pPr indent="-255587">
              <a:spcBef>
                <a:spcPts val="300"/>
              </a:spcBef>
              <a:buClr>
                <a:srgbClr val="A04DA3"/>
              </a:buClr>
              <a:buSzPct val="100000"/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676152" indent="-264990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2pPr>
            <a:lvl3pPr marL="958850" indent="-25558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3pPr>
            <a:lvl4pPr marL="1234064" indent="-254577">
              <a:spcBef>
                <a:spcPts val="300"/>
              </a:spcBef>
              <a:buClr>
                <a:srgbClr val="A04DA3"/>
              </a:buClr>
              <a:buFont typeface="Georgia"/>
              <a:defRPr sz="2800">
                <a:latin typeface="Georgia"/>
                <a:ea typeface="Georgia"/>
                <a:cs typeface="Georgia"/>
                <a:sym typeface="Georgia"/>
              </a:defRPr>
            </a:lvl4pPr>
            <a:lvl5pPr marL="1462087" indent="-255587">
              <a:spcBef>
                <a:spcPts val="300"/>
              </a:spcBef>
              <a:buClr>
                <a:srgbClr val="A04DA3"/>
              </a:buClr>
              <a:buFont typeface="Georgia"/>
              <a:buChar char="▫"/>
              <a:defRPr sz="28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xfrm>
            <a:off x="8593363" y="10159"/>
            <a:ext cx="342675" cy="35814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jpeg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670" y="3174"/>
            <a:ext cx="819656" cy="819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3" extrusionOk="0">
                <a:moveTo>
                  <a:pt x="21600" y="0"/>
                </a:moveTo>
                <a:cubicBezTo>
                  <a:pt x="21600" y="11930"/>
                  <a:pt x="11927" y="21600"/>
                  <a:pt x="0" y="21593"/>
                </a:cubicBezTo>
                <a:cubicBezTo>
                  <a:pt x="4" y="14395"/>
                  <a:pt x="9" y="7198"/>
                  <a:pt x="13" y="0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EFAF4">
              <a:alpha val="32940"/>
            </a:srgbClr>
          </a:solidFill>
          <a:ln w="3175" cap="rnd">
            <a:solidFill>
              <a:srgbClr val="D2C39E"/>
            </a:solidFill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68275" y="20637"/>
            <a:ext cx="1703388" cy="1703388"/>
          </a:xfrm>
          <a:prstGeom prst="ellipse">
            <a:avLst/>
          </a:prstGeom>
          <a:ln w="27305" cap="rnd">
            <a:solidFill>
              <a:srgbClr val="FFF6DB"/>
            </a:solidFill>
          </a:ln>
          <a:effectLst>
            <a:outerShdw blurRad="25400" dist="25400" dir="5400000" rotWithShape="0">
              <a:srgbClr val="AFA58D">
                <a:alpha val="84997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image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71450" y="1042987"/>
            <a:ext cx="1157288" cy="11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1014412" y="0"/>
            <a:ext cx="73026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38000" dir="10799999" rotWithShape="0">
              <a:srgbClr val="706B5F">
                <a:alpha val="2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8714105" y="6512560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1200">
                <a:solidFill>
                  <a:srgbClr val="B5A7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ln>
            <a:noFill/>
          </a:ln>
          <a:solidFill>
            <a:srgbClr val="572314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65125" marR="0" indent="-2825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73553" marR="0" indent="-27032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◦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62025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200785" marR="0" indent="-2768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438980" marR="0" indent="-3245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●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1896180" marR="0" indent="-3245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53380" marR="0" indent="-3245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810580" marR="0" indent="-3245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3267780" marR="0" indent="-3245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 2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 idx="4294967295"/>
          </p:nvPr>
        </p:nvSpPr>
        <p:spPr>
          <a:xfrm>
            <a:off x="-1" y="2401887"/>
            <a:ext cx="9144002" cy="14700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defRPr sz="4400" b="1">
                <a:solidFill>
                  <a:srgbClr val="EBC0A7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 smtClean="0"/>
              <a:t>Instrument Transformers</a:t>
            </a:r>
            <a:endParaRPr b="0" dirty="0"/>
          </a:p>
        </p:txBody>
      </p:sp>
      <p:sp>
        <p:nvSpPr>
          <p:cNvPr id="702" name="Shape 702"/>
          <p:cNvSpPr>
            <a:spLocks noGrp="1"/>
          </p:cNvSpPr>
          <p:nvPr>
            <p:ph type="body" sz="quarter" idx="4294967295"/>
          </p:nvPr>
        </p:nvSpPr>
        <p:spPr>
          <a:xfrm>
            <a:off x="457199" y="3894137"/>
            <a:ext cx="4965702" cy="6483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63500" algn="ctr">
              <a:spcBef>
                <a:spcPts val="300"/>
              </a:spcBef>
              <a:buSzTx/>
              <a:buNone/>
              <a:defRPr sz="2400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dirty="0"/>
              <a:t>By: Daniel </a:t>
            </a:r>
            <a:r>
              <a:rPr dirty="0" smtClean="0"/>
              <a:t>Opoku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 idx="4294967295"/>
          </p:nvPr>
        </p:nvSpPr>
        <p:spPr>
          <a:xfrm>
            <a:off x="911571" y="126999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 b="1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dirty="0"/>
              <a:t>INSTRUMENT TRANSFORMERS</a:t>
            </a:r>
            <a:endParaRPr b="0" dirty="0"/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4294967295"/>
          </p:nvPr>
        </p:nvSpPr>
        <p:spPr>
          <a:xfrm>
            <a:off x="8752205" y="6512560"/>
            <a:ext cx="18034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15" name="Shape 715"/>
          <p:cNvSpPr>
            <a:spLocks noGrp="1"/>
          </p:cNvSpPr>
          <p:nvPr>
            <p:ph type="body" sz="half" idx="4294967295"/>
          </p:nvPr>
        </p:nvSpPr>
        <p:spPr>
          <a:xfrm>
            <a:off x="457200" y="1269999"/>
            <a:ext cx="8229600" cy="551180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Instrument transformers are used in connection with measurement of voltage, current, energy and power in ac circuits.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extend (multiply) the range of the measuring instrument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isolate the measuring instrument from a high-voltage line. </a:t>
            </a:r>
          </a:p>
          <a:p>
            <a:r>
              <a:rPr lang="en-US" dirty="0" smtClean="0"/>
              <a:t>Direct measurement of High current and Voltage with conventional methods will compromise the operator safety.</a:t>
            </a:r>
          </a:p>
          <a:p>
            <a:r>
              <a:rPr lang="en-US" dirty="0" smtClean="0"/>
              <a:t>Instrument </a:t>
            </a:r>
            <a:r>
              <a:rPr lang="en-US" dirty="0"/>
              <a:t>transformers can be effectively used to step down the voltage and current within range of the existing measuring instruments of moderate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transformer or </a:t>
            </a:r>
            <a:r>
              <a:rPr lang="en-US" dirty="0" smtClean="0"/>
              <a:t>CT (extend current range)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oltage </a:t>
            </a:r>
            <a:r>
              <a:rPr lang="en-US" dirty="0"/>
              <a:t>or potential transformers or </a:t>
            </a:r>
            <a:r>
              <a:rPr lang="en-US" dirty="0" smtClean="0"/>
              <a:t>PT</a:t>
            </a:r>
            <a:r>
              <a:rPr lang="en-US" dirty="0"/>
              <a:t> </a:t>
            </a:r>
            <a:r>
              <a:rPr lang="en-US" dirty="0" smtClean="0"/>
              <a:t>(extend voltage range)</a:t>
            </a:r>
          </a:p>
        </p:txBody>
      </p:sp>
    </p:spTree>
    <p:extLst>
      <p:ext uri="{BB962C8B-B14F-4D97-AF65-F5344CB8AC3E}">
        <p14:creationId xmlns:p14="http://schemas.microsoft.com/office/powerpoint/2010/main" val="326289501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 idx="4294967295"/>
          </p:nvPr>
        </p:nvSpPr>
        <p:spPr>
          <a:xfrm>
            <a:off x="911571" y="126999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 b="1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dirty="0" smtClean="0"/>
              <a:t>INSTRUMENT TRANSFORMERS</a:t>
            </a:r>
            <a:endParaRPr b="0" dirty="0"/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4294967295"/>
          </p:nvPr>
        </p:nvSpPr>
        <p:spPr>
          <a:xfrm>
            <a:off x="8752205" y="6512560"/>
            <a:ext cx="18034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15" name="Shape 715"/>
          <p:cNvSpPr>
            <a:spLocks noGrp="1"/>
          </p:cNvSpPr>
          <p:nvPr>
            <p:ph type="body" sz="half" idx="4294967295"/>
          </p:nvPr>
        </p:nvSpPr>
        <p:spPr>
          <a:xfrm>
            <a:off x="457200" y="1270000"/>
            <a:ext cx="8229600" cy="524256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Instrument </a:t>
            </a:r>
            <a:r>
              <a:rPr lang="en-US" dirty="0"/>
              <a:t>transformers have their primary winding connected to the power line and secondary windings to the measuring instrument.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measuring instruments are isolated from the high power lines. </a:t>
            </a:r>
            <a:endParaRPr lang="en-US" dirty="0" smtClean="0"/>
          </a:p>
          <a:p>
            <a:r>
              <a:rPr lang="en-US" dirty="0" smtClean="0"/>
              <a:t>Voltages in such cases may range from 11,000 to even 330,000 V. </a:t>
            </a:r>
          </a:p>
          <a:p>
            <a:pPr lvl="1"/>
            <a:r>
              <a:rPr lang="en-US" dirty="0"/>
              <a:t>Measuring for metering as well as for relaying purposes. </a:t>
            </a:r>
            <a:endParaRPr lang="en-US" dirty="0" smtClean="0"/>
          </a:p>
          <a:p>
            <a:r>
              <a:rPr lang="en-US" dirty="0" smtClean="0"/>
              <a:t>It would be out of question to bring down these high-voltage lines directly to the metering board. </a:t>
            </a:r>
          </a:p>
          <a:p>
            <a:r>
              <a:rPr lang="en-US" dirty="0" smtClean="0"/>
              <a:t>This will require huge insulation and pose great danger for operating personnel otherwise. </a:t>
            </a:r>
          </a:p>
          <a:p>
            <a:r>
              <a:rPr lang="en-US" dirty="0" smtClean="0"/>
              <a:t>In such a case, instrument transformers can greatly solve this problem by stepping down the high voltage to safe levels for measurement. 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 idx="4294967295"/>
          </p:nvPr>
        </p:nvSpPr>
        <p:spPr>
          <a:xfrm>
            <a:off x="911571" y="126999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 b="1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dirty="0"/>
              <a:t>ADVANTAGES OF INSTRUMENT TRANSFORMERS 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4294967295"/>
          </p:nvPr>
        </p:nvSpPr>
        <p:spPr>
          <a:xfrm>
            <a:off x="8752205" y="6512560"/>
            <a:ext cx="18034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15" name="Shape 715"/>
          <p:cNvSpPr>
            <a:spLocks noGrp="1"/>
          </p:cNvSpPr>
          <p:nvPr>
            <p:ph type="body" sz="half" idx="4294967295"/>
          </p:nvPr>
        </p:nvSpPr>
        <p:spPr>
          <a:xfrm>
            <a:off x="457200" y="1269999"/>
            <a:ext cx="8229600" cy="538671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/>
              <a:t>Shunt and multipliers used for extension of instrument ranges are suitable for dc circuits and to some extent, for low power, low accuracy ac circuits. 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Shunts cannot be used for circuits involving large current; otherwise the power loss in the shunt itself will become </a:t>
            </a:r>
            <a:r>
              <a:rPr lang="en-US" dirty="0" err="1"/>
              <a:t>prohibitably</a:t>
            </a:r>
            <a:r>
              <a:rPr lang="en-US" dirty="0"/>
              <a:t> high. </a:t>
            </a:r>
          </a:p>
          <a:p>
            <a:pPr lvl="1"/>
            <a:r>
              <a:rPr lang="en-US" dirty="0"/>
              <a:t>Multipliers, once again, due to inherent leakage current, can introduce errors in measurement, and can also result in unnecessary heating due to power loss. </a:t>
            </a:r>
          </a:p>
          <a:p>
            <a:pPr lvl="1"/>
            <a:r>
              <a:rPr lang="en-US" dirty="0"/>
              <a:t>Measuring circuits involving shunts or multipliers, being not electrically isolated from the power circuit, are not only safe for the operator, but also insulation requirements are exceedingly high in high-voltage measurement applications. </a:t>
            </a:r>
          </a:p>
          <a:p>
            <a:pPr lvl="1"/>
            <a:r>
              <a:rPr lang="en-US" dirty="0"/>
              <a:t>Single range moderate size instruments can be used to cover a wide range of measurement, when used with a suitable multi-range CT or PT. </a:t>
            </a:r>
          </a:p>
        </p:txBody>
      </p:sp>
    </p:spTree>
    <p:extLst>
      <p:ext uri="{BB962C8B-B14F-4D97-AF65-F5344CB8AC3E}">
        <p14:creationId xmlns:p14="http://schemas.microsoft.com/office/powerpoint/2010/main" val="1704715351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 idx="4294967295"/>
          </p:nvPr>
        </p:nvSpPr>
        <p:spPr>
          <a:xfrm>
            <a:off x="911571" y="126999"/>
            <a:ext cx="749935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 b="1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de-DE" dirty="0"/>
              <a:t>CURRENT TRANSFORMERS (CT) 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4294967295"/>
          </p:nvPr>
        </p:nvSpPr>
        <p:spPr>
          <a:xfrm>
            <a:off x="8752205" y="6512560"/>
            <a:ext cx="18034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15" name="Shape 715"/>
          <p:cNvSpPr>
            <a:spLocks noGrp="1"/>
          </p:cNvSpPr>
          <p:nvPr>
            <p:ph type="body" sz="half" idx="4294967295"/>
          </p:nvPr>
        </p:nvSpPr>
        <p:spPr>
          <a:xfrm>
            <a:off x="457200" y="1269999"/>
            <a:ext cx="8229600" cy="53867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Primary winding in series with line currying the current to be measured.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67233"/>
      </p:ext>
    </p:extLst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458200" cy="2133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…that’s </a:t>
            </a:r>
            <a:r>
              <a:rPr dirty="0" smtClean="0"/>
              <a:t>all…</a:t>
            </a:r>
            <a:r>
              <a:rPr dirty="0"/>
              <a:t/>
            </a:r>
            <a:br>
              <a:rPr dirty="0"/>
            </a:br>
            <a:r>
              <a:rPr dirty="0"/>
              <a:t>	…thanks for your time…</a:t>
            </a:r>
          </a:p>
        </p:txBody>
      </p:sp>
      <p:pic>
        <p:nvPicPr>
          <p:cNvPr id="1321" name="pe01931_.pdf" descr="pe01931_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3236912"/>
            <a:ext cx="4133850" cy="3468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>
    <p:dissolve/>
  </p:transition>
</p:sld>
</file>

<file path=ppt/theme/theme1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91A7"/>
      </a:accent1>
      <a:accent2>
        <a:srgbClr val="FEB80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olst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91A7"/>
      </a:accent1>
      <a:accent2>
        <a:srgbClr val="FEB80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olst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401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Instrument Transformers</vt:lpstr>
      <vt:lpstr>INSTRUMENT TRANSFORMERS</vt:lpstr>
      <vt:lpstr>INSTRUMENT TRANSFORMERS</vt:lpstr>
      <vt:lpstr>ADVANTAGES OF INSTRUMENT TRANSFORMERS </vt:lpstr>
      <vt:lpstr>CURRENT TRANSFORMERS (CT) </vt:lpstr>
      <vt:lpstr>…that’s all…  …thanks for your time…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RESISTANCE</dc:title>
  <dc:creator>Nyameaye</dc:creator>
  <cp:lastModifiedBy>Daniel Opoku</cp:lastModifiedBy>
  <cp:revision>54</cp:revision>
  <dcterms:modified xsi:type="dcterms:W3CDTF">2017-04-21T07:41:36Z</dcterms:modified>
</cp:coreProperties>
</file>