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38489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youtube.com/watch?v=-9IfpNAESlM"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sensorsmag.com/articles/1198/index.htm"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ph type="title" idx="4294967295"/>
          </p:nvPr>
        </p:nvSpPr>
        <p:spPr>
          <a:xfrm>
            <a:off x="685800" y="2130425"/>
            <a:ext cx="7772400" cy="1470025"/>
          </a:xfrm>
          <a:prstGeom prst="rect">
            <a:avLst/>
          </a:prstGeom>
        </p:spPr>
        <p:txBody>
          <a:bodyPr>
            <a:normAutofit fontScale="100000" lnSpcReduction="0"/>
          </a:bodyPr>
          <a:lstStyle/>
          <a:p>
            <a:pPr/>
            <a:r>
              <a:t>PRESSURE SENSOR TECHNOLOGY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Sensing Elements</a:t>
            </a:r>
          </a:p>
        </p:txBody>
      </p:sp>
      <p:sp>
        <p:nvSpPr>
          <p:cNvPr id="95" name="Shape 95"/>
          <p:cNvSpPr/>
          <p:nvPr>
            <p:ph type="body" sz="half" idx="4294967295"/>
          </p:nvPr>
        </p:nvSpPr>
        <p:spPr>
          <a:xfrm>
            <a:off x="457200" y="1600200"/>
            <a:ext cx="4038600" cy="4525963"/>
          </a:xfrm>
          <a:prstGeom prst="rect">
            <a:avLst/>
          </a:prstGeom>
        </p:spPr>
        <p:txBody>
          <a:bodyPr>
            <a:normAutofit fontScale="100000" lnSpcReduction="0"/>
          </a:bodyPr>
          <a:lstStyle/>
          <a:p>
            <a:pPr>
              <a:lnSpc>
                <a:spcPct val="90000"/>
              </a:lnSpc>
              <a:spcBef>
                <a:spcPts val="500"/>
              </a:spcBef>
              <a:buChar char="•"/>
              <a:defRPr sz="2400"/>
            </a:pPr>
            <a:r>
              <a:t>The main types of sensing elements are Bourdon tubes, diaphragms, capsules, and bellows</a:t>
            </a:r>
          </a:p>
          <a:p>
            <a:pPr>
              <a:lnSpc>
                <a:spcPct val="90000"/>
              </a:lnSpc>
              <a:spcBef>
                <a:spcPts val="500"/>
              </a:spcBef>
              <a:buChar char="•"/>
              <a:defRPr sz="2400"/>
            </a:pPr>
            <a:r>
              <a:t>All except diaphragms provide a fairly large displacement that is useful in mechanical gauges and for electrical sensors that require a significant movement  </a:t>
            </a:r>
          </a:p>
        </p:txBody>
      </p:sp>
      <p:pic>
        <p:nvPicPr>
          <p:cNvPr id="96" name="image.png"/>
          <p:cNvPicPr>
            <a:picLocks noChangeAspect="1"/>
          </p:cNvPicPr>
          <p:nvPr/>
        </p:nvPicPr>
        <p:blipFill>
          <a:blip r:embed="rId2">
            <a:extLst/>
          </a:blip>
          <a:stretch>
            <a:fillRect/>
          </a:stretch>
        </p:blipFill>
        <p:spPr>
          <a:xfrm>
            <a:off x="4267200" y="1409700"/>
            <a:ext cx="4381500" cy="48387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Sensing Elements</a:t>
            </a:r>
          </a:p>
        </p:txBody>
      </p:sp>
      <p:sp>
        <p:nvSpPr>
          <p:cNvPr id="99" name="Shape 99"/>
          <p:cNvSpPr/>
          <p:nvPr>
            <p:ph type="body" idx="4294967295"/>
          </p:nvPr>
        </p:nvSpPr>
        <p:spPr>
          <a:xfrm>
            <a:off x="457200" y="1600200"/>
            <a:ext cx="8229601" cy="4525963"/>
          </a:xfrm>
          <a:prstGeom prst="rect">
            <a:avLst/>
          </a:prstGeom>
        </p:spPr>
        <p:txBody>
          <a:bodyPr>
            <a:normAutofit fontScale="100000" lnSpcReduction="0"/>
          </a:bodyPr>
          <a:lstStyle/>
          <a:p>
            <a:pPr>
              <a:lnSpc>
                <a:spcPct val="90000"/>
              </a:lnSpc>
              <a:spcBef>
                <a:spcPts val="500"/>
              </a:spcBef>
              <a:buChar char="•"/>
              <a:defRPr sz="2400"/>
            </a:pPr>
            <a:r>
              <a:t>Bourdon Tube : </a:t>
            </a:r>
            <a:r>
              <a:rPr u="sng">
                <a:solidFill>
                  <a:srgbClr val="009999"/>
                </a:solidFill>
                <a:uFill>
                  <a:solidFill>
                    <a:srgbClr val="009999"/>
                  </a:solidFill>
                </a:uFill>
                <a:hlinkClick r:id="rId2" invalidUrl="" action="" tgtFrame="" tooltip="" history="1" highlightClick="0" endSnd="0"/>
              </a:rPr>
              <a:t>https://www.youtube.com/watch?v=-9IfpNAESlM</a:t>
            </a:r>
            <a:r>
              <a:t>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Sensing Elements</a:t>
            </a:r>
          </a:p>
        </p:txBody>
      </p:sp>
      <p:sp>
        <p:nvSpPr>
          <p:cNvPr id="102" name="Shape 102"/>
          <p:cNvSpPr/>
          <p:nvPr>
            <p:ph type="body" sz="half" idx="4294967295"/>
          </p:nvPr>
        </p:nvSpPr>
        <p:spPr>
          <a:xfrm>
            <a:off x="101600" y="1244600"/>
            <a:ext cx="6081862" cy="2219325"/>
          </a:xfrm>
          <a:prstGeom prst="rect">
            <a:avLst/>
          </a:prstGeom>
        </p:spPr>
        <p:txBody>
          <a:bodyPr>
            <a:normAutofit fontScale="100000" lnSpcReduction="0"/>
          </a:bodyPr>
          <a:lstStyle/>
          <a:p>
            <a:pPr marL="329184" indent="-329184" defTabSz="877823">
              <a:lnSpc>
                <a:spcPct val="90000"/>
              </a:lnSpc>
              <a:spcBef>
                <a:spcPts val="500"/>
              </a:spcBef>
              <a:buChar char="•"/>
              <a:defRPr sz="2304"/>
            </a:pPr>
            <a:r>
              <a:t>The Bourdon Pressure Gauge: </a:t>
            </a:r>
          </a:p>
          <a:p>
            <a:pPr lvl="1" marL="768095" indent="-329184" defTabSz="877823">
              <a:lnSpc>
                <a:spcPct val="90000"/>
              </a:lnSpc>
              <a:spcBef>
                <a:spcPts val="500"/>
              </a:spcBef>
              <a:buChar char="•"/>
              <a:defRPr sz="2304"/>
            </a:pPr>
            <a:r>
              <a:t>Named after the inventor</a:t>
            </a:r>
          </a:p>
          <a:p>
            <a:pPr lvl="1" marL="768095" indent="-329184" defTabSz="877823">
              <a:lnSpc>
                <a:spcPct val="90000"/>
              </a:lnSpc>
              <a:spcBef>
                <a:spcPts val="500"/>
              </a:spcBef>
              <a:buChar char="•"/>
              <a:defRPr sz="2304"/>
            </a:pPr>
            <a:r>
              <a:t>Completely Mechanical Gauge</a:t>
            </a:r>
          </a:p>
          <a:p>
            <a:pPr lvl="1" marL="768095" indent="-329184" defTabSz="877823">
              <a:lnSpc>
                <a:spcPct val="90000"/>
              </a:lnSpc>
              <a:spcBef>
                <a:spcPts val="500"/>
              </a:spcBef>
              <a:buChar char="•"/>
              <a:defRPr sz="2304"/>
            </a:pPr>
            <a:r>
              <a:t>Bourdon Tube mage of Copper.</a:t>
            </a:r>
          </a:p>
          <a:p>
            <a:pPr lvl="1" marL="768095" indent="-329184" defTabSz="877823">
              <a:lnSpc>
                <a:spcPct val="90000"/>
              </a:lnSpc>
              <a:spcBef>
                <a:spcPts val="500"/>
              </a:spcBef>
              <a:buChar char="•"/>
              <a:defRPr sz="2304"/>
            </a:pPr>
            <a:r>
              <a:t>May be ‘C’ type, spiral or helical shaped</a:t>
            </a:r>
          </a:p>
        </p:txBody>
      </p:sp>
      <p:pic>
        <p:nvPicPr>
          <p:cNvPr id="103" name="pasted-image.png"/>
          <p:cNvPicPr>
            <a:picLocks noChangeAspect="1"/>
          </p:cNvPicPr>
          <p:nvPr/>
        </p:nvPicPr>
        <p:blipFill>
          <a:blip r:embed="rId2">
            <a:extLst/>
          </a:blip>
          <a:stretch>
            <a:fillRect/>
          </a:stretch>
        </p:blipFill>
        <p:spPr>
          <a:xfrm>
            <a:off x="6902450" y="1231900"/>
            <a:ext cx="1717601" cy="2525337"/>
          </a:xfrm>
          <a:prstGeom prst="rect">
            <a:avLst/>
          </a:prstGeom>
          <a:ln w="12700">
            <a:miter lim="400000"/>
          </a:ln>
        </p:spPr>
      </p:pic>
      <p:pic>
        <p:nvPicPr>
          <p:cNvPr id="104" name="pasted-image.png"/>
          <p:cNvPicPr>
            <a:picLocks noChangeAspect="1"/>
          </p:cNvPicPr>
          <p:nvPr/>
        </p:nvPicPr>
        <p:blipFill>
          <a:blip r:embed="rId3">
            <a:extLst/>
          </a:blip>
          <a:stretch>
            <a:fillRect/>
          </a:stretch>
        </p:blipFill>
        <p:spPr>
          <a:xfrm>
            <a:off x="5645150" y="3968750"/>
            <a:ext cx="3492500" cy="2324100"/>
          </a:xfrm>
          <a:prstGeom prst="rect">
            <a:avLst/>
          </a:prstGeom>
          <a:ln w="12700">
            <a:miter lim="400000"/>
          </a:ln>
        </p:spPr>
      </p:pic>
      <p:pic>
        <p:nvPicPr>
          <p:cNvPr id="105" name="pasted-image.png"/>
          <p:cNvPicPr>
            <a:picLocks noChangeAspect="1"/>
          </p:cNvPicPr>
          <p:nvPr/>
        </p:nvPicPr>
        <p:blipFill>
          <a:blip r:embed="rId4">
            <a:extLst/>
          </a:blip>
          <a:stretch>
            <a:fillRect/>
          </a:stretch>
        </p:blipFill>
        <p:spPr>
          <a:xfrm>
            <a:off x="735880" y="3585526"/>
            <a:ext cx="4093380" cy="3090548"/>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Sensing Elements</a:t>
            </a:r>
          </a:p>
        </p:txBody>
      </p:sp>
      <p:pic>
        <p:nvPicPr>
          <p:cNvPr id="108" name="pasted-image.png"/>
          <p:cNvPicPr>
            <a:picLocks noChangeAspect="1"/>
          </p:cNvPicPr>
          <p:nvPr/>
        </p:nvPicPr>
        <p:blipFill>
          <a:blip r:embed="rId2">
            <a:extLst/>
          </a:blip>
          <a:stretch>
            <a:fillRect/>
          </a:stretch>
        </p:blipFill>
        <p:spPr>
          <a:xfrm>
            <a:off x="6938657" y="1060450"/>
            <a:ext cx="1951343" cy="2599468"/>
          </a:xfrm>
          <a:prstGeom prst="rect">
            <a:avLst/>
          </a:prstGeom>
          <a:ln w="12700">
            <a:miter lim="400000"/>
          </a:ln>
        </p:spPr>
      </p:pic>
      <p:pic>
        <p:nvPicPr>
          <p:cNvPr id="109" name="pasted-image.png"/>
          <p:cNvPicPr>
            <a:picLocks noChangeAspect="1"/>
          </p:cNvPicPr>
          <p:nvPr/>
        </p:nvPicPr>
        <p:blipFill>
          <a:blip r:embed="rId3">
            <a:extLst/>
          </a:blip>
          <a:srcRect l="56609" t="11098" r="1633" b="0"/>
          <a:stretch>
            <a:fillRect/>
          </a:stretch>
        </p:blipFill>
        <p:spPr>
          <a:xfrm>
            <a:off x="6908582" y="3886929"/>
            <a:ext cx="2257032" cy="2311252"/>
          </a:xfrm>
          <a:prstGeom prst="rect">
            <a:avLst/>
          </a:prstGeom>
          <a:ln w="12700">
            <a:miter lim="400000"/>
          </a:ln>
        </p:spPr>
      </p:pic>
      <p:pic>
        <p:nvPicPr>
          <p:cNvPr id="110" name="pasted-image.png"/>
          <p:cNvPicPr>
            <a:picLocks noChangeAspect="1"/>
          </p:cNvPicPr>
          <p:nvPr/>
        </p:nvPicPr>
        <p:blipFill>
          <a:blip r:embed="rId4">
            <a:extLst/>
          </a:blip>
          <a:stretch>
            <a:fillRect/>
          </a:stretch>
        </p:blipFill>
        <p:spPr>
          <a:xfrm>
            <a:off x="-48122" y="1414065"/>
            <a:ext cx="6975334" cy="52315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idx="4294967295"/>
          </p:nvPr>
        </p:nvSpPr>
        <p:spPr>
          <a:xfrm>
            <a:off x="457200" y="46037"/>
            <a:ext cx="8229600" cy="1143001"/>
          </a:xfrm>
          <a:prstGeom prst="rect">
            <a:avLst/>
          </a:prstGeom>
        </p:spPr>
        <p:txBody>
          <a:bodyPr>
            <a:normAutofit fontScale="100000" lnSpcReduction="0"/>
          </a:bodyPr>
          <a:lstStyle>
            <a:lvl1pPr>
              <a:defRPr b="1"/>
            </a:lvl1pPr>
          </a:lstStyle>
          <a:p>
            <a:pPr/>
            <a:r>
              <a:t>Sensing Elements</a:t>
            </a:r>
          </a:p>
        </p:txBody>
      </p:sp>
      <p:sp>
        <p:nvSpPr>
          <p:cNvPr id="113" name="Shape 113"/>
          <p:cNvSpPr/>
          <p:nvPr>
            <p:ph type="body" idx="4294967295"/>
          </p:nvPr>
        </p:nvSpPr>
        <p:spPr>
          <a:xfrm>
            <a:off x="114300" y="1066800"/>
            <a:ext cx="5337027" cy="5670650"/>
          </a:xfrm>
          <a:prstGeom prst="rect">
            <a:avLst/>
          </a:prstGeom>
        </p:spPr>
        <p:txBody>
          <a:bodyPr>
            <a:normAutofit fontScale="100000" lnSpcReduction="0"/>
          </a:bodyPr>
          <a:lstStyle/>
          <a:p>
            <a:pPr marL="257175" indent="-257175" defTabSz="685800">
              <a:lnSpc>
                <a:spcPct val="90000"/>
              </a:lnSpc>
              <a:spcBef>
                <a:spcPts val="400"/>
              </a:spcBef>
              <a:buChar char="•"/>
              <a:defRPr sz="1800"/>
            </a:pPr>
            <a:r>
              <a:t>Construction: </a:t>
            </a:r>
          </a:p>
          <a:p>
            <a:pPr lvl="1" marL="600075" indent="-257175" defTabSz="685800">
              <a:lnSpc>
                <a:spcPct val="90000"/>
              </a:lnSpc>
              <a:spcBef>
                <a:spcPts val="400"/>
              </a:spcBef>
              <a:buChar char="•"/>
              <a:defRPr sz="1800"/>
            </a:pPr>
            <a:r>
              <a:t>A capsule type pressure gauge contains diaphragm elements. </a:t>
            </a:r>
          </a:p>
          <a:p>
            <a:pPr lvl="1" marL="600075" indent="-257175" defTabSz="685800">
              <a:lnSpc>
                <a:spcPct val="90000"/>
              </a:lnSpc>
              <a:spcBef>
                <a:spcPts val="400"/>
              </a:spcBef>
              <a:buChar char="•"/>
              <a:defRPr sz="1800"/>
            </a:pPr>
            <a:r>
              <a:t>A diaphragm element may consist of a single disc, while in other, two diaphragms are bonded together at their circumference by soldering or pressure welding to form a capsule.</a:t>
            </a:r>
          </a:p>
          <a:p>
            <a:pPr marL="257175" indent="-257175" defTabSz="685800">
              <a:lnSpc>
                <a:spcPct val="90000"/>
              </a:lnSpc>
              <a:spcBef>
                <a:spcPts val="400"/>
              </a:spcBef>
              <a:buChar char="•"/>
              <a:defRPr sz="1800"/>
            </a:pPr>
            <a:r>
              <a:t>Working:</a:t>
            </a:r>
          </a:p>
          <a:p>
            <a:pPr lvl="1" marL="600075" indent="-257175" defTabSz="685800">
              <a:lnSpc>
                <a:spcPct val="90000"/>
              </a:lnSpc>
              <a:spcBef>
                <a:spcPts val="400"/>
              </a:spcBef>
              <a:buChar char="•"/>
              <a:defRPr sz="1800"/>
            </a:pPr>
            <a:r>
              <a:t>The pressure to be measured is applied pressure. </a:t>
            </a:r>
          </a:p>
          <a:p>
            <a:pPr lvl="1" marL="600075" indent="-257175" defTabSz="685800">
              <a:lnSpc>
                <a:spcPct val="90000"/>
              </a:lnSpc>
              <a:spcBef>
                <a:spcPts val="400"/>
              </a:spcBef>
              <a:buChar char="•"/>
              <a:defRPr sz="1800"/>
            </a:pPr>
            <a:r>
              <a:t>The pressure gauge may consist one capsule or two or more capsules connected together with each capsule deflecting on the application of pressure. </a:t>
            </a:r>
          </a:p>
          <a:p>
            <a:pPr lvl="1" marL="600075" indent="-257175" defTabSz="685800">
              <a:lnSpc>
                <a:spcPct val="90000"/>
              </a:lnSpc>
              <a:spcBef>
                <a:spcPts val="400"/>
              </a:spcBef>
              <a:buChar char="•"/>
              <a:defRPr sz="1800"/>
            </a:pPr>
            <a:r>
              <a:t>The total deflection of the sum of the deflections of individual capsules. </a:t>
            </a:r>
          </a:p>
          <a:p>
            <a:pPr lvl="1" marL="600075" indent="-257175" defTabSz="685800">
              <a:lnSpc>
                <a:spcPct val="90000"/>
              </a:lnSpc>
              <a:spcBef>
                <a:spcPts val="400"/>
              </a:spcBef>
              <a:buChar char="•"/>
              <a:defRPr sz="1800"/>
            </a:pPr>
            <a:r>
              <a:t>The deflection is connected with high magnification linkage and to be the pointer to get the reading. It is used for measuring low pressure.</a:t>
            </a:r>
          </a:p>
        </p:txBody>
      </p:sp>
      <p:pic>
        <p:nvPicPr>
          <p:cNvPr id="114" name="pasted-image.png"/>
          <p:cNvPicPr>
            <a:picLocks noChangeAspect="1"/>
          </p:cNvPicPr>
          <p:nvPr/>
        </p:nvPicPr>
        <p:blipFill>
          <a:blip r:embed="rId2">
            <a:extLst/>
          </a:blip>
          <a:stretch>
            <a:fillRect/>
          </a:stretch>
        </p:blipFill>
        <p:spPr>
          <a:xfrm>
            <a:off x="5632450" y="1892300"/>
            <a:ext cx="3568700" cy="330200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idx="4294967295"/>
          </p:nvPr>
        </p:nvSpPr>
        <p:spPr>
          <a:xfrm>
            <a:off x="87411" y="20637"/>
            <a:ext cx="8777189" cy="1143001"/>
          </a:xfrm>
          <a:prstGeom prst="rect">
            <a:avLst/>
          </a:prstGeom>
        </p:spPr>
        <p:txBody>
          <a:bodyPr>
            <a:normAutofit fontScale="100000" lnSpcReduction="0"/>
          </a:bodyPr>
          <a:lstStyle>
            <a:lvl1pPr>
              <a:defRPr b="1"/>
            </a:lvl1pPr>
          </a:lstStyle>
          <a:p>
            <a:pPr/>
            <a:r>
              <a:t>Sensing Elements</a:t>
            </a:r>
          </a:p>
        </p:txBody>
      </p:sp>
      <p:pic>
        <p:nvPicPr>
          <p:cNvPr id="117" name="pasted-image.png"/>
          <p:cNvPicPr>
            <a:picLocks noChangeAspect="1"/>
          </p:cNvPicPr>
          <p:nvPr/>
        </p:nvPicPr>
        <p:blipFill>
          <a:blip r:embed="rId2">
            <a:extLst/>
          </a:blip>
          <a:stretch>
            <a:fillRect/>
          </a:stretch>
        </p:blipFill>
        <p:spPr>
          <a:xfrm>
            <a:off x="889000" y="1372424"/>
            <a:ext cx="2681552" cy="2645957"/>
          </a:xfrm>
          <a:prstGeom prst="rect">
            <a:avLst/>
          </a:prstGeom>
          <a:ln w="12700">
            <a:miter lim="400000"/>
          </a:ln>
        </p:spPr>
      </p:pic>
      <p:pic>
        <p:nvPicPr>
          <p:cNvPr id="118" name="pasted-image.png"/>
          <p:cNvPicPr>
            <a:picLocks noChangeAspect="1"/>
          </p:cNvPicPr>
          <p:nvPr/>
        </p:nvPicPr>
        <p:blipFill>
          <a:blip r:embed="rId3">
            <a:extLst/>
          </a:blip>
          <a:srcRect l="68320" t="0" r="0" b="0"/>
          <a:stretch>
            <a:fillRect/>
          </a:stretch>
        </p:blipFill>
        <p:spPr>
          <a:xfrm>
            <a:off x="6221809" y="2347567"/>
            <a:ext cx="2896791" cy="4398066"/>
          </a:xfrm>
          <a:prstGeom prst="rect">
            <a:avLst/>
          </a:prstGeom>
          <a:ln w="12700">
            <a:miter lim="400000"/>
          </a:ln>
        </p:spPr>
      </p:pic>
      <p:pic>
        <p:nvPicPr>
          <p:cNvPr id="119" name="pasted-image.png"/>
          <p:cNvPicPr>
            <a:picLocks noChangeAspect="1"/>
          </p:cNvPicPr>
          <p:nvPr/>
        </p:nvPicPr>
        <p:blipFill>
          <a:blip r:embed="rId3">
            <a:extLst/>
          </a:blip>
          <a:srcRect l="0" t="0" r="42314" b="46734"/>
          <a:stretch>
            <a:fillRect/>
          </a:stretch>
        </p:blipFill>
        <p:spPr>
          <a:xfrm>
            <a:off x="495300" y="3998567"/>
            <a:ext cx="5274717" cy="2342651"/>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idx="4294967295"/>
          </p:nvPr>
        </p:nvSpPr>
        <p:spPr>
          <a:xfrm>
            <a:off x="457200" y="274637"/>
            <a:ext cx="8229600" cy="1143001"/>
          </a:xfrm>
          <a:prstGeom prst="rect">
            <a:avLst/>
          </a:prstGeom>
        </p:spPr>
        <p:txBody>
          <a:bodyPr>
            <a:normAutofit fontScale="100000" lnSpcReduction="0"/>
          </a:bodyPr>
          <a:lstStyle>
            <a:lvl1pPr>
              <a:defRPr sz="4000"/>
            </a:lvl1pPr>
          </a:lstStyle>
          <a:p>
            <a:pPr/>
            <a:r>
              <a:t>Potentiometric Pressure Sensors</a:t>
            </a:r>
          </a:p>
        </p:txBody>
      </p:sp>
      <p:sp>
        <p:nvSpPr>
          <p:cNvPr id="122" name="Shape 122"/>
          <p:cNvSpPr/>
          <p:nvPr>
            <p:ph type="body" sz="half" idx="4294967295"/>
          </p:nvPr>
        </p:nvSpPr>
        <p:spPr>
          <a:xfrm>
            <a:off x="87461" y="1315987"/>
            <a:ext cx="4345782" cy="5201991"/>
          </a:xfrm>
          <a:prstGeom prst="rect">
            <a:avLst/>
          </a:prstGeom>
        </p:spPr>
        <p:txBody>
          <a:bodyPr>
            <a:normAutofit fontScale="100000" lnSpcReduction="0"/>
          </a:bodyPr>
          <a:lstStyle/>
          <a:p>
            <a:pPr marL="336042" indent="-336042" defTabSz="896111">
              <a:lnSpc>
                <a:spcPct val="80000"/>
              </a:lnSpc>
              <a:spcBef>
                <a:spcPts val="600"/>
              </a:spcBef>
              <a:buChar char="•"/>
              <a:defRPr b="1" sz="2352"/>
            </a:pPr>
          </a:p>
          <a:p>
            <a:pPr marL="336042" indent="-336042" defTabSz="896111">
              <a:lnSpc>
                <a:spcPct val="80000"/>
              </a:lnSpc>
              <a:spcBef>
                <a:spcPts val="400"/>
              </a:spcBef>
              <a:buChar char="•"/>
              <a:defRPr b="1" sz="2352"/>
            </a:pPr>
            <a:r>
              <a:t>Potentiometric pressure sensors use a Bourdon tube, capsule, or bellows to drive a wiper arm on a resistive element. </a:t>
            </a:r>
          </a:p>
          <a:p>
            <a:pPr marL="336042" indent="-336042" defTabSz="896111">
              <a:lnSpc>
                <a:spcPct val="80000"/>
              </a:lnSpc>
              <a:spcBef>
                <a:spcPts val="400"/>
              </a:spcBef>
              <a:buChar char="•"/>
              <a:defRPr b="1" sz="2352"/>
            </a:pPr>
            <a:r>
              <a:t>For reliable operation the wiper must bear on the element with some force, which leads to repeatability and hysteresis errors. </a:t>
            </a:r>
          </a:p>
          <a:p>
            <a:pPr marL="336042" indent="-336042" defTabSz="896111">
              <a:lnSpc>
                <a:spcPct val="80000"/>
              </a:lnSpc>
              <a:spcBef>
                <a:spcPts val="400"/>
              </a:spcBef>
              <a:buChar char="•"/>
              <a:defRPr b="1" sz="2352"/>
            </a:pPr>
            <a:r>
              <a:t>These devices are very low cost, however, and are used in low-performance applications such as dashboard oil pressure gauges</a:t>
            </a:r>
          </a:p>
        </p:txBody>
      </p:sp>
      <p:pic>
        <p:nvPicPr>
          <p:cNvPr id="123" name="image.png"/>
          <p:cNvPicPr>
            <a:picLocks noChangeAspect="1"/>
          </p:cNvPicPr>
          <p:nvPr/>
        </p:nvPicPr>
        <p:blipFill>
          <a:blip r:embed="rId2">
            <a:extLst/>
          </a:blip>
          <a:stretch>
            <a:fillRect/>
          </a:stretch>
        </p:blipFill>
        <p:spPr>
          <a:xfrm>
            <a:off x="4457700" y="1752600"/>
            <a:ext cx="4648200" cy="3811588"/>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 Inductive Pressure Sensors</a:t>
            </a:r>
          </a:p>
        </p:txBody>
      </p:sp>
      <p:sp>
        <p:nvSpPr>
          <p:cNvPr id="126" name="Shape 126"/>
          <p:cNvSpPr/>
          <p:nvPr>
            <p:ph type="body" idx="4294967295"/>
          </p:nvPr>
        </p:nvSpPr>
        <p:spPr>
          <a:xfrm>
            <a:off x="118119" y="1600199"/>
            <a:ext cx="4895752" cy="5252394"/>
          </a:xfrm>
          <a:prstGeom prst="rect">
            <a:avLst/>
          </a:prstGeom>
        </p:spPr>
        <p:txBody>
          <a:bodyPr>
            <a:normAutofit fontScale="100000" lnSpcReduction="0"/>
          </a:bodyPr>
          <a:lstStyle/>
          <a:p>
            <a:pPr marL="332613" indent="-332613" defTabSz="886968">
              <a:lnSpc>
                <a:spcPct val="90000"/>
              </a:lnSpc>
              <a:spcBef>
                <a:spcPts val="400"/>
              </a:spcBef>
              <a:buChar char="•"/>
              <a:defRPr b="1" sz="2134"/>
            </a:pPr>
            <a:r>
              <a:t>Several configurations based on varying inductance or inductive coupling are used in pressure sensors. </a:t>
            </a:r>
          </a:p>
          <a:p>
            <a:pPr marL="332613" indent="-332613" defTabSz="886968">
              <a:lnSpc>
                <a:spcPct val="90000"/>
              </a:lnSpc>
              <a:spcBef>
                <a:spcPts val="400"/>
              </a:spcBef>
              <a:buChar char="•"/>
              <a:defRPr b="1" sz="2134"/>
            </a:pPr>
            <a:r>
              <a:t>They all require AC excitation of the coil(s) and, if a DC output is desired, subsequent demodulation and filtering. The LVDT types have a fairly low frequency response due to the necessity of driving the moving core of the differential transformer </a:t>
            </a:r>
          </a:p>
          <a:p>
            <a:pPr marL="332613" indent="-332613" defTabSz="886968">
              <a:lnSpc>
                <a:spcPct val="90000"/>
              </a:lnSpc>
              <a:spcBef>
                <a:spcPts val="400"/>
              </a:spcBef>
              <a:buChar char="•"/>
              <a:defRPr b="1" sz="2134"/>
            </a:pPr>
            <a:r>
              <a:t>The LVDT uses the moving core to vary the inductive coupling between the transformer primary and secondary. </a:t>
            </a:r>
          </a:p>
        </p:txBody>
      </p:sp>
      <p:pic>
        <p:nvPicPr>
          <p:cNvPr id="127" name="image.png"/>
          <p:cNvPicPr>
            <a:picLocks noChangeAspect="1"/>
          </p:cNvPicPr>
          <p:nvPr/>
        </p:nvPicPr>
        <p:blipFill>
          <a:blip r:embed="rId2">
            <a:extLst/>
          </a:blip>
          <a:stretch>
            <a:fillRect/>
          </a:stretch>
        </p:blipFill>
        <p:spPr>
          <a:xfrm>
            <a:off x="4935537" y="1447800"/>
            <a:ext cx="4208463" cy="44196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6"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Capacitive Pressure Sensors</a:t>
            </a:r>
          </a:p>
        </p:txBody>
      </p:sp>
      <p:pic>
        <p:nvPicPr>
          <p:cNvPr id="130" name="image.png"/>
          <p:cNvPicPr>
            <a:picLocks noChangeAspect="1"/>
          </p:cNvPicPr>
          <p:nvPr/>
        </p:nvPicPr>
        <p:blipFill>
          <a:blip r:embed="rId2">
            <a:extLst/>
          </a:blip>
          <a:stretch>
            <a:fillRect/>
          </a:stretch>
        </p:blipFill>
        <p:spPr>
          <a:xfrm>
            <a:off x="4794666" y="1819221"/>
            <a:ext cx="4108034" cy="3571627"/>
          </a:xfrm>
          <a:prstGeom prst="rect">
            <a:avLst/>
          </a:prstGeom>
          <a:ln w="12700">
            <a:miter lim="400000"/>
          </a:ln>
        </p:spPr>
      </p:pic>
      <p:sp>
        <p:nvSpPr>
          <p:cNvPr id="131" name="Shape 131"/>
          <p:cNvSpPr/>
          <p:nvPr>
            <p:ph type="body" sz="half" idx="4294967295"/>
          </p:nvPr>
        </p:nvSpPr>
        <p:spPr>
          <a:xfrm>
            <a:off x="123819" y="1340494"/>
            <a:ext cx="4609462" cy="5418238"/>
          </a:xfrm>
          <a:prstGeom prst="rect">
            <a:avLst/>
          </a:prstGeom>
        </p:spPr>
        <p:txBody>
          <a:bodyPr>
            <a:normAutofit fontScale="100000" lnSpcReduction="0"/>
          </a:bodyPr>
          <a:lstStyle/>
          <a:p>
            <a:pPr marL="264032" indent="-264032" defTabSz="704087">
              <a:lnSpc>
                <a:spcPct val="90000"/>
              </a:lnSpc>
              <a:spcBef>
                <a:spcPts val="400"/>
              </a:spcBef>
              <a:buChar char="•"/>
              <a:defRPr b="1" sz="2002"/>
            </a:pPr>
            <a:r>
              <a:t>Capacitive pressure sensors typically use a thin diaphragm as one plate of a capacitor. </a:t>
            </a:r>
          </a:p>
          <a:p>
            <a:pPr marL="264032" indent="-264032" defTabSz="704087">
              <a:lnSpc>
                <a:spcPct val="90000"/>
              </a:lnSpc>
              <a:spcBef>
                <a:spcPts val="400"/>
              </a:spcBef>
              <a:buChar char="•"/>
              <a:defRPr b="1" sz="2002"/>
            </a:pPr>
            <a:r>
              <a:t>Applied pressure causes the diaphragm to deflect and the capacitance to change. </a:t>
            </a:r>
          </a:p>
          <a:p>
            <a:pPr marL="264032" indent="-264032" defTabSz="704087">
              <a:lnSpc>
                <a:spcPct val="90000"/>
              </a:lnSpc>
              <a:spcBef>
                <a:spcPts val="400"/>
              </a:spcBef>
              <a:buChar char="•"/>
              <a:defRPr b="1" sz="2002"/>
            </a:pPr>
            <a:r>
              <a:t>This change may or may not be linear and is typically on the order of several picofarads out of a total capacitance of 50-100 pF. </a:t>
            </a:r>
          </a:p>
          <a:p>
            <a:pPr marL="264032" indent="-264032" defTabSz="704087">
              <a:lnSpc>
                <a:spcPct val="90000"/>
              </a:lnSpc>
              <a:spcBef>
                <a:spcPts val="400"/>
              </a:spcBef>
              <a:buChar char="•"/>
              <a:defRPr b="1" sz="2002"/>
            </a:pPr>
            <a:r>
              <a:t>The change in capacitance may be used to control the frequency of an oscillator or to vary the coupling of an AC signal through a network. </a:t>
            </a:r>
          </a:p>
          <a:p>
            <a:pPr marL="264032" indent="-264032" defTabSz="704087">
              <a:lnSpc>
                <a:spcPct val="90000"/>
              </a:lnSpc>
              <a:spcBef>
                <a:spcPts val="400"/>
              </a:spcBef>
              <a:buChar char="•"/>
              <a:defRPr b="1" sz="2002"/>
            </a:pPr>
            <a:r>
              <a:t>The electronics for signal conditioning should be located close to the sensing element to prevent errors due to stray capacitance. </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idx="4294967295"/>
          </p:nvPr>
        </p:nvSpPr>
        <p:spPr>
          <a:xfrm>
            <a:off x="457200" y="-37395"/>
            <a:ext cx="8229600" cy="1143001"/>
          </a:xfrm>
          <a:prstGeom prst="rect">
            <a:avLst/>
          </a:prstGeom>
        </p:spPr>
        <p:txBody>
          <a:bodyPr>
            <a:normAutofit fontScale="100000" lnSpcReduction="0"/>
          </a:bodyPr>
          <a:lstStyle/>
          <a:p>
            <a:pPr>
              <a:defRPr b="1" sz="4000"/>
            </a:pPr>
            <a:r>
              <a:t>Piezoelectric Pressure Sensors</a:t>
            </a:r>
            <a:r>
              <a:rPr b="0"/>
              <a:t>. </a:t>
            </a:r>
          </a:p>
        </p:txBody>
      </p:sp>
      <p:pic>
        <p:nvPicPr>
          <p:cNvPr id="134" name="image.png"/>
          <p:cNvPicPr>
            <a:picLocks noChangeAspect="1"/>
          </p:cNvPicPr>
          <p:nvPr/>
        </p:nvPicPr>
        <p:blipFill>
          <a:blip r:embed="rId2">
            <a:extLst/>
          </a:blip>
          <a:stretch>
            <a:fillRect/>
          </a:stretch>
        </p:blipFill>
        <p:spPr>
          <a:xfrm>
            <a:off x="4851400" y="1346200"/>
            <a:ext cx="4029075" cy="4495800"/>
          </a:xfrm>
          <a:prstGeom prst="rect">
            <a:avLst/>
          </a:prstGeom>
          <a:ln w="12700">
            <a:miter lim="400000"/>
          </a:ln>
        </p:spPr>
      </p:pic>
      <p:sp>
        <p:nvSpPr>
          <p:cNvPr id="135" name="Shape 135"/>
          <p:cNvSpPr/>
          <p:nvPr/>
        </p:nvSpPr>
        <p:spPr>
          <a:xfrm>
            <a:off x="1092200" y="6082594"/>
            <a:ext cx="7943625"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800"/>
            </a:pPr>
            <a:r>
              <a:t>Piezoelectric sensors convert stress into an electric potential and vice versa. </a:t>
            </a:r>
          </a:p>
          <a:p>
            <a:pPr>
              <a:defRPr sz="1800"/>
            </a:pPr>
            <a:r>
              <a:t>Sensors based on this technology are used to measure varying pressures. </a:t>
            </a:r>
          </a:p>
        </p:txBody>
      </p:sp>
      <p:sp>
        <p:nvSpPr>
          <p:cNvPr id="136" name="Shape 136"/>
          <p:cNvSpPr/>
          <p:nvPr>
            <p:ph type="body" sz="half" idx="4294967295"/>
          </p:nvPr>
        </p:nvSpPr>
        <p:spPr>
          <a:xfrm>
            <a:off x="124668" y="1062037"/>
            <a:ext cx="4688632" cy="5064126"/>
          </a:xfrm>
          <a:prstGeom prst="rect">
            <a:avLst/>
          </a:prstGeom>
        </p:spPr>
        <p:txBody>
          <a:bodyPr>
            <a:normAutofit fontScale="100000" lnSpcReduction="0"/>
          </a:bodyPr>
          <a:lstStyle/>
          <a:p>
            <a:pPr marL="294894" indent="-294894" defTabSz="786384">
              <a:lnSpc>
                <a:spcPct val="80000"/>
              </a:lnSpc>
              <a:spcBef>
                <a:spcPts val="400"/>
              </a:spcBef>
              <a:buChar char="•"/>
              <a:defRPr b="1" sz="2064"/>
            </a:pPr>
            <a:r>
              <a:t>Piezoelectric elements are bi-directional transducers capable of converting stress into an electric potential and vice versa. </a:t>
            </a:r>
          </a:p>
          <a:p>
            <a:pPr marL="294894" indent="-294894" defTabSz="786384">
              <a:lnSpc>
                <a:spcPct val="80000"/>
              </a:lnSpc>
              <a:spcBef>
                <a:spcPts val="400"/>
              </a:spcBef>
              <a:buChar char="•"/>
              <a:defRPr b="1" sz="2064"/>
            </a:pPr>
            <a:r>
              <a:t>One important factor to remember is that this is a dynamic effect, providing an output only when the input is changing. </a:t>
            </a:r>
          </a:p>
          <a:p>
            <a:pPr marL="294894" indent="-294894" defTabSz="786384">
              <a:lnSpc>
                <a:spcPct val="80000"/>
              </a:lnSpc>
              <a:spcBef>
                <a:spcPts val="400"/>
              </a:spcBef>
              <a:buChar char="•"/>
              <a:defRPr b="1" sz="2064"/>
            </a:pPr>
            <a:r>
              <a:t>This means that these sensors can be used only for varying pressures. </a:t>
            </a:r>
          </a:p>
          <a:p>
            <a:pPr marL="294894" indent="-294894" defTabSz="786384">
              <a:lnSpc>
                <a:spcPct val="80000"/>
              </a:lnSpc>
              <a:spcBef>
                <a:spcPts val="400"/>
              </a:spcBef>
              <a:buChar char="•"/>
              <a:defRPr b="1" sz="2064"/>
            </a:pPr>
            <a:r>
              <a:t>The piezoelectric element has a high-impedance output and care must be taken to avoid loading the output by the interface electronics. Some piezoelectric pressure sensors include an internal amplifier to provide an easy electrical interface.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title" idx="4294967295"/>
          </p:nvPr>
        </p:nvSpPr>
        <p:spPr>
          <a:xfrm>
            <a:off x="457200" y="274637"/>
            <a:ext cx="8229600" cy="1143001"/>
          </a:xfrm>
          <a:prstGeom prst="rect">
            <a:avLst/>
          </a:prstGeom>
        </p:spPr>
        <p:txBody>
          <a:bodyPr>
            <a:normAutofit fontScale="100000" lnSpcReduction="0"/>
          </a:bodyPr>
          <a:lstStyle>
            <a:lvl1pPr>
              <a:defRPr sz="4000"/>
            </a:lvl1pPr>
          </a:lstStyle>
          <a:p>
            <a:pPr/>
            <a:r>
              <a:t>Pressure Definition</a:t>
            </a:r>
          </a:p>
        </p:txBody>
      </p:sp>
      <p:sp>
        <p:nvSpPr>
          <p:cNvPr id="23" name="Shape 23"/>
          <p:cNvSpPr/>
          <p:nvPr>
            <p:ph type="body" sz="half" idx="4294967295"/>
          </p:nvPr>
        </p:nvSpPr>
        <p:spPr>
          <a:xfrm>
            <a:off x="457200" y="1600200"/>
            <a:ext cx="7467600" cy="2057400"/>
          </a:xfrm>
          <a:prstGeom prst="rect">
            <a:avLst/>
          </a:prstGeom>
        </p:spPr>
        <p:txBody>
          <a:bodyPr>
            <a:normAutofit fontScale="100000" lnSpcReduction="0"/>
          </a:bodyPr>
          <a:lstStyle/>
          <a:p>
            <a:pPr>
              <a:spcBef>
                <a:spcPts val="600"/>
              </a:spcBef>
              <a:buChar char="•"/>
              <a:defRPr b="1" sz="2800"/>
            </a:pPr>
            <a:r>
              <a:t>Static Pressure.</a:t>
            </a:r>
            <a:r>
              <a:rPr b="0"/>
              <a:t> Pressure, P, is defined as force, F, per unit area, A:</a:t>
            </a:r>
          </a:p>
          <a:p>
            <a:pPr>
              <a:spcBef>
                <a:spcPts val="600"/>
              </a:spcBef>
              <a:buSzTx/>
              <a:buNone/>
              <a:defRPr sz="2800"/>
            </a:pPr>
            <a:r>
              <a:t>  				 P = F/A</a:t>
            </a:r>
          </a:p>
        </p:txBody>
      </p:sp>
      <p:pic>
        <p:nvPicPr>
          <p:cNvPr id="24" name="Table of Contents.png" descr="Table of Contents">
            <a:hlinkClick r:id="rId2" invalidUrl="" action="" tgtFrame="" tooltip="" history="1" highlightClick="0" endSnd="0"/>
          </p:cNvPr>
          <p:cNvPicPr>
            <a:picLocks noChangeAspect="1"/>
          </p:cNvPicPr>
          <p:nvPr/>
        </p:nvPicPr>
        <p:blipFill>
          <a:blip r:embed="rId3">
            <a:extLst/>
          </a:blip>
          <a:stretch>
            <a:fillRect/>
          </a:stretch>
        </p:blipFill>
        <p:spPr>
          <a:xfrm>
            <a:off x="8988425" y="46037"/>
            <a:ext cx="428625" cy="171451"/>
          </a:xfrm>
          <a:prstGeom prst="rect">
            <a:avLst/>
          </a:prstGeom>
          <a:ln w="12700">
            <a:miter lim="400000"/>
          </a:ln>
        </p:spPr>
      </p:pic>
      <p:pic>
        <p:nvPicPr>
          <p:cNvPr id="25" name="image.png"/>
          <p:cNvPicPr>
            <a:picLocks noChangeAspect="1"/>
          </p:cNvPicPr>
          <p:nvPr/>
        </p:nvPicPr>
        <p:blipFill>
          <a:blip r:embed="rId4">
            <a:extLst/>
          </a:blip>
          <a:stretch>
            <a:fillRect/>
          </a:stretch>
        </p:blipFill>
        <p:spPr>
          <a:xfrm>
            <a:off x="1981200" y="3429000"/>
            <a:ext cx="4648200" cy="2809875"/>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idx="4294967295"/>
          </p:nvPr>
        </p:nvSpPr>
        <p:spPr>
          <a:xfrm>
            <a:off x="457200" y="274637"/>
            <a:ext cx="8229600" cy="1143001"/>
          </a:xfrm>
          <a:prstGeom prst="rect">
            <a:avLst/>
          </a:prstGeom>
        </p:spPr>
        <p:txBody>
          <a:bodyPr>
            <a:normAutofit fontScale="100000" lnSpcReduction="0"/>
          </a:bodyPr>
          <a:lstStyle>
            <a:lvl1pPr>
              <a:defRPr b="1" sz="4000"/>
            </a:lvl1pPr>
          </a:lstStyle>
          <a:p>
            <a:pPr/>
            <a:r>
              <a:t>Strain Gauge Pressure Sensors</a:t>
            </a:r>
          </a:p>
        </p:txBody>
      </p:sp>
      <p:sp>
        <p:nvSpPr>
          <p:cNvPr id="139" name="Shape 139"/>
          <p:cNvSpPr/>
          <p:nvPr>
            <p:ph type="body" idx="4294967295"/>
          </p:nvPr>
        </p:nvSpPr>
        <p:spPr>
          <a:xfrm>
            <a:off x="457200" y="1600200"/>
            <a:ext cx="8382000" cy="4671963"/>
          </a:xfrm>
          <a:prstGeom prst="rect">
            <a:avLst/>
          </a:prstGeom>
        </p:spPr>
        <p:txBody>
          <a:bodyPr>
            <a:normAutofit fontScale="100000" lnSpcReduction="0"/>
          </a:bodyPr>
          <a:lstStyle/>
          <a:p>
            <a:pPr>
              <a:lnSpc>
                <a:spcPct val="90000"/>
              </a:lnSpc>
              <a:spcBef>
                <a:spcPts val="600"/>
              </a:spcBef>
              <a:buChar char="•"/>
              <a:defRPr b="1" sz="2800"/>
            </a:pPr>
            <a:r>
              <a:t>Strain gauge sensors originally used a metal diaphragm with strain gauges bonded to it. </a:t>
            </a:r>
          </a:p>
          <a:p>
            <a:pPr>
              <a:lnSpc>
                <a:spcPct val="90000"/>
              </a:lnSpc>
              <a:spcBef>
                <a:spcPts val="600"/>
              </a:spcBef>
              <a:buChar char="•"/>
              <a:defRPr b="1" sz="2800"/>
            </a:pPr>
            <a:r>
              <a:t>The signal due to deformation of the material is small, on the order of 0.1% of the base resistance</a:t>
            </a:r>
          </a:p>
          <a:p>
            <a:pPr>
              <a:lnSpc>
                <a:spcPct val="90000"/>
              </a:lnSpc>
              <a:spcBef>
                <a:spcPts val="600"/>
              </a:spcBef>
              <a:buChar char="•"/>
              <a:defRPr b="1" sz="2800"/>
            </a:pPr>
            <a:r>
              <a:t>Semiconductor strain gauges are widely used, both bonded and integrated into a silicon diaphragm, because the response to applied stress is an order of magnitude larger than for a metallic strain gauge.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idx="4294967295"/>
          </p:nvPr>
        </p:nvSpPr>
        <p:spPr>
          <a:xfrm>
            <a:off x="457200" y="274637"/>
            <a:ext cx="8229600" cy="1143001"/>
          </a:xfrm>
          <a:prstGeom prst="rect">
            <a:avLst/>
          </a:prstGeom>
        </p:spPr>
        <p:txBody>
          <a:bodyPr>
            <a:normAutofit fontScale="100000" lnSpcReduction="0"/>
          </a:bodyPr>
          <a:lstStyle>
            <a:lvl1pPr>
              <a:defRPr b="1" sz="4000"/>
            </a:lvl1pPr>
          </a:lstStyle>
          <a:p>
            <a:pPr/>
            <a:r>
              <a:t>Strain Gauge Pressure Sensors</a:t>
            </a:r>
          </a:p>
        </p:txBody>
      </p:sp>
      <p:sp>
        <p:nvSpPr>
          <p:cNvPr id="142" name="Shape 142"/>
          <p:cNvSpPr/>
          <p:nvPr>
            <p:ph type="body" idx="4294967295"/>
          </p:nvPr>
        </p:nvSpPr>
        <p:spPr>
          <a:xfrm>
            <a:off x="144512" y="1292671"/>
            <a:ext cx="8542288" cy="5168851"/>
          </a:xfrm>
          <a:prstGeom prst="rect">
            <a:avLst/>
          </a:prstGeom>
        </p:spPr>
        <p:txBody>
          <a:bodyPr>
            <a:normAutofit fontScale="100000" lnSpcReduction="0"/>
          </a:bodyPr>
          <a:lstStyle/>
          <a:p>
            <a:pPr marL="315468" indent="-315468" defTabSz="841247">
              <a:lnSpc>
                <a:spcPct val="90000"/>
              </a:lnSpc>
              <a:spcBef>
                <a:spcPts val="600"/>
              </a:spcBef>
              <a:buChar char="•"/>
              <a:defRPr b="1" sz="2576"/>
            </a:pPr>
            <a:r>
              <a:t>When the crystal lattice structure of silicon is deformed by applied stress, the resistance changes. </a:t>
            </a:r>
          </a:p>
          <a:p>
            <a:pPr marL="315468" indent="-315468" defTabSz="841247">
              <a:lnSpc>
                <a:spcPct val="90000"/>
              </a:lnSpc>
              <a:spcBef>
                <a:spcPts val="600"/>
              </a:spcBef>
              <a:buChar char="•"/>
              <a:defRPr b="1" sz="2576"/>
            </a:pPr>
            <a:r>
              <a:t>This is called the piezoresistive effect. Following are some of the types of strain gauges used in pressure sensors.</a:t>
            </a:r>
            <a:endParaRPr i="1"/>
          </a:p>
          <a:p>
            <a:pPr marL="315468" indent="-315468" defTabSz="841247">
              <a:lnSpc>
                <a:spcPct val="90000"/>
              </a:lnSpc>
              <a:spcBef>
                <a:spcPts val="600"/>
              </a:spcBef>
              <a:buChar char="•"/>
              <a:defRPr b="1" i="1" sz="2576"/>
            </a:pPr>
            <a:r>
              <a:t>Deposited strain gauge.</a:t>
            </a:r>
            <a:r>
              <a:rPr i="0"/>
              <a:t> Metallic strain gauges can be formed on a diaphragm by means of thin film deposition. </a:t>
            </a:r>
            <a:endParaRPr i="0"/>
          </a:p>
          <a:p>
            <a:pPr lvl="1" marL="736092" indent="-315468" defTabSz="841247">
              <a:lnSpc>
                <a:spcPct val="90000"/>
              </a:lnSpc>
              <a:spcBef>
                <a:spcPts val="600"/>
              </a:spcBef>
              <a:buChar char="•"/>
              <a:defRPr b="1" i="1" sz="2576"/>
            </a:pPr>
            <a:r>
              <a:rPr i="0"/>
              <a:t>This construction minimizes the effects of repeatability and hysteresis that bonded strain gauges exhibit. </a:t>
            </a:r>
            <a:endParaRPr i="0"/>
          </a:p>
          <a:p>
            <a:pPr lvl="1" marL="736092" indent="-315468" defTabSz="841247">
              <a:lnSpc>
                <a:spcPct val="90000"/>
              </a:lnSpc>
              <a:spcBef>
                <a:spcPts val="600"/>
              </a:spcBef>
              <a:buChar char="•"/>
              <a:defRPr b="1" i="1" sz="2576"/>
            </a:pPr>
            <a:r>
              <a:rPr i="0"/>
              <a:t>These sensors exhibit the relatively low output of metallic strain gauges.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idx="4294967295"/>
          </p:nvPr>
        </p:nvSpPr>
        <p:spPr>
          <a:xfrm>
            <a:off x="457200" y="274637"/>
            <a:ext cx="8229600" cy="1143001"/>
          </a:xfrm>
          <a:prstGeom prst="rect">
            <a:avLst/>
          </a:prstGeom>
        </p:spPr>
        <p:txBody>
          <a:bodyPr>
            <a:normAutofit fontScale="100000" lnSpcReduction="0"/>
          </a:bodyPr>
          <a:lstStyle>
            <a:lvl1pPr>
              <a:defRPr b="1" sz="4000"/>
            </a:lvl1pPr>
          </a:lstStyle>
          <a:p>
            <a:pPr/>
            <a:r>
              <a:t>Strain Gauge Pressure Sensors</a:t>
            </a:r>
          </a:p>
        </p:txBody>
      </p:sp>
      <p:sp>
        <p:nvSpPr>
          <p:cNvPr id="145" name="Shape 145"/>
          <p:cNvSpPr/>
          <p:nvPr>
            <p:ph type="body" sz="half" idx="4294967295"/>
          </p:nvPr>
        </p:nvSpPr>
        <p:spPr>
          <a:xfrm>
            <a:off x="457200" y="1168400"/>
            <a:ext cx="8001000" cy="2362200"/>
          </a:xfrm>
          <a:prstGeom prst="rect">
            <a:avLst/>
          </a:prstGeom>
        </p:spPr>
        <p:txBody>
          <a:bodyPr>
            <a:normAutofit fontScale="100000" lnSpcReduction="0"/>
          </a:bodyPr>
          <a:lstStyle/>
          <a:p>
            <a:pPr>
              <a:spcBef>
                <a:spcPts val="500"/>
              </a:spcBef>
              <a:buChar char="•"/>
              <a:defRPr b="1" i="1" sz="2400"/>
            </a:pPr>
            <a:r>
              <a:t>Bonded semiconductor strain gauge</a:t>
            </a:r>
            <a:r>
              <a:rPr i="0"/>
              <a:t>. A silicon bar may be bonded to a diaphragm to form a sensor with relatively high output. </a:t>
            </a:r>
            <a:endParaRPr i="0"/>
          </a:p>
          <a:p>
            <a:pPr>
              <a:spcBef>
                <a:spcPts val="500"/>
              </a:spcBef>
              <a:buChar char="•"/>
              <a:defRPr b="1" i="1" sz="2400"/>
            </a:pPr>
            <a:r>
              <a:rPr i="0"/>
              <a:t>Making the diaphragm from a chemically inert material allows this sensor to interface with a wide variety of media </a:t>
            </a:r>
          </a:p>
        </p:txBody>
      </p:sp>
      <p:pic>
        <p:nvPicPr>
          <p:cNvPr id="146" name="image.png"/>
          <p:cNvPicPr>
            <a:picLocks noChangeAspect="1"/>
          </p:cNvPicPr>
          <p:nvPr/>
        </p:nvPicPr>
        <p:blipFill>
          <a:blip r:embed="rId2">
            <a:extLst/>
          </a:blip>
          <a:stretch>
            <a:fillRect/>
          </a:stretch>
        </p:blipFill>
        <p:spPr>
          <a:xfrm>
            <a:off x="1524000" y="3810000"/>
            <a:ext cx="6324600" cy="2601913"/>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idx="4294967295"/>
          </p:nvPr>
        </p:nvSpPr>
        <p:spPr>
          <a:xfrm>
            <a:off x="457200" y="274637"/>
            <a:ext cx="8229600" cy="1143001"/>
          </a:xfrm>
          <a:prstGeom prst="rect">
            <a:avLst/>
          </a:prstGeom>
        </p:spPr>
        <p:txBody>
          <a:bodyPr>
            <a:normAutofit fontScale="100000" lnSpcReduction="0"/>
          </a:bodyPr>
          <a:lstStyle/>
          <a:p>
            <a:pPr defTabSz="841247">
              <a:defRPr i="1" sz="3680"/>
            </a:pPr>
            <a:r>
              <a:t> </a:t>
            </a:r>
            <a:r>
              <a:rPr b="1"/>
              <a:t>Piezoresistive Integrated Semiconductor</a:t>
            </a:r>
            <a:r>
              <a:rPr i="0"/>
              <a:t> </a:t>
            </a:r>
          </a:p>
        </p:txBody>
      </p:sp>
      <p:sp>
        <p:nvSpPr>
          <p:cNvPr id="149" name="Shape 149"/>
          <p:cNvSpPr/>
          <p:nvPr>
            <p:ph type="body" sz="half" idx="4294967295"/>
          </p:nvPr>
        </p:nvSpPr>
        <p:spPr>
          <a:xfrm>
            <a:off x="61317" y="1600200"/>
            <a:ext cx="4679901" cy="5000179"/>
          </a:xfrm>
          <a:prstGeom prst="rect">
            <a:avLst/>
          </a:prstGeom>
        </p:spPr>
        <p:txBody>
          <a:bodyPr>
            <a:normAutofit fontScale="100000" lnSpcReduction="0"/>
          </a:bodyPr>
          <a:lstStyle/>
          <a:p>
            <a:pPr marL="342900" indent="-342900">
              <a:lnSpc>
                <a:spcPct val="90000"/>
              </a:lnSpc>
              <a:spcBef>
                <a:spcPts val="400"/>
              </a:spcBef>
              <a:buChar char="•"/>
              <a:defRPr b="1" sz="2300"/>
            </a:pPr>
            <a:r>
              <a:t>IC processing is used to form the piezoresistors on the surface of a silicon wafer </a:t>
            </a:r>
          </a:p>
          <a:p>
            <a:pPr marL="342900" indent="-342900">
              <a:lnSpc>
                <a:spcPct val="90000"/>
              </a:lnSpc>
              <a:spcBef>
                <a:spcPts val="400"/>
              </a:spcBef>
              <a:buChar char="•"/>
              <a:defRPr b="1" sz="2300"/>
            </a:pPr>
            <a:r>
              <a:t>There are four piezoresistors within the diaphragm area on the sensor. Two are subjected to tangential stress and two to radial stress when the diaphragm is deflected. </a:t>
            </a:r>
          </a:p>
          <a:p>
            <a:pPr marL="342900" indent="-342900">
              <a:lnSpc>
                <a:spcPct val="90000"/>
              </a:lnSpc>
              <a:spcBef>
                <a:spcPts val="400"/>
              </a:spcBef>
              <a:buChar char="•"/>
              <a:defRPr b="1" sz="2300"/>
            </a:pPr>
            <a:r>
              <a:t>They are connected in a four-element bridge configuration (see Figure 22) and provide the following output: </a:t>
            </a:r>
          </a:p>
          <a:p>
            <a:pPr>
              <a:lnSpc>
                <a:spcPct val="90000"/>
              </a:lnSpc>
              <a:spcBef>
                <a:spcPts val="400"/>
              </a:spcBef>
              <a:buSzTx/>
              <a:buNone/>
              <a:defRPr b="1" sz="2300"/>
            </a:pPr>
            <a:r>
              <a:t>		V</a:t>
            </a:r>
            <a:r>
              <a:rPr baseline="-22521"/>
              <a:t>OUT</a:t>
            </a:r>
            <a:r>
              <a:t>/V</a:t>
            </a:r>
            <a:r>
              <a:rPr baseline="-22521"/>
              <a:t>CC</a:t>
            </a:r>
            <a:r>
              <a:t> =  </a:t>
            </a:r>
            <a:r>
              <a:t>Δ</a:t>
            </a:r>
            <a:r>
              <a:t>R / R </a:t>
            </a:r>
          </a:p>
        </p:txBody>
      </p:sp>
      <p:pic>
        <p:nvPicPr>
          <p:cNvPr id="150" name="image.png"/>
          <p:cNvPicPr>
            <a:picLocks noChangeAspect="1"/>
          </p:cNvPicPr>
          <p:nvPr/>
        </p:nvPicPr>
        <p:blipFill>
          <a:blip r:embed="rId2">
            <a:extLst/>
          </a:blip>
          <a:stretch>
            <a:fillRect/>
          </a:stretch>
        </p:blipFill>
        <p:spPr>
          <a:xfrm>
            <a:off x="4889500" y="2243137"/>
            <a:ext cx="3886200" cy="3370263"/>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idx="4294967295"/>
          </p:nvPr>
        </p:nvSpPr>
        <p:spPr>
          <a:xfrm>
            <a:off x="457200" y="274637"/>
            <a:ext cx="8229600" cy="1143001"/>
          </a:xfrm>
          <a:prstGeom prst="rect">
            <a:avLst/>
          </a:prstGeom>
        </p:spPr>
        <p:txBody>
          <a:bodyPr>
            <a:normAutofit fontScale="100000" lnSpcReduction="0"/>
          </a:bodyPr>
          <a:lstStyle>
            <a:lvl1pPr defTabSz="841247">
              <a:defRPr b="1" i="1" sz="3680"/>
            </a:lvl1pPr>
          </a:lstStyle>
          <a:p>
            <a:pPr/>
            <a:r>
              <a:t>Piezoresistive Integrated Semiconductor</a:t>
            </a:r>
          </a:p>
        </p:txBody>
      </p:sp>
      <p:pic>
        <p:nvPicPr>
          <p:cNvPr id="153" name="image.png"/>
          <p:cNvPicPr>
            <a:picLocks noChangeAspect="1"/>
          </p:cNvPicPr>
          <p:nvPr/>
        </p:nvPicPr>
        <p:blipFill>
          <a:blip r:embed="rId2">
            <a:extLst/>
          </a:blip>
          <a:stretch>
            <a:fillRect/>
          </a:stretch>
        </p:blipFill>
        <p:spPr>
          <a:xfrm>
            <a:off x="2466273" y="921413"/>
            <a:ext cx="3657601" cy="3641726"/>
          </a:xfrm>
          <a:prstGeom prst="rect">
            <a:avLst/>
          </a:prstGeom>
          <a:ln w="12700">
            <a:miter lim="400000"/>
          </a:ln>
        </p:spPr>
      </p:pic>
      <p:sp>
        <p:nvSpPr>
          <p:cNvPr id="154" name="Shape 154"/>
          <p:cNvSpPr/>
          <p:nvPr/>
        </p:nvSpPr>
        <p:spPr>
          <a:xfrm>
            <a:off x="1371600" y="5409494"/>
            <a:ext cx="5046499" cy="884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800"/>
            </a:pPr>
            <a:r>
              <a:t>IC processing is used to form the piezoresistors </a:t>
            </a:r>
          </a:p>
          <a:p>
            <a:pPr>
              <a:defRPr sz="1800"/>
            </a:pPr>
            <a:r>
              <a:t>on the surface of a silicon wafer to fabricate </a:t>
            </a:r>
          </a:p>
          <a:p>
            <a:pPr>
              <a:defRPr sz="1800"/>
            </a:pPr>
            <a:r>
              <a:t>an integrated piezoresistive pressure sensor.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idx="4294967295"/>
          </p:nvPr>
        </p:nvSpPr>
        <p:spPr>
          <a:xfrm>
            <a:off x="457200" y="274637"/>
            <a:ext cx="8229600" cy="1143001"/>
          </a:xfrm>
          <a:prstGeom prst="rect">
            <a:avLst/>
          </a:prstGeom>
        </p:spPr>
        <p:txBody>
          <a:bodyPr>
            <a:normAutofit fontScale="100000" lnSpcReduction="0"/>
          </a:bodyPr>
          <a:lstStyle/>
          <a:p>
            <a:pPr>
              <a:defRPr b="1"/>
            </a:pPr>
            <a:r>
              <a:t>Pressure Switches</a:t>
            </a:r>
            <a:r>
              <a:rPr b="0"/>
              <a:t> </a:t>
            </a:r>
          </a:p>
        </p:txBody>
      </p:sp>
      <p:sp>
        <p:nvSpPr>
          <p:cNvPr id="157" name="Shape 157"/>
          <p:cNvSpPr/>
          <p:nvPr>
            <p:ph type="body" idx="4294967295"/>
          </p:nvPr>
        </p:nvSpPr>
        <p:spPr>
          <a:xfrm>
            <a:off x="457200" y="1346200"/>
            <a:ext cx="8229600" cy="5129544"/>
          </a:xfrm>
          <a:prstGeom prst="rect">
            <a:avLst/>
          </a:prstGeom>
        </p:spPr>
        <p:txBody>
          <a:bodyPr>
            <a:normAutofit fontScale="100000" lnSpcReduction="0"/>
          </a:bodyPr>
          <a:lstStyle/>
          <a:p>
            <a:pPr>
              <a:lnSpc>
                <a:spcPct val="90000"/>
              </a:lnSpc>
              <a:buChar char="•"/>
              <a:defRPr b="1"/>
            </a:pPr>
            <a:r>
              <a:t>Pressure switches, combining a diaphragm or other pressure measuring means with a precision snap switch, can provide precise single-point pressure sensing. </a:t>
            </a:r>
          </a:p>
          <a:p>
            <a:pPr>
              <a:lnSpc>
                <a:spcPct val="90000"/>
              </a:lnSpc>
              <a:buChar char="•"/>
              <a:defRPr b="1"/>
            </a:pPr>
            <a:r>
              <a:t>Alternatively, simple electronic switches may be combined with electrical sensors to construct a pressure switch with an adjustable set point and hysteresis. </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idx="4294967295"/>
          </p:nvPr>
        </p:nvSpPr>
        <p:spPr>
          <a:xfrm>
            <a:off x="457200" y="274637"/>
            <a:ext cx="8229600" cy="1143001"/>
          </a:xfrm>
          <a:prstGeom prst="rect">
            <a:avLst/>
          </a:prstGeom>
        </p:spPr>
        <p:txBody>
          <a:bodyPr>
            <a:normAutofit fontScale="100000" lnSpcReduction="0"/>
          </a:bodyPr>
          <a:lstStyle/>
          <a:p>
            <a:pPr>
              <a:defRPr b="1"/>
            </a:pPr>
            <a:r>
              <a:t>Electrical Interfacing</a:t>
            </a:r>
            <a:r>
              <a:rPr b="0"/>
              <a:t> </a:t>
            </a:r>
          </a:p>
        </p:txBody>
      </p:sp>
      <p:sp>
        <p:nvSpPr>
          <p:cNvPr id="160" name="Shape 160"/>
          <p:cNvSpPr/>
          <p:nvPr>
            <p:ph type="body" idx="4294967295"/>
          </p:nvPr>
        </p:nvSpPr>
        <p:spPr>
          <a:xfrm>
            <a:off x="339592" y="1308298"/>
            <a:ext cx="8464816" cy="5193507"/>
          </a:xfrm>
          <a:prstGeom prst="rect">
            <a:avLst/>
          </a:prstGeom>
        </p:spPr>
        <p:txBody>
          <a:bodyPr>
            <a:normAutofit fontScale="100000" lnSpcReduction="0"/>
          </a:bodyPr>
          <a:lstStyle/>
          <a:p>
            <a:pPr marL="342900" indent="-342900">
              <a:lnSpc>
                <a:spcPct val="80000"/>
              </a:lnSpc>
              <a:spcBef>
                <a:spcPts val="400"/>
              </a:spcBef>
              <a:buChar char="•"/>
              <a:defRPr b="1" sz="2400"/>
            </a:pPr>
            <a:r>
              <a:t>Care must be taken to avoid corrupting the signal by noise of 60/50 Hz AC pickup. If the signal must be run some distance to the interface circuitry, twisted and/or shielded wire should be considered. A decoupling capacitor located at the sensor and connected from the supply to ground will also filter noise, as will a capacitor from output to ground.</a:t>
            </a:r>
          </a:p>
          <a:p>
            <a:pPr marL="342900" indent="-342900">
              <a:lnSpc>
                <a:spcPct val="80000"/>
              </a:lnSpc>
              <a:spcBef>
                <a:spcPts val="400"/>
              </a:spcBef>
              <a:buChar char="•"/>
              <a:defRPr b="1" sz="2400"/>
            </a:pPr>
            <a:r>
              <a:t>For long runs, a current output sensor should be considered. These devices have a 2-wire interface and modulate the supply current in response to applied pressure. Obviously, wire resistance has no effect and noise must change the loop current, not simply impress a voltage on the signal. The industry standard interface is:</a:t>
            </a:r>
          </a:p>
          <a:p>
            <a:pPr lvl="2" marL="228600" indent="685800">
              <a:lnSpc>
                <a:spcPct val="80000"/>
              </a:lnSpc>
              <a:spcBef>
                <a:spcPts val="0"/>
              </a:spcBef>
              <a:buSzTx/>
              <a:buNone/>
              <a:defRPr b="1" sz="2400"/>
            </a:pPr>
            <a:r>
              <a:t>PL = 4 mA     PH = 20 mA</a:t>
            </a:r>
          </a:p>
          <a:p>
            <a:pPr marL="342900" indent="-342900">
              <a:lnSpc>
                <a:spcPct val="80000"/>
              </a:lnSpc>
              <a:spcBef>
                <a:spcPts val="400"/>
              </a:spcBef>
              <a:buChar char="•"/>
              <a:defRPr b="1" sz="2400"/>
            </a:pPr>
            <a:r>
              <a:t>PL= low pressure range limit</a:t>
            </a:r>
            <a:br/>
            <a:r>
              <a:t>PH = high pressure range limit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idx="4294967295"/>
          </p:nvPr>
        </p:nvSpPr>
        <p:spPr>
          <a:xfrm>
            <a:off x="533400" y="-1"/>
            <a:ext cx="8229600" cy="1143002"/>
          </a:xfrm>
          <a:prstGeom prst="rect">
            <a:avLst/>
          </a:prstGeom>
        </p:spPr>
        <p:txBody>
          <a:bodyPr>
            <a:normAutofit fontScale="100000" lnSpcReduction="0"/>
          </a:bodyPr>
          <a:lstStyle/>
          <a:p>
            <a:pPr>
              <a:defRPr b="1"/>
            </a:pPr>
            <a:r>
              <a:t>Calibration</a:t>
            </a:r>
            <a:r>
              <a:rPr b="0"/>
              <a:t> </a:t>
            </a:r>
          </a:p>
        </p:txBody>
      </p:sp>
      <p:sp>
        <p:nvSpPr>
          <p:cNvPr id="163" name="Shape 163"/>
          <p:cNvSpPr/>
          <p:nvPr>
            <p:ph type="body" idx="4294967295"/>
          </p:nvPr>
        </p:nvSpPr>
        <p:spPr>
          <a:xfrm>
            <a:off x="304800" y="1059920"/>
            <a:ext cx="5020271" cy="5600701"/>
          </a:xfrm>
          <a:prstGeom prst="rect">
            <a:avLst/>
          </a:prstGeom>
        </p:spPr>
        <p:txBody>
          <a:bodyPr>
            <a:normAutofit fontScale="100000" lnSpcReduction="0"/>
          </a:bodyPr>
          <a:lstStyle/>
          <a:p>
            <a:pPr>
              <a:lnSpc>
                <a:spcPct val="90000"/>
              </a:lnSpc>
              <a:spcBef>
                <a:spcPts val="500"/>
              </a:spcBef>
              <a:buChar char="•"/>
              <a:defRPr b="1" sz="2700"/>
            </a:pPr>
            <a:r>
              <a:t>Dead-Weight Tester.</a:t>
            </a:r>
            <a:r>
              <a:t> A dead-weight tester uses calibrated weights that exert force on a piston which then acts on a fluid to produce a test pressure. </a:t>
            </a:r>
          </a:p>
          <a:p>
            <a:pPr>
              <a:lnSpc>
                <a:spcPct val="90000"/>
              </a:lnSpc>
              <a:spcBef>
                <a:spcPts val="500"/>
              </a:spcBef>
              <a:buChar char="•"/>
              <a:defRPr b="1" sz="2700"/>
            </a:pPr>
            <a:r>
              <a:t>For high pressures (&gt;500 psi), oil is typically used </a:t>
            </a:r>
          </a:p>
          <a:p>
            <a:pPr>
              <a:lnSpc>
                <a:spcPct val="90000"/>
              </a:lnSpc>
              <a:spcBef>
                <a:spcPts val="500"/>
              </a:spcBef>
              <a:buChar char="•"/>
              <a:defRPr b="1" sz="2700"/>
            </a:pPr>
            <a:r>
              <a:t>For lower pressures, pneumatic air bearing testers are available and are much more convenient as well as less messy to use. </a:t>
            </a:r>
          </a:p>
        </p:txBody>
      </p:sp>
      <p:pic>
        <p:nvPicPr>
          <p:cNvPr id="164" name="image.png"/>
          <p:cNvPicPr>
            <a:picLocks noChangeAspect="1"/>
          </p:cNvPicPr>
          <p:nvPr/>
        </p:nvPicPr>
        <p:blipFill>
          <a:blip r:embed="rId2">
            <a:extLst/>
          </a:blip>
          <a:stretch>
            <a:fillRect/>
          </a:stretch>
        </p:blipFill>
        <p:spPr>
          <a:xfrm>
            <a:off x="5478462" y="1371600"/>
            <a:ext cx="3589338" cy="5410200"/>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idx="4294967295"/>
          </p:nvPr>
        </p:nvSpPr>
        <p:spPr>
          <a:xfrm>
            <a:off x="457200" y="274637"/>
            <a:ext cx="8229600" cy="1143001"/>
          </a:xfrm>
          <a:prstGeom prst="rect">
            <a:avLst/>
          </a:prstGeom>
        </p:spPr>
        <p:txBody>
          <a:bodyPr>
            <a:normAutofit fontScale="100000" lnSpcReduction="0"/>
          </a:bodyPr>
          <a:lstStyle/>
          <a:p>
            <a:pPr/>
            <a:r>
              <a:t> </a:t>
            </a:r>
            <a:r>
              <a:rPr b="1"/>
              <a:t>Manometer</a:t>
            </a:r>
            <a:r>
              <a:t> </a:t>
            </a:r>
          </a:p>
        </p:txBody>
      </p:sp>
      <p:sp>
        <p:nvSpPr>
          <p:cNvPr id="167" name="Shape 167"/>
          <p:cNvSpPr/>
          <p:nvPr>
            <p:ph type="body" sz="half" idx="4294967295"/>
          </p:nvPr>
        </p:nvSpPr>
        <p:spPr>
          <a:xfrm>
            <a:off x="186663" y="1600200"/>
            <a:ext cx="4934149" cy="4864961"/>
          </a:xfrm>
          <a:prstGeom prst="rect">
            <a:avLst/>
          </a:prstGeom>
        </p:spPr>
        <p:txBody>
          <a:bodyPr>
            <a:normAutofit fontScale="100000" lnSpcReduction="0"/>
          </a:bodyPr>
          <a:lstStyle/>
          <a:p>
            <a:pPr marL="339471" indent="-339471" defTabSz="905255">
              <a:spcBef>
                <a:spcPts val="500"/>
              </a:spcBef>
              <a:buChar char="•"/>
              <a:defRPr b="1" sz="2970"/>
            </a:pPr>
            <a:r>
              <a:t>A mercury manometer is a simple pressure standard and may be used for gauge, differential, and absolute measurements with a suitable reference. </a:t>
            </a:r>
          </a:p>
          <a:p>
            <a:pPr marL="339471" indent="-339471" defTabSz="905255">
              <a:spcBef>
                <a:spcPts val="500"/>
              </a:spcBef>
              <a:buChar char="•"/>
              <a:defRPr b="1" sz="2970"/>
            </a:pPr>
            <a:r>
              <a:t>It is useful mainly for lower pressure work because the height </a:t>
            </a:r>
          </a:p>
        </p:txBody>
      </p:sp>
      <p:pic>
        <p:nvPicPr>
          <p:cNvPr id="168" name="image.png"/>
          <p:cNvPicPr>
            <a:picLocks noChangeAspect="1"/>
          </p:cNvPicPr>
          <p:nvPr/>
        </p:nvPicPr>
        <p:blipFill>
          <a:blip r:embed="rId2">
            <a:extLst/>
          </a:blip>
          <a:stretch>
            <a:fillRect/>
          </a:stretch>
        </p:blipFill>
        <p:spPr>
          <a:xfrm>
            <a:off x="5037666" y="1677987"/>
            <a:ext cx="3962401" cy="3502026"/>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idx="4294967295"/>
          </p:nvPr>
        </p:nvSpPr>
        <p:spPr>
          <a:xfrm>
            <a:off x="457200" y="274637"/>
            <a:ext cx="8229600" cy="1143001"/>
          </a:xfrm>
          <a:prstGeom prst="rect">
            <a:avLst/>
          </a:prstGeom>
        </p:spPr>
        <p:txBody>
          <a:bodyPr>
            <a:normAutofit fontScale="100000" lnSpcReduction="0"/>
          </a:bodyPr>
          <a:lstStyle/>
          <a:p>
            <a:pPr>
              <a:defRPr b="1"/>
            </a:pPr>
            <a:r>
              <a:t>Selection Considerations</a:t>
            </a:r>
            <a:r>
              <a:rPr b="0"/>
              <a:t> </a:t>
            </a:r>
          </a:p>
        </p:txBody>
      </p:sp>
      <p:sp>
        <p:nvSpPr>
          <p:cNvPr id="171" name="Shape 171"/>
          <p:cNvSpPr/>
          <p:nvPr>
            <p:ph type="body" idx="4294967295"/>
          </p:nvPr>
        </p:nvSpPr>
        <p:spPr>
          <a:xfrm>
            <a:off x="457200" y="1166018"/>
            <a:ext cx="8229600" cy="5128089"/>
          </a:xfrm>
          <a:prstGeom prst="rect">
            <a:avLst/>
          </a:prstGeom>
        </p:spPr>
        <p:txBody>
          <a:bodyPr>
            <a:normAutofit fontScale="100000" lnSpcReduction="0"/>
          </a:bodyPr>
          <a:lstStyle/>
          <a:p>
            <a:pPr marL="339470" indent="-339470" defTabSz="905255">
              <a:lnSpc>
                <a:spcPct val="80000"/>
              </a:lnSpc>
              <a:spcBef>
                <a:spcPts val="500"/>
              </a:spcBef>
              <a:buChar char="•"/>
              <a:defRPr b="1" sz="2574"/>
            </a:pPr>
            <a:r>
              <a:t>Selection of a pressure sensor involves consideration of the medium for compatibility with the materials used in the sensor, the type (gauge, absolute, differential) of measurement, the range, the type of electrical output, and the accuracy required. </a:t>
            </a:r>
          </a:p>
          <a:p>
            <a:pPr marL="339470" indent="-339470" defTabSz="905255">
              <a:lnSpc>
                <a:spcPct val="80000"/>
              </a:lnSpc>
              <a:spcBef>
                <a:spcPts val="500"/>
              </a:spcBef>
              <a:buChar char="•"/>
              <a:defRPr b="1" sz="2574"/>
            </a:pPr>
            <a:r>
              <a:t>Manufacturer's specifications usually apply to a particular temperature range. If the range of operation in a given application is smaller, for example, the errors should ratio down. </a:t>
            </a:r>
          </a:p>
          <a:p>
            <a:pPr marL="339470" indent="-339470" defTabSz="905255">
              <a:lnSpc>
                <a:spcPct val="80000"/>
              </a:lnSpc>
              <a:spcBef>
                <a:spcPts val="500"/>
              </a:spcBef>
              <a:buChar char="•"/>
              <a:defRPr b="1" sz="2574"/>
            </a:pPr>
            <a:r>
              <a:t>Total error can be computed by adding the individual errors (worst-case) or by computing the geometric sum or root sum of the squares (RSS). The latter is more realistic since it treats them as independent errors that typically vary randomly.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title" idx="4294967295"/>
          </p:nvPr>
        </p:nvSpPr>
        <p:spPr>
          <a:xfrm>
            <a:off x="457200" y="-1"/>
            <a:ext cx="8229600" cy="1143002"/>
          </a:xfrm>
          <a:prstGeom prst="rect">
            <a:avLst/>
          </a:prstGeom>
        </p:spPr>
        <p:txBody>
          <a:bodyPr>
            <a:normAutofit fontScale="100000" lnSpcReduction="0"/>
          </a:bodyPr>
          <a:lstStyle/>
          <a:p>
            <a:pPr/>
            <a:r>
              <a:t>Pressure in open tank</a:t>
            </a:r>
          </a:p>
        </p:txBody>
      </p:sp>
      <p:sp>
        <p:nvSpPr>
          <p:cNvPr id="28" name="Shape 28"/>
          <p:cNvSpPr/>
          <p:nvPr/>
        </p:nvSpPr>
        <p:spPr>
          <a:xfrm>
            <a:off x="533400" y="1116894"/>
            <a:ext cx="8201025" cy="221756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800"/>
            </a:pPr>
            <a:r>
              <a:t>A container filled with a liquid has a pressure (due to the weight of the liquid) at a point in the liquid of: </a:t>
            </a:r>
          </a:p>
          <a:p>
            <a:pPr>
              <a:defRPr sz="1800"/>
            </a:pPr>
            <a:r>
              <a:t> 			</a:t>
            </a:r>
          </a:p>
          <a:p>
            <a:pPr>
              <a:defRPr b="1" sz="1800"/>
            </a:pPr>
            <a:r>
              <a:t>P =  F/A</a:t>
            </a:r>
          </a:p>
          <a:p>
            <a:pPr>
              <a:defRPr b="1" sz="1800"/>
            </a:pPr>
            <a:r>
              <a:t>P = W/A</a:t>
            </a:r>
          </a:p>
          <a:p>
            <a:pPr>
              <a:defRPr b="1" sz="1800"/>
            </a:pPr>
            <a:r>
              <a:t>P = </a:t>
            </a:r>
            <a:r>
              <a:t>ρ</a:t>
            </a:r>
            <a:r>
              <a:t>gV/A</a:t>
            </a:r>
          </a:p>
          <a:p>
            <a:pPr>
              <a:defRPr b="1" sz="1800"/>
            </a:pPr>
            <a:r>
              <a:t>P = </a:t>
            </a:r>
            <a:r>
              <a:t>ρ</a:t>
            </a:r>
            <a:r>
              <a:t>ghA/A</a:t>
            </a:r>
          </a:p>
          <a:p>
            <a:pPr>
              <a:defRPr b="1" sz="1800"/>
            </a:pPr>
            <a:r>
              <a:t>P = </a:t>
            </a:r>
            <a:r>
              <a:t>ρ</a:t>
            </a:r>
            <a:r>
              <a:t>gh</a:t>
            </a:r>
          </a:p>
        </p:txBody>
      </p:sp>
      <p:sp>
        <p:nvSpPr>
          <p:cNvPr id="29" name="Shape 29"/>
          <p:cNvSpPr/>
          <p:nvPr/>
        </p:nvSpPr>
        <p:spPr>
          <a:xfrm>
            <a:off x="457200" y="3581400"/>
            <a:ext cx="3276600" cy="22175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t>P = pressure</a:t>
            </a:r>
          </a:p>
          <a:p>
            <a:pPr>
              <a:defRPr sz="1800"/>
            </a:pPr>
            <a:r>
              <a:t>F = force</a:t>
            </a:r>
          </a:p>
          <a:p>
            <a:pPr>
              <a:defRPr sz="1800"/>
            </a:pPr>
            <a:r>
              <a:t>A = Area</a:t>
            </a:r>
          </a:p>
          <a:p>
            <a:pPr>
              <a:defRPr sz="1800"/>
            </a:pPr>
            <a:r>
              <a:t>W = weight of the liquid </a:t>
            </a:r>
          </a:p>
          <a:p>
            <a:pPr>
              <a:defRPr sz="1800"/>
            </a:pPr>
            <a:r>
              <a:t>V = volume above the Area</a:t>
            </a:r>
          </a:p>
          <a:p>
            <a:pPr>
              <a:defRPr sz="1800"/>
            </a:pPr>
            <a:r>
              <a:t>g = gravitation</a:t>
            </a:r>
          </a:p>
          <a:p>
            <a:pPr>
              <a:defRPr sz="1800"/>
            </a:pPr>
            <a:r>
              <a:t>ρ = mass density</a:t>
            </a:r>
          </a:p>
          <a:p>
            <a:pPr>
              <a:defRPr sz="1800"/>
            </a:pPr>
            <a:r>
              <a:t>h = distance from the surface </a:t>
            </a:r>
          </a:p>
        </p:txBody>
      </p:sp>
      <p:grpSp>
        <p:nvGrpSpPr>
          <p:cNvPr id="42" name="Group 42"/>
          <p:cNvGrpSpPr/>
          <p:nvPr/>
        </p:nvGrpSpPr>
        <p:grpSpPr>
          <a:xfrm>
            <a:off x="3657599" y="1981200"/>
            <a:ext cx="2057401" cy="2667000"/>
            <a:chOff x="0" y="0"/>
            <a:chExt cx="2057400" cy="2667000"/>
          </a:xfrm>
        </p:grpSpPr>
        <p:sp>
          <p:nvSpPr>
            <p:cNvPr id="30" name="Shape 30"/>
            <p:cNvSpPr/>
            <p:nvPr/>
          </p:nvSpPr>
          <p:spPr>
            <a:xfrm>
              <a:off x="-1" y="914400"/>
              <a:ext cx="1143002" cy="15240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defRPr sz="1800"/>
              </a:pPr>
            </a:p>
          </p:txBody>
        </p:sp>
        <p:grpSp>
          <p:nvGrpSpPr>
            <p:cNvPr id="33" name="Group 33"/>
            <p:cNvGrpSpPr/>
            <p:nvPr/>
          </p:nvGrpSpPr>
          <p:grpSpPr>
            <a:xfrm>
              <a:off x="-1" y="2286000"/>
              <a:ext cx="1143002" cy="381000"/>
              <a:chOff x="0" y="0"/>
              <a:chExt cx="1143000" cy="381000"/>
            </a:xfrm>
          </p:grpSpPr>
          <p:sp>
            <p:nvSpPr>
              <p:cNvPr id="31" name="Shape 31"/>
              <p:cNvSpPr/>
              <p:nvPr/>
            </p:nvSpPr>
            <p:spPr>
              <a:xfrm>
                <a:off x="-1" y="0"/>
                <a:ext cx="1143002" cy="381000"/>
              </a:xfrm>
              <a:prstGeom prst="ellipse">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sz="1800"/>
                </a:pPr>
              </a:p>
            </p:txBody>
          </p:sp>
          <p:sp>
            <p:nvSpPr>
              <p:cNvPr id="32" name="Shape 32"/>
              <p:cNvSpPr/>
              <p:nvPr/>
            </p:nvSpPr>
            <p:spPr>
              <a:xfrm>
                <a:off x="443192" y="15169"/>
                <a:ext cx="25661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800"/>
                </a:lvl1pPr>
              </a:lstStyle>
              <a:p>
                <a:pPr/>
                <a:r>
                  <a:t>A</a:t>
                </a:r>
              </a:p>
            </p:txBody>
          </p:sp>
        </p:grpSp>
        <p:sp>
          <p:nvSpPr>
            <p:cNvPr id="34" name="Shape 34"/>
            <p:cNvSpPr/>
            <p:nvPr/>
          </p:nvSpPr>
          <p:spPr>
            <a:xfrm flipH="1">
              <a:off x="-1" y="152399"/>
              <a:ext cx="2" cy="2286002"/>
            </a:xfrm>
            <a:prstGeom prst="line">
              <a:avLst/>
            </a:prstGeom>
            <a:noFill/>
            <a:ln w="9525" cap="flat">
              <a:solidFill>
                <a:srgbClr val="000000"/>
              </a:solidFill>
              <a:prstDash val="solid"/>
              <a:round/>
            </a:ln>
            <a:effectLst/>
          </p:spPr>
          <p:txBody>
            <a:bodyPr wrap="square" lIns="45719" tIns="45719" rIns="45719" bIns="45719" numCol="1" anchor="t">
              <a:noAutofit/>
            </a:bodyPr>
            <a:lstStyle/>
            <a:p>
              <a:pPr/>
            </a:p>
          </p:txBody>
        </p:sp>
        <p:sp>
          <p:nvSpPr>
            <p:cNvPr id="35" name="Shape 35"/>
            <p:cNvSpPr/>
            <p:nvPr/>
          </p:nvSpPr>
          <p:spPr>
            <a:xfrm flipH="1">
              <a:off x="1143000" y="152399"/>
              <a:ext cx="1" cy="2286002"/>
            </a:xfrm>
            <a:prstGeom prst="line">
              <a:avLst/>
            </a:prstGeom>
            <a:noFill/>
            <a:ln w="9525" cap="flat">
              <a:solidFill>
                <a:srgbClr val="000000"/>
              </a:solidFill>
              <a:prstDash val="solid"/>
              <a:round/>
            </a:ln>
            <a:effectLst/>
          </p:spPr>
          <p:txBody>
            <a:bodyPr wrap="square" lIns="45719" tIns="45719" rIns="45719" bIns="45719" numCol="1" anchor="t">
              <a:noAutofit/>
            </a:bodyPr>
            <a:lstStyle/>
            <a:p>
              <a:pPr/>
            </a:p>
          </p:txBody>
        </p:sp>
        <p:sp>
          <p:nvSpPr>
            <p:cNvPr id="36" name="Shape 36"/>
            <p:cNvSpPr/>
            <p:nvPr/>
          </p:nvSpPr>
          <p:spPr>
            <a:xfrm>
              <a:off x="-1" y="0"/>
              <a:ext cx="1143002" cy="381000"/>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defRPr sz="1800"/>
              </a:pPr>
            </a:p>
          </p:txBody>
        </p:sp>
        <p:sp>
          <p:nvSpPr>
            <p:cNvPr id="37" name="Shape 37"/>
            <p:cNvSpPr/>
            <p:nvPr/>
          </p:nvSpPr>
          <p:spPr>
            <a:xfrm>
              <a:off x="-1" y="685800"/>
              <a:ext cx="1143002" cy="381000"/>
            </a:xfrm>
            <a:prstGeom prst="ellipse">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defRPr sz="1800"/>
              </a:pPr>
            </a:p>
          </p:txBody>
        </p:sp>
        <p:sp>
          <p:nvSpPr>
            <p:cNvPr id="38" name="Shape 38"/>
            <p:cNvSpPr/>
            <p:nvPr/>
          </p:nvSpPr>
          <p:spPr>
            <a:xfrm>
              <a:off x="1143000" y="914400"/>
              <a:ext cx="838200"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a:p>
          </p:txBody>
        </p:sp>
        <p:sp>
          <p:nvSpPr>
            <p:cNvPr id="39" name="Shape 39"/>
            <p:cNvSpPr/>
            <p:nvPr/>
          </p:nvSpPr>
          <p:spPr>
            <a:xfrm>
              <a:off x="1143000" y="2514600"/>
              <a:ext cx="914400"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a:p>
          </p:txBody>
        </p:sp>
        <p:sp>
          <p:nvSpPr>
            <p:cNvPr id="40" name="Shape 40"/>
            <p:cNvSpPr/>
            <p:nvPr/>
          </p:nvSpPr>
          <p:spPr>
            <a:xfrm flipH="1">
              <a:off x="1676399" y="914400"/>
              <a:ext cx="1" cy="1600200"/>
            </a:xfrm>
            <a:prstGeom prst="line">
              <a:avLst/>
            </a:prstGeom>
            <a:noFill/>
            <a:ln w="952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41" name="Shape 41"/>
            <p:cNvSpPr/>
            <p:nvPr/>
          </p:nvSpPr>
          <p:spPr>
            <a:xfrm>
              <a:off x="1676400" y="1600200"/>
              <a:ext cx="30480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1000"/>
                </a:spcBef>
                <a:defRPr sz="1800"/>
              </a:lvl1pPr>
            </a:lstStyle>
            <a:p>
              <a:pPr/>
              <a:r>
                <a:t>h</a:t>
              </a:r>
            </a:p>
          </p:txBody>
        </p:sp>
      </p:gr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Selection Considerations</a:t>
            </a:r>
          </a:p>
        </p:txBody>
      </p:sp>
      <p:sp>
        <p:nvSpPr>
          <p:cNvPr id="174" name="Shape 174"/>
          <p:cNvSpPr/>
          <p:nvPr>
            <p:ph type="body" idx="4294967295"/>
          </p:nvPr>
        </p:nvSpPr>
        <p:spPr>
          <a:xfrm>
            <a:off x="457200" y="1219200"/>
            <a:ext cx="8434719" cy="4396515"/>
          </a:xfrm>
          <a:prstGeom prst="rect">
            <a:avLst/>
          </a:prstGeom>
        </p:spPr>
        <p:txBody>
          <a:bodyPr>
            <a:normAutofit fontScale="100000" lnSpcReduction="0"/>
          </a:bodyPr>
          <a:lstStyle/>
          <a:p>
            <a:pPr>
              <a:lnSpc>
                <a:spcPct val="90000"/>
              </a:lnSpc>
              <a:spcBef>
                <a:spcPts val="500"/>
              </a:spcBef>
              <a:buChar char="•"/>
              <a:defRPr b="1" sz="2600"/>
            </a:pPr>
            <a:r>
              <a:t>Following is a comparison of the two methods. </a:t>
            </a:r>
          </a:p>
          <a:p>
            <a:pPr>
              <a:lnSpc>
                <a:spcPct val="90000"/>
              </a:lnSpc>
              <a:spcBef>
                <a:spcPts val="500"/>
              </a:spcBef>
              <a:buChar char="•"/>
              <a:defRPr b="1" sz="2600"/>
            </a:pPr>
            <a:r>
              <a:t>Given the following error terms: </a:t>
            </a:r>
          </a:p>
          <a:p>
            <a:pPr lvl="1" marL="742950" indent="-285750">
              <a:lnSpc>
                <a:spcPct val="90000"/>
              </a:lnSpc>
              <a:spcBef>
                <a:spcPts val="0"/>
              </a:spcBef>
              <a:defRPr b="1" sz="2600"/>
            </a:pPr>
            <a:r>
              <a:t>Linearity = 1% F.S. </a:t>
            </a:r>
          </a:p>
          <a:p>
            <a:pPr lvl="1" marL="742950" indent="-285750">
              <a:lnSpc>
                <a:spcPct val="90000"/>
              </a:lnSpc>
              <a:spcBef>
                <a:spcPts val="0"/>
              </a:spcBef>
              <a:defRPr b="1" sz="2600"/>
            </a:pPr>
            <a:r>
              <a:t>Null calibration = 1% F.S. </a:t>
            </a:r>
          </a:p>
          <a:p>
            <a:pPr lvl="1" marL="742950" indent="-285750">
              <a:lnSpc>
                <a:spcPct val="90000"/>
              </a:lnSpc>
              <a:spcBef>
                <a:spcPts val="0"/>
              </a:spcBef>
              <a:defRPr b="1" sz="2600"/>
            </a:pPr>
            <a:r>
              <a:t>Sensitivity calibration = 1% F.S. Temperature errors are sometimes given as coefficients per ºC referenced to 25ºC. Simply multiply the coefficient by the temperature range of the application to obtain the total error. </a:t>
            </a:r>
          </a:p>
          <a:p>
            <a:pPr lvl="1" marL="742950" indent="-285750">
              <a:lnSpc>
                <a:spcPct val="90000"/>
              </a:lnSpc>
              <a:spcBef>
                <a:spcPts val="0"/>
              </a:spcBef>
              <a:defRPr b="1" sz="2600"/>
            </a:pPr>
            <a:r>
              <a:t>Temperature error = 0.5% F.S. </a:t>
            </a:r>
          </a:p>
          <a:p>
            <a:pPr lvl="1" marL="742950" indent="-285750">
              <a:lnSpc>
                <a:spcPct val="90000"/>
              </a:lnSpc>
              <a:spcBef>
                <a:spcPts val="0"/>
              </a:spcBef>
              <a:defRPr b="1" sz="2600"/>
            </a:pPr>
            <a:r>
              <a:t>Repeatability and hysteresis = 0.1% F.S. </a:t>
            </a:r>
          </a:p>
        </p:txBody>
      </p:sp>
      <p:pic>
        <p:nvPicPr>
          <p:cNvPr id="175" name="fun1198_eq21.png" descr="fun1198_eq21"/>
          <p:cNvPicPr>
            <a:picLocks noChangeAspect="1"/>
          </p:cNvPicPr>
          <p:nvPr/>
        </p:nvPicPr>
        <p:blipFill>
          <a:blip r:embed="rId2">
            <a:extLst/>
          </a:blip>
          <a:stretch>
            <a:fillRect/>
          </a:stretch>
        </p:blipFill>
        <p:spPr>
          <a:xfrm>
            <a:off x="2247900" y="5808133"/>
            <a:ext cx="4419600" cy="673101"/>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idx="4294967295"/>
          </p:nvPr>
        </p:nvSpPr>
        <p:spPr>
          <a:xfrm>
            <a:off x="457200" y="274637"/>
            <a:ext cx="8229600" cy="1143001"/>
          </a:xfrm>
          <a:prstGeom prst="rect">
            <a:avLst/>
          </a:prstGeom>
        </p:spPr>
        <p:txBody>
          <a:bodyPr>
            <a:normAutofit fontScale="100000" lnSpcReduction="0"/>
          </a:bodyPr>
          <a:lstStyle>
            <a:lvl1pPr>
              <a:defRPr b="1"/>
            </a:lvl1pPr>
          </a:lstStyle>
          <a:p>
            <a:pPr/>
            <a:r>
              <a:t>Selection Considerations</a:t>
            </a:r>
          </a:p>
        </p:txBody>
      </p:sp>
      <p:sp>
        <p:nvSpPr>
          <p:cNvPr id="178" name="Shape 178"/>
          <p:cNvSpPr/>
          <p:nvPr>
            <p:ph type="body" idx="4294967295"/>
          </p:nvPr>
        </p:nvSpPr>
        <p:spPr>
          <a:xfrm>
            <a:off x="457200" y="1600200"/>
            <a:ext cx="8229600" cy="4525963"/>
          </a:xfrm>
          <a:prstGeom prst="rect">
            <a:avLst/>
          </a:prstGeom>
        </p:spPr>
        <p:txBody>
          <a:bodyPr>
            <a:normAutofit fontScale="100000" lnSpcReduction="0"/>
          </a:bodyPr>
          <a:lstStyle/>
          <a:p>
            <a:pPr>
              <a:buChar char="•"/>
              <a:defRPr b="1"/>
            </a:pPr>
            <a:r>
              <a:t>Worst case error is equal to the sum of all the maximum errors:</a:t>
            </a:r>
          </a:p>
          <a:p>
            <a:pPr>
              <a:buSzTx/>
              <a:buNone/>
              <a:defRPr b="1"/>
            </a:pPr>
            <a:r>
              <a:t>   </a:t>
            </a:r>
            <a:r>
              <a:rPr sz="2800"/>
              <a:t>Worst case error = 1 + 1 + 1 + 0.5 + 0.1 = 3.6%</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idx="4294967295"/>
          </p:nvPr>
        </p:nvSpPr>
        <p:spPr>
          <a:xfrm>
            <a:off x="457200" y="274637"/>
            <a:ext cx="8229600" cy="1143001"/>
          </a:xfrm>
          <a:prstGeom prst="rect">
            <a:avLst/>
          </a:prstGeom>
        </p:spPr>
        <p:txBody>
          <a:bodyPr>
            <a:normAutofit fontScale="100000" lnSpcReduction="0"/>
          </a:bodyPr>
          <a:lstStyle/>
          <a:p>
            <a:pPr>
              <a:defRPr b="1"/>
            </a:pPr>
            <a:r>
              <a:t>Industrial Applications</a:t>
            </a:r>
            <a:r>
              <a:rPr b="0"/>
              <a:t> </a:t>
            </a:r>
          </a:p>
        </p:txBody>
      </p:sp>
      <p:sp>
        <p:nvSpPr>
          <p:cNvPr id="181" name="Shape 181"/>
          <p:cNvSpPr/>
          <p:nvPr>
            <p:ph type="body" idx="4294967295"/>
          </p:nvPr>
        </p:nvSpPr>
        <p:spPr>
          <a:xfrm>
            <a:off x="457200" y="1219200"/>
            <a:ext cx="8054248" cy="4853848"/>
          </a:xfrm>
          <a:prstGeom prst="rect">
            <a:avLst/>
          </a:prstGeom>
        </p:spPr>
        <p:txBody>
          <a:bodyPr>
            <a:normAutofit fontScale="100000" lnSpcReduction="0"/>
          </a:bodyPr>
          <a:lstStyle/>
          <a:p>
            <a:pPr>
              <a:lnSpc>
                <a:spcPct val="90000"/>
              </a:lnSpc>
              <a:spcBef>
                <a:spcPts val="500"/>
              </a:spcBef>
              <a:buSzTx/>
              <a:buNone/>
              <a:defRPr b="1" i="1" sz="2400"/>
            </a:pPr>
            <a:r>
              <a:t>Fluid level in a tank:</a:t>
            </a:r>
            <a:r>
              <a:rPr i="0"/>
              <a:t> A gauge pressure sensor located to measure the pressure at the bottom of a tank can be used for a remote indication of fluid level using the relation:</a:t>
            </a:r>
          </a:p>
          <a:p>
            <a:pPr>
              <a:lnSpc>
                <a:spcPct val="90000"/>
              </a:lnSpc>
              <a:spcBef>
                <a:spcPts val="500"/>
              </a:spcBef>
              <a:buSzTx/>
              <a:buNone/>
              <a:defRPr b="1" sz="2400"/>
            </a:pPr>
            <a:r>
              <a:t>  		 h = P/</a:t>
            </a:r>
            <a:r>
              <a:t>ρ</a:t>
            </a:r>
            <a:r>
              <a:t>g</a:t>
            </a:r>
          </a:p>
          <a:p>
            <a:pPr>
              <a:lnSpc>
                <a:spcPct val="90000"/>
              </a:lnSpc>
              <a:spcBef>
                <a:spcPts val="500"/>
              </a:spcBef>
              <a:buSzTx/>
              <a:buNone/>
              <a:defRPr b="1" i="1" sz="2400"/>
            </a:pPr>
            <a:r>
              <a:t>Fluid flow:</a:t>
            </a:r>
            <a:r>
              <a:rPr i="0"/>
              <a:t> An orifice plate placed in a pipe section creates a pressure drop. This approach is widely used to measure flow because the pressure drop may be kept small in comparison to some other types of flowmeters and because it is impervious to clogging, which may otherwise be a problem when measuring flow of a viscous medium or one containing particulate matter. The relation is: </a:t>
            </a:r>
          </a:p>
        </p:txBody>
      </p:sp>
      <p:pic>
        <p:nvPicPr>
          <p:cNvPr id="182" name="image.png"/>
          <p:cNvPicPr>
            <a:picLocks noChangeAspect="1"/>
          </p:cNvPicPr>
          <p:nvPr/>
        </p:nvPicPr>
        <p:blipFill>
          <a:blip r:embed="rId2">
            <a:extLst/>
          </a:blip>
          <a:stretch>
            <a:fillRect/>
          </a:stretch>
        </p:blipFill>
        <p:spPr>
          <a:xfrm>
            <a:off x="2607733" y="6197600"/>
            <a:ext cx="2514601" cy="341313"/>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idx="4294967295"/>
          </p:nvPr>
        </p:nvSpPr>
        <p:spPr>
          <a:xfrm>
            <a:off x="457200" y="274637"/>
            <a:ext cx="8229600" cy="1143001"/>
          </a:xfrm>
          <a:prstGeom prst="rect">
            <a:avLst/>
          </a:prstGeom>
        </p:spPr>
        <p:txBody>
          <a:bodyPr>
            <a:normAutofit fontScale="100000" lnSpcReduction="0"/>
          </a:bodyPr>
          <a:lstStyle/>
          <a:p>
            <a:pPr>
              <a:defRPr b="1"/>
            </a:pPr>
            <a:r>
              <a:t>Static pressure of </a:t>
            </a:r>
            <a:r>
              <a:rPr b="0"/>
              <a:t>atmosphere </a:t>
            </a:r>
          </a:p>
        </p:txBody>
      </p:sp>
      <p:sp>
        <p:nvSpPr>
          <p:cNvPr id="45" name="Shape 45"/>
          <p:cNvSpPr/>
          <p:nvPr>
            <p:ph type="body" sz="half" idx="4294967295"/>
          </p:nvPr>
        </p:nvSpPr>
        <p:spPr>
          <a:xfrm>
            <a:off x="457200" y="1600200"/>
            <a:ext cx="4038600" cy="4525963"/>
          </a:xfrm>
          <a:prstGeom prst="rect">
            <a:avLst/>
          </a:prstGeom>
        </p:spPr>
        <p:txBody>
          <a:bodyPr>
            <a:normAutofit fontScale="100000" lnSpcReduction="0"/>
          </a:bodyPr>
          <a:lstStyle/>
          <a:p>
            <a:pPr>
              <a:lnSpc>
                <a:spcPct val="90000"/>
              </a:lnSpc>
              <a:spcBef>
                <a:spcPts val="500"/>
              </a:spcBef>
              <a:buChar char="•"/>
              <a:defRPr sz="2400"/>
            </a:pPr>
            <a:r>
              <a:t>Gases differ from liquids in two respects: they are very compressible, and they completely fill any closed vessel in which they are  placed. </a:t>
            </a:r>
          </a:p>
          <a:p>
            <a:pPr>
              <a:lnSpc>
                <a:spcPct val="90000"/>
              </a:lnSpc>
              <a:spcBef>
                <a:spcPts val="500"/>
              </a:spcBef>
              <a:buChar char="•"/>
              <a:defRPr sz="2400"/>
            </a:pPr>
            <a:r>
              <a:t>The nonlinear air pressure variation with altitude shown in the figure is an example of the effect of the compressibility of gases. </a:t>
            </a:r>
          </a:p>
        </p:txBody>
      </p:sp>
      <p:pic>
        <p:nvPicPr>
          <p:cNvPr id="46" name="image.png"/>
          <p:cNvPicPr>
            <a:picLocks noChangeAspect="1"/>
          </p:cNvPicPr>
          <p:nvPr/>
        </p:nvPicPr>
        <p:blipFill>
          <a:blip r:embed="rId2">
            <a:extLst/>
          </a:blip>
          <a:stretch>
            <a:fillRect/>
          </a:stretch>
        </p:blipFill>
        <p:spPr>
          <a:xfrm>
            <a:off x="4953000" y="1371600"/>
            <a:ext cx="3733800" cy="3478213"/>
          </a:xfrm>
          <a:prstGeom prst="rect">
            <a:avLst/>
          </a:prstGeom>
          <a:ln w="12700">
            <a:miter lim="400000"/>
          </a:ln>
        </p:spPr>
      </p:pic>
      <p:sp>
        <p:nvSpPr>
          <p:cNvPr id="47" name="Shape 47"/>
          <p:cNvSpPr/>
          <p:nvPr/>
        </p:nvSpPr>
        <p:spPr>
          <a:xfrm>
            <a:off x="4953000" y="4876800"/>
            <a:ext cx="3810000" cy="884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vl1pPr>
          </a:lstStyle>
          <a:p>
            <a:pPr/>
            <a:r>
              <a:t>The compressibility of gases is illustrated by nonlinear atmosphere pressure as a function of altitude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idx="4294967295"/>
          </p:nvPr>
        </p:nvSpPr>
        <p:spPr>
          <a:xfrm>
            <a:off x="457200" y="274637"/>
            <a:ext cx="8229600" cy="1143001"/>
          </a:xfrm>
          <a:prstGeom prst="rect">
            <a:avLst/>
          </a:prstGeom>
        </p:spPr>
        <p:txBody>
          <a:bodyPr>
            <a:normAutofit fontScale="100000" lnSpcReduction="0"/>
          </a:bodyPr>
          <a:lstStyle/>
          <a:p>
            <a:pPr>
              <a:defRPr b="1" sz="4000"/>
            </a:pPr>
            <a:r>
              <a:t>Types of Pressure measurements</a:t>
            </a:r>
            <a:r>
              <a:rPr b="0"/>
              <a:t> </a:t>
            </a:r>
          </a:p>
        </p:txBody>
      </p:sp>
      <p:sp>
        <p:nvSpPr>
          <p:cNvPr id="50" name="Shape 50"/>
          <p:cNvSpPr/>
          <p:nvPr>
            <p:ph type="body" sz="half" idx="4294967295"/>
          </p:nvPr>
        </p:nvSpPr>
        <p:spPr>
          <a:xfrm>
            <a:off x="304800" y="1600200"/>
            <a:ext cx="4343400" cy="4525963"/>
          </a:xfrm>
          <a:prstGeom prst="rect">
            <a:avLst/>
          </a:prstGeom>
        </p:spPr>
        <p:txBody>
          <a:bodyPr>
            <a:normAutofit fontScale="100000" lnSpcReduction="0"/>
          </a:bodyPr>
          <a:lstStyle/>
          <a:p>
            <a:pPr>
              <a:spcBef>
                <a:spcPts val="400"/>
              </a:spcBef>
              <a:buChar char="•"/>
              <a:defRPr i="1" sz="2000"/>
            </a:pPr>
            <a:r>
              <a:t>Absolute pressure </a:t>
            </a:r>
            <a:r>
              <a:rPr i="0"/>
              <a:t>is measured relative to a perfect vacuum (psia)</a:t>
            </a:r>
          </a:p>
          <a:p>
            <a:pPr>
              <a:spcBef>
                <a:spcPts val="400"/>
              </a:spcBef>
              <a:buChar char="•"/>
              <a:defRPr i="1" sz="2000"/>
            </a:pPr>
            <a:r>
              <a:t>Gauge pressure</a:t>
            </a:r>
            <a:r>
              <a:rPr i="0"/>
              <a:t> is measured relative to ambient pressure (psig)</a:t>
            </a:r>
          </a:p>
          <a:p>
            <a:pPr>
              <a:spcBef>
                <a:spcPts val="400"/>
              </a:spcBef>
              <a:buChar char="•"/>
              <a:defRPr i="1" sz="2000"/>
            </a:pPr>
            <a:r>
              <a:t>Differential pressure</a:t>
            </a:r>
            <a:r>
              <a:rPr i="0"/>
              <a:t> is the difference in pressure between two points of measurement. (psid). </a:t>
            </a:r>
          </a:p>
          <a:p>
            <a:pPr>
              <a:spcBef>
                <a:spcPts val="400"/>
              </a:spcBef>
              <a:buChar char="•"/>
              <a:defRPr sz="2000"/>
            </a:pPr>
            <a:r>
              <a:t>Note that the same sensor may be used for all three types; only the reference is different. </a:t>
            </a:r>
          </a:p>
        </p:txBody>
      </p:sp>
      <p:pic>
        <p:nvPicPr>
          <p:cNvPr id="51" name="image.png"/>
          <p:cNvPicPr>
            <a:picLocks noChangeAspect="1"/>
          </p:cNvPicPr>
          <p:nvPr/>
        </p:nvPicPr>
        <p:blipFill>
          <a:blip r:embed="rId2">
            <a:extLst/>
          </a:blip>
          <a:stretch>
            <a:fillRect/>
          </a:stretch>
        </p:blipFill>
        <p:spPr>
          <a:xfrm>
            <a:off x="4648200" y="1676400"/>
            <a:ext cx="4495800" cy="28575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idx="4294967295"/>
          </p:nvPr>
        </p:nvSpPr>
        <p:spPr>
          <a:xfrm>
            <a:off x="457200" y="274637"/>
            <a:ext cx="8229600" cy="1143001"/>
          </a:xfrm>
          <a:prstGeom prst="rect">
            <a:avLst/>
          </a:prstGeom>
        </p:spPr>
        <p:txBody>
          <a:bodyPr>
            <a:normAutofit fontScale="100000" lnSpcReduction="0"/>
          </a:bodyPr>
          <a:lstStyle/>
          <a:p>
            <a:pPr/>
            <a:r>
              <a:t> </a:t>
            </a:r>
            <a:r>
              <a:rPr b="1"/>
              <a:t>Dynamic Effects</a:t>
            </a:r>
            <a:r>
              <a:t>. </a:t>
            </a:r>
          </a:p>
        </p:txBody>
      </p:sp>
      <p:sp>
        <p:nvSpPr>
          <p:cNvPr id="54" name="Shape 54"/>
          <p:cNvSpPr/>
          <p:nvPr>
            <p:ph type="body" idx="4294967295"/>
          </p:nvPr>
        </p:nvSpPr>
        <p:spPr>
          <a:xfrm>
            <a:off x="457200" y="1600200"/>
            <a:ext cx="8229600" cy="4525963"/>
          </a:xfrm>
          <a:prstGeom prst="rect">
            <a:avLst/>
          </a:prstGeom>
        </p:spPr>
        <p:txBody>
          <a:bodyPr>
            <a:normAutofit fontScale="100000" lnSpcReduction="0"/>
          </a:bodyPr>
          <a:lstStyle/>
          <a:p>
            <a:pPr>
              <a:lnSpc>
                <a:spcPct val="80000"/>
              </a:lnSpc>
              <a:spcBef>
                <a:spcPts val="400"/>
              </a:spcBef>
              <a:buChar char="•"/>
              <a:defRPr sz="2000"/>
            </a:pPr>
            <a:r>
              <a:t>Static pressure is measured under steady-state or equilibrium conditions, but most real-life applications deal with dynamic or changing pressure. </a:t>
            </a:r>
          </a:p>
          <a:p>
            <a:pPr>
              <a:lnSpc>
                <a:spcPct val="80000"/>
              </a:lnSpc>
              <a:spcBef>
                <a:spcPts val="400"/>
              </a:spcBef>
              <a:buChar char="•"/>
              <a:defRPr sz="2000"/>
            </a:pPr>
            <a:r>
              <a:t>For example, the measurement of blood pressure usually gives the two steady-state values of systolic and diastolic pressure. </a:t>
            </a:r>
          </a:p>
          <a:p>
            <a:pPr>
              <a:lnSpc>
                <a:spcPct val="80000"/>
              </a:lnSpc>
              <a:spcBef>
                <a:spcPts val="400"/>
              </a:spcBef>
              <a:buChar char="•"/>
              <a:defRPr sz="2000"/>
            </a:pPr>
            <a:r>
              <a:t>There is much additional information in the shape of the blood pressure signal, however, which is the reason for the monitors used in critical-care situations. </a:t>
            </a:r>
          </a:p>
          <a:p>
            <a:pPr>
              <a:lnSpc>
                <a:spcPct val="80000"/>
              </a:lnSpc>
              <a:spcBef>
                <a:spcPts val="400"/>
              </a:spcBef>
              <a:buChar char="•"/>
              <a:defRPr sz="2000"/>
            </a:pPr>
            <a:r>
              <a:t>To measure changing pressures, the frequency response of the sensor must be considered. As a rough approximation, the sensor </a:t>
            </a:r>
            <a:r>
              <a:rPr i="1"/>
              <a:t>frequency response</a:t>
            </a:r>
            <a:r>
              <a:t> should be 5-10 × the highest frequency component in the pressure signal. </a:t>
            </a:r>
          </a:p>
          <a:p>
            <a:pPr>
              <a:lnSpc>
                <a:spcPct val="80000"/>
              </a:lnSpc>
              <a:spcBef>
                <a:spcPts val="400"/>
              </a:spcBef>
              <a:buChar char="•"/>
              <a:defRPr sz="2000"/>
            </a:pPr>
            <a:r>
              <a:t>Another issue is the remote measurement of pressure where a liquid coupling medium is used. Care must be taken to purge all air because its compressibility will corrupt the waveform.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idx="4294967295"/>
          </p:nvPr>
        </p:nvSpPr>
        <p:spPr>
          <a:xfrm>
            <a:off x="457200" y="274637"/>
            <a:ext cx="8229600" cy="1143001"/>
          </a:xfrm>
          <a:prstGeom prst="rect">
            <a:avLst/>
          </a:prstGeom>
        </p:spPr>
        <p:txBody>
          <a:bodyPr>
            <a:normAutofit fontScale="100000" lnSpcReduction="0"/>
          </a:bodyPr>
          <a:lstStyle/>
          <a:p>
            <a:pPr>
              <a:defRPr b="1"/>
            </a:pPr>
            <a:r>
              <a:t>Pressure in Moving Fluids</a:t>
            </a:r>
            <a:r>
              <a:rPr b="0"/>
              <a:t> </a:t>
            </a:r>
          </a:p>
        </p:txBody>
      </p:sp>
      <p:sp>
        <p:nvSpPr>
          <p:cNvPr id="57" name="Shape 57"/>
          <p:cNvSpPr/>
          <p:nvPr>
            <p:ph type="body" idx="4294967295"/>
          </p:nvPr>
        </p:nvSpPr>
        <p:spPr>
          <a:xfrm>
            <a:off x="457200" y="1295400"/>
            <a:ext cx="6553200" cy="3886200"/>
          </a:xfrm>
          <a:prstGeom prst="rect">
            <a:avLst/>
          </a:prstGeom>
        </p:spPr>
        <p:txBody>
          <a:bodyPr>
            <a:normAutofit fontScale="100000" lnSpcReduction="0"/>
          </a:bodyPr>
          <a:lstStyle/>
          <a:p>
            <a:pPr marL="336042" indent="-336042" defTabSz="896111">
              <a:lnSpc>
                <a:spcPct val="90000"/>
              </a:lnSpc>
              <a:spcBef>
                <a:spcPts val="500"/>
              </a:spcBef>
              <a:buSzTx/>
              <a:buNone/>
              <a:defRPr sz="2352"/>
            </a:pPr>
            <a:r>
              <a:t>Bernoulli's theorem states that for horizontal flow the following relation holds:</a:t>
            </a:r>
          </a:p>
          <a:p>
            <a:pPr marL="336042" indent="-336042" defTabSz="896111">
              <a:lnSpc>
                <a:spcPct val="90000"/>
              </a:lnSpc>
              <a:spcBef>
                <a:spcPts val="500"/>
              </a:spcBef>
              <a:buSzTx/>
              <a:buNone/>
              <a:defRPr sz="2352"/>
            </a:pPr>
            <a:r>
              <a:t>   			PS = PO + PI</a:t>
            </a:r>
          </a:p>
          <a:p>
            <a:pPr marL="336042" indent="-336042" defTabSz="896111">
              <a:lnSpc>
                <a:spcPct val="90000"/>
              </a:lnSpc>
              <a:spcBef>
                <a:spcPts val="500"/>
              </a:spcBef>
              <a:buSzTx/>
              <a:buNone/>
              <a:defRPr sz="2352"/>
            </a:pPr>
            <a:r>
              <a:t>PS = </a:t>
            </a:r>
            <a:r>
              <a:rPr i="1"/>
              <a:t>stagnation (or total) pressure</a:t>
            </a:r>
          </a:p>
          <a:p>
            <a:pPr marL="336042" indent="-336042" defTabSz="896111">
              <a:lnSpc>
                <a:spcPct val="90000"/>
              </a:lnSpc>
              <a:spcBef>
                <a:spcPts val="500"/>
              </a:spcBef>
              <a:buSzTx/>
              <a:buNone/>
              <a:defRPr sz="2352"/>
            </a:pPr>
            <a:r>
              <a:t>PO = </a:t>
            </a:r>
            <a:r>
              <a:rPr i="1"/>
              <a:t>static pressure</a:t>
            </a:r>
            <a:endParaRPr i="1"/>
          </a:p>
          <a:p>
            <a:pPr marL="336042" indent="-336042" defTabSz="896111">
              <a:lnSpc>
                <a:spcPct val="90000"/>
              </a:lnSpc>
              <a:spcBef>
                <a:spcPts val="500"/>
              </a:spcBef>
              <a:buSzTx/>
              <a:buNone/>
              <a:defRPr sz="2352"/>
            </a:pPr>
            <a:r>
              <a:t>PI  = Impact pressure due to moving fluid</a:t>
            </a:r>
          </a:p>
          <a:p>
            <a:pPr marL="336042" indent="-336042" defTabSz="896111">
              <a:lnSpc>
                <a:spcPct val="90000"/>
              </a:lnSpc>
              <a:spcBef>
                <a:spcPts val="500"/>
              </a:spcBef>
              <a:buSzTx/>
              <a:buNone/>
              <a:defRPr sz="2352"/>
            </a:pPr>
            <a:r>
              <a:t>PI =  </a:t>
            </a:r>
            <a:r>
              <a:t>ρ</a:t>
            </a:r>
            <a:r>
              <a:t>V</a:t>
            </a:r>
            <a:r>
              <a:rPr baseline="-25387"/>
              <a:t>o</a:t>
            </a:r>
            <a:r>
              <a:t> ²/2 </a:t>
            </a:r>
          </a:p>
          <a:p>
            <a:pPr marL="336042" indent="-336042" defTabSz="896111">
              <a:lnSpc>
                <a:spcPct val="90000"/>
              </a:lnSpc>
              <a:spcBef>
                <a:spcPts val="500"/>
              </a:spcBef>
              <a:buSzTx/>
              <a:buNone/>
              <a:defRPr sz="2352"/>
            </a:pPr>
            <a:r>
              <a:t>Where V</a:t>
            </a:r>
            <a:r>
              <a:rPr baseline="-25387"/>
              <a:t>0</a:t>
            </a:r>
            <a:r>
              <a:t> = the velocity of the fluid</a:t>
            </a:r>
          </a:p>
          <a:p>
            <a:pPr marL="336042" indent="-336042" defTabSz="896111">
              <a:lnSpc>
                <a:spcPct val="90000"/>
              </a:lnSpc>
              <a:spcBef>
                <a:spcPts val="500"/>
              </a:spcBef>
              <a:buSzTx/>
              <a:buNone/>
              <a:defRPr sz="2352"/>
            </a:pPr>
            <a:r>
              <a:t>Hence we can measure the velocity if we know the pressure</a:t>
            </a:r>
          </a:p>
        </p:txBody>
      </p:sp>
      <p:pic>
        <p:nvPicPr>
          <p:cNvPr id="58" name="equation.png" descr="equation"/>
          <p:cNvPicPr>
            <a:picLocks noChangeAspect="1"/>
          </p:cNvPicPr>
          <p:nvPr/>
        </p:nvPicPr>
        <p:blipFill>
          <a:blip r:embed="rId2">
            <a:extLst/>
          </a:blip>
          <a:stretch>
            <a:fillRect/>
          </a:stretch>
        </p:blipFill>
        <p:spPr>
          <a:xfrm>
            <a:off x="1066800" y="5486400"/>
            <a:ext cx="3733800" cy="506413"/>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 name="image.pdf"/>
          <p:cNvPicPr>
            <a:picLocks noChangeAspect="1"/>
          </p:cNvPicPr>
          <p:nvPr/>
        </p:nvPicPr>
        <p:blipFill>
          <a:blip r:embed="rId2">
            <a:extLst/>
          </a:blip>
          <a:stretch>
            <a:fillRect/>
          </a:stretch>
        </p:blipFill>
        <p:spPr>
          <a:xfrm>
            <a:off x="457200" y="914400"/>
            <a:ext cx="8458200" cy="3944938"/>
          </a:xfrm>
          <a:prstGeom prst="rect">
            <a:avLst/>
          </a:prstGeom>
          <a:ln w="12700">
            <a:miter lim="400000"/>
          </a:ln>
        </p:spPr>
      </p:pic>
      <p:sp>
        <p:nvSpPr>
          <p:cNvPr id="61" name="Shape 61"/>
          <p:cNvSpPr/>
          <p:nvPr/>
        </p:nvSpPr>
        <p:spPr>
          <a:xfrm flipH="1">
            <a:off x="1371599" y="1219200"/>
            <a:ext cx="1" cy="3657600"/>
          </a:xfrm>
          <a:prstGeom prst="line">
            <a:avLst/>
          </a:prstGeom>
          <a:ln>
            <a:solidFill>
              <a:srgbClr val="000000"/>
            </a:solidFill>
          </a:ln>
        </p:spPr>
        <p:txBody>
          <a:bodyPr lIns="45719" rIns="45719"/>
          <a:lstStyle/>
          <a:p>
            <a:pPr/>
          </a:p>
        </p:txBody>
      </p:sp>
      <p:sp>
        <p:nvSpPr>
          <p:cNvPr id="62" name="Shape 62"/>
          <p:cNvSpPr/>
          <p:nvPr/>
        </p:nvSpPr>
        <p:spPr>
          <a:xfrm flipH="1">
            <a:off x="2438399" y="1219200"/>
            <a:ext cx="1" cy="3657600"/>
          </a:xfrm>
          <a:prstGeom prst="line">
            <a:avLst/>
          </a:prstGeom>
          <a:ln>
            <a:solidFill>
              <a:srgbClr val="000000"/>
            </a:solidFill>
          </a:ln>
        </p:spPr>
        <p:txBody>
          <a:bodyPr lIns="45719" rIns="45719"/>
          <a:lstStyle/>
          <a:p>
            <a:pPr/>
          </a:p>
        </p:txBody>
      </p:sp>
      <p:sp>
        <p:nvSpPr>
          <p:cNvPr id="63" name="Shape 63"/>
          <p:cNvSpPr/>
          <p:nvPr/>
        </p:nvSpPr>
        <p:spPr>
          <a:xfrm flipH="1">
            <a:off x="3886199" y="1219200"/>
            <a:ext cx="1" cy="3657600"/>
          </a:xfrm>
          <a:prstGeom prst="line">
            <a:avLst/>
          </a:prstGeom>
          <a:ln>
            <a:solidFill>
              <a:srgbClr val="000000"/>
            </a:solidFill>
          </a:ln>
        </p:spPr>
        <p:txBody>
          <a:bodyPr lIns="45719" rIns="45719"/>
          <a:lstStyle/>
          <a:p>
            <a:pPr/>
          </a:p>
        </p:txBody>
      </p:sp>
      <p:sp>
        <p:nvSpPr>
          <p:cNvPr id="64" name="Shape 64"/>
          <p:cNvSpPr/>
          <p:nvPr/>
        </p:nvSpPr>
        <p:spPr>
          <a:xfrm flipH="1">
            <a:off x="5105399" y="1219200"/>
            <a:ext cx="1" cy="3657600"/>
          </a:xfrm>
          <a:prstGeom prst="line">
            <a:avLst/>
          </a:prstGeom>
          <a:ln>
            <a:solidFill>
              <a:srgbClr val="000000"/>
            </a:solidFill>
          </a:ln>
        </p:spPr>
        <p:txBody>
          <a:bodyPr lIns="45719" rIns="45719"/>
          <a:lstStyle/>
          <a:p>
            <a:pPr/>
          </a:p>
        </p:txBody>
      </p:sp>
      <p:sp>
        <p:nvSpPr>
          <p:cNvPr id="65" name="Shape 65"/>
          <p:cNvSpPr/>
          <p:nvPr/>
        </p:nvSpPr>
        <p:spPr>
          <a:xfrm flipH="1">
            <a:off x="6324599" y="1219200"/>
            <a:ext cx="1" cy="3657600"/>
          </a:xfrm>
          <a:prstGeom prst="line">
            <a:avLst/>
          </a:prstGeom>
          <a:ln>
            <a:solidFill>
              <a:srgbClr val="000000"/>
            </a:solidFill>
          </a:ln>
        </p:spPr>
        <p:txBody>
          <a:bodyPr lIns="45719" rIns="45719"/>
          <a:lstStyle/>
          <a:p>
            <a:pPr/>
          </a:p>
        </p:txBody>
      </p:sp>
      <p:sp>
        <p:nvSpPr>
          <p:cNvPr id="66" name="Shape 66"/>
          <p:cNvSpPr/>
          <p:nvPr/>
        </p:nvSpPr>
        <p:spPr>
          <a:xfrm>
            <a:off x="7620000" y="1219200"/>
            <a:ext cx="0" cy="3657600"/>
          </a:xfrm>
          <a:prstGeom prst="line">
            <a:avLst/>
          </a:prstGeom>
          <a:ln>
            <a:solidFill>
              <a:srgbClr val="000000"/>
            </a:solidFill>
          </a:ln>
        </p:spPr>
        <p:txBody>
          <a:bodyPr lIns="45719" rIns="45719"/>
          <a:lstStyle/>
          <a:p>
            <a:pPr/>
          </a:p>
        </p:txBody>
      </p:sp>
      <p:sp>
        <p:nvSpPr>
          <p:cNvPr id="67" name="Shape 67"/>
          <p:cNvSpPr/>
          <p:nvPr/>
        </p:nvSpPr>
        <p:spPr>
          <a:xfrm>
            <a:off x="381000" y="4876800"/>
            <a:ext cx="8534400" cy="0"/>
          </a:xfrm>
          <a:prstGeom prst="line">
            <a:avLst/>
          </a:prstGeom>
          <a:ln>
            <a:solidFill>
              <a:srgbClr val="000000"/>
            </a:solidFill>
          </a:ln>
        </p:spPr>
        <p:txBody>
          <a:bodyPr lIns="45719" rIns="45719"/>
          <a:lstStyle/>
          <a:p>
            <a:pPr/>
          </a:p>
        </p:txBody>
      </p:sp>
      <p:sp>
        <p:nvSpPr>
          <p:cNvPr id="68" name="Shape 68"/>
          <p:cNvSpPr/>
          <p:nvPr/>
        </p:nvSpPr>
        <p:spPr>
          <a:xfrm flipH="1">
            <a:off x="380999" y="1219200"/>
            <a:ext cx="2" cy="3657600"/>
          </a:xfrm>
          <a:prstGeom prst="line">
            <a:avLst/>
          </a:prstGeom>
          <a:ln>
            <a:solidFill>
              <a:srgbClr val="000000"/>
            </a:solidFill>
          </a:ln>
        </p:spPr>
        <p:txBody>
          <a:bodyPr lIns="45719" rIns="45719"/>
          <a:lstStyle/>
          <a:p>
            <a:pPr/>
          </a:p>
        </p:txBody>
      </p:sp>
      <p:sp>
        <p:nvSpPr>
          <p:cNvPr id="69" name="Shape 69"/>
          <p:cNvSpPr/>
          <p:nvPr/>
        </p:nvSpPr>
        <p:spPr>
          <a:xfrm>
            <a:off x="381000" y="1219200"/>
            <a:ext cx="8534400" cy="0"/>
          </a:xfrm>
          <a:prstGeom prst="line">
            <a:avLst/>
          </a:prstGeom>
          <a:ln>
            <a:solidFill>
              <a:srgbClr val="000000"/>
            </a:solidFill>
          </a:ln>
        </p:spPr>
        <p:txBody>
          <a:bodyPr lIns="45719" rIns="45719"/>
          <a:lstStyle/>
          <a:p>
            <a:pPr/>
          </a:p>
        </p:txBody>
      </p:sp>
      <p:sp>
        <p:nvSpPr>
          <p:cNvPr id="70" name="Shape 70"/>
          <p:cNvSpPr/>
          <p:nvPr/>
        </p:nvSpPr>
        <p:spPr>
          <a:xfrm>
            <a:off x="8915400" y="1219200"/>
            <a:ext cx="0" cy="3657600"/>
          </a:xfrm>
          <a:prstGeom prst="line">
            <a:avLst/>
          </a:prstGeom>
          <a:ln>
            <a:solidFill>
              <a:srgbClr val="000000"/>
            </a:solidFill>
          </a:ln>
        </p:spPr>
        <p:txBody>
          <a:bodyPr lIns="45719" rIns="45719"/>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idx="4294967295"/>
          </p:nvPr>
        </p:nvSpPr>
        <p:spPr>
          <a:xfrm>
            <a:off x="0" y="304799"/>
            <a:ext cx="8229600" cy="1143002"/>
          </a:xfrm>
          <a:prstGeom prst="rect">
            <a:avLst/>
          </a:prstGeom>
        </p:spPr>
        <p:txBody>
          <a:bodyPr>
            <a:normAutofit fontScale="100000" lnSpcReduction="0"/>
          </a:bodyPr>
          <a:lstStyle/>
          <a:p>
            <a:pPr algn="l">
              <a:defRPr b="1"/>
            </a:pPr>
            <a:r>
              <a:t>Pressure Sensing</a:t>
            </a:r>
            <a:r>
              <a:rPr b="0"/>
              <a:t> </a:t>
            </a:r>
          </a:p>
        </p:txBody>
      </p:sp>
      <p:sp>
        <p:nvSpPr>
          <p:cNvPr id="73" name="Shape 73"/>
          <p:cNvSpPr/>
          <p:nvPr>
            <p:ph type="body" idx="4294967295"/>
          </p:nvPr>
        </p:nvSpPr>
        <p:spPr>
          <a:xfrm>
            <a:off x="457200" y="1600199"/>
            <a:ext cx="5791200" cy="4953002"/>
          </a:xfrm>
          <a:prstGeom prst="rect">
            <a:avLst/>
          </a:prstGeom>
        </p:spPr>
        <p:txBody>
          <a:bodyPr>
            <a:normAutofit fontScale="100000" lnSpcReduction="0"/>
          </a:bodyPr>
          <a:lstStyle/>
          <a:p>
            <a:pPr>
              <a:lnSpc>
                <a:spcPct val="80000"/>
              </a:lnSpc>
              <a:spcBef>
                <a:spcPts val="500"/>
              </a:spcBef>
              <a:buChar char="•"/>
              <a:defRPr sz="2400"/>
            </a:pPr>
            <a:r>
              <a:t>Pressure is sensed by mechanical elements such as plates, shells, and tubes that are designed and constructed to deflect when pressure is applied. </a:t>
            </a:r>
          </a:p>
          <a:p>
            <a:pPr>
              <a:lnSpc>
                <a:spcPct val="80000"/>
              </a:lnSpc>
              <a:spcBef>
                <a:spcPts val="500"/>
              </a:spcBef>
              <a:buChar char="•"/>
              <a:defRPr sz="2400"/>
            </a:pPr>
            <a:r>
              <a:t>This is the basic mechanism converting pressure to physical movement. </a:t>
            </a:r>
          </a:p>
          <a:p>
            <a:pPr>
              <a:lnSpc>
                <a:spcPct val="80000"/>
              </a:lnSpc>
              <a:spcBef>
                <a:spcPts val="500"/>
              </a:spcBef>
              <a:buChar char="•"/>
              <a:defRPr sz="2400"/>
            </a:pPr>
            <a:r>
              <a:t>Next, this movement must be transduced to obtain an electrical or other output. </a:t>
            </a:r>
          </a:p>
          <a:p>
            <a:pPr>
              <a:lnSpc>
                <a:spcPct val="80000"/>
              </a:lnSpc>
              <a:spcBef>
                <a:spcPts val="500"/>
              </a:spcBef>
              <a:buChar char="•"/>
              <a:defRPr sz="2400"/>
            </a:pPr>
            <a:r>
              <a:t>Finally, signal conditioning may be needed, depending on the type of sensor and the application. Figure 8 illustrates the three functional blocks. </a:t>
            </a:r>
          </a:p>
        </p:txBody>
      </p:sp>
      <p:sp>
        <p:nvSpPr>
          <p:cNvPr id="74" name="Shape 74"/>
          <p:cNvSpPr/>
          <p:nvPr/>
        </p:nvSpPr>
        <p:spPr>
          <a:xfrm>
            <a:off x="8077200" y="2514600"/>
            <a:ext cx="0" cy="609600"/>
          </a:xfrm>
          <a:prstGeom prst="line">
            <a:avLst/>
          </a:prstGeom>
          <a:ln>
            <a:solidFill>
              <a:srgbClr val="000000"/>
            </a:solidFill>
            <a:tailEnd type="triangle"/>
          </a:ln>
        </p:spPr>
        <p:txBody>
          <a:bodyPr lIns="45719" rIns="45719"/>
          <a:lstStyle/>
          <a:p>
            <a:pPr/>
          </a:p>
        </p:txBody>
      </p:sp>
      <p:sp>
        <p:nvSpPr>
          <p:cNvPr id="75" name="Shape 75"/>
          <p:cNvSpPr/>
          <p:nvPr/>
        </p:nvSpPr>
        <p:spPr>
          <a:xfrm>
            <a:off x="8001000" y="1143000"/>
            <a:ext cx="0" cy="609600"/>
          </a:xfrm>
          <a:prstGeom prst="line">
            <a:avLst/>
          </a:prstGeom>
          <a:ln>
            <a:solidFill>
              <a:srgbClr val="000000"/>
            </a:solidFill>
            <a:tailEnd type="triangle"/>
          </a:ln>
        </p:spPr>
        <p:txBody>
          <a:bodyPr lIns="45719" rIns="45719"/>
          <a:lstStyle/>
          <a:p>
            <a:pPr/>
          </a:p>
        </p:txBody>
      </p:sp>
      <p:sp>
        <p:nvSpPr>
          <p:cNvPr id="76" name="Shape 76"/>
          <p:cNvSpPr/>
          <p:nvPr/>
        </p:nvSpPr>
        <p:spPr>
          <a:xfrm>
            <a:off x="7467600" y="838200"/>
            <a:ext cx="12192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FF3300"/>
                </a:solidFill>
              </a:defRPr>
            </a:lvl1pPr>
          </a:lstStyle>
          <a:p>
            <a:pPr/>
            <a:r>
              <a:t>Pressure</a:t>
            </a:r>
          </a:p>
        </p:txBody>
      </p:sp>
      <p:grpSp>
        <p:nvGrpSpPr>
          <p:cNvPr id="79" name="Group 79"/>
          <p:cNvGrpSpPr/>
          <p:nvPr/>
        </p:nvGrpSpPr>
        <p:grpSpPr>
          <a:xfrm>
            <a:off x="7239000" y="4495800"/>
            <a:ext cx="1600200" cy="1066800"/>
            <a:chOff x="0" y="0"/>
            <a:chExt cx="1600200" cy="1066800"/>
          </a:xfrm>
        </p:grpSpPr>
        <p:sp>
          <p:nvSpPr>
            <p:cNvPr id="77" name="Shape 77"/>
            <p:cNvSpPr/>
            <p:nvPr/>
          </p:nvSpPr>
          <p:spPr>
            <a:xfrm>
              <a:off x="0" y="0"/>
              <a:ext cx="1600200" cy="10668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sz="1800"/>
              </a:pPr>
            </a:p>
          </p:txBody>
        </p:sp>
        <p:sp>
          <p:nvSpPr>
            <p:cNvPr id="78" name="Shape 78"/>
            <p:cNvSpPr/>
            <p:nvPr/>
          </p:nvSpPr>
          <p:spPr>
            <a:xfrm>
              <a:off x="163470" y="224719"/>
              <a:ext cx="1273260"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sz="1800"/>
              </a:pPr>
              <a:r>
                <a:t>Signal </a:t>
              </a:r>
            </a:p>
            <a:p>
              <a:pPr algn="ctr">
                <a:defRPr sz="1800"/>
              </a:pPr>
              <a:r>
                <a:t>Conditioner</a:t>
              </a:r>
            </a:p>
          </p:txBody>
        </p:sp>
      </p:grpSp>
      <p:sp>
        <p:nvSpPr>
          <p:cNvPr id="80" name="Shape 80"/>
          <p:cNvSpPr/>
          <p:nvPr/>
        </p:nvSpPr>
        <p:spPr>
          <a:xfrm>
            <a:off x="8077200" y="3962400"/>
            <a:ext cx="0" cy="533400"/>
          </a:xfrm>
          <a:prstGeom prst="line">
            <a:avLst/>
          </a:prstGeom>
          <a:ln>
            <a:solidFill>
              <a:srgbClr val="000000"/>
            </a:solidFill>
            <a:tailEnd type="triangle"/>
          </a:ln>
        </p:spPr>
        <p:txBody>
          <a:bodyPr lIns="45719" rIns="45719"/>
          <a:lstStyle/>
          <a:p>
            <a:pPr/>
          </a:p>
        </p:txBody>
      </p:sp>
      <p:grpSp>
        <p:nvGrpSpPr>
          <p:cNvPr id="83" name="Group 83"/>
          <p:cNvGrpSpPr/>
          <p:nvPr/>
        </p:nvGrpSpPr>
        <p:grpSpPr>
          <a:xfrm>
            <a:off x="7239000" y="1752600"/>
            <a:ext cx="1600200" cy="1066800"/>
            <a:chOff x="0" y="0"/>
            <a:chExt cx="1600200" cy="1066800"/>
          </a:xfrm>
        </p:grpSpPr>
        <p:sp>
          <p:nvSpPr>
            <p:cNvPr id="81" name="Shape 81"/>
            <p:cNvSpPr/>
            <p:nvPr/>
          </p:nvSpPr>
          <p:spPr>
            <a:xfrm>
              <a:off x="0" y="0"/>
              <a:ext cx="1600200" cy="10668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sz="1800"/>
              </a:pPr>
            </a:p>
          </p:txBody>
        </p:sp>
        <p:sp>
          <p:nvSpPr>
            <p:cNvPr id="82" name="Shape 82"/>
            <p:cNvSpPr/>
            <p:nvPr/>
          </p:nvSpPr>
          <p:spPr>
            <a:xfrm>
              <a:off x="271463" y="224719"/>
              <a:ext cx="1057274"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sz="1800"/>
              </a:pPr>
              <a:r>
                <a:t>Sensing </a:t>
              </a:r>
            </a:p>
            <a:p>
              <a:pPr algn="ctr">
                <a:defRPr sz="1800"/>
              </a:pPr>
              <a:r>
                <a:t>Element</a:t>
              </a:r>
            </a:p>
          </p:txBody>
        </p:sp>
      </p:grpSp>
      <p:grpSp>
        <p:nvGrpSpPr>
          <p:cNvPr id="86" name="Group 86"/>
          <p:cNvGrpSpPr/>
          <p:nvPr/>
        </p:nvGrpSpPr>
        <p:grpSpPr>
          <a:xfrm>
            <a:off x="7239000" y="3124200"/>
            <a:ext cx="1600200" cy="1066800"/>
            <a:chOff x="0" y="0"/>
            <a:chExt cx="1600200" cy="1066800"/>
          </a:xfrm>
        </p:grpSpPr>
        <p:sp>
          <p:nvSpPr>
            <p:cNvPr id="84" name="Shape 84"/>
            <p:cNvSpPr/>
            <p:nvPr/>
          </p:nvSpPr>
          <p:spPr>
            <a:xfrm>
              <a:off x="0" y="0"/>
              <a:ext cx="1600200" cy="106680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sz="1800"/>
              </a:pPr>
            </a:p>
          </p:txBody>
        </p:sp>
        <p:sp>
          <p:nvSpPr>
            <p:cNvPr id="85" name="Shape 85"/>
            <p:cNvSpPr/>
            <p:nvPr/>
          </p:nvSpPr>
          <p:spPr>
            <a:xfrm>
              <a:off x="28018" y="224719"/>
              <a:ext cx="1544164"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sz="1800"/>
              </a:pPr>
              <a:r>
                <a:t>Transduction </a:t>
              </a:r>
            </a:p>
            <a:p>
              <a:pPr algn="ctr">
                <a:defRPr sz="1800"/>
              </a:pPr>
              <a:r>
                <a:t>element </a:t>
              </a:r>
            </a:p>
          </p:txBody>
        </p:sp>
      </p:grpSp>
      <p:sp>
        <p:nvSpPr>
          <p:cNvPr id="87" name="Shape 87"/>
          <p:cNvSpPr/>
          <p:nvPr/>
        </p:nvSpPr>
        <p:spPr>
          <a:xfrm>
            <a:off x="5638800" y="2819400"/>
            <a:ext cx="16764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FF3300"/>
                </a:solidFill>
              </a:defRPr>
            </a:lvl1pPr>
          </a:lstStyle>
          <a:p>
            <a:pPr/>
            <a:r>
              <a:t>displacement</a:t>
            </a:r>
          </a:p>
        </p:txBody>
      </p:sp>
      <p:sp>
        <p:nvSpPr>
          <p:cNvPr id="88" name="Shape 88"/>
          <p:cNvSpPr/>
          <p:nvPr/>
        </p:nvSpPr>
        <p:spPr>
          <a:xfrm>
            <a:off x="7162800" y="2889955"/>
            <a:ext cx="838200" cy="81846"/>
          </a:xfrm>
          <a:custGeom>
            <a:avLst/>
            <a:gdLst/>
            <a:ahLst/>
            <a:cxnLst>
              <a:cxn ang="0">
                <a:pos x="wd2" y="hd2"/>
              </a:cxn>
              <a:cxn ang="5400000">
                <a:pos x="wd2" y="hd2"/>
              </a:cxn>
              <a:cxn ang="10800000">
                <a:pos x="wd2" y="hd2"/>
              </a:cxn>
              <a:cxn ang="16200000">
                <a:pos x="wd2" y="hd2"/>
              </a:cxn>
            </a:cxnLst>
            <a:rect l="0" t="0" r="r" b="b"/>
            <a:pathLst>
              <a:path w="21600" h="19886" fill="norm" stroke="1" extrusionOk="0">
                <a:moveTo>
                  <a:pt x="0" y="19886"/>
                </a:moveTo>
                <a:cubicBezTo>
                  <a:pt x="3986" y="12172"/>
                  <a:pt x="7971" y="4457"/>
                  <a:pt x="10800" y="1372"/>
                </a:cubicBezTo>
                <a:cubicBezTo>
                  <a:pt x="13629" y="-1714"/>
                  <a:pt x="15171" y="1372"/>
                  <a:pt x="16971" y="1372"/>
                </a:cubicBezTo>
                <a:cubicBezTo>
                  <a:pt x="18771" y="1372"/>
                  <a:pt x="20186" y="1372"/>
                  <a:pt x="21600" y="1372"/>
                </a:cubicBezTo>
              </a:path>
            </a:pathLst>
          </a:custGeom>
          <a:ln>
            <a:solidFill>
              <a:srgbClr val="FF3300"/>
            </a:solidFill>
            <a:tailEnd type="triangle"/>
          </a:ln>
        </p:spPr>
        <p:txBody>
          <a:bodyPr lIns="45719" rIns="45719"/>
          <a:lstStyle/>
          <a:p>
            <a:pPr/>
          </a:p>
        </p:txBody>
      </p:sp>
      <p:sp>
        <p:nvSpPr>
          <p:cNvPr id="89" name="Shape 89"/>
          <p:cNvSpPr/>
          <p:nvPr/>
        </p:nvSpPr>
        <p:spPr>
          <a:xfrm>
            <a:off x="6096000" y="4191000"/>
            <a:ext cx="10668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FF3300"/>
                </a:solidFill>
              </a:defRPr>
            </a:lvl1pPr>
          </a:lstStyle>
          <a:p>
            <a:pPr/>
            <a:r>
              <a:t>electric</a:t>
            </a:r>
          </a:p>
        </p:txBody>
      </p:sp>
      <p:sp>
        <p:nvSpPr>
          <p:cNvPr id="90" name="Shape 90"/>
          <p:cNvSpPr/>
          <p:nvPr/>
        </p:nvSpPr>
        <p:spPr>
          <a:xfrm>
            <a:off x="7010400" y="4261555"/>
            <a:ext cx="1066800" cy="81845"/>
          </a:xfrm>
          <a:custGeom>
            <a:avLst/>
            <a:gdLst/>
            <a:ahLst/>
            <a:cxnLst>
              <a:cxn ang="0">
                <a:pos x="wd2" y="hd2"/>
              </a:cxn>
              <a:cxn ang="5400000">
                <a:pos x="wd2" y="hd2"/>
              </a:cxn>
              <a:cxn ang="10800000">
                <a:pos x="wd2" y="hd2"/>
              </a:cxn>
              <a:cxn ang="16200000">
                <a:pos x="wd2" y="hd2"/>
              </a:cxn>
            </a:cxnLst>
            <a:rect l="0" t="0" r="r" b="b"/>
            <a:pathLst>
              <a:path w="21600" h="19886" fill="norm" stroke="1" extrusionOk="0">
                <a:moveTo>
                  <a:pt x="0" y="19886"/>
                </a:moveTo>
                <a:cubicBezTo>
                  <a:pt x="3986" y="12172"/>
                  <a:pt x="7971" y="4457"/>
                  <a:pt x="10800" y="1372"/>
                </a:cubicBezTo>
                <a:cubicBezTo>
                  <a:pt x="13629" y="-1714"/>
                  <a:pt x="15171" y="1372"/>
                  <a:pt x="16971" y="1372"/>
                </a:cubicBezTo>
                <a:cubicBezTo>
                  <a:pt x="18771" y="1372"/>
                  <a:pt x="20186" y="1372"/>
                  <a:pt x="21600" y="1372"/>
                </a:cubicBezTo>
              </a:path>
            </a:pathLst>
          </a:custGeom>
          <a:ln>
            <a:solidFill>
              <a:srgbClr val="FF3300"/>
            </a:solidFill>
            <a:tailEnd type="triangle"/>
          </a:ln>
        </p:spPr>
        <p:txBody>
          <a:bodyPr lIns="45719" rIns="45719"/>
          <a:lstStyle/>
          <a:p>
            <a:pPr/>
          </a:p>
        </p:txBody>
      </p:sp>
      <p:sp>
        <p:nvSpPr>
          <p:cNvPr id="91" name="Shape 91"/>
          <p:cNvSpPr/>
          <p:nvPr/>
        </p:nvSpPr>
        <p:spPr>
          <a:xfrm>
            <a:off x="8077200" y="5562600"/>
            <a:ext cx="0" cy="685800"/>
          </a:xfrm>
          <a:prstGeom prst="line">
            <a:avLst/>
          </a:prstGeom>
          <a:ln>
            <a:solidFill>
              <a:srgbClr val="000000"/>
            </a:solidFill>
            <a:tailEnd type="triangle"/>
          </a:ln>
        </p:spPr>
        <p:txBody>
          <a:bodyPr lIns="45719" rIns="45719"/>
          <a:lstStyle/>
          <a:p>
            <a:pPr/>
          </a:p>
        </p:txBody>
      </p:sp>
      <p:sp>
        <p:nvSpPr>
          <p:cNvPr id="92" name="Shape 92"/>
          <p:cNvSpPr/>
          <p:nvPr/>
        </p:nvSpPr>
        <p:spPr>
          <a:xfrm>
            <a:off x="7239000" y="6248400"/>
            <a:ext cx="16764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FF3300"/>
                </a:solidFill>
              </a:defRPr>
            </a:lvl1pPr>
          </a:lstStyle>
          <a:p>
            <a:pPr/>
            <a:r>
              <a:t>V or I output</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