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2" r:id="rId21"/>
    <p:sldId id="281" r:id="rId22"/>
    <p:sldId id="275" r:id="rId23"/>
    <p:sldId id="276" r:id="rId24"/>
    <p:sldId id="277" r:id="rId25"/>
    <p:sldId id="278" r:id="rId26"/>
    <p:sldId id="279" r:id="rId27"/>
    <p:sldId id="283" r:id="rId28"/>
    <p:sldId id="284" r:id="rId29"/>
    <p:sldId id="285" r:id="rId30"/>
    <p:sldId id="286" r:id="rId31"/>
    <p:sldId id="287" r:id="rId32"/>
    <p:sldId id="288" r:id="rId33"/>
    <p:sldId id="289" r:id="rId34"/>
    <p:sldId id="280"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8" r:id="rId53"/>
    <p:sldId id="309" r:id="rId54"/>
    <p:sldId id="310" r:id="rId55"/>
    <p:sldId id="311" r:id="rId56"/>
    <p:sldId id="312" r:id="rId57"/>
    <p:sldId id="31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0" d="100"/>
          <a:sy n="40" d="100"/>
        </p:scale>
        <p:origin x="48" y="5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E0AB0-B5AC-4AB2-A919-DD1046E58E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266122-796E-4B3E-BEEC-A5E25F4E3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03945-651D-420A-8A35-B1E3E6659FE3}"/>
              </a:ext>
            </a:extLst>
          </p:cNvPr>
          <p:cNvSpPr>
            <a:spLocks noGrp="1"/>
          </p:cNvSpPr>
          <p:nvPr>
            <p:ph type="dt" sz="half" idx="10"/>
          </p:nvPr>
        </p:nvSpPr>
        <p:spPr/>
        <p:txBody>
          <a:bodyPr/>
          <a:lstStyle/>
          <a:p>
            <a:fld id="{69016F1A-6D7D-479A-B57E-0A902D85BC35}" type="datetimeFigureOut">
              <a:rPr lang="en-US" smtClean="0"/>
              <a:t>2/24/2019</a:t>
            </a:fld>
            <a:endParaRPr lang="en-US"/>
          </a:p>
        </p:txBody>
      </p:sp>
      <p:sp>
        <p:nvSpPr>
          <p:cNvPr id="5" name="Footer Placeholder 4">
            <a:extLst>
              <a:ext uri="{FF2B5EF4-FFF2-40B4-BE49-F238E27FC236}">
                <a16:creationId xmlns:a16="http://schemas.microsoft.com/office/drawing/2014/main" id="{F92F62CD-BD5A-4103-A40A-263169F80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A52C8-CA97-4FD7-A7CD-9112C32C1AEA}"/>
              </a:ext>
            </a:extLst>
          </p:cNvPr>
          <p:cNvSpPr>
            <a:spLocks noGrp="1"/>
          </p:cNvSpPr>
          <p:nvPr>
            <p:ph type="sldNum" sz="quarter" idx="12"/>
          </p:nvPr>
        </p:nvSpPr>
        <p:spPr/>
        <p:txBody>
          <a:bodyPr/>
          <a:lstStyle/>
          <a:p>
            <a:fld id="{05EE9C6C-387F-4ED2-B483-CC1331162278}" type="slidenum">
              <a:rPr lang="en-US" smtClean="0"/>
              <a:t>‹#›</a:t>
            </a:fld>
            <a:endParaRPr lang="en-US"/>
          </a:p>
        </p:txBody>
      </p:sp>
    </p:spTree>
    <p:extLst>
      <p:ext uri="{BB962C8B-B14F-4D97-AF65-F5344CB8AC3E}">
        <p14:creationId xmlns:p14="http://schemas.microsoft.com/office/powerpoint/2010/main" val="2250078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A635-6F40-45A7-AF09-324A9716C7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29AF60-AE82-46C8-8CC3-CD78D22328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077A8-7FA4-4582-89E9-A7C2049AB5E1}"/>
              </a:ext>
            </a:extLst>
          </p:cNvPr>
          <p:cNvSpPr>
            <a:spLocks noGrp="1"/>
          </p:cNvSpPr>
          <p:nvPr>
            <p:ph type="dt" sz="half" idx="10"/>
          </p:nvPr>
        </p:nvSpPr>
        <p:spPr/>
        <p:txBody>
          <a:bodyPr/>
          <a:lstStyle/>
          <a:p>
            <a:fld id="{69016F1A-6D7D-479A-B57E-0A902D85BC35}" type="datetimeFigureOut">
              <a:rPr lang="en-US" smtClean="0"/>
              <a:t>2/24/2019</a:t>
            </a:fld>
            <a:endParaRPr lang="en-US"/>
          </a:p>
        </p:txBody>
      </p:sp>
      <p:sp>
        <p:nvSpPr>
          <p:cNvPr id="5" name="Footer Placeholder 4">
            <a:extLst>
              <a:ext uri="{FF2B5EF4-FFF2-40B4-BE49-F238E27FC236}">
                <a16:creationId xmlns:a16="http://schemas.microsoft.com/office/drawing/2014/main" id="{48AC6532-2901-4DAF-9865-F34A32879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F274E-9341-45CB-9833-6B0452FE4ACD}"/>
              </a:ext>
            </a:extLst>
          </p:cNvPr>
          <p:cNvSpPr>
            <a:spLocks noGrp="1"/>
          </p:cNvSpPr>
          <p:nvPr>
            <p:ph type="sldNum" sz="quarter" idx="12"/>
          </p:nvPr>
        </p:nvSpPr>
        <p:spPr/>
        <p:txBody>
          <a:bodyPr/>
          <a:lstStyle/>
          <a:p>
            <a:fld id="{05EE9C6C-387F-4ED2-B483-CC1331162278}" type="slidenum">
              <a:rPr lang="en-US" smtClean="0"/>
              <a:t>‹#›</a:t>
            </a:fld>
            <a:endParaRPr lang="en-US"/>
          </a:p>
        </p:txBody>
      </p:sp>
    </p:spTree>
    <p:extLst>
      <p:ext uri="{BB962C8B-B14F-4D97-AF65-F5344CB8AC3E}">
        <p14:creationId xmlns:p14="http://schemas.microsoft.com/office/powerpoint/2010/main" val="598001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1C028-A5C7-4447-972A-E7D0A04679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FE90F4-D34C-47AC-96CC-1968636AEE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24C68-FEF0-488C-9CDB-F9FFDA4DA26A}"/>
              </a:ext>
            </a:extLst>
          </p:cNvPr>
          <p:cNvSpPr>
            <a:spLocks noGrp="1"/>
          </p:cNvSpPr>
          <p:nvPr>
            <p:ph type="dt" sz="half" idx="10"/>
          </p:nvPr>
        </p:nvSpPr>
        <p:spPr/>
        <p:txBody>
          <a:bodyPr/>
          <a:lstStyle/>
          <a:p>
            <a:fld id="{69016F1A-6D7D-479A-B57E-0A902D85BC35}" type="datetimeFigureOut">
              <a:rPr lang="en-US" smtClean="0"/>
              <a:t>2/24/2019</a:t>
            </a:fld>
            <a:endParaRPr lang="en-US"/>
          </a:p>
        </p:txBody>
      </p:sp>
      <p:sp>
        <p:nvSpPr>
          <p:cNvPr id="5" name="Footer Placeholder 4">
            <a:extLst>
              <a:ext uri="{FF2B5EF4-FFF2-40B4-BE49-F238E27FC236}">
                <a16:creationId xmlns:a16="http://schemas.microsoft.com/office/drawing/2014/main" id="{C6A4129D-8623-4F60-8E97-717900DE0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331B2-E197-4577-9021-81BEA45DD44C}"/>
              </a:ext>
            </a:extLst>
          </p:cNvPr>
          <p:cNvSpPr>
            <a:spLocks noGrp="1"/>
          </p:cNvSpPr>
          <p:nvPr>
            <p:ph type="sldNum" sz="quarter" idx="12"/>
          </p:nvPr>
        </p:nvSpPr>
        <p:spPr/>
        <p:txBody>
          <a:bodyPr/>
          <a:lstStyle/>
          <a:p>
            <a:fld id="{05EE9C6C-387F-4ED2-B483-CC1331162278}" type="slidenum">
              <a:rPr lang="en-US" smtClean="0"/>
              <a:t>‹#›</a:t>
            </a:fld>
            <a:endParaRPr lang="en-US"/>
          </a:p>
        </p:txBody>
      </p:sp>
    </p:spTree>
    <p:extLst>
      <p:ext uri="{BB962C8B-B14F-4D97-AF65-F5344CB8AC3E}">
        <p14:creationId xmlns:p14="http://schemas.microsoft.com/office/powerpoint/2010/main" val="135675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9830-8B2E-47C5-9FFE-D570B23E65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79FF21-6E31-434D-BA7A-8C0E42AF89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25D36-AA3B-4AD1-87DF-B1BADBAF4583}"/>
              </a:ext>
            </a:extLst>
          </p:cNvPr>
          <p:cNvSpPr>
            <a:spLocks noGrp="1"/>
          </p:cNvSpPr>
          <p:nvPr>
            <p:ph type="dt" sz="half" idx="10"/>
          </p:nvPr>
        </p:nvSpPr>
        <p:spPr/>
        <p:txBody>
          <a:bodyPr/>
          <a:lstStyle/>
          <a:p>
            <a:fld id="{69016F1A-6D7D-479A-B57E-0A902D85BC35}" type="datetimeFigureOut">
              <a:rPr lang="en-US" smtClean="0"/>
              <a:t>2/24/2019</a:t>
            </a:fld>
            <a:endParaRPr lang="en-US"/>
          </a:p>
        </p:txBody>
      </p:sp>
      <p:sp>
        <p:nvSpPr>
          <p:cNvPr id="5" name="Footer Placeholder 4">
            <a:extLst>
              <a:ext uri="{FF2B5EF4-FFF2-40B4-BE49-F238E27FC236}">
                <a16:creationId xmlns:a16="http://schemas.microsoft.com/office/drawing/2014/main" id="{9D7D7038-E613-4016-8DA2-6C1F44770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981BA-FC70-43DA-AE89-2713CB2CF9E4}"/>
              </a:ext>
            </a:extLst>
          </p:cNvPr>
          <p:cNvSpPr>
            <a:spLocks noGrp="1"/>
          </p:cNvSpPr>
          <p:nvPr>
            <p:ph type="sldNum" sz="quarter" idx="12"/>
          </p:nvPr>
        </p:nvSpPr>
        <p:spPr/>
        <p:txBody>
          <a:bodyPr/>
          <a:lstStyle/>
          <a:p>
            <a:fld id="{05EE9C6C-387F-4ED2-B483-CC1331162278}" type="slidenum">
              <a:rPr lang="en-US" smtClean="0"/>
              <a:t>‹#›</a:t>
            </a:fld>
            <a:endParaRPr lang="en-US"/>
          </a:p>
        </p:txBody>
      </p:sp>
    </p:spTree>
    <p:extLst>
      <p:ext uri="{BB962C8B-B14F-4D97-AF65-F5344CB8AC3E}">
        <p14:creationId xmlns:p14="http://schemas.microsoft.com/office/powerpoint/2010/main" val="408302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1E54-BAFD-4E6C-881D-CC3D38745A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2281D8-C381-4982-B3EA-17D1D009D0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1A5DCA-B59F-4166-80B5-24B7AD815BB2}"/>
              </a:ext>
            </a:extLst>
          </p:cNvPr>
          <p:cNvSpPr>
            <a:spLocks noGrp="1"/>
          </p:cNvSpPr>
          <p:nvPr>
            <p:ph type="dt" sz="half" idx="10"/>
          </p:nvPr>
        </p:nvSpPr>
        <p:spPr/>
        <p:txBody>
          <a:bodyPr/>
          <a:lstStyle/>
          <a:p>
            <a:fld id="{69016F1A-6D7D-479A-B57E-0A902D85BC35}" type="datetimeFigureOut">
              <a:rPr lang="en-US" smtClean="0"/>
              <a:t>2/24/2019</a:t>
            </a:fld>
            <a:endParaRPr lang="en-US"/>
          </a:p>
        </p:txBody>
      </p:sp>
      <p:sp>
        <p:nvSpPr>
          <p:cNvPr id="5" name="Footer Placeholder 4">
            <a:extLst>
              <a:ext uri="{FF2B5EF4-FFF2-40B4-BE49-F238E27FC236}">
                <a16:creationId xmlns:a16="http://schemas.microsoft.com/office/drawing/2014/main" id="{DF074E69-6032-4B12-899A-9714974BB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2E779-0EFC-4460-AB39-C18442F8A304}"/>
              </a:ext>
            </a:extLst>
          </p:cNvPr>
          <p:cNvSpPr>
            <a:spLocks noGrp="1"/>
          </p:cNvSpPr>
          <p:nvPr>
            <p:ph type="sldNum" sz="quarter" idx="12"/>
          </p:nvPr>
        </p:nvSpPr>
        <p:spPr/>
        <p:txBody>
          <a:bodyPr/>
          <a:lstStyle/>
          <a:p>
            <a:fld id="{05EE9C6C-387F-4ED2-B483-CC1331162278}" type="slidenum">
              <a:rPr lang="en-US" smtClean="0"/>
              <a:t>‹#›</a:t>
            </a:fld>
            <a:endParaRPr lang="en-US"/>
          </a:p>
        </p:txBody>
      </p:sp>
    </p:spTree>
    <p:extLst>
      <p:ext uri="{BB962C8B-B14F-4D97-AF65-F5344CB8AC3E}">
        <p14:creationId xmlns:p14="http://schemas.microsoft.com/office/powerpoint/2010/main" val="77402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8AF8-A9B0-4441-930A-C94F1AEAF8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E050D-1E64-4633-9E50-3578110F4C5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21246A-216B-4DC5-9874-B5563C4FB2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21F050-D7F5-498E-AD8E-8931812F7029}"/>
              </a:ext>
            </a:extLst>
          </p:cNvPr>
          <p:cNvSpPr>
            <a:spLocks noGrp="1"/>
          </p:cNvSpPr>
          <p:nvPr>
            <p:ph type="dt" sz="half" idx="10"/>
          </p:nvPr>
        </p:nvSpPr>
        <p:spPr/>
        <p:txBody>
          <a:bodyPr/>
          <a:lstStyle/>
          <a:p>
            <a:fld id="{69016F1A-6D7D-479A-B57E-0A902D85BC35}" type="datetimeFigureOut">
              <a:rPr lang="en-US" smtClean="0"/>
              <a:t>2/24/2019</a:t>
            </a:fld>
            <a:endParaRPr lang="en-US"/>
          </a:p>
        </p:txBody>
      </p:sp>
      <p:sp>
        <p:nvSpPr>
          <p:cNvPr id="6" name="Footer Placeholder 5">
            <a:extLst>
              <a:ext uri="{FF2B5EF4-FFF2-40B4-BE49-F238E27FC236}">
                <a16:creationId xmlns:a16="http://schemas.microsoft.com/office/drawing/2014/main" id="{41566BE7-8051-4FA3-80C7-39060591C3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5AE6F-9F89-4469-B4BB-45C4F442C57A}"/>
              </a:ext>
            </a:extLst>
          </p:cNvPr>
          <p:cNvSpPr>
            <a:spLocks noGrp="1"/>
          </p:cNvSpPr>
          <p:nvPr>
            <p:ph type="sldNum" sz="quarter" idx="12"/>
          </p:nvPr>
        </p:nvSpPr>
        <p:spPr/>
        <p:txBody>
          <a:bodyPr/>
          <a:lstStyle/>
          <a:p>
            <a:fld id="{05EE9C6C-387F-4ED2-B483-CC1331162278}" type="slidenum">
              <a:rPr lang="en-US" smtClean="0"/>
              <a:t>‹#›</a:t>
            </a:fld>
            <a:endParaRPr lang="en-US"/>
          </a:p>
        </p:txBody>
      </p:sp>
    </p:spTree>
    <p:extLst>
      <p:ext uri="{BB962C8B-B14F-4D97-AF65-F5344CB8AC3E}">
        <p14:creationId xmlns:p14="http://schemas.microsoft.com/office/powerpoint/2010/main" val="982883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5B77-47E5-443A-8BF9-18A03144C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231C99-9302-4162-8AD6-BD22D36577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F6E3A5-ACA6-419E-AC3C-28ADAA83208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C80AC2-072B-44CD-A57C-D5D8D77896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F0DB52-7D08-4EA5-A34C-2CEB2B7CC9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6CDEAB-B910-4177-B1D4-1CD2EA32438B}"/>
              </a:ext>
            </a:extLst>
          </p:cNvPr>
          <p:cNvSpPr>
            <a:spLocks noGrp="1"/>
          </p:cNvSpPr>
          <p:nvPr>
            <p:ph type="dt" sz="half" idx="10"/>
          </p:nvPr>
        </p:nvSpPr>
        <p:spPr/>
        <p:txBody>
          <a:bodyPr/>
          <a:lstStyle/>
          <a:p>
            <a:fld id="{69016F1A-6D7D-479A-B57E-0A902D85BC35}" type="datetimeFigureOut">
              <a:rPr lang="en-US" smtClean="0"/>
              <a:t>2/24/2019</a:t>
            </a:fld>
            <a:endParaRPr lang="en-US"/>
          </a:p>
        </p:txBody>
      </p:sp>
      <p:sp>
        <p:nvSpPr>
          <p:cNvPr id="8" name="Footer Placeholder 7">
            <a:extLst>
              <a:ext uri="{FF2B5EF4-FFF2-40B4-BE49-F238E27FC236}">
                <a16:creationId xmlns:a16="http://schemas.microsoft.com/office/drawing/2014/main" id="{B06AA4A7-A33E-489A-A074-8B529474BD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FC2CA1-3495-4BEB-84A5-5220A3F0FD55}"/>
              </a:ext>
            </a:extLst>
          </p:cNvPr>
          <p:cNvSpPr>
            <a:spLocks noGrp="1"/>
          </p:cNvSpPr>
          <p:nvPr>
            <p:ph type="sldNum" sz="quarter" idx="12"/>
          </p:nvPr>
        </p:nvSpPr>
        <p:spPr/>
        <p:txBody>
          <a:bodyPr/>
          <a:lstStyle/>
          <a:p>
            <a:fld id="{05EE9C6C-387F-4ED2-B483-CC1331162278}" type="slidenum">
              <a:rPr lang="en-US" smtClean="0"/>
              <a:t>‹#›</a:t>
            </a:fld>
            <a:endParaRPr lang="en-US"/>
          </a:p>
        </p:txBody>
      </p:sp>
    </p:spTree>
    <p:extLst>
      <p:ext uri="{BB962C8B-B14F-4D97-AF65-F5344CB8AC3E}">
        <p14:creationId xmlns:p14="http://schemas.microsoft.com/office/powerpoint/2010/main" val="407632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B783-B5E7-44DF-99EA-9844F21928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227076-57FA-466C-AC42-2F6B4FE8E6D1}"/>
              </a:ext>
            </a:extLst>
          </p:cNvPr>
          <p:cNvSpPr>
            <a:spLocks noGrp="1"/>
          </p:cNvSpPr>
          <p:nvPr>
            <p:ph type="dt" sz="half" idx="10"/>
          </p:nvPr>
        </p:nvSpPr>
        <p:spPr/>
        <p:txBody>
          <a:bodyPr/>
          <a:lstStyle/>
          <a:p>
            <a:fld id="{69016F1A-6D7D-479A-B57E-0A902D85BC35}" type="datetimeFigureOut">
              <a:rPr lang="en-US" smtClean="0"/>
              <a:t>2/24/2019</a:t>
            </a:fld>
            <a:endParaRPr lang="en-US"/>
          </a:p>
        </p:txBody>
      </p:sp>
      <p:sp>
        <p:nvSpPr>
          <p:cNvPr id="4" name="Footer Placeholder 3">
            <a:extLst>
              <a:ext uri="{FF2B5EF4-FFF2-40B4-BE49-F238E27FC236}">
                <a16:creationId xmlns:a16="http://schemas.microsoft.com/office/drawing/2014/main" id="{1DE8722D-6713-4299-A08F-72717036F3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AD70E4-AD5E-4557-B284-33DC1431E9BE}"/>
              </a:ext>
            </a:extLst>
          </p:cNvPr>
          <p:cNvSpPr>
            <a:spLocks noGrp="1"/>
          </p:cNvSpPr>
          <p:nvPr>
            <p:ph type="sldNum" sz="quarter" idx="12"/>
          </p:nvPr>
        </p:nvSpPr>
        <p:spPr/>
        <p:txBody>
          <a:bodyPr/>
          <a:lstStyle/>
          <a:p>
            <a:fld id="{05EE9C6C-387F-4ED2-B483-CC1331162278}" type="slidenum">
              <a:rPr lang="en-US" smtClean="0"/>
              <a:t>‹#›</a:t>
            </a:fld>
            <a:endParaRPr lang="en-US"/>
          </a:p>
        </p:txBody>
      </p:sp>
    </p:spTree>
    <p:extLst>
      <p:ext uri="{BB962C8B-B14F-4D97-AF65-F5344CB8AC3E}">
        <p14:creationId xmlns:p14="http://schemas.microsoft.com/office/powerpoint/2010/main" val="186374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355CD-F135-40C9-B108-EB088D489B03}"/>
              </a:ext>
            </a:extLst>
          </p:cNvPr>
          <p:cNvSpPr>
            <a:spLocks noGrp="1"/>
          </p:cNvSpPr>
          <p:nvPr>
            <p:ph type="dt" sz="half" idx="10"/>
          </p:nvPr>
        </p:nvSpPr>
        <p:spPr/>
        <p:txBody>
          <a:bodyPr/>
          <a:lstStyle/>
          <a:p>
            <a:fld id="{69016F1A-6D7D-479A-B57E-0A902D85BC35}" type="datetimeFigureOut">
              <a:rPr lang="en-US" smtClean="0"/>
              <a:t>2/24/2019</a:t>
            </a:fld>
            <a:endParaRPr lang="en-US"/>
          </a:p>
        </p:txBody>
      </p:sp>
      <p:sp>
        <p:nvSpPr>
          <p:cNvPr id="3" name="Footer Placeholder 2">
            <a:extLst>
              <a:ext uri="{FF2B5EF4-FFF2-40B4-BE49-F238E27FC236}">
                <a16:creationId xmlns:a16="http://schemas.microsoft.com/office/drawing/2014/main" id="{44AAE2D8-1293-4DF5-9B01-7B64B074B8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A39513-DEAB-4B72-8B59-7D2827D086DA}"/>
              </a:ext>
            </a:extLst>
          </p:cNvPr>
          <p:cNvSpPr>
            <a:spLocks noGrp="1"/>
          </p:cNvSpPr>
          <p:nvPr>
            <p:ph type="sldNum" sz="quarter" idx="12"/>
          </p:nvPr>
        </p:nvSpPr>
        <p:spPr/>
        <p:txBody>
          <a:bodyPr/>
          <a:lstStyle/>
          <a:p>
            <a:fld id="{05EE9C6C-387F-4ED2-B483-CC1331162278}" type="slidenum">
              <a:rPr lang="en-US" smtClean="0"/>
              <a:t>‹#›</a:t>
            </a:fld>
            <a:endParaRPr lang="en-US"/>
          </a:p>
        </p:txBody>
      </p:sp>
    </p:spTree>
    <p:extLst>
      <p:ext uri="{BB962C8B-B14F-4D97-AF65-F5344CB8AC3E}">
        <p14:creationId xmlns:p14="http://schemas.microsoft.com/office/powerpoint/2010/main" val="380180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29AC-0E53-4056-9973-FF4396752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339937-6DF4-40F3-B536-4326AA5F4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6D513D-0D59-480A-8BF5-C16F7EE1A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2BFB15-A2B2-4C84-AD76-4564D54843AE}"/>
              </a:ext>
            </a:extLst>
          </p:cNvPr>
          <p:cNvSpPr>
            <a:spLocks noGrp="1"/>
          </p:cNvSpPr>
          <p:nvPr>
            <p:ph type="dt" sz="half" idx="10"/>
          </p:nvPr>
        </p:nvSpPr>
        <p:spPr/>
        <p:txBody>
          <a:bodyPr/>
          <a:lstStyle/>
          <a:p>
            <a:fld id="{69016F1A-6D7D-479A-B57E-0A902D85BC35}" type="datetimeFigureOut">
              <a:rPr lang="en-US" smtClean="0"/>
              <a:t>2/24/2019</a:t>
            </a:fld>
            <a:endParaRPr lang="en-US"/>
          </a:p>
        </p:txBody>
      </p:sp>
      <p:sp>
        <p:nvSpPr>
          <p:cNvPr id="6" name="Footer Placeholder 5">
            <a:extLst>
              <a:ext uri="{FF2B5EF4-FFF2-40B4-BE49-F238E27FC236}">
                <a16:creationId xmlns:a16="http://schemas.microsoft.com/office/drawing/2014/main" id="{6C21C917-BC48-42EC-8159-35754B677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DD94A-3CEA-47FC-88CA-D99ABB601432}"/>
              </a:ext>
            </a:extLst>
          </p:cNvPr>
          <p:cNvSpPr>
            <a:spLocks noGrp="1"/>
          </p:cNvSpPr>
          <p:nvPr>
            <p:ph type="sldNum" sz="quarter" idx="12"/>
          </p:nvPr>
        </p:nvSpPr>
        <p:spPr/>
        <p:txBody>
          <a:bodyPr/>
          <a:lstStyle/>
          <a:p>
            <a:fld id="{05EE9C6C-387F-4ED2-B483-CC1331162278}" type="slidenum">
              <a:rPr lang="en-US" smtClean="0"/>
              <a:t>‹#›</a:t>
            </a:fld>
            <a:endParaRPr lang="en-US"/>
          </a:p>
        </p:txBody>
      </p:sp>
    </p:spTree>
    <p:extLst>
      <p:ext uri="{BB962C8B-B14F-4D97-AF65-F5344CB8AC3E}">
        <p14:creationId xmlns:p14="http://schemas.microsoft.com/office/powerpoint/2010/main" val="172777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51299-C3CE-427C-819C-CDA12ACC4E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7EB5AE-6321-4057-9048-AC069842D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70B0A-6D61-4929-8E99-59DB6211F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A2F98A-A36D-44D4-8A44-6B32F93E39E8}"/>
              </a:ext>
            </a:extLst>
          </p:cNvPr>
          <p:cNvSpPr>
            <a:spLocks noGrp="1"/>
          </p:cNvSpPr>
          <p:nvPr>
            <p:ph type="dt" sz="half" idx="10"/>
          </p:nvPr>
        </p:nvSpPr>
        <p:spPr/>
        <p:txBody>
          <a:bodyPr/>
          <a:lstStyle/>
          <a:p>
            <a:fld id="{69016F1A-6D7D-479A-B57E-0A902D85BC35}" type="datetimeFigureOut">
              <a:rPr lang="en-US" smtClean="0"/>
              <a:t>2/24/2019</a:t>
            </a:fld>
            <a:endParaRPr lang="en-US"/>
          </a:p>
        </p:txBody>
      </p:sp>
      <p:sp>
        <p:nvSpPr>
          <p:cNvPr id="6" name="Footer Placeholder 5">
            <a:extLst>
              <a:ext uri="{FF2B5EF4-FFF2-40B4-BE49-F238E27FC236}">
                <a16:creationId xmlns:a16="http://schemas.microsoft.com/office/drawing/2014/main" id="{FE6F6C4A-3B38-48BB-A19F-35388B5A2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AD657-CF3C-4751-A935-F6B33C248199}"/>
              </a:ext>
            </a:extLst>
          </p:cNvPr>
          <p:cNvSpPr>
            <a:spLocks noGrp="1"/>
          </p:cNvSpPr>
          <p:nvPr>
            <p:ph type="sldNum" sz="quarter" idx="12"/>
          </p:nvPr>
        </p:nvSpPr>
        <p:spPr/>
        <p:txBody>
          <a:bodyPr/>
          <a:lstStyle/>
          <a:p>
            <a:fld id="{05EE9C6C-387F-4ED2-B483-CC1331162278}" type="slidenum">
              <a:rPr lang="en-US" smtClean="0"/>
              <a:t>‹#›</a:t>
            </a:fld>
            <a:endParaRPr lang="en-US"/>
          </a:p>
        </p:txBody>
      </p:sp>
    </p:spTree>
    <p:extLst>
      <p:ext uri="{BB962C8B-B14F-4D97-AF65-F5344CB8AC3E}">
        <p14:creationId xmlns:p14="http://schemas.microsoft.com/office/powerpoint/2010/main" val="120326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7A00CE-C13B-4A3D-8395-04A8D23EAB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147C2C-BE08-4F26-BA7F-8F4A503C1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B14281-196F-4091-97DA-C36F2A72EC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16F1A-6D7D-479A-B57E-0A902D85BC35}" type="datetimeFigureOut">
              <a:rPr lang="en-US" smtClean="0"/>
              <a:t>2/24/2019</a:t>
            </a:fld>
            <a:endParaRPr lang="en-US"/>
          </a:p>
        </p:txBody>
      </p:sp>
      <p:sp>
        <p:nvSpPr>
          <p:cNvPr id="5" name="Footer Placeholder 4">
            <a:extLst>
              <a:ext uri="{FF2B5EF4-FFF2-40B4-BE49-F238E27FC236}">
                <a16:creationId xmlns:a16="http://schemas.microsoft.com/office/drawing/2014/main" id="{55431201-8FFD-465F-93E2-64F6BCD48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3D1327-8632-4856-BE1A-CB6F352032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E9C6C-387F-4ED2-B483-CC1331162278}" type="slidenum">
              <a:rPr lang="en-US" smtClean="0"/>
              <a:t>‹#›</a:t>
            </a:fld>
            <a:endParaRPr lang="en-US"/>
          </a:p>
        </p:txBody>
      </p:sp>
    </p:spTree>
    <p:extLst>
      <p:ext uri="{BB962C8B-B14F-4D97-AF65-F5344CB8AC3E}">
        <p14:creationId xmlns:p14="http://schemas.microsoft.com/office/powerpoint/2010/main" val="2363705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37CE-16BA-4A2B-9D3F-B233312ACAFE}"/>
              </a:ext>
            </a:extLst>
          </p:cNvPr>
          <p:cNvSpPr>
            <a:spLocks noGrp="1"/>
          </p:cNvSpPr>
          <p:nvPr>
            <p:ph type="ctrTitle"/>
          </p:nvPr>
        </p:nvSpPr>
        <p:spPr/>
        <p:txBody>
          <a:bodyPr/>
          <a:lstStyle/>
          <a:p>
            <a:r>
              <a:rPr lang="en-US" dirty="0"/>
              <a:t>State Space Representation</a:t>
            </a:r>
            <a:br>
              <a:rPr lang="en-US" dirty="0"/>
            </a:br>
            <a:endParaRPr lang="en-US" dirty="0"/>
          </a:p>
        </p:txBody>
      </p:sp>
      <p:sp>
        <p:nvSpPr>
          <p:cNvPr id="3" name="Subtitle 2">
            <a:extLst>
              <a:ext uri="{FF2B5EF4-FFF2-40B4-BE49-F238E27FC236}">
                <a16:creationId xmlns:a16="http://schemas.microsoft.com/office/drawing/2014/main" id="{B5786E46-DFEA-4E46-8779-F2753F6269AD}"/>
              </a:ext>
            </a:extLst>
          </p:cNvPr>
          <p:cNvSpPr>
            <a:spLocks noGrp="1"/>
          </p:cNvSpPr>
          <p:nvPr>
            <p:ph type="subTitle" idx="1"/>
          </p:nvPr>
        </p:nvSpPr>
        <p:spPr/>
        <p:txBody>
          <a:bodyPr/>
          <a:lstStyle/>
          <a:p>
            <a:r>
              <a:rPr lang="en-US" dirty="0"/>
              <a:t>Stability and Control </a:t>
            </a:r>
          </a:p>
          <a:p>
            <a:r>
              <a:rPr lang="en-US" dirty="0"/>
              <a:t>Dr. E. A.  Adjei</a:t>
            </a:r>
          </a:p>
          <a:p>
            <a:r>
              <a:rPr lang="en-US" dirty="0"/>
              <a:t>Unit One</a:t>
            </a:r>
          </a:p>
        </p:txBody>
      </p:sp>
    </p:spTree>
    <p:extLst>
      <p:ext uri="{BB962C8B-B14F-4D97-AF65-F5344CB8AC3E}">
        <p14:creationId xmlns:p14="http://schemas.microsoft.com/office/powerpoint/2010/main" val="176673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2CC00-4B58-4ACA-9644-0F75415AF242}"/>
              </a:ext>
            </a:extLst>
          </p:cNvPr>
          <p:cNvSpPr>
            <a:spLocks noGrp="1"/>
          </p:cNvSpPr>
          <p:nvPr>
            <p:ph type="title"/>
          </p:nvPr>
        </p:nvSpPr>
        <p:spPr/>
        <p:txBody>
          <a:bodyPr/>
          <a:lstStyle/>
          <a:p>
            <a:r>
              <a:rPr lang="en-US" dirty="0"/>
              <a:t>Example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87D5CA-7BA2-44B7-AADF-83D6F1D4FDC3}"/>
                  </a:ext>
                </a:extLst>
              </p:cNvPr>
              <p:cNvSpPr>
                <a:spLocks noGrp="1"/>
              </p:cNvSpPr>
              <p:nvPr>
                <p:ph idx="1"/>
              </p:nvPr>
            </p:nvSpPr>
            <p:spPr/>
            <p:txBody>
              <a:bodyPr/>
              <a:lstStyle/>
              <a:p>
                <a:r>
                  <a:rPr lang="en-US" dirty="0"/>
                  <a:t>For example, suppose that the physical system being modelled can be described by an nth – order differential equation: </a:t>
                </a:r>
              </a:p>
              <a:p>
                <a14:m>
                  <m:oMath xmlns:m="http://schemas.openxmlformats.org/officeDocument/2006/math">
                    <m:f>
                      <m:fPr>
                        <m:ctrlPr>
                          <a:rPr lang="en-US" i="1"/>
                        </m:ctrlPr>
                      </m:fPr>
                      <m:num>
                        <m:sSup>
                          <m:sSupPr>
                            <m:ctrlPr>
                              <a:rPr lang="en-US" i="1"/>
                            </m:ctrlPr>
                          </m:sSupPr>
                          <m:e>
                            <m:r>
                              <a:rPr lang="en-US" i="1"/>
                              <m:t>𝑑</m:t>
                            </m:r>
                          </m:e>
                          <m:sup>
                            <m:r>
                              <a:rPr lang="en-US" i="1"/>
                              <m:t>𝑛</m:t>
                            </m:r>
                          </m:sup>
                        </m:sSup>
                        <m:r>
                          <a:rPr lang="en-US" i="1"/>
                          <m:t>𝑐</m:t>
                        </m:r>
                        <m:r>
                          <a:rPr lang="en-US" i="1"/>
                          <m:t>(</m:t>
                        </m:r>
                        <m:r>
                          <a:rPr lang="en-US" i="1"/>
                          <m:t>𝑡</m:t>
                        </m:r>
                        <m:r>
                          <a:rPr lang="en-US" i="1"/>
                          <m:t>)</m:t>
                        </m:r>
                      </m:num>
                      <m:den>
                        <m:r>
                          <a:rPr lang="en-US" i="1"/>
                          <m:t>𝑑</m:t>
                        </m:r>
                        <m:sSup>
                          <m:sSupPr>
                            <m:ctrlPr>
                              <a:rPr lang="en-US" i="1"/>
                            </m:ctrlPr>
                          </m:sSupPr>
                          <m:e>
                            <m:r>
                              <a:rPr lang="en-US" i="1"/>
                              <m:t>𝑡</m:t>
                            </m:r>
                          </m:e>
                          <m:sup>
                            <m:r>
                              <a:rPr lang="en-US" i="1"/>
                              <m:t>𝑛</m:t>
                            </m:r>
                          </m:sup>
                        </m:sSup>
                      </m:den>
                    </m:f>
                    <m:r>
                      <a:rPr lang="en-US" i="1"/>
                      <m:t>+</m:t>
                    </m:r>
                    <m:sSub>
                      <m:sSubPr>
                        <m:ctrlPr>
                          <a:rPr lang="en-US" i="1"/>
                        </m:ctrlPr>
                      </m:sSubPr>
                      <m:e>
                        <m:r>
                          <a:rPr lang="en-US" i="1"/>
                          <m:t>𝑎</m:t>
                        </m:r>
                      </m:e>
                      <m:sub>
                        <m:r>
                          <a:rPr lang="en-US" i="1"/>
                          <m:t>1</m:t>
                        </m:r>
                      </m:sub>
                    </m:sSub>
                    <m:f>
                      <m:fPr>
                        <m:ctrlPr>
                          <a:rPr lang="en-US" i="1"/>
                        </m:ctrlPr>
                      </m:fPr>
                      <m:num>
                        <m:sSup>
                          <m:sSupPr>
                            <m:ctrlPr>
                              <a:rPr lang="en-US" i="1"/>
                            </m:ctrlPr>
                          </m:sSupPr>
                          <m:e>
                            <m:r>
                              <a:rPr lang="en-US" i="1"/>
                              <m:t>𝑑</m:t>
                            </m:r>
                          </m:e>
                          <m:sup>
                            <m:r>
                              <a:rPr lang="en-US" i="1"/>
                              <m:t>𝑛</m:t>
                            </m:r>
                            <m:r>
                              <a:rPr lang="en-US" i="1"/>
                              <m:t>−1</m:t>
                            </m:r>
                          </m:sup>
                        </m:sSup>
                        <m:r>
                          <a:rPr lang="en-US" i="1"/>
                          <m:t>𝑐</m:t>
                        </m:r>
                        <m:r>
                          <a:rPr lang="en-US" i="1"/>
                          <m:t>(</m:t>
                        </m:r>
                        <m:r>
                          <a:rPr lang="en-US" i="1"/>
                          <m:t>𝑡</m:t>
                        </m:r>
                        <m:r>
                          <a:rPr lang="en-US" i="1"/>
                          <m:t>)</m:t>
                        </m:r>
                      </m:num>
                      <m:den>
                        <m:r>
                          <a:rPr lang="en-US" i="1"/>
                          <m:t>𝑑</m:t>
                        </m:r>
                        <m:sSup>
                          <m:sSupPr>
                            <m:ctrlPr>
                              <a:rPr lang="en-US" i="1"/>
                            </m:ctrlPr>
                          </m:sSupPr>
                          <m:e>
                            <m:r>
                              <a:rPr lang="en-US" i="1"/>
                              <m:t>𝑡</m:t>
                            </m:r>
                          </m:e>
                          <m:sup>
                            <m:r>
                              <a:rPr lang="en-US" i="1"/>
                              <m:t>𝑛</m:t>
                            </m:r>
                            <m:r>
                              <a:rPr lang="en-US" i="1"/>
                              <m:t>−1</m:t>
                            </m:r>
                          </m:sup>
                        </m:sSup>
                      </m:den>
                    </m:f>
                    <m:r>
                      <a:rPr lang="en-US" i="1"/>
                      <m:t>+</m:t>
                    </m:r>
                    <m:sSub>
                      <m:sSubPr>
                        <m:ctrlPr>
                          <a:rPr lang="en-US" i="1"/>
                        </m:ctrlPr>
                      </m:sSubPr>
                      <m:e>
                        <m:r>
                          <a:rPr lang="en-US" i="1"/>
                          <m:t>𝑎</m:t>
                        </m:r>
                      </m:e>
                      <m:sub>
                        <m:r>
                          <a:rPr lang="en-US" i="1"/>
                          <m:t>2</m:t>
                        </m:r>
                      </m:sub>
                    </m:sSub>
                    <m:f>
                      <m:fPr>
                        <m:ctrlPr>
                          <a:rPr lang="en-US" i="1"/>
                        </m:ctrlPr>
                      </m:fPr>
                      <m:num>
                        <m:sSup>
                          <m:sSupPr>
                            <m:ctrlPr>
                              <a:rPr lang="en-US" i="1"/>
                            </m:ctrlPr>
                          </m:sSupPr>
                          <m:e>
                            <m:r>
                              <a:rPr lang="en-US" i="1"/>
                              <m:t>𝑑</m:t>
                            </m:r>
                          </m:e>
                          <m:sup>
                            <m:r>
                              <a:rPr lang="en-US" i="1"/>
                              <m:t>𝑛</m:t>
                            </m:r>
                            <m:r>
                              <a:rPr lang="en-US" i="1"/>
                              <m:t>−2</m:t>
                            </m:r>
                          </m:sup>
                        </m:sSup>
                        <m:r>
                          <a:rPr lang="en-US" i="1"/>
                          <m:t>𝑐</m:t>
                        </m:r>
                        <m:r>
                          <a:rPr lang="en-US" i="1"/>
                          <m:t>(</m:t>
                        </m:r>
                        <m:r>
                          <a:rPr lang="en-US" i="1"/>
                          <m:t>𝑡</m:t>
                        </m:r>
                        <m:r>
                          <a:rPr lang="en-US" i="1"/>
                          <m:t>)</m:t>
                        </m:r>
                      </m:num>
                      <m:den>
                        <m:r>
                          <a:rPr lang="en-US" i="1"/>
                          <m:t>𝑑</m:t>
                        </m:r>
                        <m:sSup>
                          <m:sSupPr>
                            <m:ctrlPr>
                              <a:rPr lang="en-US" i="1"/>
                            </m:ctrlPr>
                          </m:sSupPr>
                          <m:e>
                            <m:r>
                              <a:rPr lang="en-US" i="1"/>
                              <m:t>𝑡</m:t>
                            </m:r>
                          </m:e>
                          <m:sup>
                            <m:r>
                              <a:rPr lang="en-US" i="1"/>
                              <m:t>𝑛</m:t>
                            </m:r>
                            <m:r>
                              <a:rPr lang="en-US" i="1"/>
                              <m:t>−2</m:t>
                            </m:r>
                          </m:sup>
                        </m:sSup>
                      </m:den>
                    </m:f>
                    <m:r>
                      <a:rPr lang="en-US" i="1"/>
                      <m:t>+…+</m:t>
                    </m:r>
                    <m:sSub>
                      <m:sSubPr>
                        <m:ctrlPr>
                          <a:rPr lang="en-US" i="1"/>
                        </m:ctrlPr>
                      </m:sSubPr>
                      <m:e>
                        <m:r>
                          <a:rPr lang="en-US" i="1"/>
                          <m:t>𝑎</m:t>
                        </m:r>
                      </m:e>
                      <m:sub>
                        <m:r>
                          <a:rPr lang="en-US" i="1"/>
                          <m:t>𝑛</m:t>
                        </m:r>
                        <m:r>
                          <a:rPr lang="en-US" i="1"/>
                          <m:t>−1</m:t>
                        </m:r>
                      </m:sub>
                    </m:sSub>
                    <m:f>
                      <m:fPr>
                        <m:ctrlPr>
                          <a:rPr lang="en-US" i="1"/>
                        </m:ctrlPr>
                      </m:fPr>
                      <m:num>
                        <m:r>
                          <a:rPr lang="en-US" i="1"/>
                          <m:t>𝑑𝑐</m:t>
                        </m:r>
                        <m:r>
                          <a:rPr lang="en-US" i="1"/>
                          <m:t>(</m:t>
                        </m:r>
                        <m:r>
                          <a:rPr lang="en-US" i="1"/>
                          <m:t>𝑡</m:t>
                        </m:r>
                        <m:r>
                          <a:rPr lang="en-US" i="1"/>
                          <m:t>)</m:t>
                        </m:r>
                      </m:num>
                      <m:den>
                        <m:r>
                          <a:rPr lang="en-US" i="1"/>
                          <m:t>𝑑𝑡</m:t>
                        </m:r>
                      </m:den>
                    </m:f>
                    <m:r>
                      <a:rPr lang="en-US" i="1"/>
                      <m:t>+</m:t>
                    </m:r>
                    <m:sSub>
                      <m:sSubPr>
                        <m:ctrlPr>
                          <a:rPr lang="en-US" i="1"/>
                        </m:ctrlPr>
                      </m:sSubPr>
                      <m:e>
                        <m:r>
                          <a:rPr lang="en-US" i="1"/>
                          <m:t>𝑎</m:t>
                        </m:r>
                      </m:e>
                      <m:sub>
                        <m:r>
                          <a:rPr lang="en-US" i="1"/>
                          <m:t>𝑛</m:t>
                        </m:r>
                      </m:sub>
                    </m:sSub>
                    <m:r>
                      <a:rPr lang="en-US" i="1"/>
                      <m:t>𝑐</m:t>
                    </m:r>
                    <m:d>
                      <m:dPr>
                        <m:ctrlPr>
                          <a:rPr lang="en-US" i="1"/>
                        </m:ctrlPr>
                      </m:dPr>
                      <m:e>
                        <m:r>
                          <a:rPr lang="en-US" i="1"/>
                          <m:t>𝑡</m:t>
                        </m:r>
                      </m:e>
                    </m:d>
                    <m:r>
                      <a:rPr lang="en-US" i="1"/>
                      <m:t>=</m:t>
                    </m:r>
                    <m:r>
                      <a:rPr lang="en-US" i="1"/>
                      <m:t>𝑟</m:t>
                    </m:r>
                    <m:r>
                      <a:rPr lang="en-US" i="1"/>
                      <m:t>(</m:t>
                    </m:r>
                    <m:r>
                      <a:rPr lang="en-US" i="1"/>
                      <m:t>𝑡</m:t>
                    </m:r>
                    <m:r>
                      <a:rPr lang="en-US" i="1"/>
                      <m:t>)</m:t>
                    </m:r>
                  </m:oMath>
                </a14:m>
                <a:r>
                  <a:rPr lang="en-US" dirty="0"/>
                  <a:t> </a:t>
                </a:r>
              </a:p>
            </p:txBody>
          </p:sp>
        </mc:Choice>
        <mc:Fallback>
          <p:sp>
            <p:nvSpPr>
              <p:cNvPr id="3" name="Content Placeholder 2">
                <a:extLst>
                  <a:ext uri="{FF2B5EF4-FFF2-40B4-BE49-F238E27FC236}">
                    <a16:creationId xmlns:a16="http://schemas.microsoft.com/office/drawing/2014/main" id="{2A87D5CA-7BA2-44B7-AADF-83D6F1D4FDC3}"/>
                  </a:ext>
                </a:extLst>
              </p:cNvPr>
              <p:cNvSpPr>
                <a:spLocks noGrp="1" noRot="1" noChangeAspect="1" noMove="1" noResize="1" noEditPoints="1" noAdjustHandles="1" noChangeArrowheads="1" noChangeShapeType="1" noTextEdit="1"/>
              </p:cNvSpPr>
              <p:nvPr>
                <p:ph idx="1"/>
              </p:nvPr>
            </p:nvSpPr>
            <p:spPr>
              <a:blipFill>
                <a:blip r:embed="rId2"/>
                <a:stretch>
                  <a:fillRect l="-1043" t="-2241" r="-1333"/>
                </a:stretch>
              </a:blipFill>
            </p:spPr>
            <p:txBody>
              <a:bodyPr/>
              <a:lstStyle/>
              <a:p>
                <a:r>
                  <a:rPr lang="en-US">
                    <a:noFill/>
                  </a:rPr>
                  <a:t> </a:t>
                </a:r>
              </a:p>
            </p:txBody>
          </p:sp>
        </mc:Fallback>
      </mc:AlternateContent>
    </p:spTree>
    <p:extLst>
      <p:ext uri="{BB962C8B-B14F-4D97-AF65-F5344CB8AC3E}">
        <p14:creationId xmlns:p14="http://schemas.microsoft.com/office/powerpoint/2010/main" val="94084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C27CA-FB66-4996-BCD1-7EADAA11776C}"/>
              </a:ext>
            </a:extLst>
          </p:cNvPr>
          <p:cNvSpPr>
            <a:spLocks noGrp="1"/>
          </p:cNvSpPr>
          <p:nvPr>
            <p:ph idx="1"/>
          </p:nvPr>
        </p:nvSpPr>
        <p:spPr>
          <a:xfrm>
            <a:off x="838200" y="529389"/>
            <a:ext cx="10515600" cy="5647574"/>
          </a:xfrm>
        </p:spPr>
        <p:txBody>
          <a:bodyPr/>
          <a:lstStyle/>
          <a:p>
            <a:r>
              <a:rPr lang="en-US" dirty="0"/>
              <a:t>The variables c(t) and r(t) are the output and input variables, respectively. The above differential equation can be reduced to a set of first-order differential equations by defining the state variables as follows: </a:t>
            </a:r>
          </a:p>
          <a:p>
            <a:endParaRPr lang="en-US" dirty="0"/>
          </a:p>
        </p:txBody>
      </p:sp>
      <p:pic>
        <p:nvPicPr>
          <p:cNvPr id="13" name="Picture 12">
            <a:extLst>
              <a:ext uri="{FF2B5EF4-FFF2-40B4-BE49-F238E27FC236}">
                <a16:creationId xmlns:a16="http://schemas.microsoft.com/office/drawing/2014/main" id="{C9B224A2-F5DB-4BD1-98D6-D788E9F06982}"/>
              </a:ext>
            </a:extLst>
          </p:cNvPr>
          <p:cNvPicPr>
            <a:picLocks noChangeAspect="1"/>
          </p:cNvPicPr>
          <p:nvPr/>
        </p:nvPicPr>
        <p:blipFill>
          <a:blip r:embed="rId2"/>
          <a:stretch>
            <a:fillRect/>
          </a:stretch>
        </p:blipFill>
        <p:spPr>
          <a:xfrm>
            <a:off x="3160296" y="2032458"/>
            <a:ext cx="4934664" cy="4537822"/>
          </a:xfrm>
          <a:prstGeom prst="rect">
            <a:avLst/>
          </a:prstGeom>
        </p:spPr>
      </p:pic>
    </p:spTree>
    <p:extLst>
      <p:ext uri="{BB962C8B-B14F-4D97-AF65-F5344CB8AC3E}">
        <p14:creationId xmlns:p14="http://schemas.microsoft.com/office/powerpoint/2010/main" val="274896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93DBC0-DD67-4690-976C-1727F2E73B30}"/>
                  </a:ext>
                </a:extLst>
              </p:cNvPr>
              <p:cNvSpPr>
                <a:spLocks noGrp="1"/>
              </p:cNvSpPr>
              <p:nvPr>
                <p:ph idx="1"/>
              </p:nvPr>
            </p:nvSpPr>
            <p:spPr>
              <a:xfrm>
                <a:off x="838200" y="1042737"/>
                <a:ext cx="10515600" cy="5134226"/>
              </a:xfrm>
            </p:spPr>
            <p:txBody>
              <a:bodyPr>
                <a:normAutofit lnSpcReduction="10000"/>
              </a:bodyPr>
              <a:lstStyle/>
              <a:p>
                <a:r>
                  <a:rPr lang="en-US" dirty="0"/>
                  <a:t>The state equations can be written as </a:t>
                </a:r>
              </a:p>
              <a:p>
                <a14:m>
                  <m:oMath xmlns:m="http://schemas.openxmlformats.org/officeDocument/2006/math">
                    <m:acc>
                      <m:accPr>
                        <m:chr m:val="̇"/>
                        <m:ctrlPr>
                          <a:rPr lang="en-US" i="1"/>
                        </m:ctrlPr>
                      </m:accPr>
                      <m:e>
                        <m:sSub>
                          <m:sSubPr>
                            <m:ctrlPr>
                              <a:rPr lang="en-US" i="1"/>
                            </m:ctrlPr>
                          </m:sSubPr>
                          <m:e>
                            <m:r>
                              <a:rPr lang="en-US" i="1"/>
                              <m:t>𝑥</m:t>
                            </m:r>
                          </m:e>
                          <m:sub>
                            <m:r>
                              <a:rPr lang="en-US" i="1"/>
                              <m:t>1</m:t>
                            </m:r>
                          </m:sub>
                        </m:sSub>
                        <m:r>
                          <a:rPr lang="en-US" i="1"/>
                          <m:t> </m:t>
                        </m:r>
                        <m:d>
                          <m:dPr>
                            <m:ctrlPr>
                              <a:rPr lang="en-US" i="1"/>
                            </m:ctrlPr>
                          </m:dPr>
                          <m:e>
                            <m:r>
                              <a:rPr lang="en-US" i="1"/>
                              <m:t>𝑡</m:t>
                            </m:r>
                          </m:e>
                        </m:d>
                      </m:e>
                    </m:acc>
                    <m:r>
                      <a:rPr lang="en-US" i="1"/>
                      <m:t>=</m:t>
                    </m:r>
                    <m:sSub>
                      <m:sSubPr>
                        <m:ctrlPr>
                          <a:rPr lang="en-US" i="1"/>
                        </m:ctrlPr>
                      </m:sSubPr>
                      <m:e>
                        <m:r>
                          <a:rPr lang="en-US" i="1"/>
                          <m:t>𝑥</m:t>
                        </m:r>
                      </m:e>
                      <m:sub>
                        <m:r>
                          <a:rPr lang="en-US" i="1"/>
                          <m:t>2</m:t>
                        </m:r>
                      </m:sub>
                    </m:sSub>
                    <m:d>
                      <m:dPr>
                        <m:ctrlPr>
                          <a:rPr lang="en-US" i="1"/>
                        </m:ctrlPr>
                      </m:dPr>
                      <m:e>
                        <m:r>
                          <a:rPr lang="en-US" i="1"/>
                          <m:t>𝑡</m:t>
                        </m:r>
                      </m:e>
                    </m:d>
                  </m:oMath>
                </a14:m>
                <a:r>
                  <a:rPr lang="en-US" dirty="0"/>
                  <a:t> </a:t>
                </a:r>
              </a:p>
              <a:p>
                <a14:m>
                  <m:oMath xmlns:m="http://schemas.openxmlformats.org/officeDocument/2006/math">
                    <m:acc>
                      <m:accPr>
                        <m:chr m:val="̇"/>
                        <m:ctrlPr>
                          <a:rPr lang="en-US" i="1"/>
                        </m:ctrlPr>
                      </m:accPr>
                      <m:e>
                        <m:sSub>
                          <m:sSubPr>
                            <m:ctrlPr>
                              <a:rPr lang="en-US" i="1"/>
                            </m:ctrlPr>
                          </m:sSubPr>
                          <m:e>
                            <m:r>
                              <a:rPr lang="en-US" i="1"/>
                              <m:t>𝑥</m:t>
                            </m:r>
                          </m:e>
                          <m:sub>
                            <m:r>
                              <a:rPr lang="en-US" i="1"/>
                              <m:t>2 </m:t>
                            </m:r>
                          </m:sub>
                        </m:sSub>
                        <m:r>
                          <a:rPr lang="en-US" i="1"/>
                          <m:t>(</m:t>
                        </m:r>
                        <m:r>
                          <a:rPr lang="en-US" i="1"/>
                          <m:t>𝑡</m:t>
                        </m:r>
                        <m:r>
                          <a:rPr lang="en-US" i="1"/>
                          <m:t>)</m:t>
                        </m:r>
                      </m:e>
                    </m:acc>
                    <m:r>
                      <a:rPr lang="en-US" i="1"/>
                      <m:t>=</m:t>
                    </m:r>
                    <m:sSub>
                      <m:sSubPr>
                        <m:ctrlPr>
                          <a:rPr lang="en-US" i="1"/>
                        </m:ctrlPr>
                      </m:sSubPr>
                      <m:e>
                        <m:r>
                          <a:rPr lang="en-US" i="1"/>
                          <m:t>𝑥</m:t>
                        </m:r>
                      </m:e>
                      <m:sub>
                        <m:r>
                          <a:rPr lang="en-US" i="1"/>
                          <m:t>3</m:t>
                        </m:r>
                      </m:sub>
                    </m:sSub>
                    <m:r>
                      <a:rPr lang="en-US" i="1"/>
                      <m:t>(</m:t>
                    </m:r>
                    <m:r>
                      <a:rPr lang="en-US" i="1"/>
                      <m:t>𝑡</m:t>
                    </m:r>
                    <m:r>
                      <a:rPr lang="en-US" i="1"/>
                      <m:t>)</m:t>
                    </m:r>
                  </m:oMath>
                </a14:m>
                <a:r>
                  <a:rPr lang="en-US" dirty="0"/>
                  <a:t> </a:t>
                </a:r>
              </a:p>
              <a:p>
                <a:r>
                  <a:rPr lang="en-US" dirty="0"/>
                  <a:t>.</a:t>
                </a:r>
              </a:p>
              <a:p>
                <a:r>
                  <a:rPr lang="en-US" dirty="0"/>
                  <a:t>.</a:t>
                </a:r>
              </a:p>
              <a:p>
                <a14:m>
                  <m:oMath xmlns:m="http://schemas.openxmlformats.org/officeDocument/2006/math">
                    <m:sSub>
                      <m:sSubPr>
                        <m:ctrlPr>
                          <a:rPr lang="en-US" i="1"/>
                        </m:ctrlPr>
                      </m:sSubPr>
                      <m:e>
                        <m:r>
                          <a:rPr lang="en-US" i="1"/>
                          <m:t>𝑥</m:t>
                        </m:r>
                      </m:e>
                      <m:sub>
                        <m:r>
                          <a:rPr lang="en-US" i="1"/>
                          <m:t>2</m:t>
                        </m:r>
                      </m:sub>
                    </m:sSub>
                    <m:d>
                      <m:dPr>
                        <m:ctrlPr>
                          <a:rPr lang="en-US" i="1"/>
                        </m:ctrlPr>
                      </m:dPr>
                      <m:e>
                        <m:r>
                          <a:rPr lang="en-US" i="1"/>
                          <m:t>𝑡</m:t>
                        </m:r>
                      </m:e>
                    </m:d>
                    <m:r>
                      <a:rPr lang="en-US" i="1"/>
                      <m:t>=−</m:t>
                    </m:r>
                    <m:sSub>
                      <m:sSubPr>
                        <m:ctrlPr>
                          <a:rPr lang="en-US" i="1"/>
                        </m:ctrlPr>
                      </m:sSubPr>
                      <m:e>
                        <m:r>
                          <a:rPr lang="en-US" i="1"/>
                          <m:t>𝑎</m:t>
                        </m:r>
                      </m:e>
                      <m:sub>
                        <m:r>
                          <a:rPr lang="en-US" i="1"/>
                          <m:t>𝑛</m:t>
                        </m:r>
                      </m:sub>
                    </m:sSub>
                    <m:sSub>
                      <m:sSubPr>
                        <m:ctrlPr>
                          <a:rPr lang="en-US" i="1"/>
                        </m:ctrlPr>
                      </m:sSubPr>
                      <m:e>
                        <m:r>
                          <a:rPr lang="en-US" i="1"/>
                          <m:t>𝑥</m:t>
                        </m:r>
                      </m:e>
                      <m:sub>
                        <m:r>
                          <a:rPr lang="en-US" i="1"/>
                          <m:t>1</m:t>
                        </m:r>
                      </m:sub>
                    </m:sSub>
                    <m:d>
                      <m:dPr>
                        <m:ctrlPr>
                          <a:rPr lang="en-US" i="1"/>
                        </m:ctrlPr>
                      </m:dPr>
                      <m:e>
                        <m:r>
                          <a:rPr lang="en-US" i="1"/>
                          <m:t>𝑡</m:t>
                        </m:r>
                      </m:e>
                    </m:d>
                    <m:r>
                      <a:rPr lang="en-US" i="1"/>
                      <m:t>−</m:t>
                    </m:r>
                    <m:sSub>
                      <m:sSubPr>
                        <m:ctrlPr>
                          <a:rPr lang="en-US" i="1"/>
                        </m:ctrlPr>
                      </m:sSubPr>
                      <m:e>
                        <m:r>
                          <a:rPr lang="en-US" i="1"/>
                          <m:t>𝑎</m:t>
                        </m:r>
                      </m:e>
                      <m:sub>
                        <m:r>
                          <a:rPr lang="en-US" i="1"/>
                          <m:t>𝑛</m:t>
                        </m:r>
                        <m:r>
                          <a:rPr lang="en-US" i="1"/>
                          <m:t>−1</m:t>
                        </m:r>
                      </m:sub>
                    </m:sSub>
                    <m:sSub>
                      <m:sSubPr>
                        <m:ctrlPr>
                          <a:rPr lang="en-US" i="1"/>
                        </m:ctrlPr>
                      </m:sSubPr>
                      <m:e>
                        <m:r>
                          <a:rPr lang="en-US" i="1"/>
                          <m:t>𝑥</m:t>
                        </m:r>
                      </m:e>
                      <m:sub>
                        <m:r>
                          <a:rPr lang="en-US" i="1"/>
                          <m:t>2</m:t>
                        </m:r>
                      </m:sub>
                    </m:sSub>
                    <m:d>
                      <m:dPr>
                        <m:ctrlPr>
                          <a:rPr lang="en-US" i="1"/>
                        </m:ctrlPr>
                      </m:dPr>
                      <m:e>
                        <m:r>
                          <a:rPr lang="en-US" i="1"/>
                          <m:t>𝑡</m:t>
                        </m:r>
                      </m:e>
                    </m:d>
                    <m:r>
                      <a:rPr lang="en-US" i="1"/>
                      <m:t>…−</m:t>
                    </m:r>
                    <m:sSub>
                      <m:sSubPr>
                        <m:ctrlPr>
                          <a:rPr lang="en-US" i="1"/>
                        </m:ctrlPr>
                      </m:sSubPr>
                      <m:e>
                        <m:r>
                          <a:rPr lang="en-US" i="1"/>
                          <m:t>𝑎</m:t>
                        </m:r>
                      </m:e>
                      <m:sub>
                        <m:r>
                          <a:rPr lang="en-US" i="1"/>
                          <m:t>1</m:t>
                        </m:r>
                      </m:sub>
                    </m:sSub>
                    <m:sSub>
                      <m:sSubPr>
                        <m:ctrlPr>
                          <a:rPr lang="en-US" i="1"/>
                        </m:ctrlPr>
                      </m:sSubPr>
                      <m:e>
                        <m:r>
                          <a:rPr lang="en-US" i="1"/>
                          <m:t>𝑥</m:t>
                        </m:r>
                      </m:e>
                      <m:sub>
                        <m:r>
                          <a:rPr lang="en-US" i="1"/>
                          <m:t>𝑛</m:t>
                        </m:r>
                      </m:sub>
                    </m:sSub>
                    <m:d>
                      <m:dPr>
                        <m:ctrlPr>
                          <a:rPr lang="en-US" i="1"/>
                        </m:ctrlPr>
                      </m:dPr>
                      <m:e>
                        <m:r>
                          <a:rPr lang="en-US" i="1"/>
                          <m:t>𝑡</m:t>
                        </m:r>
                      </m:e>
                    </m:d>
                    <m:r>
                      <a:rPr lang="en-US" i="1"/>
                      <m:t>+</m:t>
                    </m:r>
                    <m:r>
                      <a:rPr lang="en-US" i="1"/>
                      <m:t>𝑟</m:t>
                    </m:r>
                    <m:r>
                      <a:rPr lang="en-US" i="1"/>
                      <m:t>(</m:t>
                    </m:r>
                    <m:r>
                      <a:rPr lang="en-US" i="1"/>
                      <m:t>𝑡</m:t>
                    </m:r>
                    <m:r>
                      <a:rPr lang="en-US" i="1"/>
                      <m:t>)</m:t>
                    </m:r>
                  </m:oMath>
                </a14:m>
                <a:r>
                  <a:rPr lang="en-US" dirty="0"/>
                  <a:t> </a:t>
                </a:r>
              </a:p>
              <a:p>
                <a:r>
                  <a:rPr lang="en-US" dirty="0"/>
                  <a:t> </a:t>
                </a:r>
              </a:p>
              <a:p>
                <a:r>
                  <a:rPr lang="en-US" dirty="0"/>
                  <a:t>The last equation is obtained by solving for the highest-order derivative in the original differential equation. Rewriting the equation in state vector form yields</a:t>
                </a:r>
              </a:p>
              <a:p>
                <a14:m>
                  <m:oMath xmlns:m="http://schemas.openxmlformats.org/officeDocument/2006/math">
                    <m:acc>
                      <m:accPr>
                        <m:chr m:val="̇"/>
                        <m:ctrlPr>
                          <a:rPr lang="en-US" i="1"/>
                        </m:ctrlPr>
                      </m:accPr>
                      <m:e>
                        <m:r>
                          <a:rPr lang="en-US" i="1"/>
                          <m:t>𝑥</m:t>
                        </m:r>
                      </m:e>
                    </m:acc>
                    <m:r>
                      <a:rPr lang="en-US" i="1"/>
                      <m:t>=</m:t>
                    </m:r>
                    <m:r>
                      <a:rPr lang="en-US" i="1"/>
                      <m:t>𝐴𝑥</m:t>
                    </m:r>
                    <m:r>
                      <a:rPr lang="en-US" i="1"/>
                      <m:t>+</m:t>
                    </m:r>
                    <m:r>
                      <a:rPr lang="en-US" i="1"/>
                      <m:t>𝐵𝑢</m:t>
                    </m:r>
                  </m:oMath>
                </a14:m>
                <a:r>
                  <a:rPr lang="en-US" dirty="0"/>
                  <a:t> </a:t>
                </a:r>
              </a:p>
              <a:p>
                <a:endParaRPr lang="en-US" dirty="0"/>
              </a:p>
            </p:txBody>
          </p:sp>
        </mc:Choice>
        <mc:Fallback>
          <p:sp>
            <p:nvSpPr>
              <p:cNvPr id="3" name="Content Placeholder 2">
                <a:extLst>
                  <a:ext uri="{FF2B5EF4-FFF2-40B4-BE49-F238E27FC236}">
                    <a16:creationId xmlns:a16="http://schemas.microsoft.com/office/drawing/2014/main" id="{4A93DBC0-DD67-4690-976C-1727F2E73B30}"/>
                  </a:ext>
                </a:extLst>
              </p:cNvPr>
              <p:cNvSpPr>
                <a:spLocks noGrp="1" noRot="1" noChangeAspect="1" noMove="1" noResize="1" noEditPoints="1" noAdjustHandles="1" noChangeArrowheads="1" noChangeShapeType="1" noTextEdit="1"/>
              </p:cNvSpPr>
              <p:nvPr>
                <p:ph idx="1"/>
              </p:nvPr>
            </p:nvSpPr>
            <p:spPr>
              <a:xfrm>
                <a:off x="838200" y="1042737"/>
                <a:ext cx="10515600" cy="5134226"/>
              </a:xfrm>
              <a:blipFill>
                <a:blip r:embed="rId2"/>
                <a:stretch>
                  <a:fillRect l="-1043" t="-2613" r="-1043"/>
                </a:stretch>
              </a:blipFill>
            </p:spPr>
            <p:txBody>
              <a:bodyPr/>
              <a:lstStyle/>
              <a:p>
                <a:r>
                  <a:rPr lang="en-US">
                    <a:noFill/>
                  </a:rPr>
                  <a:t> </a:t>
                </a:r>
              </a:p>
            </p:txBody>
          </p:sp>
        </mc:Fallback>
      </mc:AlternateContent>
    </p:spTree>
    <p:extLst>
      <p:ext uri="{BB962C8B-B14F-4D97-AF65-F5344CB8AC3E}">
        <p14:creationId xmlns:p14="http://schemas.microsoft.com/office/powerpoint/2010/main" val="58807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0D2F59-2A12-44C2-832E-E5AA583EB3CA}"/>
                  </a:ext>
                </a:extLst>
              </p:cNvPr>
              <p:cNvSpPr>
                <a:spLocks noGrp="1"/>
              </p:cNvSpPr>
              <p:nvPr>
                <p:ph idx="1"/>
              </p:nvPr>
            </p:nvSpPr>
            <p:spPr>
              <a:xfrm>
                <a:off x="545432" y="770021"/>
                <a:ext cx="10808368" cy="5823284"/>
              </a:xfrm>
            </p:spPr>
            <p:txBody>
              <a:bodyPr>
                <a:normAutofit fontScale="77500" lnSpcReduction="20000"/>
              </a:bodyPr>
              <a:lstStyle/>
              <a:p>
                <a:r>
                  <a:rPr lang="en-US" dirty="0"/>
                  <a:t>Where  </a:t>
                </a:r>
              </a:p>
              <a:p>
                <a:r>
                  <a:rPr lang="en-US" dirty="0"/>
                  <a:t>    </a:t>
                </a:r>
                <a14:m>
                  <m:oMath xmlns:m="http://schemas.openxmlformats.org/officeDocument/2006/math">
                    <m:r>
                      <a:rPr lang="en-US" i="1"/>
                      <m:t>𝐴</m:t>
                    </m:r>
                    <m:r>
                      <a:rPr lang="en-US" i="1"/>
                      <m:t>=</m:t>
                    </m:r>
                    <m:d>
                      <m:dPr>
                        <m:begChr m:val="["/>
                        <m:endChr m:val="]"/>
                        <m:ctrlPr>
                          <a:rPr lang="en-US" i="1"/>
                        </m:ctrlPr>
                      </m:dPr>
                      <m:e>
                        <m:m>
                          <m:mPr>
                            <m:mcs>
                              <m:mc>
                                <m:mcPr>
                                  <m:count m:val="7"/>
                                  <m:mcJc m:val="center"/>
                                </m:mcPr>
                              </m:mc>
                            </m:mcs>
                            <m:ctrlPr>
                              <a:rPr lang="en-US" i="1"/>
                            </m:ctrlPr>
                          </m:mPr>
                          <m:mr>
                            <m:e>
                              <m:r>
                                <a:rPr lang="en-US" i="1"/>
                                <m:t>0</m:t>
                              </m:r>
                            </m:e>
                            <m:e>
                              <m:r>
                                <a:rPr lang="en-US" i="1"/>
                                <m:t>1</m:t>
                              </m:r>
                            </m:e>
                            <m:e>
                              <m:r>
                                <a:rPr lang="en-US" i="1"/>
                                <m:t>0</m:t>
                              </m:r>
                            </m:e>
                            <m:e>
                              <m:r>
                                <a:rPr lang="en-US" i="1"/>
                                <m:t>0</m:t>
                              </m:r>
                            </m:e>
                            <m:e>
                              <m:r>
                                <a:rPr lang="en-US" i="1"/>
                                <m:t>0</m:t>
                              </m:r>
                            </m:e>
                            <m:e>
                              <m:r>
                                <a:rPr lang="en-US" i="1"/>
                                <m:t>.</m:t>
                              </m:r>
                            </m:e>
                            <m:e>
                              <m:r>
                                <a:rPr lang="en-US" i="1"/>
                                <m:t>0</m:t>
                              </m:r>
                            </m:e>
                          </m:mr>
                          <m:mr>
                            <m:e>
                              <m:r>
                                <a:rPr lang="en-US" i="1"/>
                                <m:t>0</m:t>
                              </m:r>
                            </m:e>
                            <m:e>
                              <m:r>
                                <a:rPr lang="en-US" i="1"/>
                                <m:t>0</m:t>
                              </m:r>
                            </m:e>
                            <m:e>
                              <m:r>
                                <a:rPr lang="en-US" i="1"/>
                                <m:t>1</m:t>
                              </m:r>
                            </m:e>
                            <m:e>
                              <m:r>
                                <a:rPr lang="en-US" i="1"/>
                                <m:t>0</m:t>
                              </m:r>
                            </m:e>
                            <m:e>
                              <m:r>
                                <a:rPr lang="en-US" i="1"/>
                                <m:t>0</m:t>
                              </m:r>
                            </m:e>
                            <m:e>
                              <m:r>
                                <a:rPr lang="en-US" i="1"/>
                                <m:t>.</m:t>
                              </m:r>
                            </m:e>
                            <m:e>
                              <m:r>
                                <a:rPr lang="en-US" i="1"/>
                                <m:t>0</m:t>
                              </m:r>
                            </m:e>
                          </m:mr>
                          <m:mr>
                            <m:e>
                              <m:r>
                                <a:rPr lang="en-US" i="1"/>
                                <m:t>0</m:t>
                              </m:r>
                            </m:e>
                            <m:e>
                              <m:r>
                                <a:rPr lang="en-US" i="1"/>
                                <m:t>0</m:t>
                              </m:r>
                            </m:e>
                            <m:e>
                              <m:r>
                                <a:rPr lang="en-US" i="1"/>
                                <m:t>0</m:t>
                              </m:r>
                            </m:e>
                            <m:e>
                              <m:r>
                                <a:rPr lang="en-US" i="1"/>
                                <m:t>1</m:t>
                              </m:r>
                            </m:e>
                            <m:e>
                              <m:r>
                                <a:rPr lang="en-US" i="1"/>
                                <m:t>0</m:t>
                              </m:r>
                            </m:e>
                            <m:e>
                              <m:r>
                                <a:rPr lang="en-US" i="1"/>
                                <m:t>.</m:t>
                              </m:r>
                            </m:e>
                            <m:e>
                              <m:r>
                                <a:rPr lang="en-US" i="1"/>
                                <m:t>0</m:t>
                              </m:r>
                            </m:e>
                          </m:mr>
                          <m:mr>
                            <m:e>
                              <m:r>
                                <a:rPr lang="en-US" i="1"/>
                                <m:t>.</m:t>
                              </m:r>
                            </m:e>
                            <m:e>
                              <m:r>
                                <a:rPr lang="en-US" i="1"/>
                                <m:t>.</m:t>
                              </m:r>
                            </m:e>
                            <m:e>
                              <m:r>
                                <a:rPr lang="en-US" i="1"/>
                                <m:t>.</m:t>
                              </m:r>
                            </m:e>
                            <m:e>
                              <m:r>
                                <a:rPr lang="en-US" i="1"/>
                                <m:t>.</m:t>
                              </m:r>
                            </m:e>
                            <m:e>
                              <m:r>
                                <a:rPr lang="en-US" i="1"/>
                                <m:t>.</m:t>
                              </m:r>
                            </m:e>
                            <m:e>
                              <m:r>
                                <a:rPr lang="en-US" i="1"/>
                                <m:t>.</m:t>
                              </m:r>
                            </m:e>
                            <m:e>
                              <m:r>
                                <a:rPr lang="en-US" i="1"/>
                                <m:t>0</m:t>
                              </m:r>
                            </m:e>
                          </m:mr>
                          <m:mr>
                            <m:e>
                              <m:r>
                                <a:rPr lang="en-US" i="1"/>
                                <m:t>.</m:t>
                              </m:r>
                            </m:e>
                            <m:e>
                              <m:r>
                                <a:rPr lang="en-US" i="1"/>
                                <m:t>.</m:t>
                              </m:r>
                            </m:e>
                            <m:e>
                              <m:r>
                                <a:rPr lang="en-US" i="1"/>
                                <m:t>.</m:t>
                              </m:r>
                            </m:e>
                            <m:e>
                              <m:r>
                                <a:rPr lang="en-US" i="1"/>
                                <m:t>.</m:t>
                              </m:r>
                            </m:e>
                            <m:e>
                              <m:r>
                                <a:rPr lang="en-US" i="1"/>
                                <m:t>.</m:t>
                              </m:r>
                            </m:e>
                            <m:e>
                              <m:r>
                                <a:rPr lang="en-US" i="1"/>
                                <m:t>.</m:t>
                              </m:r>
                            </m:e>
                            <m:e>
                              <m:r>
                                <a:rPr lang="en-US" i="1"/>
                                <m:t>0</m:t>
                              </m:r>
                            </m:e>
                          </m:mr>
                          <m:mr>
                            <m:e>
                              <m:r>
                                <a:rPr lang="en-US" i="1"/>
                                <m:t>0</m:t>
                              </m:r>
                            </m:e>
                            <m:e>
                              <m:r>
                                <a:rPr lang="en-US" i="1"/>
                                <m:t>0</m:t>
                              </m:r>
                            </m:e>
                            <m:e>
                              <m:r>
                                <a:rPr lang="en-US" i="1"/>
                                <m:t>0</m:t>
                              </m:r>
                            </m:e>
                            <m:e>
                              <m:r>
                                <a:rPr lang="en-US" i="1"/>
                                <m:t>0</m:t>
                              </m:r>
                            </m:e>
                            <m:e>
                              <m:r>
                                <a:rPr lang="en-US" i="1"/>
                                <m:t>0</m:t>
                              </m:r>
                            </m:e>
                            <m:e>
                              <m:r>
                                <a:rPr lang="en-US" i="1"/>
                                <m:t>.</m:t>
                              </m:r>
                            </m:e>
                            <m:e>
                              <m:r>
                                <a:rPr lang="en-US" i="1"/>
                                <m:t>1</m:t>
                              </m:r>
                            </m:e>
                          </m:mr>
                          <m:mr>
                            <m:e>
                              <m:r>
                                <a:rPr lang="en-US" i="1"/>
                                <m:t>−</m:t>
                              </m:r>
                              <m:sSub>
                                <m:sSubPr>
                                  <m:ctrlPr>
                                    <a:rPr lang="en-US" i="1"/>
                                  </m:ctrlPr>
                                </m:sSubPr>
                                <m:e>
                                  <m:r>
                                    <a:rPr lang="en-US" i="1"/>
                                    <m:t>𝑎</m:t>
                                  </m:r>
                                </m:e>
                                <m:sub>
                                  <m:r>
                                    <a:rPr lang="en-US" i="1"/>
                                    <m:t>𝑛</m:t>
                                  </m:r>
                                </m:sub>
                              </m:sSub>
                            </m:e>
                            <m:e>
                              <m:r>
                                <a:rPr lang="en-US" i="1"/>
                                <m:t>−</m:t>
                              </m:r>
                              <m:sSub>
                                <m:sSubPr>
                                  <m:ctrlPr>
                                    <a:rPr lang="en-US" i="1"/>
                                  </m:ctrlPr>
                                </m:sSubPr>
                                <m:e>
                                  <m:r>
                                    <a:rPr lang="en-US" i="1"/>
                                    <m:t>𝑎</m:t>
                                  </m:r>
                                </m:e>
                                <m:sub>
                                  <m:r>
                                    <a:rPr lang="en-US" i="1"/>
                                    <m:t>𝑛</m:t>
                                  </m:r>
                                  <m:r>
                                    <a:rPr lang="en-US" i="1"/>
                                    <m:t>−1</m:t>
                                  </m:r>
                                </m:sub>
                              </m:sSub>
                            </m:e>
                            <m:e>
                              <m:r>
                                <a:rPr lang="en-US" i="1"/>
                                <m:t>−</m:t>
                              </m:r>
                              <m:sSub>
                                <m:sSubPr>
                                  <m:ctrlPr>
                                    <a:rPr lang="en-US" i="1"/>
                                  </m:ctrlPr>
                                </m:sSubPr>
                                <m:e>
                                  <m:r>
                                    <a:rPr lang="en-US" i="1"/>
                                    <m:t>𝑎</m:t>
                                  </m:r>
                                </m:e>
                                <m:sub>
                                  <m:r>
                                    <a:rPr lang="en-US" i="1"/>
                                    <m:t>𝑛</m:t>
                                  </m:r>
                                  <m:r>
                                    <a:rPr lang="en-US" i="1"/>
                                    <m:t>−2</m:t>
                                  </m:r>
                                </m:sub>
                              </m:sSub>
                            </m:e>
                            <m:e>
                              <m:r>
                                <a:rPr lang="en-US" i="1"/>
                                <m:t>−</m:t>
                              </m:r>
                              <m:sSub>
                                <m:sSubPr>
                                  <m:ctrlPr>
                                    <a:rPr lang="en-US" i="1"/>
                                  </m:ctrlPr>
                                </m:sSubPr>
                                <m:e>
                                  <m:r>
                                    <a:rPr lang="en-US" i="1"/>
                                    <m:t>𝑎</m:t>
                                  </m:r>
                                </m:e>
                                <m:sub>
                                  <m:r>
                                    <a:rPr lang="en-US" i="1"/>
                                    <m:t>𝑛</m:t>
                                  </m:r>
                                  <m:r>
                                    <a:rPr lang="en-US" i="1"/>
                                    <m:t>−3</m:t>
                                  </m:r>
                                </m:sub>
                              </m:sSub>
                            </m:e>
                            <m:e>
                              <m:r>
                                <a:rPr lang="en-US" i="1"/>
                                <m:t>−</m:t>
                              </m:r>
                              <m:sSub>
                                <m:sSubPr>
                                  <m:ctrlPr>
                                    <a:rPr lang="en-US" i="1"/>
                                  </m:ctrlPr>
                                </m:sSubPr>
                                <m:e>
                                  <m:r>
                                    <a:rPr lang="en-US" i="1"/>
                                    <m:t>𝑎</m:t>
                                  </m:r>
                                </m:e>
                                <m:sub>
                                  <m:r>
                                    <a:rPr lang="en-US" i="1"/>
                                    <m:t>𝑛</m:t>
                                  </m:r>
                                  <m:r>
                                    <a:rPr lang="en-US" i="1"/>
                                    <m:t>−4</m:t>
                                  </m:r>
                                </m:sub>
                              </m:sSub>
                            </m:e>
                            <m:e>
                              <m:r>
                                <a:rPr lang="en-US" i="1"/>
                                <m:t>.</m:t>
                              </m:r>
                            </m:e>
                            <m:e>
                              <m:r>
                                <a:rPr lang="en-US" i="1"/>
                                <m:t>−</m:t>
                              </m:r>
                              <m:sSub>
                                <m:sSubPr>
                                  <m:ctrlPr>
                                    <a:rPr lang="en-US" i="1"/>
                                  </m:ctrlPr>
                                </m:sSubPr>
                                <m:e>
                                  <m:r>
                                    <a:rPr lang="en-US" i="1"/>
                                    <m:t>𝑎</m:t>
                                  </m:r>
                                </m:e>
                                <m:sub>
                                  <m:r>
                                    <a:rPr lang="en-US" i="1"/>
                                    <m:t>1</m:t>
                                  </m:r>
                                </m:sub>
                              </m:sSub>
                            </m:e>
                          </m:mr>
                        </m:m>
                      </m:e>
                    </m:d>
                  </m:oMath>
                </a14:m>
                <a:r>
                  <a:rPr lang="en-US" dirty="0"/>
                  <a:t> </a:t>
                </a:r>
              </a:p>
              <a:p>
                <a:endParaRPr lang="en-US" dirty="0"/>
              </a:p>
              <a:p>
                <a:endParaRPr lang="en-US" dirty="0"/>
              </a:p>
              <a:p>
                <a14:m>
                  <m:oMath xmlns:m="http://schemas.openxmlformats.org/officeDocument/2006/math">
                    <m:r>
                      <a:rPr lang="en-US" i="1"/>
                      <m:t>𝐵</m:t>
                    </m:r>
                    <m:r>
                      <a:rPr lang="en-US" i="1"/>
                      <m:t>=</m:t>
                    </m:r>
                    <m:d>
                      <m:dPr>
                        <m:begChr m:val="["/>
                        <m:endChr m:val="]"/>
                        <m:ctrlPr>
                          <a:rPr lang="en-US" i="1"/>
                        </m:ctrlPr>
                      </m:dPr>
                      <m:e>
                        <m:m>
                          <m:mPr>
                            <m:mcs>
                              <m:mc>
                                <m:mcPr>
                                  <m:count m:val="1"/>
                                  <m:mcJc m:val="center"/>
                                </m:mcPr>
                              </m:mc>
                            </m:mcs>
                            <m:ctrlPr>
                              <a:rPr lang="en-US" i="1"/>
                            </m:ctrlPr>
                          </m:mPr>
                          <m:mr>
                            <m:e>
                              <m:r>
                                <a:rPr lang="en-US" i="1"/>
                                <m:t>0</m:t>
                              </m:r>
                            </m:e>
                          </m:mr>
                          <m:mr>
                            <m:e>
                              <m:r>
                                <a:rPr lang="en-US" i="1"/>
                                <m:t>0</m:t>
                              </m:r>
                            </m:e>
                          </m:mr>
                          <m:mr>
                            <m:e>
                              <m:r>
                                <a:rPr lang="en-US" i="1"/>
                                <m:t>0</m:t>
                              </m:r>
                            </m:e>
                          </m:mr>
                          <m:mr>
                            <m:e>
                              <m:r>
                                <a:rPr lang="en-US" i="1"/>
                                <m:t>0</m:t>
                              </m:r>
                            </m:e>
                          </m:mr>
                          <m:mr>
                            <m:e>
                              <m:r>
                                <a:rPr lang="en-US" i="1"/>
                                <m:t>.</m:t>
                              </m:r>
                            </m:e>
                          </m:mr>
                          <m:mr>
                            <m:e>
                              <m:r>
                                <a:rPr lang="en-US" i="1"/>
                                <m:t>.</m:t>
                              </m:r>
                            </m:e>
                          </m:mr>
                          <m:mr>
                            <m:e>
                              <m:r>
                                <a:rPr lang="en-US" i="1"/>
                                <m:t>1</m:t>
                              </m:r>
                            </m:e>
                          </m:mr>
                        </m:m>
                      </m:e>
                    </m:d>
                  </m:oMath>
                </a14:m>
                <a:r>
                  <a:rPr lang="en-US" dirty="0"/>
                  <a:t> </a:t>
                </a:r>
              </a:p>
              <a:p>
                <a:endParaRPr lang="en-US" dirty="0"/>
              </a:p>
              <a:p>
                <a:r>
                  <a:rPr lang="en-US" dirty="0"/>
                  <a:t>The output equation </a:t>
                </a:r>
                <a14:m>
                  <m:oMath xmlns:m="http://schemas.openxmlformats.org/officeDocument/2006/math">
                    <m:r>
                      <a:rPr lang="en-US" i="1"/>
                      <m:t>𝑦</m:t>
                    </m:r>
                    <m:r>
                      <a:rPr lang="en-US" i="1"/>
                      <m:t>=</m:t>
                    </m:r>
                    <m:r>
                      <a:rPr lang="en-US" i="1"/>
                      <m:t>𝐶𝑥</m:t>
                    </m:r>
                  </m:oMath>
                </a14:m>
                <a:endParaRPr lang="en-US" dirty="0"/>
              </a:p>
              <a:p>
                <a:r>
                  <a:rPr lang="en-US" dirty="0"/>
                  <a:t>Where </a:t>
                </a:r>
                <a14:m>
                  <m:oMath xmlns:m="http://schemas.openxmlformats.org/officeDocument/2006/math">
                    <m:r>
                      <a:rPr lang="en-US" i="1"/>
                      <m:t>𝐶</m:t>
                    </m:r>
                    <m:r>
                      <a:rPr lang="en-US" i="1"/>
                      <m:t>=</m:t>
                    </m:r>
                    <m:d>
                      <m:dPr>
                        <m:begChr m:val="["/>
                        <m:endChr m:val="]"/>
                        <m:ctrlPr>
                          <a:rPr lang="en-US" i="1"/>
                        </m:ctrlPr>
                      </m:dPr>
                      <m:e>
                        <m:m>
                          <m:mPr>
                            <m:mcs>
                              <m:mc>
                                <m:mcPr>
                                  <m:count m:val="6"/>
                                  <m:mcJc m:val="center"/>
                                </m:mcPr>
                              </m:mc>
                            </m:mcs>
                            <m:ctrlPr>
                              <a:rPr lang="en-US" i="1"/>
                            </m:ctrlPr>
                          </m:mPr>
                          <m:mr>
                            <m:e>
                              <m:r>
                                <a:rPr lang="en-US" i="1"/>
                                <m:t>1</m:t>
                              </m:r>
                            </m:e>
                            <m:e>
                              <m:r>
                                <a:rPr lang="en-US" i="1"/>
                                <m:t>0</m:t>
                              </m:r>
                            </m:e>
                            <m:e>
                              <m:r>
                                <a:rPr lang="en-US" i="1"/>
                                <m:t>0</m:t>
                              </m:r>
                            </m:e>
                            <m:e>
                              <m:r>
                                <a:rPr lang="en-US" i="1"/>
                                <m:t>.</m:t>
                              </m:r>
                            </m:e>
                            <m:e>
                              <m:r>
                                <a:rPr lang="en-US" i="1"/>
                                <m:t>.</m:t>
                              </m:r>
                            </m:e>
                            <m:e>
                              <m:r>
                                <a:rPr lang="en-US" i="1"/>
                                <m:t>0</m:t>
                              </m:r>
                            </m:e>
                          </m:mr>
                        </m:m>
                      </m:e>
                    </m:d>
                  </m:oMath>
                </a14:m>
                <a:endParaRPr lang="en-US" dirty="0"/>
              </a:p>
              <a:p>
                <a:endParaRPr lang="en-US" dirty="0"/>
              </a:p>
            </p:txBody>
          </p:sp>
        </mc:Choice>
        <mc:Fallback>
          <p:sp>
            <p:nvSpPr>
              <p:cNvPr id="3" name="Content Placeholder 2">
                <a:extLst>
                  <a:ext uri="{FF2B5EF4-FFF2-40B4-BE49-F238E27FC236}">
                    <a16:creationId xmlns:a16="http://schemas.microsoft.com/office/drawing/2014/main" id="{760D2F59-2A12-44C2-832E-E5AA583EB3CA}"/>
                  </a:ext>
                </a:extLst>
              </p:cNvPr>
              <p:cNvSpPr>
                <a:spLocks noGrp="1" noRot="1" noChangeAspect="1" noMove="1" noResize="1" noEditPoints="1" noAdjustHandles="1" noChangeArrowheads="1" noChangeShapeType="1" noTextEdit="1"/>
              </p:cNvSpPr>
              <p:nvPr>
                <p:ph idx="1"/>
              </p:nvPr>
            </p:nvSpPr>
            <p:spPr>
              <a:xfrm>
                <a:off x="545432" y="770021"/>
                <a:ext cx="10808368" cy="5823284"/>
              </a:xfrm>
              <a:blipFill>
                <a:blip r:embed="rId2"/>
                <a:stretch>
                  <a:fillRect l="-620" t="-2092"/>
                </a:stretch>
              </a:blipFill>
            </p:spPr>
            <p:txBody>
              <a:bodyPr/>
              <a:lstStyle/>
              <a:p>
                <a:r>
                  <a:rPr lang="en-US">
                    <a:noFill/>
                  </a:rPr>
                  <a:t> </a:t>
                </a:r>
              </a:p>
            </p:txBody>
          </p:sp>
        </mc:Fallback>
      </mc:AlternateContent>
    </p:spTree>
    <p:extLst>
      <p:ext uri="{BB962C8B-B14F-4D97-AF65-F5344CB8AC3E}">
        <p14:creationId xmlns:p14="http://schemas.microsoft.com/office/powerpoint/2010/main" val="3778270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AC25B-D784-4D5D-B8BE-EF2EEA131ED2}"/>
              </a:ext>
            </a:extLst>
          </p:cNvPr>
          <p:cNvSpPr>
            <a:spLocks noGrp="1"/>
          </p:cNvSpPr>
          <p:nvPr>
            <p:ph type="title"/>
          </p:nvPr>
        </p:nvSpPr>
        <p:spPr/>
        <p:txBody>
          <a:bodyPr/>
          <a:lstStyle/>
          <a:p>
            <a:r>
              <a:rPr lang="en-US" dirty="0"/>
              <a:t>State Space Formulation</a:t>
            </a:r>
          </a:p>
        </p:txBody>
      </p:sp>
      <p:sp>
        <p:nvSpPr>
          <p:cNvPr id="3" name="Content Placeholder 2">
            <a:extLst>
              <a:ext uri="{FF2B5EF4-FFF2-40B4-BE49-F238E27FC236}">
                <a16:creationId xmlns:a16="http://schemas.microsoft.com/office/drawing/2014/main" id="{E124949E-0C42-48D3-B07E-7220C34E3EF3}"/>
              </a:ext>
            </a:extLst>
          </p:cNvPr>
          <p:cNvSpPr>
            <a:spLocks noGrp="1"/>
          </p:cNvSpPr>
          <p:nvPr>
            <p:ph idx="1"/>
          </p:nvPr>
        </p:nvSpPr>
        <p:spPr/>
        <p:txBody>
          <a:bodyPr/>
          <a:lstStyle/>
          <a:p>
            <a:pPr marL="0" indent="0">
              <a:buNone/>
            </a:pPr>
            <a:r>
              <a:rPr lang="en-US" dirty="0"/>
              <a:t>Steps in modelling</a:t>
            </a:r>
          </a:p>
          <a:p>
            <a:endParaRPr lang="en-US" dirty="0"/>
          </a:p>
          <a:p>
            <a:pPr marL="514350" lvl="0" indent="-514350">
              <a:buFont typeface="+mj-lt"/>
              <a:buAutoNum type="arabicPeriod"/>
            </a:pPr>
            <a:r>
              <a:rPr lang="en-US" dirty="0"/>
              <a:t>Understand the physical system and its components </a:t>
            </a:r>
          </a:p>
          <a:p>
            <a:pPr marL="514350" lvl="0" indent="-514350">
              <a:buFont typeface="+mj-lt"/>
              <a:buAutoNum type="arabicPeriod"/>
            </a:pPr>
            <a:r>
              <a:rPr lang="en-US" dirty="0"/>
              <a:t>Make appropriate simplifying assumptions </a:t>
            </a:r>
          </a:p>
          <a:p>
            <a:pPr marL="514350" lvl="0" indent="-514350">
              <a:buFont typeface="+mj-lt"/>
              <a:buAutoNum type="arabicPeriod"/>
            </a:pPr>
            <a:r>
              <a:rPr lang="en-US" dirty="0"/>
              <a:t>Use basic principles to formulate the mathematical model</a:t>
            </a:r>
          </a:p>
          <a:p>
            <a:pPr marL="514350" lvl="0" indent="-514350">
              <a:buFont typeface="+mj-lt"/>
              <a:buAutoNum type="arabicPeriod"/>
            </a:pPr>
            <a:r>
              <a:rPr lang="en-US" dirty="0"/>
              <a:t>Write differential and algebraic equations describing the model</a:t>
            </a:r>
          </a:p>
          <a:p>
            <a:pPr marL="514350" lvl="0" indent="-514350">
              <a:buFont typeface="+mj-lt"/>
              <a:buAutoNum type="arabicPeriod"/>
            </a:pPr>
            <a:r>
              <a:rPr lang="en-US" dirty="0"/>
              <a:t>Check the model for validity</a:t>
            </a:r>
          </a:p>
          <a:p>
            <a:endParaRPr lang="en-US" dirty="0"/>
          </a:p>
        </p:txBody>
      </p:sp>
    </p:spTree>
    <p:extLst>
      <p:ext uri="{BB962C8B-B14F-4D97-AF65-F5344CB8AC3E}">
        <p14:creationId xmlns:p14="http://schemas.microsoft.com/office/powerpoint/2010/main" val="421861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69529-43DB-4579-86AA-46ADEA59252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7109A13-35BD-4CD3-A7E4-C70A0FD33801}"/>
              </a:ext>
            </a:extLst>
          </p:cNvPr>
          <p:cNvSpPr>
            <a:spLocks noGrp="1"/>
          </p:cNvSpPr>
          <p:nvPr>
            <p:ph idx="1"/>
          </p:nvPr>
        </p:nvSpPr>
        <p:spPr/>
        <p:txBody>
          <a:bodyPr/>
          <a:lstStyle/>
          <a:p>
            <a:pPr marL="0" indent="0">
              <a:buNone/>
            </a:pPr>
            <a:r>
              <a:rPr lang="en-US" dirty="0"/>
              <a:t>Consider a mass M, on a frictionless surface connected to a rigid wall by a spring with stiffness K. Obtain the mathematical model for the system.</a:t>
            </a:r>
          </a:p>
          <a:p>
            <a:endParaRPr lang="en-US" dirty="0"/>
          </a:p>
        </p:txBody>
      </p:sp>
      <p:pic>
        <p:nvPicPr>
          <p:cNvPr id="5" name="Picture 4">
            <a:extLst>
              <a:ext uri="{FF2B5EF4-FFF2-40B4-BE49-F238E27FC236}">
                <a16:creationId xmlns:a16="http://schemas.microsoft.com/office/drawing/2014/main" id="{79104D72-5157-4DCD-85BD-F00E47E7B333}"/>
              </a:ext>
            </a:extLst>
          </p:cNvPr>
          <p:cNvPicPr>
            <a:picLocks noChangeAspect="1"/>
          </p:cNvPicPr>
          <p:nvPr/>
        </p:nvPicPr>
        <p:blipFill>
          <a:blip r:embed="rId2"/>
          <a:stretch>
            <a:fillRect/>
          </a:stretch>
        </p:blipFill>
        <p:spPr>
          <a:xfrm>
            <a:off x="1707561" y="3295495"/>
            <a:ext cx="9931910" cy="3016405"/>
          </a:xfrm>
          <a:prstGeom prst="rect">
            <a:avLst/>
          </a:prstGeom>
        </p:spPr>
      </p:pic>
    </p:spTree>
    <p:extLst>
      <p:ext uri="{BB962C8B-B14F-4D97-AF65-F5344CB8AC3E}">
        <p14:creationId xmlns:p14="http://schemas.microsoft.com/office/powerpoint/2010/main" val="682412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8E75-2540-4278-9C4D-9E534D9A71BB}"/>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D797D5CF-CC16-4F8D-A649-665F70D32B56}"/>
              </a:ext>
            </a:extLst>
          </p:cNvPr>
          <p:cNvSpPr>
            <a:spLocks noGrp="1"/>
          </p:cNvSpPr>
          <p:nvPr>
            <p:ph idx="1"/>
          </p:nvPr>
        </p:nvSpPr>
        <p:spPr/>
        <p:txBody>
          <a:bodyPr/>
          <a:lstStyle/>
          <a:p>
            <a:pPr marL="514350" lvl="0" indent="-514350">
              <a:buFont typeface="+mj-lt"/>
              <a:buAutoNum type="arabicPeriod"/>
            </a:pPr>
            <a:r>
              <a:rPr lang="en-US" dirty="0"/>
              <a:t>Choose a sign convention for the position variable y (t). NB that the sign convention for velocity and acceleration are the same as that for displacement.</a:t>
            </a:r>
          </a:p>
          <a:p>
            <a:pPr marL="514350" lvl="0" indent="-514350">
              <a:buFont typeface="+mj-lt"/>
              <a:buAutoNum type="arabicPeriod"/>
            </a:pPr>
            <a:r>
              <a:rPr lang="en-US" dirty="0"/>
              <a:t>Use fundamental physical principles to model the system (Newton’s law)</a:t>
            </a:r>
          </a:p>
          <a:p>
            <a:pPr marL="514350" lvl="0" indent="-514350">
              <a:buFont typeface="+mj-lt"/>
              <a:buAutoNum type="arabicPeriod"/>
            </a:pPr>
            <a:r>
              <a:rPr lang="en-US" dirty="0"/>
              <a:t>Draw free body diagrams of the system. In this example, the spring force is the only force acting on the mass.</a:t>
            </a:r>
          </a:p>
          <a:p>
            <a:endParaRPr lang="en-US" dirty="0"/>
          </a:p>
        </p:txBody>
      </p:sp>
      <p:pic>
        <p:nvPicPr>
          <p:cNvPr id="4" name="Picture 3">
            <a:extLst>
              <a:ext uri="{FF2B5EF4-FFF2-40B4-BE49-F238E27FC236}">
                <a16:creationId xmlns:a16="http://schemas.microsoft.com/office/drawing/2014/main" id="{AC8090FA-40EA-4B5B-9FE6-3AC64DA3BB1A}"/>
              </a:ext>
            </a:extLst>
          </p:cNvPr>
          <p:cNvPicPr>
            <a:picLocks noChangeAspect="1"/>
          </p:cNvPicPr>
          <p:nvPr/>
        </p:nvPicPr>
        <p:blipFill>
          <a:blip r:embed="rId2"/>
          <a:stretch>
            <a:fillRect/>
          </a:stretch>
        </p:blipFill>
        <p:spPr>
          <a:xfrm>
            <a:off x="2759242" y="4877453"/>
            <a:ext cx="7396176" cy="1980547"/>
          </a:xfrm>
          <a:prstGeom prst="rect">
            <a:avLst/>
          </a:prstGeom>
        </p:spPr>
      </p:pic>
    </p:spTree>
    <p:extLst>
      <p:ext uri="{BB962C8B-B14F-4D97-AF65-F5344CB8AC3E}">
        <p14:creationId xmlns:p14="http://schemas.microsoft.com/office/powerpoint/2010/main" val="214494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6D1BB1-ACBC-41FA-8F6B-4E885D68256A}"/>
                  </a:ext>
                </a:extLst>
              </p:cNvPr>
              <p:cNvSpPr>
                <a:spLocks noGrp="1"/>
              </p:cNvSpPr>
              <p:nvPr>
                <p:ph idx="1"/>
              </p:nvPr>
            </p:nvSpPr>
            <p:spPr>
              <a:xfrm>
                <a:off x="838200" y="786063"/>
                <a:ext cx="10515600" cy="5390900"/>
              </a:xfrm>
            </p:spPr>
            <p:txBody>
              <a:bodyPr>
                <a:normAutofit fontScale="92500" lnSpcReduction="10000"/>
              </a:bodyPr>
              <a:lstStyle/>
              <a:p>
                <a:pPr lvl="0"/>
                <a:r>
                  <a:rPr lang="en-US" dirty="0"/>
                  <a:t>Spring exerts a force proportional to and in opposition to movement of the mass. </a:t>
                </a:r>
              </a:p>
              <a:p>
                <a:r>
                  <a:rPr lang="en-US" dirty="0"/>
                  <a:t>From Newton’s Law                                              </a:t>
                </a:r>
                <a14:m>
                  <m:oMath xmlns:m="http://schemas.openxmlformats.org/officeDocument/2006/math">
                    <m:nary>
                      <m:naryPr>
                        <m:chr m:val="∑"/>
                        <m:limLoc m:val="undOvr"/>
                        <m:subHide m:val="on"/>
                        <m:supHide m:val="on"/>
                        <m:ctrlPr>
                          <a:rPr lang="en-US" i="1"/>
                        </m:ctrlPr>
                      </m:naryPr>
                      <m:sub/>
                      <m:sup/>
                      <m:e>
                        <m:r>
                          <a:rPr lang="en-US" i="1"/>
                          <m:t>𝐹</m:t>
                        </m:r>
                      </m:e>
                    </m:nary>
                    <m:r>
                      <a:rPr lang="en-US" i="1"/>
                      <m:t>=</m:t>
                    </m:r>
                    <m:r>
                      <a:rPr lang="en-US" i="1"/>
                      <m:t>𝑚𝑎</m:t>
                    </m:r>
                  </m:oMath>
                </a14:m>
                <a:endParaRPr lang="en-US" dirty="0"/>
              </a:p>
              <a:p>
                <a14:m>
                  <m:oMath xmlns:m="http://schemas.openxmlformats.org/officeDocument/2006/math">
                    <m:r>
                      <a:rPr lang="en-US" i="1"/>
                      <m:t>∴−</m:t>
                    </m:r>
                    <m:r>
                      <a:rPr lang="en-US" i="1"/>
                      <m:t>𝐾𝑦</m:t>
                    </m:r>
                    <m:d>
                      <m:dPr>
                        <m:ctrlPr>
                          <a:rPr lang="en-US" i="1"/>
                        </m:ctrlPr>
                      </m:dPr>
                      <m:e>
                        <m:r>
                          <a:rPr lang="en-US" i="1"/>
                          <m:t>𝑡</m:t>
                        </m:r>
                      </m:e>
                    </m:d>
                    <m:r>
                      <a:rPr lang="en-US" i="1"/>
                      <m:t>=</m:t>
                    </m:r>
                    <m:r>
                      <a:rPr lang="en-US" i="1"/>
                      <m:t>𝑀</m:t>
                    </m:r>
                    <m:f>
                      <m:fPr>
                        <m:ctrlPr>
                          <a:rPr lang="en-US" i="1"/>
                        </m:ctrlPr>
                      </m:fPr>
                      <m:num>
                        <m:sSup>
                          <m:sSupPr>
                            <m:ctrlPr>
                              <a:rPr lang="en-US" i="1"/>
                            </m:ctrlPr>
                          </m:sSupPr>
                          <m:e>
                            <m:r>
                              <a:rPr lang="en-US" i="1"/>
                              <m:t>𝑑</m:t>
                            </m:r>
                          </m:e>
                          <m:sup>
                            <m:r>
                              <a:rPr lang="en-US" i="1"/>
                              <m:t>2</m:t>
                            </m:r>
                          </m:sup>
                        </m:sSup>
                        <m:r>
                          <a:rPr lang="en-US" i="1"/>
                          <m:t>𝑦</m:t>
                        </m:r>
                      </m:num>
                      <m:den>
                        <m:sSup>
                          <m:sSupPr>
                            <m:ctrlPr>
                              <a:rPr lang="en-US" i="1"/>
                            </m:ctrlPr>
                          </m:sSupPr>
                          <m:e>
                            <m:r>
                              <a:rPr lang="en-US" i="1"/>
                              <m:t>𝑑𝑡</m:t>
                            </m:r>
                          </m:e>
                          <m:sup>
                            <m:r>
                              <a:rPr lang="en-US" i="1"/>
                              <m:t>2</m:t>
                            </m:r>
                          </m:sup>
                        </m:sSup>
                      </m:den>
                    </m:f>
                  </m:oMath>
                </a14:m>
                <a:endParaRPr lang="en-US" dirty="0"/>
              </a:p>
              <a:p>
                <a14:m>
                  <m:oMath xmlns:m="http://schemas.openxmlformats.org/officeDocument/2006/math">
                    <m:r>
                      <a:rPr lang="en-US" i="1"/>
                      <m:t> </m:t>
                    </m:r>
                    <m:r>
                      <a:rPr lang="en-US" i="1"/>
                      <m:t>𝑀</m:t>
                    </m:r>
                    <m:f>
                      <m:fPr>
                        <m:ctrlPr>
                          <a:rPr lang="en-US" i="1"/>
                        </m:ctrlPr>
                      </m:fPr>
                      <m:num>
                        <m:sSup>
                          <m:sSupPr>
                            <m:ctrlPr>
                              <a:rPr lang="en-US" i="1"/>
                            </m:ctrlPr>
                          </m:sSupPr>
                          <m:e>
                            <m:r>
                              <a:rPr lang="en-US" i="1"/>
                              <m:t>𝑑</m:t>
                            </m:r>
                          </m:e>
                          <m:sup>
                            <m:r>
                              <a:rPr lang="en-US" i="1"/>
                              <m:t>2</m:t>
                            </m:r>
                          </m:sup>
                        </m:sSup>
                        <m:r>
                          <a:rPr lang="en-US" i="1"/>
                          <m:t>𝑦</m:t>
                        </m:r>
                      </m:num>
                      <m:den>
                        <m:sSup>
                          <m:sSupPr>
                            <m:ctrlPr>
                              <a:rPr lang="en-US" i="1"/>
                            </m:ctrlPr>
                          </m:sSupPr>
                          <m:e>
                            <m:r>
                              <a:rPr lang="en-US" i="1"/>
                              <m:t>𝑑𝑡</m:t>
                            </m:r>
                          </m:e>
                          <m:sup>
                            <m:r>
                              <a:rPr lang="en-US" i="1"/>
                              <m:t>2</m:t>
                            </m:r>
                          </m:sup>
                        </m:sSup>
                      </m:den>
                    </m:f>
                    <m:r>
                      <a:rPr lang="en-US" i="1"/>
                      <m:t>+ </m:t>
                    </m:r>
                    <m:r>
                      <a:rPr lang="en-US" i="1"/>
                      <m:t>𝐾𝑦</m:t>
                    </m:r>
                    <m:d>
                      <m:dPr>
                        <m:ctrlPr>
                          <a:rPr lang="en-US" i="1"/>
                        </m:ctrlPr>
                      </m:dPr>
                      <m:e>
                        <m:r>
                          <a:rPr lang="en-US" i="1"/>
                          <m:t>𝑡</m:t>
                        </m:r>
                      </m:e>
                    </m:d>
                    <m:r>
                      <a:rPr lang="en-US" i="1"/>
                      <m:t>=</m:t>
                    </m:r>
                    <m:r>
                      <a:rPr lang="en-US" i="1"/>
                      <m:t>0</m:t>
                    </m:r>
                  </m:oMath>
                </a14:m>
                <a:endParaRPr lang="en-US" dirty="0"/>
              </a:p>
              <a:p>
                <a:pPr lvl="0"/>
                <a:r>
                  <a:rPr lang="en-US" dirty="0"/>
                  <a:t>Obtain differential equation               </a:t>
                </a:r>
              </a:p>
              <a:p>
                <a14:m>
                  <m:oMath xmlns:m="http://schemas.openxmlformats.org/officeDocument/2006/math">
                    <m:f>
                      <m:fPr>
                        <m:ctrlPr>
                          <a:rPr lang="en-US" i="1"/>
                        </m:ctrlPr>
                      </m:fPr>
                      <m:num>
                        <m:r>
                          <a:rPr lang="en-US" i="1"/>
                          <m:t>𝑀</m:t>
                        </m:r>
                      </m:num>
                      <m:den>
                        <m:r>
                          <a:rPr lang="en-US" i="1"/>
                          <m:t>𝐾</m:t>
                        </m:r>
                      </m:den>
                    </m:f>
                    <m:f>
                      <m:fPr>
                        <m:ctrlPr>
                          <a:rPr lang="en-US" i="1"/>
                        </m:ctrlPr>
                      </m:fPr>
                      <m:num>
                        <m:sSup>
                          <m:sSupPr>
                            <m:ctrlPr>
                              <a:rPr lang="en-US" i="1"/>
                            </m:ctrlPr>
                          </m:sSupPr>
                          <m:e>
                            <m:r>
                              <a:rPr lang="en-US" i="1"/>
                              <m:t>𝑑</m:t>
                            </m:r>
                          </m:e>
                          <m:sup>
                            <m:r>
                              <a:rPr lang="en-US" i="1"/>
                              <m:t>2</m:t>
                            </m:r>
                          </m:sup>
                        </m:sSup>
                        <m:r>
                          <a:rPr lang="en-US" i="1"/>
                          <m:t>𝑦</m:t>
                        </m:r>
                      </m:num>
                      <m:den>
                        <m:sSup>
                          <m:sSupPr>
                            <m:ctrlPr>
                              <a:rPr lang="en-US" i="1"/>
                            </m:ctrlPr>
                          </m:sSupPr>
                          <m:e>
                            <m:r>
                              <a:rPr lang="en-US" i="1"/>
                              <m:t>𝑑𝑡</m:t>
                            </m:r>
                          </m:e>
                          <m:sup>
                            <m:r>
                              <a:rPr lang="en-US" i="1"/>
                              <m:t>2</m:t>
                            </m:r>
                          </m:sup>
                        </m:sSup>
                      </m:den>
                    </m:f>
                    <m:r>
                      <a:rPr lang="en-US" i="1"/>
                      <m:t>+ </m:t>
                    </m:r>
                    <m:r>
                      <a:rPr lang="en-US" i="1"/>
                      <m:t>𝑦</m:t>
                    </m:r>
                    <m:d>
                      <m:dPr>
                        <m:ctrlPr>
                          <a:rPr lang="en-US" i="1"/>
                        </m:ctrlPr>
                      </m:dPr>
                      <m:e>
                        <m:r>
                          <a:rPr lang="en-US" i="1"/>
                          <m:t>𝑡</m:t>
                        </m:r>
                      </m:e>
                    </m:d>
                    <m:r>
                      <a:rPr lang="en-US" i="1"/>
                      <m:t>=</m:t>
                    </m:r>
                    <m:r>
                      <a:rPr lang="en-US" i="1"/>
                      <m:t>0</m:t>
                    </m:r>
                    <m:r>
                      <a:rPr lang="en-US" i="1"/>
                      <m:t> </m:t>
                    </m:r>
                  </m:oMath>
                </a14:m>
                <a:endParaRPr lang="en-US" dirty="0"/>
              </a:p>
              <a:p>
                <a14:m>
                  <m:oMath xmlns:m="http://schemas.openxmlformats.org/officeDocument/2006/math">
                    <m:f>
                      <m:fPr>
                        <m:ctrlPr>
                          <a:rPr lang="en-US" i="1"/>
                        </m:ctrlPr>
                      </m:fPr>
                      <m:num>
                        <m:r>
                          <a:rPr lang="en-US" i="1"/>
                          <m:t>1</m:t>
                        </m:r>
                      </m:num>
                      <m:den>
                        <m:sSup>
                          <m:sSupPr>
                            <m:ctrlPr>
                              <a:rPr lang="en-US" i="1"/>
                            </m:ctrlPr>
                          </m:sSupPr>
                          <m:e>
                            <m:sSub>
                              <m:sSubPr>
                                <m:ctrlPr>
                                  <a:rPr lang="en-US" i="1"/>
                                </m:ctrlPr>
                              </m:sSubPr>
                              <m:e>
                                <m:r>
                                  <a:rPr lang="en-US" i="1"/>
                                  <m:t>𝜔</m:t>
                                </m:r>
                              </m:e>
                              <m:sub>
                                <m:r>
                                  <a:rPr lang="en-US" i="1"/>
                                  <m:t>𝑛</m:t>
                                </m:r>
                              </m:sub>
                            </m:sSub>
                          </m:e>
                          <m:sup>
                            <m:r>
                              <a:rPr lang="en-US" i="1"/>
                              <m:t>2</m:t>
                            </m:r>
                          </m:sup>
                        </m:sSup>
                      </m:den>
                    </m:f>
                    <m:f>
                      <m:fPr>
                        <m:ctrlPr>
                          <a:rPr lang="en-US" i="1"/>
                        </m:ctrlPr>
                      </m:fPr>
                      <m:num>
                        <m:sSup>
                          <m:sSupPr>
                            <m:ctrlPr>
                              <a:rPr lang="en-US" i="1"/>
                            </m:ctrlPr>
                          </m:sSupPr>
                          <m:e>
                            <m:r>
                              <a:rPr lang="en-US" i="1"/>
                              <m:t>𝑑</m:t>
                            </m:r>
                          </m:e>
                          <m:sup>
                            <m:r>
                              <a:rPr lang="en-US" i="1"/>
                              <m:t>2</m:t>
                            </m:r>
                          </m:sup>
                        </m:sSup>
                        <m:r>
                          <a:rPr lang="en-US" i="1"/>
                          <m:t>𝑦</m:t>
                        </m:r>
                      </m:num>
                      <m:den>
                        <m:sSup>
                          <m:sSupPr>
                            <m:ctrlPr>
                              <a:rPr lang="en-US" i="1"/>
                            </m:ctrlPr>
                          </m:sSupPr>
                          <m:e>
                            <m:r>
                              <a:rPr lang="en-US" i="1"/>
                              <m:t>𝑑𝑡</m:t>
                            </m:r>
                          </m:e>
                          <m:sup>
                            <m:r>
                              <a:rPr lang="en-US" i="1"/>
                              <m:t>2</m:t>
                            </m:r>
                          </m:sup>
                        </m:sSup>
                      </m:den>
                    </m:f>
                    <m:r>
                      <a:rPr lang="en-US" i="1"/>
                      <m:t>+ </m:t>
                    </m:r>
                    <m:r>
                      <a:rPr lang="en-US" i="1"/>
                      <m:t>𝑦</m:t>
                    </m:r>
                    <m:d>
                      <m:dPr>
                        <m:ctrlPr>
                          <a:rPr lang="en-US" i="1"/>
                        </m:ctrlPr>
                      </m:dPr>
                      <m:e>
                        <m:r>
                          <a:rPr lang="en-US" i="1"/>
                          <m:t>𝑡</m:t>
                        </m:r>
                      </m:e>
                    </m:d>
                    <m:r>
                      <a:rPr lang="en-US" i="1"/>
                      <m:t>=</m:t>
                    </m:r>
                    <m:r>
                      <a:rPr lang="en-US" i="1"/>
                      <m:t>0</m:t>
                    </m:r>
                  </m:oMath>
                </a14:m>
                <a:endParaRPr lang="en-US" dirty="0"/>
              </a:p>
              <a:p>
                <a:r>
                  <a:rPr lang="en-US" dirty="0"/>
                  <a:t>where </a:t>
                </a:r>
                <a14:m>
                  <m:oMath xmlns:m="http://schemas.openxmlformats.org/officeDocument/2006/math">
                    <m:sSub>
                      <m:sSubPr>
                        <m:ctrlPr>
                          <a:rPr lang="en-US" i="1"/>
                        </m:ctrlPr>
                      </m:sSubPr>
                      <m:e>
                        <m:r>
                          <a:rPr lang="en-US" i="1"/>
                          <m:t>𝜔</m:t>
                        </m:r>
                      </m:e>
                      <m:sub>
                        <m:r>
                          <a:rPr lang="en-US" i="1"/>
                          <m:t>𝑛</m:t>
                        </m:r>
                      </m:sub>
                    </m:sSub>
                    <m:r>
                      <a:rPr lang="en-US" i="1"/>
                      <m:t>=</m:t>
                    </m:r>
                    <m:rad>
                      <m:radPr>
                        <m:degHide m:val="on"/>
                        <m:ctrlPr>
                          <a:rPr lang="en-US" i="1"/>
                        </m:ctrlPr>
                      </m:radPr>
                      <m:deg/>
                      <m:e>
                        <m:f>
                          <m:fPr>
                            <m:ctrlPr>
                              <a:rPr lang="en-US" i="1"/>
                            </m:ctrlPr>
                          </m:fPr>
                          <m:num>
                            <m:r>
                              <a:rPr lang="en-US" i="1"/>
                              <m:t>𝐾</m:t>
                            </m:r>
                          </m:num>
                          <m:den>
                            <m:r>
                              <a:rPr lang="en-US" i="1"/>
                              <m:t>𝑀</m:t>
                            </m:r>
                          </m:den>
                        </m:f>
                      </m:e>
                    </m:rad>
                    <m:r>
                      <a:rPr lang="en-US" i="1"/>
                      <m:t>,     </m:t>
                    </m:r>
                    <m:sSub>
                      <m:sSubPr>
                        <m:ctrlPr>
                          <a:rPr lang="en-US" i="1"/>
                        </m:ctrlPr>
                      </m:sSubPr>
                      <m:e>
                        <m:r>
                          <a:rPr lang="en-US" i="1"/>
                          <m:t>𝜔</m:t>
                        </m:r>
                      </m:e>
                      <m:sub>
                        <m:r>
                          <a:rPr lang="en-US" i="1"/>
                          <m:t>𝑛</m:t>
                        </m:r>
                      </m:sub>
                    </m:sSub>
                  </m:oMath>
                </a14:m>
                <a:r>
                  <a:rPr lang="en-US" dirty="0"/>
                  <a:t> is the undamped natural frequency            </a:t>
                </a:r>
              </a:p>
              <a:p>
                <a:endParaRPr lang="en-US" dirty="0"/>
              </a:p>
            </p:txBody>
          </p:sp>
        </mc:Choice>
        <mc:Fallback>
          <p:sp>
            <p:nvSpPr>
              <p:cNvPr id="3" name="Content Placeholder 2">
                <a:extLst>
                  <a:ext uri="{FF2B5EF4-FFF2-40B4-BE49-F238E27FC236}">
                    <a16:creationId xmlns:a16="http://schemas.microsoft.com/office/drawing/2014/main" id="{4C6D1BB1-ACBC-41FA-8F6B-4E885D68256A}"/>
                  </a:ext>
                </a:extLst>
              </p:cNvPr>
              <p:cNvSpPr>
                <a:spLocks noGrp="1" noRot="1" noChangeAspect="1" noMove="1" noResize="1" noEditPoints="1" noAdjustHandles="1" noChangeArrowheads="1" noChangeShapeType="1" noTextEdit="1"/>
              </p:cNvSpPr>
              <p:nvPr>
                <p:ph idx="1"/>
              </p:nvPr>
            </p:nvSpPr>
            <p:spPr>
              <a:xfrm>
                <a:off x="838200" y="786063"/>
                <a:ext cx="10515600" cy="5390900"/>
              </a:xfrm>
              <a:blipFill>
                <a:blip r:embed="rId2"/>
                <a:stretch>
                  <a:fillRect l="-928" t="-2262" r="-870"/>
                </a:stretch>
              </a:blipFill>
            </p:spPr>
            <p:txBody>
              <a:bodyPr/>
              <a:lstStyle/>
              <a:p>
                <a:r>
                  <a:rPr lang="en-US">
                    <a:noFill/>
                  </a:rPr>
                  <a:t> </a:t>
                </a:r>
              </a:p>
            </p:txBody>
          </p:sp>
        </mc:Fallback>
      </mc:AlternateContent>
    </p:spTree>
    <p:extLst>
      <p:ext uri="{BB962C8B-B14F-4D97-AF65-F5344CB8AC3E}">
        <p14:creationId xmlns:p14="http://schemas.microsoft.com/office/powerpoint/2010/main" val="456265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F46E75-F908-47AF-BD46-65489867A2F6}"/>
                  </a:ext>
                </a:extLst>
              </p:cNvPr>
              <p:cNvSpPr>
                <a:spLocks noGrp="1"/>
              </p:cNvSpPr>
              <p:nvPr>
                <p:ph idx="1"/>
              </p:nvPr>
            </p:nvSpPr>
            <p:spPr>
              <a:xfrm>
                <a:off x="838200" y="721895"/>
                <a:ext cx="10515600" cy="5455068"/>
              </a:xfrm>
            </p:spPr>
            <p:txBody>
              <a:bodyPr>
                <a:normAutofit lnSpcReduction="10000"/>
              </a:bodyPr>
              <a:lstStyle/>
              <a:p>
                <a:pPr lvl="0"/>
                <a:r>
                  <a:rPr lang="en-US" dirty="0"/>
                  <a:t>System characteristics  </a:t>
                </a:r>
                <a14:m>
                  <m:oMath xmlns:m="http://schemas.openxmlformats.org/officeDocument/2006/math">
                    <m:f>
                      <m:fPr>
                        <m:ctrlPr>
                          <a:rPr lang="en-US" i="1"/>
                        </m:ctrlPr>
                      </m:fPr>
                      <m:num>
                        <m:r>
                          <a:rPr lang="en-US" i="1"/>
                          <m:t>1</m:t>
                        </m:r>
                      </m:num>
                      <m:den>
                        <m:sSup>
                          <m:sSupPr>
                            <m:ctrlPr>
                              <a:rPr lang="en-US" i="1"/>
                            </m:ctrlPr>
                          </m:sSupPr>
                          <m:e>
                            <m:sSub>
                              <m:sSubPr>
                                <m:ctrlPr>
                                  <a:rPr lang="en-US" i="1"/>
                                </m:ctrlPr>
                              </m:sSubPr>
                              <m:e>
                                <m:r>
                                  <a:rPr lang="en-US" i="1"/>
                                  <m:t>𝜔</m:t>
                                </m:r>
                              </m:e>
                              <m:sub>
                                <m:r>
                                  <a:rPr lang="en-US" i="1"/>
                                  <m:t>𝑛</m:t>
                                </m:r>
                              </m:sub>
                            </m:sSub>
                          </m:e>
                          <m:sup>
                            <m:r>
                              <a:rPr lang="en-US" i="1"/>
                              <m:t>2</m:t>
                            </m:r>
                          </m:sup>
                        </m:sSup>
                      </m:den>
                    </m:f>
                    <m:f>
                      <m:fPr>
                        <m:ctrlPr>
                          <a:rPr lang="en-US" i="1"/>
                        </m:ctrlPr>
                      </m:fPr>
                      <m:num>
                        <m:sSup>
                          <m:sSupPr>
                            <m:ctrlPr>
                              <a:rPr lang="en-US" i="1"/>
                            </m:ctrlPr>
                          </m:sSupPr>
                          <m:e>
                            <m:r>
                              <a:rPr lang="en-US" i="1"/>
                              <m:t>𝑑</m:t>
                            </m:r>
                          </m:e>
                          <m:sup>
                            <m:r>
                              <a:rPr lang="en-US" i="1"/>
                              <m:t>2</m:t>
                            </m:r>
                          </m:sup>
                        </m:sSup>
                        <m:r>
                          <a:rPr lang="en-US" i="1"/>
                          <m:t>𝑦</m:t>
                        </m:r>
                      </m:num>
                      <m:den>
                        <m:sSup>
                          <m:sSupPr>
                            <m:ctrlPr>
                              <a:rPr lang="en-US" i="1"/>
                            </m:ctrlPr>
                          </m:sSupPr>
                          <m:e>
                            <m:r>
                              <a:rPr lang="en-US" i="1"/>
                              <m:t>𝑑𝑡</m:t>
                            </m:r>
                          </m:e>
                          <m:sup>
                            <m:r>
                              <a:rPr lang="en-US" i="1"/>
                              <m:t>2</m:t>
                            </m:r>
                          </m:sup>
                        </m:sSup>
                      </m:den>
                    </m:f>
                    <m:r>
                      <a:rPr lang="en-US" i="1"/>
                      <m:t>+ </m:t>
                    </m:r>
                    <m:r>
                      <a:rPr lang="en-US" i="1"/>
                      <m:t>𝑦</m:t>
                    </m:r>
                    <m:d>
                      <m:dPr>
                        <m:ctrlPr>
                          <a:rPr lang="en-US" i="1"/>
                        </m:ctrlPr>
                      </m:dPr>
                      <m:e>
                        <m:r>
                          <a:rPr lang="en-US" i="1"/>
                          <m:t>𝑡</m:t>
                        </m:r>
                      </m:e>
                    </m:d>
                    <m:r>
                      <a:rPr lang="en-US" i="1"/>
                      <m:t>=</m:t>
                    </m:r>
                    <m:r>
                      <a:rPr lang="en-US" i="1"/>
                      <m:t>0</m:t>
                    </m:r>
                    <m:r>
                      <a:rPr lang="en-US" i="1"/>
                      <m:t>.</m:t>
                    </m:r>
                  </m:oMath>
                </a14:m>
                <a:endParaRPr lang="en-US" dirty="0"/>
              </a:p>
              <a:p>
                <a:pPr marL="0" indent="0">
                  <a:buNone/>
                </a:pPr>
                <a:r>
                  <a:rPr lang="en-US" dirty="0"/>
                  <a:t>The system has no input. No external force acts on the mass. In the differential equation, this is indicated by the zero on the right-hand side. The system has no damping.</a:t>
                </a:r>
              </a:p>
              <a:p>
                <a:pPr marL="0" indent="0">
                  <a:buNone/>
                </a:pPr>
                <a:r>
                  <a:rPr lang="en-US" dirty="0"/>
                  <a:t>Similarly, consider the mechanical system with mass-spring-Damper configuration with system equation of:</a:t>
                </a:r>
              </a:p>
              <a:p>
                <a:pPr marL="0" indent="0">
                  <a:buNone/>
                </a:pPr>
                <a14:m>
                  <m:oMathPara xmlns:m="http://schemas.openxmlformats.org/officeDocument/2006/math">
                    <m:oMathParaPr>
                      <m:jc m:val="centerGroup"/>
                    </m:oMathParaPr>
                    <m:oMath xmlns:m="http://schemas.openxmlformats.org/officeDocument/2006/math">
                      <m:r>
                        <a:rPr lang="en-US" i="1"/>
                        <m:t>𝑚</m:t>
                      </m:r>
                      <m:acc>
                        <m:accPr>
                          <m:chr m:val="̈"/>
                          <m:ctrlPr>
                            <a:rPr lang="en-US" i="1"/>
                          </m:ctrlPr>
                        </m:accPr>
                        <m:e>
                          <m:r>
                            <a:rPr lang="en-US" i="1"/>
                            <m:t>𝑦</m:t>
                          </m:r>
                        </m:e>
                      </m:acc>
                      <m:r>
                        <a:rPr lang="en-US" i="1"/>
                        <m:t>+</m:t>
                      </m:r>
                      <m:r>
                        <a:rPr lang="en-US" i="1"/>
                        <m:t>𝑏</m:t>
                      </m:r>
                      <m:acc>
                        <m:accPr>
                          <m:chr m:val="̇"/>
                          <m:ctrlPr>
                            <a:rPr lang="en-US" i="1"/>
                          </m:ctrlPr>
                        </m:accPr>
                        <m:e>
                          <m:r>
                            <a:rPr lang="en-US" i="1"/>
                            <m:t>𝑦</m:t>
                          </m:r>
                        </m:e>
                      </m:acc>
                      <m:r>
                        <a:rPr lang="en-US" i="1"/>
                        <m:t>+</m:t>
                      </m:r>
                      <m:r>
                        <a:rPr lang="en-US" i="1"/>
                        <m:t>𝑘𝑦</m:t>
                      </m:r>
                      <m:r>
                        <a:rPr lang="en-US" i="1"/>
                        <m:t>=</m:t>
                      </m:r>
                      <m:r>
                        <a:rPr lang="en-US" i="1"/>
                        <m:t>𝑢</m:t>
                      </m:r>
                    </m:oMath>
                  </m:oMathPara>
                </a14:m>
                <a:endParaRPr lang="en-US" dirty="0"/>
              </a:p>
              <a:p>
                <a:pPr marL="0" indent="0">
                  <a:buNone/>
                </a:pPr>
                <a:r>
                  <a:rPr lang="en-US" dirty="0"/>
                  <a:t>This system is second order therefore we need two state variables to describe the system dynamics. As </a:t>
                </a:r>
                <a14:m>
                  <m:oMath xmlns:m="http://schemas.openxmlformats.org/officeDocument/2006/math">
                    <m:acc>
                      <m:accPr>
                        <m:chr m:val="̇"/>
                        <m:ctrlPr>
                          <a:rPr lang="en-US" i="1"/>
                        </m:ctrlPr>
                      </m:accPr>
                      <m:e>
                        <m:r>
                          <a:rPr lang="en-US" i="1"/>
                          <m:t>𝑦</m:t>
                        </m:r>
                      </m:e>
                    </m:acc>
                    <m:d>
                      <m:dPr>
                        <m:ctrlPr>
                          <a:rPr lang="en-US" i="1"/>
                        </m:ctrlPr>
                      </m:dPr>
                      <m:e>
                        <m:r>
                          <a:rPr lang="en-US" i="1"/>
                          <m:t>0</m:t>
                        </m:r>
                      </m:e>
                    </m:d>
                    <m:r>
                      <a:rPr lang="en-US" i="1"/>
                      <m:t>,</m:t>
                    </m:r>
                    <m:r>
                      <a:rPr lang="en-US" i="1"/>
                      <m:t>𝑦</m:t>
                    </m:r>
                    <m:d>
                      <m:dPr>
                        <m:ctrlPr>
                          <a:rPr lang="en-US" i="1"/>
                        </m:ctrlPr>
                      </m:dPr>
                      <m:e>
                        <m:r>
                          <a:rPr lang="en-US" i="1"/>
                          <m:t>0</m:t>
                        </m:r>
                      </m:e>
                    </m:d>
                    <m:r>
                      <a:rPr lang="en-US" i="1"/>
                      <m:t>𝑎𝑛𝑑</m:t>
                    </m:r>
                    <m:r>
                      <a:rPr lang="en-US" i="1"/>
                      <m:t> </m:t>
                    </m:r>
                    <m:r>
                      <a:rPr lang="en-US" i="1"/>
                      <m:t>𝑢</m:t>
                    </m:r>
                    <m:d>
                      <m:dPr>
                        <m:ctrlPr>
                          <a:rPr lang="en-US" i="1"/>
                        </m:ctrlPr>
                      </m:dPr>
                      <m:e>
                        <m:r>
                          <a:rPr lang="en-US" i="1"/>
                          <m:t>𝑡</m:t>
                        </m:r>
                      </m:e>
                    </m:d>
                    <m:r>
                      <a:rPr lang="en-US" i="1"/>
                      <m:t>≥</m:t>
                    </m:r>
                    <m:r>
                      <a:rPr lang="en-US" i="1"/>
                      <m:t>0</m:t>
                    </m:r>
                  </m:oMath>
                </a14:m>
                <a:r>
                  <a:rPr lang="en-US" dirty="0"/>
                  <a:t> completely determines the system behavior for </a:t>
                </a:r>
                <a14:m>
                  <m:oMath xmlns:m="http://schemas.openxmlformats.org/officeDocument/2006/math">
                    <m:r>
                      <a:rPr lang="en-US" i="1"/>
                      <m:t>𝑡</m:t>
                    </m:r>
                    <m:r>
                      <a:rPr lang="en-US" i="1"/>
                      <m:t>≥</m:t>
                    </m:r>
                    <m:r>
                      <a:rPr lang="en-US" i="1"/>
                      <m:t>0</m:t>
                    </m:r>
                  </m:oMath>
                </a14:m>
                <a:r>
                  <a:rPr lang="en-US" dirty="0"/>
                  <a:t>:</a:t>
                </a:r>
              </a:p>
              <a:p>
                <a:pPr marL="0" indent="0">
                  <a:buNone/>
                </a:pPr>
                <a:r>
                  <a:rPr lang="en-US" dirty="0"/>
                  <a:t>This is of the second order. This means that the system involves 2 integrators.</a:t>
                </a:r>
              </a:p>
              <a:p>
                <a:pPr marL="0" indent="0">
                  <a:buNone/>
                </a:pPr>
                <a:endParaRPr lang="en-US" dirty="0"/>
              </a:p>
            </p:txBody>
          </p:sp>
        </mc:Choice>
        <mc:Fallback>
          <p:sp>
            <p:nvSpPr>
              <p:cNvPr id="3" name="Content Placeholder 2">
                <a:extLst>
                  <a:ext uri="{FF2B5EF4-FFF2-40B4-BE49-F238E27FC236}">
                    <a16:creationId xmlns:a16="http://schemas.microsoft.com/office/drawing/2014/main" id="{32F46E75-F908-47AF-BD46-65489867A2F6}"/>
                  </a:ext>
                </a:extLst>
              </p:cNvPr>
              <p:cNvSpPr>
                <a:spLocks noGrp="1" noRot="1" noChangeAspect="1" noMove="1" noResize="1" noEditPoints="1" noAdjustHandles="1" noChangeArrowheads="1" noChangeShapeType="1" noTextEdit="1"/>
              </p:cNvSpPr>
              <p:nvPr>
                <p:ph idx="1"/>
              </p:nvPr>
            </p:nvSpPr>
            <p:spPr>
              <a:xfrm>
                <a:off x="838200" y="721895"/>
                <a:ext cx="10515600" cy="5455068"/>
              </a:xfrm>
              <a:blipFill>
                <a:blip r:embed="rId2"/>
                <a:stretch>
                  <a:fillRect l="-1217" t="-223" r="-58"/>
                </a:stretch>
              </a:blipFill>
            </p:spPr>
            <p:txBody>
              <a:bodyPr/>
              <a:lstStyle/>
              <a:p>
                <a:r>
                  <a:rPr lang="en-US">
                    <a:noFill/>
                  </a:rPr>
                  <a:t> </a:t>
                </a:r>
              </a:p>
            </p:txBody>
          </p:sp>
        </mc:Fallback>
      </mc:AlternateContent>
    </p:spTree>
    <p:extLst>
      <p:ext uri="{BB962C8B-B14F-4D97-AF65-F5344CB8AC3E}">
        <p14:creationId xmlns:p14="http://schemas.microsoft.com/office/powerpoint/2010/main" val="3909116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662CB5-4828-42F9-AAAC-85CBACEA56C7}"/>
                  </a:ext>
                </a:extLst>
              </p:cNvPr>
              <p:cNvSpPr>
                <a:spLocks noGrp="1"/>
              </p:cNvSpPr>
              <p:nvPr>
                <p:ph idx="1"/>
              </p:nvPr>
            </p:nvSpPr>
            <p:spPr>
              <a:xfrm>
                <a:off x="838200" y="625642"/>
                <a:ext cx="10515600" cy="5551321"/>
              </a:xfrm>
            </p:spPr>
            <p:txBody>
              <a:bodyPr>
                <a:normAutofit fontScale="92500" lnSpcReduction="20000"/>
              </a:bodyPr>
              <a:lstStyle/>
              <a:p>
                <a:r>
                  <a:rPr lang="en-US" dirty="0"/>
                  <a:t>Step 1</a:t>
                </a:r>
              </a:p>
              <a:p>
                <a:r>
                  <a:rPr lang="en-US" dirty="0"/>
                  <a:t>Define the state variables as </a:t>
                </a:r>
              </a:p>
              <a:p>
                <a:r>
                  <a:rPr lang="en-US" dirty="0"/>
                  <a:t>x</a:t>
                </a:r>
                <a:r>
                  <a:rPr lang="en-US" baseline="-25000" dirty="0"/>
                  <a:t>1</a:t>
                </a:r>
                <a:r>
                  <a:rPr lang="en-US" dirty="0"/>
                  <a:t> (t)=y(t)                                                              (5)</a:t>
                </a:r>
              </a:p>
              <a:p>
                <a:r>
                  <a:rPr lang="en-US" dirty="0"/>
                  <a:t>x</a:t>
                </a:r>
                <a:r>
                  <a:rPr lang="en-US" baseline="-25000" dirty="0"/>
                  <a:t>2</a:t>
                </a:r>
                <a:r>
                  <a:rPr lang="en-US" dirty="0"/>
                  <a:t> (t)=y ̇(t)                                                             (6)</a:t>
                </a:r>
              </a:p>
              <a:p>
                <a:r>
                  <a:rPr lang="en-US" dirty="0"/>
                  <a:t>Then we obtain </a:t>
                </a:r>
              </a:p>
              <a:p>
                <a:r>
                  <a:rPr lang="en-US" dirty="0"/>
                  <a:t>x ̇</a:t>
                </a:r>
                <a:r>
                  <a:rPr lang="en-US" baseline="-25000" dirty="0"/>
                  <a:t>1</a:t>
                </a:r>
                <a:r>
                  <a:rPr lang="en-US" dirty="0"/>
                  <a:t>=x</a:t>
                </a:r>
                <a:r>
                  <a:rPr lang="en-US" baseline="-25000" dirty="0"/>
                  <a:t>2</a:t>
                </a:r>
                <a:r>
                  <a:rPr lang="en-US" dirty="0"/>
                  <a:t> </a:t>
                </a:r>
              </a:p>
              <a:p>
                <a:r>
                  <a:rPr lang="en-US" dirty="0"/>
                  <a:t>x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𝑚</m:t>
                        </m:r>
                      </m:den>
                    </m:f>
                    <m:r>
                      <a:rPr lang="en-US" i="1" dirty="0" smtClean="0">
                        <a:latin typeface="Cambria Math" panose="02040503050406030204" pitchFamily="18" charset="0"/>
                      </a:rPr>
                      <m:t> (−</m:t>
                    </m:r>
                    <m:r>
                      <a:rPr lang="en-US" i="1" dirty="0" err="1">
                        <a:latin typeface="Cambria Math" panose="02040503050406030204" pitchFamily="18" charset="0"/>
                      </a:rPr>
                      <m:t>𝑘𝑦</m:t>
                    </m:r>
                    <m:r>
                      <a:rPr lang="en-US" i="1" dirty="0">
                        <a:latin typeface="Cambria Math" panose="02040503050406030204" pitchFamily="18" charset="0"/>
                      </a:rPr>
                      <m:t>−</m:t>
                    </m:r>
                    <m:r>
                      <a:rPr lang="en-US" i="1" dirty="0">
                        <a:latin typeface="Cambria Math" panose="02040503050406030204" pitchFamily="18" charset="0"/>
                      </a:rPr>
                      <m:t>𝑏𝑦</m:t>
                    </m:r>
                    <m:r>
                      <a:rPr lang="en-US" i="1" dirty="0">
                        <a:latin typeface="Cambria Math" panose="02040503050406030204" pitchFamily="18" charset="0"/>
                      </a:rPr>
                      <m:t>  ̇ )+</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smtClean="0">
                            <a:latin typeface="Cambria Math" panose="02040503050406030204" pitchFamily="18" charset="0"/>
                          </a:rPr>
                          <m:t>𝑚</m:t>
                        </m:r>
                      </m:den>
                    </m:f>
                    <m:r>
                      <a:rPr lang="en-US" i="1" dirty="0">
                        <a:latin typeface="Cambria Math" panose="02040503050406030204" pitchFamily="18" charset="0"/>
                      </a:rPr>
                      <m:t> </m:t>
                    </m:r>
                    <m:r>
                      <a:rPr lang="en-US" i="1" dirty="0">
                        <a:latin typeface="Cambria Math" panose="02040503050406030204" pitchFamily="18" charset="0"/>
                      </a:rPr>
                      <m:t>𝑢</m:t>
                    </m:r>
                  </m:oMath>
                </a14:m>
                <a:r>
                  <a:rPr lang="en-US" dirty="0"/>
                  <a:t> </a:t>
                </a:r>
              </a:p>
              <a:p>
                <a:r>
                  <a:rPr lang="en-US" dirty="0"/>
                  <a:t>Or</a:t>
                </a:r>
              </a:p>
              <a:p>
                <a:r>
                  <a:rPr lang="en-US" dirty="0"/>
                  <a:t>x ̇=x</a:t>
                </a:r>
                <a:r>
                  <a:rPr lang="en-US" baseline="-25000" dirty="0"/>
                  <a:t>2</a:t>
                </a:r>
                <a:r>
                  <a:rPr lang="en-US" dirty="0"/>
                  <a:t>                                                                                   (7)</a:t>
                </a:r>
              </a:p>
              <a:p>
                <a14:m>
                  <m:oMath xmlns:m="http://schemas.openxmlformats.org/officeDocument/2006/math">
                    <m:acc>
                      <m:accPr>
                        <m:chr m:val="̇"/>
                        <m:ctrlPr>
                          <a:rPr lang="en-US" i="1" dirty="0" smtClean="0">
                            <a:latin typeface="Cambria Math" panose="02040503050406030204" pitchFamily="18" charset="0"/>
                          </a:rPr>
                        </m:ctrlPr>
                      </m:accPr>
                      <m:e>
                        <m:d>
                          <m:dPr>
                            <m:ctrlPr>
                              <a:rPr lang="en-US" i="1" dirty="0" smtClean="0">
                                <a:latin typeface="Cambria Math" panose="02040503050406030204" pitchFamily="18" charset="0"/>
                              </a:rPr>
                            </m:ctrlPr>
                          </m:dPr>
                          <m:e>
                            <m:r>
                              <a:rPr lang="en-US" i="1" dirty="0" smtClean="0">
                                <a:latin typeface="Cambria Math" panose="02040503050406030204" pitchFamily="18" charset="0"/>
                              </a:rPr>
                              <m:t>𝑥</m:t>
                            </m:r>
                            <m:r>
                              <a:rPr lang="en-US" i="1" baseline="-25000" dirty="0" smtClean="0">
                                <a:latin typeface="Cambria Math" panose="02040503050406030204" pitchFamily="18" charset="0"/>
                              </a:rPr>
                              <m:t>2</m:t>
                            </m:r>
                            <m:r>
                              <a:rPr lang="en-US" i="1" dirty="0" smtClean="0">
                                <a:latin typeface="Cambria Math" panose="02040503050406030204" pitchFamily="18" charset="0"/>
                              </a:rPr>
                              <m:t> </m:t>
                            </m:r>
                          </m:e>
                        </m:d>
                      </m:e>
                    </m:acc>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𝑘</m:t>
                        </m:r>
                      </m:num>
                      <m:den>
                        <m:r>
                          <a:rPr lang="en-US" i="1" dirty="0">
                            <a:latin typeface="Cambria Math" panose="02040503050406030204" pitchFamily="18" charset="0"/>
                          </a:rPr>
                          <m:t>𝑚</m:t>
                        </m:r>
                      </m:den>
                    </m:f>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𝑏</m:t>
                        </m:r>
                      </m:num>
                      <m:den>
                        <m:r>
                          <a:rPr lang="en-US" i="1" dirty="0">
                            <a:latin typeface="Cambria Math" panose="02040503050406030204" pitchFamily="18" charset="0"/>
                          </a:rPr>
                          <m:t>𝑚</m:t>
                        </m:r>
                      </m:den>
                    </m:f>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𝑚</m:t>
                        </m:r>
                      </m:den>
                    </m:f>
                    <m:r>
                      <a:rPr lang="en-US" i="1" dirty="0">
                        <a:latin typeface="Cambria Math" panose="02040503050406030204" pitchFamily="18" charset="0"/>
                      </a:rPr>
                      <m:t>𝑢</m:t>
                    </m:r>
                    <m:r>
                      <a:rPr lang="en-US" i="1" dirty="0">
                        <a:latin typeface="Cambria Math" panose="02040503050406030204" pitchFamily="18" charset="0"/>
                      </a:rPr>
                      <m:t>                                                                     </m:t>
                    </m:r>
                  </m:oMath>
                </a14:m>
                <a:r>
                  <a:rPr lang="en-US" dirty="0"/>
                  <a:t>(8)</a:t>
                </a:r>
              </a:p>
              <a:p>
                <a:r>
                  <a:rPr lang="en-US" dirty="0"/>
                  <a:t>The output equation is </a:t>
                </a:r>
              </a:p>
              <a:p>
                <a:r>
                  <a:rPr lang="en-US" dirty="0"/>
                  <a:t>y=x</a:t>
                </a:r>
                <a:r>
                  <a:rPr lang="en-US" baseline="-25000" dirty="0"/>
                  <a:t>1</a:t>
                </a:r>
                <a:r>
                  <a:rPr lang="en-US" dirty="0"/>
                  <a:t>                                                                                      (9)</a:t>
                </a:r>
              </a:p>
              <a:p>
                <a:endParaRPr lang="en-US" dirty="0"/>
              </a:p>
            </p:txBody>
          </p:sp>
        </mc:Choice>
        <mc:Fallback>
          <p:sp>
            <p:nvSpPr>
              <p:cNvPr id="3" name="Content Placeholder 2">
                <a:extLst>
                  <a:ext uri="{FF2B5EF4-FFF2-40B4-BE49-F238E27FC236}">
                    <a16:creationId xmlns:a16="http://schemas.microsoft.com/office/drawing/2014/main" id="{8A662CB5-4828-42F9-AAAC-85CBACEA56C7}"/>
                  </a:ext>
                </a:extLst>
              </p:cNvPr>
              <p:cNvSpPr>
                <a:spLocks noGrp="1" noRot="1" noChangeAspect="1" noMove="1" noResize="1" noEditPoints="1" noAdjustHandles="1" noChangeArrowheads="1" noChangeShapeType="1" noTextEdit="1"/>
              </p:cNvSpPr>
              <p:nvPr>
                <p:ph idx="1"/>
              </p:nvPr>
            </p:nvSpPr>
            <p:spPr>
              <a:xfrm>
                <a:off x="838200" y="625642"/>
                <a:ext cx="10515600" cy="5551321"/>
              </a:xfrm>
              <a:blipFill>
                <a:blip r:embed="rId2"/>
                <a:stretch>
                  <a:fillRect l="-928" t="-2857"/>
                </a:stretch>
              </a:blipFill>
            </p:spPr>
            <p:txBody>
              <a:bodyPr/>
              <a:lstStyle/>
              <a:p>
                <a:r>
                  <a:rPr lang="en-US">
                    <a:noFill/>
                  </a:rPr>
                  <a:t> </a:t>
                </a:r>
              </a:p>
            </p:txBody>
          </p:sp>
        </mc:Fallback>
      </mc:AlternateContent>
    </p:spTree>
    <p:extLst>
      <p:ext uri="{BB962C8B-B14F-4D97-AF65-F5344CB8AC3E}">
        <p14:creationId xmlns:p14="http://schemas.microsoft.com/office/powerpoint/2010/main" val="192319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74F2-7CF4-4422-B54A-C3EA940CF2D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5892F70-95F5-4617-BDA7-F910DE2D1D95}"/>
              </a:ext>
            </a:extLst>
          </p:cNvPr>
          <p:cNvSpPr>
            <a:spLocks noGrp="1"/>
          </p:cNvSpPr>
          <p:nvPr>
            <p:ph idx="1"/>
          </p:nvPr>
        </p:nvSpPr>
        <p:spPr>
          <a:xfrm>
            <a:off x="838200" y="1844842"/>
            <a:ext cx="10515600" cy="4332121"/>
          </a:xfrm>
        </p:spPr>
        <p:txBody>
          <a:bodyPr/>
          <a:lstStyle/>
          <a:p>
            <a:pPr marL="0" indent="0">
              <a:lnSpc>
                <a:spcPct val="200000"/>
              </a:lnSpc>
              <a:buNone/>
            </a:pPr>
            <a:r>
              <a:rPr lang="en-US" dirty="0"/>
              <a:t>UNIT 1: State Space Representation</a:t>
            </a:r>
          </a:p>
          <a:p>
            <a:pPr marL="0" indent="0">
              <a:lnSpc>
                <a:spcPct val="200000"/>
              </a:lnSpc>
              <a:buNone/>
            </a:pPr>
            <a:r>
              <a:rPr lang="en-US" dirty="0"/>
              <a:t>UNIT 2: Static &amp; Dynamic Stability</a:t>
            </a:r>
          </a:p>
          <a:p>
            <a:pPr marL="0" indent="0">
              <a:lnSpc>
                <a:spcPct val="200000"/>
              </a:lnSpc>
              <a:buNone/>
            </a:pPr>
            <a:r>
              <a:rPr lang="en-US" dirty="0"/>
              <a:t>UNIT 3: </a:t>
            </a:r>
            <a:r>
              <a:rPr lang="en-GB" dirty="0"/>
              <a:t>Derivation of Equations of Motion</a:t>
            </a:r>
            <a:endParaRPr lang="en-US" dirty="0"/>
          </a:p>
          <a:p>
            <a:pPr marL="0" indent="0">
              <a:lnSpc>
                <a:spcPct val="200000"/>
              </a:lnSpc>
              <a:buNone/>
            </a:pPr>
            <a:r>
              <a:rPr lang="en-US" dirty="0"/>
              <a:t>UNIT 4: Solution of equations of motion using Transfer Function</a:t>
            </a:r>
          </a:p>
        </p:txBody>
      </p:sp>
    </p:spTree>
    <p:extLst>
      <p:ext uri="{BB962C8B-B14F-4D97-AF65-F5344CB8AC3E}">
        <p14:creationId xmlns:p14="http://schemas.microsoft.com/office/powerpoint/2010/main" val="3754526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C053A5-88AD-4546-B1CD-5B6FE7A296F1}"/>
                  </a:ext>
                </a:extLst>
              </p:cNvPr>
              <p:cNvSpPr>
                <a:spLocks noGrp="1"/>
              </p:cNvSpPr>
              <p:nvPr>
                <p:ph idx="1"/>
              </p:nvPr>
            </p:nvSpPr>
            <p:spPr/>
            <p:txBody>
              <a:bodyPr>
                <a:normAutofit/>
              </a:bodyPr>
              <a:lstStyle/>
              <a:p>
                <a:r>
                  <a:rPr lang="en-US" dirty="0"/>
                  <a:t>In vector matrix equation (7) and (8) can be written as </a:t>
                </a:r>
              </a:p>
              <a:p>
                <a14:m>
                  <m:oMath xmlns:m="http://schemas.openxmlformats.org/officeDocument/2006/math">
                    <m:d>
                      <m:dPr>
                        <m:begChr m:val="["/>
                        <m:endChr m:val="]"/>
                        <m:ctrlPr>
                          <a:rPr lang="en-US" i="1"/>
                        </m:ctrlPr>
                      </m:dPr>
                      <m:e>
                        <m:m>
                          <m:mPr>
                            <m:mcs>
                              <m:mc>
                                <m:mcPr>
                                  <m:count m:val="1"/>
                                  <m:mcJc m:val="center"/>
                                </m:mcPr>
                              </m:mc>
                            </m:mcs>
                            <m:ctrlPr>
                              <a:rPr lang="en-US" i="1"/>
                            </m:ctrlPr>
                          </m:mPr>
                          <m:mr>
                            <m:e>
                              <m:acc>
                                <m:accPr>
                                  <m:chr m:val="̇"/>
                                  <m:ctrlPr>
                                    <a:rPr lang="en-US" i="1"/>
                                  </m:ctrlPr>
                                </m:accPr>
                                <m:e>
                                  <m:sSub>
                                    <m:sSubPr>
                                      <m:ctrlPr>
                                        <a:rPr lang="en-US" i="1"/>
                                      </m:ctrlPr>
                                    </m:sSubPr>
                                    <m:e>
                                      <m:r>
                                        <a:rPr lang="en-US" i="1"/>
                                        <m:t>𝑥</m:t>
                                      </m:r>
                                    </m:e>
                                    <m:sub>
                                      <m:r>
                                        <a:rPr lang="en-US" i="1"/>
                                        <m:t>1</m:t>
                                      </m:r>
                                    </m:sub>
                                  </m:sSub>
                                </m:e>
                              </m:acc>
                            </m:e>
                          </m:mr>
                          <m:mr>
                            <m:e>
                              <m:acc>
                                <m:accPr>
                                  <m:chr m:val="̇"/>
                                  <m:ctrlPr>
                                    <a:rPr lang="en-US" i="1"/>
                                  </m:ctrlPr>
                                </m:accPr>
                                <m:e>
                                  <m:sSub>
                                    <m:sSubPr>
                                      <m:ctrlPr>
                                        <a:rPr lang="en-US" i="1"/>
                                      </m:ctrlPr>
                                    </m:sSubPr>
                                    <m:e>
                                      <m:r>
                                        <a:rPr lang="en-US" i="1"/>
                                        <m:t>𝑥</m:t>
                                      </m:r>
                                    </m:e>
                                    <m:sub>
                                      <m:r>
                                        <a:rPr lang="en-US" i="1"/>
                                        <m:t>2</m:t>
                                      </m:r>
                                    </m:sub>
                                  </m:sSub>
                                </m:e>
                              </m:acc>
                            </m:e>
                          </m:mr>
                        </m:m>
                      </m:e>
                    </m:d>
                    <m:r>
                      <a:rPr lang="en-US" i="1"/>
                      <m:t>=</m:t>
                    </m:r>
                    <m:d>
                      <m:dPr>
                        <m:begChr m:val="["/>
                        <m:endChr m:val="]"/>
                        <m:ctrlPr>
                          <a:rPr lang="en-US" i="1"/>
                        </m:ctrlPr>
                      </m:dPr>
                      <m:e>
                        <m:m>
                          <m:mPr>
                            <m:mcs>
                              <m:mc>
                                <m:mcPr>
                                  <m:count m:val="2"/>
                                  <m:mcJc m:val="center"/>
                                </m:mcPr>
                              </m:mc>
                            </m:mcs>
                            <m:ctrlPr>
                              <a:rPr lang="en-US" i="1"/>
                            </m:ctrlPr>
                          </m:mPr>
                          <m:mr>
                            <m:e>
                              <m:r>
                                <a:rPr lang="en-US" i="1"/>
                                <m:t>0</m:t>
                              </m:r>
                            </m:e>
                            <m:e>
                              <m:r>
                                <a:rPr lang="en-US" i="1"/>
                                <m:t>1</m:t>
                              </m:r>
                            </m:e>
                          </m:mr>
                          <m:mr>
                            <m:e>
                              <m:r>
                                <a:rPr lang="en-US" i="1"/>
                                <m:t>−</m:t>
                              </m:r>
                              <m:f>
                                <m:fPr>
                                  <m:ctrlPr>
                                    <a:rPr lang="en-US" i="1"/>
                                  </m:ctrlPr>
                                </m:fPr>
                                <m:num>
                                  <m:r>
                                    <a:rPr lang="en-US" i="1"/>
                                    <m:t>𝑘</m:t>
                                  </m:r>
                                </m:num>
                                <m:den>
                                  <m:r>
                                    <a:rPr lang="en-US" i="1"/>
                                    <m:t>𝑚</m:t>
                                  </m:r>
                                </m:den>
                              </m:f>
                            </m:e>
                            <m:e>
                              <m:r>
                                <a:rPr lang="en-US" i="1"/>
                                <m:t>−</m:t>
                              </m:r>
                              <m:f>
                                <m:fPr>
                                  <m:ctrlPr>
                                    <a:rPr lang="en-US" i="1"/>
                                  </m:ctrlPr>
                                </m:fPr>
                                <m:num>
                                  <m:r>
                                    <a:rPr lang="en-US" i="1"/>
                                    <m:t>𝑏</m:t>
                                  </m:r>
                                </m:num>
                                <m:den>
                                  <m:r>
                                    <a:rPr lang="en-US" i="1"/>
                                    <m:t>𝑚</m:t>
                                  </m:r>
                                </m:den>
                              </m:f>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𝑥</m:t>
                                  </m:r>
                                </m:e>
                                <m:sub>
                                  <m:r>
                                    <a:rPr lang="en-US" i="1"/>
                                    <m:t>2</m:t>
                                  </m:r>
                                </m:sub>
                              </m:sSub>
                            </m:e>
                          </m:mr>
                        </m:m>
                      </m:e>
                    </m:d>
                    <m:r>
                      <a:rPr lang="en-US" i="1"/>
                      <m:t>+</m:t>
                    </m:r>
                    <m:d>
                      <m:dPr>
                        <m:begChr m:val="["/>
                        <m:endChr m:val="]"/>
                        <m:ctrlPr>
                          <a:rPr lang="en-US" i="1"/>
                        </m:ctrlPr>
                      </m:dPr>
                      <m:e>
                        <m:m>
                          <m:mPr>
                            <m:mcs>
                              <m:mc>
                                <m:mcPr>
                                  <m:count m:val="1"/>
                                  <m:mcJc m:val="center"/>
                                </m:mcPr>
                              </m:mc>
                            </m:mcs>
                            <m:ctrlPr>
                              <a:rPr lang="en-US" i="1"/>
                            </m:ctrlPr>
                          </m:mPr>
                          <m:mr>
                            <m:e>
                              <m:r>
                                <a:rPr lang="en-US" i="1"/>
                                <m:t>0</m:t>
                              </m:r>
                            </m:e>
                          </m:mr>
                          <m:mr>
                            <m:e>
                              <m:f>
                                <m:fPr>
                                  <m:ctrlPr>
                                    <a:rPr lang="en-US" i="1"/>
                                  </m:ctrlPr>
                                </m:fPr>
                                <m:num>
                                  <m:r>
                                    <a:rPr lang="en-US" i="1"/>
                                    <m:t>1</m:t>
                                  </m:r>
                                </m:num>
                                <m:den>
                                  <m:r>
                                    <a:rPr lang="en-US" i="1"/>
                                    <m:t>𝑚</m:t>
                                  </m:r>
                                </m:den>
                              </m:f>
                            </m:e>
                          </m:mr>
                        </m:m>
                      </m:e>
                    </m:d>
                    <m:r>
                      <a:rPr lang="en-US" i="1"/>
                      <m:t>𝑢</m:t>
                    </m:r>
                  </m:oMath>
                </a14:m>
                <a:r>
                  <a:rPr lang="en-US" dirty="0"/>
                  <a:t>……………………………10</a:t>
                </a:r>
              </a:p>
              <a:p>
                <a:r>
                  <a:rPr lang="en-US" dirty="0"/>
                  <a:t>The output equation (9) can be written as</a:t>
                </a:r>
              </a:p>
              <a:p>
                <a14:m>
                  <m:oMath xmlns:m="http://schemas.openxmlformats.org/officeDocument/2006/math">
                    <m:r>
                      <a:rPr lang="en-US" i="1"/>
                      <m:t>𝑦</m:t>
                    </m:r>
                    <m:r>
                      <a:rPr lang="en-US" i="1"/>
                      <m:t>=</m:t>
                    </m:r>
                    <m:d>
                      <m:dPr>
                        <m:begChr m:val="["/>
                        <m:endChr m:val="]"/>
                        <m:ctrlPr>
                          <a:rPr lang="en-US" i="1"/>
                        </m:ctrlPr>
                      </m:dPr>
                      <m:e>
                        <m:m>
                          <m:mPr>
                            <m:mcs>
                              <m:mc>
                                <m:mcPr>
                                  <m:count m:val="2"/>
                                  <m:mcJc m:val="center"/>
                                </m:mcPr>
                              </m:mc>
                            </m:mcs>
                            <m:ctrlPr>
                              <a:rPr lang="en-US" i="1"/>
                            </m:ctrlPr>
                          </m:mPr>
                          <m:mr>
                            <m:e>
                              <m:r>
                                <a:rPr lang="en-US" i="1"/>
                                <m:t>1</m:t>
                              </m:r>
                            </m:e>
                            <m:e>
                              <m:r>
                                <a:rPr lang="en-US" i="1"/>
                                <m:t>0</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𝑥</m:t>
                                  </m:r>
                                </m:e>
                                <m:sub>
                                  <m:r>
                                    <a:rPr lang="en-US" i="1"/>
                                    <m:t>2</m:t>
                                  </m:r>
                                </m:sub>
                              </m:sSub>
                            </m:e>
                          </m:mr>
                        </m:m>
                      </m:e>
                    </m:d>
                  </m:oMath>
                </a14:m>
                <a:r>
                  <a:rPr lang="en-US" dirty="0"/>
                  <a:t>                                                                      (11)</a:t>
                </a:r>
              </a:p>
              <a:p>
                <a:endParaRPr lang="en-US" dirty="0"/>
              </a:p>
              <a:p>
                <a:r>
                  <a:rPr lang="en-US" dirty="0"/>
                  <a:t>Equation (10) is the state space equation and equation (11) is the output equation for the system. </a:t>
                </a:r>
              </a:p>
              <a:p>
                <a:endParaRPr lang="en-US" dirty="0"/>
              </a:p>
            </p:txBody>
          </p:sp>
        </mc:Choice>
        <mc:Fallback>
          <p:sp>
            <p:nvSpPr>
              <p:cNvPr id="3" name="Content Placeholder 2">
                <a:extLst>
                  <a:ext uri="{FF2B5EF4-FFF2-40B4-BE49-F238E27FC236}">
                    <a16:creationId xmlns:a16="http://schemas.microsoft.com/office/drawing/2014/main" id="{EFC053A5-88AD-4546-B1CD-5B6FE7A296F1}"/>
                  </a:ext>
                </a:extLst>
              </p:cNvPr>
              <p:cNvSpPr>
                <a:spLocks noGrp="1" noRot="1" noChangeAspect="1" noMove="1" noResize="1" noEditPoints="1" noAdjustHandles="1" noChangeArrowheads="1" noChangeShapeType="1" noTextEdit="1"/>
              </p:cNvSpPr>
              <p:nvPr>
                <p:ph idx="1"/>
              </p:nvPr>
            </p:nvSpPr>
            <p:spPr>
              <a:blipFill>
                <a:blip r:embed="rId2"/>
                <a:stretch>
                  <a:fillRect l="-1043" t="-2241" b="-560"/>
                </a:stretch>
              </a:blipFill>
            </p:spPr>
            <p:txBody>
              <a:bodyPr/>
              <a:lstStyle/>
              <a:p>
                <a:r>
                  <a:rPr lang="en-US">
                    <a:noFill/>
                  </a:rPr>
                  <a:t> </a:t>
                </a:r>
              </a:p>
            </p:txBody>
          </p:sp>
        </mc:Fallback>
      </mc:AlternateContent>
    </p:spTree>
    <p:extLst>
      <p:ext uri="{BB962C8B-B14F-4D97-AF65-F5344CB8AC3E}">
        <p14:creationId xmlns:p14="http://schemas.microsoft.com/office/powerpoint/2010/main" val="1202349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F61745-A296-4904-9DE4-20B02D8A0126}"/>
                  </a:ext>
                </a:extLst>
              </p:cNvPr>
              <p:cNvSpPr>
                <a:spLocks noGrp="1"/>
              </p:cNvSpPr>
              <p:nvPr>
                <p:ph idx="1"/>
              </p:nvPr>
            </p:nvSpPr>
            <p:spPr/>
            <p:txBody>
              <a:bodyPr/>
              <a:lstStyle/>
              <a:p>
                <a:r>
                  <a:rPr lang="en-US" dirty="0"/>
                  <a:t>Equation (10) and (11) are in the standard form:</a:t>
                </a:r>
              </a:p>
              <a:p>
                <a14:m>
                  <m:oMath xmlns:m="http://schemas.openxmlformats.org/officeDocument/2006/math">
                    <m:acc>
                      <m:accPr>
                        <m:chr m:val="̇"/>
                        <m:ctrlPr>
                          <a:rPr lang="en-US" i="1"/>
                        </m:ctrlPr>
                      </m:accPr>
                      <m:e>
                        <m:r>
                          <a:rPr lang="en-US" i="1"/>
                          <m:t>𝑥</m:t>
                        </m:r>
                      </m:e>
                    </m:acc>
                    <m:r>
                      <a:rPr lang="en-US" i="1"/>
                      <m:t>=</m:t>
                    </m:r>
                    <m:r>
                      <a:rPr lang="en-US" i="1"/>
                      <m:t>𝐴𝑥</m:t>
                    </m:r>
                    <m:r>
                      <a:rPr lang="en-US" i="1"/>
                      <m:t>+</m:t>
                    </m:r>
                    <m:r>
                      <a:rPr lang="en-US" i="1"/>
                      <m:t>𝐵𝑢</m:t>
                    </m:r>
                  </m:oMath>
                </a14:m>
                <a:r>
                  <a:rPr lang="en-US" dirty="0"/>
                  <a:t> </a:t>
                </a:r>
              </a:p>
              <a:p>
                <a14:m>
                  <m:oMath xmlns:m="http://schemas.openxmlformats.org/officeDocument/2006/math">
                    <m:r>
                      <a:rPr lang="en-US" i="1"/>
                      <m:t>𝑦</m:t>
                    </m:r>
                    <m:r>
                      <a:rPr lang="en-US" i="1"/>
                      <m:t>=</m:t>
                    </m:r>
                    <m:r>
                      <a:rPr lang="en-US" i="1"/>
                      <m:t>𝐶𝑥</m:t>
                    </m:r>
                    <m:r>
                      <a:rPr lang="en-US" i="1"/>
                      <m:t>+</m:t>
                    </m:r>
                    <m:r>
                      <a:rPr lang="en-US" i="1"/>
                      <m:t>𝐷𝑢</m:t>
                    </m:r>
                  </m:oMath>
                </a14:m>
                <a:r>
                  <a:rPr lang="en-US" dirty="0"/>
                  <a:t> </a:t>
                </a:r>
              </a:p>
              <a:p>
                <a:r>
                  <a:rPr lang="en-US" dirty="0"/>
                  <a:t>Where </a:t>
                </a:r>
              </a:p>
              <a:p>
                <a14:m>
                  <m:oMath xmlns:m="http://schemas.openxmlformats.org/officeDocument/2006/math">
                    <m:r>
                      <a:rPr lang="en-US" i="1"/>
                      <m:t>𝐴</m:t>
                    </m:r>
                    <m:r>
                      <a:rPr lang="en-US" i="1"/>
                      <m:t>=</m:t>
                    </m:r>
                    <m:d>
                      <m:dPr>
                        <m:begChr m:val="["/>
                        <m:endChr m:val="]"/>
                        <m:ctrlPr>
                          <a:rPr lang="en-US" i="1"/>
                        </m:ctrlPr>
                      </m:dPr>
                      <m:e>
                        <m:m>
                          <m:mPr>
                            <m:mcs>
                              <m:mc>
                                <m:mcPr>
                                  <m:count m:val="2"/>
                                  <m:mcJc m:val="center"/>
                                </m:mcPr>
                              </m:mc>
                            </m:mcs>
                            <m:ctrlPr>
                              <a:rPr lang="en-US" i="1"/>
                            </m:ctrlPr>
                          </m:mPr>
                          <m:mr>
                            <m:e>
                              <m:r>
                                <a:rPr lang="en-US" i="1"/>
                                <m:t>0</m:t>
                              </m:r>
                            </m:e>
                            <m:e>
                              <m:r>
                                <a:rPr lang="en-US" i="1"/>
                                <m:t>1</m:t>
                              </m:r>
                            </m:e>
                          </m:mr>
                          <m:mr>
                            <m:e>
                              <m:r>
                                <a:rPr lang="en-US" i="1"/>
                                <m:t>−</m:t>
                              </m:r>
                              <m:f>
                                <m:fPr>
                                  <m:ctrlPr>
                                    <a:rPr lang="en-US" i="1"/>
                                  </m:ctrlPr>
                                </m:fPr>
                                <m:num>
                                  <m:r>
                                    <a:rPr lang="en-US" i="1"/>
                                    <m:t>𝑘</m:t>
                                  </m:r>
                                </m:num>
                                <m:den>
                                  <m:r>
                                    <a:rPr lang="en-US" i="1"/>
                                    <m:t>𝑚</m:t>
                                  </m:r>
                                </m:den>
                              </m:f>
                            </m:e>
                            <m:e>
                              <m:r>
                                <a:rPr lang="en-US" i="1"/>
                                <m:t>−</m:t>
                              </m:r>
                              <m:f>
                                <m:fPr>
                                  <m:ctrlPr>
                                    <a:rPr lang="en-US" i="1"/>
                                  </m:ctrlPr>
                                </m:fPr>
                                <m:num>
                                  <m:r>
                                    <a:rPr lang="en-US" i="1"/>
                                    <m:t>𝑏</m:t>
                                  </m:r>
                                </m:num>
                                <m:den>
                                  <m:r>
                                    <a:rPr lang="en-US" i="1"/>
                                    <m:t>𝑚</m:t>
                                  </m:r>
                                </m:den>
                              </m:f>
                            </m:e>
                          </m:mr>
                        </m:m>
                      </m:e>
                    </m:d>
                    <m:r>
                      <a:rPr lang="en-US" i="1"/>
                      <m:t>     </m:t>
                    </m:r>
                    <m:r>
                      <a:rPr lang="en-US" i="1"/>
                      <m:t>𝐵</m:t>
                    </m:r>
                    <m:r>
                      <a:rPr lang="en-US" i="1"/>
                      <m:t>=</m:t>
                    </m:r>
                    <m:d>
                      <m:dPr>
                        <m:begChr m:val="["/>
                        <m:endChr m:val="]"/>
                        <m:ctrlPr>
                          <a:rPr lang="en-US" i="1"/>
                        </m:ctrlPr>
                      </m:dPr>
                      <m:e>
                        <m:m>
                          <m:mPr>
                            <m:mcs>
                              <m:mc>
                                <m:mcPr>
                                  <m:count m:val="1"/>
                                  <m:mcJc m:val="center"/>
                                </m:mcPr>
                              </m:mc>
                            </m:mcs>
                            <m:ctrlPr>
                              <a:rPr lang="en-US" i="1"/>
                            </m:ctrlPr>
                          </m:mPr>
                          <m:mr>
                            <m:e>
                              <m:r>
                                <a:rPr lang="en-US" i="1"/>
                                <m:t>0</m:t>
                              </m:r>
                            </m:e>
                          </m:mr>
                          <m:mr>
                            <m:e>
                              <m:f>
                                <m:fPr>
                                  <m:ctrlPr>
                                    <a:rPr lang="en-US" i="1"/>
                                  </m:ctrlPr>
                                </m:fPr>
                                <m:num>
                                  <m:r>
                                    <a:rPr lang="en-US" i="1"/>
                                    <m:t>1</m:t>
                                  </m:r>
                                </m:num>
                                <m:den>
                                  <m:r>
                                    <a:rPr lang="en-US" i="1"/>
                                    <m:t>𝑚</m:t>
                                  </m:r>
                                </m:den>
                              </m:f>
                            </m:e>
                          </m:mr>
                        </m:m>
                      </m:e>
                    </m:d>
                    <m:r>
                      <a:rPr lang="en-US" i="1"/>
                      <m:t>      </m:t>
                    </m:r>
                    <m:r>
                      <a:rPr lang="en-US" i="1"/>
                      <m:t>𝐶</m:t>
                    </m:r>
                    <m:r>
                      <a:rPr lang="en-US" i="1"/>
                      <m:t>=</m:t>
                    </m:r>
                    <m:d>
                      <m:dPr>
                        <m:begChr m:val="["/>
                        <m:endChr m:val="]"/>
                        <m:ctrlPr>
                          <a:rPr lang="en-US" i="1"/>
                        </m:ctrlPr>
                      </m:dPr>
                      <m:e>
                        <m:m>
                          <m:mPr>
                            <m:mcs>
                              <m:mc>
                                <m:mcPr>
                                  <m:count m:val="2"/>
                                  <m:mcJc m:val="center"/>
                                </m:mcPr>
                              </m:mc>
                            </m:mcs>
                            <m:ctrlPr>
                              <a:rPr lang="en-US" i="1"/>
                            </m:ctrlPr>
                          </m:mPr>
                          <m:mr>
                            <m:e>
                              <m:r>
                                <a:rPr lang="en-US" i="1"/>
                                <m:t>1</m:t>
                              </m:r>
                            </m:e>
                            <m:e>
                              <m:r>
                                <a:rPr lang="en-US" i="1"/>
                                <m:t>0</m:t>
                              </m:r>
                            </m:e>
                          </m:mr>
                        </m:m>
                      </m:e>
                    </m:d>
                    <m:r>
                      <a:rPr lang="en-US" i="1"/>
                      <m:t>     </m:t>
                    </m:r>
                    <m:r>
                      <a:rPr lang="en-US" i="1"/>
                      <m:t>𝐷</m:t>
                    </m:r>
                    <m:r>
                      <a:rPr lang="en-US" i="1"/>
                      <m:t>=0</m:t>
                    </m:r>
                  </m:oMath>
                </a14:m>
                <a:r>
                  <a:rPr lang="en-US" dirty="0"/>
                  <a:t> </a:t>
                </a:r>
              </a:p>
              <a:p>
                <a:endParaRPr lang="en-US" dirty="0"/>
              </a:p>
            </p:txBody>
          </p:sp>
        </mc:Choice>
        <mc:Fallback>
          <p:sp>
            <p:nvSpPr>
              <p:cNvPr id="3" name="Content Placeholder 2">
                <a:extLst>
                  <a:ext uri="{FF2B5EF4-FFF2-40B4-BE49-F238E27FC236}">
                    <a16:creationId xmlns:a16="http://schemas.microsoft.com/office/drawing/2014/main" id="{0DF61745-A296-4904-9DE4-20B02D8A012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34166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C252-9B2E-4900-9D03-588EE57E0C86}"/>
              </a:ext>
            </a:extLst>
          </p:cNvPr>
          <p:cNvSpPr>
            <a:spLocks noGrp="1"/>
          </p:cNvSpPr>
          <p:nvPr>
            <p:ph type="title"/>
          </p:nvPr>
        </p:nvSpPr>
        <p:spPr/>
        <p:txBody>
          <a:bodyPr/>
          <a:lstStyle/>
          <a:p>
            <a:r>
              <a:rPr lang="en-US" dirty="0"/>
              <a:t>Example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452BA82-DB41-4016-A283-B6B5F0A9F268}"/>
                  </a:ext>
                </a:extLst>
              </p:cNvPr>
              <p:cNvSpPr>
                <a:spLocks noGrp="1"/>
              </p:cNvSpPr>
              <p:nvPr>
                <p:ph idx="1"/>
              </p:nvPr>
            </p:nvSpPr>
            <p:spPr/>
            <p:txBody>
              <a:bodyPr/>
              <a:lstStyle/>
              <a:p>
                <a:r>
                  <a:rPr lang="en-US" dirty="0"/>
                  <a:t>Obtain the state equation in phase variable form for the following differential equation: </a:t>
                </a:r>
              </a:p>
              <a:p>
                <a14:m>
                  <m:oMath xmlns:m="http://schemas.openxmlformats.org/officeDocument/2006/math">
                    <m:r>
                      <a:rPr lang="en-US" i="1"/>
                      <m:t>2</m:t>
                    </m:r>
                    <m:f>
                      <m:fPr>
                        <m:ctrlPr>
                          <a:rPr lang="en-US" i="1"/>
                        </m:ctrlPr>
                      </m:fPr>
                      <m:num>
                        <m:sSup>
                          <m:sSupPr>
                            <m:ctrlPr>
                              <a:rPr lang="en-US" i="1"/>
                            </m:ctrlPr>
                          </m:sSupPr>
                          <m:e>
                            <m:r>
                              <a:rPr lang="en-US" i="1"/>
                              <m:t>𝑑</m:t>
                            </m:r>
                          </m:e>
                          <m:sup>
                            <m:r>
                              <a:rPr lang="en-US" i="1"/>
                              <m:t>3</m:t>
                            </m:r>
                          </m:sup>
                        </m:sSup>
                        <m:r>
                          <a:rPr lang="en-US" i="1"/>
                          <m:t>𝑦</m:t>
                        </m:r>
                      </m:num>
                      <m:den>
                        <m:sSup>
                          <m:sSupPr>
                            <m:ctrlPr>
                              <a:rPr lang="en-US" i="1"/>
                            </m:ctrlPr>
                          </m:sSupPr>
                          <m:e>
                            <m:r>
                              <a:rPr lang="en-US" i="1"/>
                              <m:t>𝑑𝑡</m:t>
                            </m:r>
                          </m:e>
                          <m:sup>
                            <m:r>
                              <a:rPr lang="en-US" i="1"/>
                              <m:t>3</m:t>
                            </m:r>
                          </m:sup>
                        </m:sSup>
                      </m:den>
                    </m:f>
                    <m:r>
                      <a:rPr lang="en-US" i="1"/>
                      <m:t>+4</m:t>
                    </m:r>
                    <m:f>
                      <m:fPr>
                        <m:ctrlPr>
                          <a:rPr lang="en-US" i="1"/>
                        </m:ctrlPr>
                      </m:fPr>
                      <m:num>
                        <m:sSup>
                          <m:sSupPr>
                            <m:ctrlPr>
                              <a:rPr lang="en-US" i="1"/>
                            </m:ctrlPr>
                          </m:sSupPr>
                          <m:e>
                            <m:r>
                              <a:rPr lang="en-US" i="1"/>
                              <m:t>𝑑</m:t>
                            </m:r>
                          </m:e>
                          <m:sup>
                            <m:r>
                              <a:rPr lang="en-US" i="1"/>
                              <m:t>2</m:t>
                            </m:r>
                          </m:sup>
                        </m:sSup>
                        <m:r>
                          <a:rPr lang="en-US" i="1"/>
                          <m:t>𝑦</m:t>
                        </m:r>
                      </m:num>
                      <m:den>
                        <m:sSup>
                          <m:sSupPr>
                            <m:ctrlPr>
                              <a:rPr lang="en-US" i="1"/>
                            </m:ctrlPr>
                          </m:sSupPr>
                          <m:e>
                            <m:r>
                              <a:rPr lang="en-US" i="1"/>
                              <m:t>𝑑𝑡</m:t>
                            </m:r>
                          </m:e>
                          <m:sup>
                            <m:r>
                              <a:rPr lang="en-US" i="1"/>
                              <m:t>2</m:t>
                            </m:r>
                          </m:sup>
                        </m:sSup>
                      </m:den>
                    </m:f>
                    <m:r>
                      <a:rPr lang="en-US" i="1"/>
                      <m:t>+6</m:t>
                    </m:r>
                    <m:f>
                      <m:fPr>
                        <m:ctrlPr>
                          <a:rPr lang="en-US" i="1"/>
                        </m:ctrlPr>
                      </m:fPr>
                      <m:num>
                        <m:r>
                          <a:rPr lang="en-US" i="1"/>
                          <m:t>𝑑𝑦</m:t>
                        </m:r>
                      </m:num>
                      <m:den>
                        <m:r>
                          <a:rPr lang="en-US" i="1"/>
                          <m:t>𝑑𝑡</m:t>
                        </m:r>
                      </m:den>
                    </m:f>
                    <m:r>
                      <a:rPr lang="en-US" i="1"/>
                      <m:t>+8</m:t>
                    </m:r>
                    <m:r>
                      <a:rPr lang="en-US" i="1"/>
                      <m:t>𝑦</m:t>
                    </m:r>
                    <m:r>
                      <a:rPr lang="en-US" i="1"/>
                      <m:t>=10</m:t>
                    </m:r>
                    <m:r>
                      <a:rPr lang="en-US" i="1"/>
                      <m:t>𝑢</m:t>
                    </m:r>
                    <m:r>
                      <a:rPr lang="en-US" i="1"/>
                      <m:t>(</m:t>
                    </m:r>
                    <m:r>
                      <a:rPr lang="en-US" i="1"/>
                      <m:t>𝑡</m:t>
                    </m:r>
                    <m:r>
                      <a:rPr lang="en-US" i="1"/>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A452BA82-DB41-4016-A283-B6B5F0A9F26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99352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0BC2-F9A8-4A4E-A746-40E4CFEAAB32}"/>
              </a:ext>
            </a:extLst>
          </p:cNvPr>
          <p:cNvSpPr>
            <a:spLocks noGrp="1"/>
          </p:cNvSpPr>
          <p:nvPr>
            <p:ph type="title"/>
          </p:nvPr>
        </p:nvSpPr>
        <p:spPr>
          <a:xfrm>
            <a:off x="838200" y="18255"/>
            <a:ext cx="10515600" cy="1325563"/>
          </a:xfrm>
        </p:spPr>
        <p:txBody>
          <a:bodyPr/>
          <a:lstStyle/>
          <a:p>
            <a:r>
              <a:rPr lang="en-US" dirty="0"/>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047163-91F9-42B5-B139-B016BFE03AD4}"/>
                  </a:ext>
                </a:extLst>
              </p:cNvPr>
              <p:cNvSpPr>
                <a:spLocks noGrp="1"/>
              </p:cNvSpPr>
              <p:nvPr>
                <p:ph idx="1"/>
              </p:nvPr>
            </p:nvSpPr>
            <p:spPr>
              <a:xfrm>
                <a:off x="838200" y="914400"/>
                <a:ext cx="10515600" cy="5262563"/>
              </a:xfrm>
            </p:spPr>
            <p:txBody>
              <a:bodyPr>
                <a:normAutofit lnSpcReduction="10000"/>
              </a:bodyPr>
              <a:lstStyle/>
              <a:p>
                <a:r>
                  <a:rPr lang="en-US" dirty="0"/>
                  <a:t>The differential equation is third order, and thus there are three state variables:</a:t>
                </a:r>
              </a:p>
              <a:p>
                <a14:m>
                  <m:oMath xmlns:m="http://schemas.openxmlformats.org/officeDocument/2006/math">
                    <m:sSub>
                      <m:sSubPr>
                        <m:ctrlPr>
                          <a:rPr lang="en-US" i="1"/>
                        </m:ctrlPr>
                      </m:sSubPr>
                      <m:e>
                        <m:r>
                          <a:rPr lang="en-US" i="1"/>
                          <m:t>𝑥</m:t>
                        </m:r>
                      </m:e>
                      <m:sub>
                        <m:r>
                          <a:rPr lang="en-US" i="1"/>
                          <m:t>1</m:t>
                        </m:r>
                      </m:sub>
                    </m:sSub>
                    <m:r>
                      <a:rPr lang="en-US"/>
                      <m:t>=</m:t>
                    </m:r>
                    <m:r>
                      <a:rPr lang="en-US" i="1"/>
                      <m:t>𝑦</m:t>
                    </m:r>
                    <m:r>
                      <a:rPr lang="en-US"/>
                      <m:t>, </m:t>
                    </m:r>
                    <m:sSub>
                      <m:sSubPr>
                        <m:ctrlPr>
                          <a:rPr lang="en-US" i="1"/>
                        </m:ctrlPr>
                      </m:sSubPr>
                      <m:e>
                        <m:r>
                          <a:rPr lang="en-US" i="1"/>
                          <m:t>𝑥</m:t>
                        </m:r>
                      </m:e>
                      <m:sub>
                        <m:r>
                          <a:rPr lang="en-US" i="1"/>
                          <m:t>2</m:t>
                        </m:r>
                      </m:sub>
                    </m:sSub>
                    <m:r>
                      <a:rPr lang="en-US"/>
                      <m:t>=</m:t>
                    </m:r>
                    <m:acc>
                      <m:accPr>
                        <m:chr m:val="̇"/>
                        <m:ctrlPr>
                          <a:rPr lang="en-US" i="1"/>
                        </m:ctrlPr>
                      </m:accPr>
                      <m:e>
                        <m:r>
                          <a:rPr lang="en-US" i="1"/>
                          <m:t>𝑦</m:t>
                        </m:r>
                      </m:e>
                    </m:acc>
                    <m:r>
                      <a:rPr lang="en-US"/>
                      <m:t>,</m:t>
                    </m:r>
                    <m:r>
                      <m:rPr>
                        <m:sty m:val="p"/>
                      </m:rPr>
                      <a:rPr lang="en-US"/>
                      <m:t>and</m:t>
                    </m:r>
                    <m:r>
                      <a:rPr lang="en-US"/>
                      <m:t> </m:t>
                    </m:r>
                    <m:sSub>
                      <m:sSubPr>
                        <m:ctrlPr>
                          <a:rPr lang="en-US" i="1"/>
                        </m:ctrlPr>
                      </m:sSubPr>
                      <m:e>
                        <m:r>
                          <a:rPr lang="en-US" i="1"/>
                          <m:t>𝑥</m:t>
                        </m:r>
                      </m:e>
                      <m:sub>
                        <m:r>
                          <a:rPr lang="en-US" i="1"/>
                          <m:t>3</m:t>
                        </m:r>
                      </m:sub>
                    </m:sSub>
                    <m:r>
                      <a:rPr lang="en-US"/>
                      <m:t>=</m:t>
                    </m:r>
                    <m:acc>
                      <m:accPr>
                        <m:chr m:val="̈"/>
                        <m:ctrlPr>
                          <a:rPr lang="en-US" i="1"/>
                        </m:ctrlPr>
                      </m:accPr>
                      <m:e>
                        <m:r>
                          <a:rPr lang="en-US" i="1"/>
                          <m:t>𝑦</m:t>
                        </m:r>
                      </m:e>
                    </m:acc>
                  </m:oMath>
                </a14:m>
                <a:r>
                  <a:rPr lang="en-US" dirty="0"/>
                  <a:t>.</a:t>
                </a:r>
              </a:p>
              <a:p>
                <a:r>
                  <a:rPr lang="en-US" dirty="0"/>
                  <a:t> The first derivatives are: </a:t>
                </a:r>
                <a:br>
                  <a:rPr lang="en-US" dirty="0"/>
                </a:br>
                <a14:m>
                  <m:oMath xmlns:m="http://schemas.openxmlformats.org/officeDocument/2006/math">
                    <m:sSub>
                      <m:sSubPr>
                        <m:ctrlPr>
                          <a:rPr lang="en-US" i="1"/>
                        </m:ctrlPr>
                      </m:sSubPr>
                      <m:e>
                        <m:acc>
                          <m:accPr>
                            <m:chr m:val="̇"/>
                            <m:ctrlPr>
                              <a:rPr lang="en-US" i="1"/>
                            </m:ctrlPr>
                          </m:accPr>
                          <m:e>
                            <m:r>
                              <a:rPr lang="en-US" i="1"/>
                              <m:t>𝑥</m:t>
                            </m:r>
                          </m:e>
                        </m:acc>
                      </m:e>
                      <m:sub>
                        <m:r>
                          <a:rPr lang="en-US" i="1"/>
                          <m:t>1</m:t>
                        </m:r>
                      </m:sub>
                    </m:sSub>
                    <m:r>
                      <a:rPr lang="en-US" i="1"/>
                      <m:t>=</m:t>
                    </m:r>
                    <m:sSub>
                      <m:sSubPr>
                        <m:ctrlPr>
                          <a:rPr lang="en-US" i="1"/>
                        </m:ctrlPr>
                      </m:sSubPr>
                      <m:e>
                        <m:r>
                          <a:rPr lang="en-US" i="1"/>
                          <m:t>𝑥</m:t>
                        </m:r>
                      </m:e>
                      <m:sub>
                        <m:r>
                          <a:rPr lang="en-US" i="1"/>
                          <m:t>2</m:t>
                        </m:r>
                      </m:sub>
                    </m:sSub>
                  </m:oMath>
                </a14:m>
                <a:br>
                  <a:rPr lang="en-US" dirty="0"/>
                </a:br>
                <a14:m>
                  <m:oMath xmlns:m="http://schemas.openxmlformats.org/officeDocument/2006/math">
                    <m:sSub>
                      <m:sSubPr>
                        <m:ctrlPr>
                          <a:rPr lang="en-US" i="1"/>
                        </m:ctrlPr>
                      </m:sSubPr>
                      <m:e>
                        <m:acc>
                          <m:accPr>
                            <m:chr m:val="̇"/>
                            <m:ctrlPr>
                              <a:rPr lang="en-US" i="1"/>
                            </m:ctrlPr>
                          </m:accPr>
                          <m:e>
                            <m:r>
                              <a:rPr lang="en-US" i="1"/>
                              <m:t>𝑥</m:t>
                            </m:r>
                          </m:e>
                        </m:acc>
                      </m:e>
                      <m:sub>
                        <m:r>
                          <a:rPr lang="en-US" i="1"/>
                          <m:t>2</m:t>
                        </m:r>
                      </m:sub>
                    </m:sSub>
                    <m:r>
                      <a:rPr lang="en-US" i="1"/>
                      <m:t>=</m:t>
                    </m:r>
                    <m:sSub>
                      <m:sSubPr>
                        <m:ctrlPr>
                          <a:rPr lang="en-US" i="1"/>
                        </m:ctrlPr>
                      </m:sSubPr>
                      <m:e>
                        <m:r>
                          <a:rPr lang="en-US" i="1"/>
                          <m:t>𝑥</m:t>
                        </m:r>
                      </m:e>
                      <m:sub>
                        <m:r>
                          <a:rPr lang="en-US" i="1"/>
                          <m:t>3</m:t>
                        </m:r>
                      </m:sub>
                    </m:sSub>
                  </m:oMath>
                </a14:m>
                <a:br>
                  <a:rPr lang="en-US" dirty="0"/>
                </a:br>
                <a14:m>
                  <m:oMath xmlns:m="http://schemas.openxmlformats.org/officeDocument/2006/math">
                    <m:r>
                      <a:rPr lang="en-US" i="1"/>
                      <m:t> </m:t>
                    </m:r>
                    <m:sSub>
                      <m:sSubPr>
                        <m:ctrlPr>
                          <a:rPr lang="en-US" i="1"/>
                        </m:ctrlPr>
                      </m:sSubPr>
                      <m:e>
                        <m:acc>
                          <m:accPr>
                            <m:chr m:val="̇"/>
                            <m:ctrlPr>
                              <a:rPr lang="en-US" i="1"/>
                            </m:ctrlPr>
                          </m:accPr>
                          <m:e>
                            <m:r>
                              <a:rPr lang="en-US" i="1"/>
                              <m:t>𝑥</m:t>
                            </m:r>
                          </m:e>
                        </m:acc>
                      </m:e>
                      <m:sub>
                        <m:r>
                          <a:rPr lang="en-US" i="1"/>
                          <m:t>3</m:t>
                        </m:r>
                      </m:sub>
                    </m:sSub>
                    <m:r>
                      <a:rPr lang="en-US" i="1"/>
                      <m:t>=−4</m:t>
                    </m:r>
                    <m:sSub>
                      <m:sSubPr>
                        <m:ctrlPr>
                          <a:rPr lang="en-US" i="1"/>
                        </m:ctrlPr>
                      </m:sSubPr>
                      <m:e>
                        <m:r>
                          <a:rPr lang="en-US" i="1"/>
                          <m:t>𝑥</m:t>
                        </m:r>
                      </m:e>
                      <m:sub>
                        <m:r>
                          <a:rPr lang="en-US" i="1"/>
                          <m:t>1</m:t>
                        </m:r>
                      </m:sub>
                    </m:sSub>
                    <m:r>
                      <a:rPr lang="en-US" i="1"/>
                      <m:t>−3</m:t>
                    </m:r>
                    <m:sSub>
                      <m:sSubPr>
                        <m:ctrlPr>
                          <a:rPr lang="en-US" i="1"/>
                        </m:ctrlPr>
                      </m:sSubPr>
                      <m:e>
                        <m:r>
                          <a:rPr lang="en-US" i="1"/>
                          <m:t>𝑥</m:t>
                        </m:r>
                      </m:e>
                      <m:sub>
                        <m:r>
                          <a:rPr lang="en-US" i="1"/>
                          <m:t>2</m:t>
                        </m:r>
                      </m:sub>
                    </m:sSub>
                    <m:r>
                      <a:rPr lang="en-US" i="1"/>
                      <m:t>−2</m:t>
                    </m:r>
                    <m:sSub>
                      <m:sSubPr>
                        <m:ctrlPr>
                          <a:rPr lang="en-US" i="1"/>
                        </m:ctrlPr>
                      </m:sSubPr>
                      <m:e>
                        <m:r>
                          <a:rPr lang="en-US" i="1"/>
                          <m:t>𝑥</m:t>
                        </m:r>
                      </m:e>
                      <m:sub>
                        <m:r>
                          <a:rPr lang="en-US" i="1"/>
                          <m:t>3</m:t>
                        </m:r>
                      </m:sub>
                    </m:sSub>
                    <m:r>
                      <a:rPr lang="en-US" i="1"/>
                      <m:t>+5</m:t>
                    </m:r>
                    <m:r>
                      <a:rPr lang="en-US" i="1"/>
                      <m:t>𝑢</m:t>
                    </m:r>
                    <m:r>
                      <a:rPr lang="en-US" i="1"/>
                      <m:t>(</m:t>
                    </m:r>
                    <m:r>
                      <a:rPr lang="en-US" i="1"/>
                      <m:t>𝑡</m:t>
                    </m:r>
                    <m:r>
                      <a:rPr lang="en-US" i="1"/>
                      <m:t>)</m:t>
                    </m:r>
                  </m:oMath>
                </a14:m>
                <a:r>
                  <a:rPr lang="en-US" dirty="0"/>
                  <a:t>Or, in matrix form:</a:t>
                </a:r>
              </a:p>
              <a:p>
                <a14:m>
                  <m:oMath xmlns:m="http://schemas.openxmlformats.org/officeDocument/2006/math">
                    <m:d>
                      <m:dPr>
                        <m:begChr m:val="["/>
                        <m:endChr m:val="]"/>
                        <m:ctrlPr>
                          <a:rPr lang="en-US" i="1"/>
                        </m:ctrlPr>
                      </m:dPr>
                      <m:e>
                        <m:m>
                          <m:mPr>
                            <m:mcs>
                              <m:mc>
                                <m:mcPr>
                                  <m:count m:val="1"/>
                                  <m:mcJc m:val="center"/>
                                </m:mcPr>
                              </m:mc>
                            </m:mcs>
                            <m:ctrlPr>
                              <a:rPr lang="en-US" i="1"/>
                            </m:ctrlPr>
                          </m:mPr>
                          <m:mr>
                            <m:e>
                              <m:sSub>
                                <m:sSubPr>
                                  <m:ctrlPr>
                                    <a:rPr lang="en-US" i="1"/>
                                  </m:ctrlPr>
                                </m:sSubPr>
                                <m:e>
                                  <m:acc>
                                    <m:accPr>
                                      <m:chr m:val="̇"/>
                                      <m:ctrlPr>
                                        <a:rPr lang="en-US" i="1"/>
                                      </m:ctrlPr>
                                    </m:accPr>
                                    <m:e>
                                      <m:r>
                                        <a:rPr lang="en-US" i="1"/>
                                        <m:t>𝑥</m:t>
                                      </m:r>
                                    </m:e>
                                  </m:acc>
                                </m:e>
                                <m:sub>
                                  <m:r>
                                    <a:rPr lang="en-US" i="1"/>
                                    <m:t>1</m:t>
                                  </m:r>
                                </m:sub>
                              </m:sSub>
                            </m:e>
                          </m:mr>
                          <m:mr>
                            <m:e>
                              <m:sSub>
                                <m:sSubPr>
                                  <m:ctrlPr>
                                    <a:rPr lang="en-US" i="1"/>
                                  </m:ctrlPr>
                                </m:sSubPr>
                                <m:e>
                                  <m:acc>
                                    <m:accPr>
                                      <m:chr m:val="̇"/>
                                      <m:ctrlPr>
                                        <a:rPr lang="en-US" i="1"/>
                                      </m:ctrlPr>
                                    </m:accPr>
                                    <m:e>
                                      <m:r>
                                        <a:rPr lang="en-US" i="1"/>
                                        <m:t>𝑥</m:t>
                                      </m:r>
                                    </m:e>
                                  </m:acc>
                                </m:e>
                                <m:sub>
                                  <m:r>
                                    <a:rPr lang="en-US" i="1"/>
                                    <m:t>2</m:t>
                                  </m:r>
                                </m:sub>
                              </m:sSub>
                              <m:r>
                                <a:rPr lang="en-US" i="1"/>
                                <m:t> </m:t>
                              </m:r>
                            </m:e>
                          </m:mr>
                          <m:mr>
                            <m:e>
                              <m:sSub>
                                <m:sSubPr>
                                  <m:ctrlPr>
                                    <a:rPr lang="en-US" i="1"/>
                                  </m:ctrlPr>
                                </m:sSubPr>
                                <m:e>
                                  <m:acc>
                                    <m:accPr>
                                      <m:chr m:val="̇"/>
                                      <m:ctrlPr>
                                        <a:rPr lang="en-US" i="1"/>
                                      </m:ctrlPr>
                                    </m:accPr>
                                    <m:e>
                                      <m:r>
                                        <a:rPr lang="en-US" i="1"/>
                                        <m:t>𝑥</m:t>
                                      </m:r>
                                    </m:e>
                                  </m:acc>
                                </m:e>
                                <m:sub>
                                  <m:r>
                                    <a:rPr lang="en-US" i="1"/>
                                    <m:t>3</m:t>
                                  </m:r>
                                </m:sub>
                              </m:sSub>
                            </m:e>
                          </m:mr>
                        </m:m>
                      </m:e>
                    </m:d>
                    <m:r>
                      <a:rPr lang="en-US" i="1"/>
                      <m:t>=</m:t>
                    </m:r>
                    <m:d>
                      <m:dPr>
                        <m:begChr m:val="["/>
                        <m:endChr m:val="]"/>
                        <m:ctrlPr>
                          <a:rPr lang="en-US" i="1"/>
                        </m:ctrlPr>
                      </m:dPr>
                      <m:e>
                        <m:m>
                          <m:mPr>
                            <m:mcs>
                              <m:mc>
                                <m:mcPr>
                                  <m:count m:val="3"/>
                                  <m:mcJc m:val="center"/>
                                </m:mcPr>
                              </m:mc>
                            </m:mcs>
                            <m:ctrlPr>
                              <a:rPr lang="en-US" i="1"/>
                            </m:ctrlPr>
                          </m:mPr>
                          <m:mr>
                            <m:e>
                              <m:r>
                                <a:rPr lang="en-US" i="1"/>
                                <m:t>0</m:t>
                              </m:r>
                            </m:e>
                            <m:e>
                              <m:r>
                                <a:rPr lang="en-US" i="1"/>
                                <m:t>1</m:t>
                              </m:r>
                            </m:e>
                            <m:e>
                              <m:r>
                                <a:rPr lang="en-US" i="1"/>
                                <m:t>0</m:t>
                              </m:r>
                            </m:e>
                          </m:mr>
                          <m:mr>
                            <m:e>
                              <m:r>
                                <a:rPr lang="en-US" i="1"/>
                                <m:t>0</m:t>
                              </m:r>
                            </m:e>
                            <m:e>
                              <m:r>
                                <a:rPr lang="en-US" i="1"/>
                                <m:t>0</m:t>
                              </m:r>
                            </m:e>
                            <m:e>
                              <m:r>
                                <a:rPr lang="en-US" i="1"/>
                                <m:t>1</m:t>
                              </m:r>
                            </m:e>
                          </m:mr>
                          <m:mr>
                            <m:e>
                              <m:r>
                                <a:rPr lang="en-US" i="1"/>
                                <m:t>−4</m:t>
                              </m:r>
                            </m:e>
                            <m:e>
                              <m:r>
                                <a:rPr lang="en-US" i="1"/>
                                <m:t>−3</m:t>
                              </m:r>
                            </m:e>
                            <m:e>
                              <m:r>
                                <a:rPr lang="en-US" i="1"/>
                                <m:t>−2</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 </m:t>
                                  </m:r>
                                  <m:r>
                                    <a:rPr lang="en-US" i="1"/>
                                    <m:t>𝑥</m:t>
                                  </m:r>
                                </m:e>
                                <m:sub>
                                  <m:r>
                                    <a:rPr lang="en-US" i="1"/>
                                    <m:t>2 </m:t>
                                  </m:r>
                                </m:sub>
                              </m:sSub>
                            </m:e>
                          </m:mr>
                          <m:mr>
                            <m:e>
                              <m:sSub>
                                <m:sSubPr>
                                  <m:ctrlPr>
                                    <a:rPr lang="en-US" i="1"/>
                                  </m:ctrlPr>
                                </m:sSubPr>
                                <m:e>
                                  <m:r>
                                    <a:rPr lang="en-US" i="1"/>
                                    <m:t>𝑥</m:t>
                                  </m:r>
                                </m:e>
                                <m:sub>
                                  <m:r>
                                    <a:rPr lang="en-US" i="1"/>
                                    <m:t>3</m:t>
                                  </m:r>
                                </m:sub>
                              </m:sSub>
                            </m:e>
                          </m:mr>
                        </m:m>
                      </m:e>
                    </m:d>
                    <m:r>
                      <a:rPr lang="en-US" i="1"/>
                      <m:t>+</m:t>
                    </m:r>
                    <m:d>
                      <m:dPr>
                        <m:begChr m:val="["/>
                        <m:endChr m:val="]"/>
                        <m:ctrlPr>
                          <a:rPr lang="en-US" i="1"/>
                        </m:ctrlPr>
                      </m:dPr>
                      <m:e>
                        <m:m>
                          <m:mPr>
                            <m:mcs>
                              <m:mc>
                                <m:mcPr>
                                  <m:count m:val="1"/>
                                  <m:mcJc m:val="center"/>
                                </m:mcPr>
                              </m:mc>
                            </m:mcs>
                            <m:ctrlPr>
                              <a:rPr lang="en-US" i="1"/>
                            </m:ctrlPr>
                          </m:mPr>
                          <m:mr>
                            <m:e>
                              <m:r>
                                <a:rPr lang="en-US" i="1"/>
                                <m:t>0</m:t>
                              </m:r>
                            </m:e>
                          </m:mr>
                          <m:mr>
                            <m:e>
                              <m:r>
                                <a:rPr lang="en-US" i="1"/>
                                <m:t>0</m:t>
                              </m:r>
                            </m:e>
                          </m:mr>
                          <m:mr>
                            <m:e>
                              <m:r>
                                <a:rPr lang="en-US" i="1"/>
                                <m:t>5</m:t>
                              </m:r>
                            </m:e>
                          </m:mr>
                        </m:m>
                      </m:e>
                    </m:d>
                    <m:r>
                      <a:rPr lang="en-US" i="1"/>
                      <m:t>𝑢</m:t>
                    </m:r>
                    <m:d>
                      <m:dPr>
                        <m:ctrlPr>
                          <a:rPr lang="en-US" i="1"/>
                        </m:ctrlPr>
                      </m:dPr>
                      <m:e>
                        <m:r>
                          <a:rPr lang="en-US" i="1"/>
                          <m:t>𝑡</m:t>
                        </m:r>
                      </m:e>
                    </m:d>
                  </m:oMath>
                </a14:m>
                <a:endParaRPr lang="en-US" dirty="0"/>
              </a:p>
              <a:p>
                <a14:m>
                  <m:oMath xmlns:m="http://schemas.openxmlformats.org/officeDocument/2006/math">
                    <m:r>
                      <a:rPr lang="en-US" i="1"/>
                      <m:t>𝑦</m:t>
                    </m:r>
                    <m:r>
                      <a:rPr lang="en-US" i="1"/>
                      <m:t>=</m:t>
                    </m:r>
                    <m:d>
                      <m:dPr>
                        <m:begChr m:val="["/>
                        <m:endChr m:val="]"/>
                        <m:ctrlPr>
                          <a:rPr lang="en-US" i="1"/>
                        </m:ctrlPr>
                      </m:dPr>
                      <m:e>
                        <m:m>
                          <m:mPr>
                            <m:mcs>
                              <m:mc>
                                <m:mcPr>
                                  <m:count m:val="3"/>
                                  <m:mcJc m:val="center"/>
                                </m:mcPr>
                              </m:mc>
                            </m:mcs>
                            <m:ctrlPr>
                              <a:rPr lang="en-US" i="1"/>
                            </m:ctrlPr>
                          </m:mPr>
                          <m:mr>
                            <m:e>
                              <m:r>
                                <a:rPr lang="en-US" i="1"/>
                                <m:t>1</m:t>
                              </m:r>
                            </m:e>
                            <m:e>
                              <m:r>
                                <a:rPr lang="en-US" i="1"/>
                                <m:t>0</m:t>
                              </m:r>
                            </m:e>
                            <m:e>
                              <m:r>
                                <a:rPr lang="en-US" i="1"/>
                                <m:t>0</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 </m:t>
                                  </m:r>
                                  <m:r>
                                    <a:rPr lang="en-US" i="1"/>
                                    <m:t>𝑥</m:t>
                                  </m:r>
                                </m:e>
                                <m:sub>
                                  <m:r>
                                    <a:rPr lang="en-US" i="1"/>
                                    <m:t>2 </m:t>
                                  </m:r>
                                </m:sub>
                              </m:sSub>
                            </m:e>
                          </m:mr>
                          <m:mr>
                            <m:e>
                              <m:sSub>
                                <m:sSubPr>
                                  <m:ctrlPr>
                                    <a:rPr lang="en-US" i="1"/>
                                  </m:ctrlPr>
                                </m:sSubPr>
                                <m:e>
                                  <m:r>
                                    <a:rPr lang="en-US" i="1"/>
                                    <m:t>𝑥</m:t>
                                  </m:r>
                                </m:e>
                                <m:sub>
                                  <m:r>
                                    <a:rPr lang="en-US" i="1"/>
                                    <m:t>3</m:t>
                                  </m:r>
                                </m:sub>
                              </m:sSub>
                            </m:e>
                          </m:mr>
                        </m:m>
                      </m:e>
                    </m:d>
                  </m:oMath>
                </a14:m>
                <a:endParaRPr lang="en-US" dirty="0"/>
              </a:p>
              <a:p>
                <a:endParaRPr lang="en-US" dirty="0"/>
              </a:p>
            </p:txBody>
          </p:sp>
        </mc:Choice>
        <mc:Fallback>
          <p:sp>
            <p:nvSpPr>
              <p:cNvPr id="3" name="Content Placeholder 2">
                <a:extLst>
                  <a:ext uri="{FF2B5EF4-FFF2-40B4-BE49-F238E27FC236}">
                    <a16:creationId xmlns:a16="http://schemas.microsoft.com/office/drawing/2014/main" id="{51047163-91F9-42B5-B139-B016BFE03AD4}"/>
                  </a:ext>
                </a:extLst>
              </p:cNvPr>
              <p:cNvSpPr>
                <a:spLocks noGrp="1" noRot="1" noChangeAspect="1" noMove="1" noResize="1" noEditPoints="1" noAdjustHandles="1" noChangeArrowheads="1" noChangeShapeType="1" noTextEdit="1"/>
              </p:cNvSpPr>
              <p:nvPr>
                <p:ph idx="1"/>
              </p:nvPr>
            </p:nvSpPr>
            <p:spPr>
              <a:xfrm>
                <a:off x="838200" y="914400"/>
                <a:ext cx="10515600" cy="5262563"/>
              </a:xfrm>
              <a:blipFill>
                <a:blip r:embed="rId2"/>
                <a:stretch>
                  <a:fillRect l="-1043" t="-2549" r="-696"/>
                </a:stretch>
              </a:blipFill>
            </p:spPr>
            <p:txBody>
              <a:bodyPr/>
              <a:lstStyle/>
              <a:p>
                <a:r>
                  <a:rPr lang="en-US">
                    <a:noFill/>
                  </a:rPr>
                  <a:t> </a:t>
                </a:r>
              </a:p>
            </p:txBody>
          </p:sp>
        </mc:Fallback>
      </mc:AlternateContent>
    </p:spTree>
    <p:extLst>
      <p:ext uri="{BB962C8B-B14F-4D97-AF65-F5344CB8AC3E}">
        <p14:creationId xmlns:p14="http://schemas.microsoft.com/office/powerpoint/2010/main" val="2342947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8225-FC32-461D-B86F-7E209434474A}"/>
              </a:ext>
            </a:extLst>
          </p:cNvPr>
          <p:cNvSpPr>
            <a:spLocks noGrp="1"/>
          </p:cNvSpPr>
          <p:nvPr>
            <p:ph type="title"/>
          </p:nvPr>
        </p:nvSpPr>
        <p:spPr>
          <a:xfrm>
            <a:off x="838200" y="18255"/>
            <a:ext cx="10515600" cy="1325563"/>
          </a:xfrm>
        </p:spPr>
        <p:txBody>
          <a:bodyPr/>
          <a:lstStyle/>
          <a:p>
            <a:r>
              <a:rPr lang="en-US" dirty="0"/>
              <a:t>State Transition Matrix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E82823-A62C-49AB-AAA9-D45B36435335}"/>
                  </a:ext>
                </a:extLst>
              </p:cNvPr>
              <p:cNvSpPr>
                <a:spLocks noGrp="1"/>
              </p:cNvSpPr>
              <p:nvPr>
                <p:ph idx="1"/>
              </p:nvPr>
            </p:nvSpPr>
            <p:spPr>
              <a:xfrm>
                <a:off x="208547" y="994611"/>
                <a:ext cx="11582399" cy="5845134"/>
              </a:xfrm>
            </p:spPr>
            <p:txBody>
              <a:bodyPr>
                <a:normAutofit lnSpcReduction="10000"/>
              </a:bodyPr>
              <a:lstStyle/>
              <a:p>
                <a:r>
                  <a:rPr lang="en-US" dirty="0"/>
                  <a:t>The state transition matrix defined as a matrix that satisfies the linear homogeneous state equation, i.e.</a:t>
                </a:r>
              </a:p>
              <a:p>
                <a:pPr marL="0" indent="0">
                  <a:buNone/>
                </a:pPr>
                <a14:m>
                  <m:oMath xmlns:m="http://schemas.openxmlformats.org/officeDocument/2006/math">
                    <m:acc>
                      <m:accPr>
                        <m:chr m:val="̇"/>
                        <m:ctrlPr>
                          <a:rPr lang="en-US" b="1" i="1" smtClean="0"/>
                        </m:ctrlPr>
                      </m:accPr>
                      <m:e>
                        <m:r>
                          <a:rPr lang="en-US" b="1" i="1"/>
                          <m:t>𝒙</m:t>
                        </m:r>
                      </m:e>
                    </m:acc>
                    <m:r>
                      <a:rPr lang="en-US" b="1" i="1"/>
                      <m:t>=</m:t>
                    </m:r>
                    <m:r>
                      <a:rPr lang="en-US" b="1" i="1"/>
                      <m:t>𝑨𝒙</m:t>
                    </m:r>
                    <m:r>
                      <a:rPr lang="en-US" b="1" i="1"/>
                      <m:t>  </m:t>
                    </m:r>
                  </m:oMath>
                </a14:m>
                <a:r>
                  <a:rPr lang="en-US" dirty="0"/>
                  <a:t>Homogeneous state equation</a:t>
                </a:r>
              </a:p>
              <a:p>
                <a:pPr marL="0" indent="0">
                  <a:buNone/>
                </a:pPr>
                <a14:m>
                  <m:oMath xmlns:m="http://schemas.openxmlformats.org/officeDocument/2006/math">
                    <m:r>
                      <a:rPr lang="en-US" b="1" i="1"/>
                      <m:t>𝒙</m:t>
                    </m:r>
                    <m:d>
                      <m:dPr>
                        <m:ctrlPr>
                          <a:rPr lang="en-US" i="1"/>
                        </m:ctrlPr>
                      </m:dPr>
                      <m:e>
                        <m:r>
                          <a:rPr lang="en-US" i="1"/>
                          <m:t>0</m:t>
                        </m:r>
                      </m:e>
                    </m:d>
                    <m:r>
                      <a:rPr lang="en-US" i="1"/>
                      <m:t>=</m:t>
                    </m:r>
                    <m:d>
                      <m:dPr>
                        <m:begChr m:val="["/>
                        <m:endChr m:val="]"/>
                        <m:ctrlPr>
                          <a:rPr lang="en-US" i="1"/>
                        </m:ctrlPr>
                      </m:dPr>
                      <m:e>
                        <m:eqArr>
                          <m:eqArrPr>
                            <m:ctrlPr>
                              <a:rPr lang="en-US" i="1"/>
                            </m:ctrlPr>
                          </m:eqArrPr>
                          <m:e>
                            <m:sSub>
                              <m:sSubPr>
                                <m:ctrlPr>
                                  <a:rPr lang="en-US" i="1"/>
                                </m:ctrlPr>
                              </m:sSubPr>
                              <m:e>
                                <m:r>
                                  <a:rPr lang="en-US" i="1"/>
                                  <m:t>𝑥</m:t>
                                </m:r>
                              </m:e>
                              <m:sub>
                                <m:r>
                                  <a:rPr lang="en-US" i="1"/>
                                  <m:t>1</m:t>
                                </m:r>
                              </m:sub>
                            </m:sSub>
                            <m:r>
                              <a:rPr lang="en-US" i="1"/>
                              <m:t>(0)</m:t>
                            </m:r>
                          </m:e>
                          <m:e>
                            <m:r>
                              <a:rPr lang="en-US" i="1"/>
                              <m:t>⋮</m:t>
                            </m:r>
                          </m:e>
                          <m:e>
                            <m:sSub>
                              <m:sSubPr>
                                <m:ctrlPr>
                                  <a:rPr lang="en-US" i="1"/>
                                </m:ctrlPr>
                              </m:sSubPr>
                              <m:e>
                                <m:r>
                                  <a:rPr lang="en-US" i="1"/>
                                  <m:t>𝑥</m:t>
                                </m:r>
                              </m:e>
                              <m:sub>
                                <m:r>
                                  <a:rPr lang="en-US" i="1"/>
                                  <m:t>𝑛</m:t>
                                </m:r>
                              </m:sub>
                            </m:sSub>
                            <m:r>
                              <a:rPr lang="en-US" i="1"/>
                              <m:t>(0)</m:t>
                            </m:r>
                          </m:e>
                        </m:eqArr>
                      </m:e>
                    </m:d>
                  </m:oMath>
                </a14:m>
                <a:r>
                  <a:rPr lang="en-US" dirty="0"/>
                  <a:t>      Initial state at time t=0</a:t>
                </a:r>
              </a:p>
              <a:p>
                <a:pPr marL="0" indent="0">
                  <a:buNone/>
                </a:pPr>
                <a14:m>
                  <m:oMathPara xmlns:m="http://schemas.openxmlformats.org/officeDocument/2006/math">
                    <m:oMathParaPr>
                      <m:jc m:val="centerGroup"/>
                    </m:oMathParaPr>
                    <m:oMath xmlns:m="http://schemas.openxmlformats.org/officeDocument/2006/math">
                      <m:r>
                        <a:rPr lang="en-US" b="1" i="1"/>
                        <m:t>𝒙</m:t>
                      </m:r>
                      <m:d>
                        <m:dPr>
                          <m:ctrlPr>
                            <a:rPr lang="en-US" i="1"/>
                          </m:ctrlPr>
                        </m:dPr>
                        <m:e>
                          <m:r>
                            <a:rPr lang="en-US" i="1"/>
                            <m:t>𝑡</m:t>
                          </m:r>
                        </m:e>
                      </m:d>
                      <m:r>
                        <a:rPr lang="en-US" i="1"/>
                        <m:t>=</m:t>
                      </m:r>
                      <m:r>
                        <a:rPr lang="en-US" b="1" i="1"/>
                        <m:t>𝚽</m:t>
                      </m:r>
                      <m:d>
                        <m:dPr>
                          <m:ctrlPr>
                            <a:rPr lang="en-US" i="1"/>
                          </m:ctrlPr>
                        </m:dPr>
                        <m:e>
                          <m:r>
                            <a:rPr lang="en-US" i="1"/>
                            <m:t>𝑡</m:t>
                          </m:r>
                        </m:e>
                      </m:d>
                      <m:r>
                        <a:rPr lang="en-US" b="1" i="1"/>
                        <m:t>𝒙</m:t>
                      </m:r>
                      <m:r>
                        <a:rPr lang="en-US" i="1"/>
                        <m:t>(0)</m:t>
                      </m:r>
                    </m:oMath>
                  </m:oMathPara>
                </a14:m>
                <a:endParaRPr lang="en-US" dirty="0"/>
              </a:p>
              <a:p>
                <a:r>
                  <a:rPr lang="en-US" dirty="0"/>
                  <a:t>Where </a:t>
                </a:r>
                <a14:m>
                  <m:oMath xmlns:m="http://schemas.openxmlformats.org/officeDocument/2006/math">
                    <m:r>
                      <m:rPr>
                        <m:sty m:val="p"/>
                      </m:rPr>
                      <a:rPr lang="en-US"/>
                      <m:t>Φ</m:t>
                    </m:r>
                    <m:d>
                      <m:dPr>
                        <m:ctrlPr>
                          <a:rPr lang="en-US" i="1"/>
                        </m:ctrlPr>
                      </m:dPr>
                      <m:e>
                        <m:r>
                          <a:rPr lang="en-US" i="1"/>
                          <m:t>𝑡</m:t>
                        </m:r>
                      </m:e>
                    </m:d>
                  </m:oMath>
                </a14:m>
                <a:r>
                  <a:rPr lang="en-US" dirty="0"/>
                  <a:t> is the state transition matrix. </a:t>
                </a:r>
              </a:p>
              <a:p>
                <a:r>
                  <a:rPr lang="en-US" dirty="0"/>
                  <a:t>State transition matrix is used for the following:</a:t>
                </a:r>
              </a:p>
              <a:p>
                <a:pPr marL="0" lvl="0" indent="0">
                  <a:buNone/>
                </a:pPr>
                <a:r>
                  <a:rPr lang="en-US" dirty="0"/>
                  <a:t>Solution of Cayley -Hamilton theorem</a:t>
                </a:r>
              </a:p>
              <a:p>
                <a:pPr marL="0" lvl="0" indent="0">
                  <a:buNone/>
                </a:pPr>
                <a:r>
                  <a:rPr lang="en-US" dirty="0"/>
                  <a:t>Laplace transform method</a:t>
                </a:r>
              </a:p>
              <a:p>
                <a:r>
                  <a:rPr lang="en-US" dirty="0"/>
                  <a:t>A linear system is called homogeneous if the righthand of the equation is equal to zero, for example, </a:t>
                </a:r>
                <a14:m>
                  <m:oMath xmlns:m="http://schemas.openxmlformats.org/officeDocument/2006/math">
                    <m:f>
                      <m:fPr>
                        <m:ctrlPr>
                          <a:rPr lang="en-US" i="1"/>
                        </m:ctrlPr>
                      </m:fPr>
                      <m:num>
                        <m:r>
                          <a:rPr lang="en-US" i="1"/>
                          <m:t>𝑑𝑦</m:t>
                        </m:r>
                      </m:num>
                      <m:den>
                        <m:r>
                          <a:rPr lang="en-US" i="1"/>
                          <m:t>𝑑𝑥</m:t>
                        </m:r>
                      </m:den>
                    </m:f>
                    <m:r>
                      <a:rPr lang="en-US" i="1"/>
                      <m:t>−5</m:t>
                    </m:r>
                    <m:r>
                      <a:rPr lang="en-US" i="1"/>
                      <m:t>𝑦</m:t>
                    </m:r>
                    <m:r>
                      <a:rPr lang="en-US" i="1"/>
                      <m:t>=</m:t>
                    </m:r>
                    <m:r>
                      <a:rPr lang="en-US" i="1"/>
                      <m:t>𝑜</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06E82823-A62C-49AB-AAA9-D45B36435335}"/>
                  </a:ext>
                </a:extLst>
              </p:cNvPr>
              <p:cNvSpPr>
                <a:spLocks noGrp="1" noRot="1" noChangeAspect="1" noMove="1" noResize="1" noEditPoints="1" noAdjustHandles="1" noChangeArrowheads="1" noChangeShapeType="1" noTextEdit="1"/>
              </p:cNvSpPr>
              <p:nvPr>
                <p:ph idx="1"/>
              </p:nvPr>
            </p:nvSpPr>
            <p:spPr>
              <a:xfrm>
                <a:off x="208547" y="994611"/>
                <a:ext cx="11582399" cy="5845134"/>
              </a:xfrm>
              <a:blipFill>
                <a:blip r:embed="rId2"/>
                <a:stretch>
                  <a:fillRect l="-1053" t="-2294"/>
                </a:stretch>
              </a:blipFill>
            </p:spPr>
            <p:txBody>
              <a:bodyPr/>
              <a:lstStyle/>
              <a:p>
                <a:r>
                  <a:rPr lang="en-US">
                    <a:noFill/>
                  </a:rPr>
                  <a:t> </a:t>
                </a:r>
              </a:p>
            </p:txBody>
          </p:sp>
        </mc:Fallback>
      </mc:AlternateContent>
    </p:spTree>
    <p:extLst>
      <p:ext uri="{BB962C8B-B14F-4D97-AF65-F5344CB8AC3E}">
        <p14:creationId xmlns:p14="http://schemas.microsoft.com/office/powerpoint/2010/main" val="3313951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45AC-D194-441A-BCB8-7C2F521391FD}"/>
              </a:ext>
            </a:extLst>
          </p:cNvPr>
          <p:cNvSpPr>
            <a:spLocks noGrp="1"/>
          </p:cNvSpPr>
          <p:nvPr>
            <p:ph type="title"/>
          </p:nvPr>
        </p:nvSpPr>
        <p:spPr/>
        <p:txBody>
          <a:bodyPr/>
          <a:lstStyle/>
          <a:p>
            <a:r>
              <a:rPr lang="en-US" dirty="0"/>
              <a:t>Work Example</a:t>
            </a:r>
          </a:p>
        </p:txBody>
      </p:sp>
      <p:sp>
        <p:nvSpPr>
          <p:cNvPr id="3" name="Content Placeholder 2">
            <a:extLst>
              <a:ext uri="{FF2B5EF4-FFF2-40B4-BE49-F238E27FC236}">
                <a16:creationId xmlns:a16="http://schemas.microsoft.com/office/drawing/2014/main" id="{77E1D070-3810-4B52-BC53-146EC673F8B0}"/>
              </a:ext>
            </a:extLst>
          </p:cNvPr>
          <p:cNvSpPr>
            <a:spLocks noGrp="1"/>
          </p:cNvSpPr>
          <p:nvPr>
            <p:ph idx="1"/>
          </p:nvPr>
        </p:nvSpPr>
        <p:spPr/>
        <p:txBody>
          <a:bodyPr/>
          <a:lstStyle/>
          <a:p>
            <a:r>
              <a:rPr lang="en-US" dirty="0"/>
              <a:t>Find a physical homogeneous system and identify areas of application of state transition matrix.</a:t>
            </a:r>
          </a:p>
          <a:p>
            <a:endParaRPr lang="en-US" dirty="0"/>
          </a:p>
        </p:txBody>
      </p:sp>
    </p:spTree>
    <p:extLst>
      <p:ext uri="{BB962C8B-B14F-4D97-AF65-F5344CB8AC3E}">
        <p14:creationId xmlns:p14="http://schemas.microsoft.com/office/powerpoint/2010/main" val="1737699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11EC-5ACC-46F8-B5B1-CF2AB560A1D5}"/>
              </a:ext>
            </a:extLst>
          </p:cNvPr>
          <p:cNvSpPr>
            <a:spLocks noGrp="1"/>
          </p:cNvSpPr>
          <p:nvPr>
            <p:ph type="title"/>
          </p:nvPr>
        </p:nvSpPr>
        <p:spPr/>
        <p:txBody>
          <a:bodyPr/>
          <a:lstStyle/>
          <a:p>
            <a:r>
              <a:rPr lang="en-US" dirty="0"/>
              <a:t>State Transition Matrix By Laplace Transformation Technique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AB77D1-CA98-49C7-A029-A9590256FD3F}"/>
                  </a:ext>
                </a:extLst>
              </p:cNvPr>
              <p:cNvSpPr>
                <a:spLocks noGrp="1"/>
              </p:cNvSpPr>
              <p:nvPr>
                <p:ph idx="1"/>
              </p:nvPr>
            </p:nvSpPr>
            <p:spPr/>
            <p:txBody>
              <a:bodyPr>
                <a:normAutofit fontScale="92500" lnSpcReduction="10000"/>
              </a:bodyPr>
              <a:lstStyle/>
              <a:p>
                <a14:m>
                  <m:oMath xmlns:m="http://schemas.openxmlformats.org/officeDocument/2006/math">
                    <m:acc>
                      <m:accPr>
                        <m:chr m:val="̇"/>
                        <m:ctrlPr>
                          <a:rPr lang="en-US" i="1"/>
                        </m:ctrlPr>
                      </m:accPr>
                      <m:e>
                        <m:r>
                          <a:rPr lang="en-US" b="1" i="1"/>
                          <m:t>𝒙</m:t>
                        </m:r>
                      </m:e>
                    </m:acc>
                    <m:r>
                      <a:rPr lang="en-US" i="1"/>
                      <m:t>=</m:t>
                    </m:r>
                    <m:r>
                      <a:rPr lang="en-US" b="1" i="1"/>
                      <m:t>𝑨𝒙</m:t>
                    </m:r>
                    <m:r>
                      <a:rPr lang="en-US" b="1" i="1"/>
                      <m:t> </m:t>
                    </m:r>
                  </m:oMath>
                </a14:m>
                <a:r>
                  <a:rPr lang="en-US" dirty="0"/>
                  <a:t>and</a:t>
                </a:r>
                <a14:m>
                  <m:oMath xmlns:m="http://schemas.openxmlformats.org/officeDocument/2006/math">
                    <m:r>
                      <a:rPr lang="en-US" i="1"/>
                      <m:t> </m:t>
                    </m:r>
                    <m:r>
                      <a:rPr lang="en-US" b="1" i="1"/>
                      <m:t>𝒙</m:t>
                    </m:r>
                    <m:d>
                      <m:dPr>
                        <m:ctrlPr>
                          <a:rPr lang="en-US" i="1"/>
                        </m:ctrlPr>
                      </m:dPr>
                      <m:e>
                        <m:r>
                          <a:rPr lang="en-US" i="1"/>
                          <m:t>0</m:t>
                        </m:r>
                      </m:e>
                    </m:d>
                    <m:r>
                      <a:rPr lang="en-US" i="1"/>
                      <m:t>=</m:t>
                    </m:r>
                    <m:d>
                      <m:dPr>
                        <m:begChr m:val="["/>
                        <m:endChr m:val="]"/>
                        <m:ctrlPr>
                          <a:rPr lang="en-US" i="1"/>
                        </m:ctrlPr>
                      </m:dPr>
                      <m:e>
                        <m:eqArr>
                          <m:eqArrPr>
                            <m:ctrlPr>
                              <a:rPr lang="en-US" i="1"/>
                            </m:ctrlPr>
                          </m:eqArrPr>
                          <m:e>
                            <m:sSub>
                              <m:sSubPr>
                                <m:ctrlPr>
                                  <a:rPr lang="en-US" i="1"/>
                                </m:ctrlPr>
                              </m:sSubPr>
                              <m:e>
                                <m:r>
                                  <a:rPr lang="en-US" i="1"/>
                                  <m:t>𝑥</m:t>
                                </m:r>
                              </m:e>
                              <m:sub>
                                <m:r>
                                  <a:rPr lang="en-US" i="1"/>
                                  <m:t>1</m:t>
                                </m:r>
                              </m:sub>
                            </m:sSub>
                            <m:r>
                              <a:rPr lang="en-US" i="1"/>
                              <m:t>(</m:t>
                            </m:r>
                            <m:r>
                              <a:rPr lang="en-US" i="1"/>
                              <m:t>0</m:t>
                            </m:r>
                            <m:r>
                              <a:rPr lang="en-US" i="1"/>
                              <m:t>)</m:t>
                            </m:r>
                          </m:e>
                          <m:e>
                            <m:r>
                              <a:rPr lang="en-US" i="1"/>
                              <m:t>⋮</m:t>
                            </m:r>
                          </m:e>
                          <m:e>
                            <m:sSub>
                              <m:sSubPr>
                                <m:ctrlPr>
                                  <a:rPr lang="en-US" i="1"/>
                                </m:ctrlPr>
                              </m:sSubPr>
                              <m:e>
                                <m:r>
                                  <a:rPr lang="en-US" i="1"/>
                                  <m:t>𝑥</m:t>
                                </m:r>
                              </m:e>
                              <m:sub>
                                <m:r>
                                  <a:rPr lang="en-US" i="1"/>
                                  <m:t>𝑛</m:t>
                                </m:r>
                              </m:sub>
                            </m:sSub>
                            <m:r>
                              <a:rPr lang="en-US" i="1"/>
                              <m:t>(</m:t>
                            </m:r>
                            <m:r>
                              <a:rPr lang="en-US" i="1"/>
                              <m:t>0</m:t>
                            </m:r>
                            <m:r>
                              <a:rPr lang="en-US" i="1"/>
                              <m:t>)</m:t>
                            </m:r>
                          </m:e>
                        </m:eqArr>
                      </m:e>
                    </m:d>
                  </m:oMath>
                </a14:m>
                <a:endParaRPr lang="en-US" dirty="0"/>
              </a:p>
              <a:p>
                <a:r>
                  <a:rPr lang="en-US" dirty="0"/>
                  <a:t>Taking the Laplace transformation of the above equation yields</a:t>
                </a:r>
              </a:p>
              <a:p>
                <a14:m>
                  <m:oMath xmlns:m="http://schemas.openxmlformats.org/officeDocument/2006/math">
                    <m:r>
                      <a:rPr lang="en-US" i="1"/>
                      <m:t>𝑠</m:t>
                    </m:r>
                    <m:r>
                      <a:rPr lang="en-US" b="1" i="1"/>
                      <m:t>𝒙</m:t>
                    </m:r>
                    <m:d>
                      <m:dPr>
                        <m:ctrlPr>
                          <a:rPr lang="en-US" i="1"/>
                        </m:ctrlPr>
                      </m:dPr>
                      <m:e>
                        <m:r>
                          <a:rPr lang="en-US" i="1"/>
                          <m:t>𝑠</m:t>
                        </m:r>
                      </m:e>
                    </m:d>
                    <m:r>
                      <a:rPr lang="en-US" i="1"/>
                      <m:t>−</m:t>
                    </m:r>
                    <m:r>
                      <a:rPr lang="en-US" b="1" i="1"/>
                      <m:t>𝒙</m:t>
                    </m:r>
                    <m:d>
                      <m:dPr>
                        <m:ctrlPr>
                          <a:rPr lang="en-US" i="1"/>
                        </m:ctrlPr>
                      </m:dPr>
                      <m:e>
                        <m:r>
                          <a:rPr lang="en-US" i="1"/>
                          <m:t>0</m:t>
                        </m:r>
                      </m:e>
                    </m:d>
                    <m:r>
                      <a:rPr lang="en-US" i="1"/>
                      <m:t>=</m:t>
                    </m:r>
                    <m:r>
                      <a:rPr lang="en-US" b="1" i="1"/>
                      <m:t>𝑨𝒙</m:t>
                    </m:r>
                    <m:d>
                      <m:dPr>
                        <m:ctrlPr>
                          <a:rPr lang="en-US" i="1"/>
                        </m:ctrlPr>
                      </m:dPr>
                      <m:e>
                        <m:r>
                          <a:rPr lang="en-US" i="1"/>
                          <m:t>𝑠</m:t>
                        </m:r>
                      </m:e>
                    </m:d>
                  </m:oMath>
                </a14:m>
                <a:endParaRPr lang="en-US" dirty="0"/>
              </a:p>
              <a:p>
                <a:r>
                  <a:rPr lang="en-US" dirty="0"/>
                  <a:t>Or </a:t>
                </a:r>
              </a:p>
              <a:p>
                <a14:m>
                  <m:oMath xmlns:m="http://schemas.openxmlformats.org/officeDocument/2006/math">
                    <m:r>
                      <a:rPr lang="en-US" b="1" i="1"/>
                      <m:t>𝒙</m:t>
                    </m:r>
                    <m:d>
                      <m:dPr>
                        <m:ctrlPr>
                          <a:rPr lang="en-US" i="1"/>
                        </m:ctrlPr>
                      </m:dPr>
                      <m:e>
                        <m:r>
                          <a:rPr lang="en-US" i="1"/>
                          <m:t>𝑠</m:t>
                        </m:r>
                      </m:e>
                    </m:d>
                    <m:r>
                      <a:rPr lang="en-US" i="1"/>
                      <m:t>=</m:t>
                    </m:r>
                    <m:sSup>
                      <m:sSupPr>
                        <m:ctrlPr>
                          <a:rPr lang="en-US" i="1"/>
                        </m:ctrlPr>
                      </m:sSupPr>
                      <m:e>
                        <m:d>
                          <m:dPr>
                            <m:begChr m:val="["/>
                            <m:endChr m:val="]"/>
                            <m:ctrlPr>
                              <a:rPr lang="en-US" i="1"/>
                            </m:ctrlPr>
                          </m:dPr>
                          <m:e>
                            <m:r>
                              <a:rPr lang="en-US" i="1"/>
                              <m:t>𝑠</m:t>
                            </m:r>
                            <m:r>
                              <a:rPr lang="en-US" b="1" i="1"/>
                              <m:t>𝐈</m:t>
                            </m:r>
                            <m:r>
                              <a:rPr lang="en-US" b="1" i="1"/>
                              <m:t>−</m:t>
                            </m:r>
                            <m:r>
                              <a:rPr lang="en-US" b="1" i="1"/>
                              <m:t>𝐀</m:t>
                            </m:r>
                          </m:e>
                        </m:d>
                      </m:e>
                      <m:sup>
                        <m:r>
                          <a:rPr lang="en-US" i="1"/>
                          <m:t>−</m:t>
                        </m:r>
                        <m:r>
                          <a:rPr lang="en-US" i="1"/>
                          <m:t>1</m:t>
                        </m:r>
                      </m:sup>
                    </m:sSup>
                    <m:r>
                      <a:rPr lang="en-US" i="1"/>
                      <m:t>𝑥</m:t>
                    </m:r>
                    <m:r>
                      <a:rPr lang="en-US" i="1"/>
                      <m:t>(</m:t>
                    </m:r>
                    <m:r>
                      <a:rPr lang="en-US" i="1"/>
                      <m:t>0</m:t>
                    </m:r>
                    <m:r>
                      <a:rPr lang="en-US" i="1"/>
                      <m:t>)</m:t>
                    </m:r>
                  </m:oMath>
                </a14:m>
                <a:endParaRPr lang="en-US" dirty="0"/>
              </a:p>
              <a:p>
                <a:r>
                  <a:rPr lang="en-US" dirty="0"/>
                  <a:t>The state transition matrix is obtained by taking the inverse Laplace Transform of the equation above</a:t>
                </a:r>
              </a:p>
              <a:p>
                <a14:m>
                  <m:oMath xmlns:m="http://schemas.openxmlformats.org/officeDocument/2006/math">
                    <m:r>
                      <a:rPr lang="en-US" b="1" i="1"/>
                      <m:t>𝚽</m:t>
                    </m:r>
                    <m:d>
                      <m:dPr>
                        <m:ctrlPr>
                          <a:rPr lang="en-US" i="1"/>
                        </m:ctrlPr>
                      </m:dPr>
                      <m:e>
                        <m:r>
                          <a:rPr lang="en-US" i="1"/>
                          <m:t>𝑡</m:t>
                        </m:r>
                      </m:e>
                    </m:d>
                    <m:r>
                      <a:rPr lang="en-US" i="1"/>
                      <m:t>=</m:t>
                    </m:r>
                    <m:sSup>
                      <m:sSupPr>
                        <m:ctrlPr>
                          <a:rPr lang="en-US" i="1"/>
                        </m:ctrlPr>
                      </m:sSupPr>
                      <m:e>
                        <m:r>
                          <a:rPr lang="en-US" i="1"/>
                          <m:t>ℒ</m:t>
                        </m:r>
                      </m:e>
                      <m:sup>
                        <m:r>
                          <a:rPr lang="en-US" i="1"/>
                          <m:t>−</m:t>
                        </m:r>
                        <m:r>
                          <a:rPr lang="en-US" i="1"/>
                          <m:t>1</m:t>
                        </m:r>
                      </m:sup>
                    </m:sSup>
                    <m:r>
                      <a:rPr lang="en-US" i="1"/>
                      <m:t>[</m:t>
                    </m:r>
                    <m:sSup>
                      <m:sSupPr>
                        <m:ctrlPr>
                          <a:rPr lang="en-US" i="1"/>
                        </m:ctrlPr>
                      </m:sSupPr>
                      <m:e>
                        <m:d>
                          <m:dPr>
                            <m:ctrlPr>
                              <a:rPr lang="en-US" i="1"/>
                            </m:ctrlPr>
                          </m:dPr>
                          <m:e>
                            <m:r>
                              <a:rPr lang="en-US" i="1"/>
                              <m:t>𝑠</m:t>
                            </m:r>
                            <m:r>
                              <a:rPr lang="en-US" b="1" i="1"/>
                              <m:t>𝐈</m:t>
                            </m:r>
                            <m:r>
                              <a:rPr lang="en-US" b="1" i="1"/>
                              <m:t>−</m:t>
                            </m:r>
                            <m:r>
                              <a:rPr lang="en-US" b="1" i="1"/>
                              <m:t>𝐀</m:t>
                            </m:r>
                          </m:e>
                        </m:d>
                      </m:e>
                      <m:sup>
                        <m:r>
                          <a:rPr lang="en-US" i="1"/>
                          <m:t>−</m:t>
                        </m:r>
                        <m:r>
                          <a:rPr lang="en-US" i="1"/>
                          <m:t>1</m:t>
                        </m:r>
                      </m:sup>
                    </m:sSup>
                    <m:r>
                      <a:rPr lang="en-US" i="1"/>
                      <m:t>]</m:t>
                    </m:r>
                  </m:oMath>
                </a14:m>
                <a:endParaRPr lang="en-US" dirty="0"/>
              </a:p>
            </p:txBody>
          </p:sp>
        </mc:Choice>
        <mc:Fallback>
          <p:sp>
            <p:nvSpPr>
              <p:cNvPr id="3" name="Content Placeholder 2">
                <a:extLst>
                  <a:ext uri="{FF2B5EF4-FFF2-40B4-BE49-F238E27FC236}">
                    <a16:creationId xmlns:a16="http://schemas.microsoft.com/office/drawing/2014/main" id="{E8AB77D1-CA98-49C7-A029-A9590256FD3F}"/>
                  </a:ext>
                </a:extLst>
              </p:cNvPr>
              <p:cNvSpPr>
                <a:spLocks noGrp="1" noRot="1" noChangeAspect="1" noMove="1" noResize="1" noEditPoints="1" noAdjustHandles="1" noChangeArrowheads="1" noChangeShapeType="1" noTextEdit="1"/>
              </p:cNvSpPr>
              <p:nvPr>
                <p:ph idx="1"/>
              </p:nvPr>
            </p:nvSpPr>
            <p:spPr>
              <a:blipFill>
                <a:blip r:embed="rId2"/>
                <a:stretch>
                  <a:fillRect l="-928" t="-2241"/>
                </a:stretch>
              </a:blipFill>
            </p:spPr>
            <p:txBody>
              <a:bodyPr/>
              <a:lstStyle/>
              <a:p>
                <a:r>
                  <a:rPr lang="en-US">
                    <a:noFill/>
                  </a:rPr>
                  <a:t> </a:t>
                </a:r>
              </a:p>
            </p:txBody>
          </p:sp>
        </mc:Fallback>
      </mc:AlternateContent>
    </p:spTree>
    <p:extLst>
      <p:ext uri="{BB962C8B-B14F-4D97-AF65-F5344CB8AC3E}">
        <p14:creationId xmlns:p14="http://schemas.microsoft.com/office/powerpoint/2010/main" val="1991580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A3A4-0772-431D-9860-111AB9FD8CDF}"/>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776DEC0-830C-4804-844D-2D3F0BAF80D1}"/>
                  </a:ext>
                </a:extLst>
              </p:cNvPr>
              <p:cNvSpPr>
                <a:spLocks noGrp="1"/>
              </p:cNvSpPr>
              <p:nvPr>
                <p:ph idx="1"/>
              </p:nvPr>
            </p:nvSpPr>
            <p:spPr/>
            <p:txBody>
              <a:bodyPr/>
              <a:lstStyle/>
              <a:p>
                <a:r>
                  <a:rPr lang="en-US" dirty="0"/>
                  <a:t>Find the state transition matrix of the system described by the following equations:</a:t>
                </a:r>
              </a:p>
              <a:p>
                <a14:m>
                  <m:oMath xmlns:m="http://schemas.openxmlformats.org/officeDocument/2006/math">
                    <m:d>
                      <m:dPr>
                        <m:begChr m:val="["/>
                        <m:endChr m:val="]"/>
                        <m:ctrlPr>
                          <a:rPr lang="en-US" i="1"/>
                        </m:ctrlPr>
                      </m:dPr>
                      <m:e>
                        <m:m>
                          <m:mPr>
                            <m:mcs>
                              <m:mc>
                                <m:mcPr>
                                  <m:count m:val="1"/>
                                  <m:mcJc m:val="center"/>
                                </m:mcPr>
                              </m:mc>
                            </m:mcs>
                            <m:ctrlPr>
                              <a:rPr lang="en-US" i="1"/>
                            </m:ctrlPr>
                          </m:mPr>
                          <m:mr>
                            <m:e>
                              <m:acc>
                                <m:accPr>
                                  <m:chr m:val="̇"/>
                                  <m:ctrlPr>
                                    <a:rPr lang="en-US" i="1"/>
                                  </m:ctrlPr>
                                </m:accPr>
                                <m:e>
                                  <m:sSub>
                                    <m:sSubPr>
                                      <m:ctrlPr>
                                        <a:rPr lang="en-US" i="1"/>
                                      </m:ctrlPr>
                                    </m:sSubPr>
                                    <m:e>
                                      <m:r>
                                        <a:rPr lang="en-US" i="1"/>
                                        <m:t>𝑥</m:t>
                                      </m:r>
                                    </m:e>
                                    <m:sub>
                                      <m:r>
                                        <a:rPr lang="en-US" i="1"/>
                                        <m:t>1</m:t>
                                      </m:r>
                                    </m:sub>
                                  </m:sSub>
                                </m:e>
                              </m:acc>
                            </m:e>
                          </m:mr>
                          <m:mr>
                            <m:e>
                              <m:acc>
                                <m:accPr>
                                  <m:chr m:val="̇"/>
                                  <m:ctrlPr>
                                    <a:rPr lang="en-US" i="1"/>
                                  </m:ctrlPr>
                                </m:accPr>
                                <m:e>
                                  <m:sSub>
                                    <m:sSubPr>
                                      <m:ctrlPr>
                                        <a:rPr lang="en-US" i="1"/>
                                      </m:ctrlPr>
                                    </m:sSubPr>
                                    <m:e>
                                      <m:r>
                                        <a:rPr lang="en-US" i="1"/>
                                        <m:t>𝑥</m:t>
                                      </m:r>
                                    </m:e>
                                    <m:sub>
                                      <m:r>
                                        <a:rPr lang="en-US" i="1"/>
                                        <m:t>2</m:t>
                                      </m:r>
                                    </m:sub>
                                  </m:sSub>
                                </m:e>
                              </m:acc>
                            </m:e>
                          </m:mr>
                        </m:m>
                      </m:e>
                    </m:d>
                    <m:r>
                      <a:rPr lang="en-US" i="1"/>
                      <m:t>=</m:t>
                    </m:r>
                    <m:d>
                      <m:dPr>
                        <m:begChr m:val="["/>
                        <m:endChr m:val="]"/>
                        <m:ctrlPr>
                          <a:rPr lang="en-US" i="1"/>
                        </m:ctrlPr>
                      </m:dPr>
                      <m:e>
                        <m:m>
                          <m:mPr>
                            <m:mcs>
                              <m:mc>
                                <m:mcPr>
                                  <m:count m:val="2"/>
                                  <m:mcJc m:val="center"/>
                                </m:mcPr>
                              </m:mc>
                            </m:mcs>
                            <m:ctrlPr>
                              <a:rPr lang="en-US" i="1"/>
                            </m:ctrlPr>
                          </m:mPr>
                          <m:mr>
                            <m:e>
                              <m:r>
                                <a:rPr lang="en-US" i="1"/>
                                <m:t>0</m:t>
                              </m:r>
                            </m:e>
                            <m:e>
                              <m:r>
                                <a:rPr lang="en-US" i="1"/>
                                <m:t>1</m:t>
                              </m:r>
                            </m:e>
                          </m:mr>
                          <m:mr>
                            <m:e>
                              <m:r>
                                <a:rPr lang="en-US" i="1"/>
                                <m:t>−</m:t>
                              </m:r>
                              <m:r>
                                <a:rPr lang="en-US" i="1"/>
                                <m:t>3</m:t>
                              </m:r>
                            </m:e>
                            <m:e>
                              <m:r>
                                <a:rPr lang="en-US" i="1"/>
                                <m:t>−</m:t>
                              </m:r>
                              <m:r>
                                <a:rPr lang="en-US" i="1"/>
                                <m:t>4</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𝑥</m:t>
                                  </m:r>
                                </m:e>
                                <m:sub>
                                  <m:r>
                                    <a:rPr lang="en-US" i="1"/>
                                    <m:t>2</m:t>
                                  </m:r>
                                </m:sub>
                              </m:sSub>
                            </m:e>
                          </m:mr>
                        </m:m>
                      </m:e>
                    </m:d>
                  </m:oMath>
                </a14:m>
                <a:r>
                  <a:rPr lang="en-US" dirty="0"/>
                  <a:t> </a:t>
                </a:r>
              </a:p>
              <a:p>
                <a:r>
                  <a:rPr lang="en-US" dirty="0"/>
                  <a:t>Where </a:t>
                </a:r>
              </a:p>
              <a:p>
                <a14:m>
                  <m:oMath xmlns:m="http://schemas.openxmlformats.org/officeDocument/2006/math">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r>
                                <a:rPr lang="en-US" i="1"/>
                                <m:t>(</m:t>
                              </m:r>
                              <m:r>
                                <a:rPr lang="en-US" i="1"/>
                                <m:t>0</m:t>
                              </m:r>
                              <m:r>
                                <a:rPr lang="en-US" i="1"/>
                                <m:t>)</m:t>
                              </m:r>
                            </m:e>
                          </m:mr>
                          <m:mr>
                            <m:e>
                              <m:sSub>
                                <m:sSubPr>
                                  <m:ctrlPr>
                                    <a:rPr lang="en-US" i="1"/>
                                  </m:ctrlPr>
                                </m:sSubPr>
                                <m:e>
                                  <m:r>
                                    <a:rPr lang="en-US" i="1"/>
                                    <m:t>𝑥</m:t>
                                  </m:r>
                                </m:e>
                                <m:sub>
                                  <m:r>
                                    <a:rPr lang="en-US" i="1"/>
                                    <m:t>2</m:t>
                                  </m:r>
                                </m:sub>
                              </m:sSub>
                              <m:r>
                                <a:rPr lang="en-US" i="1"/>
                                <m:t>(</m:t>
                              </m:r>
                              <m:r>
                                <a:rPr lang="en-US" i="1"/>
                                <m:t>0</m:t>
                              </m:r>
                              <m:r>
                                <a:rPr lang="en-US" i="1"/>
                                <m:t>)</m:t>
                              </m:r>
                            </m:e>
                          </m:mr>
                        </m:m>
                      </m:e>
                    </m:d>
                    <m:r>
                      <a:rPr lang="en-US" i="1"/>
                      <m:t>=</m:t>
                    </m:r>
                    <m:d>
                      <m:dPr>
                        <m:begChr m:val="["/>
                        <m:endChr m:val="]"/>
                        <m:ctrlPr>
                          <a:rPr lang="en-US" i="1"/>
                        </m:ctrlPr>
                      </m:dPr>
                      <m:e>
                        <m:f>
                          <m:fPr>
                            <m:ctrlPr>
                              <a:rPr lang="en-US" i="1"/>
                            </m:ctrlPr>
                          </m:fPr>
                          <m:num>
                            <m:r>
                              <a:rPr lang="en-US" i="1"/>
                              <m:t>0</m:t>
                            </m:r>
                          </m:num>
                          <m:den>
                            <m:r>
                              <a:rPr lang="en-US" i="1"/>
                              <m:t>1</m:t>
                            </m:r>
                          </m:den>
                        </m:f>
                      </m:e>
                    </m:d>
                  </m:oMath>
                </a14:m>
                <a:r>
                  <a:rPr lang="en-US" dirty="0"/>
                  <a:t> </a:t>
                </a:r>
              </a:p>
              <a:p>
                <a14:m>
                  <m:oMath xmlns:m="http://schemas.openxmlformats.org/officeDocument/2006/math">
                    <m:r>
                      <a:rPr lang="en-US" i="1"/>
                      <m:t>ф</m:t>
                    </m:r>
                    <m:d>
                      <m:dPr>
                        <m:ctrlPr>
                          <a:rPr lang="en-US" i="1"/>
                        </m:ctrlPr>
                      </m:dPr>
                      <m:e>
                        <m:r>
                          <a:rPr lang="en-US" i="1"/>
                          <m:t>𝑠</m:t>
                        </m:r>
                      </m:e>
                    </m:d>
                    <m:r>
                      <a:rPr lang="en-US" i="1"/>
                      <m:t>=</m:t>
                    </m:r>
                    <m:sSup>
                      <m:sSupPr>
                        <m:ctrlPr>
                          <a:rPr lang="en-US" i="1"/>
                        </m:ctrlPr>
                      </m:sSupPr>
                      <m:e>
                        <m:d>
                          <m:dPr>
                            <m:begChr m:val="["/>
                            <m:endChr m:val="]"/>
                            <m:ctrlPr>
                              <a:rPr lang="en-US" i="1"/>
                            </m:ctrlPr>
                          </m:dPr>
                          <m:e>
                            <m:r>
                              <a:rPr lang="en-US" i="1"/>
                              <m:t>𝑠𝐼</m:t>
                            </m:r>
                            <m:r>
                              <a:rPr lang="en-US" i="1"/>
                              <m:t>−</m:t>
                            </m:r>
                            <m:r>
                              <a:rPr lang="en-US" i="1"/>
                              <m:t>𝐴</m:t>
                            </m:r>
                          </m:e>
                        </m:d>
                      </m:e>
                      <m:sup>
                        <m:r>
                          <a:rPr lang="en-US" i="1"/>
                          <m:t>−</m:t>
                        </m:r>
                        <m:r>
                          <a:rPr lang="en-US" i="1"/>
                          <m:t>1</m:t>
                        </m:r>
                      </m:sup>
                    </m:sSup>
                    <m:r>
                      <a:rPr lang="en-US" i="1"/>
                      <m:t>=</m:t>
                    </m:r>
                    <m:sSup>
                      <m:sSupPr>
                        <m:ctrlPr>
                          <a:rPr lang="en-US" i="1"/>
                        </m:ctrlPr>
                      </m:sSupPr>
                      <m:e>
                        <m:d>
                          <m:dPr>
                            <m:begChr m:val="["/>
                            <m:endChr m:val="]"/>
                            <m:ctrlPr>
                              <a:rPr lang="en-US" i="1"/>
                            </m:ctrlPr>
                          </m:dPr>
                          <m:e>
                            <m:m>
                              <m:mPr>
                                <m:mcs>
                                  <m:mc>
                                    <m:mcPr>
                                      <m:count m:val="2"/>
                                      <m:mcJc m:val="center"/>
                                    </m:mcPr>
                                  </m:mc>
                                </m:mcs>
                                <m:ctrlPr>
                                  <a:rPr lang="en-US" i="1"/>
                                </m:ctrlPr>
                              </m:mPr>
                              <m:mr>
                                <m:e>
                                  <m:r>
                                    <a:rPr lang="en-US" i="1"/>
                                    <m:t>𝑠</m:t>
                                  </m:r>
                                </m:e>
                                <m:e>
                                  <m:r>
                                    <a:rPr lang="en-US" i="1"/>
                                    <m:t>1</m:t>
                                  </m:r>
                                </m:e>
                              </m:mr>
                              <m:mr>
                                <m:e>
                                  <m:r>
                                    <a:rPr lang="en-US" i="1"/>
                                    <m:t>3</m:t>
                                  </m:r>
                                </m:e>
                                <m:e>
                                  <m:r>
                                    <a:rPr lang="en-US" i="1"/>
                                    <m:t>𝑠</m:t>
                                  </m:r>
                                  <m:r>
                                    <a:rPr lang="en-US" i="1"/>
                                    <m:t>+</m:t>
                                  </m:r>
                                  <m:r>
                                    <a:rPr lang="en-US" i="1"/>
                                    <m:t>4</m:t>
                                  </m:r>
                                </m:e>
                              </m:mr>
                            </m:m>
                          </m:e>
                        </m:d>
                      </m:e>
                      <m:sup>
                        <m:r>
                          <a:rPr lang="en-US" i="1"/>
                          <m:t>−</m:t>
                        </m:r>
                        <m:r>
                          <a:rPr lang="en-US" i="1"/>
                          <m:t>1</m:t>
                        </m:r>
                      </m:sup>
                    </m:sSup>
                  </m:oMath>
                </a14:m>
                <a:r>
                  <a:rPr lang="en-US" dirty="0"/>
                  <a:t> (find adjoint and determinant)</a:t>
                </a:r>
              </a:p>
              <a:p>
                <a:endParaRPr lang="en-US" dirty="0"/>
              </a:p>
            </p:txBody>
          </p:sp>
        </mc:Choice>
        <mc:Fallback>
          <p:sp>
            <p:nvSpPr>
              <p:cNvPr id="3" name="Content Placeholder 2">
                <a:extLst>
                  <a:ext uri="{FF2B5EF4-FFF2-40B4-BE49-F238E27FC236}">
                    <a16:creationId xmlns:a16="http://schemas.microsoft.com/office/drawing/2014/main" id="{3776DEC0-830C-4804-844D-2D3F0BAF80D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08331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D6B2E3-D9AC-486E-B05A-D671A177D3AD}"/>
                  </a:ext>
                </a:extLst>
              </p:cNvPr>
              <p:cNvSpPr>
                <a:spLocks noGrp="1"/>
              </p:cNvSpPr>
              <p:nvPr>
                <p:ph idx="1"/>
              </p:nvPr>
            </p:nvSpPr>
            <p:spPr>
              <a:xfrm>
                <a:off x="838200" y="441158"/>
                <a:ext cx="10515600" cy="6416842"/>
              </a:xfrm>
            </p:spPr>
            <p:txBody>
              <a:bodyPr>
                <a:normAutofit/>
              </a:bodyPr>
              <a:lstStyle/>
              <a:p>
                <a14:m>
                  <m:oMath xmlns:m="http://schemas.openxmlformats.org/officeDocument/2006/math">
                    <m:d>
                      <m:dPr>
                        <m:begChr m:val="["/>
                        <m:endChr m:val="]"/>
                        <m:ctrlPr>
                          <a:rPr lang="en-US" i="1"/>
                        </m:ctrlPr>
                      </m:dPr>
                      <m:e>
                        <m:m>
                          <m:mPr>
                            <m:mcs>
                              <m:mc>
                                <m:mcPr>
                                  <m:count m:val="2"/>
                                  <m:mcJc m:val="center"/>
                                </m:mcPr>
                              </m:mc>
                            </m:mcs>
                            <m:ctrlPr>
                              <a:rPr lang="en-US" i="1"/>
                            </m:ctrlPr>
                          </m:mPr>
                          <m:mr>
                            <m:e>
                              <m:f>
                                <m:fPr>
                                  <m:ctrlPr>
                                    <a:rPr lang="en-US" i="1"/>
                                  </m:ctrlPr>
                                </m:fPr>
                                <m:num>
                                  <m:r>
                                    <a:rPr lang="en-US" i="1"/>
                                    <m:t>𝑠</m:t>
                                  </m:r>
                                  <m:r>
                                    <a:rPr lang="en-US" i="1"/>
                                    <m:t>+</m:t>
                                  </m:r>
                                  <m:r>
                                    <a:rPr lang="en-US" i="1"/>
                                    <m:t>4</m:t>
                                  </m:r>
                                </m:num>
                                <m:den>
                                  <m:sSup>
                                    <m:sSupPr>
                                      <m:ctrlPr>
                                        <a:rPr lang="en-US" i="1"/>
                                      </m:ctrlPr>
                                    </m:sSupPr>
                                    <m:e>
                                      <m:r>
                                        <a:rPr lang="en-US" i="1"/>
                                        <m:t>𝑠</m:t>
                                      </m:r>
                                    </m:e>
                                    <m:sup>
                                      <m:r>
                                        <a:rPr lang="en-US" i="1"/>
                                        <m:t>2</m:t>
                                      </m:r>
                                    </m:sup>
                                  </m:sSup>
                                  <m:r>
                                    <a:rPr lang="en-US" i="1"/>
                                    <m:t>+</m:t>
                                  </m:r>
                                  <m:r>
                                    <a:rPr lang="en-US" i="1"/>
                                    <m:t>4</m:t>
                                  </m:r>
                                  <m:r>
                                    <a:rPr lang="en-US" i="1"/>
                                    <m:t>𝑠</m:t>
                                  </m:r>
                                  <m:r>
                                    <a:rPr lang="en-US" i="1"/>
                                    <m:t>+</m:t>
                                  </m:r>
                                  <m:r>
                                    <a:rPr lang="en-US" i="1"/>
                                    <m:t>3</m:t>
                                  </m:r>
                                </m:den>
                              </m:f>
                            </m:e>
                            <m:e>
                              <m:f>
                                <m:fPr>
                                  <m:ctrlPr>
                                    <a:rPr lang="en-US" i="1"/>
                                  </m:ctrlPr>
                                </m:fPr>
                                <m:num>
                                  <m:r>
                                    <a:rPr lang="en-US" i="1"/>
                                    <m:t>1</m:t>
                                  </m:r>
                                </m:num>
                                <m:den>
                                  <m:sSup>
                                    <m:sSupPr>
                                      <m:ctrlPr>
                                        <a:rPr lang="en-US" i="1"/>
                                      </m:ctrlPr>
                                    </m:sSupPr>
                                    <m:e>
                                      <m:r>
                                        <a:rPr lang="en-US" i="1"/>
                                        <m:t>𝑠</m:t>
                                      </m:r>
                                    </m:e>
                                    <m:sup>
                                      <m:r>
                                        <a:rPr lang="en-US" i="1"/>
                                        <m:t>2</m:t>
                                      </m:r>
                                    </m:sup>
                                  </m:sSup>
                                  <m:r>
                                    <a:rPr lang="en-US" i="1"/>
                                    <m:t>+</m:t>
                                  </m:r>
                                  <m:r>
                                    <a:rPr lang="en-US" i="1"/>
                                    <m:t>4</m:t>
                                  </m:r>
                                  <m:r>
                                    <a:rPr lang="en-US" i="1"/>
                                    <m:t>𝑠</m:t>
                                  </m:r>
                                  <m:r>
                                    <a:rPr lang="en-US" i="1"/>
                                    <m:t>+</m:t>
                                  </m:r>
                                  <m:r>
                                    <a:rPr lang="en-US" i="1"/>
                                    <m:t>3</m:t>
                                  </m:r>
                                </m:den>
                              </m:f>
                            </m:e>
                          </m:mr>
                          <m:mr>
                            <m:e>
                              <m:f>
                                <m:fPr>
                                  <m:ctrlPr>
                                    <a:rPr lang="en-US" i="1"/>
                                  </m:ctrlPr>
                                </m:fPr>
                                <m:num>
                                  <m:r>
                                    <a:rPr lang="en-US" i="1"/>
                                    <m:t>−</m:t>
                                  </m:r>
                                  <m:r>
                                    <a:rPr lang="en-US" i="1"/>
                                    <m:t>3</m:t>
                                  </m:r>
                                </m:num>
                                <m:den>
                                  <m:sSup>
                                    <m:sSupPr>
                                      <m:ctrlPr>
                                        <a:rPr lang="en-US" i="1"/>
                                      </m:ctrlPr>
                                    </m:sSupPr>
                                    <m:e>
                                      <m:r>
                                        <a:rPr lang="en-US" i="1"/>
                                        <m:t>𝑠</m:t>
                                      </m:r>
                                    </m:e>
                                    <m:sup>
                                      <m:r>
                                        <a:rPr lang="en-US" i="1"/>
                                        <m:t>2</m:t>
                                      </m:r>
                                    </m:sup>
                                  </m:sSup>
                                  <m:r>
                                    <a:rPr lang="en-US" i="1"/>
                                    <m:t>+</m:t>
                                  </m:r>
                                  <m:r>
                                    <a:rPr lang="en-US" i="1"/>
                                    <m:t>4</m:t>
                                  </m:r>
                                  <m:r>
                                    <a:rPr lang="en-US" i="1"/>
                                    <m:t>𝑠</m:t>
                                  </m:r>
                                  <m:r>
                                    <a:rPr lang="en-US" i="1"/>
                                    <m:t>+</m:t>
                                  </m:r>
                                  <m:r>
                                    <a:rPr lang="en-US" i="1"/>
                                    <m:t>3</m:t>
                                  </m:r>
                                </m:den>
                              </m:f>
                            </m:e>
                            <m:e>
                              <m:f>
                                <m:fPr>
                                  <m:ctrlPr>
                                    <a:rPr lang="en-US" i="1"/>
                                  </m:ctrlPr>
                                </m:fPr>
                                <m:num>
                                  <m:r>
                                    <a:rPr lang="en-US" i="1"/>
                                    <m:t>𝑠</m:t>
                                  </m:r>
                                </m:num>
                                <m:den>
                                  <m:sSup>
                                    <m:sSupPr>
                                      <m:ctrlPr>
                                        <a:rPr lang="en-US" i="1"/>
                                      </m:ctrlPr>
                                    </m:sSupPr>
                                    <m:e>
                                      <m:r>
                                        <a:rPr lang="en-US" i="1"/>
                                        <m:t>𝑠</m:t>
                                      </m:r>
                                    </m:e>
                                    <m:sup>
                                      <m:r>
                                        <a:rPr lang="en-US" i="1"/>
                                        <m:t>2</m:t>
                                      </m:r>
                                    </m:sup>
                                  </m:sSup>
                                  <m:r>
                                    <a:rPr lang="en-US" i="1"/>
                                    <m:t>+</m:t>
                                  </m:r>
                                  <m:r>
                                    <a:rPr lang="en-US" i="1"/>
                                    <m:t>4</m:t>
                                  </m:r>
                                  <m:r>
                                    <a:rPr lang="en-US" i="1"/>
                                    <m:t>𝑠</m:t>
                                  </m:r>
                                  <m:r>
                                    <a:rPr lang="en-US" i="1"/>
                                    <m:t>+</m:t>
                                  </m:r>
                                  <m:r>
                                    <a:rPr lang="en-US" i="1"/>
                                    <m:t>3</m:t>
                                  </m:r>
                                </m:den>
                              </m:f>
                            </m:e>
                          </m:mr>
                        </m:m>
                      </m:e>
                    </m:d>
                  </m:oMath>
                </a14:m>
                <a:r>
                  <a:rPr lang="en-US" dirty="0"/>
                  <a:t> </a:t>
                </a:r>
              </a:p>
              <a:p>
                <a:r>
                  <a:rPr lang="en-US" dirty="0"/>
                  <a:t>Using the partial fraction expansion, the elements of the transition matrix can be written as </a:t>
                </a:r>
              </a:p>
              <a:p>
                <a14:m>
                  <m:oMath xmlns:m="http://schemas.openxmlformats.org/officeDocument/2006/math">
                    <m:r>
                      <a:rPr lang="en-US" i="1"/>
                      <m:t>ф</m:t>
                    </m:r>
                    <m:d>
                      <m:dPr>
                        <m:ctrlPr>
                          <a:rPr lang="en-US" i="1"/>
                        </m:ctrlPr>
                      </m:dPr>
                      <m:e>
                        <m:r>
                          <a:rPr lang="en-US" i="1"/>
                          <m:t>𝑠</m:t>
                        </m:r>
                      </m:e>
                    </m:d>
                    <m:r>
                      <a:rPr lang="en-US" i="1"/>
                      <m:t>=</m:t>
                    </m:r>
                    <m:d>
                      <m:dPr>
                        <m:begChr m:val="["/>
                        <m:endChr m:val="]"/>
                        <m:ctrlPr>
                          <a:rPr lang="en-US" i="1"/>
                        </m:ctrlPr>
                      </m:dPr>
                      <m:e>
                        <m:m>
                          <m:mPr>
                            <m:mcs>
                              <m:mc>
                                <m:mcPr>
                                  <m:count m:val="2"/>
                                  <m:mcJc m:val="center"/>
                                </m:mcPr>
                              </m:mc>
                            </m:mcs>
                            <m:ctrlPr>
                              <a:rPr lang="en-US" i="1"/>
                            </m:ctrlPr>
                          </m:mPr>
                          <m:mr>
                            <m:e>
                              <m:f>
                                <m:fPr>
                                  <m:ctrlPr>
                                    <a:rPr lang="en-US" i="1"/>
                                  </m:ctrlPr>
                                </m:fPr>
                                <m:num>
                                  <m:r>
                                    <a:rPr lang="en-US" i="1"/>
                                    <m:t>3</m:t>
                                  </m:r>
                                </m:num>
                                <m:den>
                                  <m:r>
                                    <a:rPr lang="en-US" i="1"/>
                                    <m:t>2</m:t>
                                  </m:r>
                                  <m:r>
                                    <a:rPr lang="en-US" i="1"/>
                                    <m:t>(</m:t>
                                  </m:r>
                                  <m:r>
                                    <a:rPr lang="en-US" i="1"/>
                                    <m:t>𝑠</m:t>
                                  </m:r>
                                  <m:r>
                                    <a:rPr lang="en-US" i="1"/>
                                    <m:t>+</m:t>
                                  </m:r>
                                  <m:r>
                                    <a:rPr lang="en-US" i="1"/>
                                    <m:t>1</m:t>
                                  </m:r>
                                  <m:r>
                                    <a:rPr lang="en-US" i="1"/>
                                    <m:t>)</m:t>
                                  </m:r>
                                </m:den>
                              </m:f>
                              <m:r>
                                <a:rPr lang="en-US" i="1"/>
                                <m:t>−</m:t>
                              </m:r>
                              <m:f>
                                <m:fPr>
                                  <m:ctrlPr>
                                    <a:rPr lang="en-US" i="1"/>
                                  </m:ctrlPr>
                                </m:fPr>
                                <m:num>
                                  <m:r>
                                    <a:rPr lang="en-US" i="1"/>
                                    <m:t>1</m:t>
                                  </m:r>
                                </m:num>
                                <m:den>
                                  <m:r>
                                    <a:rPr lang="en-US" i="1"/>
                                    <m:t>2</m:t>
                                  </m:r>
                                  <m:r>
                                    <a:rPr lang="en-US" i="1"/>
                                    <m:t>(</m:t>
                                  </m:r>
                                  <m:r>
                                    <a:rPr lang="en-US" i="1"/>
                                    <m:t>𝑠</m:t>
                                  </m:r>
                                  <m:r>
                                    <a:rPr lang="en-US" i="1"/>
                                    <m:t>+</m:t>
                                  </m:r>
                                  <m:r>
                                    <a:rPr lang="en-US" i="1"/>
                                    <m:t>3</m:t>
                                  </m:r>
                                  <m:r>
                                    <a:rPr lang="en-US" i="1"/>
                                    <m:t>)</m:t>
                                  </m:r>
                                </m:den>
                              </m:f>
                            </m:e>
                            <m:e>
                              <m:r>
                                <a:rPr lang="en-US" i="1"/>
                                <m:t>         </m:t>
                              </m:r>
                              <m:f>
                                <m:fPr>
                                  <m:ctrlPr>
                                    <a:rPr lang="en-US" i="1"/>
                                  </m:ctrlPr>
                                </m:fPr>
                                <m:num>
                                  <m:r>
                                    <a:rPr lang="en-US" i="1"/>
                                    <m:t>1</m:t>
                                  </m:r>
                                </m:num>
                                <m:den>
                                  <m:r>
                                    <a:rPr lang="en-US" i="1"/>
                                    <m:t>2</m:t>
                                  </m:r>
                                  <m:r>
                                    <a:rPr lang="en-US" i="1"/>
                                    <m:t>(</m:t>
                                  </m:r>
                                  <m:r>
                                    <a:rPr lang="en-US" i="1"/>
                                    <m:t>𝑠</m:t>
                                  </m:r>
                                  <m:r>
                                    <a:rPr lang="en-US" i="1"/>
                                    <m:t>+</m:t>
                                  </m:r>
                                  <m:r>
                                    <a:rPr lang="en-US" i="1"/>
                                    <m:t>1</m:t>
                                  </m:r>
                                  <m:r>
                                    <a:rPr lang="en-US" i="1"/>
                                    <m:t>)</m:t>
                                  </m:r>
                                </m:den>
                              </m:f>
                              <m:r>
                                <a:rPr lang="en-US" i="1"/>
                                <m:t>−</m:t>
                              </m:r>
                              <m:f>
                                <m:fPr>
                                  <m:ctrlPr>
                                    <a:rPr lang="en-US" i="1"/>
                                  </m:ctrlPr>
                                </m:fPr>
                                <m:num>
                                  <m:r>
                                    <a:rPr lang="en-US" i="1"/>
                                    <m:t>1</m:t>
                                  </m:r>
                                </m:num>
                                <m:den>
                                  <m:r>
                                    <a:rPr lang="en-US" i="1"/>
                                    <m:t>2</m:t>
                                  </m:r>
                                  <m:r>
                                    <a:rPr lang="en-US" i="1"/>
                                    <m:t>(</m:t>
                                  </m:r>
                                  <m:r>
                                    <a:rPr lang="en-US" i="1"/>
                                    <m:t>𝑠</m:t>
                                  </m:r>
                                  <m:r>
                                    <a:rPr lang="en-US" i="1"/>
                                    <m:t>+</m:t>
                                  </m:r>
                                  <m:r>
                                    <a:rPr lang="en-US" i="1"/>
                                    <m:t>3</m:t>
                                  </m:r>
                                  <m:r>
                                    <a:rPr lang="en-US" i="1"/>
                                    <m:t>)</m:t>
                                  </m:r>
                                </m:den>
                              </m:f>
                            </m:e>
                          </m:mr>
                          <m:mr>
                            <m:e>
                              <m:f>
                                <m:fPr>
                                  <m:ctrlPr>
                                    <a:rPr lang="en-US" i="1"/>
                                  </m:ctrlPr>
                                </m:fPr>
                                <m:num>
                                  <m:r>
                                    <a:rPr lang="en-US" i="1"/>
                                    <m:t>−</m:t>
                                  </m:r>
                                  <m:r>
                                    <a:rPr lang="en-US" i="1"/>
                                    <m:t>3</m:t>
                                  </m:r>
                                </m:num>
                                <m:den>
                                  <m:r>
                                    <a:rPr lang="en-US" i="1"/>
                                    <m:t>2</m:t>
                                  </m:r>
                                  <m:r>
                                    <a:rPr lang="en-US" i="1"/>
                                    <m:t>(</m:t>
                                  </m:r>
                                  <m:r>
                                    <a:rPr lang="en-US" i="1"/>
                                    <m:t>𝑠</m:t>
                                  </m:r>
                                  <m:r>
                                    <a:rPr lang="en-US" i="1"/>
                                    <m:t>+</m:t>
                                  </m:r>
                                  <m:r>
                                    <a:rPr lang="en-US" i="1"/>
                                    <m:t>1</m:t>
                                  </m:r>
                                  <m:r>
                                    <a:rPr lang="en-US" i="1"/>
                                    <m:t>)</m:t>
                                  </m:r>
                                </m:den>
                              </m:f>
                              <m:r>
                                <a:rPr lang="en-US" i="1"/>
                                <m:t>+</m:t>
                              </m:r>
                              <m:f>
                                <m:fPr>
                                  <m:ctrlPr>
                                    <a:rPr lang="en-US" i="1"/>
                                  </m:ctrlPr>
                                </m:fPr>
                                <m:num>
                                  <m:r>
                                    <a:rPr lang="en-US" i="1"/>
                                    <m:t>3</m:t>
                                  </m:r>
                                </m:num>
                                <m:den>
                                  <m:r>
                                    <a:rPr lang="en-US" i="1"/>
                                    <m:t>2</m:t>
                                  </m:r>
                                  <m:r>
                                    <a:rPr lang="en-US" i="1"/>
                                    <m:t>(</m:t>
                                  </m:r>
                                  <m:r>
                                    <a:rPr lang="en-US" i="1"/>
                                    <m:t>𝑠</m:t>
                                  </m:r>
                                  <m:r>
                                    <a:rPr lang="en-US" i="1"/>
                                    <m:t>+</m:t>
                                  </m:r>
                                  <m:r>
                                    <a:rPr lang="en-US" i="1"/>
                                    <m:t>3</m:t>
                                  </m:r>
                                  <m:r>
                                    <a:rPr lang="en-US" i="1"/>
                                    <m:t>)</m:t>
                                  </m:r>
                                </m:den>
                              </m:f>
                            </m:e>
                            <m:e>
                              <m:r>
                                <a:rPr lang="en-US" i="1"/>
                                <m:t>          </m:t>
                              </m:r>
                              <m:f>
                                <m:fPr>
                                  <m:ctrlPr>
                                    <a:rPr lang="en-US" i="1"/>
                                  </m:ctrlPr>
                                </m:fPr>
                                <m:num>
                                  <m:r>
                                    <a:rPr lang="en-US" i="1"/>
                                    <m:t>−</m:t>
                                  </m:r>
                                  <m:r>
                                    <a:rPr lang="en-US" i="1"/>
                                    <m:t>1</m:t>
                                  </m:r>
                                </m:num>
                                <m:den>
                                  <m:r>
                                    <a:rPr lang="en-US" i="1"/>
                                    <m:t>2</m:t>
                                  </m:r>
                                  <m:r>
                                    <a:rPr lang="en-US" i="1"/>
                                    <m:t>(</m:t>
                                  </m:r>
                                  <m:r>
                                    <a:rPr lang="en-US" i="1"/>
                                    <m:t>𝑠</m:t>
                                  </m:r>
                                  <m:r>
                                    <a:rPr lang="en-US" i="1"/>
                                    <m:t>+</m:t>
                                  </m:r>
                                  <m:r>
                                    <a:rPr lang="en-US" i="1"/>
                                    <m:t>1</m:t>
                                  </m:r>
                                  <m:r>
                                    <a:rPr lang="en-US" i="1"/>
                                    <m:t>)</m:t>
                                  </m:r>
                                </m:den>
                              </m:f>
                              <m:r>
                                <a:rPr lang="en-US" i="1"/>
                                <m:t>+</m:t>
                              </m:r>
                              <m:f>
                                <m:fPr>
                                  <m:ctrlPr>
                                    <a:rPr lang="en-US" i="1"/>
                                  </m:ctrlPr>
                                </m:fPr>
                                <m:num>
                                  <m:r>
                                    <a:rPr lang="en-US" i="1"/>
                                    <m:t>3</m:t>
                                  </m:r>
                                </m:num>
                                <m:den>
                                  <m:r>
                                    <a:rPr lang="en-US" i="1"/>
                                    <m:t>2</m:t>
                                  </m:r>
                                  <m:r>
                                    <a:rPr lang="en-US" i="1"/>
                                    <m:t>(</m:t>
                                  </m:r>
                                  <m:r>
                                    <a:rPr lang="en-US" i="1"/>
                                    <m:t>𝑠</m:t>
                                  </m:r>
                                  <m:r>
                                    <a:rPr lang="en-US" i="1"/>
                                    <m:t>+</m:t>
                                  </m:r>
                                  <m:r>
                                    <a:rPr lang="en-US" i="1"/>
                                    <m:t>3</m:t>
                                  </m:r>
                                  <m:r>
                                    <a:rPr lang="en-US" i="1"/>
                                    <m:t>)</m:t>
                                  </m:r>
                                </m:den>
                              </m:f>
                            </m:e>
                          </m:mr>
                        </m:m>
                      </m:e>
                    </m:d>
                  </m:oMath>
                </a14:m>
                <a:r>
                  <a:rPr lang="en-US" dirty="0"/>
                  <a:t> </a:t>
                </a:r>
              </a:p>
              <a:p>
                <a:r>
                  <a:rPr lang="en-US" dirty="0"/>
                  <a:t>the state transition matrix is determined by taking the inverse Laplace transform of ф(s):</a:t>
                </a:r>
              </a:p>
              <a:p>
                <a:r>
                  <a:rPr lang="en-US" dirty="0"/>
                  <a:t>∴ф (t) =L</a:t>
                </a:r>
                <a:r>
                  <a:rPr lang="en-US" baseline="30000" dirty="0"/>
                  <a:t>-1</a:t>
                </a:r>
                <a:r>
                  <a:rPr lang="en-US" dirty="0"/>
                  <a:t>(ф(s))</a:t>
                </a:r>
              </a:p>
              <a:p>
                <a14:m>
                  <m:oMath xmlns:m="http://schemas.openxmlformats.org/officeDocument/2006/math">
                    <m:r>
                      <a:rPr lang="en-US" i="1"/>
                      <m:t>ф</m:t>
                    </m:r>
                    <m:d>
                      <m:dPr>
                        <m:ctrlPr>
                          <a:rPr lang="en-US" i="1"/>
                        </m:ctrlPr>
                      </m:dPr>
                      <m:e>
                        <m:r>
                          <a:rPr lang="en-US" i="1"/>
                          <m:t>𝑡</m:t>
                        </m:r>
                      </m:e>
                    </m:d>
                    <m:r>
                      <a:rPr lang="en-US" i="1"/>
                      <m:t>=</m:t>
                    </m:r>
                    <m:d>
                      <m:dPr>
                        <m:begChr m:val="["/>
                        <m:endChr m:val="]"/>
                        <m:ctrlPr>
                          <a:rPr lang="en-US" i="1"/>
                        </m:ctrlPr>
                      </m:dPr>
                      <m:e>
                        <m:m>
                          <m:mPr>
                            <m:mcs>
                              <m:mc>
                                <m:mcPr>
                                  <m:count m:val="2"/>
                                  <m:mcJc m:val="center"/>
                                </m:mcPr>
                              </m:mc>
                            </m:mcs>
                            <m:ctrlPr>
                              <a:rPr lang="en-US" i="1"/>
                            </m:ctrlPr>
                          </m:mPr>
                          <m:mr>
                            <m:e>
                              <m:f>
                                <m:fPr>
                                  <m:ctrlPr>
                                    <a:rPr lang="en-US" i="1"/>
                                  </m:ctrlPr>
                                </m:fPr>
                                <m:num>
                                  <m:r>
                                    <a:rPr lang="en-US" i="1"/>
                                    <m:t>3</m:t>
                                  </m:r>
                                </m:num>
                                <m:den>
                                  <m:r>
                                    <a:rPr lang="en-US" i="1"/>
                                    <m:t>2</m:t>
                                  </m:r>
                                </m:den>
                              </m:f>
                              <m:sSup>
                                <m:sSupPr>
                                  <m:ctrlPr>
                                    <a:rPr lang="en-US" i="1"/>
                                  </m:ctrlPr>
                                </m:sSupPr>
                                <m:e>
                                  <m:r>
                                    <a:rPr lang="en-US" i="1"/>
                                    <m:t>𝑒</m:t>
                                  </m:r>
                                </m:e>
                                <m:sup>
                                  <m:r>
                                    <a:rPr lang="en-US" i="1"/>
                                    <m:t>−</m:t>
                                  </m:r>
                                  <m:r>
                                    <a:rPr lang="en-US" i="1"/>
                                    <m:t>𝑡</m:t>
                                  </m:r>
                                </m:sup>
                              </m:sSup>
                              <m:r>
                                <a:rPr lang="en-US" i="1"/>
                                <m:t>−</m:t>
                              </m:r>
                              <m:f>
                                <m:fPr>
                                  <m:ctrlPr>
                                    <a:rPr lang="en-US" i="1"/>
                                  </m:ctrlPr>
                                </m:fPr>
                                <m:num>
                                  <m:r>
                                    <a:rPr lang="en-US" i="1"/>
                                    <m:t>1</m:t>
                                  </m:r>
                                </m:num>
                                <m:den>
                                  <m:r>
                                    <a:rPr lang="en-US" i="1"/>
                                    <m:t>2</m:t>
                                  </m:r>
                                </m:den>
                              </m:f>
                              <m:sSup>
                                <m:sSupPr>
                                  <m:ctrlPr>
                                    <a:rPr lang="en-US" i="1"/>
                                  </m:ctrlPr>
                                </m:sSupPr>
                                <m:e>
                                  <m:r>
                                    <a:rPr lang="en-US" i="1"/>
                                    <m:t>𝑒</m:t>
                                  </m:r>
                                </m:e>
                                <m:sup>
                                  <m:r>
                                    <a:rPr lang="en-US" i="1"/>
                                    <m:t>−</m:t>
                                  </m:r>
                                  <m:r>
                                    <a:rPr lang="en-US" i="1"/>
                                    <m:t>3</m:t>
                                  </m:r>
                                  <m:r>
                                    <a:rPr lang="en-US" i="1"/>
                                    <m:t>𝑡</m:t>
                                  </m:r>
                                </m:sup>
                              </m:sSup>
                            </m:e>
                            <m:e>
                              <m:r>
                                <a:rPr lang="en-US" i="1"/>
                                <m:t>        </m:t>
                              </m:r>
                              <m:f>
                                <m:fPr>
                                  <m:ctrlPr>
                                    <a:rPr lang="en-US" i="1"/>
                                  </m:ctrlPr>
                                </m:fPr>
                                <m:num>
                                  <m:r>
                                    <a:rPr lang="en-US" i="1"/>
                                    <m:t>1</m:t>
                                  </m:r>
                                </m:num>
                                <m:den>
                                  <m:r>
                                    <a:rPr lang="en-US" i="1"/>
                                    <m:t>2</m:t>
                                  </m:r>
                                </m:den>
                              </m:f>
                              <m:sSup>
                                <m:sSupPr>
                                  <m:ctrlPr>
                                    <a:rPr lang="en-US" i="1"/>
                                  </m:ctrlPr>
                                </m:sSupPr>
                                <m:e>
                                  <m:r>
                                    <a:rPr lang="en-US" i="1"/>
                                    <m:t>𝑒</m:t>
                                  </m:r>
                                </m:e>
                                <m:sup>
                                  <m:r>
                                    <a:rPr lang="en-US" i="1"/>
                                    <m:t>−</m:t>
                                  </m:r>
                                  <m:r>
                                    <a:rPr lang="en-US" i="1"/>
                                    <m:t>𝑡</m:t>
                                  </m:r>
                                </m:sup>
                              </m:sSup>
                              <m:r>
                                <a:rPr lang="en-US" i="1"/>
                                <m:t>+</m:t>
                              </m:r>
                              <m:f>
                                <m:fPr>
                                  <m:ctrlPr>
                                    <a:rPr lang="en-US" i="1"/>
                                  </m:ctrlPr>
                                </m:fPr>
                                <m:num>
                                  <m:r>
                                    <a:rPr lang="en-US" i="1"/>
                                    <m:t>1</m:t>
                                  </m:r>
                                </m:num>
                                <m:den>
                                  <m:r>
                                    <a:rPr lang="en-US" i="1"/>
                                    <m:t>2</m:t>
                                  </m:r>
                                </m:den>
                              </m:f>
                              <m:sSup>
                                <m:sSupPr>
                                  <m:ctrlPr>
                                    <a:rPr lang="en-US" i="1"/>
                                  </m:ctrlPr>
                                </m:sSupPr>
                                <m:e>
                                  <m:r>
                                    <a:rPr lang="en-US" i="1"/>
                                    <m:t>𝑒</m:t>
                                  </m:r>
                                </m:e>
                                <m:sup>
                                  <m:r>
                                    <a:rPr lang="en-US" i="1"/>
                                    <m:t>−</m:t>
                                  </m:r>
                                  <m:r>
                                    <a:rPr lang="en-US" i="1"/>
                                    <m:t>3</m:t>
                                  </m:r>
                                  <m:r>
                                    <a:rPr lang="en-US" i="1"/>
                                    <m:t>𝑡</m:t>
                                  </m:r>
                                </m:sup>
                              </m:sSup>
                            </m:e>
                          </m:mr>
                          <m:mr>
                            <m:e>
                              <m:r>
                                <a:rPr lang="en-US" i="1"/>
                                <m:t>−</m:t>
                              </m:r>
                              <m:f>
                                <m:fPr>
                                  <m:ctrlPr>
                                    <a:rPr lang="en-US" i="1"/>
                                  </m:ctrlPr>
                                </m:fPr>
                                <m:num>
                                  <m:r>
                                    <a:rPr lang="en-US" i="1"/>
                                    <m:t>3</m:t>
                                  </m:r>
                                </m:num>
                                <m:den>
                                  <m:r>
                                    <a:rPr lang="en-US" i="1"/>
                                    <m:t>2</m:t>
                                  </m:r>
                                </m:den>
                              </m:f>
                              <m:sSup>
                                <m:sSupPr>
                                  <m:ctrlPr>
                                    <a:rPr lang="en-US" i="1"/>
                                  </m:ctrlPr>
                                </m:sSupPr>
                                <m:e>
                                  <m:r>
                                    <a:rPr lang="en-US" i="1"/>
                                    <m:t>𝑒</m:t>
                                  </m:r>
                                </m:e>
                                <m:sup>
                                  <m:r>
                                    <a:rPr lang="en-US" i="1"/>
                                    <m:t>−</m:t>
                                  </m:r>
                                  <m:r>
                                    <a:rPr lang="en-US" i="1"/>
                                    <m:t>𝑡</m:t>
                                  </m:r>
                                </m:sup>
                              </m:sSup>
                              <m:r>
                                <a:rPr lang="en-US" i="1"/>
                                <m:t>+</m:t>
                              </m:r>
                              <m:f>
                                <m:fPr>
                                  <m:ctrlPr>
                                    <a:rPr lang="en-US" i="1"/>
                                  </m:ctrlPr>
                                </m:fPr>
                                <m:num>
                                  <m:r>
                                    <a:rPr lang="en-US" i="1"/>
                                    <m:t>3</m:t>
                                  </m:r>
                                </m:num>
                                <m:den>
                                  <m:r>
                                    <a:rPr lang="en-US" i="1"/>
                                    <m:t>2</m:t>
                                  </m:r>
                                </m:den>
                              </m:f>
                              <m:sSup>
                                <m:sSupPr>
                                  <m:ctrlPr>
                                    <a:rPr lang="en-US" i="1"/>
                                  </m:ctrlPr>
                                </m:sSupPr>
                                <m:e>
                                  <m:r>
                                    <a:rPr lang="en-US" i="1"/>
                                    <m:t>𝑒</m:t>
                                  </m:r>
                                </m:e>
                                <m:sup>
                                  <m:r>
                                    <a:rPr lang="en-US" i="1"/>
                                    <m:t>−</m:t>
                                  </m:r>
                                  <m:r>
                                    <a:rPr lang="en-US" i="1"/>
                                    <m:t>3</m:t>
                                  </m:r>
                                  <m:r>
                                    <a:rPr lang="en-US" i="1"/>
                                    <m:t>𝑡</m:t>
                                  </m:r>
                                </m:sup>
                              </m:sSup>
                            </m:e>
                            <m:e>
                              <m:r>
                                <a:rPr lang="en-US" i="1"/>
                                <m:t>      −</m:t>
                              </m:r>
                              <m:f>
                                <m:fPr>
                                  <m:ctrlPr>
                                    <a:rPr lang="en-US" i="1"/>
                                  </m:ctrlPr>
                                </m:fPr>
                                <m:num>
                                  <m:r>
                                    <a:rPr lang="en-US" i="1"/>
                                    <m:t>1</m:t>
                                  </m:r>
                                </m:num>
                                <m:den>
                                  <m:r>
                                    <a:rPr lang="en-US" i="1"/>
                                    <m:t>2</m:t>
                                  </m:r>
                                </m:den>
                              </m:f>
                              <m:sSup>
                                <m:sSupPr>
                                  <m:ctrlPr>
                                    <a:rPr lang="en-US" i="1"/>
                                  </m:ctrlPr>
                                </m:sSupPr>
                                <m:e>
                                  <m:r>
                                    <a:rPr lang="en-US" i="1"/>
                                    <m:t>𝑒</m:t>
                                  </m:r>
                                </m:e>
                                <m:sup>
                                  <m:r>
                                    <a:rPr lang="en-US" i="1"/>
                                    <m:t>−</m:t>
                                  </m:r>
                                  <m:r>
                                    <a:rPr lang="en-US" i="1"/>
                                    <m:t>𝑡</m:t>
                                  </m:r>
                                </m:sup>
                              </m:sSup>
                              <m:r>
                                <a:rPr lang="en-US" i="1"/>
                                <m:t>+</m:t>
                              </m:r>
                              <m:f>
                                <m:fPr>
                                  <m:ctrlPr>
                                    <a:rPr lang="en-US" i="1"/>
                                  </m:ctrlPr>
                                </m:fPr>
                                <m:num>
                                  <m:r>
                                    <a:rPr lang="en-US" i="1"/>
                                    <m:t>3</m:t>
                                  </m:r>
                                </m:num>
                                <m:den>
                                  <m:r>
                                    <a:rPr lang="en-US" i="1"/>
                                    <m:t>2</m:t>
                                  </m:r>
                                </m:den>
                              </m:f>
                              <m:sSup>
                                <m:sSupPr>
                                  <m:ctrlPr>
                                    <a:rPr lang="en-US" i="1"/>
                                  </m:ctrlPr>
                                </m:sSupPr>
                                <m:e>
                                  <m:r>
                                    <a:rPr lang="en-US" i="1"/>
                                    <m:t>𝑒</m:t>
                                  </m:r>
                                </m:e>
                                <m:sup>
                                  <m:r>
                                    <a:rPr lang="en-US" i="1"/>
                                    <m:t>−</m:t>
                                  </m:r>
                                  <m:r>
                                    <a:rPr lang="en-US" i="1"/>
                                    <m:t>3</m:t>
                                  </m:r>
                                  <m:r>
                                    <a:rPr lang="en-US" i="1"/>
                                    <m:t>𝑡</m:t>
                                  </m:r>
                                </m:sup>
                              </m:sSup>
                            </m:e>
                          </m:mr>
                        </m:m>
                      </m:e>
                    </m:d>
                  </m:oMath>
                </a14:m>
                <a:endParaRPr lang="en-US" dirty="0"/>
              </a:p>
            </p:txBody>
          </p:sp>
        </mc:Choice>
        <mc:Fallback>
          <p:sp>
            <p:nvSpPr>
              <p:cNvPr id="3" name="Content Placeholder 2">
                <a:extLst>
                  <a:ext uri="{FF2B5EF4-FFF2-40B4-BE49-F238E27FC236}">
                    <a16:creationId xmlns:a16="http://schemas.microsoft.com/office/drawing/2014/main" id="{C9D6B2E3-D9AC-486E-B05A-D671A177D3AD}"/>
                  </a:ext>
                </a:extLst>
              </p:cNvPr>
              <p:cNvSpPr>
                <a:spLocks noGrp="1" noRot="1" noChangeAspect="1" noMove="1" noResize="1" noEditPoints="1" noAdjustHandles="1" noChangeArrowheads="1" noChangeShapeType="1" noTextEdit="1"/>
              </p:cNvSpPr>
              <p:nvPr>
                <p:ph idx="1"/>
              </p:nvPr>
            </p:nvSpPr>
            <p:spPr>
              <a:xfrm>
                <a:off x="838200" y="441158"/>
                <a:ext cx="10515600" cy="6416842"/>
              </a:xfrm>
              <a:blipFill>
                <a:blip r:embed="rId2"/>
                <a:stretch>
                  <a:fillRect l="-1043" t="-95"/>
                </a:stretch>
              </a:blipFill>
            </p:spPr>
            <p:txBody>
              <a:bodyPr/>
              <a:lstStyle/>
              <a:p>
                <a:r>
                  <a:rPr lang="en-US">
                    <a:noFill/>
                  </a:rPr>
                  <a:t> </a:t>
                </a:r>
              </a:p>
            </p:txBody>
          </p:sp>
        </mc:Fallback>
      </mc:AlternateContent>
    </p:spTree>
    <p:extLst>
      <p:ext uri="{BB962C8B-B14F-4D97-AF65-F5344CB8AC3E}">
        <p14:creationId xmlns:p14="http://schemas.microsoft.com/office/powerpoint/2010/main" val="435375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DB2D-D02C-4B3E-B895-D059D9BFB47D}"/>
              </a:ext>
            </a:extLst>
          </p:cNvPr>
          <p:cNvSpPr>
            <a:spLocks noGrp="1"/>
          </p:cNvSpPr>
          <p:nvPr>
            <p:ph type="title"/>
          </p:nvPr>
        </p:nvSpPr>
        <p:spPr>
          <a:xfrm>
            <a:off x="838200" y="0"/>
            <a:ext cx="10515600" cy="1325563"/>
          </a:xfrm>
        </p:spPr>
        <p:txBody>
          <a:bodyPr/>
          <a:lstStyle/>
          <a:p>
            <a:r>
              <a:rPr lang="en-US" dirty="0"/>
              <a:t>State Transition Matrix by Classical Technique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26BAEE-DA7E-4F37-97C9-C31C5992B77D}"/>
                  </a:ext>
                </a:extLst>
              </p:cNvPr>
              <p:cNvSpPr>
                <a:spLocks noGrp="1"/>
              </p:cNvSpPr>
              <p:nvPr>
                <p:ph idx="1"/>
              </p:nvPr>
            </p:nvSpPr>
            <p:spPr>
              <a:xfrm>
                <a:off x="481263" y="901992"/>
                <a:ext cx="10872537" cy="5803608"/>
              </a:xfrm>
            </p:spPr>
            <p:txBody>
              <a:bodyPr>
                <a:normAutofit lnSpcReduction="10000"/>
              </a:bodyPr>
              <a:lstStyle/>
              <a:p>
                <a:r>
                  <a:rPr lang="en-US" dirty="0"/>
                  <a:t>The state transition matrix can also be found in the following manner</a:t>
                </a:r>
              </a:p>
              <a:p>
                <a14:m>
                  <m:oMath xmlns:m="http://schemas.openxmlformats.org/officeDocument/2006/math">
                    <m:r>
                      <a:rPr lang="en-US" b="1" i="1"/>
                      <m:t>𝒙</m:t>
                    </m:r>
                    <m:d>
                      <m:dPr>
                        <m:ctrlPr>
                          <a:rPr lang="en-US" i="1"/>
                        </m:ctrlPr>
                      </m:dPr>
                      <m:e>
                        <m:r>
                          <a:rPr lang="en-US" i="1"/>
                          <m:t>𝑡</m:t>
                        </m:r>
                      </m:e>
                    </m:d>
                    <m:r>
                      <a:rPr lang="en-US" i="1"/>
                      <m:t>=</m:t>
                    </m:r>
                    <m:sSup>
                      <m:sSupPr>
                        <m:ctrlPr>
                          <a:rPr lang="en-US" i="1"/>
                        </m:ctrlPr>
                      </m:sSupPr>
                      <m:e>
                        <m:r>
                          <a:rPr lang="en-US" i="1"/>
                          <m:t>𝑒</m:t>
                        </m:r>
                      </m:e>
                      <m:sup>
                        <m:r>
                          <a:rPr lang="en-US" b="1" i="1"/>
                          <m:t>𝑨</m:t>
                        </m:r>
                        <m:r>
                          <a:rPr lang="en-US" i="1"/>
                          <m:t>𝑡</m:t>
                        </m:r>
                      </m:sup>
                    </m:sSup>
                    <m:r>
                      <a:rPr lang="en-US" b="1" i="1"/>
                      <m:t>𝒙</m:t>
                    </m:r>
                    <m:r>
                      <a:rPr lang="en-US" i="1"/>
                      <m:t>(0)</m:t>
                    </m:r>
                  </m:oMath>
                </a14:m>
                <a:endParaRPr lang="en-US" dirty="0"/>
              </a:p>
              <a:p>
                <a:r>
                  <a:rPr lang="en-US" dirty="0"/>
                  <a:t>Where </a:t>
                </a:r>
                <a14:m>
                  <m:oMath xmlns:m="http://schemas.openxmlformats.org/officeDocument/2006/math">
                    <m:sSup>
                      <m:sSupPr>
                        <m:ctrlPr>
                          <a:rPr lang="en-US" i="1"/>
                        </m:ctrlPr>
                      </m:sSupPr>
                      <m:e>
                        <m:r>
                          <a:rPr lang="en-US" i="1"/>
                          <m:t>𝑒</m:t>
                        </m:r>
                      </m:e>
                      <m:sup>
                        <m:r>
                          <a:rPr lang="en-US" b="1" i="1"/>
                          <m:t>𝑨𝒕</m:t>
                        </m:r>
                      </m:sup>
                    </m:sSup>
                  </m:oMath>
                </a14:m>
                <a:r>
                  <a:rPr lang="en-US" dirty="0"/>
                  <a:t> is a matrix exponential and</a:t>
                </a:r>
                <a14:m>
                  <m:oMath xmlns:m="http://schemas.openxmlformats.org/officeDocument/2006/math">
                    <m:f>
                      <m:fPr>
                        <m:type m:val="lin"/>
                        <m:ctrlPr>
                          <a:rPr lang="en-US" i="1"/>
                        </m:ctrlPr>
                      </m:fPr>
                      <m:num>
                        <m:sSup>
                          <m:sSupPr>
                            <m:ctrlPr>
                              <a:rPr lang="en-US" i="1"/>
                            </m:ctrlPr>
                          </m:sSupPr>
                          <m:e>
                            <m:r>
                              <a:rPr lang="en-US" i="1"/>
                              <m:t>𝑑𝑒</m:t>
                            </m:r>
                          </m:e>
                          <m:sup>
                            <m:r>
                              <a:rPr lang="en-US" i="1"/>
                              <m:t>𝐴𝑡</m:t>
                            </m:r>
                          </m:sup>
                        </m:sSup>
                      </m:num>
                      <m:den>
                        <m:r>
                          <a:rPr lang="en-US" i="1"/>
                          <m:t>𝑑𝑡</m:t>
                        </m:r>
                        <m:r>
                          <a:rPr lang="en-US" i="1"/>
                          <m:t>=</m:t>
                        </m:r>
                        <m:sSup>
                          <m:sSupPr>
                            <m:ctrlPr>
                              <a:rPr lang="en-US" i="1"/>
                            </m:ctrlPr>
                          </m:sSupPr>
                          <m:e>
                            <m:r>
                              <a:rPr lang="en-US" i="1"/>
                              <m:t>𝐴𝑒</m:t>
                            </m:r>
                          </m:e>
                          <m:sup>
                            <m:r>
                              <a:rPr lang="en-US" i="1"/>
                              <m:t>𝐴𝑡</m:t>
                            </m:r>
                          </m:sup>
                        </m:sSup>
                      </m:den>
                    </m:f>
                  </m:oMath>
                </a14:m>
                <a:r>
                  <a:rPr lang="en-US" dirty="0"/>
                  <a:t>. Substituting the above equation into the homogeneous state equation shows that it is a solution:</a:t>
                </a:r>
              </a:p>
              <a:p>
                <a14:m>
                  <m:oMath xmlns:m="http://schemas.openxmlformats.org/officeDocument/2006/math">
                    <m:sSup>
                      <m:sSupPr>
                        <m:ctrlPr>
                          <a:rPr lang="en-US" i="1"/>
                        </m:ctrlPr>
                      </m:sSupPr>
                      <m:e>
                        <m:r>
                          <a:rPr lang="en-US" i="1"/>
                          <m:t>𝐴𝑒</m:t>
                        </m:r>
                      </m:e>
                      <m:sup>
                        <m:r>
                          <a:rPr lang="en-US" i="1"/>
                          <m:t>𝐴𝑡</m:t>
                        </m:r>
                      </m:sup>
                    </m:sSup>
                    <m:r>
                      <a:rPr lang="en-US" i="1"/>
                      <m:t>𝑥</m:t>
                    </m:r>
                    <m:d>
                      <m:dPr>
                        <m:ctrlPr>
                          <a:rPr lang="en-US" i="1"/>
                        </m:ctrlPr>
                      </m:dPr>
                      <m:e>
                        <m:r>
                          <a:rPr lang="en-US" i="1"/>
                          <m:t>0</m:t>
                        </m:r>
                      </m:e>
                    </m:d>
                    <m:r>
                      <a:rPr lang="en-US" i="1"/>
                      <m:t>=</m:t>
                    </m:r>
                    <m:sSup>
                      <m:sSupPr>
                        <m:ctrlPr>
                          <a:rPr lang="en-US" i="1"/>
                        </m:ctrlPr>
                      </m:sSupPr>
                      <m:e>
                        <m:r>
                          <a:rPr lang="en-US" i="1"/>
                          <m:t>𝐴𝑒</m:t>
                        </m:r>
                      </m:e>
                      <m:sup>
                        <m:r>
                          <a:rPr lang="en-US" i="1"/>
                          <m:t>𝐴𝑡</m:t>
                        </m:r>
                      </m:sup>
                    </m:sSup>
                    <m:r>
                      <a:rPr lang="en-US" i="1"/>
                      <m:t>𝑥</m:t>
                    </m:r>
                    <m:r>
                      <a:rPr lang="en-US" i="1"/>
                      <m:t>(0)</m:t>
                    </m:r>
                  </m:oMath>
                </a14:m>
                <a:endParaRPr lang="en-US" dirty="0"/>
              </a:p>
              <a:p>
                <a14:m>
                  <m:oMath xmlns:m="http://schemas.openxmlformats.org/officeDocument/2006/math">
                    <m:sSup>
                      <m:sSupPr>
                        <m:ctrlPr>
                          <a:rPr lang="en-US" i="1"/>
                        </m:ctrlPr>
                      </m:sSupPr>
                      <m:e>
                        <m:r>
                          <a:rPr lang="en-US" i="1"/>
                          <m:t>𝑒</m:t>
                        </m:r>
                      </m:e>
                      <m:sup>
                        <m:r>
                          <a:rPr lang="en-US" i="1"/>
                          <m:t>𝐴𝑡</m:t>
                        </m:r>
                      </m:sup>
                    </m:sSup>
                  </m:oMath>
                </a14:m>
                <a:r>
                  <a:rPr lang="en-US" dirty="0"/>
                  <a:t>can be represented by a power series as follows:</a:t>
                </a:r>
              </a:p>
              <a:p>
                <a14:m>
                  <m:oMath xmlns:m="http://schemas.openxmlformats.org/officeDocument/2006/math">
                    <m:sSup>
                      <m:sSupPr>
                        <m:ctrlPr>
                          <a:rPr lang="en-US" i="1"/>
                        </m:ctrlPr>
                      </m:sSupPr>
                      <m:e>
                        <m:r>
                          <a:rPr lang="en-US" i="1"/>
                          <m:t>𝑒</m:t>
                        </m:r>
                      </m:e>
                      <m:sup>
                        <m:r>
                          <a:rPr lang="en-US" i="1"/>
                          <m:t>𝐴𝑡</m:t>
                        </m:r>
                      </m:sup>
                    </m:sSup>
                    <m:r>
                      <a:rPr lang="en-US" i="1"/>
                      <m:t>=</m:t>
                    </m:r>
                    <m:r>
                      <a:rPr lang="en-US" b="1" i="1"/>
                      <m:t>𝑰</m:t>
                    </m:r>
                    <m:r>
                      <a:rPr lang="en-US" i="1"/>
                      <m:t>+</m:t>
                    </m:r>
                    <m:r>
                      <a:rPr lang="en-US" b="1" i="1"/>
                      <m:t>𝑨</m:t>
                    </m:r>
                    <m:r>
                      <a:rPr lang="en-US" i="1"/>
                      <m:t>𝑡</m:t>
                    </m:r>
                    <m:r>
                      <a:rPr lang="en-US" i="1"/>
                      <m:t>+</m:t>
                    </m:r>
                    <m:f>
                      <m:fPr>
                        <m:ctrlPr>
                          <a:rPr lang="en-US" i="1"/>
                        </m:ctrlPr>
                      </m:fPr>
                      <m:num>
                        <m:r>
                          <a:rPr lang="en-US" i="1"/>
                          <m:t>1</m:t>
                        </m:r>
                      </m:num>
                      <m:den>
                        <m:r>
                          <a:rPr lang="en-US" i="1"/>
                          <m:t>2</m:t>
                        </m:r>
                      </m:den>
                    </m:f>
                    <m:sSup>
                      <m:sSupPr>
                        <m:ctrlPr>
                          <a:rPr lang="en-US" i="1"/>
                        </m:ctrlPr>
                      </m:sSupPr>
                      <m:e>
                        <m:r>
                          <a:rPr lang="en-US" b="1" i="1"/>
                          <m:t>𝑨</m:t>
                        </m:r>
                      </m:e>
                      <m:sup>
                        <m:r>
                          <a:rPr lang="en-US" i="1"/>
                          <m:t>2</m:t>
                        </m:r>
                      </m:sup>
                    </m:sSup>
                    <m:sSup>
                      <m:sSupPr>
                        <m:ctrlPr>
                          <a:rPr lang="en-US" i="1"/>
                        </m:ctrlPr>
                      </m:sSupPr>
                      <m:e>
                        <m:r>
                          <a:rPr lang="en-US" i="1"/>
                          <m:t>𝑡</m:t>
                        </m:r>
                      </m:e>
                      <m:sup>
                        <m:r>
                          <a:rPr lang="en-US" i="1"/>
                          <m:t>2</m:t>
                        </m:r>
                      </m:sup>
                    </m:sSup>
                    <m:r>
                      <a:rPr lang="en-US" i="1"/>
                      <m:t>+</m:t>
                    </m:r>
                    <m:f>
                      <m:fPr>
                        <m:ctrlPr>
                          <a:rPr lang="en-US" i="1"/>
                        </m:ctrlPr>
                      </m:fPr>
                      <m:num>
                        <m:r>
                          <a:rPr lang="en-US" i="1"/>
                          <m:t>1</m:t>
                        </m:r>
                      </m:num>
                      <m:den>
                        <m:r>
                          <a:rPr lang="en-US" i="1"/>
                          <m:t>3</m:t>
                        </m:r>
                      </m:den>
                    </m:f>
                    <m:sSup>
                      <m:sSupPr>
                        <m:ctrlPr>
                          <a:rPr lang="en-US" i="1"/>
                        </m:ctrlPr>
                      </m:sSupPr>
                      <m:e>
                        <m:r>
                          <a:rPr lang="en-US" b="1" i="1"/>
                          <m:t>𝑨</m:t>
                        </m:r>
                      </m:e>
                      <m:sup>
                        <m:r>
                          <a:rPr lang="en-US" i="1"/>
                          <m:t>3</m:t>
                        </m:r>
                      </m:sup>
                    </m:sSup>
                    <m:sSup>
                      <m:sSupPr>
                        <m:ctrlPr>
                          <a:rPr lang="en-US" i="1"/>
                        </m:ctrlPr>
                      </m:sSupPr>
                      <m:e>
                        <m:r>
                          <a:rPr lang="en-US" i="1"/>
                          <m:t>𝑡</m:t>
                        </m:r>
                      </m:e>
                      <m:sup>
                        <m:r>
                          <a:rPr lang="en-US" i="1"/>
                          <m:t>3</m:t>
                        </m:r>
                      </m:sup>
                    </m:sSup>
                    <m:r>
                      <a:rPr lang="en-US" i="1"/>
                      <m:t>+…</m:t>
                    </m:r>
                  </m:oMath>
                </a14:m>
                <a:endParaRPr lang="en-US" dirty="0"/>
              </a:p>
              <a:p>
                <a:r>
                  <a:rPr lang="en-US" dirty="0"/>
                  <a:t>The state transition matrix is:</a:t>
                </a:r>
              </a:p>
              <a:p>
                <a14:m>
                  <m:oMath xmlns:m="http://schemas.openxmlformats.org/officeDocument/2006/math">
                    <m:r>
                      <m:rPr>
                        <m:sty m:val="p"/>
                      </m:rPr>
                      <a:rPr lang="en-US"/>
                      <m:t>Φ</m:t>
                    </m:r>
                    <m:r>
                      <a:rPr lang="en-US" i="1"/>
                      <m:t>(</m:t>
                    </m:r>
                    <m:r>
                      <a:rPr lang="en-US" i="1"/>
                      <m:t>𝑡</m:t>
                    </m:r>
                    <m:r>
                      <a:rPr lang="en-US" i="1"/>
                      <m:t>)=</m:t>
                    </m:r>
                    <m:r>
                      <a:rPr lang="en-US" b="1" i="1"/>
                      <m:t>𝑰</m:t>
                    </m:r>
                    <m:r>
                      <a:rPr lang="en-US" i="1"/>
                      <m:t>+</m:t>
                    </m:r>
                    <m:r>
                      <a:rPr lang="en-US" b="1" i="1"/>
                      <m:t>𝑨</m:t>
                    </m:r>
                    <m:r>
                      <a:rPr lang="en-US" i="1"/>
                      <m:t>𝑡</m:t>
                    </m:r>
                    <m:r>
                      <a:rPr lang="en-US" i="1"/>
                      <m:t>+</m:t>
                    </m:r>
                    <m:f>
                      <m:fPr>
                        <m:ctrlPr>
                          <a:rPr lang="en-US" i="1"/>
                        </m:ctrlPr>
                      </m:fPr>
                      <m:num>
                        <m:r>
                          <a:rPr lang="en-US" i="1"/>
                          <m:t>1</m:t>
                        </m:r>
                      </m:num>
                      <m:den>
                        <m:r>
                          <a:rPr lang="en-US" i="1"/>
                          <m:t>2</m:t>
                        </m:r>
                      </m:den>
                    </m:f>
                    <m:sSup>
                      <m:sSupPr>
                        <m:ctrlPr>
                          <a:rPr lang="en-US" i="1"/>
                        </m:ctrlPr>
                      </m:sSupPr>
                      <m:e>
                        <m:r>
                          <a:rPr lang="en-US" b="1" i="1"/>
                          <m:t>𝑨</m:t>
                        </m:r>
                      </m:e>
                      <m:sup>
                        <m:r>
                          <a:rPr lang="en-US" i="1"/>
                          <m:t>2</m:t>
                        </m:r>
                      </m:sup>
                    </m:sSup>
                    <m:sSup>
                      <m:sSupPr>
                        <m:ctrlPr>
                          <a:rPr lang="en-US" i="1"/>
                        </m:ctrlPr>
                      </m:sSupPr>
                      <m:e>
                        <m:r>
                          <a:rPr lang="en-US" i="1"/>
                          <m:t>𝑡</m:t>
                        </m:r>
                      </m:e>
                      <m:sup>
                        <m:r>
                          <a:rPr lang="en-US" i="1"/>
                          <m:t>2</m:t>
                        </m:r>
                      </m:sup>
                    </m:sSup>
                    <m:r>
                      <a:rPr lang="en-US" i="1"/>
                      <m:t>+</m:t>
                    </m:r>
                    <m:f>
                      <m:fPr>
                        <m:ctrlPr>
                          <a:rPr lang="en-US" i="1"/>
                        </m:ctrlPr>
                      </m:fPr>
                      <m:num>
                        <m:r>
                          <a:rPr lang="en-US" i="1"/>
                          <m:t>1</m:t>
                        </m:r>
                      </m:num>
                      <m:den>
                        <m:r>
                          <a:rPr lang="en-US" i="1"/>
                          <m:t>3</m:t>
                        </m:r>
                      </m:den>
                    </m:f>
                    <m:sSup>
                      <m:sSupPr>
                        <m:ctrlPr>
                          <a:rPr lang="en-US" i="1"/>
                        </m:ctrlPr>
                      </m:sSupPr>
                      <m:e>
                        <m:r>
                          <a:rPr lang="en-US" b="1" i="1"/>
                          <m:t>𝑨</m:t>
                        </m:r>
                      </m:e>
                      <m:sup>
                        <m:r>
                          <a:rPr lang="en-US" i="1"/>
                          <m:t>3</m:t>
                        </m:r>
                      </m:sup>
                    </m:sSup>
                    <m:sSup>
                      <m:sSupPr>
                        <m:ctrlPr>
                          <a:rPr lang="en-US" i="1"/>
                        </m:ctrlPr>
                      </m:sSupPr>
                      <m:e>
                        <m:r>
                          <a:rPr lang="en-US" i="1"/>
                          <m:t>𝑡</m:t>
                        </m:r>
                      </m:e>
                      <m:sup>
                        <m:r>
                          <a:rPr lang="en-US" i="1"/>
                          <m:t>3</m:t>
                        </m:r>
                      </m:sup>
                    </m:sSup>
                    <m:r>
                      <a:rPr lang="en-US" i="1"/>
                      <m:t>+…</m:t>
                    </m:r>
                  </m:oMath>
                </a14:m>
                <a:endParaRPr lang="en-US" dirty="0"/>
              </a:p>
              <a:p>
                <a:r>
                  <a:rPr lang="en-US" dirty="0"/>
                  <a:t>Since the state transition matrix satisfies the homogeneous state equation, it represents the free response of the system.</a:t>
                </a:r>
              </a:p>
              <a:p>
                <a:endParaRPr lang="en-US" dirty="0"/>
              </a:p>
            </p:txBody>
          </p:sp>
        </mc:Choice>
        <mc:Fallback>
          <p:sp>
            <p:nvSpPr>
              <p:cNvPr id="3" name="Content Placeholder 2">
                <a:extLst>
                  <a:ext uri="{FF2B5EF4-FFF2-40B4-BE49-F238E27FC236}">
                    <a16:creationId xmlns:a16="http://schemas.microsoft.com/office/drawing/2014/main" id="{D226BAEE-DA7E-4F37-97C9-C31C5992B77D}"/>
                  </a:ext>
                </a:extLst>
              </p:cNvPr>
              <p:cNvSpPr>
                <a:spLocks noGrp="1" noRot="1" noChangeAspect="1" noMove="1" noResize="1" noEditPoints="1" noAdjustHandles="1" noChangeArrowheads="1" noChangeShapeType="1" noTextEdit="1"/>
              </p:cNvSpPr>
              <p:nvPr>
                <p:ph idx="1"/>
              </p:nvPr>
            </p:nvSpPr>
            <p:spPr>
              <a:xfrm>
                <a:off x="481263" y="901992"/>
                <a:ext cx="10872537" cy="5803608"/>
              </a:xfrm>
              <a:blipFill>
                <a:blip r:embed="rId2"/>
                <a:stretch>
                  <a:fillRect l="-1009" t="-2416" r="-504" b="-1576"/>
                </a:stretch>
              </a:blipFill>
            </p:spPr>
            <p:txBody>
              <a:bodyPr/>
              <a:lstStyle/>
              <a:p>
                <a:r>
                  <a:rPr lang="en-US">
                    <a:noFill/>
                  </a:rPr>
                  <a:t> </a:t>
                </a:r>
              </a:p>
            </p:txBody>
          </p:sp>
        </mc:Fallback>
      </mc:AlternateContent>
    </p:spTree>
    <p:extLst>
      <p:ext uri="{BB962C8B-B14F-4D97-AF65-F5344CB8AC3E}">
        <p14:creationId xmlns:p14="http://schemas.microsoft.com/office/powerpoint/2010/main" val="320328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39CF-A037-4086-9CCE-E7E42BC24B6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3FD0755-A127-4B0F-BBFA-7B716335F826}"/>
              </a:ext>
            </a:extLst>
          </p:cNvPr>
          <p:cNvSpPr>
            <a:spLocks noGrp="1"/>
          </p:cNvSpPr>
          <p:nvPr>
            <p:ph idx="1"/>
          </p:nvPr>
        </p:nvSpPr>
        <p:spPr>
          <a:xfrm>
            <a:off x="577516" y="1475874"/>
            <a:ext cx="11277600" cy="5213683"/>
          </a:xfrm>
        </p:spPr>
        <p:txBody>
          <a:bodyPr>
            <a:normAutofit/>
          </a:bodyPr>
          <a:lstStyle/>
          <a:p>
            <a:r>
              <a:rPr lang="en-US" dirty="0"/>
              <a:t>A modern complex system may have many inputs, many outputs, and these may be interrelated in a complicated manner. To analyze such a system, it is important to reduce the complexity of the mathematical expressions, as well as to resort to computers for most of the tedious computations necessary in the analysis. The state-space approach to the system analysis is best suited for this view point. </a:t>
            </a:r>
          </a:p>
          <a:p>
            <a:r>
              <a:rPr lang="en-US" dirty="0"/>
              <a:t>While conventional control theory is based on the input-output relationship or transfer function. Modern control theory is based on the description of system equations in terms of ‘n’ first order differential equation which may be combined into first order vector matrix differential equation. The use of vector matrix notation greatly simplifies the mathematical representation of systems of equations.</a:t>
            </a:r>
          </a:p>
          <a:p>
            <a:endParaRPr lang="en-US" dirty="0"/>
          </a:p>
        </p:txBody>
      </p:sp>
    </p:spTree>
    <p:extLst>
      <p:ext uri="{BB962C8B-B14F-4D97-AF65-F5344CB8AC3E}">
        <p14:creationId xmlns:p14="http://schemas.microsoft.com/office/powerpoint/2010/main" val="468981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82D6-1123-47A2-9E61-46F97AA0CE91}"/>
              </a:ext>
            </a:extLst>
          </p:cNvPr>
          <p:cNvSpPr>
            <a:spLocks noGrp="1"/>
          </p:cNvSpPr>
          <p:nvPr>
            <p:ph type="title"/>
          </p:nvPr>
        </p:nvSpPr>
        <p:spPr/>
        <p:txBody>
          <a:bodyPr/>
          <a:lstStyle/>
          <a:p>
            <a:r>
              <a:rPr lang="en-US" dirty="0"/>
              <a:t>Properties of the State Transition Matrix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E5DBFF-8E5B-4423-B5BC-FE380401F7C8}"/>
                  </a:ext>
                </a:extLst>
              </p:cNvPr>
              <p:cNvSpPr>
                <a:spLocks noGrp="1"/>
              </p:cNvSpPr>
              <p:nvPr>
                <p:ph idx="1"/>
              </p:nvPr>
            </p:nvSpPr>
            <p:spPr/>
            <p:txBody>
              <a:bodyPr/>
              <a:lstStyle/>
              <a:p>
                <a:r>
                  <a:rPr lang="en-US" dirty="0"/>
                  <a:t>Some of the properties of thee state transition matrix are represented below.</a:t>
                </a:r>
              </a:p>
              <a:p>
                <a:pPr lvl="0"/>
                <a14:m>
                  <m:oMath xmlns:m="http://schemas.openxmlformats.org/officeDocument/2006/math">
                    <m:r>
                      <m:rPr>
                        <m:sty m:val="p"/>
                      </m:rPr>
                      <a:rPr lang="en-US"/>
                      <m:t>Φ</m:t>
                    </m:r>
                    <m:d>
                      <m:dPr>
                        <m:ctrlPr>
                          <a:rPr lang="en-US" i="1"/>
                        </m:ctrlPr>
                      </m:dPr>
                      <m:e>
                        <m:r>
                          <a:rPr lang="en-US" i="1"/>
                          <m:t>0</m:t>
                        </m:r>
                      </m:e>
                    </m:d>
                    <m:r>
                      <a:rPr lang="en-US" i="1"/>
                      <m:t>=</m:t>
                    </m:r>
                    <m:sSup>
                      <m:sSupPr>
                        <m:ctrlPr>
                          <a:rPr lang="en-US" i="1"/>
                        </m:ctrlPr>
                      </m:sSupPr>
                      <m:e>
                        <m:r>
                          <a:rPr lang="en-US" i="1"/>
                          <m:t>𝑒</m:t>
                        </m:r>
                      </m:e>
                      <m:sup>
                        <m:r>
                          <a:rPr lang="en-US" i="1"/>
                          <m:t>𝐴</m:t>
                        </m:r>
                        <m:r>
                          <a:rPr lang="en-US" i="1"/>
                          <m:t>0</m:t>
                        </m:r>
                      </m:sup>
                    </m:sSup>
                    <m:r>
                      <a:rPr lang="en-US" i="1"/>
                      <m:t>=</m:t>
                    </m:r>
                    <m:r>
                      <a:rPr lang="en-US" i="1"/>
                      <m:t>𝐼</m:t>
                    </m:r>
                  </m:oMath>
                </a14:m>
                <a:endParaRPr lang="en-US" dirty="0"/>
              </a:p>
              <a:p>
                <a:pPr lvl="0"/>
                <a14:m>
                  <m:oMath xmlns:m="http://schemas.openxmlformats.org/officeDocument/2006/math">
                    <m:sSup>
                      <m:sSupPr>
                        <m:ctrlPr>
                          <a:rPr lang="en-US" i="1"/>
                        </m:ctrlPr>
                      </m:sSupPr>
                      <m:e>
                        <m:r>
                          <a:rPr lang="en-US" i="1"/>
                          <m:t>[</m:t>
                        </m:r>
                        <m:r>
                          <m:rPr>
                            <m:sty m:val="p"/>
                          </m:rPr>
                          <a:rPr lang="en-US"/>
                          <m:t>Φ</m:t>
                        </m:r>
                        <m:d>
                          <m:dPr>
                            <m:ctrlPr>
                              <a:rPr lang="en-US" i="1"/>
                            </m:ctrlPr>
                          </m:dPr>
                          <m:e>
                            <m:r>
                              <a:rPr lang="en-US" i="1"/>
                              <m:t>𝑡</m:t>
                            </m:r>
                          </m:e>
                        </m:d>
                        <m:r>
                          <a:rPr lang="en-US" i="1"/>
                          <m:t>]</m:t>
                        </m:r>
                      </m:e>
                      <m:sup>
                        <m:r>
                          <a:rPr lang="en-US" i="1"/>
                          <m:t>−1</m:t>
                        </m:r>
                      </m:sup>
                    </m:sSup>
                    <m:r>
                      <a:rPr lang="en-US" i="1"/>
                      <m:t>=[</m:t>
                    </m:r>
                    <m:r>
                      <m:rPr>
                        <m:sty m:val="p"/>
                      </m:rPr>
                      <a:rPr lang="en-US"/>
                      <m:t>Φ</m:t>
                    </m:r>
                    <m:d>
                      <m:dPr>
                        <m:ctrlPr>
                          <a:rPr lang="en-US" i="1"/>
                        </m:ctrlPr>
                      </m:dPr>
                      <m:e>
                        <m:r>
                          <a:rPr lang="en-US" i="1"/>
                          <m:t>−</m:t>
                        </m:r>
                        <m:r>
                          <m:rPr>
                            <m:sty m:val="p"/>
                          </m:rPr>
                          <a:rPr lang="en-US"/>
                          <m:t>t</m:t>
                        </m:r>
                      </m:e>
                    </m:d>
                    <m:r>
                      <a:rPr lang="en-US"/>
                      <m:t>]</m:t>
                    </m:r>
                  </m:oMath>
                </a14:m>
                <a:endParaRPr lang="en-US" dirty="0"/>
              </a:p>
              <a:p>
                <a:pPr lvl="0"/>
                <a14:m>
                  <m:oMath xmlns:m="http://schemas.openxmlformats.org/officeDocument/2006/math">
                    <m:r>
                      <m:rPr>
                        <m:sty m:val="p"/>
                      </m:rPr>
                      <a:rPr lang="en-US"/>
                      <m:t>Φ</m:t>
                    </m:r>
                    <m:d>
                      <m:dPr>
                        <m:ctrlPr>
                          <a:rPr lang="en-US" i="1"/>
                        </m:ctrlPr>
                      </m:dPr>
                      <m:e>
                        <m:sSub>
                          <m:sSubPr>
                            <m:ctrlPr>
                              <a:rPr lang="en-US" i="1"/>
                            </m:ctrlPr>
                          </m:sSubPr>
                          <m:e>
                            <m:r>
                              <a:rPr lang="en-US" i="1"/>
                              <m:t>𝑡</m:t>
                            </m:r>
                          </m:e>
                          <m:sub>
                            <m:r>
                              <a:rPr lang="en-US" i="1"/>
                              <m:t>1</m:t>
                            </m:r>
                          </m:sub>
                        </m:sSub>
                        <m:r>
                          <a:rPr lang="en-US" i="1"/>
                          <m:t>+</m:t>
                        </m:r>
                        <m:sSub>
                          <m:sSubPr>
                            <m:ctrlPr>
                              <a:rPr lang="en-US" i="1"/>
                            </m:ctrlPr>
                          </m:sSubPr>
                          <m:e>
                            <m:r>
                              <a:rPr lang="en-US" i="1"/>
                              <m:t>𝑡</m:t>
                            </m:r>
                          </m:e>
                          <m:sub>
                            <m:r>
                              <a:rPr lang="en-US" i="1"/>
                              <m:t>2</m:t>
                            </m:r>
                          </m:sub>
                        </m:sSub>
                      </m:e>
                    </m:d>
                    <m:r>
                      <a:rPr lang="en-US" i="1"/>
                      <m:t>=</m:t>
                    </m:r>
                    <m:sSup>
                      <m:sSupPr>
                        <m:ctrlPr>
                          <a:rPr lang="en-US" i="1"/>
                        </m:ctrlPr>
                      </m:sSupPr>
                      <m:e>
                        <m:r>
                          <a:rPr lang="en-US" i="1"/>
                          <m:t>𝑒</m:t>
                        </m:r>
                      </m:e>
                      <m:sup>
                        <m:r>
                          <a:rPr lang="en-US" i="1"/>
                          <m:t>𝐴</m:t>
                        </m:r>
                        <m:r>
                          <a:rPr lang="en-US" i="1"/>
                          <m:t>(</m:t>
                        </m:r>
                        <m:sSub>
                          <m:sSubPr>
                            <m:ctrlPr>
                              <a:rPr lang="en-US" i="1"/>
                            </m:ctrlPr>
                          </m:sSubPr>
                          <m:e>
                            <m:r>
                              <a:rPr lang="en-US" i="1"/>
                              <m:t>𝑡</m:t>
                            </m:r>
                          </m:e>
                          <m:sub>
                            <m:r>
                              <a:rPr lang="en-US" i="1"/>
                              <m:t>1+</m:t>
                            </m:r>
                            <m:sSub>
                              <m:sSubPr>
                                <m:ctrlPr>
                                  <a:rPr lang="en-US" i="1"/>
                                </m:ctrlPr>
                              </m:sSubPr>
                              <m:e>
                                <m:r>
                                  <a:rPr lang="en-US" i="1"/>
                                  <m:t>𝑡</m:t>
                                </m:r>
                              </m:e>
                              <m:sub>
                                <m:r>
                                  <a:rPr lang="en-US" i="1"/>
                                  <m:t>2</m:t>
                                </m:r>
                              </m:sub>
                            </m:sSub>
                          </m:sub>
                        </m:sSub>
                        <m:r>
                          <a:rPr lang="en-US" i="1"/>
                          <m:t>)</m:t>
                        </m:r>
                      </m:sup>
                    </m:sSup>
                    <m:r>
                      <a:rPr lang="en-US" i="1"/>
                      <m:t>=</m:t>
                    </m:r>
                    <m:sSup>
                      <m:sSupPr>
                        <m:ctrlPr>
                          <a:rPr lang="en-US" i="1"/>
                        </m:ctrlPr>
                      </m:sSupPr>
                      <m:e>
                        <m:r>
                          <a:rPr lang="en-US" i="1"/>
                          <m:t>𝑒</m:t>
                        </m:r>
                      </m:e>
                      <m:sup>
                        <m:r>
                          <a:rPr lang="en-US" i="1"/>
                          <m:t>𝐴</m:t>
                        </m:r>
                        <m:sSub>
                          <m:sSubPr>
                            <m:ctrlPr>
                              <a:rPr lang="en-US" i="1"/>
                            </m:ctrlPr>
                          </m:sSubPr>
                          <m:e>
                            <m:r>
                              <a:rPr lang="en-US" i="1"/>
                              <m:t>𝑡</m:t>
                            </m:r>
                          </m:e>
                          <m:sub>
                            <m:r>
                              <a:rPr lang="en-US" i="1"/>
                              <m:t>1</m:t>
                            </m:r>
                          </m:sub>
                        </m:sSub>
                      </m:sup>
                    </m:sSup>
                    <m:sSup>
                      <m:sSupPr>
                        <m:ctrlPr>
                          <a:rPr lang="en-US" i="1"/>
                        </m:ctrlPr>
                      </m:sSupPr>
                      <m:e>
                        <m:r>
                          <a:rPr lang="en-US" i="1"/>
                          <m:t>𝑒</m:t>
                        </m:r>
                      </m:e>
                      <m:sup>
                        <m:r>
                          <a:rPr lang="en-US" i="1"/>
                          <m:t>𝐴</m:t>
                        </m:r>
                        <m:sSub>
                          <m:sSubPr>
                            <m:ctrlPr>
                              <a:rPr lang="en-US" i="1"/>
                            </m:ctrlPr>
                          </m:sSubPr>
                          <m:e>
                            <m:r>
                              <a:rPr lang="en-US" i="1"/>
                              <m:t>𝑡</m:t>
                            </m:r>
                          </m:e>
                          <m:sub>
                            <m:r>
                              <a:rPr lang="en-US" i="1"/>
                              <m:t>2</m:t>
                            </m:r>
                          </m:sub>
                        </m:sSub>
                      </m:sup>
                    </m:sSup>
                    <m:r>
                      <a:rPr lang="en-US" i="1"/>
                      <m:t>=</m:t>
                    </m:r>
                    <m:r>
                      <m:rPr>
                        <m:sty m:val="p"/>
                      </m:rPr>
                      <a:rPr lang="en-US"/>
                      <m:t>Φ</m:t>
                    </m:r>
                    <m:d>
                      <m:dPr>
                        <m:ctrlPr>
                          <a:rPr lang="en-US" i="1"/>
                        </m:ctrlPr>
                      </m:dPr>
                      <m:e>
                        <m:sSub>
                          <m:sSubPr>
                            <m:ctrlPr>
                              <a:rPr lang="en-US" i="1"/>
                            </m:ctrlPr>
                          </m:sSubPr>
                          <m:e>
                            <m:r>
                              <a:rPr lang="en-US" i="1"/>
                              <m:t>𝑡</m:t>
                            </m:r>
                          </m:e>
                          <m:sub>
                            <m:r>
                              <a:rPr lang="en-US" i="1"/>
                              <m:t>1</m:t>
                            </m:r>
                          </m:sub>
                        </m:sSub>
                      </m:e>
                    </m:d>
                    <m:r>
                      <m:rPr>
                        <m:sty m:val="p"/>
                      </m:rPr>
                      <a:rPr lang="en-US"/>
                      <m:t>Φ</m:t>
                    </m:r>
                    <m:d>
                      <m:dPr>
                        <m:ctrlPr>
                          <a:rPr lang="en-US" i="1"/>
                        </m:ctrlPr>
                      </m:dPr>
                      <m:e>
                        <m:sSub>
                          <m:sSubPr>
                            <m:ctrlPr>
                              <a:rPr lang="en-US" i="1"/>
                            </m:ctrlPr>
                          </m:sSubPr>
                          <m:e>
                            <m:r>
                              <a:rPr lang="en-US" i="1"/>
                              <m:t>𝑡</m:t>
                            </m:r>
                          </m:e>
                          <m:sub>
                            <m:r>
                              <a:rPr lang="en-US" i="1"/>
                              <m:t>2</m:t>
                            </m:r>
                          </m:sub>
                        </m:sSub>
                      </m:e>
                    </m:d>
                    <m:r>
                      <a:rPr lang="en-US" i="1"/>
                      <m:t>=</m:t>
                    </m:r>
                    <m:r>
                      <m:rPr>
                        <m:sty m:val="p"/>
                      </m:rPr>
                      <a:rPr lang="en-US"/>
                      <m:t>Φ</m:t>
                    </m:r>
                    <m:d>
                      <m:dPr>
                        <m:ctrlPr>
                          <a:rPr lang="en-US" i="1"/>
                        </m:ctrlPr>
                      </m:dPr>
                      <m:e>
                        <m:sSub>
                          <m:sSubPr>
                            <m:ctrlPr>
                              <a:rPr lang="en-US" i="1"/>
                            </m:ctrlPr>
                          </m:sSubPr>
                          <m:e>
                            <m:r>
                              <a:rPr lang="en-US" i="1"/>
                              <m:t>𝑡</m:t>
                            </m:r>
                          </m:e>
                          <m:sub>
                            <m:r>
                              <a:rPr lang="en-US" i="1"/>
                              <m:t>2</m:t>
                            </m:r>
                          </m:sub>
                        </m:sSub>
                      </m:e>
                    </m:d>
                    <m:r>
                      <m:rPr>
                        <m:sty m:val="p"/>
                      </m:rPr>
                      <a:rPr lang="en-US"/>
                      <m:t>Φ</m:t>
                    </m:r>
                    <m:d>
                      <m:dPr>
                        <m:ctrlPr>
                          <a:rPr lang="en-US" i="1"/>
                        </m:ctrlPr>
                      </m:dPr>
                      <m:e>
                        <m:sSub>
                          <m:sSubPr>
                            <m:ctrlPr>
                              <a:rPr lang="en-US" i="1"/>
                            </m:ctrlPr>
                          </m:sSubPr>
                          <m:e>
                            <m:r>
                              <a:rPr lang="en-US" i="1"/>
                              <m:t>𝑡</m:t>
                            </m:r>
                          </m:e>
                          <m:sub>
                            <m:r>
                              <a:rPr lang="en-US" i="1"/>
                              <m:t>1</m:t>
                            </m:r>
                          </m:sub>
                        </m:sSub>
                      </m:e>
                    </m:d>
                  </m:oMath>
                </a14:m>
                <a:endParaRPr lang="en-US" dirty="0"/>
              </a:p>
              <a:p>
                <a:pPr lvl="0"/>
                <a14:m>
                  <m:oMath xmlns:m="http://schemas.openxmlformats.org/officeDocument/2006/math">
                    <m:sSup>
                      <m:sSupPr>
                        <m:ctrlPr>
                          <a:rPr lang="en-US" i="1"/>
                        </m:ctrlPr>
                      </m:sSupPr>
                      <m:e>
                        <m:r>
                          <a:rPr lang="en-US" i="1"/>
                          <m:t>[</m:t>
                        </m:r>
                        <m:r>
                          <m:rPr>
                            <m:sty m:val="p"/>
                          </m:rPr>
                          <a:rPr lang="en-US"/>
                          <m:t>Φ</m:t>
                        </m:r>
                        <m:d>
                          <m:dPr>
                            <m:ctrlPr>
                              <a:rPr lang="en-US" i="1"/>
                            </m:ctrlPr>
                          </m:dPr>
                          <m:e>
                            <m:r>
                              <a:rPr lang="en-US" i="1"/>
                              <m:t>𝑡</m:t>
                            </m:r>
                          </m:e>
                        </m:d>
                        <m:r>
                          <a:rPr lang="en-US" i="1"/>
                          <m:t>]</m:t>
                        </m:r>
                      </m:e>
                      <m:sup>
                        <m:r>
                          <a:rPr lang="en-US" i="1"/>
                          <m:t>𝑘</m:t>
                        </m:r>
                      </m:sup>
                    </m:sSup>
                    <m:r>
                      <a:rPr lang="en-US" i="1"/>
                      <m:t>=</m:t>
                    </m:r>
                    <m:r>
                      <m:rPr>
                        <m:sty m:val="p"/>
                      </m:rPr>
                      <a:rPr lang="en-US"/>
                      <m:t>Φ</m:t>
                    </m:r>
                    <m:d>
                      <m:dPr>
                        <m:ctrlPr>
                          <a:rPr lang="en-US" i="1"/>
                        </m:ctrlPr>
                      </m:dPr>
                      <m:e>
                        <m:r>
                          <a:rPr lang="en-US" i="1"/>
                          <m:t>𝑘𝑡</m:t>
                        </m:r>
                      </m:e>
                    </m:d>
                    <m:r>
                      <a:rPr lang="en-US" i="1"/>
                      <m:t>, </m:t>
                    </m:r>
                    <m:r>
                      <a:rPr lang="en-US" i="1"/>
                      <m:t>𝑤h𝑒𝑟𝑒</m:t>
                    </m:r>
                    <m:r>
                      <a:rPr lang="en-US" i="1"/>
                      <m:t> </m:t>
                    </m:r>
                    <m:r>
                      <a:rPr lang="en-US" i="1"/>
                      <m:t>𝑘</m:t>
                    </m:r>
                    <m:r>
                      <a:rPr lang="en-US" i="1"/>
                      <m:t> </m:t>
                    </m:r>
                    <m:r>
                      <a:rPr lang="en-US" i="1"/>
                      <m:t>𝑖𝑠</m:t>
                    </m:r>
                    <m:r>
                      <a:rPr lang="en-US" i="1"/>
                      <m:t> </m:t>
                    </m:r>
                    <m:r>
                      <a:rPr lang="en-US" i="1"/>
                      <m:t>𝑎𝑛</m:t>
                    </m:r>
                    <m:r>
                      <a:rPr lang="en-US" i="1"/>
                      <m:t> </m:t>
                    </m:r>
                    <m:r>
                      <a:rPr lang="en-US" i="1"/>
                      <m:t>𝑖𝑛𝑡𝑒𝑔𝑒𝑟</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56E5DBFF-8E5B-4423-B5BC-FE380401F7C8}"/>
                  </a:ext>
                </a:extLst>
              </p:cNvPr>
              <p:cNvSpPr>
                <a:spLocks noGrp="1" noRot="1" noChangeAspect="1" noMove="1" noResize="1" noEditPoints="1" noAdjustHandles="1" noChangeArrowheads="1" noChangeShapeType="1" noTextEdit="1"/>
              </p:cNvSpPr>
              <p:nvPr>
                <p:ph idx="1"/>
              </p:nvPr>
            </p:nvSpPr>
            <p:spPr>
              <a:blipFill>
                <a:blip r:embed="rId2"/>
                <a:stretch>
                  <a:fillRect l="-1043" t="-2241" r="-1855"/>
                </a:stretch>
              </a:blipFill>
            </p:spPr>
            <p:txBody>
              <a:bodyPr/>
              <a:lstStyle/>
              <a:p>
                <a:r>
                  <a:rPr lang="en-US">
                    <a:noFill/>
                  </a:rPr>
                  <a:t> </a:t>
                </a:r>
              </a:p>
            </p:txBody>
          </p:sp>
        </mc:Fallback>
      </mc:AlternateContent>
    </p:spTree>
    <p:extLst>
      <p:ext uri="{BB962C8B-B14F-4D97-AF65-F5344CB8AC3E}">
        <p14:creationId xmlns:p14="http://schemas.microsoft.com/office/powerpoint/2010/main" val="4037872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00EDA9-862B-4209-B659-6A90C7EBFB5D}"/>
                  </a:ext>
                </a:extLst>
              </p:cNvPr>
              <p:cNvSpPr>
                <a:spLocks noGrp="1"/>
              </p:cNvSpPr>
              <p:nvPr>
                <p:ph idx="1"/>
              </p:nvPr>
            </p:nvSpPr>
            <p:spPr>
              <a:xfrm>
                <a:off x="838200" y="898359"/>
                <a:ext cx="10515600" cy="5502442"/>
              </a:xfrm>
            </p:spPr>
            <p:txBody>
              <a:bodyPr/>
              <a:lstStyle/>
              <a:p>
                <a:r>
                  <a:rPr lang="en-US" dirty="0"/>
                  <a:t>Once the state transition matrix has been found, the solution to the nonhomogeneous equation can be determined as follows:</a:t>
                </a:r>
              </a:p>
              <a:p>
                <a14:m>
                  <m:oMath xmlns:m="http://schemas.openxmlformats.org/officeDocument/2006/math">
                    <m:acc>
                      <m:accPr>
                        <m:chr m:val="̇"/>
                        <m:ctrlPr>
                          <a:rPr lang="en-US" b="1" i="1"/>
                        </m:ctrlPr>
                      </m:accPr>
                      <m:e>
                        <m:r>
                          <a:rPr lang="en-US" b="1" i="1"/>
                          <m:t>𝒙</m:t>
                        </m:r>
                      </m:e>
                    </m:acc>
                    <m:r>
                      <a:rPr lang="en-US" b="1" i="1"/>
                      <m:t>=</m:t>
                    </m:r>
                    <m:r>
                      <a:rPr lang="en-US" b="1" i="1"/>
                      <m:t>𝑨𝒙</m:t>
                    </m:r>
                    <m:r>
                      <a:rPr lang="en-US" b="1" i="1"/>
                      <m:t>+</m:t>
                    </m:r>
                    <m:r>
                      <a:rPr lang="en-US" b="1" i="1"/>
                      <m:t>𝑩</m:t>
                    </m:r>
                    <m:r>
                      <a:rPr lang="en-US" b="1" i="1"/>
                      <m:t>𝜼</m:t>
                    </m:r>
                  </m:oMath>
                </a14:m>
                <a:endParaRPr lang="en-US" dirty="0"/>
              </a:p>
              <a:p>
                <a:r>
                  <a:rPr lang="en-US" dirty="0"/>
                  <a:t>Taking the Laplace transform of the above equation yields</a:t>
                </a:r>
              </a:p>
              <a:p>
                <a14:m>
                  <m:oMath xmlns:m="http://schemas.openxmlformats.org/officeDocument/2006/math">
                    <m:r>
                      <a:rPr lang="en-US" i="1"/>
                      <m:t>𝑠𝑥</m:t>
                    </m:r>
                    <m:d>
                      <m:dPr>
                        <m:ctrlPr>
                          <a:rPr lang="en-US" i="1"/>
                        </m:ctrlPr>
                      </m:dPr>
                      <m:e>
                        <m:r>
                          <a:rPr lang="en-US" i="1"/>
                          <m:t>𝑠</m:t>
                        </m:r>
                      </m:e>
                    </m:d>
                    <m:r>
                      <a:rPr lang="en-US" i="1"/>
                      <m:t>−</m:t>
                    </m:r>
                    <m:r>
                      <a:rPr lang="en-US" i="1"/>
                      <m:t>𝑥</m:t>
                    </m:r>
                    <m:d>
                      <m:dPr>
                        <m:ctrlPr>
                          <a:rPr lang="en-US" i="1"/>
                        </m:ctrlPr>
                      </m:dPr>
                      <m:e>
                        <m:r>
                          <a:rPr lang="en-US" i="1"/>
                          <m:t>0</m:t>
                        </m:r>
                      </m:e>
                    </m:d>
                    <m:r>
                      <a:rPr lang="en-US" i="1"/>
                      <m:t>=</m:t>
                    </m:r>
                    <m:r>
                      <a:rPr lang="en-US" i="1"/>
                      <m:t>𝐴𝑥</m:t>
                    </m:r>
                    <m:d>
                      <m:dPr>
                        <m:ctrlPr>
                          <a:rPr lang="en-US" i="1"/>
                        </m:ctrlPr>
                      </m:dPr>
                      <m:e>
                        <m:r>
                          <a:rPr lang="en-US" i="1"/>
                          <m:t>𝑠</m:t>
                        </m:r>
                      </m:e>
                    </m:d>
                    <m:r>
                      <a:rPr lang="en-US" i="1"/>
                      <m:t>+</m:t>
                    </m:r>
                    <m:r>
                      <a:rPr lang="en-US" i="1"/>
                      <m:t>𝐵</m:t>
                    </m:r>
                    <m:r>
                      <a:rPr lang="en-US" i="1"/>
                      <m:t>𝜂</m:t>
                    </m:r>
                    <m:d>
                      <m:dPr>
                        <m:ctrlPr>
                          <a:rPr lang="en-US" i="1"/>
                        </m:ctrlPr>
                      </m:dPr>
                      <m:e>
                        <m:r>
                          <a:rPr lang="en-US" i="1"/>
                          <m:t>𝑠</m:t>
                        </m:r>
                      </m:e>
                    </m:d>
                  </m:oMath>
                </a14:m>
                <a:endParaRPr lang="en-US" dirty="0"/>
              </a:p>
              <a:p>
                <a:r>
                  <a:rPr lang="en-US" dirty="0"/>
                  <a:t>Solving for </a:t>
                </a:r>
                <a14:m>
                  <m:oMath xmlns:m="http://schemas.openxmlformats.org/officeDocument/2006/math">
                    <m:r>
                      <a:rPr lang="en-US" i="1"/>
                      <m:t>𝑥</m:t>
                    </m:r>
                    <m:r>
                      <a:rPr lang="en-US" i="1"/>
                      <m:t>(</m:t>
                    </m:r>
                    <m:r>
                      <a:rPr lang="en-US" i="1"/>
                      <m:t>𝑠</m:t>
                    </m:r>
                    <m:r>
                      <a:rPr lang="en-US" i="1"/>
                      <m:t>)</m:t>
                    </m:r>
                  </m:oMath>
                </a14:m>
                <a:endParaRPr lang="en-US" dirty="0"/>
              </a:p>
              <a:p>
                <a14:m>
                  <m:oMath xmlns:m="http://schemas.openxmlformats.org/officeDocument/2006/math">
                    <m:r>
                      <a:rPr lang="en-US" i="1"/>
                      <m:t>𝑥</m:t>
                    </m:r>
                    <m:d>
                      <m:dPr>
                        <m:ctrlPr>
                          <a:rPr lang="en-US" i="1"/>
                        </m:ctrlPr>
                      </m:dPr>
                      <m:e>
                        <m:r>
                          <a:rPr lang="en-US" i="1"/>
                          <m:t>𝑠</m:t>
                        </m:r>
                      </m:e>
                    </m:d>
                    <m:r>
                      <a:rPr lang="en-US" i="1"/>
                      <m:t>=</m:t>
                    </m:r>
                    <m:sSup>
                      <m:sSupPr>
                        <m:ctrlPr>
                          <a:rPr lang="en-US" i="1"/>
                        </m:ctrlPr>
                      </m:sSupPr>
                      <m:e>
                        <m:d>
                          <m:dPr>
                            <m:begChr m:val="["/>
                            <m:endChr m:val="]"/>
                            <m:ctrlPr>
                              <a:rPr lang="en-US" i="1"/>
                            </m:ctrlPr>
                          </m:dPr>
                          <m:e>
                            <m:r>
                              <a:rPr lang="en-US" i="1"/>
                              <m:t>𝑠𝐼</m:t>
                            </m:r>
                            <m:r>
                              <a:rPr lang="en-US" i="1"/>
                              <m:t>−</m:t>
                            </m:r>
                            <m:r>
                              <a:rPr lang="en-US" i="1"/>
                              <m:t>𝐴</m:t>
                            </m:r>
                          </m:e>
                        </m:d>
                      </m:e>
                      <m:sup>
                        <m:r>
                          <a:rPr lang="en-US" i="1"/>
                          <m:t>−1</m:t>
                        </m:r>
                      </m:sup>
                    </m:sSup>
                    <m:r>
                      <a:rPr lang="en-US" i="1"/>
                      <m:t>𝑥</m:t>
                    </m:r>
                    <m:d>
                      <m:dPr>
                        <m:ctrlPr>
                          <a:rPr lang="en-US" i="1"/>
                        </m:ctrlPr>
                      </m:dPr>
                      <m:e>
                        <m:r>
                          <a:rPr lang="en-US" i="1"/>
                          <m:t>0</m:t>
                        </m:r>
                      </m:e>
                    </m:d>
                    <m:r>
                      <a:rPr lang="en-US" i="1"/>
                      <m:t>+</m:t>
                    </m:r>
                    <m:sSup>
                      <m:sSupPr>
                        <m:ctrlPr>
                          <a:rPr lang="en-US" i="1"/>
                        </m:ctrlPr>
                      </m:sSupPr>
                      <m:e>
                        <m:d>
                          <m:dPr>
                            <m:begChr m:val="["/>
                            <m:endChr m:val="]"/>
                            <m:ctrlPr>
                              <a:rPr lang="en-US" i="1"/>
                            </m:ctrlPr>
                          </m:dPr>
                          <m:e>
                            <m:r>
                              <a:rPr lang="en-US" i="1"/>
                              <m:t>𝑠𝐼</m:t>
                            </m:r>
                            <m:r>
                              <a:rPr lang="en-US" i="1"/>
                              <m:t>−</m:t>
                            </m:r>
                            <m:r>
                              <a:rPr lang="en-US" i="1"/>
                              <m:t>𝐴</m:t>
                            </m:r>
                          </m:e>
                        </m:d>
                      </m:e>
                      <m:sup>
                        <m:r>
                          <a:rPr lang="en-US" i="1"/>
                          <m:t>−1</m:t>
                        </m:r>
                      </m:sup>
                    </m:sSup>
                    <m:r>
                      <a:rPr lang="en-US" i="1"/>
                      <m:t>𝐵</m:t>
                    </m:r>
                    <m:r>
                      <a:rPr lang="en-US" i="1"/>
                      <m:t>𝜂</m:t>
                    </m:r>
                    <m:r>
                      <a:rPr lang="en-US" i="1"/>
                      <m:t>(</m:t>
                    </m:r>
                    <m:r>
                      <a:rPr lang="en-US" i="1"/>
                      <m:t>𝑠</m:t>
                    </m:r>
                    <m:r>
                      <a:rPr lang="en-US" i="1"/>
                      <m:t>)</m:t>
                    </m:r>
                  </m:oMath>
                </a14:m>
                <a:endParaRPr lang="en-US" dirty="0"/>
              </a:p>
              <a:p>
                <a14:m>
                  <m:oMath xmlns:m="http://schemas.openxmlformats.org/officeDocument/2006/math">
                    <m:r>
                      <a:rPr lang="en-US" i="1"/>
                      <m:t>𝑥</m:t>
                    </m:r>
                    <m:d>
                      <m:dPr>
                        <m:ctrlPr>
                          <a:rPr lang="en-US" i="1"/>
                        </m:ctrlPr>
                      </m:dPr>
                      <m:e>
                        <m:r>
                          <a:rPr lang="en-US" i="1"/>
                          <m:t>𝑡</m:t>
                        </m:r>
                      </m:e>
                    </m:d>
                    <m:r>
                      <a:rPr lang="en-US" i="1"/>
                      <m:t>=</m:t>
                    </m:r>
                    <m:sSup>
                      <m:sSupPr>
                        <m:ctrlPr>
                          <a:rPr lang="en-US" i="1"/>
                        </m:ctrlPr>
                      </m:sSupPr>
                      <m:e>
                        <m:r>
                          <a:rPr lang="en-US" i="1"/>
                          <m:t>ℒ</m:t>
                        </m:r>
                      </m:e>
                      <m:sup>
                        <m:r>
                          <a:rPr lang="en-US" i="1"/>
                          <m:t>−1</m:t>
                        </m:r>
                      </m:sup>
                    </m:sSup>
                    <m:sSup>
                      <m:sSupPr>
                        <m:ctrlPr>
                          <a:rPr lang="en-US" i="1"/>
                        </m:ctrlPr>
                      </m:sSupPr>
                      <m:e>
                        <m:d>
                          <m:dPr>
                            <m:begChr m:val="["/>
                            <m:endChr m:val="]"/>
                            <m:ctrlPr>
                              <a:rPr lang="en-US" i="1"/>
                            </m:ctrlPr>
                          </m:dPr>
                          <m:e>
                            <m:r>
                              <a:rPr lang="en-US" i="1"/>
                              <m:t>𝑠𝐼</m:t>
                            </m:r>
                            <m:r>
                              <a:rPr lang="en-US" i="1"/>
                              <m:t>−</m:t>
                            </m:r>
                            <m:r>
                              <a:rPr lang="en-US" i="1"/>
                              <m:t>𝐴</m:t>
                            </m:r>
                          </m:e>
                        </m:d>
                      </m:e>
                      <m:sup>
                        <m:r>
                          <a:rPr lang="en-US" i="1"/>
                          <m:t>−1</m:t>
                        </m:r>
                      </m:sup>
                    </m:sSup>
                    <m:r>
                      <a:rPr lang="en-US" i="1"/>
                      <m:t>𝑥</m:t>
                    </m:r>
                    <m:d>
                      <m:dPr>
                        <m:ctrlPr>
                          <a:rPr lang="en-US" i="1"/>
                        </m:ctrlPr>
                      </m:dPr>
                      <m:e>
                        <m:r>
                          <a:rPr lang="en-US" i="1"/>
                          <m:t>0</m:t>
                        </m:r>
                      </m:e>
                    </m:d>
                    <m:r>
                      <a:rPr lang="en-US" i="1"/>
                      <m:t>+</m:t>
                    </m:r>
                    <m:sSup>
                      <m:sSupPr>
                        <m:ctrlPr>
                          <a:rPr lang="en-US" i="1"/>
                        </m:ctrlPr>
                      </m:sSupPr>
                      <m:e>
                        <m:r>
                          <a:rPr lang="en-US" i="1"/>
                          <m:t>ℒ</m:t>
                        </m:r>
                      </m:e>
                      <m:sup>
                        <m:r>
                          <a:rPr lang="en-US" i="1"/>
                          <m:t>−1</m:t>
                        </m:r>
                      </m:sup>
                    </m:sSup>
                    <m:r>
                      <a:rPr lang="en-US" i="1"/>
                      <m:t>[</m:t>
                    </m:r>
                    <m:sSup>
                      <m:sSupPr>
                        <m:ctrlPr>
                          <a:rPr lang="en-US" i="1"/>
                        </m:ctrlPr>
                      </m:sSupPr>
                      <m:e>
                        <m:d>
                          <m:dPr>
                            <m:begChr m:val="["/>
                            <m:endChr m:val="]"/>
                            <m:ctrlPr>
                              <a:rPr lang="en-US" i="1"/>
                            </m:ctrlPr>
                          </m:dPr>
                          <m:e>
                            <m:r>
                              <a:rPr lang="en-US" i="1"/>
                              <m:t>𝑠𝐼</m:t>
                            </m:r>
                            <m:r>
                              <a:rPr lang="en-US" i="1"/>
                              <m:t>−</m:t>
                            </m:r>
                            <m:r>
                              <a:rPr lang="en-US" i="1"/>
                              <m:t>𝐴</m:t>
                            </m:r>
                          </m:e>
                        </m:d>
                      </m:e>
                      <m:sup>
                        <m:r>
                          <a:rPr lang="en-US" i="1"/>
                          <m:t>−1</m:t>
                        </m:r>
                      </m:sup>
                    </m:sSup>
                    <m:r>
                      <a:rPr lang="en-US" i="1"/>
                      <m:t>𝐵</m:t>
                    </m:r>
                    <m:r>
                      <a:rPr lang="en-US" i="1"/>
                      <m:t>𝜂</m:t>
                    </m:r>
                    <m:d>
                      <m:dPr>
                        <m:ctrlPr>
                          <a:rPr lang="en-US" i="1"/>
                        </m:ctrlPr>
                      </m:dPr>
                      <m:e>
                        <m:r>
                          <a:rPr lang="en-US" i="1"/>
                          <m:t>𝑠</m:t>
                        </m:r>
                      </m:e>
                    </m:d>
                    <m:r>
                      <a:rPr lang="en-US" i="1"/>
                      <m:t>]</m:t>
                    </m:r>
                  </m:oMath>
                </a14:m>
                <a:endParaRPr lang="en-US" dirty="0"/>
              </a:p>
              <a:p>
                <a:r>
                  <a:rPr lang="en-US" dirty="0"/>
                  <a:t>Or</a:t>
                </a:r>
              </a:p>
              <a:p>
                <a14:m>
                  <m:oMath xmlns:m="http://schemas.openxmlformats.org/officeDocument/2006/math">
                    <m:r>
                      <a:rPr lang="en-US" i="1"/>
                      <m:t>𝑥</m:t>
                    </m:r>
                    <m:d>
                      <m:dPr>
                        <m:ctrlPr>
                          <a:rPr lang="en-US" i="1"/>
                        </m:ctrlPr>
                      </m:dPr>
                      <m:e>
                        <m:r>
                          <a:rPr lang="en-US" i="1"/>
                          <m:t>𝑡</m:t>
                        </m:r>
                      </m:e>
                    </m:d>
                    <m:r>
                      <a:rPr lang="en-US" i="1"/>
                      <m:t>=</m:t>
                    </m:r>
                    <m:r>
                      <m:rPr>
                        <m:sty m:val="p"/>
                      </m:rPr>
                      <a:rPr lang="en-US"/>
                      <m:t>Φ</m:t>
                    </m:r>
                    <m:d>
                      <m:dPr>
                        <m:ctrlPr>
                          <a:rPr lang="en-US" i="1"/>
                        </m:ctrlPr>
                      </m:dPr>
                      <m:e>
                        <m:r>
                          <a:rPr lang="en-US" i="1"/>
                          <m:t>𝑡</m:t>
                        </m:r>
                      </m:e>
                    </m:d>
                    <m:r>
                      <a:rPr lang="en-US" i="1"/>
                      <m:t>𝑥</m:t>
                    </m:r>
                    <m:d>
                      <m:dPr>
                        <m:ctrlPr>
                          <a:rPr lang="en-US" i="1"/>
                        </m:ctrlPr>
                      </m:dPr>
                      <m:e>
                        <m:r>
                          <a:rPr lang="en-US" i="1"/>
                          <m:t>0</m:t>
                        </m:r>
                      </m:e>
                    </m:d>
                    <m:r>
                      <a:rPr lang="en-US" i="1"/>
                      <m:t>+</m:t>
                    </m:r>
                    <m:nary>
                      <m:naryPr>
                        <m:limLoc m:val="undOvr"/>
                        <m:ctrlPr>
                          <a:rPr lang="en-US" i="1"/>
                        </m:ctrlPr>
                      </m:naryPr>
                      <m:sub>
                        <m:r>
                          <a:rPr lang="en-US" i="1"/>
                          <m:t>0</m:t>
                        </m:r>
                      </m:sub>
                      <m:sup>
                        <m:r>
                          <a:rPr lang="en-US" i="1"/>
                          <m:t>1</m:t>
                        </m:r>
                      </m:sup>
                      <m:e>
                        <m:r>
                          <m:rPr>
                            <m:sty m:val="p"/>
                          </m:rPr>
                          <a:rPr lang="en-US"/>
                          <m:t>Φ</m:t>
                        </m:r>
                        <m:d>
                          <m:dPr>
                            <m:ctrlPr>
                              <a:rPr lang="en-US" i="1"/>
                            </m:ctrlPr>
                          </m:dPr>
                          <m:e>
                            <m:r>
                              <a:rPr lang="en-US" i="1"/>
                              <m:t>𝑡</m:t>
                            </m:r>
                            <m:r>
                              <a:rPr lang="en-US" i="1"/>
                              <m:t>−</m:t>
                            </m:r>
                            <m:r>
                              <a:rPr lang="en-US" i="1"/>
                              <m:t>𝜏</m:t>
                            </m:r>
                          </m:e>
                        </m:d>
                        <m:r>
                          <a:rPr lang="en-US" i="1"/>
                          <m:t>𝐵</m:t>
                        </m:r>
                        <m:r>
                          <a:rPr lang="en-US" i="1"/>
                          <m:t>𝜂</m:t>
                        </m:r>
                        <m:d>
                          <m:dPr>
                            <m:ctrlPr>
                              <a:rPr lang="en-US" i="1"/>
                            </m:ctrlPr>
                          </m:dPr>
                          <m:e>
                            <m:r>
                              <a:rPr lang="en-US" i="1"/>
                              <m:t>𝜏</m:t>
                            </m:r>
                          </m:e>
                        </m:d>
                        <m:r>
                          <a:rPr lang="en-US" i="1"/>
                          <m:t>𝑑</m:t>
                        </m:r>
                        <m:r>
                          <a:rPr lang="en-US" i="1"/>
                          <m:t>𝜏</m:t>
                        </m:r>
                      </m:e>
                    </m:nary>
                  </m:oMath>
                </a14:m>
                <a:endParaRPr lang="en-US" dirty="0"/>
              </a:p>
              <a:p>
                <a:endParaRPr lang="en-US" dirty="0"/>
              </a:p>
            </p:txBody>
          </p:sp>
        </mc:Choice>
        <mc:Fallback>
          <p:sp>
            <p:nvSpPr>
              <p:cNvPr id="3" name="Content Placeholder 2">
                <a:extLst>
                  <a:ext uri="{FF2B5EF4-FFF2-40B4-BE49-F238E27FC236}">
                    <a16:creationId xmlns:a16="http://schemas.microsoft.com/office/drawing/2014/main" id="{CD00EDA9-862B-4209-B659-6A90C7EBFB5D}"/>
                  </a:ext>
                </a:extLst>
              </p:cNvPr>
              <p:cNvSpPr>
                <a:spLocks noGrp="1" noRot="1" noChangeAspect="1" noMove="1" noResize="1" noEditPoints="1" noAdjustHandles="1" noChangeArrowheads="1" noChangeShapeType="1" noTextEdit="1"/>
              </p:cNvSpPr>
              <p:nvPr>
                <p:ph idx="1"/>
              </p:nvPr>
            </p:nvSpPr>
            <p:spPr>
              <a:xfrm>
                <a:off x="838200" y="898359"/>
                <a:ext cx="10515600" cy="5502442"/>
              </a:xfrm>
              <a:blipFill>
                <a:blip r:embed="rId2"/>
                <a:stretch>
                  <a:fillRect l="-1043" t="-1772"/>
                </a:stretch>
              </a:blipFill>
            </p:spPr>
            <p:txBody>
              <a:bodyPr/>
              <a:lstStyle/>
              <a:p>
                <a:r>
                  <a:rPr lang="en-US">
                    <a:noFill/>
                  </a:rPr>
                  <a:t> </a:t>
                </a:r>
              </a:p>
            </p:txBody>
          </p:sp>
        </mc:Fallback>
      </mc:AlternateContent>
    </p:spTree>
    <p:extLst>
      <p:ext uri="{BB962C8B-B14F-4D97-AF65-F5344CB8AC3E}">
        <p14:creationId xmlns:p14="http://schemas.microsoft.com/office/powerpoint/2010/main" val="3623591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E1E2-75D9-44DF-AC6F-4B0246A116E6}"/>
              </a:ext>
            </a:extLst>
          </p:cNvPr>
          <p:cNvSpPr>
            <a:spLocks noGrp="1"/>
          </p:cNvSpPr>
          <p:nvPr>
            <p:ph type="title"/>
          </p:nvPr>
        </p:nvSpPr>
        <p:spPr/>
        <p:txBody>
          <a:bodyPr/>
          <a:lstStyle/>
          <a:p>
            <a:r>
              <a:rPr lang="en-US" dirty="0"/>
              <a:t>Transient-Response Analysis of State-Space Systems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61AB2B-9088-4B3E-8662-4A56EE07A486}"/>
                  </a:ext>
                </a:extLst>
              </p:cNvPr>
              <p:cNvSpPr>
                <a:spLocks noGrp="1"/>
              </p:cNvSpPr>
              <p:nvPr>
                <p:ph idx="1"/>
              </p:nvPr>
            </p:nvSpPr>
            <p:spPr/>
            <p:txBody>
              <a:bodyPr/>
              <a:lstStyle/>
              <a:p>
                <a:r>
                  <a:rPr lang="en-US" dirty="0"/>
                  <a:t>Step Response using </a:t>
                </a:r>
                <a:r>
                  <a:rPr lang="en-US" dirty="0" err="1"/>
                  <a:t>MatLab</a:t>
                </a:r>
                <a:endParaRPr lang="en-US" dirty="0"/>
              </a:p>
              <a:p>
                <a:r>
                  <a:rPr lang="en-US" dirty="0"/>
                  <a:t>First the system is defined with</a:t>
                </a:r>
              </a:p>
              <a:p>
                <a14:m>
                  <m:oMath xmlns:m="http://schemas.openxmlformats.org/officeDocument/2006/math">
                    <m:r>
                      <a:rPr lang="en-US" i="1"/>
                      <m:t>𝑠𝑦𝑠</m:t>
                    </m:r>
                    <m:r>
                      <a:rPr lang="en-US" i="1"/>
                      <m:t>=</m:t>
                    </m:r>
                    <m:r>
                      <a:rPr lang="en-US" i="1"/>
                      <m:t>𝑠𝑠</m:t>
                    </m:r>
                    <m:d>
                      <m:dPr>
                        <m:ctrlPr>
                          <a:rPr lang="en-US" i="1"/>
                        </m:ctrlPr>
                      </m:dPr>
                      <m:e>
                        <m:r>
                          <a:rPr lang="en-US" i="1"/>
                          <m:t>𝐴</m:t>
                        </m:r>
                        <m:r>
                          <a:rPr lang="en-US" i="1"/>
                          <m:t>,</m:t>
                        </m:r>
                        <m:r>
                          <a:rPr lang="en-US" i="1"/>
                          <m:t>𝐵</m:t>
                        </m:r>
                        <m:r>
                          <a:rPr lang="en-US" i="1"/>
                          <m:t>,</m:t>
                        </m:r>
                        <m:r>
                          <a:rPr lang="en-US" i="1"/>
                          <m:t>𝐶</m:t>
                        </m:r>
                        <m:r>
                          <a:rPr lang="en-US" i="1"/>
                          <m:t>,</m:t>
                        </m:r>
                        <m:r>
                          <a:rPr lang="en-US" i="1"/>
                          <m:t>𝐷</m:t>
                        </m:r>
                      </m:e>
                    </m:d>
                  </m:oMath>
                </a14:m>
                <a:endParaRPr lang="en-US" dirty="0"/>
              </a:p>
              <a:p>
                <a:r>
                  <a:rPr lang="en-US" dirty="0"/>
                  <a:t>For a unit step response, the command</a:t>
                </a:r>
              </a:p>
              <a:p>
                <a14:m>
                  <m:oMath xmlns:m="http://schemas.openxmlformats.org/officeDocument/2006/math">
                    <m:r>
                      <a:rPr lang="en-US" i="1"/>
                      <m:t>𝑠𝑡𝑒𝑝</m:t>
                    </m:r>
                    <m:d>
                      <m:dPr>
                        <m:ctrlPr>
                          <a:rPr lang="en-US" i="1"/>
                        </m:ctrlPr>
                      </m:dPr>
                      <m:e>
                        <m:r>
                          <a:rPr lang="en-US" i="1"/>
                          <m:t>𝑠𝑦𝑠</m:t>
                        </m:r>
                      </m:e>
                    </m:d>
                  </m:oMath>
                </a14:m>
                <a:r>
                  <a:rPr lang="en-US" dirty="0"/>
                  <a:t>or</a:t>
                </a:r>
                <a14:m>
                  <m:oMath xmlns:m="http://schemas.openxmlformats.org/officeDocument/2006/math">
                    <m:r>
                      <a:rPr lang="en-US" i="1"/>
                      <m:t>                 </m:t>
                    </m:r>
                    <m:r>
                      <a:rPr lang="en-US" i="1"/>
                      <m:t>𝑠𝑡𝑒𝑝</m:t>
                    </m:r>
                    <m:r>
                      <a:rPr lang="en-US" i="1"/>
                      <m:t>(</m:t>
                    </m:r>
                    <m:r>
                      <a:rPr lang="en-US" i="1"/>
                      <m:t>𝐴</m:t>
                    </m:r>
                    <m:r>
                      <a:rPr lang="en-US" i="1"/>
                      <m:t>,</m:t>
                    </m:r>
                    <m:r>
                      <a:rPr lang="en-US" i="1"/>
                      <m:t>𝐵</m:t>
                    </m:r>
                    <m:r>
                      <a:rPr lang="en-US" i="1"/>
                      <m:t>,</m:t>
                    </m:r>
                    <m:r>
                      <a:rPr lang="en-US" i="1"/>
                      <m:t>𝐶</m:t>
                    </m:r>
                    <m:r>
                      <a:rPr lang="en-US" i="1"/>
                      <m:t>,</m:t>
                    </m:r>
                    <m:r>
                      <a:rPr lang="en-US" i="1"/>
                      <m:t>𝐷</m:t>
                    </m:r>
                    <m:r>
                      <a:rPr lang="en-US" i="1"/>
                      <m:t>)</m:t>
                    </m:r>
                  </m:oMath>
                </a14:m>
                <a:endParaRPr lang="en-US" dirty="0"/>
              </a:p>
              <a:p>
                <a:r>
                  <a:rPr lang="en-US" dirty="0"/>
                  <a:t>will generate plots of the responses. There will be one plot for each state and a set of plots for each input.</a:t>
                </a:r>
              </a:p>
            </p:txBody>
          </p:sp>
        </mc:Choice>
        <mc:Fallback>
          <p:sp>
            <p:nvSpPr>
              <p:cNvPr id="3" name="Content Placeholder 2">
                <a:extLst>
                  <a:ext uri="{FF2B5EF4-FFF2-40B4-BE49-F238E27FC236}">
                    <a16:creationId xmlns:a16="http://schemas.microsoft.com/office/drawing/2014/main" id="{9D61AB2B-9088-4B3E-8662-4A56EE07A48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62309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FF78-0807-4DAE-9DF6-8257E51AD1A8}"/>
              </a:ext>
            </a:extLst>
          </p:cNvPr>
          <p:cNvSpPr>
            <a:spLocks noGrp="1"/>
          </p:cNvSpPr>
          <p:nvPr>
            <p:ph type="title"/>
          </p:nvPr>
        </p:nvSpPr>
        <p:spPr/>
        <p:txBody>
          <a:bodyPr/>
          <a:lstStyle/>
          <a:p>
            <a:r>
              <a:rPr lang="en-US" dirty="0"/>
              <a:t>Correlation between transfer functions and state – space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8E8266-F153-4F0B-8E6D-90148CF21A65}"/>
                  </a:ext>
                </a:extLst>
              </p:cNvPr>
              <p:cNvSpPr>
                <a:spLocks noGrp="1"/>
              </p:cNvSpPr>
              <p:nvPr>
                <p:ph idx="1"/>
              </p:nvPr>
            </p:nvSpPr>
            <p:spPr>
              <a:xfrm>
                <a:off x="838200" y="1825625"/>
                <a:ext cx="10515600" cy="4667250"/>
              </a:xfrm>
            </p:spPr>
            <p:txBody>
              <a:bodyPr>
                <a:normAutofit/>
              </a:bodyPr>
              <a:lstStyle/>
              <a:p>
                <a:r>
                  <a:rPr lang="en-US" dirty="0"/>
                  <a:t>How to derive the transfer functions of a single-input-single-output system from the +state – space equations.</a:t>
                </a:r>
              </a:p>
              <a:p>
                <a:r>
                  <a:rPr lang="en-US" dirty="0"/>
                  <a:t>Let us consider the system whose transfer function is given by </a:t>
                </a:r>
              </a:p>
              <a:p>
                <a14:m>
                  <m:oMath xmlns:m="http://schemas.openxmlformats.org/officeDocument/2006/math">
                    <m:f>
                      <m:fPr>
                        <m:ctrlPr>
                          <a:rPr lang="en-US" i="1"/>
                        </m:ctrlPr>
                      </m:fPr>
                      <m:num>
                        <m:r>
                          <a:rPr lang="en-US" i="1"/>
                          <m:t>𝑦</m:t>
                        </m:r>
                        <m:r>
                          <a:rPr lang="en-US" i="1"/>
                          <m:t>(</m:t>
                        </m:r>
                        <m:r>
                          <a:rPr lang="en-US" i="1"/>
                          <m:t>𝑠</m:t>
                        </m:r>
                        <m:r>
                          <a:rPr lang="en-US" i="1"/>
                          <m:t>)</m:t>
                        </m:r>
                      </m:num>
                      <m:den>
                        <m:r>
                          <a:rPr lang="en-US" i="1"/>
                          <m:t>𝑢</m:t>
                        </m:r>
                        <m:r>
                          <a:rPr lang="en-US" i="1"/>
                          <m:t>(</m:t>
                        </m:r>
                        <m:r>
                          <a:rPr lang="en-US" i="1"/>
                          <m:t>𝑠</m:t>
                        </m:r>
                        <m:r>
                          <a:rPr lang="en-US" i="1"/>
                          <m:t>)</m:t>
                        </m:r>
                      </m:den>
                    </m:f>
                    <m:r>
                      <a:rPr lang="en-US" i="1"/>
                      <m:t>=</m:t>
                    </m:r>
                    <m:r>
                      <a:rPr lang="en-US" i="1"/>
                      <m:t>𝐺</m:t>
                    </m:r>
                    <m:r>
                      <a:rPr lang="en-US" i="1"/>
                      <m:t>(</m:t>
                    </m:r>
                    <m:r>
                      <a:rPr lang="en-US" i="1"/>
                      <m:t>𝑠</m:t>
                    </m:r>
                    <m:r>
                      <a:rPr lang="en-US" i="1"/>
                      <m:t>)</m:t>
                    </m:r>
                  </m:oMath>
                </a14:m>
                <a:r>
                  <a:rPr lang="en-US" dirty="0"/>
                  <a:t>                                                             (5)</a:t>
                </a:r>
              </a:p>
              <a:p>
                <a:r>
                  <a:rPr lang="en-US" dirty="0"/>
                  <a:t>This system may be represented in state space by the following equations</a:t>
                </a:r>
              </a:p>
              <a:p>
                <a14:m>
                  <m:oMath xmlns:m="http://schemas.openxmlformats.org/officeDocument/2006/math">
                    <m:acc>
                      <m:accPr>
                        <m:chr m:val="̇"/>
                        <m:ctrlPr>
                          <a:rPr lang="en-US" i="1"/>
                        </m:ctrlPr>
                      </m:accPr>
                      <m:e>
                        <m:r>
                          <a:rPr lang="en-US" i="1"/>
                          <m:t>𝑥</m:t>
                        </m:r>
                      </m:e>
                    </m:acc>
                    <m:r>
                      <a:rPr lang="en-US" i="1"/>
                      <m:t>=</m:t>
                    </m:r>
                    <m:r>
                      <a:rPr lang="en-US" i="1"/>
                      <m:t>𝐴𝑥</m:t>
                    </m:r>
                    <m:r>
                      <a:rPr lang="en-US" i="1"/>
                      <m:t>+</m:t>
                    </m:r>
                    <m:r>
                      <a:rPr lang="en-US" i="1"/>
                      <m:t>𝐵𝑢</m:t>
                    </m:r>
                  </m:oMath>
                </a14:m>
                <a:r>
                  <a:rPr lang="en-US" dirty="0"/>
                  <a:t>                                                       (6)</a:t>
                </a:r>
              </a:p>
              <a:p>
                <a14:m>
                  <m:oMath xmlns:m="http://schemas.openxmlformats.org/officeDocument/2006/math">
                    <m:r>
                      <a:rPr lang="en-US" i="1"/>
                      <m:t>𝑦</m:t>
                    </m:r>
                    <m:r>
                      <a:rPr lang="en-US" i="1"/>
                      <m:t>=</m:t>
                    </m:r>
                    <m:r>
                      <a:rPr lang="en-US" i="1"/>
                      <m:t>𝐶𝑥</m:t>
                    </m:r>
                    <m:r>
                      <a:rPr lang="en-US" i="1"/>
                      <m:t>+</m:t>
                    </m:r>
                    <m:r>
                      <a:rPr lang="en-US" i="1"/>
                      <m:t>𝐷𝑢</m:t>
                    </m:r>
                  </m:oMath>
                </a14:m>
                <a:r>
                  <a:rPr lang="en-US" dirty="0"/>
                  <a:t>                                                         (7)</a:t>
                </a:r>
              </a:p>
              <a:p>
                <a:r>
                  <a:rPr lang="en-US" dirty="0"/>
                  <a:t>Where x is the state vector, u is the input and y is the output</a:t>
                </a:r>
              </a:p>
              <a:p>
                <a:endParaRPr lang="en-US" dirty="0"/>
              </a:p>
            </p:txBody>
          </p:sp>
        </mc:Choice>
        <mc:Fallback>
          <p:sp>
            <p:nvSpPr>
              <p:cNvPr id="3" name="Content Placeholder 2">
                <a:extLst>
                  <a:ext uri="{FF2B5EF4-FFF2-40B4-BE49-F238E27FC236}">
                    <a16:creationId xmlns:a16="http://schemas.microsoft.com/office/drawing/2014/main" id="{A58E8266-F153-4F0B-8E6D-90148CF21A6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b="-914"/>
                </a:stretch>
              </a:blipFill>
            </p:spPr>
            <p:txBody>
              <a:bodyPr/>
              <a:lstStyle/>
              <a:p>
                <a:r>
                  <a:rPr lang="en-US">
                    <a:noFill/>
                  </a:rPr>
                  <a:t> </a:t>
                </a:r>
              </a:p>
            </p:txBody>
          </p:sp>
        </mc:Fallback>
      </mc:AlternateContent>
    </p:spTree>
    <p:extLst>
      <p:ext uri="{BB962C8B-B14F-4D97-AF65-F5344CB8AC3E}">
        <p14:creationId xmlns:p14="http://schemas.microsoft.com/office/powerpoint/2010/main" val="3256741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2416FE-6E04-4DFE-9CA1-F039A57E7A8C}"/>
                  </a:ext>
                </a:extLst>
              </p:cNvPr>
              <p:cNvSpPr>
                <a:spLocks noGrp="1"/>
              </p:cNvSpPr>
              <p:nvPr>
                <p:ph idx="1"/>
              </p:nvPr>
            </p:nvSpPr>
            <p:spPr>
              <a:xfrm>
                <a:off x="838200" y="753979"/>
                <a:ext cx="10515600" cy="5422984"/>
              </a:xfrm>
            </p:spPr>
            <p:txBody>
              <a:bodyPr/>
              <a:lstStyle/>
              <a:p>
                <a:r>
                  <a:rPr lang="en-US" dirty="0"/>
                  <a:t>The Laplace transform of equation (6) and (7) are given by </a:t>
                </a:r>
              </a:p>
              <a:p>
                <a14:m>
                  <m:oMath xmlns:m="http://schemas.openxmlformats.org/officeDocument/2006/math">
                    <m:r>
                      <a:rPr lang="en-US" i="1"/>
                      <m:t>𝑠𝑥</m:t>
                    </m:r>
                    <m:d>
                      <m:dPr>
                        <m:ctrlPr>
                          <a:rPr lang="en-US" i="1"/>
                        </m:ctrlPr>
                      </m:dPr>
                      <m:e>
                        <m:r>
                          <a:rPr lang="en-US" i="1"/>
                          <m:t>𝑠</m:t>
                        </m:r>
                      </m:e>
                    </m:d>
                    <m:r>
                      <a:rPr lang="en-US" i="1"/>
                      <m:t>−</m:t>
                    </m:r>
                    <m:r>
                      <a:rPr lang="en-US" i="1"/>
                      <m:t>𝑥</m:t>
                    </m:r>
                    <m:d>
                      <m:dPr>
                        <m:ctrlPr>
                          <a:rPr lang="en-US" i="1"/>
                        </m:ctrlPr>
                      </m:dPr>
                      <m:e>
                        <m:r>
                          <a:rPr lang="en-US" i="1"/>
                          <m:t>0</m:t>
                        </m:r>
                      </m:e>
                    </m:d>
                    <m:r>
                      <a:rPr lang="en-US" i="1"/>
                      <m:t>=</m:t>
                    </m:r>
                    <m:r>
                      <a:rPr lang="en-US" i="1"/>
                      <m:t>𝐴𝑥</m:t>
                    </m:r>
                    <m:d>
                      <m:dPr>
                        <m:ctrlPr>
                          <a:rPr lang="en-US" i="1"/>
                        </m:ctrlPr>
                      </m:dPr>
                      <m:e>
                        <m:r>
                          <a:rPr lang="en-US" i="1"/>
                          <m:t>𝑠</m:t>
                        </m:r>
                      </m:e>
                    </m:d>
                    <m:r>
                      <a:rPr lang="en-US" i="1"/>
                      <m:t>+</m:t>
                    </m:r>
                    <m:r>
                      <a:rPr lang="en-US" i="1"/>
                      <m:t>𝐵𝑢</m:t>
                    </m:r>
                    <m:r>
                      <a:rPr lang="en-US" i="1"/>
                      <m:t>(</m:t>
                    </m:r>
                    <m:r>
                      <a:rPr lang="en-US" i="1"/>
                      <m:t>𝑠</m:t>
                    </m:r>
                    <m:r>
                      <a:rPr lang="en-US" i="1"/>
                      <m:t>)</m:t>
                    </m:r>
                  </m:oMath>
                </a14:m>
                <a:r>
                  <a:rPr lang="en-US" dirty="0"/>
                  <a:t>                                                   (8)</a:t>
                </a:r>
              </a:p>
              <a:p>
                <a14:m>
                  <m:oMath xmlns:m="http://schemas.openxmlformats.org/officeDocument/2006/math">
                    <m:r>
                      <a:rPr lang="en-US" i="1"/>
                      <m:t>𝑦</m:t>
                    </m:r>
                    <m:d>
                      <m:dPr>
                        <m:ctrlPr>
                          <a:rPr lang="en-US" i="1"/>
                        </m:ctrlPr>
                      </m:dPr>
                      <m:e>
                        <m:r>
                          <a:rPr lang="en-US" i="1"/>
                          <m:t>𝑠</m:t>
                        </m:r>
                      </m:e>
                    </m:d>
                    <m:r>
                      <a:rPr lang="en-US" i="1"/>
                      <m:t>=</m:t>
                    </m:r>
                    <m:r>
                      <a:rPr lang="en-US" i="1"/>
                      <m:t>𝐶𝑥</m:t>
                    </m:r>
                    <m:d>
                      <m:dPr>
                        <m:ctrlPr>
                          <a:rPr lang="en-US" i="1"/>
                        </m:ctrlPr>
                      </m:dPr>
                      <m:e>
                        <m:r>
                          <a:rPr lang="en-US" i="1"/>
                          <m:t>𝑠</m:t>
                        </m:r>
                      </m:e>
                    </m:d>
                    <m:r>
                      <a:rPr lang="en-US" i="1"/>
                      <m:t>+</m:t>
                    </m:r>
                    <m:r>
                      <a:rPr lang="en-US" i="1"/>
                      <m:t>𝐷𝑢</m:t>
                    </m:r>
                    <m:r>
                      <a:rPr lang="en-US" i="1"/>
                      <m:t>(</m:t>
                    </m:r>
                    <m:r>
                      <a:rPr lang="en-US" i="1"/>
                      <m:t>𝑠</m:t>
                    </m:r>
                    <m:r>
                      <a:rPr lang="en-US" i="1"/>
                      <m:t>)</m:t>
                    </m:r>
                  </m:oMath>
                </a14:m>
                <a:r>
                  <a:rPr lang="en-US" dirty="0"/>
                  <a:t>                                                                 (9)</a:t>
                </a:r>
              </a:p>
              <a:p>
                <a:r>
                  <a:rPr lang="en-US" dirty="0"/>
                  <a:t>Since the transfer function was previously defined as the ratio of the Laplace transform of the output to the Laplace transform of the input when the initial conditions were zero, we assume that x(0) in equation (8) is zero. </a:t>
                </a:r>
              </a:p>
              <a:p>
                <a:r>
                  <a:rPr lang="en-US" dirty="0"/>
                  <a:t>Then we have</a:t>
                </a:r>
              </a:p>
              <a:p>
                <a14:m>
                  <m:oMath xmlns:m="http://schemas.openxmlformats.org/officeDocument/2006/math">
                    <m:r>
                      <a:rPr lang="en-US" i="1"/>
                      <m:t>𝑠𝑥</m:t>
                    </m:r>
                    <m:d>
                      <m:dPr>
                        <m:ctrlPr>
                          <a:rPr lang="en-US" i="1"/>
                        </m:ctrlPr>
                      </m:dPr>
                      <m:e>
                        <m:r>
                          <a:rPr lang="en-US" i="1"/>
                          <m:t>𝑠</m:t>
                        </m:r>
                      </m:e>
                    </m:d>
                    <m:r>
                      <a:rPr lang="en-US" i="1"/>
                      <m:t>−</m:t>
                    </m:r>
                    <m:r>
                      <a:rPr lang="en-US" i="1"/>
                      <m:t>𝐴𝑥</m:t>
                    </m:r>
                    <m:d>
                      <m:dPr>
                        <m:ctrlPr>
                          <a:rPr lang="en-US" i="1"/>
                        </m:ctrlPr>
                      </m:dPr>
                      <m:e>
                        <m:r>
                          <a:rPr lang="en-US" i="1"/>
                          <m:t>𝑠</m:t>
                        </m:r>
                      </m:e>
                    </m:d>
                    <m:r>
                      <a:rPr lang="en-US" i="1"/>
                      <m:t>=</m:t>
                    </m:r>
                    <m:r>
                      <a:rPr lang="en-US" i="1"/>
                      <m:t>𝐵𝑢</m:t>
                    </m:r>
                    <m:r>
                      <a:rPr lang="en-US" i="1"/>
                      <m:t>(</m:t>
                    </m:r>
                    <m:r>
                      <a:rPr lang="en-US" i="1"/>
                      <m:t>𝑠</m:t>
                    </m:r>
                    <m:r>
                      <a:rPr lang="en-US" i="1"/>
                      <m:t>)</m:t>
                    </m:r>
                  </m:oMath>
                </a14:m>
                <a:endParaRPr lang="en-US" dirty="0"/>
              </a:p>
              <a:p>
                <a14:m>
                  <m:oMath xmlns:m="http://schemas.openxmlformats.org/officeDocument/2006/math">
                    <m:r>
                      <a:rPr lang="en-US" i="1"/>
                      <m:t>(</m:t>
                    </m:r>
                    <m:r>
                      <a:rPr lang="en-US" i="1"/>
                      <m:t>𝑠𝐼</m:t>
                    </m:r>
                    <m:r>
                      <a:rPr lang="en-US" i="1"/>
                      <m:t>−</m:t>
                    </m:r>
                    <m:r>
                      <a:rPr lang="en-US" i="1"/>
                      <m:t>𝐴</m:t>
                    </m:r>
                    <m:r>
                      <a:rPr lang="en-US" i="1"/>
                      <m:t>)</m:t>
                    </m:r>
                    <m:r>
                      <a:rPr lang="en-US" i="1"/>
                      <m:t>𝑥</m:t>
                    </m:r>
                    <m:d>
                      <m:dPr>
                        <m:ctrlPr>
                          <a:rPr lang="en-US" i="1"/>
                        </m:ctrlPr>
                      </m:dPr>
                      <m:e>
                        <m:r>
                          <a:rPr lang="en-US" i="1"/>
                          <m:t>𝑠</m:t>
                        </m:r>
                      </m:e>
                    </m:d>
                    <m:r>
                      <a:rPr lang="en-US" i="1"/>
                      <m:t>=</m:t>
                    </m:r>
                    <m:r>
                      <a:rPr lang="en-US" i="1"/>
                      <m:t>𝐵𝑢</m:t>
                    </m:r>
                    <m:r>
                      <a:rPr lang="en-US" i="1"/>
                      <m:t>(</m:t>
                    </m:r>
                    <m:r>
                      <a:rPr lang="en-US" i="1"/>
                      <m:t>𝑠</m:t>
                    </m:r>
                    <m:r>
                      <a:rPr lang="en-US" i="1"/>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392416FE-6E04-4DFE-9CA1-F039A57E7A8C}"/>
                  </a:ext>
                </a:extLst>
              </p:cNvPr>
              <p:cNvSpPr>
                <a:spLocks noGrp="1" noRot="1" noChangeAspect="1" noMove="1" noResize="1" noEditPoints="1" noAdjustHandles="1" noChangeArrowheads="1" noChangeShapeType="1" noTextEdit="1"/>
              </p:cNvSpPr>
              <p:nvPr>
                <p:ph idx="1"/>
              </p:nvPr>
            </p:nvSpPr>
            <p:spPr>
              <a:xfrm>
                <a:off x="838200" y="753979"/>
                <a:ext cx="10515600" cy="5422984"/>
              </a:xfrm>
              <a:blipFill>
                <a:blip r:embed="rId2"/>
                <a:stretch>
                  <a:fillRect l="-1043" t="-1912" r="-986"/>
                </a:stretch>
              </a:blipFill>
            </p:spPr>
            <p:txBody>
              <a:bodyPr/>
              <a:lstStyle/>
              <a:p>
                <a:r>
                  <a:rPr lang="en-US">
                    <a:noFill/>
                  </a:rPr>
                  <a:t> </a:t>
                </a:r>
              </a:p>
            </p:txBody>
          </p:sp>
        </mc:Fallback>
      </mc:AlternateContent>
    </p:spTree>
    <p:extLst>
      <p:ext uri="{BB962C8B-B14F-4D97-AF65-F5344CB8AC3E}">
        <p14:creationId xmlns:p14="http://schemas.microsoft.com/office/powerpoint/2010/main" val="2197066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00EAEE-2E8D-453B-B838-ADD6DA4E71DB}"/>
                  </a:ext>
                </a:extLst>
              </p:cNvPr>
              <p:cNvSpPr>
                <a:spLocks noGrp="1"/>
              </p:cNvSpPr>
              <p:nvPr>
                <p:ph idx="1"/>
              </p:nvPr>
            </p:nvSpPr>
            <p:spPr>
              <a:xfrm>
                <a:off x="838200" y="1090864"/>
                <a:ext cx="10515600" cy="5631531"/>
              </a:xfrm>
            </p:spPr>
            <p:txBody>
              <a:bodyPr/>
              <a:lstStyle/>
              <a:p>
                <a:r>
                  <a:rPr lang="en-US" dirty="0"/>
                  <a:t>By pre multiplying </a:t>
                </a:r>
                <a14:m>
                  <m:oMath xmlns:m="http://schemas.openxmlformats.org/officeDocument/2006/math">
                    <m:sSup>
                      <m:sSupPr>
                        <m:ctrlPr>
                          <a:rPr lang="en-US" i="1"/>
                        </m:ctrlPr>
                      </m:sSupPr>
                      <m:e>
                        <m:r>
                          <a:rPr lang="en-US" i="1"/>
                          <m:t>(</m:t>
                        </m:r>
                        <m:r>
                          <a:rPr lang="en-US" i="1"/>
                          <m:t>𝑠𝐼</m:t>
                        </m:r>
                        <m:r>
                          <a:rPr lang="en-US" i="1"/>
                          <m:t>−</m:t>
                        </m:r>
                        <m:r>
                          <a:rPr lang="en-US" i="1"/>
                          <m:t>𝐴</m:t>
                        </m:r>
                        <m:r>
                          <a:rPr lang="en-US" i="1"/>
                          <m:t>)</m:t>
                        </m:r>
                      </m:e>
                      <m:sup>
                        <m:r>
                          <a:rPr lang="en-US" i="1"/>
                          <m:t>−</m:t>
                        </m:r>
                        <m:r>
                          <a:rPr lang="en-US" i="1"/>
                          <m:t>1</m:t>
                        </m:r>
                      </m:sup>
                    </m:sSup>
                  </m:oMath>
                </a14:m>
                <a:r>
                  <a:rPr lang="en-US" dirty="0"/>
                  <a:t> to both sides of this last equation we obtain   </a:t>
                </a:r>
              </a:p>
              <a:p>
                <a14:m>
                  <m:oMath xmlns:m="http://schemas.openxmlformats.org/officeDocument/2006/math">
                    <m:sSup>
                      <m:sSupPr>
                        <m:ctrlPr>
                          <a:rPr lang="en-US" i="1"/>
                        </m:ctrlPr>
                      </m:sSupPr>
                      <m:e>
                        <m:r>
                          <a:rPr lang="en-US" i="1"/>
                          <m:t>𝑥</m:t>
                        </m:r>
                        <m:r>
                          <a:rPr lang="en-US" i="1"/>
                          <m:t>(</m:t>
                        </m:r>
                        <m:r>
                          <a:rPr lang="en-US" i="1"/>
                          <m:t>𝑠</m:t>
                        </m:r>
                        <m:r>
                          <a:rPr lang="en-US" i="1"/>
                          <m:t>)=</m:t>
                        </m:r>
                        <m:d>
                          <m:dPr>
                            <m:ctrlPr>
                              <a:rPr lang="en-US" i="1"/>
                            </m:ctrlPr>
                          </m:dPr>
                          <m:e>
                            <m:r>
                              <a:rPr lang="en-US" i="1"/>
                              <m:t>𝑠𝐼</m:t>
                            </m:r>
                            <m:r>
                              <a:rPr lang="en-US" i="1"/>
                              <m:t>−</m:t>
                            </m:r>
                            <m:r>
                              <a:rPr lang="en-US" i="1"/>
                              <m:t>𝐴</m:t>
                            </m:r>
                          </m:e>
                        </m:d>
                      </m:e>
                      <m:sup>
                        <m:r>
                          <a:rPr lang="en-US" i="1"/>
                          <m:t>−</m:t>
                        </m:r>
                        <m:r>
                          <a:rPr lang="en-US" i="1"/>
                          <m:t>1</m:t>
                        </m:r>
                      </m:sup>
                    </m:sSup>
                    <m:r>
                      <a:rPr lang="en-US" i="1"/>
                      <m:t>𝐵𝑢</m:t>
                    </m:r>
                    <m:r>
                      <a:rPr lang="en-US" i="1"/>
                      <m:t>(</m:t>
                    </m:r>
                    <m:r>
                      <a:rPr lang="en-US" i="1"/>
                      <m:t>𝑠</m:t>
                    </m:r>
                    <m:r>
                      <a:rPr lang="en-US" i="1"/>
                      <m:t>)</m:t>
                    </m:r>
                  </m:oMath>
                </a14:m>
                <a:r>
                  <a:rPr lang="en-US" dirty="0"/>
                  <a:t>                                                          (10)</a:t>
                </a:r>
              </a:p>
              <a:p>
                <a:r>
                  <a:rPr lang="en-US" dirty="0"/>
                  <a:t>By substituting equation (10) into equation (9) we get </a:t>
                </a:r>
              </a:p>
              <a:p>
                <a14:m>
                  <m:oMath xmlns:m="http://schemas.openxmlformats.org/officeDocument/2006/math">
                    <m:r>
                      <a:rPr lang="en-US" i="1"/>
                      <m:t>𝑦</m:t>
                    </m:r>
                    <m:d>
                      <m:dPr>
                        <m:ctrlPr>
                          <a:rPr lang="en-US" i="1"/>
                        </m:ctrlPr>
                      </m:dPr>
                      <m:e>
                        <m:r>
                          <a:rPr lang="en-US" i="1"/>
                          <m:t>𝑠</m:t>
                        </m:r>
                      </m:e>
                    </m:d>
                    <m:r>
                      <a:rPr lang="en-US" i="1"/>
                      <m:t>=[</m:t>
                    </m:r>
                    <m:r>
                      <a:rPr lang="en-US" i="1"/>
                      <m:t>𝐶</m:t>
                    </m:r>
                  </m:oMath>
                </a14:m>
                <a:r>
                  <a:rPr lang="en-US" dirty="0"/>
                  <a:t> </a:t>
                </a:r>
                <a14:m>
                  <m:oMath xmlns:m="http://schemas.openxmlformats.org/officeDocument/2006/math">
                    <m:sSup>
                      <m:sSupPr>
                        <m:ctrlPr>
                          <a:rPr lang="en-US" i="1"/>
                        </m:ctrlPr>
                      </m:sSupPr>
                      <m:e>
                        <m:d>
                          <m:dPr>
                            <m:ctrlPr>
                              <a:rPr lang="en-US" i="1"/>
                            </m:ctrlPr>
                          </m:dPr>
                          <m:e>
                            <m:r>
                              <a:rPr lang="en-US" i="1"/>
                              <m:t>𝑠𝐼</m:t>
                            </m:r>
                            <m:r>
                              <a:rPr lang="en-US" i="1"/>
                              <m:t>−</m:t>
                            </m:r>
                            <m:r>
                              <a:rPr lang="en-US" i="1"/>
                              <m:t>𝐴</m:t>
                            </m:r>
                          </m:e>
                        </m:d>
                      </m:e>
                      <m:sup>
                        <m:r>
                          <a:rPr lang="en-US" i="1"/>
                          <m:t>−</m:t>
                        </m:r>
                        <m:r>
                          <a:rPr lang="en-US" i="1"/>
                          <m:t>1</m:t>
                        </m:r>
                      </m:sup>
                    </m:sSup>
                    <m:r>
                      <a:rPr lang="en-US" i="1"/>
                      <m:t>𝐵</m:t>
                    </m:r>
                    <m:r>
                      <a:rPr lang="en-US" i="1"/>
                      <m:t>+</m:t>
                    </m:r>
                    <m:r>
                      <a:rPr lang="en-US" i="1"/>
                      <m:t>𝐷</m:t>
                    </m:r>
                    <m:r>
                      <a:rPr lang="en-US" i="1"/>
                      <m:t>]</m:t>
                    </m:r>
                    <m:r>
                      <a:rPr lang="en-US" i="1"/>
                      <m:t>𝑢</m:t>
                    </m:r>
                    <m:r>
                      <a:rPr lang="en-US" i="1"/>
                      <m:t>(</m:t>
                    </m:r>
                    <m:r>
                      <a:rPr lang="en-US" i="1"/>
                      <m:t>𝑠</m:t>
                    </m:r>
                    <m:r>
                      <a:rPr lang="en-US" i="1"/>
                      <m:t>)</m:t>
                    </m:r>
                  </m:oMath>
                </a14:m>
                <a:r>
                  <a:rPr lang="en-US" dirty="0"/>
                  <a:t>                                                       (11)</a:t>
                </a:r>
              </a:p>
              <a:p>
                <a:r>
                  <a:rPr lang="en-US" dirty="0"/>
                  <a:t>By comparing equation (11) with equation (5) we see that </a:t>
                </a:r>
              </a:p>
              <a:p>
                <a14:m>
                  <m:oMath xmlns:m="http://schemas.openxmlformats.org/officeDocument/2006/math">
                    <m:r>
                      <a:rPr lang="en-US" i="1"/>
                      <m:t>𝐺</m:t>
                    </m:r>
                    <m:d>
                      <m:dPr>
                        <m:ctrlPr>
                          <a:rPr lang="en-US" i="1"/>
                        </m:ctrlPr>
                      </m:dPr>
                      <m:e>
                        <m:r>
                          <a:rPr lang="en-US" i="1"/>
                          <m:t>𝑠</m:t>
                        </m:r>
                      </m:e>
                    </m:d>
                    <m:r>
                      <a:rPr lang="en-US" i="1"/>
                      <m:t>=</m:t>
                    </m:r>
                    <m:r>
                      <a:rPr lang="en-US" i="1"/>
                      <m:t>𝐶</m:t>
                    </m:r>
                  </m:oMath>
                </a14:m>
                <a:r>
                  <a:rPr lang="en-US" dirty="0"/>
                  <a:t> </a:t>
                </a:r>
                <a14:m>
                  <m:oMath xmlns:m="http://schemas.openxmlformats.org/officeDocument/2006/math">
                    <m:sSup>
                      <m:sSupPr>
                        <m:ctrlPr>
                          <a:rPr lang="en-US" i="1"/>
                        </m:ctrlPr>
                      </m:sSupPr>
                      <m:e>
                        <m:d>
                          <m:dPr>
                            <m:ctrlPr>
                              <a:rPr lang="en-US" i="1"/>
                            </m:ctrlPr>
                          </m:dPr>
                          <m:e>
                            <m:r>
                              <a:rPr lang="en-US" i="1"/>
                              <m:t>𝑠𝐼</m:t>
                            </m:r>
                            <m:r>
                              <a:rPr lang="en-US" i="1"/>
                              <m:t>−</m:t>
                            </m:r>
                            <m:r>
                              <a:rPr lang="en-US" i="1"/>
                              <m:t>𝐴</m:t>
                            </m:r>
                          </m:e>
                        </m:d>
                      </m:e>
                      <m:sup>
                        <m:r>
                          <a:rPr lang="en-US" i="1"/>
                          <m:t>−</m:t>
                        </m:r>
                        <m:r>
                          <a:rPr lang="en-US" i="1"/>
                          <m:t>1</m:t>
                        </m:r>
                      </m:sup>
                    </m:sSup>
                    <m:r>
                      <a:rPr lang="en-US" i="1"/>
                      <m:t>𝐵</m:t>
                    </m:r>
                    <m:r>
                      <a:rPr lang="en-US" i="1"/>
                      <m:t>+</m:t>
                    </m:r>
                    <m:r>
                      <a:rPr lang="en-US" i="1"/>
                      <m:t>𝐷</m:t>
                    </m:r>
                  </m:oMath>
                </a14:m>
                <a:r>
                  <a:rPr lang="en-US" dirty="0"/>
                  <a:t>                                                                     (12)</a:t>
                </a:r>
              </a:p>
              <a:p>
                <a:r>
                  <a:rPr lang="en-US" dirty="0"/>
                  <a:t>This is the transfer function expression in terms of A, B, C, and D.</a:t>
                </a:r>
              </a:p>
              <a:p>
                <a:endParaRPr lang="en-US" dirty="0"/>
              </a:p>
            </p:txBody>
          </p:sp>
        </mc:Choice>
        <mc:Fallback>
          <p:sp>
            <p:nvSpPr>
              <p:cNvPr id="3" name="Content Placeholder 2">
                <a:extLst>
                  <a:ext uri="{FF2B5EF4-FFF2-40B4-BE49-F238E27FC236}">
                    <a16:creationId xmlns:a16="http://schemas.microsoft.com/office/drawing/2014/main" id="{EB00EAEE-2E8D-453B-B838-ADD6DA4E71DB}"/>
                  </a:ext>
                </a:extLst>
              </p:cNvPr>
              <p:cNvSpPr>
                <a:spLocks noGrp="1" noRot="1" noChangeAspect="1" noMove="1" noResize="1" noEditPoints="1" noAdjustHandles="1" noChangeArrowheads="1" noChangeShapeType="1" noTextEdit="1"/>
              </p:cNvSpPr>
              <p:nvPr>
                <p:ph idx="1"/>
              </p:nvPr>
            </p:nvSpPr>
            <p:spPr>
              <a:xfrm>
                <a:off x="838200" y="1090864"/>
                <a:ext cx="10515600" cy="5631531"/>
              </a:xfrm>
              <a:blipFill>
                <a:blip r:embed="rId2"/>
                <a:stretch>
                  <a:fillRect l="-1043" t="-1840"/>
                </a:stretch>
              </a:blipFill>
            </p:spPr>
            <p:txBody>
              <a:bodyPr/>
              <a:lstStyle/>
              <a:p>
                <a:r>
                  <a:rPr lang="en-US">
                    <a:noFill/>
                  </a:rPr>
                  <a:t> </a:t>
                </a:r>
              </a:p>
            </p:txBody>
          </p:sp>
        </mc:Fallback>
      </mc:AlternateContent>
    </p:spTree>
    <p:extLst>
      <p:ext uri="{BB962C8B-B14F-4D97-AF65-F5344CB8AC3E}">
        <p14:creationId xmlns:p14="http://schemas.microsoft.com/office/powerpoint/2010/main" val="551398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C62CC4-29E1-46F4-B9AC-44E4332C857D}"/>
                  </a:ext>
                </a:extLst>
              </p:cNvPr>
              <p:cNvSpPr>
                <a:spLocks noGrp="1"/>
              </p:cNvSpPr>
              <p:nvPr>
                <p:ph idx="1"/>
              </p:nvPr>
            </p:nvSpPr>
            <p:spPr>
              <a:xfrm>
                <a:off x="838200" y="1122947"/>
                <a:ext cx="10515600" cy="5054016"/>
              </a:xfrm>
            </p:spPr>
            <p:txBody>
              <a:bodyPr>
                <a:normAutofit fontScale="92500" lnSpcReduction="10000"/>
              </a:bodyPr>
              <a:lstStyle/>
              <a:p>
                <a:r>
                  <a:rPr lang="en-US" dirty="0"/>
                  <a:t>Consider a multiple-input-multiple-output(MIMO) system with r input and m outputs. Thus:</a:t>
                </a:r>
              </a:p>
              <a:p>
                <a14:m>
                  <m:oMath xmlns:m="http://schemas.openxmlformats.org/officeDocument/2006/math">
                    <m:r>
                      <a:rPr lang="en-US" i="1"/>
                      <m:t>𝑢</m:t>
                    </m:r>
                    <m:r>
                      <a:rPr lang="en-US" i="1"/>
                      <m:t>=</m:t>
                    </m:r>
                    <m:d>
                      <m:dPr>
                        <m:begChr m:val="["/>
                        <m:endChr m:val="]"/>
                        <m:ctrlPr>
                          <a:rPr lang="en-US" i="1"/>
                        </m:ctrlPr>
                      </m:dPr>
                      <m:e>
                        <m:eqArr>
                          <m:eqArrPr>
                            <m:ctrlPr>
                              <a:rPr lang="en-US" i="1"/>
                            </m:ctrlPr>
                          </m:eqArrPr>
                          <m:e>
                            <m:sSub>
                              <m:sSubPr>
                                <m:ctrlPr>
                                  <a:rPr lang="en-US" i="1"/>
                                </m:ctrlPr>
                              </m:sSubPr>
                              <m:e>
                                <m:r>
                                  <a:rPr lang="en-US" i="1"/>
                                  <m:t>𝑢</m:t>
                                </m:r>
                              </m:e>
                              <m:sub>
                                <m:r>
                                  <a:rPr lang="en-US" i="1"/>
                                  <m:t>1</m:t>
                                </m:r>
                              </m:sub>
                            </m:sSub>
                          </m:e>
                          <m:e>
                            <m:sSub>
                              <m:sSubPr>
                                <m:ctrlPr>
                                  <a:rPr lang="en-US" i="1"/>
                                </m:ctrlPr>
                              </m:sSubPr>
                              <m:e>
                                <m:r>
                                  <a:rPr lang="en-US" i="1"/>
                                  <m:t>𝑢</m:t>
                                </m:r>
                              </m:e>
                              <m:sub>
                                <m:r>
                                  <a:rPr lang="en-US" i="1"/>
                                  <m:t>2</m:t>
                                </m:r>
                              </m:sub>
                            </m:sSub>
                          </m:e>
                          <m:e>
                            <m:r>
                              <a:rPr lang="en-US" i="1"/>
                              <m:t>⋮</m:t>
                            </m:r>
                          </m:e>
                          <m:e>
                            <m:sSub>
                              <m:sSubPr>
                                <m:ctrlPr>
                                  <a:rPr lang="en-US" i="1"/>
                                </m:ctrlPr>
                              </m:sSubPr>
                              <m:e>
                                <m:r>
                                  <a:rPr lang="en-US" i="1"/>
                                  <m:t>𝑢</m:t>
                                </m:r>
                              </m:e>
                              <m:sub>
                                <m:r>
                                  <a:rPr lang="en-US" i="1"/>
                                  <m:t>𝑟</m:t>
                                </m:r>
                              </m:sub>
                            </m:sSub>
                          </m:e>
                        </m:eqArr>
                      </m:e>
                    </m:d>
                    <m:r>
                      <a:rPr lang="en-US" i="1"/>
                      <m:t>𝑦</m:t>
                    </m:r>
                    <m:r>
                      <a:rPr lang="en-US" i="1"/>
                      <m:t>=</m:t>
                    </m:r>
                    <m:d>
                      <m:dPr>
                        <m:begChr m:val="["/>
                        <m:endChr m:val="]"/>
                        <m:ctrlPr>
                          <a:rPr lang="en-US" i="1"/>
                        </m:ctrlPr>
                      </m:dPr>
                      <m:e>
                        <m:eqArr>
                          <m:eqArrPr>
                            <m:ctrlPr>
                              <a:rPr lang="en-US" i="1"/>
                            </m:ctrlPr>
                          </m:eqArrPr>
                          <m:e>
                            <m:sSub>
                              <m:sSubPr>
                                <m:ctrlPr>
                                  <a:rPr lang="en-US" i="1"/>
                                </m:ctrlPr>
                              </m:sSubPr>
                              <m:e>
                                <m:r>
                                  <a:rPr lang="en-US" i="1"/>
                                  <m:t>𝑦</m:t>
                                </m:r>
                              </m:e>
                              <m:sub>
                                <m:r>
                                  <a:rPr lang="en-US" i="1"/>
                                  <m:t>1</m:t>
                                </m:r>
                              </m:sub>
                            </m:sSub>
                          </m:e>
                          <m:e>
                            <m:sSub>
                              <m:sSubPr>
                                <m:ctrlPr>
                                  <a:rPr lang="en-US" i="1"/>
                                </m:ctrlPr>
                              </m:sSubPr>
                              <m:e>
                                <m:r>
                                  <a:rPr lang="en-US" i="1"/>
                                  <m:t>𝑦</m:t>
                                </m:r>
                              </m:e>
                              <m:sub>
                                <m:r>
                                  <a:rPr lang="en-US" i="1"/>
                                  <m:t>2</m:t>
                                </m:r>
                              </m:sub>
                            </m:sSub>
                          </m:e>
                          <m:e>
                            <m:r>
                              <a:rPr lang="en-US" i="1"/>
                              <m:t>⋮</m:t>
                            </m:r>
                          </m:e>
                          <m:e>
                            <m:sSub>
                              <m:sSubPr>
                                <m:ctrlPr>
                                  <a:rPr lang="en-US" i="1"/>
                                </m:ctrlPr>
                              </m:sSubPr>
                              <m:e>
                                <m:r>
                                  <a:rPr lang="en-US" i="1"/>
                                  <m:t>𝑦</m:t>
                                </m:r>
                              </m:e>
                              <m:sub>
                                <m:r>
                                  <a:rPr lang="en-US" i="1"/>
                                  <m:t>𝑚</m:t>
                                </m:r>
                              </m:sub>
                            </m:sSub>
                          </m:e>
                        </m:eqArr>
                      </m:e>
                    </m:d>
                  </m:oMath>
                </a14:m>
                <a:endParaRPr lang="en-US" dirty="0"/>
              </a:p>
              <a:p>
                <a:r>
                  <a:rPr lang="en-US" dirty="0"/>
                  <a:t>Now the transfer function matrix G(s) relates the output Y(s) to the input U(s), that is </a:t>
                </a:r>
              </a:p>
              <a:p>
                <a14:m>
                  <m:oMath xmlns:m="http://schemas.openxmlformats.org/officeDocument/2006/math">
                    <m:r>
                      <a:rPr lang="en-US" i="1"/>
                      <m:t>𝑌</m:t>
                    </m:r>
                    <m:d>
                      <m:dPr>
                        <m:ctrlPr>
                          <a:rPr lang="en-US" i="1"/>
                        </m:ctrlPr>
                      </m:dPr>
                      <m:e>
                        <m:r>
                          <a:rPr lang="en-US" i="1"/>
                          <m:t>𝑠</m:t>
                        </m:r>
                      </m:e>
                    </m:d>
                    <m:r>
                      <a:rPr lang="en-US" i="1"/>
                      <m:t>=</m:t>
                    </m:r>
                    <m:r>
                      <a:rPr lang="en-US" i="1"/>
                      <m:t>𝐺</m:t>
                    </m:r>
                    <m:d>
                      <m:dPr>
                        <m:ctrlPr>
                          <a:rPr lang="en-US" i="1"/>
                        </m:ctrlPr>
                      </m:dPr>
                      <m:e>
                        <m:r>
                          <a:rPr lang="en-US" i="1"/>
                          <m:t>𝑠</m:t>
                        </m:r>
                      </m:e>
                    </m:d>
                    <m:r>
                      <a:rPr lang="en-US" i="1"/>
                      <m:t>𝑈</m:t>
                    </m:r>
                    <m:d>
                      <m:dPr>
                        <m:ctrlPr>
                          <a:rPr lang="en-US" i="1"/>
                        </m:ctrlPr>
                      </m:dPr>
                      <m:e>
                        <m:r>
                          <a:rPr lang="en-US" i="1"/>
                          <m:t>𝑠</m:t>
                        </m:r>
                      </m:e>
                    </m:d>
                  </m:oMath>
                </a14:m>
                <a:endParaRPr lang="en-US" dirty="0"/>
              </a:p>
              <a:p>
                <a:r>
                  <a:rPr lang="en-US" dirty="0"/>
                  <a:t>Given that:</a:t>
                </a:r>
              </a:p>
              <a:p>
                <a:pPr marL="0" indent="0">
                  <a:buNone/>
                </a:pPr>
                <a:br>
                  <a:rPr lang="en-US" dirty="0"/>
                </a:br>
                <a14:m>
                  <m:oMathPara xmlns:m="http://schemas.openxmlformats.org/officeDocument/2006/math">
                    <m:oMathParaPr>
                      <m:jc m:val="centerGroup"/>
                    </m:oMathParaPr>
                    <m:oMath xmlns:m="http://schemas.openxmlformats.org/officeDocument/2006/math">
                      <m:acc>
                        <m:accPr>
                          <m:chr m:val="̇"/>
                          <m:ctrlPr>
                            <a:rPr lang="en-US" b="1" i="1"/>
                          </m:ctrlPr>
                        </m:accPr>
                        <m:e>
                          <m:r>
                            <a:rPr lang="en-US" b="1" i="1"/>
                            <m:t>𝒙</m:t>
                          </m:r>
                        </m:e>
                      </m:acc>
                      <m:r>
                        <a:rPr lang="en-US" b="1" i="1"/>
                        <m:t>=</m:t>
                      </m:r>
                      <m:r>
                        <a:rPr lang="en-US" b="1" i="1"/>
                        <m:t>𝑨𝒙</m:t>
                      </m:r>
                      <m:r>
                        <a:rPr lang="en-US" b="1" i="1"/>
                        <m:t>+</m:t>
                      </m:r>
                      <m:r>
                        <a:rPr lang="en-US" b="1" i="1"/>
                        <m:t>𝑩𝒖</m:t>
                      </m:r>
                    </m:oMath>
                  </m:oMathPara>
                </a14:m>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b="1" i="1"/>
                          </m:ctrlPr>
                        </m:accPr>
                        <m:e>
                          <m:r>
                            <a:rPr lang="en-US" b="1" i="1"/>
                            <m:t>𝒚</m:t>
                          </m:r>
                        </m:e>
                      </m:acc>
                      <m:r>
                        <a:rPr lang="en-US" b="1" i="1"/>
                        <m:t>=</m:t>
                      </m:r>
                      <m:r>
                        <a:rPr lang="en-US" b="1" i="1"/>
                        <m:t>𝑪𝒙</m:t>
                      </m:r>
                      <m:r>
                        <a:rPr lang="en-US" b="1" i="1"/>
                        <m:t>+</m:t>
                      </m:r>
                      <m:r>
                        <a:rPr lang="en-US" b="1" i="1"/>
                        <m:t>𝑫𝒖</m:t>
                      </m:r>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19C62CC4-29E1-46F4-B9AC-44E4332C857D}"/>
                  </a:ext>
                </a:extLst>
              </p:cNvPr>
              <p:cNvSpPr>
                <a:spLocks noGrp="1" noRot="1" noChangeAspect="1" noMove="1" noResize="1" noEditPoints="1" noAdjustHandles="1" noChangeArrowheads="1" noChangeShapeType="1" noTextEdit="1"/>
              </p:cNvSpPr>
              <p:nvPr>
                <p:ph idx="1"/>
              </p:nvPr>
            </p:nvSpPr>
            <p:spPr>
              <a:xfrm>
                <a:off x="838200" y="1122947"/>
                <a:ext cx="10515600" cy="5054016"/>
              </a:xfrm>
              <a:blipFill>
                <a:blip r:embed="rId2"/>
                <a:stretch>
                  <a:fillRect l="-928" t="-2413" r="-290"/>
                </a:stretch>
              </a:blipFill>
            </p:spPr>
            <p:txBody>
              <a:bodyPr/>
              <a:lstStyle/>
              <a:p>
                <a:r>
                  <a:rPr lang="en-US">
                    <a:noFill/>
                  </a:rPr>
                  <a:t> </a:t>
                </a:r>
              </a:p>
            </p:txBody>
          </p:sp>
        </mc:Fallback>
      </mc:AlternateContent>
    </p:spTree>
    <p:extLst>
      <p:ext uri="{BB962C8B-B14F-4D97-AF65-F5344CB8AC3E}">
        <p14:creationId xmlns:p14="http://schemas.microsoft.com/office/powerpoint/2010/main" val="782243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D4E1D5-06C3-4261-9625-D34A33EEB846}"/>
                  </a:ext>
                </a:extLst>
              </p:cNvPr>
              <p:cNvSpPr>
                <a:spLocks noGrp="1"/>
              </p:cNvSpPr>
              <p:nvPr>
                <p:ph idx="1"/>
              </p:nvPr>
            </p:nvSpPr>
            <p:spPr>
              <a:xfrm>
                <a:off x="838200" y="882316"/>
                <a:ext cx="10515600" cy="5294647"/>
              </a:xfrm>
            </p:spPr>
            <p:txBody>
              <a:bodyPr>
                <a:normAutofit/>
              </a:bodyPr>
              <a:lstStyle/>
              <a:p>
                <a:r>
                  <a:rPr lang="en-US" dirty="0"/>
                  <a:t>Then; taking Laplace transforms gives:</a:t>
                </a:r>
              </a:p>
              <a:p>
                <a14:m>
                  <m:oMath xmlns:m="http://schemas.openxmlformats.org/officeDocument/2006/math">
                    <m:r>
                      <a:rPr lang="en-US" i="1"/>
                      <m:t>𝑠𝑋</m:t>
                    </m:r>
                    <m:d>
                      <m:dPr>
                        <m:ctrlPr>
                          <a:rPr lang="en-US" i="1"/>
                        </m:ctrlPr>
                      </m:dPr>
                      <m:e>
                        <m:r>
                          <a:rPr lang="en-US" i="1"/>
                          <m:t>𝑠</m:t>
                        </m:r>
                      </m:e>
                    </m:d>
                    <m:r>
                      <a:rPr lang="en-US" i="1"/>
                      <m:t>−</m:t>
                    </m:r>
                    <m:r>
                      <a:rPr lang="en-US" i="1"/>
                      <m:t>𝑥</m:t>
                    </m:r>
                    <m:d>
                      <m:dPr>
                        <m:ctrlPr>
                          <a:rPr lang="en-US" i="1"/>
                        </m:ctrlPr>
                      </m:dPr>
                      <m:e>
                        <m:r>
                          <a:rPr lang="en-US" i="1"/>
                          <m:t>0</m:t>
                        </m:r>
                      </m:e>
                    </m:d>
                    <m:r>
                      <a:rPr lang="en-US" i="1"/>
                      <m:t>=</m:t>
                    </m:r>
                    <m:r>
                      <a:rPr lang="en-US" i="1"/>
                      <m:t>𝐴𝑋</m:t>
                    </m:r>
                    <m:d>
                      <m:dPr>
                        <m:ctrlPr>
                          <a:rPr lang="en-US" i="1"/>
                        </m:ctrlPr>
                      </m:dPr>
                      <m:e>
                        <m:r>
                          <a:rPr lang="en-US" i="1"/>
                          <m:t>𝑠</m:t>
                        </m:r>
                      </m:e>
                    </m:d>
                    <m:r>
                      <a:rPr lang="en-US" i="1"/>
                      <m:t>+</m:t>
                    </m:r>
                    <m:r>
                      <a:rPr lang="en-US" i="1"/>
                      <m:t>𝐵𝑈</m:t>
                    </m:r>
                    <m:d>
                      <m:dPr>
                        <m:ctrlPr>
                          <a:rPr lang="en-US" i="1"/>
                        </m:ctrlPr>
                      </m:dPr>
                      <m:e>
                        <m:r>
                          <a:rPr lang="en-US" i="1"/>
                          <m:t>𝑠</m:t>
                        </m:r>
                      </m:e>
                    </m:d>
                  </m:oMath>
                </a14:m>
                <a:endParaRPr lang="en-US" dirty="0"/>
              </a:p>
              <a:p>
                <a14:m>
                  <m:oMath xmlns:m="http://schemas.openxmlformats.org/officeDocument/2006/math">
                    <m:r>
                      <a:rPr lang="en-US" i="1"/>
                      <m:t>𝑌</m:t>
                    </m:r>
                    <m:d>
                      <m:dPr>
                        <m:ctrlPr>
                          <a:rPr lang="en-US" i="1"/>
                        </m:ctrlPr>
                      </m:dPr>
                      <m:e>
                        <m:r>
                          <a:rPr lang="en-US" i="1"/>
                          <m:t>𝑠</m:t>
                        </m:r>
                      </m:e>
                    </m:d>
                    <m:r>
                      <a:rPr lang="en-US" i="1"/>
                      <m:t>=</m:t>
                    </m:r>
                    <m:r>
                      <a:rPr lang="en-US" i="1"/>
                      <m:t>𝐶𝑋</m:t>
                    </m:r>
                    <m:d>
                      <m:dPr>
                        <m:ctrlPr>
                          <a:rPr lang="en-US" i="1"/>
                        </m:ctrlPr>
                      </m:dPr>
                      <m:e>
                        <m:r>
                          <a:rPr lang="en-US" i="1"/>
                          <m:t>𝑠</m:t>
                        </m:r>
                      </m:e>
                    </m:d>
                    <m:r>
                      <a:rPr lang="en-US" i="1"/>
                      <m:t>+</m:t>
                    </m:r>
                    <m:r>
                      <a:rPr lang="en-US" i="1"/>
                      <m:t>𝐷𝑈</m:t>
                    </m:r>
                    <m:d>
                      <m:dPr>
                        <m:ctrlPr>
                          <a:rPr lang="en-US" i="1"/>
                        </m:ctrlPr>
                      </m:dPr>
                      <m:e>
                        <m:r>
                          <a:rPr lang="en-US" i="1"/>
                          <m:t>𝑠</m:t>
                        </m:r>
                      </m:e>
                    </m:d>
                  </m:oMath>
                </a14:m>
                <a:endParaRPr lang="en-US" dirty="0"/>
              </a:p>
              <a:p>
                <a:r>
                  <a:rPr lang="en-US" dirty="0"/>
                  <a:t>Assuming zero initial condition then:</a:t>
                </a:r>
              </a:p>
              <a:p>
                <a14:m>
                  <m:oMath xmlns:m="http://schemas.openxmlformats.org/officeDocument/2006/math">
                    <m:r>
                      <a:rPr lang="en-US" i="1"/>
                      <m:t>𝑋</m:t>
                    </m:r>
                    <m:d>
                      <m:dPr>
                        <m:ctrlPr>
                          <a:rPr lang="en-US" i="1"/>
                        </m:ctrlPr>
                      </m:dPr>
                      <m:e>
                        <m:r>
                          <a:rPr lang="en-US" i="1"/>
                          <m:t>𝑠</m:t>
                        </m:r>
                      </m:e>
                    </m:d>
                    <m:r>
                      <a:rPr lang="en-US" i="1"/>
                      <m:t>=</m:t>
                    </m:r>
                    <m:sSup>
                      <m:sSupPr>
                        <m:ctrlPr>
                          <a:rPr lang="en-US" i="1"/>
                        </m:ctrlPr>
                      </m:sSupPr>
                      <m:e>
                        <m:d>
                          <m:dPr>
                            <m:ctrlPr>
                              <a:rPr lang="en-US" i="1"/>
                            </m:ctrlPr>
                          </m:dPr>
                          <m:e>
                            <m:r>
                              <a:rPr lang="en-US" i="1"/>
                              <m:t>𝑠𝐼</m:t>
                            </m:r>
                            <m:r>
                              <a:rPr lang="en-US" i="1"/>
                              <m:t>−</m:t>
                            </m:r>
                            <m:r>
                              <a:rPr lang="en-US" i="1"/>
                              <m:t>𝐴</m:t>
                            </m:r>
                          </m:e>
                        </m:d>
                      </m:e>
                      <m:sup>
                        <m:r>
                          <a:rPr lang="en-US" i="1"/>
                          <m:t>−1</m:t>
                        </m:r>
                      </m:sup>
                    </m:sSup>
                    <m:r>
                      <a:rPr lang="en-US" i="1"/>
                      <m:t>𝐵𝑈</m:t>
                    </m:r>
                    <m:d>
                      <m:dPr>
                        <m:ctrlPr>
                          <a:rPr lang="en-US" i="1"/>
                        </m:ctrlPr>
                      </m:dPr>
                      <m:e>
                        <m:r>
                          <a:rPr lang="en-US" i="1"/>
                          <m:t>𝑠</m:t>
                        </m:r>
                      </m:e>
                    </m:d>
                  </m:oMath>
                </a14:m>
                <a:endParaRPr lang="en-US" dirty="0"/>
              </a:p>
              <a:p>
                <a:r>
                  <a:rPr lang="en-US" dirty="0"/>
                  <a:t>And:</a:t>
                </a:r>
              </a:p>
              <a:p>
                <a14:m>
                  <m:oMath xmlns:m="http://schemas.openxmlformats.org/officeDocument/2006/math">
                    <m:r>
                      <a:rPr lang="en-US" i="1"/>
                      <m:t>𝑌</m:t>
                    </m:r>
                    <m:d>
                      <m:dPr>
                        <m:ctrlPr>
                          <a:rPr lang="en-US" i="1"/>
                        </m:ctrlPr>
                      </m:dPr>
                      <m:e>
                        <m:r>
                          <a:rPr lang="en-US" i="1"/>
                          <m:t>𝑠</m:t>
                        </m:r>
                      </m:e>
                    </m:d>
                    <m:r>
                      <a:rPr lang="en-US" i="1"/>
                      <m:t>=</m:t>
                    </m:r>
                    <m:d>
                      <m:dPr>
                        <m:begChr m:val="["/>
                        <m:endChr m:val="]"/>
                        <m:ctrlPr>
                          <a:rPr lang="en-US" i="1"/>
                        </m:ctrlPr>
                      </m:dPr>
                      <m:e>
                        <m:r>
                          <a:rPr lang="en-US" i="1"/>
                          <m:t>𝐶</m:t>
                        </m:r>
                        <m:sSup>
                          <m:sSupPr>
                            <m:ctrlPr>
                              <a:rPr lang="en-US" i="1"/>
                            </m:ctrlPr>
                          </m:sSupPr>
                          <m:e>
                            <m:d>
                              <m:dPr>
                                <m:ctrlPr>
                                  <a:rPr lang="en-US" i="1"/>
                                </m:ctrlPr>
                              </m:dPr>
                              <m:e>
                                <m:r>
                                  <a:rPr lang="en-US" i="1"/>
                                  <m:t>𝑠𝐼</m:t>
                                </m:r>
                                <m:r>
                                  <a:rPr lang="en-US" i="1"/>
                                  <m:t>−</m:t>
                                </m:r>
                                <m:r>
                                  <a:rPr lang="en-US" i="1"/>
                                  <m:t>𝐴</m:t>
                                </m:r>
                              </m:e>
                            </m:d>
                          </m:e>
                          <m:sup>
                            <m:r>
                              <a:rPr lang="en-US" i="1"/>
                              <m:t>−1</m:t>
                            </m:r>
                          </m:sup>
                        </m:sSup>
                        <m:r>
                          <a:rPr lang="en-US" i="1"/>
                          <m:t>𝐵</m:t>
                        </m:r>
                        <m:r>
                          <a:rPr lang="en-US" i="1"/>
                          <m:t>+</m:t>
                        </m:r>
                        <m:r>
                          <a:rPr lang="en-US" i="1"/>
                          <m:t>𝐷</m:t>
                        </m:r>
                      </m:e>
                    </m:d>
                    <m:r>
                      <a:rPr lang="en-US" i="1"/>
                      <m:t>𝑈</m:t>
                    </m:r>
                    <m:d>
                      <m:dPr>
                        <m:ctrlPr>
                          <a:rPr lang="en-US" i="1"/>
                        </m:ctrlPr>
                      </m:dPr>
                      <m:e>
                        <m:r>
                          <a:rPr lang="en-US" i="1"/>
                          <m:t>𝑠</m:t>
                        </m:r>
                      </m:e>
                    </m:d>
                  </m:oMath>
                </a14:m>
                <a:endParaRPr lang="en-US" dirty="0"/>
              </a:p>
              <a:p>
                <a:r>
                  <a:rPr lang="en-US" dirty="0"/>
                  <a:t>Therefore:</a:t>
                </a:r>
              </a:p>
              <a:p>
                <a14:m>
                  <m:oMath xmlns:m="http://schemas.openxmlformats.org/officeDocument/2006/math">
                    <m:r>
                      <a:rPr lang="en-US" i="1"/>
                      <m:t>𝐺</m:t>
                    </m:r>
                    <m:d>
                      <m:dPr>
                        <m:ctrlPr>
                          <a:rPr lang="en-US" i="1"/>
                        </m:ctrlPr>
                      </m:dPr>
                      <m:e>
                        <m:r>
                          <a:rPr lang="en-US" i="1"/>
                          <m:t>𝑠</m:t>
                        </m:r>
                      </m:e>
                    </m:d>
                    <m:r>
                      <a:rPr lang="en-US" i="1"/>
                      <m:t>=</m:t>
                    </m:r>
                    <m:r>
                      <a:rPr lang="en-US" i="1"/>
                      <m:t>𝐶</m:t>
                    </m:r>
                    <m:sSup>
                      <m:sSupPr>
                        <m:ctrlPr>
                          <a:rPr lang="en-US" i="1"/>
                        </m:ctrlPr>
                      </m:sSupPr>
                      <m:e>
                        <m:r>
                          <a:rPr lang="en-US" i="1"/>
                          <m:t>(</m:t>
                        </m:r>
                        <m:r>
                          <a:rPr lang="en-US" i="1"/>
                          <m:t>𝑠𝐼</m:t>
                        </m:r>
                        <m:r>
                          <a:rPr lang="en-US" i="1"/>
                          <m:t>−</m:t>
                        </m:r>
                        <m:r>
                          <a:rPr lang="en-US" i="1"/>
                          <m:t>𝐴</m:t>
                        </m:r>
                        <m:r>
                          <a:rPr lang="en-US" i="1"/>
                          <m:t>)</m:t>
                        </m:r>
                      </m:e>
                      <m:sup>
                        <m:r>
                          <a:rPr lang="en-US" i="1"/>
                          <m:t>−1</m:t>
                        </m:r>
                      </m:sup>
                    </m:sSup>
                    <m:r>
                      <a:rPr lang="en-US" i="1"/>
                      <m:t>𝐵</m:t>
                    </m:r>
                    <m:r>
                      <a:rPr lang="en-US" i="1"/>
                      <m:t>+</m:t>
                    </m:r>
                    <m:r>
                      <a:rPr lang="en-US" i="1"/>
                      <m:t>𝐷</m:t>
                    </m:r>
                  </m:oMath>
                </a14:m>
                <a:endParaRPr lang="en-US" dirty="0"/>
              </a:p>
            </p:txBody>
          </p:sp>
        </mc:Choice>
        <mc:Fallback>
          <p:sp>
            <p:nvSpPr>
              <p:cNvPr id="3" name="Content Placeholder 2">
                <a:extLst>
                  <a:ext uri="{FF2B5EF4-FFF2-40B4-BE49-F238E27FC236}">
                    <a16:creationId xmlns:a16="http://schemas.microsoft.com/office/drawing/2014/main" id="{11D4E1D5-06C3-4261-9625-D34A33EEB846}"/>
                  </a:ext>
                </a:extLst>
              </p:cNvPr>
              <p:cNvSpPr>
                <a:spLocks noGrp="1" noRot="1" noChangeAspect="1" noMove="1" noResize="1" noEditPoints="1" noAdjustHandles="1" noChangeArrowheads="1" noChangeShapeType="1" noTextEdit="1"/>
              </p:cNvSpPr>
              <p:nvPr>
                <p:ph idx="1"/>
              </p:nvPr>
            </p:nvSpPr>
            <p:spPr>
              <a:xfrm>
                <a:off x="838200" y="882316"/>
                <a:ext cx="10515600" cy="5294647"/>
              </a:xfrm>
              <a:blipFill>
                <a:blip r:embed="rId2"/>
                <a:stretch>
                  <a:fillRect l="-1043" t="-1959"/>
                </a:stretch>
              </a:blipFill>
            </p:spPr>
            <p:txBody>
              <a:bodyPr/>
              <a:lstStyle/>
              <a:p>
                <a:r>
                  <a:rPr lang="en-US">
                    <a:noFill/>
                  </a:rPr>
                  <a:t> </a:t>
                </a:r>
              </a:p>
            </p:txBody>
          </p:sp>
        </mc:Fallback>
      </mc:AlternateContent>
    </p:spTree>
    <p:extLst>
      <p:ext uri="{BB962C8B-B14F-4D97-AF65-F5344CB8AC3E}">
        <p14:creationId xmlns:p14="http://schemas.microsoft.com/office/powerpoint/2010/main" val="2726067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A327-505A-44E9-A7C9-B7FAEDB79F2D}"/>
              </a:ext>
            </a:extLst>
          </p:cNvPr>
          <p:cNvSpPr>
            <a:spLocks noGrp="1"/>
          </p:cNvSpPr>
          <p:nvPr>
            <p:ph type="title"/>
          </p:nvPr>
        </p:nvSpPr>
        <p:spPr/>
        <p:txBody>
          <a:bodyPr/>
          <a:lstStyle/>
          <a:p>
            <a:r>
              <a:rPr lang="en-US" dirty="0"/>
              <a:t>Worked Examples- Transfer Matrix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443576B-706C-4F02-AC84-2323A0A4AC61}"/>
                  </a:ext>
                </a:extLst>
              </p:cNvPr>
              <p:cNvSpPr>
                <a:spLocks noGrp="1"/>
              </p:cNvSpPr>
              <p:nvPr>
                <p:ph idx="1"/>
              </p:nvPr>
            </p:nvSpPr>
            <p:spPr/>
            <p:txBody>
              <a:bodyPr>
                <a:normAutofit fontScale="62500" lnSpcReduction="20000"/>
              </a:bodyPr>
              <a:lstStyle/>
              <a:p>
                <a:r>
                  <a:rPr lang="en-US" dirty="0"/>
                  <a:t>Consider the following system:</a:t>
                </a:r>
              </a:p>
              <a:p>
                <a14:m>
                  <m:oMath xmlns:m="http://schemas.openxmlformats.org/officeDocument/2006/math">
                    <m:d>
                      <m:dPr>
                        <m:begChr m:val="["/>
                        <m:endChr m:val="]"/>
                        <m:ctrlPr>
                          <a:rPr lang="en-US" i="1"/>
                        </m:ctrlPr>
                      </m:dPr>
                      <m:e>
                        <m:eqArr>
                          <m:eqArrPr>
                            <m:ctrlPr>
                              <a:rPr lang="en-US" i="1"/>
                            </m:ctrlPr>
                          </m:eqArrPr>
                          <m:e>
                            <m:sSub>
                              <m:sSubPr>
                                <m:ctrlPr>
                                  <a:rPr lang="en-US" i="1"/>
                                </m:ctrlPr>
                              </m:sSubPr>
                              <m:e>
                                <m:acc>
                                  <m:accPr>
                                    <m:chr m:val="̇"/>
                                    <m:ctrlPr>
                                      <a:rPr lang="en-US" i="1"/>
                                    </m:ctrlPr>
                                  </m:accPr>
                                  <m:e>
                                    <m:r>
                                      <a:rPr lang="en-US" i="1"/>
                                      <m:t>𝑥</m:t>
                                    </m:r>
                                  </m:e>
                                </m:acc>
                              </m:e>
                              <m:sub>
                                <m:r>
                                  <a:rPr lang="en-US" i="1"/>
                                  <m:t>1</m:t>
                                </m:r>
                              </m:sub>
                            </m:sSub>
                          </m:e>
                          <m:e>
                            <m:sSub>
                              <m:sSubPr>
                                <m:ctrlPr>
                                  <a:rPr lang="en-US" i="1"/>
                                </m:ctrlPr>
                              </m:sSubPr>
                              <m:e>
                                <m:acc>
                                  <m:accPr>
                                    <m:chr m:val="̇"/>
                                    <m:ctrlPr>
                                      <a:rPr lang="en-US" i="1"/>
                                    </m:ctrlPr>
                                  </m:accPr>
                                  <m:e>
                                    <m:r>
                                      <a:rPr lang="en-US" i="1"/>
                                      <m:t>𝑥</m:t>
                                    </m:r>
                                  </m:e>
                                </m:acc>
                              </m:e>
                              <m:sub>
                                <m:r>
                                  <a:rPr lang="en-US" i="1"/>
                                  <m:t>2</m:t>
                                </m:r>
                              </m:sub>
                            </m:sSub>
                          </m:e>
                        </m:eqArr>
                      </m:e>
                    </m:d>
                    <m:r>
                      <a:rPr lang="en-US" i="1"/>
                      <m:t>=</m:t>
                    </m:r>
                    <m:d>
                      <m:dPr>
                        <m:begChr m:val="["/>
                        <m:endChr m:val="]"/>
                        <m:ctrlPr>
                          <a:rPr lang="en-US" i="1"/>
                        </m:ctrlPr>
                      </m:dPr>
                      <m:e>
                        <m:m>
                          <m:mPr>
                            <m:mcs>
                              <m:mc>
                                <m:mcPr>
                                  <m:count m:val="2"/>
                                  <m:mcJc m:val="center"/>
                                </m:mcPr>
                              </m:mc>
                            </m:mcs>
                            <m:ctrlPr>
                              <a:rPr lang="en-US" i="1"/>
                            </m:ctrlPr>
                          </m:mPr>
                          <m:mr>
                            <m:e>
                              <m:r>
                                <a:rPr lang="en-US" i="1"/>
                                <m:t>−1</m:t>
                              </m:r>
                            </m:e>
                            <m:e>
                              <m:r>
                                <a:rPr lang="en-US" i="1"/>
                                <m:t>−1</m:t>
                              </m:r>
                            </m:e>
                          </m:mr>
                          <m:mr>
                            <m:e>
                              <m:r>
                                <a:rPr lang="en-US" i="1"/>
                                <m:t>6.5</m:t>
                              </m:r>
                            </m:e>
                            <m:e>
                              <m:r>
                                <a:rPr lang="en-US" i="1"/>
                                <m:t>0</m:t>
                              </m:r>
                            </m:e>
                          </m:mr>
                        </m:m>
                      </m:e>
                    </m:d>
                    <m:d>
                      <m:dPr>
                        <m:begChr m:val="["/>
                        <m:endChr m:val="]"/>
                        <m:ctrlPr>
                          <a:rPr lang="en-US" i="1"/>
                        </m:ctrlPr>
                      </m:dPr>
                      <m:e>
                        <m:eqArr>
                          <m:eqArrPr>
                            <m:ctrlPr>
                              <a:rPr lang="en-US" i="1"/>
                            </m:ctrlPr>
                          </m:eqArrPr>
                          <m:e>
                            <m:sSub>
                              <m:sSubPr>
                                <m:ctrlPr>
                                  <a:rPr lang="en-US" i="1"/>
                                </m:ctrlPr>
                              </m:sSubPr>
                              <m:e>
                                <m:r>
                                  <a:rPr lang="en-US" i="1"/>
                                  <m:t>𝑥</m:t>
                                </m:r>
                              </m:e>
                              <m:sub>
                                <m:r>
                                  <a:rPr lang="en-US" i="1"/>
                                  <m:t>1</m:t>
                                </m:r>
                              </m:sub>
                            </m:sSub>
                          </m:e>
                          <m:e>
                            <m:sSub>
                              <m:sSubPr>
                                <m:ctrlPr>
                                  <a:rPr lang="en-US" i="1"/>
                                </m:ctrlPr>
                              </m:sSubPr>
                              <m:e>
                                <m:r>
                                  <a:rPr lang="en-US" i="1"/>
                                  <m:t>𝑥</m:t>
                                </m:r>
                              </m:e>
                              <m:sub>
                                <m:r>
                                  <a:rPr lang="en-US" i="1"/>
                                  <m:t>2</m:t>
                                </m:r>
                              </m:sub>
                            </m:sSub>
                          </m:e>
                        </m:eqArr>
                      </m:e>
                    </m:d>
                    <m:r>
                      <a:rPr lang="en-US" i="1"/>
                      <m:t>+</m:t>
                    </m:r>
                    <m:d>
                      <m:dPr>
                        <m:begChr m:val="["/>
                        <m:endChr m:val="]"/>
                        <m:ctrlPr>
                          <a:rPr lang="en-US" i="1"/>
                        </m:ctrlPr>
                      </m:dPr>
                      <m:e>
                        <m:m>
                          <m:mPr>
                            <m:mcs>
                              <m:mc>
                                <m:mcPr>
                                  <m:count m:val="2"/>
                                  <m:mcJc m:val="center"/>
                                </m:mcPr>
                              </m:mc>
                            </m:mcs>
                            <m:ctrlPr>
                              <a:rPr lang="en-US" i="1"/>
                            </m:ctrlPr>
                          </m:mPr>
                          <m:mr>
                            <m:e>
                              <m:r>
                                <a:rPr lang="en-US" i="1"/>
                                <m:t>1</m:t>
                              </m:r>
                            </m:e>
                            <m:e>
                              <m:r>
                                <a:rPr lang="en-US" i="1"/>
                                <m:t>1</m:t>
                              </m:r>
                            </m:e>
                          </m:mr>
                          <m:mr>
                            <m:e>
                              <m:r>
                                <a:rPr lang="en-US" i="1"/>
                                <m:t>1</m:t>
                              </m:r>
                            </m:e>
                            <m:e>
                              <m:r>
                                <a:rPr lang="en-US" i="1"/>
                                <m:t>0</m:t>
                              </m:r>
                            </m:e>
                          </m:mr>
                        </m:m>
                      </m:e>
                    </m:d>
                    <m:d>
                      <m:dPr>
                        <m:begChr m:val="["/>
                        <m:endChr m:val="]"/>
                        <m:ctrlPr>
                          <a:rPr lang="en-US" i="1"/>
                        </m:ctrlPr>
                      </m:dPr>
                      <m:e>
                        <m:eqArr>
                          <m:eqArrPr>
                            <m:ctrlPr>
                              <a:rPr lang="en-US" i="1"/>
                            </m:ctrlPr>
                          </m:eqArrPr>
                          <m:e>
                            <m:sSub>
                              <m:sSubPr>
                                <m:ctrlPr>
                                  <a:rPr lang="en-US" i="1"/>
                                </m:ctrlPr>
                              </m:sSubPr>
                              <m:e>
                                <m:r>
                                  <a:rPr lang="en-US" i="1"/>
                                  <m:t>𝑢</m:t>
                                </m:r>
                              </m:e>
                              <m:sub>
                                <m:r>
                                  <a:rPr lang="en-US" i="1"/>
                                  <m:t>1</m:t>
                                </m:r>
                              </m:sub>
                            </m:sSub>
                          </m:e>
                          <m:e>
                            <m:sSub>
                              <m:sSubPr>
                                <m:ctrlPr>
                                  <a:rPr lang="en-US" i="1"/>
                                </m:ctrlPr>
                              </m:sSubPr>
                              <m:e>
                                <m:r>
                                  <a:rPr lang="en-US" i="1"/>
                                  <m:t>𝑢</m:t>
                                </m:r>
                              </m:e>
                              <m:sub>
                                <m:r>
                                  <a:rPr lang="en-US" i="1"/>
                                  <m:t>2</m:t>
                                </m:r>
                              </m:sub>
                            </m:sSub>
                          </m:e>
                        </m:eqArr>
                      </m:e>
                    </m:d>
                  </m:oMath>
                </a14:m>
                <a:endParaRPr lang="en-US" dirty="0"/>
              </a:p>
              <a:p>
                <a14:m>
                  <m:oMath xmlns:m="http://schemas.openxmlformats.org/officeDocument/2006/math">
                    <m:d>
                      <m:dPr>
                        <m:begChr m:val="["/>
                        <m:endChr m:val="]"/>
                        <m:ctrlPr>
                          <a:rPr lang="en-US" i="1"/>
                        </m:ctrlPr>
                      </m:dPr>
                      <m:e>
                        <m:eqArr>
                          <m:eqArrPr>
                            <m:ctrlPr>
                              <a:rPr lang="en-US" i="1"/>
                            </m:ctrlPr>
                          </m:eqArrPr>
                          <m:e>
                            <m:sSub>
                              <m:sSubPr>
                                <m:ctrlPr>
                                  <a:rPr lang="en-US" i="1"/>
                                </m:ctrlPr>
                              </m:sSubPr>
                              <m:e>
                                <m:r>
                                  <a:rPr lang="en-US" i="1"/>
                                  <m:t>𝑦</m:t>
                                </m:r>
                              </m:e>
                              <m:sub>
                                <m:r>
                                  <a:rPr lang="en-US" i="1"/>
                                  <m:t>1</m:t>
                                </m:r>
                              </m:sub>
                            </m:sSub>
                          </m:e>
                          <m:e>
                            <m:sSub>
                              <m:sSubPr>
                                <m:ctrlPr>
                                  <a:rPr lang="en-US" i="1"/>
                                </m:ctrlPr>
                              </m:sSubPr>
                              <m:e>
                                <m:r>
                                  <a:rPr lang="en-US" i="1"/>
                                  <m:t>𝑦</m:t>
                                </m:r>
                              </m:e>
                              <m:sub>
                                <m:r>
                                  <a:rPr lang="en-US" i="1"/>
                                  <m:t>2</m:t>
                                </m:r>
                              </m:sub>
                            </m:sSub>
                          </m:e>
                        </m:eqArr>
                      </m:e>
                    </m:d>
                    <m:r>
                      <a:rPr lang="en-US" i="1"/>
                      <m:t>=</m:t>
                    </m:r>
                    <m:d>
                      <m:dPr>
                        <m:begChr m:val="["/>
                        <m:endChr m:val="]"/>
                        <m:ctrlPr>
                          <a:rPr lang="en-US" i="1"/>
                        </m:ctrlPr>
                      </m:dPr>
                      <m:e>
                        <m:m>
                          <m:mPr>
                            <m:mcs>
                              <m:mc>
                                <m:mcPr>
                                  <m:count m:val="2"/>
                                  <m:mcJc m:val="center"/>
                                </m:mcPr>
                              </m:mc>
                            </m:mcs>
                            <m:ctrlPr>
                              <a:rPr lang="en-US" i="1"/>
                            </m:ctrlPr>
                          </m:mPr>
                          <m:mr>
                            <m:e>
                              <m:r>
                                <a:rPr lang="en-US" i="1"/>
                                <m:t>1</m:t>
                              </m:r>
                            </m:e>
                            <m:e>
                              <m:r>
                                <a:rPr lang="en-US" i="1"/>
                                <m:t>0</m:t>
                              </m:r>
                            </m:e>
                          </m:mr>
                          <m:mr>
                            <m:e>
                              <m:r>
                                <a:rPr lang="en-US" i="1"/>
                                <m:t>0</m:t>
                              </m:r>
                            </m:e>
                            <m:e>
                              <m:r>
                                <a:rPr lang="en-US" i="1"/>
                                <m:t>1</m:t>
                              </m:r>
                            </m:e>
                          </m:mr>
                        </m:m>
                      </m:e>
                    </m:d>
                    <m:d>
                      <m:dPr>
                        <m:begChr m:val="["/>
                        <m:endChr m:val="]"/>
                        <m:ctrlPr>
                          <a:rPr lang="en-US" i="1"/>
                        </m:ctrlPr>
                      </m:dPr>
                      <m:e>
                        <m:eqArr>
                          <m:eqArrPr>
                            <m:ctrlPr>
                              <a:rPr lang="en-US" i="1"/>
                            </m:ctrlPr>
                          </m:eqArrPr>
                          <m:e>
                            <m:sSub>
                              <m:sSubPr>
                                <m:ctrlPr>
                                  <a:rPr lang="en-US" i="1"/>
                                </m:ctrlPr>
                              </m:sSubPr>
                              <m:e>
                                <m:r>
                                  <a:rPr lang="en-US" i="1"/>
                                  <m:t>𝑥</m:t>
                                </m:r>
                              </m:e>
                              <m:sub>
                                <m:r>
                                  <a:rPr lang="en-US" i="1"/>
                                  <m:t>1</m:t>
                                </m:r>
                              </m:sub>
                            </m:sSub>
                          </m:e>
                          <m:e>
                            <m:sSub>
                              <m:sSubPr>
                                <m:ctrlPr>
                                  <a:rPr lang="en-US" i="1"/>
                                </m:ctrlPr>
                              </m:sSubPr>
                              <m:e>
                                <m:r>
                                  <a:rPr lang="en-US" i="1"/>
                                  <m:t>𝑥</m:t>
                                </m:r>
                              </m:e>
                              <m:sub>
                                <m:r>
                                  <a:rPr lang="en-US" i="1"/>
                                  <m:t>2</m:t>
                                </m:r>
                              </m:sub>
                            </m:sSub>
                          </m:e>
                        </m:eqArr>
                      </m:e>
                    </m:d>
                    <m:r>
                      <a:rPr lang="en-US" i="1"/>
                      <m:t>+</m:t>
                    </m:r>
                    <m:d>
                      <m:dPr>
                        <m:begChr m:val="["/>
                        <m:endChr m:val="]"/>
                        <m:ctrlPr>
                          <a:rPr lang="en-US" i="1"/>
                        </m:ctrlPr>
                      </m:dPr>
                      <m:e>
                        <m:m>
                          <m:mPr>
                            <m:mcs>
                              <m:mc>
                                <m:mcPr>
                                  <m:count m:val="2"/>
                                  <m:mcJc m:val="center"/>
                                </m:mcPr>
                              </m:mc>
                            </m:mcs>
                            <m:ctrlPr>
                              <a:rPr lang="en-US" i="1"/>
                            </m:ctrlPr>
                          </m:mPr>
                          <m:mr>
                            <m:e>
                              <m:r>
                                <a:rPr lang="en-US" i="1"/>
                                <m:t>0</m:t>
                              </m:r>
                            </m:e>
                            <m:e>
                              <m:r>
                                <a:rPr lang="en-US" i="1"/>
                                <m:t>0</m:t>
                              </m:r>
                            </m:e>
                          </m:mr>
                          <m:mr>
                            <m:e>
                              <m:r>
                                <a:rPr lang="en-US" i="1"/>
                                <m:t>0</m:t>
                              </m:r>
                            </m:e>
                            <m:e>
                              <m:r>
                                <a:rPr lang="en-US" i="1"/>
                                <m:t>0</m:t>
                              </m:r>
                            </m:e>
                          </m:mr>
                        </m:m>
                      </m:e>
                    </m:d>
                    <m:d>
                      <m:dPr>
                        <m:begChr m:val="["/>
                        <m:endChr m:val="]"/>
                        <m:ctrlPr>
                          <a:rPr lang="en-US" i="1"/>
                        </m:ctrlPr>
                      </m:dPr>
                      <m:e>
                        <m:eqArr>
                          <m:eqArrPr>
                            <m:ctrlPr>
                              <a:rPr lang="en-US" i="1"/>
                            </m:ctrlPr>
                          </m:eqArrPr>
                          <m:e>
                            <m:sSub>
                              <m:sSubPr>
                                <m:ctrlPr>
                                  <a:rPr lang="en-US" i="1"/>
                                </m:ctrlPr>
                              </m:sSubPr>
                              <m:e>
                                <m:r>
                                  <a:rPr lang="en-US" i="1"/>
                                  <m:t>𝑢</m:t>
                                </m:r>
                              </m:e>
                              <m:sub>
                                <m:r>
                                  <a:rPr lang="en-US" i="1"/>
                                  <m:t>1</m:t>
                                </m:r>
                              </m:sub>
                            </m:sSub>
                          </m:e>
                          <m:e>
                            <m:sSub>
                              <m:sSubPr>
                                <m:ctrlPr>
                                  <a:rPr lang="en-US" i="1"/>
                                </m:ctrlPr>
                              </m:sSubPr>
                              <m:e>
                                <m:r>
                                  <a:rPr lang="en-US" i="1"/>
                                  <m:t>𝑢</m:t>
                                </m:r>
                              </m:e>
                              <m:sub>
                                <m:r>
                                  <a:rPr lang="en-US" i="1"/>
                                  <m:t>2</m:t>
                                </m:r>
                              </m:sub>
                            </m:sSub>
                          </m:e>
                        </m:eqArr>
                      </m:e>
                    </m:d>
                  </m:oMath>
                </a14:m>
                <a:endParaRPr lang="en-US" dirty="0"/>
              </a:p>
              <a:p>
                <a:r>
                  <a:rPr lang="en-US" dirty="0"/>
                  <a:t>Determine the transfer matrix </a:t>
                </a:r>
                <a14:m>
                  <m:oMath xmlns:m="http://schemas.openxmlformats.org/officeDocument/2006/math">
                    <m:r>
                      <a:rPr lang="en-US" i="1"/>
                      <m:t>(</m:t>
                    </m:r>
                    <m:r>
                      <a:rPr lang="en-US" i="1"/>
                      <m:t>𝐺</m:t>
                    </m:r>
                    <m:r>
                      <a:rPr lang="en-US" i="1"/>
                      <m:t>(</m:t>
                    </m:r>
                    <m:r>
                      <a:rPr lang="en-US" i="1"/>
                      <m:t>𝑠</m:t>
                    </m:r>
                    <m:r>
                      <a:rPr lang="en-US" i="1"/>
                      <m:t>))</m:t>
                    </m:r>
                  </m:oMath>
                </a14:m>
                <a:r>
                  <a:rPr lang="en-US" dirty="0"/>
                  <a:t> for this system. </a:t>
                </a:r>
              </a:p>
              <a:p>
                <a:r>
                  <a:rPr lang="en-US" dirty="0"/>
                  <a:t>Solution:</a:t>
                </a:r>
              </a:p>
              <a:p>
                <a14:m>
                  <m:oMath xmlns:m="http://schemas.openxmlformats.org/officeDocument/2006/math">
                    <m:r>
                      <a:rPr lang="en-US" i="1"/>
                      <m:t>𝐺</m:t>
                    </m:r>
                    <m:d>
                      <m:dPr>
                        <m:ctrlPr>
                          <a:rPr lang="en-US" i="1"/>
                        </m:ctrlPr>
                      </m:dPr>
                      <m:e>
                        <m:r>
                          <a:rPr lang="en-US" i="1"/>
                          <m:t>𝑠</m:t>
                        </m:r>
                      </m:e>
                    </m:d>
                    <m:r>
                      <a:rPr lang="en-US" i="1"/>
                      <m:t>=</m:t>
                    </m:r>
                    <m:r>
                      <a:rPr lang="en-US" i="1"/>
                      <m:t>𝐶</m:t>
                    </m:r>
                    <m:sSup>
                      <m:sSupPr>
                        <m:ctrlPr>
                          <a:rPr lang="en-US" i="1"/>
                        </m:ctrlPr>
                      </m:sSupPr>
                      <m:e>
                        <m:r>
                          <a:rPr lang="en-US" i="1"/>
                          <m:t>(</m:t>
                        </m:r>
                        <m:r>
                          <a:rPr lang="en-US" i="1"/>
                          <m:t>𝑠𝐼</m:t>
                        </m:r>
                        <m:r>
                          <a:rPr lang="en-US" i="1"/>
                          <m:t>−</m:t>
                        </m:r>
                        <m:r>
                          <a:rPr lang="en-US" i="1"/>
                          <m:t>𝐴</m:t>
                        </m:r>
                        <m:r>
                          <a:rPr lang="en-US" i="1"/>
                          <m:t>)</m:t>
                        </m:r>
                      </m:e>
                      <m:sup>
                        <m:r>
                          <a:rPr lang="en-US" i="1"/>
                          <m:t>−1</m:t>
                        </m:r>
                      </m:sup>
                    </m:sSup>
                    <m:r>
                      <a:rPr lang="en-US" i="1"/>
                      <m:t>𝐵</m:t>
                    </m:r>
                    <m:r>
                      <a:rPr lang="en-US" i="1"/>
                      <m:t>+</m:t>
                    </m:r>
                    <m:r>
                      <a:rPr lang="en-US" i="1"/>
                      <m:t>𝐷</m:t>
                    </m:r>
                  </m:oMath>
                </a14:m>
                <a:endParaRPr lang="en-US" dirty="0"/>
              </a:p>
              <a:p>
                <a:r>
                  <a:rPr lang="en-US" dirty="0"/>
                  <a:t>But:</a:t>
                </a:r>
              </a:p>
              <a:p>
                <a14:m>
                  <m:oMath xmlns:m="http://schemas.openxmlformats.org/officeDocument/2006/math">
                    <m:r>
                      <a:rPr lang="en-US" i="1"/>
                      <m:t>𝑠𝐼</m:t>
                    </m:r>
                    <m:r>
                      <a:rPr lang="en-US" i="1"/>
                      <m:t>−</m:t>
                    </m:r>
                    <m:r>
                      <a:rPr lang="en-US" i="1"/>
                      <m:t>𝐴</m:t>
                    </m:r>
                    <m:r>
                      <a:rPr lang="en-US" i="1"/>
                      <m:t>=</m:t>
                    </m:r>
                    <m:d>
                      <m:dPr>
                        <m:begChr m:val="["/>
                        <m:endChr m:val="]"/>
                        <m:ctrlPr>
                          <a:rPr lang="en-US" i="1"/>
                        </m:ctrlPr>
                      </m:dPr>
                      <m:e>
                        <m:m>
                          <m:mPr>
                            <m:mcs>
                              <m:mc>
                                <m:mcPr>
                                  <m:count m:val="2"/>
                                  <m:mcJc m:val="center"/>
                                </m:mcPr>
                              </m:mc>
                            </m:mcs>
                            <m:ctrlPr>
                              <a:rPr lang="en-US" i="1"/>
                            </m:ctrlPr>
                          </m:mPr>
                          <m:mr>
                            <m:e>
                              <m:r>
                                <a:rPr lang="en-US" i="1"/>
                                <m:t>𝑠</m:t>
                              </m:r>
                              <m:r>
                                <a:rPr lang="en-US" i="1"/>
                                <m:t>+1</m:t>
                              </m:r>
                            </m:e>
                            <m:e>
                              <m:r>
                                <a:rPr lang="en-US" i="1"/>
                                <m:t>1</m:t>
                              </m:r>
                            </m:e>
                          </m:mr>
                          <m:mr>
                            <m:e>
                              <m:r>
                                <a:rPr lang="en-US" i="1"/>
                                <m:t>−6.5</m:t>
                              </m:r>
                            </m:e>
                            <m:e>
                              <m:r>
                                <a:rPr lang="en-US" i="1"/>
                                <m:t>𝑠</m:t>
                              </m:r>
                            </m:e>
                          </m:mr>
                        </m:m>
                      </m:e>
                    </m:d>
                  </m:oMath>
                </a14:m>
                <a:endParaRPr lang="en-US" dirty="0"/>
              </a:p>
              <a:p>
                <a:r>
                  <a:rPr lang="en-US" dirty="0"/>
                  <a:t>Therefore:</a:t>
                </a:r>
              </a:p>
              <a:p>
                <a14:m>
                  <m:oMath xmlns:m="http://schemas.openxmlformats.org/officeDocument/2006/math">
                    <m:sSup>
                      <m:sSupPr>
                        <m:ctrlPr>
                          <a:rPr lang="en-US" i="1"/>
                        </m:ctrlPr>
                      </m:sSupPr>
                      <m:e>
                        <m:r>
                          <a:rPr lang="en-US" i="1"/>
                          <m:t>(</m:t>
                        </m:r>
                        <m:r>
                          <a:rPr lang="en-US" i="1"/>
                          <m:t>𝑠𝐼</m:t>
                        </m:r>
                        <m:r>
                          <a:rPr lang="en-US" i="1"/>
                          <m:t>−</m:t>
                        </m:r>
                        <m:r>
                          <a:rPr lang="en-US" i="1"/>
                          <m:t>𝐴</m:t>
                        </m:r>
                        <m:r>
                          <a:rPr lang="en-US" i="1"/>
                          <m:t>)</m:t>
                        </m:r>
                      </m:e>
                      <m:sup>
                        <m:r>
                          <a:rPr lang="en-US" i="1"/>
                          <m:t>−1</m:t>
                        </m:r>
                      </m:sup>
                    </m:sSup>
                    <m:r>
                      <a:rPr lang="en-US" i="1"/>
                      <m:t>=</m:t>
                    </m:r>
                    <m:f>
                      <m:fPr>
                        <m:ctrlPr>
                          <a:rPr lang="en-US" i="1"/>
                        </m:ctrlPr>
                      </m:fPr>
                      <m:num>
                        <m:r>
                          <a:rPr lang="en-US" i="1"/>
                          <m:t>1</m:t>
                        </m:r>
                      </m:num>
                      <m:den>
                        <m:sSup>
                          <m:sSupPr>
                            <m:ctrlPr>
                              <a:rPr lang="en-US" i="1"/>
                            </m:ctrlPr>
                          </m:sSupPr>
                          <m:e>
                            <m:r>
                              <a:rPr lang="en-US" i="1"/>
                              <m:t>𝑠</m:t>
                            </m:r>
                          </m:e>
                          <m:sup>
                            <m:r>
                              <a:rPr lang="en-US" i="1"/>
                              <m:t>2</m:t>
                            </m:r>
                          </m:sup>
                        </m:sSup>
                        <m:r>
                          <a:rPr lang="en-US" i="1"/>
                          <m:t>+</m:t>
                        </m:r>
                        <m:r>
                          <a:rPr lang="en-US" i="1"/>
                          <m:t>𝑠</m:t>
                        </m:r>
                        <m:r>
                          <a:rPr lang="en-US" i="1"/>
                          <m:t>+6.5</m:t>
                        </m:r>
                      </m:den>
                    </m:f>
                    <m:d>
                      <m:dPr>
                        <m:begChr m:val="["/>
                        <m:endChr m:val="]"/>
                        <m:ctrlPr>
                          <a:rPr lang="en-US" i="1"/>
                        </m:ctrlPr>
                      </m:dPr>
                      <m:e>
                        <m:m>
                          <m:mPr>
                            <m:mcs>
                              <m:mc>
                                <m:mcPr>
                                  <m:count m:val="2"/>
                                  <m:mcJc m:val="center"/>
                                </m:mcPr>
                              </m:mc>
                            </m:mcs>
                            <m:ctrlPr>
                              <a:rPr lang="en-US" i="1"/>
                            </m:ctrlPr>
                          </m:mPr>
                          <m:mr>
                            <m:e>
                              <m:r>
                                <a:rPr lang="en-US" i="1"/>
                                <m:t>𝑠</m:t>
                              </m:r>
                            </m:e>
                            <m:e>
                              <m:r>
                                <a:rPr lang="en-US" i="1"/>
                                <m:t>−1</m:t>
                              </m:r>
                            </m:e>
                          </m:mr>
                          <m:mr>
                            <m:e>
                              <m:r>
                                <a:rPr lang="en-US" i="1"/>
                                <m:t>6.5</m:t>
                              </m:r>
                            </m:e>
                            <m:e>
                              <m:r>
                                <a:rPr lang="en-US" i="1"/>
                                <m:t>𝑠</m:t>
                              </m:r>
                              <m:r>
                                <a:rPr lang="en-US" i="1"/>
                                <m:t>+1</m:t>
                              </m:r>
                            </m:e>
                          </m:mr>
                        </m:m>
                      </m:e>
                    </m:d>
                  </m:oMath>
                </a14:m>
                <a:endParaRPr lang="en-US" dirty="0"/>
              </a:p>
              <a:p>
                <a:endParaRPr lang="en-US" dirty="0"/>
              </a:p>
            </p:txBody>
          </p:sp>
        </mc:Choice>
        <mc:Fallback>
          <p:sp>
            <p:nvSpPr>
              <p:cNvPr id="3" name="Content Placeholder 2">
                <a:extLst>
                  <a:ext uri="{FF2B5EF4-FFF2-40B4-BE49-F238E27FC236}">
                    <a16:creationId xmlns:a16="http://schemas.microsoft.com/office/drawing/2014/main" id="{A443576B-706C-4F02-AC84-2323A0A4AC61}"/>
                  </a:ext>
                </a:extLst>
              </p:cNvPr>
              <p:cNvSpPr>
                <a:spLocks noGrp="1" noRot="1" noChangeAspect="1" noMove="1" noResize="1" noEditPoints="1" noAdjustHandles="1" noChangeArrowheads="1" noChangeShapeType="1" noTextEdit="1"/>
              </p:cNvSpPr>
              <p:nvPr>
                <p:ph idx="1"/>
              </p:nvPr>
            </p:nvSpPr>
            <p:spPr>
              <a:blipFill>
                <a:blip r:embed="rId2"/>
                <a:stretch>
                  <a:fillRect l="-406" t="-2241"/>
                </a:stretch>
              </a:blipFill>
            </p:spPr>
            <p:txBody>
              <a:bodyPr/>
              <a:lstStyle/>
              <a:p>
                <a:r>
                  <a:rPr lang="en-US">
                    <a:noFill/>
                  </a:rPr>
                  <a:t> </a:t>
                </a:r>
              </a:p>
            </p:txBody>
          </p:sp>
        </mc:Fallback>
      </mc:AlternateContent>
    </p:spTree>
    <p:extLst>
      <p:ext uri="{BB962C8B-B14F-4D97-AF65-F5344CB8AC3E}">
        <p14:creationId xmlns:p14="http://schemas.microsoft.com/office/powerpoint/2010/main" val="737100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EFAE3F-D889-46F4-8F76-7287D1ED1310}"/>
                  </a:ext>
                </a:extLst>
              </p:cNvPr>
              <p:cNvSpPr>
                <a:spLocks noGrp="1"/>
              </p:cNvSpPr>
              <p:nvPr>
                <p:ph idx="1"/>
              </p:nvPr>
            </p:nvSpPr>
            <p:spPr>
              <a:xfrm>
                <a:off x="838200" y="673768"/>
                <a:ext cx="10515600" cy="5503195"/>
              </a:xfrm>
            </p:spPr>
            <p:txBody>
              <a:bodyPr>
                <a:normAutofit/>
              </a:bodyPr>
              <a:lstStyle/>
              <a:p>
                <a:r>
                  <a:rPr lang="en-US" dirty="0"/>
                  <a:t>And:</a:t>
                </a:r>
              </a:p>
              <a:p>
                <a14:m>
                  <m:oMath xmlns:m="http://schemas.openxmlformats.org/officeDocument/2006/math">
                    <m:r>
                      <a:rPr lang="en-US" i="1"/>
                      <m:t>𝐶</m:t>
                    </m:r>
                    <m:sSup>
                      <m:sSupPr>
                        <m:ctrlPr>
                          <a:rPr lang="en-US" i="1"/>
                        </m:ctrlPr>
                      </m:sSupPr>
                      <m:e>
                        <m:r>
                          <a:rPr lang="en-US" i="1"/>
                          <m:t>(</m:t>
                        </m:r>
                        <m:r>
                          <a:rPr lang="en-US" i="1"/>
                          <m:t>𝑠𝐼</m:t>
                        </m:r>
                        <m:r>
                          <a:rPr lang="en-US" i="1"/>
                          <m:t>−</m:t>
                        </m:r>
                        <m:r>
                          <a:rPr lang="en-US" i="1"/>
                          <m:t>𝐴</m:t>
                        </m:r>
                        <m:r>
                          <a:rPr lang="en-US" i="1"/>
                          <m:t>)</m:t>
                        </m:r>
                      </m:e>
                      <m:sup>
                        <m:r>
                          <a:rPr lang="en-US" i="1"/>
                          <m:t>−1</m:t>
                        </m:r>
                      </m:sup>
                    </m:sSup>
                    <m:r>
                      <a:rPr lang="en-US" i="1"/>
                      <m:t>𝐵</m:t>
                    </m:r>
                    <m:r>
                      <a:rPr lang="en-US" i="1"/>
                      <m:t>=</m:t>
                    </m:r>
                    <m:f>
                      <m:fPr>
                        <m:ctrlPr>
                          <a:rPr lang="en-US" i="1"/>
                        </m:ctrlPr>
                      </m:fPr>
                      <m:num>
                        <m:r>
                          <a:rPr lang="en-US" i="1"/>
                          <m:t>1</m:t>
                        </m:r>
                      </m:num>
                      <m:den>
                        <m:sSup>
                          <m:sSupPr>
                            <m:ctrlPr>
                              <a:rPr lang="en-US" i="1"/>
                            </m:ctrlPr>
                          </m:sSupPr>
                          <m:e>
                            <m:r>
                              <a:rPr lang="en-US" i="1"/>
                              <m:t>𝑠</m:t>
                            </m:r>
                          </m:e>
                          <m:sup>
                            <m:r>
                              <a:rPr lang="en-US" i="1"/>
                              <m:t>2</m:t>
                            </m:r>
                          </m:sup>
                        </m:sSup>
                        <m:r>
                          <a:rPr lang="en-US" i="1"/>
                          <m:t>+</m:t>
                        </m:r>
                        <m:r>
                          <a:rPr lang="en-US" i="1"/>
                          <m:t>𝑠</m:t>
                        </m:r>
                        <m:r>
                          <a:rPr lang="en-US" i="1"/>
                          <m:t>+6.5</m:t>
                        </m:r>
                      </m:den>
                    </m:f>
                    <m:d>
                      <m:dPr>
                        <m:begChr m:val="["/>
                        <m:endChr m:val="]"/>
                        <m:ctrlPr>
                          <a:rPr lang="en-US" i="1"/>
                        </m:ctrlPr>
                      </m:dPr>
                      <m:e>
                        <m:m>
                          <m:mPr>
                            <m:mcs>
                              <m:mc>
                                <m:mcPr>
                                  <m:count m:val="2"/>
                                  <m:mcJc m:val="center"/>
                                </m:mcPr>
                              </m:mc>
                            </m:mcs>
                            <m:ctrlPr>
                              <a:rPr lang="en-US" i="1"/>
                            </m:ctrlPr>
                          </m:mPr>
                          <m:mr>
                            <m:e>
                              <m:r>
                                <a:rPr lang="en-US" i="1"/>
                                <m:t>1</m:t>
                              </m:r>
                            </m:e>
                            <m:e>
                              <m:r>
                                <a:rPr lang="en-US" i="1"/>
                                <m:t>0</m:t>
                              </m:r>
                            </m:e>
                          </m:mr>
                          <m:mr>
                            <m:e>
                              <m:r>
                                <a:rPr lang="en-US" i="1"/>
                                <m:t>0</m:t>
                              </m:r>
                            </m:e>
                            <m:e>
                              <m:r>
                                <a:rPr lang="en-US" i="1"/>
                                <m:t>1</m:t>
                              </m:r>
                            </m:e>
                          </m:mr>
                        </m:m>
                      </m:e>
                    </m:d>
                    <m:d>
                      <m:dPr>
                        <m:begChr m:val="["/>
                        <m:endChr m:val="]"/>
                        <m:ctrlPr>
                          <a:rPr lang="en-US" i="1"/>
                        </m:ctrlPr>
                      </m:dPr>
                      <m:e>
                        <m:m>
                          <m:mPr>
                            <m:mcs>
                              <m:mc>
                                <m:mcPr>
                                  <m:count m:val="2"/>
                                  <m:mcJc m:val="center"/>
                                </m:mcPr>
                              </m:mc>
                            </m:mcs>
                            <m:ctrlPr>
                              <a:rPr lang="en-US" i="1"/>
                            </m:ctrlPr>
                          </m:mPr>
                          <m:mr>
                            <m:e>
                              <m:r>
                                <a:rPr lang="en-US" i="1"/>
                                <m:t>𝑠</m:t>
                              </m:r>
                            </m:e>
                            <m:e>
                              <m:r>
                                <a:rPr lang="en-US" i="1"/>
                                <m:t>−1</m:t>
                              </m:r>
                            </m:e>
                          </m:mr>
                          <m:mr>
                            <m:e>
                              <m:r>
                                <a:rPr lang="en-US" i="1"/>
                                <m:t>6.5</m:t>
                              </m:r>
                            </m:e>
                            <m:e>
                              <m:r>
                                <a:rPr lang="en-US" i="1"/>
                                <m:t>𝑠</m:t>
                              </m:r>
                              <m:r>
                                <a:rPr lang="en-US" i="1"/>
                                <m:t>+1</m:t>
                              </m:r>
                            </m:e>
                          </m:mr>
                        </m:m>
                      </m:e>
                    </m:d>
                    <m:d>
                      <m:dPr>
                        <m:begChr m:val="["/>
                        <m:endChr m:val="]"/>
                        <m:ctrlPr>
                          <a:rPr lang="en-US" i="1"/>
                        </m:ctrlPr>
                      </m:dPr>
                      <m:e>
                        <m:m>
                          <m:mPr>
                            <m:mcs>
                              <m:mc>
                                <m:mcPr>
                                  <m:count m:val="2"/>
                                  <m:mcJc m:val="center"/>
                                </m:mcPr>
                              </m:mc>
                            </m:mcs>
                            <m:ctrlPr>
                              <a:rPr lang="en-US" i="1"/>
                            </m:ctrlPr>
                          </m:mPr>
                          <m:mr>
                            <m:e>
                              <m:r>
                                <a:rPr lang="en-US" i="1"/>
                                <m:t>1</m:t>
                              </m:r>
                            </m:e>
                            <m:e>
                              <m:r>
                                <a:rPr lang="en-US" i="1"/>
                                <m:t>1</m:t>
                              </m:r>
                            </m:e>
                          </m:mr>
                          <m:mr>
                            <m:e>
                              <m:r>
                                <a:rPr lang="en-US" i="1"/>
                                <m:t>1</m:t>
                              </m:r>
                            </m:e>
                            <m:e>
                              <m:r>
                                <a:rPr lang="en-US" i="1"/>
                                <m:t>0</m:t>
                              </m:r>
                            </m:e>
                          </m:mr>
                        </m:m>
                      </m:e>
                    </m:d>
                  </m:oMath>
                </a14:m>
                <a:endParaRPr lang="en-US" dirty="0"/>
              </a:p>
              <a:p>
                <a14:m>
                  <m:oMath xmlns:m="http://schemas.openxmlformats.org/officeDocument/2006/math">
                    <m:r>
                      <a:rPr lang="en-US" i="1"/>
                      <m:t>                                                                     =</m:t>
                    </m:r>
                    <m:f>
                      <m:fPr>
                        <m:ctrlPr>
                          <a:rPr lang="en-US" i="1"/>
                        </m:ctrlPr>
                      </m:fPr>
                      <m:num>
                        <m:r>
                          <a:rPr lang="en-US" i="1"/>
                          <m:t>1</m:t>
                        </m:r>
                      </m:num>
                      <m:den>
                        <m:sSup>
                          <m:sSupPr>
                            <m:ctrlPr>
                              <a:rPr lang="en-US" i="1"/>
                            </m:ctrlPr>
                          </m:sSupPr>
                          <m:e>
                            <m:r>
                              <a:rPr lang="en-US" i="1"/>
                              <m:t>𝑠</m:t>
                            </m:r>
                          </m:e>
                          <m:sup>
                            <m:r>
                              <a:rPr lang="en-US" i="1"/>
                              <m:t>2</m:t>
                            </m:r>
                          </m:sup>
                        </m:sSup>
                        <m:r>
                          <a:rPr lang="en-US" i="1"/>
                          <m:t>+</m:t>
                        </m:r>
                        <m:r>
                          <a:rPr lang="en-US" i="1"/>
                          <m:t>𝑠</m:t>
                        </m:r>
                        <m:r>
                          <a:rPr lang="en-US" i="1"/>
                          <m:t>+6.5</m:t>
                        </m:r>
                      </m:den>
                    </m:f>
                    <m:d>
                      <m:dPr>
                        <m:begChr m:val="["/>
                        <m:endChr m:val="]"/>
                        <m:ctrlPr>
                          <a:rPr lang="en-US" i="1"/>
                        </m:ctrlPr>
                      </m:dPr>
                      <m:e>
                        <m:m>
                          <m:mPr>
                            <m:mcs>
                              <m:mc>
                                <m:mcPr>
                                  <m:count m:val="2"/>
                                  <m:mcJc m:val="center"/>
                                </m:mcPr>
                              </m:mc>
                            </m:mcs>
                            <m:ctrlPr>
                              <a:rPr lang="en-US" i="1"/>
                            </m:ctrlPr>
                          </m:mPr>
                          <m:mr>
                            <m:e>
                              <m:r>
                                <a:rPr lang="en-US" i="1"/>
                                <m:t>𝑠</m:t>
                              </m:r>
                              <m:r>
                                <a:rPr lang="en-US" i="1"/>
                                <m:t>−1</m:t>
                              </m:r>
                            </m:e>
                            <m:e>
                              <m:r>
                                <a:rPr lang="en-US" i="1"/>
                                <m:t>𝑠</m:t>
                              </m:r>
                            </m:e>
                          </m:mr>
                          <m:mr>
                            <m:e>
                              <m:r>
                                <a:rPr lang="en-US" i="1"/>
                                <m:t>𝑠</m:t>
                              </m:r>
                              <m:r>
                                <a:rPr lang="en-US" i="1"/>
                                <m:t>+7.5</m:t>
                              </m:r>
                            </m:e>
                            <m:e>
                              <m:r>
                                <a:rPr lang="en-US" i="1"/>
                                <m:t>6.5</m:t>
                              </m:r>
                            </m:e>
                          </m:mr>
                        </m:m>
                      </m:e>
                    </m:d>
                  </m:oMath>
                </a14:m>
                <a:endParaRPr lang="en-US" dirty="0"/>
              </a:p>
              <a:p>
                <a:r>
                  <a:rPr lang="en-US" dirty="0"/>
                  <a:t>Hence:</a:t>
                </a:r>
              </a:p>
              <a:p>
                <a14:m>
                  <m:oMath xmlns:m="http://schemas.openxmlformats.org/officeDocument/2006/math">
                    <m:r>
                      <a:rPr lang="en-US" i="1"/>
                      <m:t>𝐺</m:t>
                    </m:r>
                    <m:d>
                      <m:dPr>
                        <m:ctrlPr>
                          <a:rPr lang="en-US" i="1"/>
                        </m:ctrlPr>
                      </m:dPr>
                      <m:e>
                        <m:r>
                          <a:rPr lang="en-US" i="1"/>
                          <m:t>𝑠</m:t>
                        </m:r>
                      </m:e>
                    </m:d>
                    <m:r>
                      <a:rPr lang="en-US" i="1"/>
                      <m:t>=</m:t>
                    </m:r>
                    <m:d>
                      <m:dPr>
                        <m:begChr m:val="["/>
                        <m:endChr m:val="]"/>
                        <m:ctrlPr>
                          <a:rPr lang="en-US" i="1"/>
                        </m:ctrlPr>
                      </m:dPr>
                      <m:e>
                        <m:eqArr>
                          <m:eqArrPr>
                            <m:ctrlPr>
                              <a:rPr lang="en-US" i="1"/>
                            </m:ctrlPr>
                          </m:eqArrPr>
                          <m:e>
                            <m:sSub>
                              <m:sSubPr>
                                <m:ctrlPr>
                                  <a:rPr lang="en-US" i="1"/>
                                </m:ctrlPr>
                              </m:sSubPr>
                              <m:e>
                                <m:r>
                                  <a:rPr lang="en-US" i="1"/>
                                  <m:t>𝑌</m:t>
                                </m:r>
                              </m:e>
                              <m:sub>
                                <m:r>
                                  <a:rPr lang="en-US" i="1"/>
                                  <m:t>1</m:t>
                                </m:r>
                              </m:sub>
                            </m:sSub>
                            <m:r>
                              <a:rPr lang="en-US" i="1"/>
                              <m:t>(</m:t>
                            </m:r>
                            <m:r>
                              <a:rPr lang="en-US" i="1"/>
                              <m:t>𝑠</m:t>
                            </m:r>
                            <m:r>
                              <a:rPr lang="en-US" i="1"/>
                              <m:t>)</m:t>
                            </m:r>
                          </m:e>
                          <m:e>
                            <m:sSub>
                              <m:sSubPr>
                                <m:ctrlPr>
                                  <a:rPr lang="en-US" i="1"/>
                                </m:ctrlPr>
                              </m:sSubPr>
                              <m:e>
                                <m:r>
                                  <a:rPr lang="en-US" i="1"/>
                                  <m:t>𝑌</m:t>
                                </m:r>
                              </m:e>
                              <m:sub>
                                <m:r>
                                  <a:rPr lang="en-US" i="1"/>
                                  <m:t>2</m:t>
                                </m:r>
                              </m:sub>
                            </m:sSub>
                            <m:r>
                              <a:rPr lang="en-US" i="1"/>
                              <m:t>(</m:t>
                            </m:r>
                            <m:r>
                              <a:rPr lang="en-US" i="1"/>
                              <m:t>𝑠</m:t>
                            </m:r>
                            <m:r>
                              <a:rPr lang="en-US" i="1"/>
                              <m:t>)</m:t>
                            </m:r>
                          </m:e>
                        </m:eqArr>
                      </m:e>
                    </m:d>
                    <m:r>
                      <a:rPr lang="en-US" i="1"/>
                      <m:t>=</m:t>
                    </m:r>
                    <m:d>
                      <m:dPr>
                        <m:begChr m:val="["/>
                        <m:endChr m:val="]"/>
                        <m:ctrlPr>
                          <a:rPr lang="en-US" i="1"/>
                        </m:ctrlPr>
                      </m:dPr>
                      <m:e>
                        <m:m>
                          <m:mPr>
                            <m:mcs>
                              <m:mc>
                                <m:mcPr>
                                  <m:count m:val="2"/>
                                  <m:mcJc m:val="center"/>
                                </m:mcPr>
                              </m:mc>
                            </m:mcs>
                            <m:ctrlPr>
                              <a:rPr lang="en-US" i="1"/>
                            </m:ctrlPr>
                          </m:mPr>
                          <m:mr>
                            <m:e>
                              <m:f>
                                <m:fPr>
                                  <m:ctrlPr>
                                    <a:rPr lang="en-US" i="1"/>
                                  </m:ctrlPr>
                                </m:fPr>
                                <m:num>
                                  <m:r>
                                    <a:rPr lang="en-US" i="1"/>
                                    <m:t>𝑠</m:t>
                                  </m:r>
                                  <m:r>
                                    <a:rPr lang="en-US" i="1"/>
                                    <m:t>−1</m:t>
                                  </m:r>
                                </m:num>
                                <m:den>
                                  <m:sSup>
                                    <m:sSupPr>
                                      <m:ctrlPr>
                                        <a:rPr lang="en-US" i="1"/>
                                      </m:ctrlPr>
                                    </m:sSupPr>
                                    <m:e>
                                      <m:r>
                                        <a:rPr lang="en-US" i="1"/>
                                        <m:t>𝑠</m:t>
                                      </m:r>
                                    </m:e>
                                    <m:sup>
                                      <m:r>
                                        <a:rPr lang="en-US" i="1"/>
                                        <m:t>2</m:t>
                                      </m:r>
                                    </m:sup>
                                  </m:sSup>
                                  <m:r>
                                    <a:rPr lang="en-US" i="1"/>
                                    <m:t>+</m:t>
                                  </m:r>
                                  <m:r>
                                    <a:rPr lang="en-US" i="1"/>
                                    <m:t>𝑠</m:t>
                                  </m:r>
                                  <m:r>
                                    <a:rPr lang="en-US" i="1"/>
                                    <m:t>+6.5</m:t>
                                  </m:r>
                                </m:den>
                              </m:f>
                            </m:e>
                            <m:e>
                              <m:f>
                                <m:fPr>
                                  <m:ctrlPr>
                                    <a:rPr lang="en-US" i="1"/>
                                  </m:ctrlPr>
                                </m:fPr>
                                <m:num>
                                  <m:r>
                                    <a:rPr lang="en-US" i="1"/>
                                    <m:t>𝑠</m:t>
                                  </m:r>
                                </m:num>
                                <m:den>
                                  <m:sSup>
                                    <m:sSupPr>
                                      <m:ctrlPr>
                                        <a:rPr lang="en-US" i="1"/>
                                      </m:ctrlPr>
                                    </m:sSupPr>
                                    <m:e>
                                      <m:r>
                                        <a:rPr lang="en-US" i="1"/>
                                        <m:t>𝑠</m:t>
                                      </m:r>
                                    </m:e>
                                    <m:sup>
                                      <m:r>
                                        <a:rPr lang="en-US" i="1"/>
                                        <m:t>2</m:t>
                                      </m:r>
                                    </m:sup>
                                  </m:sSup>
                                  <m:r>
                                    <a:rPr lang="en-US" i="1"/>
                                    <m:t>+</m:t>
                                  </m:r>
                                  <m:r>
                                    <a:rPr lang="en-US" i="1"/>
                                    <m:t>𝑠</m:t>
                                  </m:r>
                                  <m:r>
                                    <a:rPr lang="en-US" i="1"/>
                                    <m:t>+6.5</m:t>
                                  </m:r>
                                </m:den>
                              </m:f>
                            </m:e>
                          </m:mr>
                          <m:mr>
                            <m:e>
                              <m:f>
                                <m:fPr>
                                  <m:ctrlPr>
                                    <a:rPr lang="en-US" i="1"/>
                                  </m:ctrlPr>
                                </m:fPr>
                                <m:num>
                                  <m:r>
                                    <a:rPr lang="en-US" i="1"/>
                                    <m:t>𝑠</m:t>
                                  </m:r>
                                  <m:r>
                                    <a:rPr lang="en-US" i="1"/>
                                    <m:t>+7.5</m:t>
                                  </m:r>
                                </m:num>
                                <m:den>
                                  <m:sSup>
                                    <m:sSupPr>
                                      <m:ctrlPr>
                                        <a:rPr lang="en-US" i="1"/>
                                      </m:ctrlPr>
                                    </m:sSupPr>
                                    <m:e>
                                      <m:r>
                                        <a:rPr lang="en-US" i="1"/>
                                        <m:t>𝑠</m:t>
                                      </m:r>
                                    </m:e>
                                    <m:sup>
                                      <m:r>
                                        <a:rPr lang="en-US" i="1"/>
                                        <m:t>2</m:t>
                                      </m:r>
                                    </m:sup>
                                  </m:sSup>
                                  <m:r>
                                    <a:rPr lang="en-US" i="1"/>
                                    <m:t>+</m:t>
                                  </m:r>
                                  <m:r>
                                    <a:rPr lang="en-US" i="1"/>
                                    <m:t>𝑠</m:t>
                                  </m:r>
                                  <m:r>
                                    <a:rPr lang="en-US" i="1"/>
                                    <m:t>+6.5</m:t>
                                  </m:r>
                                </m:den>
                              </m:f>
                            </m:e>
                            <m:e>
                              <m:f>
                                <m:fPr>
                                  <m:ctrlPr>
                                    <a:rPr lang="en-US" i="1"/>
                                  </m:ctrlPr>
                                </m:fPr>
                                <m:num>
                                  <m:r>
                                    <a:rPr lang="en-US" i="1"/>
                                    <m:t>6.5</m:t>
                                  </m:r>
                                </m:num>
                                <m:den>
                                  <m:sSup>
                                    <m:sSupPr>
                                      <m:ctrlPr>
                                        <a:rPr lang="en-US" i="1"/>
                                      </m:ctrlPr>
                                    </m:sSupPr>
                                    <m:e>
                                      <m:r>
                                        <a:rPr lang="en-US" i="1"/>
                                        <m:t>𝑠</m:t>
                                      </m:r>
                                    </m:e>
                                    <m:sup>
                                      <m:r>
                                        <a:rPr lang="en-US" i="1"/>
                                        <m:t>2</m:t>
                                      </m:r>
                                    </m:sup>
                                  </m:sSup>
                                  <m:r>
                                    <a:rPr lang="en-US" i="1"/>
                                    <m:t>+</m:t>
                                  </m:r>
                                  <m:r>
                                    <a:rPr lang="en-US" i="1"/>
                                    <m:t>𝑠</m:t>
                                  </m:r>
                                  <m:r>
                                    <a:rPr lang="en-US" i="1"/>
                                    <m:t>+6.5</m:t>
                                  </m:r>
                                </m:den>
                              </m:f>
                            </m:e>
                          </m:mr>
                        </m:m>
                      </m:e>
                    </m:d>
                    <m:d>
                      <m:dPr>
                        <m:begChr m:val="["/>
                        <m:endChr m:val="]"/>
                        <m:ctrlPr>
                          <a:rPr lang="en-US" i="1"/>
                        </m:ctrlPr>
                      </m:dPr>
                      <m:e>
                        <m:eqArr>
                          <m:eqArrPr>
                            <m:ctrlPr>
                              <a:rPr lang="en-US" i="1"/>
                            </m:ctrlPr>
                          </m:eqArrPr>
                          <m:e>
                            <m:sSub>
                              <m:sSubPr>
                                <m:ctrlPr>
                                  <a:rPr lang="en-US" i="1"/>
                                </m:ctrlPr>
                              </m:sSubPr>
                              <m:e>
                                <m:r>
                                  <a:rPr lang="en-US" i="1"/>
                                  <m:t>𝑈</m:t>
                                </m:r>
                              </m:e>
                              <m:sub>
                                <m:r>
                                  <a:rPr lang="en-US" i="1"/>
                                  <m:t>1</m:t>
                                </m:r>
                              </m:sub>
                            </m:sSub>
                            <m:r>
                              <a:rPr lang="en-US" i="1"/>
                              <m:t>(</m:t>
                            </m:r>
                            <m:r>
                              <a:rPr lang="en-US" i="1"/>
                              <m:t>𝑠</m:t>
                            </m:r>
                            <m:r>
                              <a:rPr lang="en-US" i="1"/>
                              <m:t>)</m:t>
                            </m:r>
                          </m:e>
                          <m:e>
                            <m:sSub>
                              <m:sSubPr>
                                <m:ctrlPr>
                                  <a:rPr lang="en-US" i="1"/>
                                </m:ctrlPr>
                              </m:sSubPr>
                              <m:e>
                                <m:r>
                                  <a:rPr lang="en-US" i="1"/>
                                  <m:t>𝑈</m:t>
                                </m:r>
                              </m:e>
                              <m:sub>
                                <m:r>
                                  <a:rPr lang="en-US" i="1"/>
                                  <m:t>2</m:t>
                                </m:r>
                              </m:sub>
                            </m:sSub>
                            <m:r>
                              <a:rPr lang="en-US" i="1"/>
                              <m:t>(</m:t>
                            </m:r>
                            <m:r>
                              <a:rPr lang="en-US" i="1"/>
                              <m:t>𝑠</m:t>
                            </m:r>
                            <m:r>
                              <a:rPr lang="en-US" i="1"/>
                              <m:t>)</m:t>
                            </m:r>
                          </m:e>
                        </m:eqArr>
                      </m:e>
                    </m:d>
                  </m:oMath>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16EFAE3F-D889-46F4-8F76-7287D1ED1310}"/>
                  </a:ext>
                </a:extLst>
              </p:cNvPr>
              <p:cNvSpPr>
                <a:spLocks noGrp="1" noRot="1" noChangeAspect="1" noMove="1" noResize="1" noEditPoints="1" noAdjustHandles="1" noChangeArrowheads="1" noChangeShapeType="1" noTextEdit="1"/>
              </p:cNvSpPr>
              <p:nvPr>
                <p:ph idx="1"/>
              </p:nvPr>
            </p:nvSpPr>
            <p:spPr>
              <a:xfrm>
                <a:off x="838200" y="673768"/>
                <a:ext cx="10515600" cy="5503195"/>
              </a:xfrm>
              <a:blipFill>
                <a:blip r:embed="rId2"/>
                <a:stretch>
                  <a:fillRect l="-1043" t="-1885"/>
                </a:stretch>
              </a:blipFill>
            </p:spPr>
            <p:txBody>
              <a:bodyPr/>
              <a:lstStyle/>
              <a:p>
                <a:r>
                  <a:rPr lang="en-US">
                    <a:noFill/>
                  </a:rPr>
                  <a:t> </a:t>
                </a:r>
              </a:p>
            </p:txBody>
          </p:sp>
        </mc:Fallback>
      </mc:AlternateContent>
    </p:spTree>
    <p:extLst>
      <p:ext uri="{BB962C8B-B14F-4D97-AF65-F5344CB8AC3E}">
        <p14:creationId xmlns:p14="http://schemas.microsoft.com/office/powerpoint/2010/main" val="254032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CACFCA-B8EA-46B3-80F3-D0D74FE95316}"/>
                  </a:ext>
                </a:extLst>
              </p:cNvPr>
              <p:cNvSpPr>
                <a:spLocks noGrp="1"/>
              </p:cNvSpPr>
              <p:nvPr>
                <p:ph idx="1"/>
              </p:nvPr>
            </p:nvSpPr>
            <p:spPr>
              <a:xfrm>
                <a:off x="838200" y="770022"/>
                <a:ext cx="10515600" cy="5727030"/>
              </a:xfrm>
            </p:spPr>
            <p:txBody>
              <a:bodyPr>
                <a:normAutofit/>
              </a:bodyPr>
              <a:lstStyle/>
              <a:p>
                <a:pPr lvl="0"/>
                <a:r>
                  <a:rPr lang="en-US" dirty="0"/>
                  <a:t>The increase in the number of state variables, the number of inputs, or the number of outputs does not necessary increase the complexity of the equation depending on the intended solution approach to be used.</a:t>
                </a:r>
              </a:p>
              <a:p>
                <a:pPr lvl="0"/>
                <a:r>
                  <a:rPr lang="en-US" dirty="0"/>
                  <a:t>State-space approach to control system analysis and design is the time domain method.</a:t>
                </a:r>
              </a:p>
              <a:p>
                <a:r>
                  <a:rPr lang="en-US" dirty="0"/>
                  <a:t>State-space: It is the ‘n’ dimensional space whose coordinate axes consists of the </a:t>
                </a:r>
                <a14:m>
                  <m:oMath xmlns:m="http://schemas.openxmlformats.org/officeDocument/2006/math">
                    <m:sSub>
                      <m:sSubPr>
                        <m:ctrlPr>
                          <a:rPr lang="en-US" i="1"/>
                        </m:ctrlPr>
                      </m:sSubPr>
                      <m:e>
                        <m:r>
                          <a:rPr lang="en-US" i="1"/>
                          <m:t>𝑥</m:t>
                        </m:r>
                      </m:e>
                      <m:sub>
                        <m:r>
                          <a:rPr lang="en-US" i="1"/>
                          <m:t>1</m:t>
                        </m:r>
                      </m:sub>
                    </m:sSub>
                  </m:oMath>
                </a14:m>
                <a:r>
                  <a:rPr lang="en-US" dirty="0"/>
                  <a:t> axis, </a:t>
                </a:r>
                <a14:m>
                  <m:oMath xmlns:m="http://schemas.openxmlformats.org/officeDocument/2006/math">
                    <m:sSub>
                      <m:sSubPr>
                        <m:ctrlPr>
                          <a:rPr lang="en-US" i="1"/>
                        </m:ctrlPr>
                      </m:sSubPr>
                      <m:e>
                        <m:r>
                          <a:rPr lang="en-US" i="1"/>
                          <m:t>𝑥</m:t>
                        </m:r>
                      </m:e>
                      <m:sub>
                        <m:r>
                          <a:rPr lang="en-US" i="1"/>
                          <m:t>2</m:t>
                        </m:r>
                      </m:sub>
                    </m:sSub>
                  </m:oMath>
                </a14:m>
                <a:r>
                  <a:rPr lang="en-US" dirty="0"/>
                  <a:t> axis ….  </a:t>
                </a:r>
                <a14:m>
                  <m:oMath xmlns:m="http://schemas.openxmlformats.org/officeDocument/2006/math">
                    <m:sSub>
                      <m:sSubPr>
                        <m:ctrlPr>
                          <a:rPr lang="en-US" i="1"/>
                        </m:ctrlPr>
                      </m:sSubPr>
                      <m:e>
                        <m:r>
                          <a:rPr lang="en-US" i="1"/>
                          <m:t>𝑥</m:t>
                        </m:r>
                      </m:e>
                      <m:sub>
                        <m:r>
                          <a:rPr lang="en-US" i="1"/>
                          <m:t>𝑛</m:t>
                        </m:r>
                      </m:sub>
                    </m:sSub>
                  </m:oMath>
                </a14:m>
                <a:r>
                  <a:rPr lang="en-US" dirty="0"/>
                  <a:t> axis. A state can be represented by a point in the state space. State space is essential concept of modern control theory. The state space is the simultaneous derivation of the state-vector differential equation with the SISO differential equation for a chosen physical system. </a:t>
                </a:r>
              </a:p>
              <a:p>
                <a:endParaRPr lang="en-US" dirty="0"/>
              </a:p>
            </p:txBody>
          </p:sp>
        </mc:Choice>
        <mc:Fallback>
          <p:sp>
            <p:nvSpPr>
              <p:cNvPr id="3" name="Content Placeholder 2">
                <a:extLst>
                  <a:ext uri="{FF2B5EF4-FFF2-40B4-BE49-F238E27FC236}">
                    <a16:creationId xmlns:a16="http://schemas.microsoft.com/office/drawing/2014/main" id="{52CACFCA-B8EA-46B3-80F3-D0D74FE95316}"/>
                  </a:ext>
                </a:extLst>
              </p:cNvPr>
              <p:cNvSpPr>
                <a:spLocks noGrp="1" noRot="1" noChangeAspect="1" noMove="1" noResize="1" noEditPoints="1" noAdjustHandles="1" noChangeArrowheads="1" noChangeShapeType="1" noTextEdit="1"/>
              </p:cNvSpPr>
              <p:nvPr>
                <p:ph idx="1"/>
              </p:nvPr>
            </p:nvSpPr>
            <p:spPr>
              <a:xfrm>
                <a:off x="838200" y="770022"/>
                <a:ext cx="10515600" cy="5727030"/>
              </a:xfrm>
              <a:blipFill>
                <a:blip r:embed="rId2"/>
                <a:stretch>
                  <a:fillRect l="-1043" t="-1702" r="-1855"/>
                </a:stretch>
              </a:blipFill>
            </p:spPr>
            <p:txBody>
              <a:bodyPr/>
              <a:lstStyle/>
              <a:p>
                <a:r>
                  <a:rPr lang="en-US">
                    <a:noFill/>
                  </a:rPr>
                  <a:t> </a:t>
                </a:r>
              </a:p>
            </p:txBody>
          </p:sp>
        </mc:Fallback>
      </mc:AlternateContent>
    </p:spTree>
    <p:extLst>
      <p:ext uri="{BB962C8B-B14F-4D97-AF65-F5344CB8AC3E}">
        <p14:creationId xmlns:p14="http://schemas.microsoft.com/office/powerpoint/2010/main" val="3937670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6B9CC53-500D-4CE8-BC22-BA0AF32DAF9D}"/>
                  </a:ext>
                </a:extLst>
              </p:cNvPr>
              <p:cNvSpPr>
                <a:spLocks noGrp="1"/>
              </p:cNvSpPr>
              <p:nvPr>
                <p:ph idx="1"/>
              </p:nvPr>
            </p:nvSpPr>
            <p:spPr>
              <a:xfrm>
                <a:off x="838200" y="1058779"/>
                <a:ext cx="10515600" cy="5118184"/>
              </a:xfrm>
            </p:spPr>
            <p:txBody>
              <a:bodyPr/>
              <a:lstStyle/>
              <a:p>
                <a:r>
                  <a:rPr lang="en-US" dirty="0"/>
                  <a:t>Or:</a:t>
                </a:r>
              </a:p>
              <a:p>
                <a14:m>
                  <m:oMath xmlns:m="http://schemas.openxmlformats.org/officeDocument/2006/math">
                    <m:f>
                      <m:fPr>
                        <m:ctrlPr>
                          <a:rPr lang="en-US" i="1"/>
                        </m:ctrlPr>
                      </m:fPr>
                      <m:num>
                        <m:sSub>
                          <m:sSubPr>
                            <m:ctrlPr>
                              <a:rPr lang="en-US" i="1"/>
                            </m:ctrlPr>
                          </m:sSubPr>
                          <m:e>
                            <m:r>
                              <a:rPr lang="en-US" i="1"/>
                              <m:t>𝑌</m:t>
                            </m:r>
                          </m:e>
                          <m:sub>
                            <m:r>
                              <a:rPr lang="en-US" i="1"/>
                              <m:t>1</m:t>
                            </m:r>
                          </m:sub>
                        </m:sSub>
                        <m:r>
                          <a:rPr lang="en-US" i="1"/>
                          <m:t>(</m:t>
                        </m:r>
                        <m:r>
                          <a:rPr lang="en-US" i="1"/>
                          <m:t>𝑠</m:t>
                        </m:r>
                        <m:r>
                          <a:rPr lang="en-US" i="1"/>
                          <m:t>)</m:t>
                        </m:r>
                      </m:num>
                      <m:den>
                        <m:sSub>
                          <m:sSubPr>
                            <m:ctrlPr>
                              <a:rPr lang="en-US" i="1"/>
                            </m:ctrlPr>
                          </m:sSubPr>
                          <m:e>
                            <m:r>
                              <a:rPr lang="en-US" i="1"/>
                              <m:t>𝑈</m:t>
                            </m:r>
                          </m:e>
                          <m:sub>
                            <m:r>
                              <a:rPr lang="en-US" i="1"/>
                              <m:t>𝐼</m:t>
                            </m:r>
                          </m:sub>
                        </m:sSub>
                        <m:r>
                          <a:rPr lang="en-US" i="1"/>
                          <m:t>(</m:t>
                        </m:r>
                        <m:r>
                          <a:rPr lang="en-US" i="1"/>
                          <m:t>𝑠</m:t>
                        </m:r>
                        <m:r>
                          <a:rPr lang="en-US" i="1"/>
                          <m:t>)</m:t>
                        </m:r>
                      </m:den>
                    </m:f>
                    <m:r>
                      <a:rPr lang="en-US" i="1"/>
                      <m:t>=</m:t>
                    </m:r>
                    <m:f>
                      <m:fPr>
                        <m:ctrlPr>
                          <a:rPr lang="en-US" i="1"/>
                        </m:ctrlPr>
                      </m:fPr>
                      <m:num>
                        <m:r>
                          <a:rPr lang="en-US" i="1"/>
                          <m:t>𝑠</m:t>
                        </m:r>
                        <m:r>
                          <a:rPr lang="en-US" i="1"/>
                          <m:t>−1</m:t>
                        </m:r>
                      </m:num>
                      <m:den>
                        <m:sSup>
                          <m:sSupPr>
                            <m:ctrlPr>
                              <a:rPr lang="en-US" i="1"/>
                            </m:ctrlPr>
                          </m:sSupPr>
                          <m:e>
                            <m:r>
                              <a:rPr lang="en-US" i="1"/>
                              <m:t>𝑠</m:t>
                            </m:r>
                          </m:e>
                          <m:sup>
                            <m:r>
                              <a:rPr lang="en-US" i="1"/>
                              <m:t>2</m:t>
                            </m:r>
                          </m:sup>
                        </m:sSup>
                        <m:r>
                          <a:rPr lang="en-US" i="1"/>
                          <m:t>+</m:t>
                        </m:r>
                        <m:r>
                          <a:rPr lang="en-US" i="1"/>
                          <m:t>𝑠</m:t>
                        </m:r>
                        <m:r>
                          <a:rPr lang="en-US" i="1"/>
                          <m:t>+6.5</m:t>
                        </m:r>
                      </m:den>
                    </m:f>
                    <m:f>
                      <m:fPr>
                        <m:ctrlPr>
                          <a:rPr lang="en-US" i="1"/>
                        </m:ctrlPr>
                      </m:fPr>
                      <m:num>
                        <m:sSub>
                          <m:sSubPr>
                            <m:ctrlPr>
                              <a:rPr lang="en-US" i="1"/>
                            </m:ctrlPr>
                          </m:sSubPr>
                          <m:e>
                            <m:r>
                              <a:rPr lang="en-US" i="1"/>
                              <m:t>𝑌</m:t>
                            </m:r>
                          </m:e>
                          <m:sub>
                            <m:r>
                              <a:rPr lang="en-US" i="1"/>
                              <m:t>1</m:t>
                            </m:r>
                          </m:sub>
                        </m:sSub>
                        <m:r>
                          <a:rPr lang="en-US" i="1"/>
                          <m:t>(</m:t>
                        </m:r>
                        <m:r>
                          <a:rPr lang="en-US" i="1"/>
                          <m:t>𝑠</m:t>
                        </m:r>
                        <m:r>
                          <a:rPr lang="en-US" i="1"/>
                          <m:t>)</m:t>
                        </m:r>
                      </m:num>
                      <m:den>
                        <m:sSub>
                          <m:sSubPr>
                            <m:ctrlPr>
                              <a:rPr lang="en-US" i="1"/>
                            </m:ctrlPr>
                          </m:sSubPr>
                          <m:e>
                            <m:r>
                              <a:rPr lang="en-US" i="1"/>
                              <m:t>𝑈</m:t>
                            </m:r>
                          </m:e>
                          <m:sub>
                            <m:r>
                              <a:rPr lang="en-US" i="1"/>
                              <m:t>2</m:t>
                            </m:r>
                          </m:sub>
                        </m:sSub>
                        <m:r>
                          <a:rPr lang="en-US" i="1"/>
                          <m:t>(</m:t>
                        </m:r>
                        <m:r>
                          <a:rPr lang="en-US" i="1"/>
                          <m:t>𝑠</m:t>
                        </m:r>
                        <m:r>
                          <a:rPr lang="en-US" i="1"/>
                          <m:t>)</m:t>
                        </m:r>
                      </m:den>
                    </m:f>
                    <m:r>
                      <a:rPr lang="en-US" i="1"/>
                      <m:t>= </m:t>
                    </m:r>
                    <m:f>
                      <m:fPr>
                        <m:ctrlPr>
                          <a:rPr lang="en-US" i="1"/>
                        </m:ctrlPr>
                      </m:fPr>
                      <m:num>
                        <m:r>
                          <a:rPr lang="en-US" i="1"/>
                          <m:t>𝑠</m:t>
                        </m:r>
                      </m:num>
                      <m:den>
                        <m:sSup>
                          <m:sSupPr>
                            <m:ctrlPr>
                              <a:rPr lang="en-US" i="1"/>
                            </m:ctrlPr>
                          </m:sSupPr>
                          <m:e>
                            <m:r>
                              <a:rPr lang="en-US" i="1"/>
                              <m:t>𝑠</m:t>
                            </m:r>
                          </m:e>
                          <m:sup>
                            <m:r>
                              <a:rPr lang="en-US" i="1"/>
                              <m:t>2</m:t>
                            </m:r>
                          </m:sup>
                        </m:sSup>
                        <m:r>
                          <a:rPr lang="en-US" i="1"/>
                          <m:t>+</m:t>
                        </m:r>
                        <m:r>
                          <a:rPr lang="en-US" i="1"/>
                          <m:t>𝑠</m:t>
                        </m:r>
                        <m:r>
                          <a:rPr lang="en-US" i="1"/>
                          <m:t>+6.5</m:t>
                        </m:r>
                      </m:den>
                    </m:f>
                  </m:oMath>
                </a14:m>
                <a:endParaRPr lang="en-US" dirty="0"/>
              </a:p>
              <a:p>
                <a14:m>
                  <m:oMath xmlns:m="http://schemas.openxmlformats.org/officeDocument/2006/math">
                    <m:f>
                      <m:fPr>
                        <m:ctrlPr>
                          <a:rPr lang="en-US" i="1"/>
                        </m:ctrlPr>
                      </m:fPr>
                      <m:num>
                        <m:sSub>
                          <m:sSubPr>
                            <m:ctrlPr>
                              <a:rPr lang="en-US" i="1"/>
                            </m:ctrlPr>
                          </m:sSubPr>
                          <m:e>
                            <m:r>
                              <a:rPr lang="en-US" i="1"/>
                              <m:t>𝑌</m:t>
                            </m:r>
                          </m:e>
                          <m:sub>
                            <m:r>
                              <a:rPr lang="en-US" i="1"/>
                              <m:t>2</m:t>
                            </m:r>
                          </m:sub>
                        </m:sSub>
                        <m:r>
                          <a:rPr lang="en-US" i="1"/>
                          <m:t>(</m:t>
                        </m:r>
                        <m:r>
                          <a:rPr lang="en-US" i="1"/>
                          <m:t>𝑠</m:t>
                        </m:r>
                        <m:r>
                          <a:rPr lang="en-US" i="1"/>
                          <m:t>)</m:t>
                        </m:r>
                      </m:num>
                      <m:den>
                        <m:sSub>
                          <m:sSubPr>
                            <m:ctrlPr>
                              <a:rPr lang="en-US" i="1"/>
                            </m:ctrlPr>
                          </m:sSubPr>
                          <m:e>
                            <m:r>
                              <a:rPr lang="en-US" i="1"/>
                              <m:t>𝑈</m:t>
                            </m:r>
                          </m:e>
                          <m:sub>
                            <m:r>
                              <a:rPr lang="en-US" i="1"/>
                              <m:t>𝐼</m:t>
                            </m:r>
                          </m:sub>
                        </m:sSub>
                        <m:r>
                          <a:rPr lang="en-US" i="1"/>
                          <m:t>(</m:t>
                        </m:r>
                        <m:r>
                          <a:rPr lang="en-US" i="1"/>
                          <m:t>𝑠</m:t>
                        </m:r>
                        <m:r>
                          <a:rPr lang="en-US" i="1"/>
                          <m:t>)</m:t>
                        </m:r>
                      </m:den>
                    </m:f>
                    <m:r>
                      <a:rPr lang="en-US" i="1"/>
                      <m:t>=</m:t>
                    </m:r>
                    <m:f>
                      <m:fPr>
                        <m:ctrlPr>
                          <a:rPr lang="en-US" i="1"/>
                        </m:ctrlPr>
                      </m:fPr>
                      <m:num>
                        <m:r>
                          <a:rPr lang="en-US" i="1"/>
                          <m:t>𝑠</m:t>
                        </m:r>
                        <m:r>
                          <a:rPr lang="en-US" i="1"/>
                          <m:t>+7.5</m:t>
                        </m:r>
                      </m:num>
                      <m:den>
                        <m:sSup>
                          <m:sSupPr>
                            <m:ctrlPr>
                              <a:rPr lang="en-US" i="1"/>
                            </m:ctrlPr>
                          </m:sSupPr>
                          <m:e>
                            <m:r>
                              <a:rPr lang="en-US" i="1"/>
                              <m:t>𝑠</m:t>
                            </m:r>
                          </m:e>
                          <m:sup>
                            <m:r>
                              <a:rPr lang="en-US" i="1"/>
                              <m:t>2</m:t>
                            </m:r>
                          </m:sup>
                        </m:sSup>
                        <m:r>
                          <a:rPr lang="en-US" i="1"/>
                          <m:t>+</m:t>
                        </m:r>
                        <m:r>
                          <a:rPr lang="en-US" i="1"/>
                          <m:t>𝑠</m:t>
                        </m:r>
                        <m:r>
                          <a:rPr lang="en-US" i="1"/>
                          <m:t>+6.5</m:t>
                        </m:r>
                      </m:den>
                    </m:f>
                    <m:f>
                      <m:fPr>
                        <m:ctrlPr>
                          <a:rPr lang="en-US" i="1"/>
                        </m:ctrlPr>
                      </m:fPr>
                      <m:num>
                        <m:sSub>
                          <m:sSubPr>
                            <m:ctrlPr>
                              <a:rPr lang="en-US" i="1"/>
                            </m:ctrlPr>
                          </m:sSubPr>
                          <m:e>
                            <m:r>
                              <a:rPr lang="en-US" i="1"/>
                              <m:t>𝑌</m:t>
                            </m:r>
                          </m:e>
                          <m:sub>
                            <m:r>
                              <a:rPr lang="en-US" i="1"/>
                              <m:t>2</m:t>
                            </m:r>
                          </m:sub>
                        </m:sSub>
                        <m:r>
                          <a:rPr lang="en-US" i="1"/>
                          <m:t>(</m:t>
                        </m:r>
                        <m:r>
                          <a:rPr lang="en-US" i="1"/>
                          <m:t>𝑠</m:t>
                        </m:r>
                        <m:r>
                          <a:rPr lang="en-US" i="1"/>
                          <m:t>)</m:t>
                        </m:r>
                      </m:num>
                      <m:den>
                        <m:sSub>
                          <m:sSubPr>
                            <m:ctrlPr>
                              <a:rPr lang="en-US" i="1"/>
                            </m:ctrlPr>
                          </m:sSubPr>
                          <m:e>
                            <m:r>
                              <a:rPr lang="en-US" i="1"/>
                              <m:t>𝑈</m:t>
                            </m:r>
                          </m:e>
                          <m:sub>
                            <m:r>
                              <a:rPr lang="en-US" i="1"/>
                              <m:t>2</m:t>
                            </m:r>
                          </m:sub>
                        </m:sSub>
                        <m:r>
                          <a:rPr lang="en-US" i="1"/>
                          <m:t>(</m:t>
                        </m:r>
                        <m:r>
                          <a:rPr lang="en-US" i="1"/>
                          <m:t>𝑠</m:t>
                        </m:r>
                        <m:r>
                          <a:rPr lang="en-US" i="1"/>
                          <m:t>)</m:t>
                        </m:r>
                      </m:den>
                    </m:f>
                    <m:r>
                      <a:rPr lang="en-US" i="1"/>
                      <m:t>= </m:t>
                    </m:r>
                    <m:f>
                      <m:fPr>
                        <m:ctrlPr>
                          <a:rPr lang="en-US" i="1"/>
                        </m:ctrlPr>
                      </m:fPr>
                      <m:num>
                        <m:r>
                          <a:rPr lang="en-US" i="1"/>
                          <m:t>6.5</m:t>
                        </m:r>
                      </m:num>
                      <m:den>
                        <m:sSup>
                          <m:sSupPr>
                            <m:ctrlPr>
                              <a:rPr lang="en-US" i="1"/>
                            </m:ctrlPr>
                          </m:sSupPr>
                          <m:e>
                            <m:r>
                              <a:rPr lang="en-US" i="1"/>
                              <m:t>𝑠</m:t>
                            </m:r>
                          </m:e>
                          <m:sup>
                            <m:r>
                              <a:rPr lang="en-US" i="1"/>
                              <m:t>2</m:t>
                            </m:r>
                          </m:sup>
                        </m:sSup>
                        <m:r>
                          <a:rPr lang="en-US" i="1"/>
                          <m:t>+</m:t>
                        </m:r>
                        <m:r>
                          <a:rPr lang="en-US" i="1"/>
                          <m:t>𝑠</m:t>
                        </m:r>
                        <m:r>
                          <a:rPr lang="en-US" i="1"/>
                          <m:t>+6.5</m:t>
                        </m:r>
                      </m:den>
                    </m:f>
                  </m:oMath>
                </a14:m>
                <a:endParaRPr lang="en-US" dirty="0"/>
              </a:p>
              <a:p>
                <a:endParaRPr lang="en-US" dirty="0"/>
              </a:p>
              <a:p>
                <a:r>
                  <a:rPr lang="en-US" dirty="0"/>
                  <a:t>Note the importance of </a:t>
                </a:r>
                <a14:m>
                  <m:oMath xmlns:m="http://schemas.openxmlformats.org/officeDocument/2006/math">
                    <m:d>
                      <m:dPr>
                        <m:begChr m:val="|"/>
                        <m:endChr m:val="|"/>
                        <m:ctrlPr>
                          <a:rPr lang="en-US" i="1"/>
                        </m:ctrlPr>
                      </m:dPr>
                      <m:e>
                        <m:r>
                          <a:rPr lang="en-US" i="1"/>
                          <m:t>𝑠𝐼</m:t>
                        </m:r>
                        <m:r>
                          <a:rPr lang="en-US" i="1"/>
                          <m:t>−</m:t>
                        </m:r>
                        <m:r>
                          <a:rPr lang="en-US" i="1"/>
                          <m:t>𝐴</m:t>
                        </m:r>
                      </m:e>
                    </m:d>
                  </m:oMath>
                </a14:m>
                <a:r>
                  <a:rPr lang="en-US" dirty="0"/>
                  <a:t> in determining the dynamic response of the system. The force individual step response curves can be plotted in </a:t>
                </a:r>
                <a:r>
                  <a:rPr lang="en-US" dirty="0" err="1"/>
                  <a:t>MatLab</a:t>
                </a:r>
                <a:r>
                  <a:rPr lang="en-US" dirty="0"/>
                  <a:t> by using the command step(A,B,C,D) or step(sys) where </a:t>
                </a:r>
                <a14:m>
                  <m:oMath xmlns:m="http://schemas.openxmlformats.org/officeDocument/2006/math">
                    <m:r>
                      <a:rPr lang="en-US" i="1"/>
                      <m:t>𝑠𝑦𝑠</m:t>
                    </m:r>
                    <m:r>
                      <a:rPr lang="en-US" i="1"/>
                      <m:t>=</m:t>
                    </m:r>
                    <m:r>
                      <a:rPr lang="en-US" i="1"/>
                      <m:t>𝑠𝑠</m:t>
                    </m:r>
                    <m:d>
                      <m:dPr>
                        <m:ctrlPr>
                          <a:rPr lang="en-US" i="1"/>
                        </m:ctrlPr>
                      </m:dPr>
                      <m:e>
                        <m:r>
                          <a:rPr lang="en-US" i="1"/>
                          <m:t>𝐴</m:t>
                        </m:r>
                        <m:r>
                          <a:rPr lang="en-US" i="1"/>
                          <m:t>,</m:t>
                        </m:r>
                        <m:r>
                          <a:rPr lang="en-US" i="1"/>
                          <m:t>𝐵</m:t>
                        </m:r>
                        <m:r>
                          <a:rPr lang="en-US" i="1"/>
                          <m:t>,</m:t>
                        </m:r>
                        <m:r>
                          <a:rPr lang="en-US" i="1"/>
                          <m:t>𝐶</m:t>
                        </m:r>
                        <m:r>
                          <a:rPr lang="en-US" i="1"/>
                          <m:t>,</m:t>
                        </m:r>
                        <m:r>
                          <a:rPr lang="en-US" i="1"/>
                          <m:t>𝐷</m:t>
                        </m:r>
                      </m:e>
                    </m:d>
                    <m:r>
                      <a:rPr lang="en-US" i="1"/>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86B9CC53-500D-4CE8-BC22-BA0AF32DAF9D}"/>
                  </a:ext>
                </a:extLst>
              </p:cNvPr>
              <p:cNvSpPr>
                <a:spLocks noGrp="1" noRot="1" noChangeAspect="1" noMove="1" noResize="1" noEditPoints="1" noAdjustHandles="1" noChangeArrowheads="1" noChangeShapeType="1" noTextEdit="1"/>
              </p:cNvSpPr>
              <p:nvPr>
                <p:ph idx="1"/>
              </p:nvPr>
            </p:nvSpPr>
            <p:spPr>
              <a:xfrm>
                <a:off x="838200" y="1058779"/>
                <a:ext cx="10515600" cy="5118184"/>
              </a:xfrm>
              <a:blipFill>
                <a:blip r:embed="rId2"/>
                <a:stretch>
                  <a:fillRect l="-1043" t="-2026" r="-1913"/>
                </a:stretch>
              </a:blipFill>
            </p:spPr>
            <p:txBody>
              <a:bodyPr/>
              <a:lstStyle/>
              <a:p>
                <a:r>
                  <a:rPr lang="en-US">
                    <a:noFill/>
                  </a:rPr>
                  <a:t> </a:t>
                </a:r>
              </a:p>
            </p:txBody>
          </p:sp>
        </mc:Fallback>
      </mc:AlternateContent>
    </p:spTree>
    <p:extLst>
      <p:ext uri="{BB962C8B-B14F-4D97-AF65-F5344CB8AC3E}">
        <p14:creationId xmlns:p14="http://schemas.microsoft.com/office/powerpoint/2010/main" val="4116625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89B5-DF74-47F3-8CFD-5C473D7887E8}"/>
              </a:ext>
            </a:extLst>
          </p:cNvPr>
          <p:cNvSpPr>
            <a:spLocks noGrp="1"/>
          </p:cNvSpPr>
          <p:nvPr>
            <p:ph type="title"/>
          </p:nvPr>
        </p:nvSpPr>
        <p:spPr/>
        <p:txBody>
          <a:bodyPr/>
          <a:lstStyle/>
          <a:p>
            <a:r>
              <a:rPr lang="en-US" dirty="0"/>
              <a:t>Example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1C63CC-CFF7-4A8C-8E21-86067CBCE995}"/>
                  </a:ext>
                </a:extLst>
              </p:cNvPr>
              <p:cNvSpPr>
                <a:spLocks noGrp="1"/>
              </p:cNvSpPr>
              <p:nvPr>
                <p:ph idx="1"/>
              </p:nvPr>
            </p:nvSpPr>
            <p:spPr/>
            <p:txBody>
              <a:bodyPr/>
              <a:lstStyle/>
              <a:p>
                <a:r>
                  <a:rPr lang="en-US" dirty="0"/>
                  <a:t>Find the transfer function of the mass/spring/damper state space model</a:t>
                </a:r>
              </a:p>
              <a:p>
                <a14:m>
                  <m:oMath xmlns:m="http://schemas.openxmlformats.org/officeDocument/2006/math">
                    <m:d>
                      <m:dPr>
                        <m:begChr m:val="["/>
                        <m:endChr m:val="]"/>
                        <m:ctrlPr>
                          <a:rPr lang="en-US" i="1"/>
                        </m:ctrlPr>
                      </m:dPr>
                      <m:e>
                        <m:m>
                          <m:mPr>
                            <m:mcs>
                              <m:mc>
                                <m:mcPr>
                                  <m:count m:val="1"/>
                                  <m:mcJc m:val="center"/>
                                </m:mcPr>
                              </m:mc>
                            </m:mcs>
                            <m:ctrlPr>
                              <a:rPr lang="en-US" i="1"/>
                            </m:ctrlPr>
                          </m:mPr>
                          <m:mr>
                            <m:e>
                              <m:acc>
                                <m:accPr>
                                  <m:chr m:val="̇"/>
                                  <m:ctrlPr>
                                    <a:rPr lang="en-US" i="1"/>
                                  </m:ctrlPr>
                                </m:accPr>
                                <m:e>
                                  <m:sSub>
                                    <m:sSubPr>
                                      <m:ctrlPr>
                                        <a:rPr lang="en-US" i="1"/>
                                      </m:ctrlPr>
                                    </m:sSubPr>
                                    <m:e>
                                      <m:r>
                                        <a:rPr lang="en-US" i="1"/>
                                        <m:t>𝑥</m:t>
                                      </m:r>
                                    </m:e>
                                    <m:sub>
                                      <m:r>
                                        <a:rPr lang="en-US" i="1"/>
                                        <m:t>1</m:t>
                                      </m:r>
                                    </m:sub>
                                  </m:sSub>
                                </m:e>
                              </m:acc>
                            </m:e>
                          </m:mr>
                          <m:mr>
                            <m:e>
                              <m:acc>
                                <m:accPr>
                                  <m:chr m:val="̇"/>
                                  <m:ctrlPr>
                                    <a:rPr lang="en-US" i="1"/>
                                  </m:ctrlPr>
                                </m:accPr>
                                <m:e>
                                  <m:sSub>
                                    <m:sSubPr>
                                      <m:ctrlPr>
                                        <a:rPr lang="en-US" i="1"/>
                                      </m:ctrlPr>
                                    </m:sSubPr>
                                    <m:e>
                                      <m:r>
                                        <a:rPr lang="en-US" i="1"/>
                                        <m:t>𝑥</m:t>
                                      </m:r>
                                    </m:e>
                                    <m:sub>
                                      <m:r>
                                        <a:rPr lang="en-US" i="1"/>
                                        <m:t>2</m:t>
                                      </m:r>
                                    </m:sub>
                                  </m:sSub>
                                </m:e>
                              </m:acc>
                            </m:e>
                          </m:mr>
                        </m:m>
                      </m:e>
                    </m:d>
                    <m:r>
                      <a:rPr lang="en-US" i="1"/>
                      <m:t>=</m:t>
                    </m:r>
                    <m:d>
                      <m:dPr>
                        <m:begChr m:val="["/>
                        <m:endChr m:val="]"/>
                        <m:ctrlPr>
                          <a:rPr lang="en-US" i="1"/>
                        </m:ctrlPr>
                      </m:dPr>
                      <m:e>
                        <m:m>
                          <m:mPr>
                            <m:mcs>
                              <m:mc>
                                <m:mcPr>
                                  <m:count m:val="2"/>
                                  <m:mcJc m:val="center"/>
                                </m:mcPr>
                              </m:mc>
                            </m:mcs>
                            <m:ctrlPr>
                              <a:rPr lang="en-US" i="1"/>
                            </m:ctrlPr>
                          </m:mPr>
                          <m:mr>
                            <m:e>
                              <m:r>
                                <a:rPr lang="en-US" i="1"/>
                                <m:t>0</m:t>
                              </m:r>
                            </m:e>
                            <m:e>
                              <m:r>
                                <a:rPr lang="en-US" i="1"/>
                                <m:t>1</m:t>
                              </m:r>
                            </m:e>
                          </m:mr>
                          <m:mr>
                            <m:e>
                              <m:r>
                                <a:rPr lang="en-US" i="1"/>
                                <m:t>−2</m:t>
                              </m:r>
                            </m:e>
                            <m:e>
                              <m:r>
                                <a:rPr lang="en-US" i="1"/>
                                <m:t>−3</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𝑥</m:t>
                                  </m:r>
                                </m:e>
                                <m:sub>
                                  <m:r>
                                    <a:rPr lang="en-US" i="1"/>
                                    <m:t>2</m:t>
                                  </m:r>
                                </m:sub>
                              </m:sSub>
                            </m:e>
                          </m:mr>
                        </m:m>
                      </m:e>
                    </m:d>
                    <m:r>
                      <a:rPr lang="en-US" i="1"/>
                      <m:t>+</m:t>
                    </m:r>
                    <m:d>
                      <m:dPr>
                        <m:begChr m:val="["/>
                        <m:endChr m:val="]"/>
                        <m:ctrlPr>
                          <a:rPr lang="en-US" i="1"/>
                        </m:ctrlPr>
                      </m:dPr>
                      <m:e>
                        <m:m>
                          <m:mPr>
                            <m:mcs>
                              <m:mc>
                                <m:mcPr>
                                  <m:count m:val="1"/>
                                  <m:mcJc m:val="center"/>
                                </m:mcPr>
                              </m:mc>
                            </m:mcs>
                            <m:ctrlPr>
                              <a:rPr lang="en-US" i="1"/>
                            </m:ctrlPr>
                          </m:mPr>
                          <m:mr>
                            <m:e>
                              <m:r>
                                <a:rPr lang="en-US" i="1"/>
                                <m:t>0</m:t>
                              </m:r>
                            </m:e>
                          </m:mr>
                          <m:mr>
                            <m:e>
                              <m:r>
                                <a:rPr lang="en-US" i="1"/>
                                <m:t>1</m:t>
                              </m:r>
                            </m:e>
                          </m:mr>
                        </m:m>
                      </m:e>
                    </m:d>
                    <m:r>
                      <a:rPr lang="en-US" i="1"/>
                      <m:t>[</m:t>
                    </m:r>
                    <m:r>
                      <a:rPr lang="en-US" i="1"/>
                      <m:t>𝑢</m:t>
                    </m:r>
                    <m:r>
                      <a:rPr lang="en-US" i="1"/>
                      <m:t>]</m:t>
                    </m:r>
                  </m:oMath>
                </a14:m>
                <a:r>
                  <a:rPr lang="en-US" dirty="0"/>
                  <a:t> </a:t>
                </a:r>
              </a:p>
              <a:p>
                <a:r>
                  <a:rPr lang="en-US" dirty="0"/>
                  <a:t>  </a:t>
                </a:r>
                <a14:m>
                  <m:oMath xmlns:m="http://schemas.openxmlformats.org/officeDocument/2006/math">
                    <m:d>
                      <m:dPr>
                        <m:begChr m:val="["/>
                        <m:endChr m:val="]"/>
                        <m:ctrlPr>
                          <a:rPr lang="en-US" i="1"/>
                        </m:ctrlPr>
                      </m:dPr>
                      <m:e>
                        <m:r>
                          <a:rPr lang="en-US" i="1"/>
                          <m:t>𝑦</m:t>
                        </m:r>
                      </m:e>
                    </m:d>
                    <m:r>
                      <a:rPr lang="en-US" i="1"/>
                      <m:t>=</m:t>
                    </m:r>
                    <m:d>
                      <m:dPr>
                        <m:begChr m:val="["/>
                        <m:endChr m:val="]"/>
                        <m:ctrlPr>
                          <a:rPr lang="en-US" i="1"/>
                        </m:ctrlPr>
                      </m:dPr>
                      <m:e>
                        <m:m>
                          <m:mPr>
                            <m:mcs>
                              <m:mc>
                                <m:mcPr>
                                  <m:count m:val="2"/>
                                  <m:mcJc m:val="center"/>
                                </m:mcPr>
                              </m:mc>
                            </m:mcs>
                            <m:ctrlPr>
                              <a:rPr lang="en-US" i="1"/>
                            </m:ctrlPr>
                          </m:mPr>
                          <m:mr>
                            <m:e>
                              <m:r>
                                <a:rPr lang="en-US" i="1"/>
                                <m:t>1</m:t>
                              </m:r>
                            </m:e>
                            <m:e>
                              <m:r>
                                <a:rPr lang="en-US" i="1"/>
                                <m:t>0</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𝑥</m:t>
                                  </m:r>
                                </m:e>
                                <m:sub>
                                  <m:r>
                                    <a:rPr lang="en-US" i="1"/>
                                    <m:t>2</m:t>
                                  </m:r>
                                </m:sub>
                              </m:sSub>
                            </m:e>
                          </m:mr>
                        </m:m>
                      </m:e>
                    </m:d>
                  </m:oMath>
                </a14:m>
                <a:r>
                  <a:rPr lang="en-US" dirty="0"/>
                  <a:t> </a:t>
                </a:r>
              </a:p>
              <a:p>
                <a:endParaRPr lang="en-US" dirty="0"/>
              </a:p>
            </p:txBody>
          </p:sp>
        </mc:Choice>
        <mc:Fallback>
          <p:sp>
            <p:nvSpPr>
              <p:cNvPr id="3" name="Content Placeholder 2">
                <a:extLst>
                  <a:ext uri="{FF2B5EF4-FFF2-40B4-BE49-F238E27FC236}">
                    <a16:creationId xmlns:a16="http://schemas.microsoft.com/office/drawing/2014/main" id="{EF1C63CC-CFF7-4A8C-8E21-86067CBCE99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63063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E20CDD-A1A7-4F29-AD2E-A048EF0F926C}"/>
                  </a:ext>
                </a:extLst>
              </p:cNvPr>
              <p:cNvSpPr>
                <a:spLocks noGrp="1"/>
              </p:cNvSpPr>
              <p:nvPr>
                <p:ph idx="1"/>
              </p:nvPr>
            </p:nvSpPr>
            <p:spPr>
              <a:xfrm>
                <a:off x="838200" y="673768"/>
                <a:ext cx="10515600" cy="5503195"/>
              </a:xfrm>
            </p:spPr>
            <p:txBody>
              <a:bodyPr/>
              <a:lstStyle/>
              <a:p>
                <a:r>
                  <a:rPr lang="en-US" dirty="0"/>
                  <a:t>Solution:</a:t>
                </a:r>
              </a:p>
              <a:p>
                <a:r>
                  <a:rPr lang="en-US" dirty="0"/>
                  <a:t>     </a:t>
                </a:r>
                <a14:m>
                  <m:oMath xmlns:m="http://schemas.openxmlformats.org/officeDocument/2006/math">
                    <m:r>
                      <a:rPr lang="en-US" i="1"/>
                      <m:t>𝑠𝐼</m:t>
                    </m:r>
                    <m:r>
                      <a:rPr lang="en-US" i="1"/>
                      <m:t>−</m:t>
                    </m:r>
                    <m:r>
                      <a:rPr lang="en-US" i="1"/>
                      <m:t>𝐴</m:t>
                    </m:r>
                    <m:r>
                      <a:rPr lang="en-US" i="1"/>
                      <m:t>=</m:t>
                    </m:r>
                    <m:r>
                      <a:rPr lang="en-US" i="1"/>
                      <m:t>𝑠</m:t>
                    </m:r>
                    <m:d>
                      <m:dPr>
                        <m:begChr m:val="["/>
                        <m:endChr m:val="]"/>
                        <m:ctrlPr>
                          <a:rPr lang="en-US" i="1"/>
                        </m:ctrlPr>
                      </m:dPr>
                      <m:e>
                        <m:m>
                          <m:mPr>
                            <m:mcs>
                              <m:mc>
                                <m:mcPr>
                                  <m:count m:val="2"/>
                                  <m:mcJc m:val="center"/>
                                </m:mcPr>
                              </m:mc>
                            </m:mcs>
                            <m:ctrlPr>
                              <a:rPr lang="en-US" i="1"/>
                            </m:ctrlPr>
                          </m:mPr>
                          <m:mr>
                            <m:e>
                              <m:r>
                                <a:rPr lang="en-US" i="1"/>
                                <m:t>1</m:t>
                              </m:r>
                            </m:e>
                            <m:e>
                              <m:r>
                                <a:rPr lang="en-US" i="1"/>
                                <m:t>0</m:t>
                              </m:r>
                            </m:e>
                          </m:mr>
                          <m:mr>
                            <m:e>
                              <m:r>
                                <a:rPr lang="en-US" i="1"/>
                                <m:t>0</m:t>
                              </m:r>
                            </m:e>
                            <m:e>
                              <m:r>
                                <a:rPr lang="en-US" i="1"/>
                                <m:t>1</m:t>
                              </m:r>
                            </m:e>
                          </m:mr>
                        </m:m>
                      </m:e>
                    </m:d>
                    <m:r>
                      <a:rPr lang="en-US" i="1"/>
                      <m:t>−</m:t>
                    </m:r>
                    <m:d>
                      <m:dPr>
                        <m:begChr m:val="["/>
                        <m:endChr m:val="]"/>
                        <m:ctrlPr>
                          <a:rPr lang="en-US" i="1"/>
                        </m:ctrlPr>
                      </m:dPr>
                      <m:e>
                        <m:m>
                          <m:mPr>
                            <m:mcs>
                              <m:mc>
                                <m:mcPr>
                                  <m:count m:val="2"/>
                                  <m:mcJc m:val="center"/>
                                </m:mcPr>
                              </m:mc>
                            </m:mcs>
                            <m:ctrlPr>
                              <a:rPr lang="en-US" i="1"/>
                            </m:ctrlPr>
                          </m:mPr>
                          <m:mr>
                            <m:e>
                              <m:r>
                                <a:rPr lang="en-US" i="1"/>
                                <m:t>0</m:t>
                              </m:r>
                            </m:e>
                            <m:e>
                              <m:r>
                                <a:rPr lang="en-US" i="1"/>
                                <m:t>1</m:t>
                              </m:r>
                            </m:e>
                          </m:mr>
                          <m:mr>
                            <m:e>
                              <m:r>
                                <a:rPr lang="en-US" i="1"/>
                                <m:t>−</m:t>
                              </m:r>
                              <m:r>
                                <a:rPr lang="en-US" i="1"/>
                                <m:t>2</m:t>
                              </m:r>
                            </m:e>
                            <m:e>
                              <m:r>
                                <a:rPr lang="en-US" i="1"/>
                                <m:t>−</m:t>
                              </m:r>
                              <m:r>
                                <a:rPr lang="en-US" i="1"/>
                                <m:t>3</m:t>
                              </m:r>
                            </m:e>
                          </m:mr>
                        </m:m>
                      </m:e>
                    </m:d>
                    <m:r>
                      <a:rPr lang="en-US" i="1"/>
                      <m:t>=</m:t>
                    </m:r>
                    <m:d>
                      <m:dPr>
                        <m:begChr m:val="["/>
                        <m:endChr m:val="]"/>
                        <m:ctrlPr>
                          <a:rPr lang="en-US" i="1"/>
                        </m:ctrlPr>
                      </m:dPr>
                      <m:e>
                        <m:m>
                          <m:mPr>
                            <m:mcs>
                              <m:mc>
                                <m:mcPr>
                                  <m:count m:val="2"/>
                                  <m:mcJc m:val="center"/>
                                </m:mcPr>
                              </m:mc>
                            </m:mcs>
                            <m:ctrlPr>
                              <a:rPr lang="en-US" i="1"/>
                            </m:ctrlPr>
                          </m:mPr>
                          <m:mr>
                            <m:e>
                              <m:r>
                                <a:rPr lang="en-US" i="1"/>
                                <m:t>𝑠</m:t>
                              </m:r>
                            </m:e>
                            <m:e>
                              <m:r>
                                <a:rPr lang="en-US" i="1"/>
                                <m:t>−</m:t>
                              </m:r>
                              <m:r>
                                <a:rPr lang="en-US" i="1"/>
                                <m:t>1</m:t>
                              </m:r>
                            </m:e>
                          </m:mr>
                          <m:mr>
                            <m:e>
                              <m:r>
                                <a:rPr lang="en-US" i="1"/>
                                <m:t>2</m:t>
                              </m:r>
                            </m:e>
                            <m:e>
                              <m:r>
                                <a:rPr lang="en-US" i="1"/>
                                <m:t>𝑠</m:t>
                              </m:r>
                              <m:r>
                                <a:rPr lang="en-US" i="1"/>
                                <m:t>+</m:t>
                              </m:r>
                              <m:r>
                                <a:rPr lang="en-US" i="1"/>
                                <m:t>3</m:t>
                              </m:r>
                            </m:e>
                          </m:mr>
                        </m:m>
                      </m:e>
                    </m:d>
                  </m:oMath>
                </a14:m>
                <a:r>
                  <a:rPr lang="en-US" dirty="0"/>
                  <a:t> </a:t>
                </a:r>
              </a:p>
              <a:p>
                <a14:m>
                  <m:oMath xmlns:m="http://schemas.openxmlformats.org/officeDocument/2006/math">
                    <m:sSup>
                      <m:sSupPr>
                        <m:ctrlPr>
                          <a:rPr lang="en-US" i="1"/>
                        </m:ctrlPr>
                      </m:sSupPr>
                      <m:e>
                        <m:d>
                          <m:dPr>
                            <m:ctrlPr>
                              <a:rPr lang="en-US" i="1"/>
                            </m:ctrlPr>
                          </m:dPr>
                          <m:e>
                            <m:r>
                              <a:rPr lang="en-US" i="1"/>
                              <m:t>𝑠𝐼</m:t>
                            </m:r>
                            <m:r>
                              <a:rPr lang="en-US" i="1"/>
                              <m:t>−</m:t>
                            </m:r>
                            <m:r>
                              <a:rPr lang="en-US" i="1"/>
                              <m:t>𝐴</m:t>
                            </m:r>
                          </m:e>
                        </m:d>
                      </m:e>
                      <m:sup>
                        <m:r>
                          <a:rPr lang="en-US" i="1"/>
                          <m:t>−</m:t>
                        </m:r>
                        <m:r>
                          <a:rPr lang="en-US" i="1"/>
                          <m:t>1</m:t>
                        </m:r>
                      </m:sup>
                    </m:sSup>
                    <m:r>
                      <a:rPr lang="en-US" i="1"/>
                      <m:t>=</m:t>
                    </m:r>
                    <m:f>
                      <m:fPr>
                        <m:ctrlPr>
                          <a:rPr lang="en-US" i="1"/>
                        </m:ctrlPr>
                      </m:fPr>
                      <m:num>
                        <m:r>
                          <a:rPr lang="en-US" i="1"/>
                          <m:t>𝑎𝑑𝑗</m:t>
                        </m:r>
                        <m:d>
                          <m:dPr>
                            <m:begChr m:val="["/>
                            <m:endChr m:val="]"/>
                            <m:ctrlPr>
                              <a:rPr lang="en-US" i="1"/>
                            </m:ctrlPr>
                          </m:dPr>
                          <m:e>
                            <m:m>
                              <m:mPr>
                                <m:mcs>
                                  <m:mc>
                                    <m:mcPr>
                                      <m:count m:val="2"/>
                                      <m:mcJc m:val="center"/>
                                    </m:mcPr>
                                  </m:mc>
                                </m:mcs>
                                <m:ctrlPr>
                                  <a:rPr lang="en-US" i="1"/>
                                </m:ctrlPr>
                              </m:mPr>
                              <m:mr>
                                <m:e>
                                  <m:r>
                                    <a:rPr lang="en-US" i="1"/>
                                    <m:t>𝑠</m:t>
                                  </m:r>
                                </m:e>
                                <m:e>
                                  <m:r>
                                    <a:rPr lang="en-US" i="1"/>
                                    <m:t>−</m:t>
                                  </m:r>
                                  <m:r>
                                    <a:rPr lang="en-US" i="1"/>
                                    <m:t>1</m:t>
                                  </m:r>
                                </m:e>
                              </m:mr>
                              <m:mr>
                                <m:e>
                                  <m:r>
                                    <a:rPr lang="en-US" i="1"/>
                                    <m:t>2</m:t>
                                  </m:r>
                                </m:e>
                                <m:e>
                                  <m:r>
                                    <a:rPr lang="en-US" i="1"/>
                                    <m:t>𝑠</m:t>
                                  </m:r>
                                  <m:r>
                                    <a:rPr lang="en-US" i="1"/>
                                    <m:t>+</m:t>
                                  </m:r>
                                  <m:r>
                                    <a:rPr lang="en-US" i="1"/>
                                    <m:t>3</m:t>
                                  </m:r>
                                </m:e>
                              </m:mr>
                            </m:m>
                          </m:e>
                        </m:d>
                      </m:num>
                      <m:den>
                        <m:r>
                          <a:rPr lang="en-US" i="1"/>
                          <m:t>𝑑𝑒𝑡</m:t>
                        </m:r>
                        <m:d>
                          <m:dPr>
                            <m:begChr m:val="["/>
                            <m:endChr m:val="]"/>
                            <m:ctrlPr>
                              <a:rPr lang="en-US" i="1"/>
                            </m:ctrlPr>
                          </m:dPr>
                          <m:e>
                            <m:m>
                              <m:mPr>
                                <m:mcs>
                                  <m:mc>
                                    <m:mcPr>
                                      <m:count m:val="2"/>
                                      <m:mcJc m:val="center"/>
                                    </m:mcPr>
                                  </m:mc>
                                </m:mcs>
                                <m:ctrlPr>
                                  <a:rPr lang="en-US" i="1"/>
                                </m:ctrlPr>
                              </m:mPr>
                              <m:mr>
                                <m:e>
                                  <m:r>
                                    <a:rPr lang="en-US" i="1"/>
                                    <m:t>𝑠</m:t>
                                  </m:r>
                                </m:e>
                                <m:e>
                                  <m:r>
                                    <a:rPr lang="en-US" i="1"/>
                                    <m:t>−</m:t>
                                  </m:r>
                                  <m:r>
                                    <a:rPr lang="en-US" i="1"/>
                                    <m:t>1</m:t>
                                  </m:r>
                                </m:e>
                              </m:mr>
                              <m:mr>
                                <m:e>
                                  <m:r>
                                    <a:rPr lang="en-US" i="1"/>
                                    <m:t>2</m:t>
                                  </m:r>
                                </m:e>
                                <m:e>
                                  <m:r>
                                    <a:rPr lang="en-US" i="1"/>
                                    <m:t>𝑠</m:t>
                                  </m:r>
                                  <m:r>
                                    <a:rPr lang="en-US" i="1"/>
                                    <m:t>+</m:t>
                                  </m:r>
                                  <m:r>
                                    <a:rPr lang="en-US" i="1"/>
                                    <m:t>3</m:t>
                                  </m:r>
                                </m:e>
                              </m:mr>
                            </m:m>
                          </m:e>
                        </m:d>
                      </m:den>
                    </m:f>
                    <m:r>
                      <a:rPr lang="en-US" i="1"/>
                      <m:t>=</m:t>
                    </m:r>
                    <m:f>
                      <m:fPr>
                        <m:ctrlPr>
                          <a:rPr lang="en-US" i="1"/>
                        </m:ctrlPr>
                      </m:fPr>
                      <m:num>
                        <m:d>
                          <m:dPr>
                            <m:begChr m:val="["/>
                            <m:endChr m:val="]"/>
                            <m:ctrlPr>
                              <a:rPr lang="en-US" i="1"/>
                            </m:ctrlPr>
                          </m:dPr>
                          <m:e>
                            <m:m>
                              <m:mPr>
                                <m:mcs>
                                  <m:mc>
                                    <m:mcPr>
                                      <m:count m:val="2"/>
                                      <m:mcJc m:val="center"/>
                                    </m:mcPr>
                                  </m:mc>
                                </m:mcs>
                                <m:ctrlPr>
                                  <a:rPr lang="en-US" i="1"/>
                                </m:ctrlPr>
                              </m:mPr>
                              <m:mr>
                                <m:e>
                                  <m:r>
                                    <a:rPr lang="en-US" i="1"/>
                                    <m:t>𝑠</m:t>
                                  </m:r>
                                  <m:r>
                                    <a:rPr lang="en-US" i="1"/>
                                    <m:t>+</m:t>
                                  </m:r>
                                  <m:r>
                                    <a:rPr lang="en-US" i="1"/>
                                    <m:t>3</m:t>
                                  </m:r>
                                </m:e>
                                <m:e>
                                  <m:r>
                                    <a:rPr lang="en-US" i="1"/>
                                    <m:t>1</m:t>
                                  </m:r>
                                </m:e>
                              </m:mr>
                              <m:mr>
                                <m:e>
                                  <m:r>
                                    <a:rPr lang="en-US" i="1"/>
                                    <m:t>−</m:t>
                                  </m:r>
                                  <m:r>
                                    <a:rPr lang="en-US" i="1"/>
                                    <m:t>2</m:t>
                                  </m:r>
                                </m:e>
                                <m:e>
                                  <m:r>
                                    <a:rPr lang="en-US" i="1"/>
                                    <m:t>𝑠</m:t>
                                  </m:r>
                                </m:e>
                              </m:mr>
                            </m:m>
                          </m:e>
                        </m:d>
                      </m:num>
                      <m:den>
                        <m:r>
                          <a:rPr lang="en-US" i="1"/>
                          <m:t>𝑠</m:t>
                        </m:r>
                        <m:d>
                          <m:dPr>
                            <m:ctrlPr>
                              <a:rPr lang="en-US" i="1"/>
                            </m:ctrlPr>
                          </m:dPr>
                          <m:e>
                            <m:r>
                              <a:rPr lang="en-US" i="1"/>
                              <m:t>𝑠</m:t>
                            </m:r>
                            <m:r>
                              <a:rPr lang="en-US" i="1"/>
                              <m:t>+</m:t>
                            </m:r>
                            <m:r>
                              <a:rPr lang="en-US" i="1"/>
                              <m:t>3</m:t>
                            </m:r>
                          </m:e>
                        </m:d>
                        <m:r>
                          <a:rPr lang="en-US" i="1"/>
                          <m:t>+</m:t>
                        </m:r>
                        <m:r>
                          <a:rPr lang="en-US" i="1"/>
                          <m:t>2</m:t>
                        </m:r>
                      </m:den>
                    </m:f>
                    <m:r>
                      <a:rPr lang="en-US" i="1"/>
                      <m:t>=</m:t>
                    </m:r>
                    <m:f>
                      <m:fPr>
                        <m:ctrlPr>
                          <a:rPr lang="en-US" i="1"/>
                        </m:ctrlPr>
                      </m:fPr>
                      <m:num>
                        <m:d>
                          <m:dPr>
                            <m:begChr m:val="["/>
                            <m:endChr m:val="]"/>
                            <m:ctrlPr>
                              <a:rPr lang="en-US" i="1"/>
                            </m:ctrlPr>
                          </m:dPr>
                          <m:e>
                            <m:m>
                              <m:mPr>
                                <m:mcs>
                                  <m:mc>
                                    <m:mcPr>
                                      <m:count m:val="2"/>
                                      <m:mcJc m:val="center"/>
                                    </m:mcPr>
                                  </m:mc>
                                </m:mcs>
                                <m:ctrlPr>
                                  <a:rPr lang="en-US" i="1"/>
                                </m:ctrlPr>
                              </m:mPr>
                              <m:mr>
                                <m:e>
                                  <m:r>
                                    <a:rPr lang="en-US" i="1"/>
                                    <m:t>𝑠</m:t>
                                  </m:r>
                                  <m:r>
                                    <a:rPr lang="en-US" i="1"/>
                                    <m:t>+</m:t>
                                  </m:r>
                                  <m:r>
                                    <a:rPr lang="en-US" i="1"/>
                                    <m:t>3</m:t>
                                  </m:r>
                                </m:e>
                                <m:e>
                                  <m:r>
                                    <a:rPr lang="en-US" i="1"/>
                                    <m:t>1</m:t>
                                  </m:r>
                                </m:e>
                              </m:mr>
                              <m:mr>
                                <m:e>
                                  <m:r>
                                    <a:rPr lang="en-US" i="1"/>
                                    <m:t>−</m:t>
                                  </m:r>
                                  <m:r>
                                    <a:rPr lang="en-US" i="1"/>
                                    <m:t>2</m:t>
                                  </m:r>
                                </m:e>
                                <m:e>
                                  <m:r>
                                    <a:rPr lang="en-US" i="1"/>
                                    <m:t>𝑠</m:t>
                                  </m:r>
                                </m:e>
                              </m:mr>
                            </m:m>
                          </m:e>
                        </m:d>
                      </m:num>
                      <m:den>
                        <m:sSup>
                          <m:sSupPr>
                            <m:ctrlPr>
                              <a:rPr lang="en-US" i="1"/>
                            </m:ctrlPr>
                          </m:sSupPr>
                          <m:e>
                            <m:r>
                              <a:rPr lang="en-US" i="1"/>
                              <m:t>𝑠</m:t>
                            </m:r>
                          </m:e>
                          <m:sup>
                            <m:r>
                              <a:rPr lang="en-US" i="1"/>
                              <m:t>2</m:t>
                            </m:r>
                          </m:sup>
                        </m:sSup>
                        <m:r>
                          <a:rPr lang="en-US" i="1"/>
                          <m:t>+</m:t>
                        </m:r>
                        <m:r>
                          <a:rPr lang="en-US" i="1"/>
                          <m:t>3</m:t>
                        </m:r>
                        <m:r>
                          <a:rPr lang="en-US" i="1"/>
                          <m:t>𝑠</m:t>
                        </m:r>
                        <m:r>
                          <a:rPr lang="en-US" i="1"/>
                          <m:t>+</m:t>
                        </m:r>
                        <m:r>
                          <a:rPr lang="en-US" i="1"/>
                          <m:t>2</m:t>
                        </m:r>
                      </m:den>
                    </m:f>
                  </m:oMath>
                </a14:m>
                <a:r>
                  <a:rPr lang="en-US" dirty="0"/>
                  <a:t> </a:t>
                </a:r>
              </a:p>
              <a:p>
                <a14:m>
                  <m:oMath xmlns:m="http://schemas.openxmlformats.org/officeDocument/2006/math">
                    <m:sSup>
                      <m:sSupPr>
                        <m:ctrlPr>
                          <a:rPr lang="en-US" i="1"/>
                        </m:ctrlPr>
                      </m:sSupPr>
                      <m:e>
                        <m:d>
                          <m:dPr>
                            <m:ctrlPr>
                              <a:rPr lang="en-US" i="1"/>
                            </m:ctrlPr>
                          </m:dPr>
                          <m:e>
                            <m:r>
                              <a:rPr lang="en-US" i="1"/>
                              <m:t>𝑠𝐼</m:t>
                            </m:r>
                            <m:r>
                              <a:rPr lang="en-US" i="1"/>
                              <m:t>−</m:t>
                            </m:r>
                            <m:r>
                              <a:rPr lang="en-US" i="1"/>
                              <m:t>𝐴</m:t>
                            </m:r>
                          </m:e>
                        </m:d>
                      </m:e>
                      <m:sup>
                        <m:r>
                          <a:rPr lang="en-US" i="1"/>
                          <m:t>−</m:t>
                        </m:r>
                        <m:r>
                          <a:rPr lang="en-US" i="1"/>
                          <m:t>1</m:t>
                        </m:r>
                      </m:sup>
                    </m:sSup>
                    <m:r>
                      <a:rPr lang="en-US" i="1"/>
                      <m:t>𝐵</m:t>
                    </m:r>
                    <m:r>
                      <a:rPr lang="en-US" i="1"/>
                      <m:t>=</m:t>
                    </m:r>
                    <m:f>
                      <m:fPr>
                        <m:ctrlPr>
                          <a:rPr lang="en-US" i="1"/>
                        </m:ctrlPr>
                      </m:fPr>
                      <m:num>
                        <m:d>
                          <m:dPr>
                            <m:begChr m:val="["/>
                            <m:endChr m:val="]"/>
                            <m:ctrlPr>
                              <a:rPr lang="en-US" i="1"/>
                            </m:ctrlPr>
                          </m:dPr>
                          <m:e>
                            <m:m>
                              <m:mPr>
                                <m:mcs>
                                  <m:mc>
                                    <m:mcPr>
                                      <m:count m:val="2"/>
                                      <m:mcJc m:val="center"/>
                                    </m:mcPr>
                                  </m:mc>
                                </m:mcs>
                                <m:ctrlPr>
                                  <a:rPr lang="en-US" i="1"/>
                                </m:ctrlPr>
                              </m:mPr>
                              <m:mr>
                                <m:e>
                                  <m:r>
                                    <a:rPr lang="en-US" i="1"/>
                                    <m:t>𝑠</m:t>
                                  </m:r>
                                  <m:r>
                                    <a:rPr lang="en-US" i="1"/>
                                    <m:t>+</m:t>
                                  </m:r>
                                  <m:r>
                                    <a:rPr lang="en-US" i="1"/>
                                    <m:t>3</m:t>
                                  </m:r>
                                </m:e>
                                <m:e>
                                  <m:r>
                                    <a:rPr lang="en-US" i="1"/>
                                    <m:t>1</m:t>
                                  </m:r>
                                </m:e>
                              </m:mr>
                              <m:mr>
                                <m:e>
                                  <m:r>
                                    <a:rPr lang="en-US" i="1"/>
                                    <m:t>−</m:t>
                                  </m:r>
                                  <m:r>
                                    <a:rPr lang="en-US" i="1"/>
                                    <m:t>2</m:t>
                                  </m:r>
                                </m:e>
                                <m:e>
                                  <m:r>
                                    <a:rPr lang="en-US" i="1"/>
                                    <m:t>𝑠</m:t>
                                  </m:r>
                                </m:e>
                              </m:mr>
                            </m:m>
                          </m:e>
                        </m:d>
                        <m:d>
                          <m:dPr>
                            <m:begChr m:val="["/>
                            <m:endChr m:val="]"/>
                            <m:ctrlPr>
                              <a:rPr lang="en-US" i="1"/>
                            </m:ctrlPr>
                          </m:dPr>
                          <m:e>
                            <m:m>
                              <m:mPr>
                                <m:mcs>
                                  <m:mc>
                                    <m:mcPr>
                                      <m:count m:val="1"/>
                                      <m:mcJc m:val="center"/>
                                    </m:mcPr>
                                  </m:mc>
                                </m:mcs>
                                <m:ctrlPr>
                                  <a:rPr lang="en-US" i="1"/>
                                </m:ctrlPr>
                              </m:mPr>
                              <m:mr>
                                <m:e>
                                  <m:r>
                                    <a:rPr lang="en-US" i="1"/>
                                    <m:t>0</m:t>
                                  </m:r>
                                </m:e>
                              </m:mr>
                              <m:mr>
                                <m:e>
                                  <m:r>
                                    <a:rPr lang="en-US" i="1"/>
                                    <m:t>1</m:t>
                                  </m:r>
                                </m:e>
                              </m:mr>
                            </m:m>
                          </m:e>
                        </m:d>
                      </m:num>
                      <m:den>
                        <m:sSup>
                          <m:sSupPr>
                            <m:ctrlPr>
                              <a:rPr lang="en-US" i="1"/>
                            </m:ctrlPr>
                          </m:sSupPr>
                          <m:e>
                            <m:r>
                              <a:rPr lang="en-US" i="1"/>
                              <m:t>𝑠</m:t>
                            </m:r>
                          </m:e>
                          <m:sup>
                            <m:r>
                              <a:rPr lang="en-US" i="1"/>
                              <m:t>2</m:t>
                            </m:r>
                          </m:sup>
                        </m:sSup>
                        <m:r>
                          <a:rPr lang="en-US" i="1"/>
                          <m:t>+</m:t>
                        </m:r>
                        <m:r>
                          <a:rPr lang="en-US" i="1"/>
                          <m:t>3</m:t>
                        </m:r>
                        <m:r>
                          <a:rPr lang="en-US" i="1"/>
                          <m:t>𝑠</m:t>
                        </m:r>
                        <m:r>
                          <a:rPr lang="en-US" i="1"/>
                          <m:t>+</m:t>
                        </m:r>
                        <m:r>
                          <a:rPr lang="en-US" i="1"/>
                          <m:t>2</m:t>
                        </m:r>
                      </m:den>
                    </m:f>
                    <m:r>
                      <a:rPr lang="en-US" i="1"/>
                      <m:t>=</m:t>
                    </m:r>
                    <m:f>
                      <m:fPr>
                        <m:ctrlPr>
                          <a:rPr lang="en-US" i="1"/>
                        </m:ctrlPr>
                      </m:fPr>
                      <m:num>
                        <m:d>
                          <m:dPr>
                            <m:begChr m:val="["/>
                            <m:endChr m:val="]"/>
                            <m:ctrlPr>
                              <a:rPr lang="en-US" i="1"/>
                            </m:ctrlPr>
                          </m:dPr>
                          <m:e>
                            <m:m>
                              <m:mPr>
                                <m:mcs>
                                  <m:mc>
                                    <m:mcPr>
                                      <m:count m:val="1"/>
                                      <m:mcJc m:val="center"/>
                                    </m:mcPr>
                                  </m:mc>
                                </m:mcs>
                                <m:ctrlPr>
                                  <a:rPr lang="en-US" i="1"/>
                                </m:ctrlPr>
                              </m:mPr>
                              <m:mr>
                                <m:e>
                                  <m:r>
                                    <a:rPr lang="en-US" i="1"/>
                                    <m:t>1</m:t>
                                  </m:r>
                                </m:e>
                              </m:mr>
                              <m:mr>
                                <m:e>
                                  <m:r>
                                    <a:rPr lang="en-US" i="1"/>
                                    <m:t>𝑠</m:t>
                                  </m:r>
                                </m:e>
                              </m:mr>
                            </m:m>
                          </m:e>
                        </m:d>
                      </m:num>
                      <m:den>
                        <m:sSup>
                          <m:sSupPr>
                            <m:ctrlPr>
                              <a:rPr lang="en-US" i="1"/>
                            </m:ctrlPr>
                          </m:sSupPr>
                          <m:e>
                            <m:r>
                              <a:rPr lang="en-US" i="1"/>
                              <m:t>𝑠</m:t>
                            </m:r>
                          </m:e>
                          <m:sup>
                            <m:r>
                              <a:rPr lang="en-US" i="1"/>
                              <m:t>2</m:t>
                            </m:r>
                          </m:sup>
                        </m:sSup>
                        <m:r>
                          <a:rPr lang="en-US" i="1"/>
                          <m:t>+</m:t>
                        </m:r>
                        <m:r>
                          <a:rPr lang="en-US" i="1"/>
                          <m:t>3</m:t>
                        </m:r>
                        <m:r>
                          <a:rPr lang="en-US" i="1"/>
                          <m:t>𝑠</m:t>
                        </m:r>
                        <m:r>
                          <a:rPr lang="en-US" i="1"/>
                          <m:t>+</m:t>
                        </m:r>
                        <m:r>
                          <a:rPr lang="en-US" i="1"/>
                          <m:t>2</m:t>
                        </m:r>
                      </m:den>
                    </m:f>
                  </m:oMath>
                </a14:m>
                <a:r>
                  <a:rPr lang="en-US" dirty="0"/>
                  <a:t> </a:t>
                </a:r>
              </a:p>
              <a:p>
                <a:r>
                  <a:rPr lang="en-US" dirty="0"/>
                  <a:t> </a:t>
                </a:r>
                <a14:m>
                  <m:oMath xmlns:m="http://schemas.openxmlformats.org/officeDocument/2006/math">
                    <m:sSup>
                      <m:sSupPr>
                        <m:ctrlPr>
                          <a:rPr lang="en-US" i="1"/>
                        </m:ctrlPr>
                      </m:sSupPr>
                      <m:e>
                        <m:r>
                          <a:rPr lang="en-US" i="1"/>
                          <m:t>𝐶</m:t>
                        </m:r>
                        <m:d>
                          <m:dPr>
                            <m:ctrlPr>
                              <a:rPr lang="en-US" i="1"/>
                            </m:ctrlPr>
                          </m:dPr>
                          <m:e>
                            <m:r>
                              <a:rPr lang="en-US" i="1"/>
                              <m:t>𝑠𝐼</m:t>
                            </m:r>
                            <m:r>
                              <a:rPr lang="en-US" i="1"/>
                              <m:t>−</m:t>
                            </m:r>
                            <m:r>
                              <a:rPr lang="en-US" i="1"/>
                              <m:t>𝐴</m:t>
                            </m:r>
                          </m:e>
                        </m:d>
                      </m:e>
                      <m:sup>
                        <m:r>
                          <a:rPr lang="en-US" i="1"/>
                          <m:t>−</m:t>
                        </m:r>
                        <m:r>
                          <a:rPr lang="en-US" i="1"/>
                          <m:t>1</m:t>
                        </m:r>
                      </m:sup>
                    </m:sSup>
                    <m:r>
                      <a:rPr lang="en-US" i="1"/>
                      <m:t>𝐵</m:t>
                    </m:r>
                    <m:r>
                      <a:rPr lang="en-US" i="1"/>
                      <m:t>=</m:t>
                    </m:r>
                    <m:f>
                      <m:fPr>
                        <m:ctrlPr>
                          <a:rPr lang="en-US" i="1"/>
                        </m:ctrlPr>
                      </m:fPr>
                      <m:num>
                        <m:d>
                          <m:dPr>
                            <m:begChr m:val="["/>
                            <m:endChr m:val="]"/>
                            <m:ctrlPr>
                              <a:rPr lang="en-US" i="1"/>
                            </m:ctrlPr>
                          </m:dPr>
                          <m:e>
                            <m:m>
                              <m:mPr>
                                <m:mcs>
                                  <m:mc>
                                    <m:mcPr>
                                      <m:count m:val="2"/>
                                      <m:mcJc m:val="center"/>
                                    </m:mcPr>
                                  </m:mc>
                                </m:mcs>
                                <m:ctrlPr>
                                  <a:rPr lang="en-US" i="1"/>
                                </m:ctrlPr>
                              </m:mPr>
                              <m:mr>
                                <m:e>
                                  <m:r>
                                    <a:rPr lang="en-US" i="1"/>
                                    <m:t>1</m:t>
                                  </m:r>
                                </m:e>
                                <m:e>
                                  <m:r>
                                    <a:rPr lang="en-US" i="1"/>
                                    <m:t>0</m:t>
                                  </m:r>
                                </m:e>
                              </m:mr>
                            </m:m>
                          </m:e>
                        </m:d>
                        <m:d>
                          <m:dPr>
                            <m:begChr m:val="["/>
                            <m:endChr m:val="]"/>
                            <m:ctrlPr>
                              <a:rPr lang="en-US" i="1"/>
                            </m:ctrlPr>
                          </m:dPr>
                          <m:e>
                            <m:m>
                              <m:mPr>
                                <m:mcs>
                                  <m:mc>
                                    <m:mcPr>
                                      <m:count m:val="1"/>
                                      <m:mcJc m:val="center"/>
                                    </m:mcPr>
                                  </m:mc>
                                </m:mcs>
                                <m:ctrlPr>
                                  <a:rPr lang="en-US" i="1"/>
                                </m:ctrlPr>
                              </m:mPr>
                              <m:mr>
                                <m:e>
                                  <m:r>
                                    <a:rPr lang="en-US" i="1"/>
                                    <m:t>1</m:t>
                                  </m:r>
                                </m:e>
                              </m:mr>
                              <m:mr>
                                <m:e>
                                  <m:r>
                                    <a:rPr lang="en-US" i="1"/>
                                    <m:t>𝑠</m:t>
                                  </m:r>
                                </m:e>
                              </m:mr>
                            </m:m>
                          </m:e>
                        </m:d>
                      </m:num>
                      <m:den>
                        <m:sSup>
                          <m:sSupPr>
                            <m:ctrlPr>
                              <a:rPr lang="en-US" i="1"/>
                            </m:ctrlPr>
                          </m:sSupPr>
                          <m:e>
                            <m:r>
                              <a:rPr lang="en-US" i="1"/>
                              <m:t>𝑠</m:t>
                            </m:r>
                          </m:e>
                          <m:sup>
                            <m:r>
                              <a:rPr lang="en-US" i="1"/>
                              <m:t>2</m:t>
                            </m:r>
                          </m:sup>
                        </m:sSup>
                        <m:r>
                          <a:rPr lang="en-US" i="1"/>
                          <m:t>+</m:t>
                        </m:r>
                        <m:r>
                          <a:rPr lang="en-US" i="1"/>
                          <m:t>3</m:t>
                        </m:r>
                        <m:r>
                          <a:rPr lang="en-US" i="1"/>
                          <m:t>𝑠</m:t>
                        </m:r>
                        <m:r>
                          <a:rPr lang="en-US" i="1"/>
                          <m:t>+</m:t>
                        </m:r>
                        <m:r>
                          <a:rPr lang="en-US" i="1"/>
                          <m:t>2</m:t>
                        </m:r>
                      </m:den>
                    </m:f>
                    <m:r>
                      <a:rPr lang="en-US" i="1"/>
                      <m:t>=</m:t>
                    </m:r>
                    <m:f>
                      <m:fPr>
                        <m:ctrlPr>
                          <a:rPr lang="en-US" i="1"/>
                        </m:ctrlPr>
                      </m:fPr>
                      <m:num>
                        <m:r>
                          <a:rPr lang="en-US" i="1"/>
                          <m:t>[</m:t>
                        </m:r>
                        <m:r>
                          <a:rPr lang="en-US" i="1"/>
                          <m:t>1</m:t>
                        </m:r>
                        <m:r>
                          <a:rPr lang="en-US" i="1"/>
                          <m:t>]</m:t>
                        </m:r>
                      </m:num>
                      <m:den>
                        <m:sSup>
                          <m:sSupPr>
                            <m:ctrlPr>
                              <a:rPr lang="en-US" i="1"/>
                            </m:ctrlPr>
                          </m:sSupPr>
                          <m:e>
                            <m:r>
                              <a:rPr lang="en-US" i="1"/>
                              <m:t>𝑠</m:t>
                            </m:r>
                          </m:e>
                          <m:sup>
                            <m:r>
                              <a:rPr lang="en-US" i="1"/>
                              <m:t>2</m:t>
                            </m:r>
                          </m:sup>
                        </m:sSup>
                        <m:r>
                          <a:rPr lang="en-US" i="1"/>
                          <m:t>+</m:t>
                        </m:r>
                        <m:r>
                          <a:rPr lang="en-US" i="1"/>
                          <m:t>3</m:t>
                        </m:r>
                        <m:r>
                          <a:rPr lang="en-US" i="1"/>
                          <m:t>𝑠</m:t>
                        </m:r>
                        <m:r>
                          <a:rPr lang="en-US" i="1"/>
                          <m:t>+</m:t>
                        </m:r>
                        <m:r>
                          <a:rPr lang="en-US" i="1"/>
                          <m:t>2</m:t>
                        </m:r>
                      </m:den>
                    </m:f>
                  </m:oMath>
                </a14:m>
                <a:r>
                  <a:rPr lang="en-US" dirty="0"/>
                  <a:t> </a:t>
                </a:r>
              </a:p>
              <a:p>
                <a14:m>
                  <m:oMath xmlns:m="http://schemas.openxmlformats.org/officeDocument/2006/math">
                    <m:r>
                      <a:rPr lang="en-US" i="1"/>
                      <m:t>𝐺</m:t>
                    </m:r>
                    <m:d>
                      <m:dPr>
                        <m:ctrlPr>
                          <a:rPr lang="en-US" i="1"/>
                        </m:ctrlPr>
                      </m:dPr>
                      <m:e>
                        <m:r>
                          <a:rPr lang="en-US" i="1"/>
                          <m:t>𝑠</m:t>
                        </m:r>
                      </m:e>
                    </m:d>
                    <m:r>
                      <a:rPr lang="en-US" i="1"/>
                      <m:t>=</m:t>
                    </m:r>
                  </m:oMath>
                </a14:m>
                <a:r>
                  <a:rPr lang="en-US" dirty="0"/>
                  <a:t> </a:t>
                </a:r>
                <a14:m>
                  <m:oMath xmlns:m="http://schemas.openxmlformats.org/officeDocument/2006/math">
                    <m:sSup>
                      <m:sSupPr>
                        <m:ctrlPr>
                          <a:rPr lang="en-US" i="1"/>
                        </m:ctrlPr>
                      </m:sSupPr>
                      <m:e>
                        <m:r>
                          <a:rPr lang="en-US" i="1"/>
                          <m:t>𝐶</m:t>
                        </m:r>
                        <m:d>
                          <m:dPr>
                            <m:ctrlPr>
                              <a:rPr lang="en-US" i="1"/>
                            </m:ctrlPr>
                          </m:dPr>
                          <m:e>
                            <m:r>
                              <a:rPr lang="en-US" i="1"/>
                              <m:t>𝑠𝐼</m:t>
                            </m:r>
                            <m:r>
                              <a:rPr lang="en-US" i="1"/>
                              <m:t>−</m:t>
                            </m:r>
                            <m:r>
                              <a:rPr lang="en-US" i="1"/>
                              <m:t>𝐴</m:t>
                            </m:r>
                          </m:e>
                        </m:d>
                      </m:e>
                      <m:sup>
                        <m:r>
                          <a:rPr lang="en-US" i="1"/>
                          <m:t>−</m:t>
                        </m:r>
                        <m:r>
                          <a:rPr lang="en-US" i="1"/>
                          <m:t>1</m:t>
                        </m:r>
                      </m:sup>
                    </m:sSup>
                    <m:r>
                      <a:rPr lang="en-US" i="1"/>
                      <m:t>𝐵</m:t>
                    </m:r>
                    <m:r>
                      <a:rPr lang="en-US" i="1"/>
                      <m:t>+</m:t>
                    </m:r>
                    <m:r>
                      <a:rPr lang="en-US" i="1"/>
                      <m:t>𝐷</m:t>
                    </m:r>
                    <m:r>
                      <a:rPr lang="en-US" i="1"/>
                      <m:t>=</m:t>
                    </m:r>
                    <m:f>
                      <m:fPr>
                        <m:ctrlPr>
                          <a:rPr lang="en-US" i="1"/>
                        </m:ctrlPr>
                      </m:fPr>
                      <m:num>
                        <m:r>
                          <a:rPr lang="en-US" i="1"/>
                          <m:t>1</m:t>
                        </m:r>
                      </m:num>
                      <m:den>
                        <m:sSup>
                          <m:sSupPr>
                            <m:ctrlPr>
                              <a:rPr lang="en-US" i="1"/>
                            </m:ctrlPr>
                          </m:sSupPr>
                          <m:e>
                            <m:r>
                              <a:rPr lang="en-US" i="1"/>
                              <m:t>𝑠</m:t>
                            </m:r>
                          </m:e>
                          <m:sup>
                            <m:r>
                              <a:rPr lang="en-US" i="1"/>
                              <m:t>2</m:t>
                            </m:r>
                          </m:sup>
                        </m:sSup>
                        <m:r>
                          <a:rPr lang="en-US" i="1"/>
                          <m:t>+</m:t>
                        </m:r>
                        <m:r>
                          <a:rPr lang="en-US" i="1"/>
                          <m:t>3</m:t>
                        </m:r>
                        <m:r>
                          <a:rPr lang="en-US" i="1"/>
                          <m:t>𝑠</m:t>
                        </m:r>
                        <m:r>
                          <a:rPr lang="en-US" i="1"/>
                          <m:t>+</m:t>
                        </m:r>
                        <m:r>
                          <a:rPr lang="en-US" i="1"/>
                          <m:t>2</m:t>
                        </m:r>
                      </m:den>
                    </m:f>
                  </m:oMath>
                </a14:m>
                <a:r>
                  <a:rPr lang="en-US" dirty="0"/>
                  <a:t> </a:t>
                </a:r>
              </a:p>
              <a:p>
                <a:endParaRPr lang="en-US" dirty="0"/>
              </a:p>
            </p:txBody>
          </p:sp>
        </mc:Choice>
        <mc:Fallback>
          <p:sp>
            <p:nvSpPr>
              <p:cNvPr id="3" name="Content Placeholder 2">
                <a:extLst>
                  <a:ext uri="{FF2B5EF4-FFF2-40B4-BE49-F238E27FC236}">
                    <a16:creationId xmlns:a16="http://schemas.microsoft.com/office/drawing/2014/main" id="{55E20CDD-A1A7-4F29-AD2E-A048EF0F926C}"/>
                  </a:ext>
                </a:extLst>
              </p:cNvPr>
              <p:cNvSpPr>
                <a:spLocks noGrp="1" noRot="1" noChangeAspect="1" noMove="1" noResize="1" noEditPoints="1" noAdjustHandles="1" noChangeArrowheads="1" noChangeShapeType="1" noTextEdit="1"/>
              </p:cNvSpPr>
              <p:nvPr>
                <p:ph idx="1"/>
              </p:nvPr>
            </p:nvSpPr>
            <p:spPr>
              <a:xfrm>
                <a:off x="838200" y="673768"/>
                <a:ext cx="10515600" cy="5503195"/>
              </a:xfrm>
              <a:blipFill>
                <a:blip r:embed="rId2"/>
                <a:stretch>
                  <a:fillRect l="-1043" t="-1885"/>
                </a:stretch>
              </a:blipFill>
            </p:spPr>
            <p:txBody>
              <a:bodyPr/>
              <a:lstStyle/>
              <a:p>
                <a:r>
                  <a:rPr lang="en-US">
                    <a:noFill/>
                  </a:rPr>
                  <a:t> </a:t>
                </a:r>
              </a:p>
            </p:txBody>
          </p:sp>
        </mc:Fallback>
      </mc:AlternateContent>
    </p:spTree>
    <p:extLst>
      <p:ext uri="{BB962C8B-B14F-4D97-AF65-F5344CB8AC3E}">
        <p14:creationId xmlns:p14="http://schemas.microsoft.com/office/powerpoint/2010/main" val="385975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C93B-50E9-4E55-85F7-FC90A7AA63C9}"/>
              </a:ext>
            </a:extLst>
          </p:cNvPr>
          <p:cNvSpPr>
            <a:spLocks noGrp="1"/>
          </p:cNvSpPr>
          <p:nvPr>
            <p:ph type="title"/>
          </p:nvPr>
        </p:nvSpPr>
        <p:spPr/>
        <p:txBody>
          <a:bodyPr/>
          <a:lstStyle/>
          <a:p>
            <a:r>
              <a:rPr lang="en-US" dirty="0"/>
              <a:t>Example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E9FE67-2518-492F-9DC7-7D5E7E53354F}"/>
                  </a:ext>
                </a:extLst>
              </p:cNvPr>
              <p:cNvSpPr>
                <a:spLocks noGrp="1"/>
              </p:cNvSpPr>
              <p:nvPr>
                <p:ph idx="1"/>
              </p:nvPr>
            </p:nvSpPr>
            <p:spPr/>
            <p:txBody>
              <a:bodyPr/>
              <a:lstStyle/>
              <a:p>
                <a:r>
                  <a:rPr lang="en-US" dirty="0"/>
                  <a:t>Obtain the transfer function for the system described in the state space model below.</a:t>
                </a:r>
              </a:p>
              <a:p>
                <a14:m>
                  <m:oMath xmlns:m="http://schemas.openxmlformats.org/officeDocument/2006/math">
                    <m:d>
                      <m:dPr>
                        <m:begChr m:val="["/>
                        <m:endChr m:val="]"/>
                        <m:ctrlPr>
                          <a:rPr lang="en-US" i="1"/>
                        </m:ctrlPr>
                      </m:dPr>
                      <m:e>
                        <m:m>
                          <m:mPr>
                            <m:mcs>
                              <m:mc>
                                <m:mcPr>
                                  <m:count m:val="1"/>
                                  <m:mcJc m:val="center"/>
                                </m:mcPr>
                              </m:mc>
                            </m:mcs>
                            <m:ctrlPr>
                              <a:rPr lang="en-US" i="1"/>
                            </m:ctrlPr>
                          </m:mPr>
                          <m:mr>
                            <m:e>
                              <m:sSub>
                                <m:sSubPr>
                                  <m:ctrlPr>
                                    <a:rPr lang="en-US" i="1"/>
                                  </m:ctrlPr>
                                </m:sSubPr>
                                <m:e>
                                  <m:acc>
                                    <m:accPr>
                                      <m:chr m:val="̇"/>
                                      <m:ctrlPr>
                                        <a:rPr lang="en-US" i="1"/>
                                      </m:ctrlPr>
                                    </m:accPr>
                                    <m:e>
                                      <m:r>
                                        <a:rPr lang="en-US" i="1"/>
                                        <m:t>𝑥</m:t>
                                      </m:r>
                                    </m:e>
                                  </m:acc>
                                </m:e>
                                <m:sub>
                                  <m:r>
                                    <a:rPr lang="en-US" i="1"/>
                                    <m:t>1</m:t>
                                  </m:r>
                                </m:sub>
                              </m:sSub>
                            </m:e>
                          </m:mr>
                          <m:mr>
                            <m:e>
                              <m:sSub>
                                <m:sSubPr>
                                  <m:ctrlPr>
                                    <a:rPr lang="en-US" i="1"/>
                                  </m:ctrlPr>
                                </m:sSubPr>
                                <m:e>
                                  <m:acc>
                                    <m:accPr>
                                      <m:chr m:val="̇"/>
                                      <m:ctrlPr>
                                        <a:rPr lang="en-US" i="1"/>
                                      </m:ctrlPr>
                                    </m:accPr>
                                    <m:e>
                                      <m:r>
                                        <a:rPr lang="en-US" i="1"/>
                                        <m:t>𝑥</m:t>
                                      </m:r>
                                    </m:e>
                                  </m:acc>
                                </m:e>
                                <m:sub>
                                  <m:r>
                                    <a:rPr lang="en-US" i="1"/>
                                    <m:t>2</m:t>
                                  </m:r>
                                </m:sub>
                              </m:sSub>
                            </m:e>
                          </m:mr>
                        </m:m>
                      </m:e>
                    </m:d>
                    <m:r>
                      <a:rPr lang="en-US" i="1"/>
                      <m:t>=</m:t>
                    </m:r>
                    <m:d>
                      <m:dPr>
                        <m:begChr m:val="["/>
                        <m:endChr m:val="]"/>
                        <m:ctrlPr>
                          <a:rPr lang="en-US" i="1"/>
                        </m:ctrlPr>
                      </m:dPr>
                      <m:e>
                        <m:m>
                          <m:mPr>
                            <m:mcs>
                              <m:mc>
                                <m:mcPr>
                                  <m:count m:val="2"/>
                                  <m:mcJc m:val="center"/>
                                </m:mcPr>
                              </m:mc>
                            </m:mcs>
                            <m:ctrlPr>
                              <a:rPr lang="en-US" i="1"/>
                            </m:ctrlPr>
                          </m:mPr>
                          <m:mr>
                            <m:e>
                              <m:r>
                                <a:rPr lang="en-US" i="1"/>
                                <m:t>0</m:t>
                              </m:r>
                            </m:e>
                            <m:e>
                              <m:r>
                                <a:rPr lang="en-US" i="1"/>
                                <m:t>1</m:t>
                              </m:r>
                            </m:e>
                          </m:mr>
                          <m:mr>
                            <m:e>
                              <m:r>
                                <a:rPr lang="en-US" i="1"/>
                                <m:t>−</m:t>
                              </m:r>
                              <m:r>
                                <a:rPr lang="en-US" i="1"/>
                                <m:t>6</m:t>
                              </m:r>
                            </m:e>
                            <m:e>
                              <m:r>
                                <a:rPr lang="en-US" i="1"/>
                                <m:t>−</m:t>
                              </m:r>
                              <m:r>
                                <a:rPr lang="en-US" i="1"/>
                                <m:t>5</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𝑥</m:t>
                                  </m:r>
                                </m:e>
                                <m:sub>
                                  <m:r>
                                    <a:rPr lang="en-US" i="1"/>
                                    <m:t>2</m:t>
                                  </m:r>
                                </m:sub>
                              </m:sSub>
                            </m:e>
                          </m:mr>
                        </m:m>
                      </m:e>
                    </m:d>
                    <m:r>
                      <a:rPr lang="en-US" i="1"/>
                      <m:t>+</m:t>
                    </m:r>
                    <m:d>
                      <m:dPr>
                        <m:begChr m:val="["/>
                        <m:endChr m:val="]"/>
                        <m:ctrlPr>
                          <a:rPr lang="en-US" i="1"/>
                        </m:ctrlPr>
                      </m:dPr>
                      <m:e>
                        <m:m>
                          <m:mPr>
                            <m:mcs>
                              <m:mc>
                                <m:mcPr>
                                  <m:count m:val="1"/>
                                  <m:mcJc m:val="center"/>
                                </m:mcPr>
                              </m:mc>
                            </m:mcs>
                            <m:ctrlPr>
                              <a:rPr lang="en-US" i="1"/>
                            </m:ctrlPr>
                          </m:mPr>
                          <m:mr>
                            <m:e>
                              <m:r>
                                <a:rPr lang="en-US" i="1"/>
                                <m:t>0</m:t>
                              </m:r>
                            </m:e>
                          </m:mr>
                          <m:mr>
                            <m:e>
                              <m:r>
                                <a:rPr lang="en-US" i="1"/>
                                <m:t>1</m:t>
                              </m:r>
                            </m:e>
                          </m:mr>
                        </m:m>
                      </m:e>
                    </m:d>
                    <m:r>
                      <a:rPr lang="en-US" i="1"/>
                      <m:t>𝑢</m:t>
                    </m:r>
                    <m:r>
                      <a:rPr lang="en-US" i="1"/>
                      <m:t>(</m:t>
                    </m:r>
                    <m:r>
                      <a:rPr lang="en-US" i="1"/>
                      <m:t>𝑡</m:t>
                    </m:r>
                    <m:r>
                      <a:rPr lang="en-US" i="1"/>
                      <m:t>)</m:t>
                    </m:r>
                  </m:oMath>
                </a14:m>
                <a:endParaRPr lang="en-US" dirty="0"/>
              </a:p>
              <a:p>
                <a14:m>
                  <m:oMath xmlns:m="http://schemas.openxmlformats.org/officeDocument/2006/math">
                    <m:r>
                      <a:rPr lang="en-US" i="1"/>
                      <m:t>𝑦</m:t>
                    </m:r>
                    <m:r>
                      <a:rPr lang="en-US" i="1"/>
                      <m:t>=</m:t>
                    </m:r>
                    <m:d>
                      <m:dPr>
                        <m:begChr m:val="["/>
                        <m:endChr m:val="]"/>
                        <m:ctrlPr>
                          <a:rPr lang="en-US" i="1"/>
                        </m:ctrlPr>
                      </m:dPr>
                      <m:e>
                        <m:m>
                          <m:mPr>
                            <m:mcs>
                              <m:mc>
                                <m:mcPr>
                                  <m:count m:val="2"/>
                                  <m:mcJc m:val="center"/>
                                </m:mcPr>
                              </m:mc>
                            </m:mcs>
                            <m:ctrlPr>
                              <a:rPr lang="en-US" i="1"/>
                            </m:ctrlPr>
                          </m:mPr>
                          <m:mr>
                            <m:e>
                              <m:r>
                                <a:rPr lang="en-US" i="1"/>
                                <m:t>8</m:t>
                              </m:r>
                            </m:e>
                            <m:e>
                              <m:r>
                                <a:rPr lang="en-US" i="1"/>
                                <m:t>1</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𝑥</m:t>
                                  </m:r>
                                </m:e>
                                <m:sub>
                                  <m:r>
                                    <a:rPr lang="en-US" i="1"/>
                                    <m:t>2</m:t>
                                  </m:r>
                                </m:sub>
                              </m:sSub>
                            </m:e>
                          </m:mr>
                        </m:m>
                      </m:e>
                    </m:d>
                  </m:oMath>
                </a14:m>
                <a:endParaRPr lang="en-US" dirty="0"/>
              </a:p>
              <a:p>
                <a:endParaRPr lang="en-US" dirty="0"/>
              </a:p>
            </p:txBody>
          </p:sp>
        </mc:Choice>
        <mc:Fallback>
          <p:sp>
            <p:nvSpPr>
              <p:cNvPr id="3" name="Content Placeholder 2">
                <a:extLst>
                  <a:ext uri="{FF2B5EF4-FFF2-40B4-BE49-F238E27FC236}">
                    <a16:creationId xmlns:a16="http://schemas.microsoft.com/office/drawing/2014/main" id="{0CE9FE67-2518-492F-9DC7-7D5E7E53354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884917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59C3D6-8073-49F5-A198-B0A84DDE6DD4}"/>
                  </a:ext>
                </a:extLst>
              </p:cNvPr>
              <p:cNvSpPr>
                <a:spLocks noGrp="1"/>
              </p:cNvSpPr>
              <p:nvPr>
                <p:ph idx="1"/>
              </p:nvPr>
            </p:nvSpPr>
            <p:spPr>
              <a:xfrm>
                <a:off x="838200" y="545432"/>
                <a:ext cx="10515600" cy="6312568"/>
              </a:xfrm>
            </p:spPr>
            <p:txBody>
              <a:bodyPr>
                <a:normAutofit/>
              </a:bodyPr>
              <a:lstStyle/>
              <a:p>
                <a:pPr marL="0" indent="0">
                  <a:buNone/>
                </a:pPr>
                <a:r>
                  <a:rPr lang="en-US" dirty="0"/>
                  <a:t>Solution</a:t>
                </a:r>
              </a:p>
              <a:p>
                <a14:m>
                  <m:oMath xmlns:m="http://schemas.openxmlformats.org/officeDocument/2006/math">
                    <m:r>
                      <a:rPr lang="en-US" i="1"/>
                      <m:t>𝐴</m:t>
                    </m:r>
                    <m:r>
                      <a:rPr lang="en-US" i="1"/>
                      <m:t>=</m:t>
                    </m:r>
                    <m:d>
                      <m:dPr>
                        <m:begChr m:val="["/>
                        <m:endChr m:val="]"/>
                        <m:ctrlPr>
                          <a:rPr lang="en-US" i="1"/>
                        </m:ctrlPr>
                      </m:dPr>
                      <m:e>
                        <m:m>
                          <m:mPr>
                            <m:mcs>
                              <m:mc>
                                <m:mcPr>
                                  <m:count m:val="2"/>
                                  <m:mcJc m:val="center"/>
                                </m:mcPr>
                              </m:mc>
                            </m:mcs>
                            <m:ctrlPr>
                              <a:rPr lang="en-US" i="1"/>
                            </m:ctrlPr>
                          </m:mPr>
                          <m:mr>
                            <m:e>
                              <m:r>
                                <a:rPr lang="en-US" i="1"/>
                                <m:t>0</m:t>
                              </m:r>
                            </m:e>
                            <m:e>
                              <m:r>
                                <a:rPr lang="en-US" i="1"/>
                                <m:t>1</m:t>
                              </m:r>
                            </m:e>
                          </m:mr>
                          <m:mr>
                            <m:e>
                              <m:r>
                                <a:rPr lang="en-US" i="1"/>
                                <m:t>−</m:t>
                              </m:r>
                              <m:r>
                                <a:rPr lang="en-US" i="1"/>
                                <m:t>6</m:t>
                              </m:r>
                            </m:e>
                            <m:e>
                              <m:r>
                                <a:rPr lang="en-US" i="1"/>
                                <m:t>−</m:t>
                              </m:r>
                              <m:r>
                                <a:rPr lang="en-US" i="1"/>
                                <m:t>5</m:t>
                              </m:r>
                            </m:e>
                          </m:mr>
                        </m:m>
                      </m:e>
                    </m:d>
                    <m:r>
                      <a:rPr lang="en-US" i="1"/>
                      <m:t>,  </m:t>
                    </m:r>
                    <m:r>
                      <a:rPr lang="en-US" i="1"/>
                      <m:t>𝐵</m:t>
                    </m:r>
                    <m:r>
                      <a:rPr lang="en-US" i="1"/>
                      <m:t>=</m:t>
                    </m:r>
                    <m:d>
                      <m:dPr>
                        <m:begChr m:val="["/>
                        <m:endChr m:val="]"/>
                        <m:ctrlPr>
                          <a:rPr lang="en-US" i="1"/>
                        </m:ctrlPr>
                      </m:dPr>
                      <m:e>
                        <m:m>
                          <m:mPr>
                            <m:mcs>
                              <m:mc>
                                <m:mcPr>
                                  <m:count m:val="1"/>
                                  <m:mcJc m:val="center"/>
                                </m:mcPr>
                              </m:mc>
                            </m:mcs>
                            <m:ctrlPr>
                              <a:rPr lang="en-US" i="1"/>
                            </m:ctrlPr>
                          </m:mPr>
                          <m:mr>
                            <m:e>
                              <m:r>
                                <a:rPr lang="en-US" i="1"/>
                                <m:t>0</m:t>
                              </m:r>
                            </m:e>
                          </m:mr>
                          <m:mr>
                            <m:e>
                              <m:r>
                                <a:rPr lang="en-US" i="1"/>
                                <m:t>1</m:t>
                              </m:r>
                            </m:e>
                          </m:mr>
                        </m:m>
                      </m:e>
                    </m:d>
                    <m:r>
                      <a:rPr lang="en-US" i="1"/>
                      <m:t>,  </m:t>
                    </m:r>
                    <m:r>
                      <a:rPr lang="en-US" i="1"/>
                      <m:t>𝐶</m:t>
                    </m:r>
                    <m:r>
                      <a:rPr lang="en-US" i="1"/>
                      <m:t>=</m:t>
                    </m:r>
                    <m:d>
                      <m:dPr>
                        <m:begChr m:val="["/>
                        <m:endChr m:val="]"/>
                        <m:ctrlPr>
                          <a:rPr lang="en-US" i="1"/>
                        </m:ctrlPr>
                      </m:dPr>
                      <m:e>
                        <m:m>
                          <m:mPr>
                            <m:mcs>
                              <m:mc>
                                <m:mcPr>
                                  <m:count m:val="2"/>
                                  <m:mcJc m:val="center"/>
                                </m:mcPr>
                              </m:mc>
                            </m:mcs>
                            <m:ctrlPr>
                              <a:rPr lang="en-US" i="1"/>
                            </m:ctrlPr>
                          </m:mPr>
                          <m:mr>
                            <m:e>
                              <m:r>
                                <a:rPr lang="en-US" i="1"/>
                                <m:t>8</m:t>
                              </m:r>
                            </m:e>
                            <m:e>
                              <m:r>
                                <a:rPr lang="en-US" i="1"/>
                                <m:t>1</m:t>
                              </m:r>
                            </m:e>
                          </m:mr>
                        </m:m>
                      </m:e>
                    </m:d>
                    <m:r>
                      <a:rPr lang="en-US" i="1"/>
                      <m:t>,  </m:t>
                    </m:r>
                    <m:r>
                      <a:rPr lang="en-US" i="1"/>
                      <m:t>𝐷</m:t>
                    </m:r>
                    <m:r>
                      <a:rPr lang="en-US" i="1"/>
                      <m:t>=</m:t>
                    </m:r>
                    <m:r>
                      <a:rPr lang="en-US" i="1"/>
                      <m:t>0</m:t>
                    </m:r>
                  </m:oMath>
                </a14:m>
                <a:endParaRPr lang="en-US" dirty="0"/>
              </a:p>
              <a:p>
                <a14:m>
                  <m:oMath xmlns:m="http://schemas.openxmlformats.org/officeDocument/2006/math">
                    <m:r>
                      <a:rPr lang="en-US" i="1"/>
                      <m:t>𝑠𝐼</m:t>
                    </m:r>
                    <m:r>
                      <a:rPr lang="en-US" i="1"/>
                      <m:t>−</m:t>
                    </m:r>
                    <m:r>
                      <a:rPr lang="en-US" i="1"/>
                      <m:t>𝐴</m:t>
                    </m:r>
                    <m:r>
                      <a:rPr lang="en-US" i="1"/>
                      <m:t>=</m:t>
                    </m:r>
                    <m:d>
                      <m:dPr>
                        <m:begChr m:val="["/>
                        <m:endChr m:val="]"/>
                        <m:ctrlPr>
                          <a:rPr lang="en-US" i="1"/>
                        </m:ctrlPr>
                      </m:dPr>
                      <m:e>
                        <m:m>
                          <m:mPr>
                            <m:mcs>
                              <m:mc>
                                <m:mcPr>
                                  <m:count m:val="2"/>
                                  <m:mcJc m:val="center"/>
                                </m:mcPr>
                              </m:mc>
                            </m:mcs>
                            <m:ctrlPr>
                              <a:rPr lang="en-US" i="1"/>
                            </m:ctrlPr>
                          </m:mPr>
                          <m:mr>
                            <m:e>
                              <m:r>
                                <a:rPr lang="en-US" i="1"/>
                                <m:t>𝑠</m:t>
                              </m:r>
                            </m:e>
                            <m:e>
                              <m:r>
                                <a:rPr lang="en-US" i="1"/>
                                <m:t>−</m:t>
                              </m:r>
                              <m:r>
                                <a:rPr lang="en-US" i="1"/>
                                <m:t>1</m:t>
                              </m:r>
                            </m:e>
                          </m:mr>
                          <m:mr>
                            <m:e>
                              <m:r>
                                <a:rPr lang="en-US" i="1"/>
                                <m:t>6</m:t>
                              </m:r>
                            </m:e>
                            <m:e>
                              <m:r>
                                <a:rPr lang="en-US" i="1"/>
                                <m:t>𝑠</m:t>
                              </m:r>
                              <m:r>
                                <a:rPr lang="en-US" i="1"/>
                                <m:t>+</m:t>
                              </m:r>
                              <m:r>
                                <a:rPr lang="en-US" i="1"/>
                                <m:t>5</m:t>
                              </m:r>
                            </m:e>
                          </m:mr>
                        </m:m>
                      </m:e>
                    </m:d>
                  </m:oMath>
                </a14:m>
                <a:endParaRPr lang="en-US" dirty="0"/>
              </a:p>
              <a:p>
                <a14:m>
                  <m:oMath xmlns:m="http://schemas.openxmlformats.org/officeDocument/2006/math">
                    <m:r>
                      <m:rPr>
                        <m:sty m:val="p"/>
                      </m:rPr>
                      <a:rPr lang="en-US"/>
                      <m:t>Φ</m:t>
                    </m:r>
                    <m:d>
                      <m:dPr>
                        <m:ctrlPr>
                          <a:rPr lang="en-US" i="1"/>
                        </m:ctrlPr>
                      </m:dPr>
                      <m:e>
                        <m:r>
                          <a:rPr lang="en-US" i="1"/>
                          <m:t>𝑠</m:t>
                        </m:r>
                      </m:e>
                    </m:d>
                    <m:r>
                      <a:rPr lang="en-US" i="1"/>
                      <m:t>=</m:t>
                    </m:r>
                    <m:sSup>
                      <m:sSupPr>
                        <m:ctrlPr>
                          <a:rPr lang="en-US" i="1"/>
                        </m:ctrlPr>
                      </m:sSupPr>
                      <m:e>
                        <m:r>
                          <a:rPr lang="en-US" i="1"/>
                          <m:t>(</m:t>
                        </m:r>
                        <m:r>
                          <a:rPr lang="en-US" i="1"/>
                          <m:t>𝑠𝐼</m:t>
                        </m:r>
                        <m:r>
                          <a:rPr lang="en-US" i="1"/>
                          <m:t>−</m:t>
                        </m:r>
                        <m:r>
                          <a:rPr lang="en-US" i="1"/>
                          <m:t>𝐴</m:t>
                        </m:r>
                        <m:r>
                          <a:rPr lang="en-US" i="1"/>
                          <m:t>)</m:t>
                        </m:r>
                      </m:e>
                      <m:sup>
                        <m:r>
                          <a:rPr lang="en-US" i="1"/>
                          <m:t>−</m:t>
                        </m:r>
                        <m:r>
                          <a:rPr lang="en-US" i="1"/>
                          <m:t>1</m:t>
                        </m:r>
                      </m:sup>
                    </m:sSup>
                    <m:r>
                      <a:rPr lang="en-US" i="1"/>
                      <m:t>=</m:t>
                    </m:r>
                    <m:f>
                      <m:fPr>
                        <m:ctrlPr>
                          <a:rPr lang="en-US" i="1"/>
                        </m:ctrlPr>
                      </m:fPr>
                      <m:num>
                        <m:d>
                          <m:dPr>
                            <m:begChr m:val="["/>
                            <m:endChr m:val="]"/>
                            <m:ctrlPr>
                              <a:rPr lang="en-US" i="1"/>
                            </m:ctrlPr>
                          </m:dPr>
                          <m:e>
                            <m:m>
                              <m:mPr>
                                <m:mcs>
                                  <m:mc>
                                    <m:mcPr>
                                      <m:count m:val="2"/>
                                      <m:mcJc m:val="center"/>
                                    </m:mcPr>
                                  </m:mc>
                                </m:mcs>
                                <m:ctrlPr>
                                  <a:rPr lang="en-US" i="1"/>
                                </m:ctrlPr>
                              </m:mPr>
                              <m:mr>
                                <m:e>
                                  <m:r>
                                    <a:rPr lang="en-US" i="1"/>
                                    <m:t>𝑠</m:t>
                                  </m:r>
                                  <m:r>
                                    <a:rPr lang="en-US" i="1"/>
                                    <m:t>+</m:t>
                                  </m:r>
                                  <m:r>
                                    <a:rPr lang="en-US" i="1"/>
                                    <m:t>5</m:t>
                                  </m:r>
                                </m:e>
                                <m:e>
                                  <m:r>
                                    <a:rPr lang="en-US" i="1"/>
                                    <m:t>1</m:t>
                                  </m:r>
                                </m:e>
                              </m:mr>
                              <m:mr>
                                <m:e>
                                  <m:r>
                                    <a:rPr lang="en-US" i="1"/>
                                    <m:t>−</m:t>
                                  </m:r>
                                  <m:r>
                                    <a:rPr lang="en-US" i="1"/>
                                    <m:t>6</m:t>
                                  </m:r>
                                </m:e>
                                <m:e>
                                  <m:r>
                                    <a:rPr lang="en-US" i="1"/>
                                    <m:t>𝑠</m:t>
                                  </m:r>
                                </m:e>
                              </m:mr>
                            </m:m>
                          </m:e>
                        </m:d>
                      </m:num>
                      <m:den>
                        <m:sSup>
                          <m:sSupPr>
                            <m:ctrlPr>
                              <a:rPr lang="en-US" i="1"/>
                            </m:ctrlPr>
                          </m:sSupPr>
                          <m:e>
                            <m:r>
                              <a:rPr lang="en-US" i="1"/>
                              <m:t>𝑠</m:t>
                            </m:r>
                          </m:e>
                          <m:sup>
                            <m:r>
                              <a:rPr lang="en-US" i="1"/>
                              <m:t>2</m:t>
                            </m:r>
                          </m:sup>
                        </m:sSup>
                        <m:r>
                          <a:rPr lang="en-US" i="1"/>
                          <m:t>+</m:t>
                        </m:r>
                        <m:r>
                          <a:rPr lang="en-US" i="1"/>
                          <m:t>5</m:t>
                        </m:r>
                        <m:r>
                          <a:rPr lang="en-US" i="1"/>
                          <m:t>𝑠</m:t>
                        </m:r>
                        <m:r>
                          <a:rPr lang="en-US" i="1"/>
                          <m:t>+</m:t>
                        </m:r>
                        <m:r>
                          <a:rPr lang="en-US" i="1"/>
                          <m:t>6</m:t>
                        </m:r>
                      </m:den>
                    </m:f>
                  </m:oMath>
                </a14:m>
                <a:endParaRPr lang="en-US" dirty="0"/>
              </a:p>
              <a:p>
                <a14:m>
                  <m:oMath xmlns:m="http://schemas.openxmlformats.org/officeDocument/2006/math">
                    <m:r>
                      <a:rPr lang="en-US" i="1"/>
                      <m:t>𝐺</m:t>
                    </m:r>
                    <m:d>
                      <m:dPr>
                        <m:ctrlPr>
                          <a:rPr lang="en-US" i="1"/>
                        </m:ctrlPr>
                      </m:dPr>
                      <m:e>
                        <m:r>
                          <a:rPr lang="en-US" i="1"/>
                          <m:t>𝑠</m:t>
                        </m:r>
                      </m:e>
                    </m:d>
                    <m:r>
                      <a:rPr lang="en-US" i="1"/>
                      <m:t>=</m:t>
                    </m:r>
                    <m:r>
                      <a:rPr lang="en-US" i="1"/>
                      <m:t>𝐶</m:t>
                    </m:r>
                    <m:sSup>
                      <m:sSupPr>
                        <m:ctrlPr>
                          <a:rPr lang="en-US" i="1"/>
                        </m:ctrlPr>
                      </m:sSupPr>
                      <m:e>
                        <m:r>
                          <a:rPr lang="en-US" i="1"/>
                          <m:t>(</m:t>
                        </m:r>
                        <m:r>
                          <a:rPr lang="en-US" i="1"/>
                          <m:t>𝑠𝐼</m:t>
                        </m:r>
                        <m:r>
                          <a:rPr lang="en-US" i="1"/>
                          <m:t>−</m:t>
                        </m:r>
                        <m:r>
                          <a:rPr lang="en-US" i="1"/>
                          <m:t>𝐴</m:t>
                        </m:r>
                        <m:r>
                          <a:rPr lang="en-US" i="1"/>
                          <m:t>)</m:t>
                        </m:r>
                      </m:e>
                      <m:sup>
                        <m:r>
                          <a:rPr lang="en-US" i="1"/>
                          <m:t>−</m:t>
                        </m:r>
                        <m:r>
                          <a:rPr lang="en-US" i="1"/>
                          <m:t>1</m:t>
                        </m:r>
                      </m:sup>
                    </m:sSup>
                    <m:r>
                      <a:rPr lang="en-US" i="1"/>
                      <m:t>𝐵</m:t>
                    </m:r>
                    <m:r>
                      <a:rPr lang="en-US" i="1"/>
                      <m:t>=</m:t>
                    </m:r>
                    <m:d>
                      <m:dPr>
                        <m:begChr m:val="["/>
                        <m:endChr m:val="]"/>
                        <m:ctrlPr>
                          <a:rPr lang="en-US" i="1"/>
                        </m:ctrlPr>
                      </m:dPr>
                      <m:e>
                        <m:m>
                          <m:mPr>
                            <m:mcs>
                              <m:mc>
                                <m:mcPr>
                                  <m:count m:val="2"/>
                                  <m:mcJc m:val="center"/>
                                </m:mcPr>
                              </m:mc>
                            </m:mcs>
                            <m:ctrlPr>
                              <a:rPr lang="en-US" i="1"/>
                            </m:ctrlPr>
                          </m:mPr>
                          <m:mr>
                            <m:e>
                              <m:r>
                                <a:rPr lang="en-US" i="1"/>
                                <m:t>8</m:t>
                              </m:r>
                            </m:e>
                            <m:e>
                              <m:r>
                                <a:rPr lang="en-US" i="1"/>
                                <m:t>1</m:t>
                              </m:r>
                            </m:e>
                          </m:mr>
                        </m:m>
                      </m:e>
                    </m:d>
                    <m:f>
                      <m:fPr>
                        <m:ctrlPr>
                          <a:rPr lang="en-US" i="1"/>
                        </m:ctrlPr>
                      </m:fPr>
                      <m:num>
                        <m:d>
                          <m:dPr>
                            <m:begChr m:val="["/>
                            <m:endChr m:val="]"/>
                            <m:ctrlPr>
                              <a:rPr lang="en-US" i="1"/>
                            </m:ctrlPr>
                          </m:dPr>
                          <m:e>
                            <m:m>
                              <m:mPr>
                                <m:mcs>
                                  <m:mc>
                                    <m:mcPr>
                                      <m:count m:val="2"/>
                                      <m:mcJc m:val="center"/>
                                    </m:mcPr>
                                  </m:mc>
                                </m:mcs>
                                <m:ctrlPr>
                                  <a:rPr lang="en-US" i="1"/>
                                </m:ctrlPr>
                              </m:mPr>
                              <m:mr>
                                <m:e>
                                  <m:r>
                                    <a:rPr lang="en-US" i="1"/>
                                    <m:t>𝑠</m:t>
                                  </m:r>
                                  <m:r>
                                    <a:rPr lang="en-US" i="1"/>
                                    <m:t>+</m:t>
                                  </m:r>
                                  <m:r>
                                    <a:rPr lang="en-US" i="1"/>
                                    <m:t>5</m:t>
                                  </m:r>
                                </m:e>
                                <m:e>
                                  <m:r>
                                    <a:rPr lang="en-US" i="1"/>
                                    <m:t>1</m:t>
                                  </m:r>
                                </m:e>
                              </m:mr>
                              <m:mr>
                                <m:e>
                                  <m:r>
                                    <a:rPr lang="en-US" i="1"/>
                                    <m:t>−</m:t>
                                  </m:r>
                                  <m:r>
                                    <a:rPr lang="en-US" i="1"/>
                                    <m:t>6</m:t>
                                  </m:r>
                                </m:e>
                                <m:e>
                                  <m:r>
                                    <a:rPr lang="en-US" i="1"/>
                                    <m:t>𝑠</m:t>
                                  </m:r>
                                </m:e>
                              </m:mr>
                            </m:m>
                          </m:e>
                        </m:d>
                        <m:d>
                          <m:dPr>
                            <m:begChr m:val="["/>
                            <m:endChr m:val="]"/>
                            <m:ctrlPr>
                              <a:rPr lang="en-US" i="1"/>
                            </m:ctrlPr>
                          </m:dPr>
                          <m:e>
                            <m:m>
                              <m:mPr>
                                <m:mcs>
                                  <m:mc>
                                    <m:mcPr>
                                      <m:count m:val="1"/>
                                      <m:mcJc m:val="center"/>
                                    </m:mcPr>
                                  </m:mc>
                                </m:mcs>
                                <m:ctrlPr>
                                  <a:rPr lang="en-US" i="1"/>
                                </m:ctrlPr>
                              </m:mPr>
                              <m:mr>
                                <m:e>
                                  <m:r>
                                    <a:rPr lang="en-US" i="1"/>
                                    <m:t>0</m:t>
                                  </m:r>
                                </m:e>
                              </m:mr>
                              <m:mr>
                                <m:e>
                                  <m:r>
                                    <a:rPr lang="en-US" i="1"/>
                                    <m:t>1</m:t>
                                  </m:r>
                                </m:e>
                              </m:mr>
                            </m:m>
                          </m:e>
                        </m:d>
                      </m:num>
                      <m:den>
                        <m:sSup>
                          <m:sSupPr>
                            <m:ctrlPr>
                              <a:rPr lang="en-US" i="1"/>
                            </m:ctrlPr>
                          </m:sSupPr>
                          <m:e>
                            <m:r>
                              <a:rPr lang="en-US" i="1"/>
                              <m:t>𝑠</m:t>
                            </m:r>
                          </m:e>
                          <m:sup>
                            <m:r>
                              <a:rPr lang="en-US" i="1"/>
                              <m:t>2</m:t>
                            </m:r>
                          </m:sup>
                        </m:sSup>
                        <m:r>
                          <a:rPr lang="en-US" i="1"/>
                          <m:t>+</m:t>
                        </m:r>
                        <m:r>
                          <a:rPr lang="en-US" i="1"/>
                          <m:t>5</m:t>
                        </m:r>
                        <m:r>
                          <a:rPr lang="en-US" i="1"/>
                          <m:t>𝑠</m:t>
                        </m:r>
                        <m:r>
                          <a:rPr lang="en-US" i="1"/>
                          <m:t>+</m:t>
                        </m:r>
                        <m:r>
                          <a:rPr lang="en-US" i="1"/>
                          <m:t>6</m:t>
                        </m:r>
                      </m:den>
                    </m:f>
                  </m:oMath>
                </a14:m>
                <a:endParaRPr lang="en-US" dirty="0"/>
              </a:p>
              <a:p>
                <a14:m>
                  <m:oMath xmlns:m="http://schemas.openxmlformats.org/officeDocument/2006/math">
                    <m:r>
                      <a:rPr lang="en-US" i="1"/>
                      <m:t>=</m:t>
                    </m:r>
                    <m:f>
                      <m:fPr>
                        <m:ctrlPr>
                          <a:rPr lang="en-US" i="1"/>
                        </m:ctrlPr>
                      </m:fPr>
                      <m:num>
                        <m:d>
                          <m:dPr>
                            <m:begChr m:val="["/>
                            <m:endChr m:val="]"/>
                            <m:ctrlPr>
                              <a:rPr lang="en-US" i="1"/>
                            </m:ctrlPr>
                          </m:dPr>
                          <m:e>
                            <m:m>
                              <m:mPr>
                                <m:mcs>
                                  <m:mc>
                                    <m:mcPr>
                                      <m:count m:val="2"/>
                                      <m:mcJc m:val="center"/>
                                    </m:mcPr>
                                  </m:mc>
                                </m:mcs>
                                <m:ctrlPr>
                                  <a:rPr lang="en-US" i="1"/>
                                </m:ctrlPr>
                              </m:mPr>
                              <m:mr>
                                <m:e>
                                  <m:r>
                                    <a:rPr lang="en-US" i="1"/>
                                    <m:t>8</m:t>
                                  </m:r>
                                </m:e>
                                <m:e>
                                  <m:r>
                                    <a:rPr lang="en-US" i="1"/>
                                    <m:t>1</m:t>
                                  </m:r>
                                </m:e>
                              </m:mr>
                            </m:m>
                          </m:e>
                        </m:d>
                        <m:d>
                          <m:dPr>
                            <m:begChr m:val="["/>
                            <m:endChr m:val="]"/>
                            <m:ctrlPr>
                              <a:rPr lang="en-US" i="1"/>
                            </m:ctrlPr>
                          </m:dPr>
                          <m:e>
                            <m:m>
                              <m:mPr>
                                <m:mcs>
                                  <m:mc>
                                    <m:mcPr>
                                      <m:count m:val="1"/>
                                      <m:mcJc m:val="center"/>
                                    </m:mcPr>
                                  </m:mc>
                                </m:mcs>
                                <m:ctrlPr>
                                  <a:rPr lang="en-US" i="1"/>
                                </m:ctrlPr>
                              </m:mPr>
                              <m:mr>
                                <m:e>
                                  <m:r>
                                    <a:rPr lang="en-US" i="1"/>
                                    <m:t>1</m:t>
                                  </m:r>
                                </m:e>
                              </m:mr>
                              <m:mr>
                                <m:e>
                                  <m:r>
                                    <a:rPr lang="en-US" i="1"/>
                                    <m:t>𝑠</m:t>
                                  </m:r>
                                </m:e>
                              </m:mr>
                            </m:m>
                          </m:e>
                        </m:d>
                      </m:num>
                      <m:den>
                        <m:sSup>
                          <m:sSupPr>
                            <m:ctrlPr>
                              <a:rPr lang="en-US" i="1"/>
                            </m:ctrlPr>
                          </m:sSupPr>
                          <m:e>
                            <m:r>
                              <a:rPr lang="en-US" i="1"/>
                              <m:t>𝑠</m:t>
                            </m:r>
                          </m:e>
                          <m:sup>
                            <m:r>
                              <a:rPr lang="en-US" i="1"/>
                              <m:t>2</m:t>
                            </m:r>
                          </m:sup>
                        </m:sSup>
                        <m:r>
                          <a:rPr lang="en-US" i="1"/>
                          <m:t>+</m:t>
                        </m:r>
                        <m:r>
                          <a:rPr lang="en-US" i="1"/>
                          <m:t>5</m:t>
                        </m:r>
                        <m:r>
                          <a:rPr lang="en-US" i="1"/>
                          <m:t>𝑠</m:t>
                        </m:r>
                        <m:r>
                          <a:rPr lang="en-US" i="1"/>
                          <m:t>+</m:t>
                        </m:r>
                        <m:r>
                          <a:rPr lang="en-US" i="1"/>
                          <m:t>6</m:t>
                        </m:r>
                      </m:den>
                    </m:f>
                  </m:oMath>
                </a14:m>
                <a:endParaRPr lang="en-US" dirty="0"/>
              </a:p>
              <a:p>
                <a:r>
                  <a:rPr lang="en-US" dirty="0"/>
                  <a:t>Therefore, the transfer function is</a:t>
                </a:r>
              </a:p>
              <a:p>
                <a14:m>
                  <m:oMath xmlns:m="http://schemas.openxmlformats.org/officeDocument/2006/math">
                    <m:r>
                      <a:rPr lang="en-US" i="1"/>
                      <m:t>𝐺</m:t>
                    </m:r>
                    <m:d>
                      <m:dPr>
                        <m:ctrlPr>
                          <a:rPr lang="en-US" i="1"/>
                        </m:ctrlPr>
                      </m:dPr>
                      <m:e>
                        <m:r>
                          <a:rPr lang="en-US" i="1"/>
                          <m:t>𝑠</m:t>
                        </m:r>
                      </m:e>
                    </m:d>
                    <m:r>
                      <a:rPr lang="en-US" i="1"/>
                      <m:t>=</m:t>
                    </m:r>
                    <m:f>
                      <m:fPr>
                        <m:ctrlPr>
                          <a:rPr lang="en-US" i="1"/>
                        </m:ctrlPr>
                      </m:fPr>
                      <m:num>
                        <m:r>
                          <a:rPr lang="en-US" i="1"/>
                          <m:t>𝑠</m:t>
                        </m:r>
                        <m:r>
                          <a:rPr lang="en-US" i="1"/>
                          <m:t>+</m:t>
                        </m:r>
                        <m:r>
                          <a:rPr lang="en-US" i="1"/>
                          <m:t>8</m:t>
                        </m:r>
                      </m:num>
                      <m:den>
                        <m:sSup>
                          <m:sSupPr>
                            <m:ctrlPr>
                              <a:rPr lang="en-US" i="1"/>
                            </m:ctrlPr>
                          </m:sSupPr>
                          <m:e>
                            <m:r>
                              <a:rPr lang="en-US" i="1"/>
                              <m:t>𝑠</m:t>
                            </m:r>
                          </m:e>
                          <m:sup>
                            <m:r>
                              <a:rPr lang="en-US" i="1"/>
                              <m:t>2</m:t>
                            </m:r>
                          </m:sup>
                        </m:sSup>
                        <m:r>
                          <a:rPr lang="en-US" i="1"/>
                          <m:t>+</m:t>
                        </m:r>
                        <m:r>
                          <a:rPr lang="en-US" i="1"/>
                          <m:t>5</m:t>
                        </m:r>
                        <m:r>
                          <a:rPr lang="en-US" i="1"/>
                          <m:t>𝑠</m:t>
                        </m:r>
                        <m:r>
                          <a:rPr lang="en-US" i="1"/>
                          <m:t>+</m:t>
                        </m:r>
                        <m:r>
                          <a:rPr lang="en-US" i="1"/>
                          <m:t>6</m:t>
                        </m:r>
                      </m:den>
                    </m:f>
                  </m:oMath>
                </a14:m>
                <a:endParaRPr lang="en-US" dirty="0"/>
              </a:p>
              <a:p>
                <a:endParaRPr lang="en-US" dirty="0"/>
              </a:p>
            </p:txBody>
          </p:sp>
        </mc:Choice>
        <mc:Fallback>
          <p:sp>
            <p:nvSpPr>
              <p:cNvPr id="3" name="Content Placeholder 2">
                <a:extLst>
                  <a:ext uri="{FF2B5EF4-FFF2-40B4-BE49-F238E27FC236}">
                    <a16:creationId xmlns:a16="http://schemas.microsoft.com/office/drawing/2014/main" id="{6B59C3D6-8073-49F5-A198-B0A84DDE6DD4}"/>
                  </a:ext>
                </a:extLst>
              </p:cNvPr>
              <p:cNvSpPr>
                <a:spLocks noGrp="1" noRot="1" noChangeAspect="1" noMove="1" noResize="1" noEditPoints="1" noAdjustHandles="1" noChangeArrowheads="1" noChangeShapeType="1" noTextEdit="1"/>
              </p:cNvSpPr>
              <p:nvPr>
                <p:ph idx="1"/>
              </p:nvPr>
            </p:nvSpPr>
            <p:spPr>
              <a:xfrm>
                <a:off x="838200" y="545432"/>
                <a:ext cx="10515600" cy="6312568"/>
              </a:xfrm>
              <a:blipFill>
                <a:blip r:embed="rId2"/>
                <a:stretch>
                  <a:fillRect l="-1217" t="-1544"/>
                </a:stretch>
              </a:blipFill>
            </p:spPr>
            <p:txBody>
              <a:bodyPr/>
              <a:lstStyle/>
              <a:p>
                <a:r>
                  <a:rPr lang="en-US">
                    <a:noFill/>
                  </a:rPr>
                  <a:t> </a:t>
                </a:r>
              </a:p>
            </p:txBody>
          </p:sp>
        </mc:Fallback>
      </mc:AlternateContent>
    </p:spTree>
    <p:extLst>
      <p:ext uri="{BB962C8B-B14F-4D97-AF65-F5344CB8AC3E}">
        <p14:creationId xmlns:p14="http://schemas.microsoft.com/office/powerpoint/2010/main" val="1731385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2F83-C168-4D93-85C5-8B0D9377A4CC}"/>
              </a:ext>
            </a:extLst>
          </p:cNvPr>
          <p:cNvSpPr>
            <a:spLocks noGrp="1"/>
          </p:cNvSpPr>
          <p:nvPr>
            <p:ph type="title"/>
          </p:nvPr>
        </p:nvSpPr>
        <p:spPr/>
        <p:txBody>
          <a:bodyPr/>
          <a:lstStyle/>
          <a:p>
            <a:r>
              <a:rPr lang="en-US" dirty="0"/>
              <a:t>Example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AF547B-8003-4E43-A974-9E62BE7D158E}"/>
                  </a:ext>
                </a:extLst>
              </p:cNvPr>
              <p:cNvSpPr>
                <a:spLocks noGrp="1"/>
              </p:cNvSpPr>
              <p:nvPr>
                <p:ph idx="1"/>
              </p:nvPr>
            </p:nvSpPr>
            <p:spPr/>
            <p:txBody>
              <a:bodyPr/>
              <a:lstStyle/>
              <a:p>
                <a:r>
                  <a:rPr lang="en-US" dirty="0"/>
                  <a:t>Obtain the transfer function of the system given by </a:t>
                </a:r>
              </a:p>
              <a:p>
                <a14:m>
                  <m:oMath xmlns:m="http://schemas.openxmlformats.org/officeDocument/2006/math">
                    <m:d>
                      <m:dPr>
                        <m:begChr m:val="["/>
                        <m:endChr m:val="]"/>
                        <m:ctrlPr>
                          <a:rPr lang="en-US" i="1"/>
                        </m:ctrlPr>
                      </m:dPr>
                      <m:e>
                        <m:m>
                          <m:mPr>
                            <m:mcs>
                              <m:mc>
                                <m:mcPr>
                                  <m:count m:val="1"/>
                                  <m:mcJc m:val="center"/>
                                </m:mcPr>
                              </m:mc>
                            </m:mcs>
                            <m:ctrlPr>
                              <a:rPr lang="en-US" i="1"/>
                            </m:ctrlPr>
                          </m:mPr>
                          <m:mr>
                            <m:e>
                              <m:sSub>
                                <m:sSubPr>
                                  <m:ctrlPr>
                                    <a:rPr lang="en-US" i="1"/>
                                  </m:ctrlPr>
                                </m:sSubPr>
                                <m:e>
                                  <m:acc>
                                    <m:accPr>
                                      <m:chr m:val="̇"/>
                                      <m:ctrlPr>
                                        <a:rPr lang="en-US" i="1"/>
                                      </m:ctrlPr>
                                    </m:accPr>
                                    <m:e>
                                      <m:r>
                                        <a:rPr lang="en-US" i="1"/>
                                        <m:t>𝑥</m:t>
                                      </m:r>
                                    </m:e>
                                  </m:acc>
                                </m:e>
                                <m:sub>
                                  <m:r>
                                    <a:rPr lang="en-US" i="1"/>
                                    <m:t>1</m:t>
                                  </m:r>
                                </m:sub>
                              </m:sSub>
                            </m:e>
                          </m:mr>
                          <m:mr>
                            <m:e>
                              <m:sSub>
                                <m:sSubPr>
                                  <m:ctrlPr>
                                    <a:rPr lang="en-US" i="1"/>
                                  </m:ctrlPr>
                                </m:sSubPr>
                                <m:e>
                                  <m:acc>
                                    <m:accPr>
                                      <m:chr m:val="̇"/>
                                      <m:ctrlPr>
                                        <a:rPr lang="en-US" i="1"/>
                                      </m:ctrlPr>
                                    </m:accPr>
                                    <m:e>
                                      <m:r>
                                        <a:rPr lang="en-US" i="1"/>
                                        <m:t>𝑥</m:t>
                                      </m:r>
                                    </m:e>
                                  </m:acc>
                                </m:e>
                                <m:sub>
                                  <m:r>
                                    <a:rPr lang="en-US" i="1"/>
                                    <m:t>2</m:t>
                                  </m:r>
                                </m:sub>
                              </m:sSub>
                              <m:r>
                                <a:rPr lang="en-US" i="1"/>
                                <m:t> </m:t>
                              </m:r>
                            </m:e>
                          </m:mr>
                          <m:mr>
                            <m:e>
                              <m:sSub>
                                <m:sSubPr>
                                  <m:ctrlPr>
                                    <a:rPr lang="en-US" i="1"/>
                                  </m:ctrlPr>
                                </m:sSubPr>
                                <m:e>
                                  <m:acc>
                                    <m:accPr>
                                      <m:chr m:val="̇"/>
                                      <m:ctrlPr>
                                        <a:rPr lang="en-US" i="1"/>
                                      </m:ctrlPr>
                                    </m:accPr>
                                    <m:e>
                                      <m:r>
                                        <a:rPr lang="en-US" i="1"/>
                                        <m:t>𝑥</m:t>
                                      </m:r>
                                    </m:e>
                                  </m:acc>
                                </m:e>
                                <m:sub>
                                  <m:r>
                                    <a:rPr lang="en-US" i="1"/>
                                    <m:t>3</m:t>
                                  </m:r>
                                </m:sub>
                              </m:sSub>
                            </m:e>
                          </m:mr>
                        </m:m>
                      </m:e>
                    </m:d>
                    <m:r>
                      <a:rPr lang="en-US" i="1"/>
                      <m:t>=</m:t>
                    </m:r>
                    <m:d>
                      <m:dPr>
                        <m:begChr m:val="["/>
                        <m:endChr m:val="]"/>
                        <m:ctrlPr>
                          <a:rPr lang="en-US" i="1"/>
                        </m:ctrlPr>
                      </m:dPr>
                      <m:e>
                        <m:m>
                          <m:mPr>
                            <m:mcs>
                              <m:mc>
                                <m:mcPr>
                                  <m:count m:val="3"/>
                                  <m:mcJc m:val="center"/>
                                </m:mcPr>
                              </m:mc>
                            </m:mcs>
                            <m:ctrlPr>
                              <a:rPr lang="en-US" i="1"/>
                            </m:ctrlPr>
                          </m:mPr>
                          <m:mr>
                            <m:e>
                              <m:r>
                                <a:rPr lang="en-US" i="1"/>
                                <m:t>−1</m:t>
                              </m:r>
                            </m:e>
                            <m:e>
                              <m:r>
                                <a:rPr lang="en-US" i="1"/>
                                <m:t>1</m:t>
                              </m:r>
                            </m:e>
                            <m:e>
                              <m:r>
                                <a:rPr lang="en-US" i="1"/>
                                <m:t>0</m:t>
                              </m:r>
                            </m:e>
                          </m:mr>
                          <m:mr>
                            <m:e>
                              <m:r>
                                <a:rPr lang="en-US" i="1"/>
                                <m:t>0</m:t>
                              </m:r>
                            </m:e>
                            <m:e>
                              <m:r>
                                <a:rPr lang="en-US" i="1"/>
                                <m:t>−1</m:t>
                              </m:r>
                            </m:e>
                            <m:e>
                              <m:r>
                                <a:rPr lang="en-US" i="1"/>
                                <m:t>1</m:t>
                              </m:r>
                            </m:e>
                          </m:mr>
                          <m:mr>
                            <m:e>
                              <m:r>
                                <a:rPr lang="en-US" i="1"/>
                                <m:t>0</m:t>
                              </m:r>
                            </m:e>
                            <m:e>
                              <m:r>
                                <a:rPr lang="en-US" i="1"/>
                                <m:t>0</m:t>
                              </m:r>
                            </m:e>
                            <m:e>
                              <m:r>
                                <a:rPr lang="en-US" i="1"/>
                                <m:t>−2</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 </m:t>
                                  </m:r>
                                  <m:r>
                                    <a:rPr lang="en-US" i="1"/>
                                    <m:t>𝑥</m:t>
                                  </m:r>
                                </m:e>
                                <m:sub>
                                  <m:r>
                                    <a:rPr lang="en-US" i="1"/>
                                    <m:t>2 </m:t>
                                  </m:r>
                                </m:sub>
                              </m:sSub>
                            </m:e>
                          </m:mr>
                          <m:mr>
                            <m:e>
                              <m:sSub>
                                <m:sSubPr>
                                  <m:ctrlPr>
                                    <a:rPr lang="en-US" i="1"/>
                                  </m:ctrlPr>
                                </m:sSubPr>
                                <m:e>
                                  <m:r>
                                    <a:rPr lang="en-US" i="1"/>
                                    <m:t>𝑥</m:t>
                                  </m:r>
                                </m:e>
                                <m:sub>
                                  <m:r>
                                    <a:rPr lang="en-US" i="1"/>
                                    <m:t>3</m:t>
                                  </m:r>
                                </m:sub>
                              </m:sSub>
                            </m:e>
                          </m:mr>
                        </m:m>
                      </m:e>
                    </m:d>
                    <m:r>
                      <a:rPr lang="en-US" i="1"/>
                      <m:t>+</m:t>
                    </m:r>
                    <m:d>
                      <m:dPr>
                        <m:begChr m:val="["/>
                        <m:endChr m:val="]"/>
                        <m:ctrlPr>
                          <a:rPr lang="en-US" i="1"/>
                        </m:ctrlPr>
                      </m:dPr>
                      <m:e>
                        <m:m>
                          <m:mPr>
                            <m:mcs>
                              <m:mc>
                                <m:mcPr>
                                  <m:count m:val="1"/>
                                  <m:mcJc m:val="center"/>
                                </m:mcPr>
                              </m:mc>
                            </m:mcs>
                            <m:ctrlPr>
                              <a:rPr lang="en-US" i="1"/>
                            </m:ctrlPr>
                          </m:mPr>
                          <m:mr>
                            <m:e>
                              <m:r>
                                <a:rPr lang="en-US" i="1"/>
                                <m:t>0</m:t>
                              </m:r>
                            </m:e>
                          </m:mr>
                          <m:mr>
                            <m:e>
                              <m:r>
                                <a:rPr lang="en-US" i="1"/>
                                <m:t>0</m:t>
                              </m:r>
                            </m:e>
                          </m:mr>
                          <m:mr>
                            <m:e>
                              <m:r>
                                <a:rPr lang="en-US" i="1"/>
                                <m:t>1</m:t>
                              </m:r>
                            </m:e>
                          </m:mr>
                        </m:m>
                      </m:e>
                    </m:d>
                    <m:r>
                      <a:rPr lang="en-US" i="1"/>
                      <m:t>𝑢</m:t>
                    </m:r>
                  </m:oMath>
                </a14:m>
                <a:endParaRPr lang="en-US" dirty="0"/>
              </a:p>
              <a:p>
                <a14:m>
                  <m:oMath xmlns:m="http://schemas.openxmlformats.org/officeDocument/2006/math">
                    <m:r>
                      <a:rPr lang="en-US" i="1"/>
                      <m:t>𝑦</m:t>
                    </m:r>
                    <m:r>
                      <a:rPr lang="en-US" i="1"/>
                      <m:t>=</m:t>
                    </m:r>
                    <m:d>
                      <m:dPr>
                        <m:begChr m:val="["/>
                        <m:endChr m:val="]"/>
                        <m:ctrlPr>
                          <a:rPr lang="en-US" i="1"/>
                        </m:ctrlPr>
                      </m:dPr>
                      <m:e>
                        <m:m>
                          <m:mPr>
                            <m:mcs>
                              <m:mc>
                                <m:mcPr>
                                  <m:count m:val="3"/>
                                  <m:mcJc m:val="center"/>
                                </m:mcPr>
                              </m:mc>
                            </m:mcs>
                            <m:ctrlPr>
                              <a:rPr lang="en-US" i="1"/>
                            </m:ctrlPr>
                          </m:mPr>
                          <m:mr>
                            <m:e>
                              <m:r>
                                <a:rPr lang="en-US" i="1"/>
                                <m:t>1</m:t>
                              </m:r>
                            </m:e>
                            <m:e>
                              <m:r>
                                <a:rPr lang="en-US" i="1"/>
                                <m:t>0</m:t>
                              </m:r>
                            </m:e>
                            <m:e>
                              <m:r>
                                <a:rPr lang="en-US" i="1"/>
                                <m:t>0</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 </m:t>
                                  </m:r>
                                  <m:r>
                                    <a:rPr lang="en-US" i="1"/>
                                    <m:t>𝑥</m:t>
                                  </m:r>
                                </m:e>
                                <m:sub>
                                  <m:r>
                                    <a:rPr lang="en-US" i="1"/>
                                    <m:t>2 </m:t>
                                  </m:r>
                                </m:sub>
                              </m:sSub>
                            </m:e>
                          </m:mr>
                          <m:mr>
                            <m:e>
                              <m:sSub>
                                <m:sSubPr>
                                  <m:ctrlPr>
                                    <a:rPr lang="en-US" i="1"/>
                                  </m:ctrlPr>
                                </m:sSubPr>
                                <m:e>
                                  <m:r>
                                    <a:rPr lang="en-US" i="1"/>
                                    <m:t>𝑥</m:t>
                                  </m:r>
                                </m:e>
                                <m:sub>
                                  <m:r>
                                    <a:rPr lang="en-US" i="1"/>
                                    <m:t>3</m:t>
                                  </m:r>
                                </m:sub>
                              </m:sSub>
                            </m:e>
                          </m:mr>
                        </m:m>
                      </m:e>
                    </m:d>
                  </m:oMath>
                </a14:m>
                <a:endParaRPr lang="en-US" dirty="0"/>
              </a:p>
              <a:p>
                <a:endParaRPr lang="en-US" dirty="0"/>
              </a:p>
            </p:txBody>
          </p:sp>
        </mc:Choice>
        <mc:Fallback>
          <p:sp>
            <p:nvSpPr>
              <p:cNvPr id="3" name="Content Placeholder 2">
                <a:extLst>
                  <a:ext uri="{FF2B5EF4-FFF2-40B4-BE49-F238E27FC236}">
                    <a16:creationId xmlns:a16="http://schemas.microsoft.com/office/drawing/2014/main" id="{70AF547B-8003-4E43-A974-9E62BE7D158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798713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6E04B-2F89-4E04-BB0E-1D9BF3852EFE}"/>
              </a:ext>
            </a:extLst>
          </p:cNvPr>
          <p:cNvSpPr>
            <a:spLocks noGrp="1"/>
          </p:cNvSpPr>
          <p:nvPr>
            <p:ph type="title"/>
          </p:nvPr>
        </p:nvSpPr>
        <p:spPr/>
        <p:txBody>
          <a:bodyPr/>
          <a:lstStyle/>
          <a:p>
            <a:r>
              <a:rPr lang="en-US" dirty="0"/>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B58ED2-7AA3-40DA-9388-F3F67C1C43D4}"/>
                  </a:ext>
                </a:extLst>
              </p:cNvPr>
              <p:cNvSpPr>
                <a:spLocks noGrp="1"/>
              </p:cNvSpPr>
              <p:nvPr>
                <p:ph idx="1"/>
              </p:nvPr>
            </p:nvSpPr>
            <p:spPr/>
            <p:txBody>
              <a:bodyPr>
                <a:normAutofit lnSpcReduction="10000"/>
              </a:bodyPr>
              <a:lstStyle/>
              <a:p>
                <a:r>
                  <a:rPr lang="en-US" dirty="0"/>
                  <a:t>The transfer function G(s) is given by</a:t>
                </a:r>
              </a:p>
              <a:p>
                <a14:m>
                  <m:oMath xmlns:m="http://schemas.openxmlformats.org/officeDocument/2006/math">
                    <m:r>
                      <a:rPr lang="en-US" i="1"/>
                      <m:t>𝐺</m:t>
                    </m:r>
                    <m:d>
                      <m:dPr>
                        <m:ctrlPr>
                          <a:rPr lang="en-US" i="1"/>
                        </m:ctrlPr>
                      </m:dPr>
                      <m:e>
                        <m:r>
                          <a:rPr lang="en-US" i="1"/>
                          <m:t>𝑠</m:t>
                        </m:r>
                      </m:e>
                    </m:d>
                    <m:r>
                      <a:rPr lang="en-US" i="1"/>
                      <m:t>=</m:t>
                    </m:r>
                    <m:r>
                      <a:rPr lang="en-US" b="1" i="1"/>
                      <m:t>𝑪</m:t>
                    </m:r>
                    <m:sSup>
                      <m:sSupPr>
                        <m:ctrlPr>
                          <a:rPr lang="en-US" i="1"/>
                        </m:ctrlPr>
                      </m:sSupPr>
                      <m:e>
                        <m:r>
                          <a:rPr lang="en-US" i="1"/>
                          <m:t>(</m:t>
                        </m:r>
                        <m:r>
                          <a:rPr lang="en-US" i="1"/>
                          <m:t>𝑠</m:t>
                        </m:r>
                        <m:r>
                          <a:rPr lang="en-US" b="1" i="1"/>
                          <m:t>𝑰</m:t>
                        </m:r>
                        <m:r>
                          <a:rPr lang="en-US" i="1"/>
                          <m:t>−</m:t>
                        </m:r>
                        <m:r>
                          <a:rPr lang="en-US" b="1" i="1"/>
                          <m:t>𝑨</m:t>
                        </m:r>
                        <m:r>
                          <a:rPr lang="en-US" i="1"/>
                          <m:t>)</m:t>
                        </m:r>
                      </m:e>
                      <m:sup>
                        <m:r>
                          <a:rPr lang="en-US" i="1"/>
                          <m:t>−1</m:t>
                        </m:r>
                      </m:sup>
                    </m:sSup>
                    <m:r>
                      <a:rPr lang="en-US" b="1" i="1"/>
                      <m:t>𝑩</m:t>
                    </m:r>
                    <m:r>
                      <a:rPr lang="en-US" i="1"/>
                      <m:t>+</m:t>
                    </m:r>
                    <m:r>
                      <a:rPr lang="en-US" i="1"/>
                      <m:t>𝐷</m:t>
                    </m:r>
                  </m:oMath>
                </a14:m>
                <a:endParaRPr lang="en-US" dirty="0"/>
              </a:p>
              <a:p>
                <a:r>
                  <a:rPr lang="en-US" dirty="0"/>
                  <a:t>In this problem, matrices </a:t>
                </a:r>
                <a:r>
                  <a:rPr lang="en-US" b="1" dirty="0"/>
                  <a:t>A</a:t>
                </a:r>
                <a:r>
                  <a:rPr lang="en-US" dirty="0"/>
                  <a:t>, </a:t>
                </a:r>
                <a:r>
                  <a:rPr lang="en-US" b="1" dirty="0"/>
                  <a:t>B</a:t>
                </a:r>
                <a:r>
                  <a:rPr lang="en-US" dirty="0"/>
                  <a:t>, </a:t>
                </a:r>
                <a:r>
                  <a:rPr lang="en-US" b="1" dirty="0"/>
                  <a:t>C</a:t>
                </a:r>
                <a:r>
                  <a:rPr lang="en-US" dirty="0"/>
                  <a:t>, and </a:t>
                </a:r>
                <a:r>
                  <a:rPr lang="en-US" i="1" dirty="0"/>
                  <a:t>D </a:t>
                </a:r>
                <a:r>
                  <a:rPr lang="en-US" dirty="0"/>
                  <a:t>are</a:t>
                </a:r>
              </a:p>
              <a:p>
                <a14:m>
                  <m:oMath xmlns:m="http://schemas.openxmlformats.org/officeDocument/2006/math">
                    <m:r>
                      <a:rPr lang="en-US" b="1" i="1"/>
                      <m:t>𝑨</m:t>
                    </m:r>
                    <m:r>
                      <a:rPr lang="en-US" i="1"/>
                      <m:t>=</m:t>
                    </m:r>
                    <m:d>
                      <m:dPr>
                        <m:begChr m:val="["/>
                        <m:endChr m:val="]"/>
                        <m:ctrlPr>
                          <a:rPr lang="en-US" i="1"/>
                        </m:ctrlPr>
                      </m:dPr>
                      <m:e>
                        <m:m>
                          <m:mPr>
                            <m:mcs>
                              <m:mc>
                                <m:mcPr>
                                  <m:count m:val="3"/>
                                  <m:mcJc m:val="center"/>
                                </m:mcPr>
                              </m:mc>
                            </m:mcs>
                            <m:ctrlPr>
                              <a:rPr lang="en-US" i="1"/>
                            </m:ctrlPr>
                          </m:mPr>
                          <m:mr>
                            <m:e>
                              <m:r>
                                <a:rPr lang="en-US" i="1"/>
                                <m:t>−1</m:t>
                              </m:r>
                            </m:e>
                            <m:e>
                              <m:r>
                                <a:rPr lang="en-US" i="1"/>
                                <m:t>1</m:t>
                              </m:r>
                            </m:e>
                            <m:e>
                              <m:r>
                                <a:rPr lang="en-US" i="1"/>
                                <m:t>0</m:t>
                              </m:r>
                            </m:e>
                          </m:mr>
                          <m:mr>
                            <m:e>
                              <m:r>
                                <a:rPr lang="en-US" i="1"/>
                                <m:t>0</m:t>
                              </m:r>
                            </m:e>
                            <m:e>
                              <m:r>
                                <a:rPr lang="en-US" i="1"/>
                                <m:t>−1</m:t>
                              </m:r>
                            </m:e>
                            <m:e>
                              <m:r>
                                <a:rPr lang="en-US" i="1"/>
                                <m:t>1</m:t>
                              </m:r>
                            </m:e>
                          </m:mr>
                          <m:mr>
                            <m:e>
                              <m:r>
                                <a:rPr lang="en-US" i="1"/>
                                <m:t>0</m:t>
                              </m:r>
                            </m:e>
                            <m:e>
                              <m:r>
                                <a:rPr lang="en-US" i="1"/>
                                <m:t>0</m:t>
                              </m:r>
                            </m:e>
                            <m:e>
                              <m:r>
                                <a:rPr lang="en-US" i="1"/>
                                <m:t>−2</m:t>
                              </m:r>
                            </m:e>
                          </m:mr>
                        </m:m>
                      </m:e>
                    </m:d>
                    <m:r>
                      <a:rPr lang="en-US" i="1"/>
                      <m:t>,  </m:t>
                    </m:r>
                    <m:r>
                      <a:rPr lang="en-US" b="1" i="1"/>
                      <m:t>𝑩</m:t>
                    </m:r>
                    <m:r>
                      <a:rPr lang="en-US" b="1" i="1"/>
                      <m:t>=</m:t>
                    </m:r>
                    <m:d>
                      <m:dPr>
                        <m:begChr m:val="["/>
                        <m:endChr m:val="]"/>
                        <m:ctrlPr>
                          <a:rPr lang="en-US" i="1"/>
                        </m:ctrlPr>
                      </m:dPr>
                      <m:e>
                        <m:m>
                          <m:mPr>
                            <m:mcs>
                              <m:mc>
                                <m:mcPr>
                                  <m:count m:val="1"/>
                                  <m:mcJc m:val="center"/>
                                </m:mcPr>
                              </m:mc>
                            </m:mcs>
                            <m:ctrlPr>
                              <a:rPr lang="en-US" i="1"/>
                            </m:ctrlPr>
                          </m:mPr>
                          <m:mr>
                            <m:e>
                              <m:r>
                                <a:rPr lang="en-US" i="1"/>
                                <m:t>0</m:t>
                              </m:r>
                            </m:e>
                          </m:mr>
                          <m:mr>
                            <m:e>
                              <m:r>
                                <a:rPr lang="en-US" i="1"/>
                                <m:t>0</m:t>
                              </m:r>
                            </m:e>
                          </m:mr>
                          <m:mr>
                            <m:e>
                              <m:r>
                                <a:rPr lang="en-US" i="1"/>
                                <m:t>1</m:t>
                              </m:r>
                            </m:e>
                          </m:mr>
                        </m:m>
                      </m:e>
                    </m:d>
                    <m:r>
                      <a:rPr lang="en-US" i="1"/>
                      <m:t>,  </m:t>
                    </m:r>
                    <m:r>
                      <a:rPr lang="en-US" b="1" i="1"/>
                      <m:t>𝑪</m:t>
                    </m:r>
                    <m:r>
                      <a:rPr lang="en-US" b="1" i="1"/>
                      <m:t>=</m:t>
                    </m:r>
                    <m:d>
                      <m:dPr>
                        <m:begChr m:val="["/>
                        <m:endChr m:val="]"/>
                        <m:ctrlPr>
                          <a:rPr lang="en-US" i="1"/>
                        </m:ctrlPr>
                      </m:dPr>
                      <m:e>
                        <m:m>
                          <m:mPr>
                            <m:mcs>
                              <m:mc>
                                <m:mcPr>
                                  <m:count m:val="3"/>
                                  <m:mcJc m:val="center"/>
                                </m:mcPr>
                              </m:mc>
                            </m:mcs>
                            <m:ctrlPr>
                              <a:rPr lang="en-US" i="1"/>
                            </m:ctrlPr>
                          </m:mPr>
                          <m:mr>
                            <m:e>
                              <m:r>
                                <a:rPr lang="en-US" i="1"/>
                                <m:t>1</m:t>
                              </m:r>
                            </m:e>
                            <m:e>
                              <m:r>
                                <a:rPr lang="en-US" i="1"/>
                                <m:t>0</m:t>
                              </m:r>
                            </m:e>
                            <m:e>
                              <m:r>
                                <a:rPr lang="en-US" i="1"/>
                                <m:t>0</m:t>
                              </m:r>
                            </m:e>
                          </m:mr>
                        </m:m>
                      </m:e>
                    </m:d>
                    <m:r>
                      <a:rPr lang="en-US" i="1"/>
                      <m:t>,  </m:t>
                    </m:r>
                    <m:r>
                      <a:rPr lang="en-US" i="1"/>
                      <m:t>𝐷</m:t>
                    </m:r>
                    <m:r>
                      <a:rPr lang="en-US" i="1"/>
                      <m:t>=0</m:t>
                    </m:r>
                  </m:oMath>
                </a14:m>
                <a:endParaRPr lang="en-US" dirty="0"/>
              </a:p>
              <a:p>
                <a:r>
                  <a:rPr lang="en-US" dirty="0"/>
                  <a:t>Hence</a:t>
                </a:r>
              </a:p>
              <a:p>
                <a14:m>
                  <m:oMath xmlns:m="http://schemas.openxmlformats.org/officeDocument/2006/math">
                    <m:r>
                      <a:rPr lang="en-US" i="1"/>
                      <m:t>𝐺</m:t>
                    </m:r>
                    <m:d>
                      <m:dPr>
                        <m:ctrlPr>
                          <a:rPr lang="en-US" i="1"/>
                        </m:ctrlPr>
                      </m:dPr>
                      <m:e>
                        <m:r>
                          <a:rPr lang="en-US" i="1"/>
                          <m:t>𝑠</m:t>
                        </m:r>
                      </m:e>
                    </m:d>
                    <m:r>
                      <a:rPr lang="en-US" i="1"/>
                      <m:t>=</m:t>
                    </m:r>
                    <m:d>
                      <m:dPr>
                        <m:begChr m:val="["/>
                        <m:endChr m:val="]"/>
                        <m:ctrlPr>
                          <a:rPr lang="en-US" i="1"/>
                        </m:ctrlPr>
                      </m:dPr>
                      <m:e>
                        <m:m>
                          <m:mPr>
                            <m:mcs>
                              <m:mc>
                                <m:mcPr>
                                  <m:count m:val="3"/>
                                  <m:mcJc m:val="center"/>
                                </m:mcPr>
                              </m:mc>
                            </m:mcs>
                            <m:ctrlPr>
                              <a:rPr lang="en-US" i="1"/>
                            </m:ctrlPr>
                          </m:mPr>
                          <m:mr>
                            <m:e>
                              <m:r>
                                <a:rPr lang="en-US" i="1"/>
                                <m:t>1</m:t>
                              </m:r>
                            </m:e>
                            <m:e>
                              <m:r>
                                <a:rPr lang="en-US" i="1"/>
                                <m:t>0</m:t>
                              </m:r>
                            </m:e>
                            <m:e>
                              <m:r>
                                <a:rPr lang="en-US" i="1"/>
                                <m:t>0</m:t>
                              </m:r>
                            </m:e>
                          </m:mr>
                        </m:m>
                      </m:e>
                    </m:d>
                    <m:sSup>
                      <m:sSupPr>
                        <m:ctrlPr>
                          <a:rPr lang="en-US" i="1"/>
                        </m:ctrlPr>
                      </m:sSupPr>
                      <m:e>
                        <m:d>
                          <m:dPr>
                            <m:begChr m:val="["/>
                            <m:endChr m:val="]"/>
                            <m:ctrlPr>
                              <a:rPr lang="en-US" i="1"/>
                            </m:ctrlPr>
                          </m:dPr>
                          <m:e>
                            <m:m>
                              <m:mPr>
                                <m:mcs>
                                  <m:mc>
                                    <m:mcPr>
                                      <m:count m:val="3"/>
                                      <m:mcJc m:val="center"/>
                                    </m:mcPr>
                                  </m:mc>
                                </m:mcs>
                                <m:ctrlPr>
                                  <a:rPr lang="en-US" i="1"/>
                                </m:ctrlPr>
                              </m:mPr>
                              <m:mr>
                                <m:e>
                                  <m:r>
                                    <a:rPr lang="en-US" i="1"/>
                                    <m:t>𝑠</m:t>
                                  </m:r>
                                  <m:r>
                                    <a:rPr lang="en-US" i="1"/>
                                    <m:t>+1</m:t>
                                  </m:r>
                                </m:e>
                                <m:e>
                                  <m:r>
                                    <a:rPr lang="en-US" i="1"/>
                                    <m:t>−1</m:t>
                                  </m:r>
                                </m:e>
                                <m:e>
                                  <m:r>
                                    <a:rPr lang="en-US" i="1"/>
                                    <m:t>0</m:t>
                                  </m:r>
                                </m:e>
                              </m:mr>
                              <m:mr>
                                <m:e>
                                  <m:r>
                                    <a:rPr lang="en-US" i="1"/>
                                    <m:t>0</m:t>
                                  </m:r>
                                </m:e>
                                <m:e>
                                  <m:r>
                                    <a:rPr lang="en-US" i="1"/>
                                    <m:t>𝑠</m:t>
                                  </m:r>
                                  <m:r>
                                    <a:rPr lang="en-US" i="1"/>
                                    <m:t>+1</m:t>
                                  </m:r>
                                </m:e>
                                <m:e>
                                  <m:r>
                                    <a:rPr lang="en-US" i="1"/>
                                    <m:t>−1</m:t>
                                  </m:r>
                                </m:e>
                              </m:mr>
                              <m:mr>
                                <m:e>
                                  <m:r>
                                    <a:rPr lang="en-US" i="1"/>
                                    <m:t>0</m:t>
                                  </m:r>
                                </m:e>
                                <m:e>
                                  <m:r>
                                    <a:rPr lang="en-US" i="1"/>
                                    <m:t>0</m:t>
                                  </m:r>
                                </m:e>
                                <m:e>
                                  <m:r>
                                    <a:rPr lang="en-US" i="1"/>
                                    <m:t>𝑠</m:t>
                                  </m:r>
                                  <m:r>
                                    <a:rPr lang="en-US" i="1"/>
                                    <m:t>+2</m:t>
                                  </m:r>
                                </m:e>
                              </m:mr>
                            </m:m>
                          </m:e>
                        </m:d>
                      </m:e>
                      <m:sup>
                        <m:r>
                          <a:rPr lang="en-US" i="1"/>
                          <m:t>−1</m:t>
                        </m:r>
                      </m:sup>
                    </m:sSup>
                    <m:d>
                      <m:dPr>
                        <m:begChr m:val="["/>
                        <m:endChr m:val="]"/>
                        <m:ctrlPr>
                          <a:rPr lang="en-US" i="1"/>
                        </m:ctrlPr>
                      </m:dPr>
                      <m:e>
                        <m:m>
                          <m:mPr>
                            <m:mcs>
                              <m:mc>
                                <m:mcPr>
                                  <m:count m:val="1"/>
                                  <m:mcJc m:val="center"/>
                                </m:mcPr>
                              </m:mc>
                            </m:mcs>
                            <m:ctrlPr>
                              <a:rPr lang="en-US" i="1"/>
                            </m:ctrlPr>
                          </m:mPr>
                          <m:mr>
                            <m:e>
                              <m:r>
                                <a:rPr lang="en-US" i="1"/>
                                <m:t>0</m:t>
                              </m:r>
                            </m:e>
                          </m:mr>
                          <m:mr>
                            <m:e>
                              <m:r>
                                <a:rPr lang="en-US" i="1"/>
                                <m:t>0</m:t>
                              </m:r>
                            </m:e>
                          </m:mr>
                          <m:mr>
                            <m:e>
                              <m:r>
                                <a:rPr lang="en-US" i="1"/>
                                <m:t>1</m:t>
                              </m:r>
                            </m:e>
                          </m:mr>
                        </m:m>
                      </m:e>
                    </m:d>
                  </m:oMath>
                </a14:m>
                <a:endParaRPr lang="en-US" dirty="0"/>
              </a:p>
              <a:p>
                <a:endParaRPr lang="en-US" dirty="0"/>
              </a:p>
            </p:txBody>
          </p:sp>
        </mc:Choice>
        <mc:Fallback>
          <p:sp>
            <p:nvSpPr>
              <p:cNvPr id="3" name="Content Placeholder 2">
                <a:extLst>
                  <a:ext uri="{FF2B5EF4-FFF2-40B4-BE49-F238E27FC236}">
                    <a16:creationId xmlns:a16="http://schemas.microsoft.com/office/drawing/2014/main" id="{20B58ED2-7AA3-40DA-9388-F3F67C1C43D4}"/>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400501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20FD-987E-4177-B63C-F2CBDEA92F71}"/>
              </a:ext>
            </a:extLst>
          </p:cNvPr>
          <p:cNvSpPr>
            <a:spLocks noGrp="1"/>
          </p:cNvSpPr>
          <p:nvPr>
            <p:ph type="title"/>
          </p:nvPr>
        </p:nvSpPr>
        <p:spPr/>
        <p:txBody>
          <a:bodyPr/>
          <a:lstStyle/>
          <a:p>
            <a:r>
              <a:rPr lang="en-US" dirty="0"/>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2EFE82-612A-4FEF-950B-8584E1FE8353}"/>
                  </a:ext>
                </a:extLst>
              </p:cNvPr>
              <p:cNvSpPr>
                <a:spLocks noGrp="1"/>
              </p:cNvSpPr>
              <p:nvPr>
                <p:ph idx="1"/>
              </p:nvPr>
            </p:nvSpPr>
            <p:spPr/>
            <p:txBody>
              <a:bodyPr/>
              <a:lstStyle/>
              <a:p>
                <a:pPr marL="0" indent="0">
                  <a:buNone/>
                </a:pPr>
                <a:r>
                  <a:rPr lang="en-US" dirty="0"/>
                  <a:t>Hence</a:t>
                </a:r>
              </a:p>
              <a:p>
                <a:pPr marL="0" indent="0">
                  <a:buNone/>
                </a:pPr>
                <a14:m>
                  <m:oMathPara xmlns:m="http://schemas.openxmlformats.org/officeDocument/2006/math">
                    <m:oMathParaPr>
                      <m:jc m:val="centerGroup"/>
                    </m:oMathParaPr>
                    <m:oMath xmlns:m="http://schemas.openxmlformats.org/officeDocument/2006/math">
                      <m:r>
                        <a:rPr lang="en-US" i="1"/>
                        <m:t>=</m:t>
                      </m:r>
                      <m:d>
                        <m:dPr>
                          <m:begChr m:val="["/>
                          <m:endChr m:val="]"/>
                          <m:ctrlPr>
                            <a:rPr lang="en-US" i="1"/>
                          </m:ctrlPr>
                        </m:dPr>
                        <m:e>
                          <m:m>
                            <m:mPr>
                              <m:mcs>
                                <m:mc>
                                  <m:mcPr>
                                    <m:count m:val="3"/>
                                    <m:mcJc m:val="center"/>
                                  </m:mcPr>
                                </m:mc>
                              </m:mcs>
                              <m:ctrlPr>
                                <a:rPr lang="en-US" i="1"/>
                              </m:ctrlPr>
                            </m:mPr>
                            <m:mr>
                              <m:e>
                                <m:r>
                                  <a:rPr lang="en-US" i="1"/>
                                  <m:t>1</m:t>
                                </m:r>
                              </m:e>
                              <m:e>
                                <m:r>
                                  <a:rPr lang="en-US" i="1"/>
                                  <m:t>0</m:t>
                                </m:r>
                              </m:e>
                              <m:e>
                                <m:r>
                                  <a:rPr lang="en-US" i="1"/>
                                  <m:t>0</m:t>
                                </m:r>
                              </m:e>
                            </m:mr>
                          </m:m>
                        </m:e>
                      </m:d>
                      <m:d>
                        <m:dPr>
                          <m:begChr m:val="["/>
                          <m:endChr m:val="]"/>
                          <m:ctrlPr>
                            <a:rPr lang="en-US" i="1"/>
                          </m:ctrlPr>
                        </m:dPr>
                        <m:e>
                          <m:m>
                            <m:mPr>
                              <m:mcs>
                                <m:mc>
                                  <m:mcPr>
                                    <m:count m:val="3"/>
                                    <m:mcJc m:val="center"/>
                                  </m:mcPr>
                                </m:mc>
                              </m:mcs>
                              <m:ctrlPr>
                                <a:rPr lang="en-US" i="1"/>
                              </m:ctrlPr>
                            </m:mPr>
                            <m:mr>
                              <m:e>
                                <m:f>
                                  <m:fPr>
                                    <m:ctrlPr>
                                      <a:rPr lang="en-US" i="1"/>
                                    </m:ctrlPr>
                                  </m:fPr>
                                  <m:num>
                                    <m:r>
                                      <a:rPr lang="en-US" i="1"/>
                                      <m:t>1</m:t>
                                    </m:r>
                                  </m:num>
                                  <m:den>
                                    <m:r>
                                      <a:rPr lang="en-US" i="1"/>
                                      <m:t>𝑠</m:t>
                                    </m:r>
                                    <m:r>
                                      <a:rPr lang="en-US" i="1"/>
                                      <m:t>+1</m:t>
                                    </m:r>
                                  </m:den>
                                </m:f>
                              </m:e>
                              <m:e>
                                <m:f>
                                  <m:fPr>
                                    <m:ctrlPr>
                                      <a:rPr lang="en-US" i="1"/>
                                    </m:ctrlPr>
                                  </m:fPr>
                                  <m:num>
                                    <m:r>
                                      <a:rPr lang="en-US" i="1"/>
                                      <m:t>1</m:t>
                                    </m:r>
                                  </m:num>
                                  <m:den>
                                    <m:sSup>
                                      <m:sSupPr>
                                        <m:ctrlPr>
                                          <a:rPr lang="en-US" i="1"/>
                                        </m:ctrlPr>
                                      </m:sSupPr>
                                      <m:e>
                                        <m:r>
                                          <a:rPr lang="en-US" i="1"/>
                                          <m:t>(</m:t>
                                        </m:r>
                                        <m:r>
                                          <a:rPr lang="en-US" i="1"/>
                                          <m:t>𝑠</m:t>
                                        </m:r>
                                        <m:r>
                                          <a:rPr lang="en-US" i="1"/>
                                          <m:t>+1)</m:t>
                                        </m:r>
                                      </m:e>
                                      <m:sup>
                                        <m:r>
                                          <a:rPr lang="en-US" i="1"/>
                                          <m:t>2</m:t>
                                        </m:r>
                                      </m:sup>
                                    </m:sSup>
                                  </m:den>
                                </m:f>
                              </m:e>
                              <m:e>
                                <m:f>
                                  <m:fPr>
                                    <m:ctrlPr>
                                      <a:rPr lang="en-US" i="1"/>
                                    </m:ctrlPr>
                                  </m:fPr>
                                  <m:num>
                                    <m:r>
                                      <a:rPr lang="en-US" i="1"/>
                                      <m:t>1</m:t>
                                    </m:r>
                                  </m:num>
                                  <m:den>
                                    <m:sSup>
                                      <m:sSupPr>
                                        <m:ctrlPr>
                                          <a:rPr lang="en-US" i="1"/>
                                        </m:ctrlPr>
                                      </m:sSupPr>
                                      <m:e>
                                        <m:d>
                                          <m:dPr>
                                            <m:ctrlPr>
                                              <a:rPr lang="en-US" i="1"/>
                                            </m:ctrlPr>
                                          </m:dPr>
                                          <m:e>
                                            <m:r>
                                              <a:rPr lang="en-US" i="1"/>
                                              <m:t>𝑠</m:t>
                                            </m:r>
                                            <m:r>
                                              <a:rPr lang="en-US" i="1"/>
                                              <m:t>+1</m:t>
                                            </m:r>
                                          </m:e>
                                        </m:d>
                                      </m:e>
                                      <m:sup>
                                        <m:r>
                                          <a:rPr lang="en-US" i="1"/>
                                          <m:t>2</m:t>
                                        </m:r>
                                      </m:sup>
                                    </m:sSup>
                                    <m:r>
                                      <a:rPr lang="en-US" i="1"/>
                                      <m:t>(</m:t>
                                    </m:r>
                                    <m:r>
                                      <a:rPr lang="en-US" i="1"/>
                                      <m:t>𝑠</m:t>
                                    </m:r>
                                    <m:r>
                                      <a:rPr lang="en-US" i="1"/>
                                      <m:t>+2)</m:t>
                                    </m:r>
                                  </m:den>
                                </m:f>
                              </m:e>
                            </m:mr>
                            <m:mr>
                              <m:e>
                                <m:r>
                                  <a:rPr lang="en-US" i="1"/>
                                  <m:t>0</m:t>
                                </m:r>
                              </m:e>
                              <m:e>
                                <m:f>
                                  <m:fPr>
                                    <m:ctrlPr>
                                      <a:rPr lang="en-US" i="1"/>
                                    </m:ctrlPr>
                                  </m:fPr>
                                  <m:num>
                                    <m:r>
                                      <a:rPr lang="en-US" i="1"/>
                                      <m:t>1</m:t>
                                    </m:r>
                                  </m:num>
                                  <m:den>
                                    <m:r>
                                      <a:rPr lang="en-US" i="1"/>
                                      <m:t>𝑠</m:t>
                                    </m:r>
                                    <m:r>
                                      <a:rPr lang="en-US" i="1"/>
                                      <m:t>+1</m:t>
                                    </m:r>
                                  </m:den>
                                </m:f>
                              </m:e>
                              <m:e>
                                <m:f>
                                  <m:fPr>
                                    <m:ctrlPr>
                                      <a:rPr lang="en-US" i="1"/>
                                    </m:ctrlPr>
                                  </m:fPr>
                                  <m:num>
                                    <m:r>
                                      <a:rPr lang="en-US" i="1"/>
                                      <m:t>1</m:t>
                                    </m:r>
                                  </m:num>
                                  <m:den>
                                    <m:r>
                                      <a:rPr lang="en-US" i="1"/>
                                      <m:t>(</m:t>
                                    </m:r>
                                    <m:r>
                                      <a:rPr lang="en-US" i="1"/>
                                      <m:t>𝑠</m:t>
                                    </m:r>
                                    <m:r>
                                      <a:rPr lang="en-US" i="1"/>
                                      <m:t>+1)(</m:t>
                                    </m:r>
                                    <m:r>
                                      <a:rPr lang="en-US" i="1"/>
                                      <m:t>𝑠</m:t>
                                    </m:r>
                                    <m:r>
                                      <a:rPr lang="en-US" i="1"/>
                                      <m:t>+2)</m:t>
                                    </m:r>
                                  </m:den>
                                </m:f>
                              </m:e>
                            </m:mr>
                            <m:mr>
                              <m:e>
                                <m:r>
                                  <a:rPr lang="en-US" i="1"/>
                                  <m:t>0</m:t>
                                </m:r>
                              </m:e>
                              <m:e>
                                <m:r>
                                  <a:rPr lang="en-US" i="1"/>
                                  <m:t>0</m:t>
                                </m:r>
                              </m:e>
                              <m:e>
                                <m:f>
                                  <m:fPr>
                                    <m:ctrlPr>
                                      <a:rPr lang="en-US" i="1"/>
                                    </m:ctrlPr>
                                  </m:fPr>
                                  <m:num>
                                    <m:r>
                                      <a:rPr lang="en-US" i="1"/>
                                      <m:t>1</m:t>
                                    </m:r>
                                  </m:num>
                                  <m:den>
                                    <m:r>
                                      <a:rPr lang="en-US" i="1"/>
                                      <m:t>𝑠</m:t>
                                    </m:r>
                                    <m:r>
                                      <a:rPr lang="en-US" i="1"/>
                                      <m:t>+2</m:t>
                                    </m:r>
                                  </m:den>
                                </m:f>
                              </m:e>
                            </m:mr>
                          </m:m>
                        </m:e>
                      </m:d>
                      <m:d>
                        <m:dPr>
                          <m:begChr m:val="["/>
                          <m:endChr m:val="]"/>
                          <m:ctrlPr>
                            <a:rPr lang="en-US" i="1"/>
                          </m:ctrlPr>
                        </m:dPr>
                        <m:e>
                          <m:m>
                            <m:mPr>
                              <m:mcs>
                                <m:mc>
                                  <m:mcPr>
                                    <m:count m:val="1"/>
                                    <m:mcJc m:val="center"/>
                                  </m:mcPr>
                                </m:mc>
                              </m:mcs>
                              <m:ctrlPr>
                                <a:rPr lang="en-US" i="1"/>
                              </m:ctrlPr>
                            </m:mPr>
                            <m:mr>
                              <m:e>
                                <m:r>
                                  <a:rPr lang="en-US" i="1"/>
                                  <m:t>0</m:t>
                                </m:r>
                              </m:e>
                            </m:mr>
                            <m:mr>
                              <m:e>
                                <m:r>
                                  <a:rPr lang="en-US" i="1"/>
                                  <m:t>0</m:t>
                                </m:r>
                              </m:e>
                            </m:mr>
                            <m:mr>
                              <m:e>
                                <m:r>
                                  <a:rPr lang="en-US" i="1"/>
                                  <m:t>1</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m:t>=</m:t>
                      </m:r>
                      <m:f>
                        <m:fPr>
                          <m:ctrlPr>
                            <a:rPr lang="en-US" i="1"/>
                          </m:ctrlPr>
                        </m:fPr>
                        <m:num>
                          <m:r>
                            <a:rPr lang="en-US" i="1"/>
                            <m:t>1</m:t>
                          </m:r>
                        </m:num>
                        <m:den>
                          <m:sSup>
                            <m:sSupPr>
                              <m:ctrlPr>
                                <a:rPr lang="en-US" i="1"/>
                              </m:ctrlPr>
                            </m:sSupPr>
                            <m:e>
                              <m:d>
                                <m:dPr>
                                  <m:ctrlPr>
                                    <a:rPr lang="en-US" i="1"/>
                                  </m:ctrlPr>
                                </m:dPr>
                                <m:e>
                                  <m:r>
                                    <a:rPr lang="en-US" i="1"/>
                                    <m:t>𝑠</m:t>
                                  </m:r>
                                  <m:r>
                                    <a:rPr lang="en-US" i="1"/>
                                    <m:t>+1</m:t>
                                  </m:r>
                                </m:e>
                              </m:d>
                            </m:e>
                            <m:sup>
                              <m:r>
                                <a:rPr lang="en-US" i="1"/>
                                <m:t>2</m:t>
                              </m:r>
                            </m:sup>
                          </m:sSup>
                          <m:r>
                            <a:rPr lang="en-US" i="1"/>
                            <m:t>(</m:t>
                          </m:r>
                          <m:r>
                            <a:rPr lang="en-US" i="1"/>
                            <m:t>𝑠</m:t>
                          </m:r>
                          <m:r>
                            <a:rPr lang="en-US" i="1"/>
                            <m:t>+2)</m:t>
                          </m:r>
                        </m:den>
                      </m:f>
                      <m:r>
                        <a:rPr lang="en-US" i="1"/>
                        <m:t>=</m:t>
                      </m:r>
                      <m:f>
                        <m:fPr>
                          <m:ctrlPr>
                            <a:rPr lang="en-US" i="1"/>
                          </m:ctrlPr>
                        </m:fPr>
                        <m:num>
                          <m:r>
                            <a:rPr lang="en-US" i="1"/>
                            <m:t>1</m:t>
                          </m:r>
                        </m:num>
                        <m:den>
                          <m:sSup>
                            <m:sSupPr>
                              <m:ctrlPr>
                                <a:rPr lang="en-US" i="1"/>
                              </m:ctrlPr>
                            </m:sSupPr>
                            <m:e>
                              <m:r>
                                <a:rPr lang="en-US" i="1"/>
                                <m:t>𝑠</m:t>
                              </m:r>
                            </m:e>
                            <m:sup>
                              <m:r>
                                <a:rPr lang="en-US" i="1"/>
                                <m:t>3</m:t>
                              </m:r>
                            </m:sup>
                          </m:sSup>
                          <m:r>
                            <a:rPr lang="en-US" i="1"/>
                            <m:t>+</m:t>
                          </m:r>
                          <m:sSup>
                            <m:sSupPr>
                              <m:ctrlPr>
                                <a:rPr lang="en-US" i="1"/>
                              </m:ctrlPr>
                            </m:sSupPr>
                            <m:e>
                              <m:r>
                                <a:rPr lang="en-US" i="1"/>
                                <m:t>4</m:t>
                              </m:r>
                              <m:r>
                                <a:rPr lang="en-US" i="1"/>
                                <m:t>𝑠</m:t>
                              </m:r>
                            </m:e>
                            <m:sup>
                              <m:r>
                                <a:rPr lang="en-US" i="1"/>
                                <m:t>2</m:t>
                              </m:r>
                            </m:sup>
                          </m:sSup>
                          <m:r>
                            <a:rPr lang="en-US" i="1"/>
                            <m:t>+5</m:t>
                          </m:r>
                          <m:r>
                            <a:rPr lang="en-US" i="1"/>
                            <m:t>𝑠</m:t>
                          </m:r>
                          <m:r>
                            <a:rPr lang="en-US" i="1"/>
                            <m:t>+2</m:t>
                          </m:r>
                        </m:den>
                      </m:f>
                    </m:oMath>
                  </m:oMathPara>
                </a14:m>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412EFE82-612A-4FEF-950B-8584E1FE835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51827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2CDC-9447-4EAB-B3F8-9B273878E524}"/>
              </a:ext>
            </a:extLst>
          </p:cNvPr>
          <p:cNvSpPr>
            <a:spLocks noGrp="1"/>
          </p:cNvSpPr>
          <p:nvPr>
            <p:ph type="title"/>
          </p:nvPr>
        </p:nvSpPr>
        <p:spPr/>
        <p:txBody>
          <a:bodyPr/>
          <a:lstStyle/>
          <a:p>
            <a:r>
              <a:rPr lang="en-US" dirty="0"/>
              <a:t>Assignment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B4E565-C629-44EF-823D-E2D29BB3AC6D}"/>
                  </a:ext>
                </a:extLst>
              </p:cNvPr>
              <p:cNvSpPr>
                <a:spLocks noGrp="1"/>
              </p:cNvSpPr>
              <p:nvPr>
                <p:ph idx="1"/>
              </p:nvPr>
            </p:nvSpPr>
            <p:spPr/>
            <p:txBody>
              <a:bodyPr/>
              <a:lstStyle/>
              <a:p>
                <a:r>
                  <a:rPr lang="en-US" dirty="0"/>
                  <a:t>A state space model for the longitudinal motion of a helicopter near hover is </a:t>
                </a:r>
              </a:p>
              <a:p>
                <a14:m>
                  <m:oMath xmlns:m="http://schemas.openxmlformats.org/officeDocument/2006/math">
                    <m:d>
                      <m:dPr>
                        <m:begChr m:val="["/>
                        <m:endChr m:val="]"/>
                        <m:ctrlPr>
                          <a:rPr lang="en-US" i="1"/>
                        </m:ctrlPr>
                      </m:dPr>
                      <m:e>
                        <m:m>
                          <m:mPr>
                            <m:mcs>
                              <m:mc>
                                <m:mcPr>
                                  <m:count m:val="1"/>
                                  <m:mcJc m:val="center"/>
                                </m:mcPr>
                              </m:mc>
                            </m:mcs>
                            <m:ctrlPr>
                              <a:rPr lang="en-US" i="1"/>
                            </m:ctrlPr>
                          </m:mPr>
                          <m:mr>
                            <m:e>
                              <m:acc>
                                <m:accPr>
                                  <m:chr m:val="̇"/>
                                  <m:ctrlPr>
                                    <a:rPr lang="en-US" i="1"/>
                                  </m:ctrlPr>
                                </m:accPr>
                                <m:e>
                                  <m:sSub>
                                    <m:sSubPr>
                                      <m:ctrlPr>
                                        <a:rPr lang="en-US" i="1"/>
                                      </m:ctrlPr>
                                    </m:sSubPr>
                                    <m:e>
                                      <m:r>
                                        <a:rPr lang="en-US" i="1"/>
                                        <m:t>𝑥</m:t>
                                      </m:r>
                                    </m:e>
                                    <m:sub>
                                      <m:r>
                                        <a:rPr lang="en-US" i="1"/>
                                        <m:t>1</m:t>
                                      </m:r>
                                    </m:sub>
                                  </m:sSub>
                                </m:e>
                              </m:acc>
                            </m:e>
                          </m:mr>
                          <m:mr>
                            <m:e>
                              <m:acc>
                                <m:accPr>
                                  <m:chr m:val="̇"/>
                                  <m:ctrlPr>
                                    <a:rPr lang="en-US" i="1"/>
                                  </m:ctrlPr>
                                </m:accPr>
                                <m:e>
                                  <m:sSub>
                                    <m:sSubPr>
                                      <m:ctrlPr>
                                        <a:rPr lang="en-US" i="1"/>
                                      </m:ctrlPr>
                                    </m:sSubPr>
                                    <m:e>
                                      <m:r>
                                        <a:rPr lang="en-US" i="1"/>
                                        <m:t>𝑥</m:t>
                                      </m:r>
                                    </m:e>
                                    <m:sub>
                                      <m:r>
                                        <a:rPr lang="en-US" i="1"/>
                                        <m:t>2</m:t>
                                      </m:r>
                                    </m:sub>
                                  </m:sSub>
                                </m:e>
                              </m:acc>
                            </m:e>
                          </m:mr>
                          <m:mr>
                            <m:e>
                              <m:acc>
                                <m:accPr>
                                  <m:chr m:val="̇"/>
                                  <m:ctrlPr>
                                    <a:rPr lang="en-US" i="1"/>
                                  </m:ctrlPr>
                                </m:accPr>
                                <m:e>
                                  <m:sSub>
                                    <m:sSubPr>
                                      <m:ctrlPr>
                                        <a:rPr lang="en-US" i="1"/>
                                      </m:ctrlPr>
                                    </m:sSubPr>
                                    <m:e>
                                      <m:r>
                                        <a:rPr lang="en-US" i="1"/>
                                        <m:t>𝑥</m:t>
                                      </m:r>
                                    </m:e>
                                    <m:sub>
                                      <m:r>
                                        <a:rPr lang="en-US" i="1"/>
                                        <m:t>3</m:t>
                                      </m:r>
                                    </m:sub>
                                  </m:sSub>
                                </m:e>
                              </m:acc>
                            </m:e>
                          </m:mr>
                        </m:m>
                      </m:e>
                    </m:d>
                    <m:r>
                      <a:rPr lang="en-US" i="1"/>
                      <m:t>=</m:t>
                    </m:r>
                    <m:d>
                      <m:dPr>
                        <m:begChr m:val="["/>
                        <m:endChr m:val="]"/>
                        <m:ctrlPr>
                          <a:rPr lang="en-US" i="1"/>
                        </m:ctrlPr>
                      </m:dPr>
                      <m:e>
                        <m:m>
                          <m:mPr>
                            <m:mcs>
                              <m:mc>
                                <m:mcPr>
                                  <m:count m:val="3"/>
                                  <m:mcJc m:val="center"/>
                                </m:mcPr>
                              </m:mc>
                            </m:mcs>
                            <m:ctrlPr>
                              <a:rPr lang="en-US" i="1"/>
                            </m:ctrlPr>
                          </m:mPr>
                          <m:mr>
                            <m:e>
                              <m:r>
                                <a:rPr lang="en-US" i="1"/>
                                <m:t>−0.4</m:t>
                              </m:r>
                            </m:e>
                            <m:e>
                              <m:r>
                                <a:rPr lang="en-US" i="1"/>
                                <m:t>0</m:t>
                              </m:r>
                            </m:e>
                            <m:e>
                              <m:r>
                                <a:rPr lang="en-US" i="1"/>
                                <m:t>−0.01</m:t>
                              </m:r>
                            </m:e>
                          </m:mr>
                          <m:mr>
                            <m:e>
                              <m:r>
                                <a:rPr lang="en-US" i="1"/>
                                <m:t>1</m:t>
                              </m:r>
                            </m:e>
                            <m:e>
                              <m:r>
                                <a:rPr lang="en-US" i="1"/>
                                <m:t>0</m:t>
                              </m:r>
                            </m:e>
                            <m:e>
                              <m:r>
                                <a:rPr lang="en-US" i="1"/>
                                <m:t>0</m:t>
                              </m:r>
                            </m:e>
                          </m:mr>
                          <m:mr>
                            <m:e>
                              <m:r>
                                <a:rPr lang="en-US" i="1"/>
                                <m:t>−1.4</m:t>
                              </m:r>
                            </m:e>
                            <m:e>
                              <m:r>
                                <a:rPr lang="en-US" i="1"/>
                                <m:t>9.8</m:t>
                              </m:r>
                            </m:e>
                            <m:e>
                              <m:r>
                                <a:rPr lang="en-US" i="1"/>
                                <m:t>−0.02</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𝑥</m:t>
                                  </m:r>
                                </m:e>
                                <m:sub>
                                  <m:r>
                                    <a:rPr lang="en-US" i="1"/>
                                    <m:t>2</m:t>
                                  </m:r>
                                </m:sub>
                              </m:sSub>
                            </m:e>
                          </m:mr>
                          <m:mr>
                            <m:e>
                              <m:sSub>
                                <m:sSubPr>
                                  <m:ctrlPr>
                                    <a:rPr lang="en-US" i="1"/>
                                  </m:ctrlPr>
                                </m:sSubPr>
                                <m:e>
                                  <m:r>
                                    <a:rPr lang="en-US" i="1"/>
                                    <m:t>𝑥</m:t>
                                  </m:r>
                                </m:e>
                                <m:sub>
                                  <m:r>
                                    <a:rPr lang="en-US" i="1"/>
                                    <m:t>3</m:t>
                                  </m:r>
                                </m:sub>
                              </m:sSub>
                            </m:e>
                          </m:mr>
                        </m:m>
                      </m:e>
                    </m:d>
                    <m:r>
                      <a:rPr lang="en-US" i="1"/>
                      <m:t>+</m:t>
                    </m:r>
                    <m:d>
                      <m:dPr>
                        <m:begChr m:val="["/>
                        <m:endChr m:val="]"/>
                        <m:ctrlPr>
                          <a:rPr lang="en-US" i="1"/>
                        </m:ctrlPr>
                      </m:dPr>
                      <m:e>
                        <m:m>
                          <m:mPr>
                            <m:mcs>
                              <m:mc>
                                <m:mcPr>
                                  <m:count m:val="1"/>
                                  <m:mcJc m:val="center"/>
                                </m:mcPr>
                              </m:mc>
                            </m:mcs>
                            <m:ctrlPr>
                              <a:rPr lang="en-US" i="1"/>
                            </m:ctrlPr>
                          </m:mPr>
                          <m:mr>
                            <m:e>
                              <m:r>
                                <a:rPr lang="en-US" i="1"/>
                                <m:t>6.3</m:t>
                              </m:r>
                            </m:e>
                          </m:mr>
                          <m:mr>
                            <m:e>
                              <m:r>
                                <a:rPr lang="en-US" i="1"/>
                                <m:t>0</m:t>
                              </m:r>
                            </m:e>
                          </m:mr>
                          <m:mr>
                            <m:e>
                              <m:r>
                                <a:rPr lang="en-US" i="1"/>
                                <m:t>9.8</m:t>
                              </m:r>
                            </m:e>
                          </m:mr>
                        </m:m>
                      </m:e>
                    </m:d>
                    <m:r>
                      <a:rPr lang="en-US" i="1"/>
                      <m:t>𝑢</m:t>
                    </m:r>
                  </m:oMath>
                </a14:m>
                <a:r>
                  <a:rPr lang="en-US" dirty="0"/>
                  <a:t> </a:t>
                </a:r>
              </a:p>
              <a:p>
                <a14:m>
                  <m:oMath xmlns:m="http://schemas.openxmlformats.org/officeDocument/2006/math">
                    <m:r>
                      <a:rPr lang="en-US" i="1"/>
                      <m:t>𝑦</m:t>
                    </m:r>
                    <m:r>
                      <a:rPr lang="en-US" i="1"/>
                      <m:t>=</m:t>
                    </m:r>
                    <m:d>
                      <m:dPr>
                        <m:begChr m:val="["/>
                        <m:endChr m:val="]"/>
                        <m:ctrlPr>
                          <a:rPr lang="en-US" i="1"/>
                        </m:ctrlPr>
                      </m:dPr>
                      <m:e>
                        <m:m>
                          <m:mPr>
                            <m:mcs>
                              <m:mc>
                                <m:mcPr>
                                  <m:count m:val="3"/>
                                  <m:mcJc m:val="center"/>
                                </m:mcPr>
                              </m:mc>
                            </m:mcs>
                            <m:ctrlPr>
                              <a:rPr lang="en-US" i="1"/>
                            </m:ctrlPr>
                          </m:mPr>
                          <m:mr>
                            <m:e>
                              <m:r>
                                <a:rPr lang="en-US" i="1"/>
                                <m:t>0</m:t>
                              </m:r>
                            </m:e>
                            <m:e>
                              <m:r>
                                <a:rPr lang="en-US" i="1"/>
                                <m:t>0</m:t>
                              </m:r>
                            </m:e>
                            <m:e>
                              <m:r>
                                <a:rPr lang="en-US" i="1"/>
                                <m:t>1</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𝑥</m:t>
                                  </m:r>
                                </m:e>
                                <m:sub>
                                  <m:r>
                                    <a:rPr lang="en-US" i="1"/>
                                    <m:t>2</m:t>
                                  </m:r>
                                </m:sub>
                              </m:sSub>
                            </m:e>
                          </m:mr>
                          <m:mr>
                            <m:e>
                              <m:sSub>
                                <m:sSubPr>
                                  <m:ctrlPr>
                                    <a:rPr lang="en-US" i="1"/>
                                  </m:ctrlPr>
                                </m:sSubPr>
                                <m:e>
                                  <m:r>
                                    <a:rPr lang="en-US" i="1"/>
                                    <m:t>𝑥</m:t>
                                  </m:r>
                                </m:e>
                                <m:sub>
                                  <m:r>
                                    <a:rPr lang="en-US" i="1"/>
                                    <m:t>3</m:t>
                                  </m:r>
                                </m:sub>
                              </m:sSub>
                            </m:e>
                          </m:mr>
                        </m:m>
                      </m:e>
                    </m:d>
                  </m:oMath>
                </a14:m>
                <a:r>
                  <a:rPr lang="en-US" dirty="0"/>
                  <a:t> </a:t>
                </a:r>
              </a:p>
              <a:p>
                <a:r>
                  <a:rPr lang="en-US" dirty="0"/>
                  <a:t>Determine the transfer function matrix, characteristic equation and state whether the helicopter is stable.</a:t>
                </a:r>
              </a:p>
            </p:txBody>
          </p:sp>
        </mc:Choice>
        <mc:Fallback>
          <p:sp>
            <p:nvSpPr>
              <p:cNvPr id="3" name="Content Placeholder 2">
                <a:extLst>
                  <a:ext uri="{FF2B5EF4-FFF2-40B4-BE49-F238E27FC236}">
                    <a16:creationId xmlns:a16="http://schemas.microsoft.com/office/drawing/2014/main" id="{15B4E565-C629-44EF-823D-E2D29BB3AC6D}"/>
                  </a:ext>
                </a:extLst>
              </p:cNvPr>
              <p:cNvSpPr>
                <a:spLocks noGrp="1" noRot="1" noChangeAspect="1" noMove="1" noResize="1" noEditPoints="1" noAdjustHandles="1" noChangeArrowheads="1" noChangeShapeType="1" noTextEdit="1"/>
              </p:cNvSpPr>
              <p:nvPr>
                <p:ph idx="1"/>
              </p:nvPr>
            </p:nvSpPr>
            <p:spPr>
              <a:blipFill>
                <a:blip r:embed="rId2"/>
                <a:stretch>
                  <a:fillRect l="-1043" t="-2241" b="-1541"/>
                </a:stretch>
              </a:blipFill>
            </p:spPr>
            <p:txBody>
              <a:bodyPr/>
              <a:lstStyle/>
              <a:p>
                <a:r>
                  <a:rPr lang="en-US">
                    <a:noFill/>
                  </a:rPr>
                  <a:t> </a:t>
                </a:r>
              </a:p>
            </p:txBody>
          </p:sp>
        </mc:Fallback>
      </mc:AlternateContent>
    </p:spTree>
    <p:extLst>
      <p:ext uri="{BB962C8B-B14F-4D97-AF65-F5344CB8AC3E}">
        <p14:creationId xmlns:p14="http://schemas.microsoft.com/office/powerpoint/2010/main" val="32367141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9D8C-967E-49E6-8780-E93C2CB5AA8E}"/>
              </a:ext>
            </a:extLst>
          </p:cNvPr>
          <p:cNvSpPr>
            <a:spLocks noGrp="1"/>
          </p:cNvSpPr>
          <p:nvPr>
            <p:ph type="title"/>
          </p:nvPr>
        </p:nvSpPr>
        <p:spPr/>
        <p:txBody>
          <a:bodyPr/>
          <a:lstStyle/>
          <a:p>
            <a:r>
              <a:rPr lang="en-US" dirty="0"/>
              <a:t>Controllability And Observability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145C38-792A-4B6B-9D37-876A03BB0B7B}"/>
                  </a:ext>
                </a:extLst>
              </p:cNvPr>
              <p:cNvSpPr>
                <a:spLocks noGrp="1"/>
              </p:cNvSpPr>
              <p:nvPr>
                <p:ph idx="1"/>
              </p:nvPr>
            </p:nvSpPr>
            <p:spPr/>
            <p:txBody>
              <a:bodyPr/>
              <a:lstStyle/>
              <a:p>
                <a:r>
                  <a:rPr lang="en-US" dirty="0"/>
                  <a:t>The two concepts that play an important role in modern control theory are the concepts of controllability and observability. </a:t>
                </a:r>
              </a:p>
              <a:p>
                <a:r>
                  <a:rPr lang="en-US" dirty="0"/>
                  <a:t>Controllability is concerned with whether the states of the dynamic system are affected by the control input. A system is said to be controllable if there exists a control that transfers any initial state </a:t>
                </a:r>
                <a14:m>
                  <m:oMath xmlns:m="http://schemas.openxmlformats.org/officeDocument/2006/math">
                    <m:sSub>
                      <m:sSubPr>
                        <m:ctrlPr>
                          <a:rPr lang="en-US" i="1"/>
                        </m:ctrlPr>
                      </m:sSubPr>
                      <m:e>
                        <m:r>
                          <a:rPr lang="en-US" i="1"/>
                          <m:t>𝑥</m:t>
                        </m:r>
                      </m:e>
                      <m:sub>
                        <m:r>
                          <a:rPr lang="en-US" i="1"/>
                          <m:t>𝑖</m:t>
                        </m:r>
                      </m:sub>
                    </m:sSub>
                    <m:d>
                      <m:dPr>
                        <m:ctrlPr>
                          <a:rPr lang="en-US" i="1"/>
                        </m:ctrlPr>
                      </m:dPr>
                      <m:e>
                        <m:r>
                          <a:rPr lang="en-US" i="1"/>
                          <m:t>𝑡</m:t>
                        </m:r>
                      </m:e>
                    </m:d>
                  </m:oMath>
                </a14:m>
                <a:r>
                  <a:rPr lang="en-US" dirty="0"/>
                  <a:t> to any final state </a:t>
                </a:r>
                <a14:m>
                  <m:oMath xmlns:m="http://schemas.openxmlformats.org/officeDocument/2006/math">
                    <m:sSub>
                      <m:sSubPr>
                        <m:ctrlPr>
                          <a:rPr lang="en-US" i="1"/>
                        </m:ctrlPr>
                      </m:sSubPr>
                      <m:e>
                        <m:r>
                          <a:rPr lang="en-US" i="1"/>
                          <m:t>𝑥</m:t>
                        </m:r>
                      </m:e>
                      <m:sub>
                        <m:r>
                          <a:rPr lang="en-US" i="1"/>
                          <m:t>𝑓</m:t>
                        </m:r>
                      </m:sub>
                    </m:sSub>
                    <m:d>
                      <m:dPr>
                        <m:ctrlPr>
                          <a:rPr lang="en-US" i="1"/>
                        </m:ctrlPr>
                      </m:dPr>
                      <m:e>
                        <m:r>
                          <a:rPr lang="en-US" i="1"/>
                          <m:t>𝑡</m:t>
                        </m:r>
                      </m:e>
                    </m:d>
                  </m:oMath>
                </a14:m>
                <a:r>
                  <a:rPr lang="en-US" dirty="0"/>
                  <a:t> in some finite time. If one or more of the states are unaffected by the control, the system is not controllable.</a:t>
                </a:r>
              </a:p>
              <a:p>
                <a:r>
                  <a:rPr lang="en-US" dirty="0"/>
                  <a:t>A mathematical definition of controllability for a linear dynamical system can be expressed as follows.</a:t>
                </a:r>
              </a:p>
            </p:txBody>
          </p:sp>
        </mc:Choice>
        <mc:Fallback>
          <p:sp>
            <p:nvSpPr>
              <p:cNvPr id="3" name="Content Placeholder 2">
                <a:extLst>
                  <a:ext uri="{FF2B5EF4-FFF2-40B4-BE49-F238E27FC236}">
                    <a16:creationId xmlns:a16="http://schemas.microsoft.com/office/drawing/2014/main" id="{74145C38-792A-4B6B-9D37-876A03BB0B7B}"/>
                  </a:ext>
                </a:extLst>
              </p:cNvPr>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2269240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930AE0-339B-4F46-A7E0-2EA86D50D3F0}"/>
                  </a:ext>
                </a:extLst>
              </p:cNvPr>
              <p:cNvSpPr>
                <a:spLocks noGrp="1"/>
              </p:cNvSpPr>
              <p:nvPr>
                <p:ph idx="1"/>
              </p:nvPr>
            </p:nvSpPr>
            <p:spPr/>
            <p:txBody>
              <a:bodyPr/>
              <a:lstStyle/>
              <a:p>
                <a:r>
                  <a:rPr lang="en-US" dirty="0"/>
                  <a:t>State vector: if ‘n’ variables are needed to completely describe the </a:t>
                </a:r>
                <a:r>
                  <a:rPr lang="en-US" dirty="0" err="1"/>
                  <a:t>behaviour</a:t>
                </a:r>
                <a:r>
                  <a:rPr lang="en-US" dirty="0"/>
                  <a:t> of a given system, the ‘n’ components of a vector ‘x’, such a vector is called a state vector. This is a vector that determines uniquely the system state x(t) for any time </a:t>
                </a:r>
                <a14:m>
                  <m:oMath xmlns:m="http://schemas.openxmlformats.org/officeDocument/2006/math">
                    <m:r>
                      <a:rPr lang="en-US" i="1"/>
                      <m:t>𝑡</m:t>
                    </m:r>
                    <m:r>
                      <a:rPr lang="en-US" i="1"/>
                      <m:t>≥</m:t>
                    </m:r>
                    <m:sSub>
                      <m:sSubPr>
                        <m:ctrlPr>
                          <a:rPr lang="en-US" i="1"/>
                        </m:ctrlPr>
                      </m:sSubPr>
                      <m:e>
                        <m:r>
                          <a:rPr lang="en-US" i="1"/>
                          <m:t>𝑡</m:t>
                        </m:r>
                      </m:e>
                      <m:sub>
                        <m:r>
                          <a:rPr lang="en-US" i="1"/>
                          <m:t>𝑜</m:t>
                        </m:r>
                      </m:sub>
                    </m:sSub>
                  </m:oMath>
                </a14:m>
                <a:r>
                  <a:rPr lang="en-US" dirty="0"/>
                  <a:t>, once the state at </a:t>
                </a:r>
                <a14:m>
                  <m:oMath xmlns:m="http://schemas.openxmlformats.org/officeDocument/2006/math">
                    <m:r>
                      <a:rPr lang="en-US" i="1"/>
                      <m:t>𝑡</m:t>
                    </m:r>
                    <m:r>
                      <a:rPr lang="en-US" i="1"/>
                      <m:t>=</m:t>
                    </m:r>
                    <m:sSub>
                      <m:sSubPr>
                        <m:ctrlPr>
                          <a:rPr lang="en-US" i="1"/>
                        </m:ctrlPr>
                      </m:sSubPr>
                      <m:e>
                        <m:r>
                          <a:rPr lang="en-US" i="1"/>
                          <m:t>𝑡</m:t>
                        </m:r>
                      </m:e>
                      <m:sub>
                        <m:r>
                          <a:rPr lang="en-US" i="1"/>
                          <m:t>𝑜</m:t>
                        </m:r>
                      </m:sub>
                    </m:sSub>
                  </m:oMath>
                </a14:m>
                <a:r>
                  <a:rPr lang="en-US" dirty="0"/>
                  <a:t> is given and the input u(t) for </a:t>
                </a:r>
                <a14:m>
                  <m:oMath xmlns:m="http://schemas.openxmlformats.org/officeDocument/2006/math">
                    <m:r>
                      <a:rPr lang="en-US" i="1"/>
                      <m:t>𝑡</m:t>
                    </m:r>
                    <m:r>
                      <a:rPr lang="en-US" i="1"/>
                      <m:t>≥</m:t>
                    </m:r>
                    <m:sSub>
                      <m:sSubPr>
                        <m:ctrlPr>
                          <a:rPr lang="en-US" i="1"/>
                        </m:ctrlPr>
                      </m:sSubPr>
                      <m:e>
                        <m:r>
                          <a:rPr lang="en-US" i="1"/>
                          <m:t>𝑡</m:t>
                        </m:r>
                      </m:e>
                      <m:sub>
                        <m:r>
                          <a:rPr lang="en-US" i="1"/>
                          <m:t>𝑜</m:t>
                        </m:r>
                      </m:sub>
                    </m:sSub>
                  </m:oMath>
                </a14:m>
                <a:r>
                  <a:rPr lang="en-US" dirty="0"/>
                  <a:t> is specified.</a:t>
                </a:r>
              </a:p>
              <a:p>
                <a:endParaRPr lang="en-US" dirty="0"/>
              </a:p>
            </p:txBody>
          </p:sp>
        </mc:Choice>
        <mc:Fallback>
          <p:sp>
            <p:nvSpPr>
              <p:cNvPr id="3" name="Content Placeholder 2">
                <a:extLst>
                  <a:ext uri="{FF2B5EF4-FFF2-40B4-BE49-F238E27FC236}">
                    <a16:creationId xmlns:a16="http://schemas.microsoft.com/office/drawing/2014/main" id="{47930AE0-339B-4F46-A7E0-2EA86D50D3F0}"/>
                  </a:ext>
                </a:extLst>
              </p:cNvPr>
              <p:cNvSpPr>
                <a:spLocks noGrp="1" noRot="1" noChangeAspect="1" noMove="1" noResize="1" noEditPoints="1" noAdjustHandles="1" noChangeArrowheads="1" noChangeShapeType="1" noTextEdit="1"/>
              </p:cNvSpPr>
              <p:nvPr>
                <p:ph idx="1"/>
              </p:nvPr>
            </p:nvSpPr>
            <p:spPr>
              <a:blipFill>
                <a:blip r:embed="rId2"/>
                <a:stretch>
                  <a:fillRect l="-1043" t="-2241" r="-1797"/>
                </a:stretch>
              </a:blipFill>
            </p:spPr>
            <p:txBody>
              <a:bodyPr/>
              <a:lstStyle/>
              <a:p>
                <a:r>
                  <a:rPr lang="en-US">
                    <a:noFill/>
                  </a:rPr>
                  <a:t> </a:t>
                </a:r>
              </a:p>
            </p:txBody>
          </p:sp>
        </mc:Fallback>
      </mc:AlternateContent>
    </p:spTree>
    <p:extLst>
      <p:ext uri="{BB962C8B-B14F-4D97-AF65-F5344CB8AC3E}">
        <p14:creationId xmlns:p14="http://schemas.microsoft.com/office/powerpoint/2010/main" val="9856518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947EA8-2687-409D-A39C-DF8B9050949D}"/>
                  </a:ext>
                </a:extLst>
              </p:cNvPr>
              <p:cNvSpPr>
                <a:spLocks noGrp="1"/>
              </p:cNvSpPr>
              <p:nvPr>
                <p:ph idx="1"/>
              </p:nvPr>
            </p:nvSpPr>
            <p:spPr>
              <a:xfrm>
                <a:off x="838200" y="834189"/>
                <a:ext cx="10515600" cy="5342774"/>
              </a:xfrm>
            </p:spPr>
            <p:txBody>
              <a:bodyPr/>
              <a:lstStyle/>
              <a:p>
                <a:r>
                  <a:rPr lang="en-US" dirty="0"/>
                  <a:t>If the dynamic system can be described by the state equation </a:t>
                </a:r>
              </a:p>
              <a:p>
                <a14:m>
                  <m:oMath xmlns:m="http://schemas.openxmlformats.org/officeDocument/2006/math">
                    <m:acc>
                      <m:accPr>
                        <m:chr m:val="̇"/>
                        <m:ctrlPr>
                          <a:rPr lang="en-US" i="1"/>
                        </m:ctrlPr>
                      </m:accPr>
                      <m:e>
                        <m:sSub>
                          <m:sSubPr>
                            <m:ctrlPr>
                              <a:rPr lang="en-US" i="1"/>
                            </m:ctrlPr>
                          </m:sSubPr>
                          <m:e>
                            <m:r>
                              <a:rPr lang="en-US" i="1"/>
                              <m:t>𝑥</m:t>
                            </m:r>
                          </m:e>
                          <m:sub>
                            <m:r>
                              <a:rPr lang="en-US" i="1"/>
                              <m:t>1</m:t>
                            </m:r>
                          </m:sub>
                        </m:sSub>
                      </m:e>
                    </m:acc>
                    <m:r>
                      <a:rPr lang="en-US" i="1"/>
                      <m:t>=</m:t>
                    </m:r>
                    <m:r>
                      <a:rPr lang="en-US" i="1"/>
                      <m:t>𝐴𝑥</m:t>
                    </m:r>
                    <m:r>
                      <a:rPr lang="en-US" i="1"/>
                      <m:t>+</m:t>
                    </m:r>
                    <m:r>
                      <a:rPr lang="en-US" i="1"/>
                      <m:t>𝐵𝑢</m:t>
                    </m:r>
                  </m:oMath>
                </a14:m>
                <a:endParaRPr lang="en-US" dirty="0"/>
              </a:p>
              <a:p>
                <a:r>
                  <a:rPr lang="en-US" dirty="0"/>
                  <a:t>where </a:t>
                </a:r>
                <a14:m>
                  <m:oMath xmlns:m="http://schemas.openxmlformats.org/officeDocument/2006/math">
                    <m:r>
                      <a:rPr lang="en-US" i="1"/>
                      <m:t>𝑥</m:t>
                    </m:r>
                  </m:oMath>
                </a14:m>
                <a:r>
                  <a:rPr lang="en-US" dirty="0"/>
                  <a:t> and </a:t>
                </a:r>
                <a14:m>
                  <m:oMath xmlns:m="http://schemas.openxmlformats.org/officeDocument/2006/math">
                    <m:r>
                      <a:rPr lang="en-US" i="1"/>
                      <m:t>𝑢</m:t>
                    </m:r>
                  </m:oMath>
                </a14:m>
                <a:r>
                  <a:rPr lang="en-US" dirty="0"/>
                  <a:t> are the state and control vectors of order ‘n’ and ‘m’ respectively, then the necessary and sufficient condition for the system to be completely controllable is that the rank of the matrix P is equal to the number of states. The matrix P is constructed from the A and B matrices in the following way:</a:t>
                </a:r>
              </a:p>
              <a:p>
                <a14:m>
                  <m:oMath xmlns:m="http://schemas.openxmlformats.org/officeDocument/2006/math">
                    <m:r>
                      <a:rPr lang="en-US" i="1"/>
                      <m:t>𝑃</m:t>
                    </m:r>
                    <m:r>
                      <a:rPr lang="en-US" i="1"/>
                      <m:t>=[</m:t>
                    </m:r>
                    <m:r>
                      <a:rPr lang="en-US" i="1"/>
                      <m:t>𝐵</m:t>
                    </m:r>
                    <m:r>
                      <a:rPr lang="en-US" i="1"/>
                      <m:t>,</m:t>
                    </m:r>
                    <m:r>
                      <a:rPr lang="en-US" i="1"/>
                      <m:t>𝐴𝐵</m:t>
                    </m:r>
                    <m:r>
                      <a:rPr lang="en-US" i="1"/>
                      <m:t>,</m:t>
                    </m:r>
                    <m:sSup>
                      <m:sSupPr>
                        <m:ctrlPr>
                          <a:rPr lang="en-US" i="1"/>
                        </m:ctrlPr>
                      </m:sSupPr>
                      <m:e>
                        <m:r>
                          <a:rPr lang="en-US" i="1"/>
                          <m:t>𝐴</m:t>
                        </m:r>
                      </m:e>
                      <m:sup>
                        <m:r>
                          <a:rPr lang="en-US" i="1"/>
                          <m:t>2</m:t>
                        </m:r>
                      </m:sup>
                    </m:sSup>
                    <m:r>
                      <a:rPr lang="en-US" i="1"/>
                      <m:t>𝐵</m:t>
                    </m:r>
                    <m:r>
                      <a:rPr lang="en-US" i="1"/>
                      <m:t>, …, </m:t>
                    </m:r>
                    <m:sSup>
                      <m:sSupPr>
                        <m:ctrlPr>
                          <a:rPr lang="en-US" i="1"/>
                        </m:ctrlPr>
                      </m:sSupPr>
                      <m:e>
                        <m:r>
                          <a:rPr lang="en-US" i="1"/>
                          <m:t>𝐴</m:t>
                        </m:r>
                      </m:e>
                      <m:sup>
                        <m:r>
                          <a:rPr lang="en-US" i="1"/>
                          <m:t>𝑛</m:t>
                        </m:r>
                        <m:r>
                          <a:rPr lang="en-US" i="1"/>
                          <m:t>−</m:t>
                        </m:r>
                        <m:r>
                          <a:rPr lang="en-US" i="1"/>
                          <m:t>1</m:t>
                        </m:r>
                      </m:sup>
                    </m:sSup>
                    <m:r>
                      <a:rPr lang="en-US" i="1"/>
                      <m:t>𝐵</m:t>
                    </m:r>
                    <m:r>
                      <a:rPr lang="en-US" i="1"/>
                      <m:t>]</m:t>
                    </m:r>
                  </m:oMath>
                </a14:m>
                <a:r>
                  <a:rPr lang="en-US" dirty="0"/>
                  <a:t> </a:t>
                </a:r>
              </a:p>
              <a:p>
                <a:r>
                  <a:rPr lang="en-US" dirty="0"/>
                  <a:t>The rank of a matrix is defined as the largest non – zero determinant. The mathematical test was developed by </a:t>
                </a:r>
                <a:r>
                  <a:rPr lang="en-US" dirty="0" err="1"/>
                  <a:t>kalman</a:t>
                </a:r>
                <a:r>
                  <a:rPr lang="en-US" dirty="0"/>
                  <a:t> in the 1960’s.</a:t>
                </a:r>
              </a:p>
            </p:txBody>
          </p:sp>
        </mc:Choice>
        <mc:Fallback>
          <p:sp>
            <p:nvSpPr>
              <p:cNvPr id="3" name="Content Placeholder 2">
                <a:extLst>
                  <a:ext uri="{FF2B5EF4-FFF2-40B4-BE49-F238E27FC236}">
                    <a16:creationId xmlns:a16="http://schemas.microsoft.com/office/drawing/2014/main" id="{04947EA8-2687-409D-A39C-DF8B9050949D}"/>
                  </a:ext>
                </a:extLst>
              </p:cNvPr>
              <p:cNvSpPr>
                <a:spLocks noGrp="1" noRot="1" noChangeAspect="1" noMove="1" noResize="1" noEditPoints="1" noAdjustHandles="1" noChangeArrowheads="1" noChangeShapeType="1" noTextEdit="1"/>
              </p:cNvSpPr>
              <p:nvPr>
                <p:ph idx="1"/>
              </p:nvPr>
            </p:nvSpPr>
            <p:spPr>
              <a:xfrm>
                <a:off x="838200" y="834189"/>
                <a:ext cx="10515600" cy="5342774"/>
              </a:xfrm>
              <a:blipFill>
                <a:blip r:embed="rId2"/>
                <a:stretch>
                  <a:fillRect l="-1043" t="-1941" r="-1681"/>
                </a:stretch>
              </a:blipFill>
            </p:spPr>
            <p:txBody>
              <a:bodyPr/>
              <a:lstStyle/>
              <a:p>
                <a:r>
                  <a:rPr lang="en-US">
                    <a:noFill/>
                  </a:rPr>
                  <a:t> </a:t>
                </a:r>
              </a:p>
            </p:txBody>
          </p:sp>
        </mc:Fallback>
      </mc:AlternateContent>
    </p:spTree>
    <p:extLst>
      <p:ext uri="{BB962C8B-B14F-4D97-AF65-F5344CB8AC3E}">
        <p14:creationId xmlns:p14="http://schemas.microsoft.com/office/powerpoint/2010/main" val="31163517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D80D-4516-4796-A090-2DACA7082B94}"/>
              </a:ext>
            </a:extLst>
          </p:cNvPr>
          <p:cNvSpPr>
            <a:spLocks noGrp="1"/>
          </p:cNvSpPr>
          <p:nvPr>
            <p:ph type="title"/>
          </p:nvPr>
        </p:nvSpPr>
        <p:spPr>
          <a:xfrm>
            <a:off x="838200" y="0"/>
            <a:ext cx="10515600" cy="1325563"/>
          </a:xfrm>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7063D31-2A5A-4B4A-99DA-3CC1CC8BF1DB}"/>
                  </a:ext>
                </a:extLst>
              </p:cNvPr>
              <p:cNvSpPr>
                <a:spLocks noGrp="1"/>
              </p:cNvSpPr>
              <p:nvPr>
                <p:ph idx="1"/>
              </p:nvPr>
            </p:nvSpPr>
            <p:spPr>
              <a:xfrm>
                <a:off x="838200" y="994610"/>
                <a:ext cx="10515600" cy="5863389"/>
              </a:xfrm>
            </p:spPr>
            <p:txBody>
              <a:bodyPr>
                <a:normAutofit/>
              </a:bodyPr>
              <a:lstStyle/>
              <a:p>
                <a:r>
                  <a:rPr lang="en-US" dirty="0"/>
                  <a:t>Consider the system given by</a:t>
                </a:r>
              </a:p>
              <a:p>
                <a14:m>
                  <m:oMath xmlns:m="http://schemas.openxmlformats.org/officeDocument/2006/math">
                    <m:d>
                      <m:dPr>
                        <m:begChr m:val="["/>
                        <m:endChr m:val="]"/>
                        <m:ctrlPr>
                          <a:rPr lang="en-US" i="1"/>
                        </m:ctrlPr>
                      </m:dPr>
                      <m:e>
                        <m:m>
                          <m:mPr>
                            <m:mcs>
                              <m:mc>
                                <m:mcPr>
                                  <m:count m:val="1"/>
                                  <m:mcJc m:val="center"/>
                                </m:mcPr>
                              </m:mc>
                            </m:mcs>
                            <m:ctrlPr>
                              <a:rPr lang="en-US" i="1"/>
                            </m:ctrlPr>
                          </m:mPr>
                          <m:mr>
                            <m:e>
                              <m:acc>
                                <m:accPr>
                                  <m:chr m:val="̇"/>
                                  <m:ctrlPr>
                                    <a:rPr lang="en-US" i="1"/>
                                  </m:ctrlPr>
                                </m:accPr>
                                <m:e>
                                  <m:sSub>
                                    <m:sSubPr>
                                      <m:ctrlPr>
                                        <a:rPr lang="en-US" i="1"/>
                                      </m:ctrlPr>
                                    </m:sSubPr>
                                    <m:e>
                                      <m:r>
                                        <a:rPr lang="en-US" i="1"/>
                                        <m:t>𝑥</m:t>
                                      </m:r>
                                    </m:e>
                                    <m:sub>
                                      <m:r>
                                        <a:rPr lang="en-US" i="1"/>
                                        <m:t>1</m:t>
                                      </m:r>
                                    </m:sub>
                                  </m:sSub>
                                </m:e>
                              </m:acc>
                            </m:e>
                          </m:mr>
                          <m:mr>
                            <m:e>
                              <m:acc>
                                <m:accPr>
                                  <m:chr m:val="̇"/>
                                  <m:ctrlPr>
                                    <a:rPr lang="en-US" i="1"/>
                                  </m:ctrlPr>
                                </m:accPr>
                                <m:e>
                                  <m:sSub>
                                    <m:sSubPr>
                                      <m:ctrlPr>
                                        <a:rPr lang="en-US" i="1"/>
                                      </m:ctrlPr>
                                    </m:sSubPr>
                                    <m:e>
                                      <m:r>
                                        <a:rPr lang="en-US" i="1"/>
                                        <m:t>𝑥</m:t>
                                      </m:r>
                                    </m:e>
                                    <m:sub>
                                      <m:r>
                                        <a:rPr lang="en-US" i="1"/>
                                        <m:t>2</m:t>
                                      </m:r>
                                    </m:sub>
                                  </m:sSub>
                                </m:e>
                              </m:acc>
                            </m:e>
                          </m:mr>
                        </m:m>
                      </m:e>
                    </m:d>
                    <m:r>
                      <a:rPr lang="en-US" i="1"/>
                      <m:t>=</m:t>
                    </m:r>
                    <m:d>
                      <m:dPr>
                        <m:begChr m:val="["/>
                        <m:endChr m:val="]"/>
                        <m:ctrlPr>
                          <a:rPr lang="en-US" i="1"/>
                        </m:ctrlPr>
                      </m:dPr>
                      <m:e>
                        <m:m>
                          <m:mPr>
                            <m:mcs>
                              <m:mc>
                                <m:mcPr>
                                  <m:count m:val="2"/>
                                  <m:mcJc m:val="center"/>
                                </m:mcPr>
                              </m:mc>
                            </m:mcs>
                            <m:ctrlPr>
                              <a:rPr lang="en-US" i="1"/>
                            </m:ctrlPr>
                          </m:mPr>
                          <m:mr>
                            <m:e>
                              <m:r>
                                <a:rPr lang="en-US" i="1"/>
                                <m:t>1</m:t>
                              </m:r>
                            </m:e>
                            <m:e>
                              <m:r>
                                <a:rPr lang="en-US" i="1"/>
                                <m:t>1</m:t>
                              </m:r>
                            </m:e>
                          </m:mr>
                          <m:mr>
                            <m:e>
                              <m:r>
                                <a:rPr lang="en-US" i="1"/>
                                <m:t>0</m:t>
                              </m:r>
                            </m:e>
                            <m:e>
                              <m:r>
                                <a:rPr lang="en-US" i="1"/>
                                <m:t>−</m:t>
                              </m:r>
                              <m:r>
                                <a:rPr lang="en-US" i="1"/>
                                <m:t>1</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𝑥</m:t>
                                  </m:r>
                                </m:e>
                                <m:sub>
                                  <m:r>
                                    <a:rPr lang="en-US" i="1"/>
                                    <m:t>2</m:t>
                                  </m:r>
                                </m:sub>
                              </m:sSub>
                            </m:e>
                          </m:mr>
                        </m:m>
                      </m:e>
                    </m:d>
                    <m:r>
                      <a:rPr lang="en-US" i="1"/>
                      <m:t>+</m:t>
                    </m:r>
                    <m:d>
                      <m:dPr>
                        <m:begChr m:val="["/>
                        <m:endChr m:val="]"/>
                        <m:ctrlPr>
                          <a:rPr lang="en-US" i="1"/>
                        </m:ctrlPr>
                      </m:dPr>
                      <m:e>
                        <m:m>
                          <m:mPr>
                            <m:mcs>
                              <m:mc>
                                <m:mcPr>
                                  <m:count m:val="1"/>
                                  <m:mcJc m:val="center"/>
                                </m:mcPr>
                              </m:mc>
                            </m:mcs>
                            <m:ctrlPr>
                              <a:rPr lang="en-US" i="1"/>
                            </m:ctrlPr>
                          </m:mPr>
                          <m:mr>
                            <m:e>
                              <m:r>
                                <a:rPr lang="en-US" i="1"/>
                                <m:t>1</m:t>
                              </m:r>
                            </m:e>
                          </m:mr>
                          <m:mr>
                            <m:e>
                              <m:r>
                                <a:rPr lang="en-US" i="1"/>
                                <m:t>0</m:t>
                              </m:r>
                            </m:e>
                          </m:mr>
                        </m:m>
                      </m:e>
                    </m:d>
                    <m:r>
                      <a:rPr lang="en-US" i="1"/>
                      <m:t>[</m:t>
                    </m:r>
                    <m:r>
                      <a:rPr lang="en-US" i="1"/>
                      <m:t>𝑢</m:t>
                    </m:r>
                    <m:r>
                      <a:rPr lang="en-US" i="1"/>
                      <m:t>]</m:t>
                    </m:r>
                  </m:oMath>
                </a14:m>
                <a:r>
                  <a:rPr lang="en-US" dirty="0"/>
                  <a:t> </a:t>
                </a:r>
              </a:p>
              <a:p>
                <a:r>
                  <a:rPr lang="en-US" dirty="0"/>
                  <a:t>Solution </a:t>
                </a:r>
              </a:p>
              <a:p>
                <a14:m>
                  <m:oMath xmlns:m="http://schemas.openxmlformats.org/officeDocument/2006/math">
                    <m:r>
                      <a:rPr lang="en-US" i="1"/>
                      <m:t>𝑃</m:t>
                    </m:r>
                    <m:r>
                      <a:rPr lang="en-US" i="1"/>
                      <m:t>=[</m:t>
                    </m:r>
                    <m:r>
                      <a:rPr lang="en-US" i="1"/>
                      <m:t>𝐵</m:t>
                    </m:r>
                    <m:r>
                      <a:rPr lang="en-US" i="1"/>
                      <m:t>,</m:t>
                    </m:r>
                    <m:r>
                      <a:rPr lang="en-US" i="1"/>
                      <m:t>𝐴𝐵</m:t>
                    </m:r>
                    <m:r>
                      <a:rPr lang="en-US" i="1"/>
                      <m:t>,</m:t>
                    </m:r>
                    <m:sSup>
                      <m:sSupPr>
                        <m:ctrlPr>
                          <a:rPr lang="en-US" i="1"/>
                        </m:ctrlPr>
                      </m:sSupPr>
                      <m:e>
                        <m:r>
                          <a:rPr lang="en-US" i="1"/>
                          <m:t>𝐴</m:t>
                        </m:r>
                      </m:e>
                      <m:sup>
                        <m:r>
                          <a:rPr lang="en-US" i="1"/>
                          <m:t>2</m:t>
                        </m:r>
                      </m:sup>
                    </m:sSup>
                    <m:r>
                      <a:rPr lang="en-US" i="1"/>
                      <m:t>𝐵</m:t>
                    </m:r>
                    <m:r>
                      <a:rPr lang="en-US" i="1"/>
                      <m:t>, …, </m:t>
                    </m:r>
                    <m:sSup>
                      <m:sSupPr>
                        <m:ctrlPr>
                          <a:rPr lang="en-US" i="1"/>
                        </m:ctrlPr>
                      </m:sSupPr>
                      <m:e>
                        <m:r>
                          <a:rPr lang="en-US" i="1"/>
                          <m:t>𝐴</m:t>
                        </m:r>
                      </m:e>
                      <m:sup>
                        <m:r>
                          <a:rPr lang="en-US" i="1"/>
                          <m:t>𝑛</m:t>
                        </m:r>
                        <m:r>
                          <a:rPr lang="en-US" i="1"/>
                          <m:t>−</m:t>
                        </m:r>
                        <m:r>
                          <a:rPr lang="en-US" i="1"/>
                          <m:t>1</m:t>
                        </m:r>
                      </m:sup>
                    </m:sSup>
                    <m:r>
                      <a:rPr lang="en-US" i="1"/>
                      <m:t>𝐵</m:t>
                    </m:r>
                    <m:r>
                      <a:rPr lang="en-US" i="1"/>
                      <m:t>]</m:t>
                    </m:r>
                  </m:oMath>
                </a14:m>
                <a:r>
                  <a:rPr lang="en-US" dirty="0"/>
                  <a:t> </a:t>
                </a:r>
              </a:p>
              <a:p>
                <a:r>
                  <a:rPr lang="en-US" dirty="0"/>
                  <a:t>Matrix A =</a:t>
                </a:r>
                <a14:m>
                  <m:oMath xmlns:m="http://schemas.openxmlformats.org/officeDocument/2006/math">
                    <m:d>
                      <m:dPr>
                        <m:begChr m:val="["/>
                        <m:endChr m:val="]"/>
                        <m:ctrlPr>
                          <a:rPr lang="en-US" i="1"/>
                        </m:ctrlPr>
                      </m:dPr>
                      <m:e>
                        <m:m>
                          <m:mPr>
                            <m:mcs>
                              <m:mc>
                                <m:mcPr>
                                  <m:count m:val="2"/>
                                  <m:mcJc m:val="center"/>
                                </m:mcPr>
                              </m:mc>
                            </m:mcs>
                            <m:ctrlPr>
                              <a:rPr lang="en-US" i="1"/>
                            </m:ctrlPr>
                          </m:mPr>
                          <m:mr>
                            <m:e>
                              <m:r>
                                <a:rPr lang="en-US" i="1"/>
                                <m:t>1</m:t>
                              </m:r>
                            </m:e>
                            <m:e>
                              <m:r>
                                <a:rPr lang="en-US" i="1"/>
                                <m:t>1</m:t>
                              </m:r>
                            </m:e>
                          </m:mr>
                          <m:mr>
                            <m:e>
                              <m:r>
                                <a:rPr lang="en-US" i="1"/>
                                <m:t>0</m:t>
                              </m:r>
                            </m:e>
                            <m:e>
                              <m:r>
                                <a:rPr lang="en-US" i="1"/>
                                <m:t>−</m:t>
                              </m:r>
                              <m:r>
                                <a:rPr lang="en-US" i="1"/>
                                <m:t>1</m:t>
                              </m:r>
                            </m:e>
                          </m:mr>
                        </m:m>
                      </m:e>
                    </m:d>
                  </m:oMath>
                </a14:m>
                <a:r>
                  <a:rPr lang="en-US" dirty="0"/>
                  <a:t> and B=</a:t>
                </a:r>
                <a14:m>
                  <m:oMath xmlns:m="http://schemas.openxmlformats.org/officeDocument/2006/math">
                    <m:d>
                      <m:dPr>
                        <m:begChr m:val="["/>
                        <m:endChr m:val="]"/>
                        <m:ctrlPr>
                          <a:rPr lang="en-US" i="1"/>
                        </m:ctrlPr>
                      </m:dPr>
                      <m:e>
                        <m:m>
                          <m:mPr>
                            <m:mcs>
                              <m:mc>
                                <m:mcPr>
                                  <m:count m:val="1"/>
                                  <m:mcJc m:val="center"/>
                                </m:mcPr>
                              </m:mc>
                            </m:mcs>
                            <m:ctrlPr>
                              <a:rPr lang="en-US" i="1"/>
                            </m:ctrlPr>
                          </m:mPr>
                          <m:mr>
                            <m:e>
                              <m:r>
                                <a:rPr lang="en-US" i="1"/>
                                <m:t>1</m:t>
                              </m:r>
                            </m:e>
                          </m:mr>
                          <m:mr>
                            <m:e>
                              <m:r>
                                <a:rPr lang="en-US" i="1"/>
                                <m:t>0</m:t>
                              </m:r>
                            </m:e>
                          </m:mr>
                        </m:m>
                      </m:e>
                    </m:d>
                  </m:oMath>
                </a14:m>
                <a:endParaRPr lang="en-US" dirty="0"/>
              </a:p>
              <a:p>
                <a:r>
                  <a:rPr lang="en-US" dirty="0"/>
                  <a:t>AB=</a:t>
                </a:r>
                <a14:m>
                  <m:oMath xmlns:m="http://schemas.openxmlformats.org/officeDocument/2006/math">
                    <m:d>
                      <m:dPr>
                        <m:begChr m:val="["/>
                        <m:endChr m:val="]"/>
                        <m:ctrlPr>
                          <a:rPr lang="en-US" i="1"/>
                        </m:ctrlPr>
                      </m:dPr>
                      <m:e>
                        <m:m>
                          <m:mPr>
                            <m:mcs>
                              <m:mc>
                                <m:mcPr>
                                  <m:count m:val="2"/>
                                  <m:mcJc m:val="center"/>
                                </m:mcPr>
                              </m:mc>
                            </m:mcs>
                            <m:ctrlPr>
                              <a:rPr lang="en-US" i="1"/>
                            </m:ctrlPr>
                          </m:mPr>
                          <m:mr>
                            <m:e>
                              <m:r>
                                <a:rPr lang="en-US" i="1"/>
                                <m:t>1</m:t>
                              </m:r>
                            </m:e>
                            <m:e>
                              <m:r>
                                <a:rPr lang="en-US" i="1"/>
                                <m:t>1</m:t>
                              </m:r>
                            </m:e>
                          </m:mr>
                          <m:mr>
                            <m:e>
                              <m:r>
                                <a:rPr lang="en-US" i="1"/>
                                <m:t>0</m:t>
                              </m:r>
                            </m:e>
                            <m:e>
                              <m:r>
                                <a:rPr lang="en-US" i="1"/>
                                <m:t>−</m:t>
                              </m:r>
                              <m:r>
                                <a:rPr lang="en-US" i="1"/>
                                <m:t>1</m:t>
                              </m:r>
                            </m:e>
                          </m:mr>
                        </m:m>
                      </m:e>
                    </m:d>
                    <m:d>
                      <m:dPr>
                        <m:begChr m:val="["/>
                        <m:endChr m:val="]"/>
                        <m:ctrlPr>
                          <a:rPr lang="en-US" i="1"/>
                        </m:ctrlPr>
                      </m:dPr>
                      <m:e>
                        <m:m>
                          <m:mPr>
                            <m:mcs>
                              <m:mc>
                                <m:mcPr>
                                  <m:count m:val="1"/>
                                  <m:mcJc m:val="center"/>
                                </m:mcPr>
                              </m:mc>
                            </m:mcs>
                            <m:ctrlPr>
                              <a:rPr lang="en-US" i="1"/>
                            </m:ctrlPr>
                          </m:mPr>
                          <m:mr>
                            <m:e>
                              <m:r>
                                <a:rPr lang="en-US" i="1"/>
                                <m:t>1</m:t>
                              </m:r>
                            </m:e>
                          </m:mr>
                          <m:mr>
                            <m:e>
                              <m:r>
                                <a:rPr lang="en-US" i="1"/>
                                <m:t>0</m:t>
                              </m:r>
                            </m:e>
                          </m:mr>
                        </m:m>
                      </m:e>
                    </m:d>
                    <m:r>
                      <a:rPr lang="en-US" i="1"/>
                      <m:t>=</m:t>
                    </m:r>
                    <m:d>
                      <m:dPr>
                        <m:begChr m:val="["/>
                        <m:endChr m:val="]"/>
                        <m:ctrlPr>
                          <a:rPr lang="en-US" i="1"/>
                        </m:ctrlPr>
                      </m:dPr>
                      <m:e>
                        <m:m>
                          <m:mPr>
                            <m:mcs>
                              <m:mc>
                                <m:mcPr>
                                  <m:count m:val="1"/>
                                  <m:mcJc m:val="center"/>
                                </m:mcPr>
                              </m:mc>
                            </m:mcs>
                            <m:ctrlPr>
                              <a:rPr lang="en-US" i="1"/>
                            </m:ctrlPr>
                          </m:mPr>
                          <m:mr>
                            <m:e>
                              <m:r>
                                <a:rPr lang="en-US" i="1"/>
                                <m:t>1</m:t>
                              </m:r>
                            </m:e>
                          </m:mr>
                          <m:mr>
                            <m:e>
                              <m:r>
                                <a:rPr lang="en-US" i="1"/>
                                <m:t>0</m:t>
                              </m:r>
                            </m:e>
                          </m:mr>
                        </m:m>
                      </m:e>
                    </m:d>
                  </m:oMath>
                </a14:m>
                <a:r>
                  <a:rPr lang="en-US" dirty="0"/>
                  <a:t> </a:t>
                </a:r>
              </a:p>
              <a:p>
                <a:r>
                  <a:rPr lang="en-US" dirty="0"/>
                  <a:t>∴ P=</a:t>
                </a:r>
                <a14:m>
                  <m:oMath xmlns:m="http://schemas.openxmlformats.org/officeDocument/2006/math">
                    <m:d>
                      <m:dPr>
                        <m:begChr m:val="["/>
                        <m:endChr m:val="]"/>
                        <m:ctrlPr>
                          <a:rPr lang="en-US" i="1"/>
                        </m:ctrlPr>
                      </m:dPr>
                      <m:e>
                        <m:m>
                          <m:mPr>
                            <m:mcs>
                              <m:mc>
                                <m:mcPr>
                                  <m:count m:val="2"/>
                                  <m:mcJc m:val="center"/>
                                </m:mcPr>
                              </m:mc>
                            </m:mcs>
                            <m:ctrlPr>
                              <a:rPr lang="en-US" i="1"/>
                            </m:ctrlPr>
                          </m:mPr>
                          <m:mr>
                            <m:e>
                              <m:r>
                                <a:rPr lang="en-US" i="1"/>
                                <m:t>1</m:t>
                              </m:r>
                            </m:e>
                            <m:e>
                              <m:r>
                                <a:rPr lang="en-US" i="1"/>
                                <m:t>1</m:t>
                              </m:r>
                            </m:e>
                          </m:mr>
                          <m:mr>
                            <m:e>
                              <m:r>
                                <a:rPr lang="en-US" i="1"/>
                                <m:t>0</m:t>
                              </m:r>
                            </m:e>
                            <m:e>
                              <m:r>
                                <a:rPr lang="en-US" i="1"/>
                                <m:t>0</m:t>
                              </m:r>
                            </m:e>
                          </m:mr>
                        </m:m>
                      </m:e>
                    </m:d>
                    <m:r>
                      <a:rPr lang="en-US" i="1"/>
                      <m:t> </m:t>
                    </m:r>
                  </m:oMath>
                </a14:m>
                <a:r>
                  <a:rPr lang="en-US" dirty="0"/>
                  <a:t>=singular</a:t>
                </a:r>
              </a:p>
              <a:p>
                <a:r>
                  <a:rPr lang="en-US" dirty="0"/>
                  <a:t>Hence the system is not completely state controllable. Since the inverse and the determinant are zero.</a:t>
                </a:r>
              </a:p>
            </p:txBody>
          </p:sp>
        </mc:Choice>
        <mc:Fallback>
          <p:sp>
            <p:nvSpPr>
              <p:cNvPr id="3" name="Content Placeholder 2">
                <a:extLst>
                  <a:ext uri="{FF2B5EF4-FFF2-40B4-BE49-F238E27FC236}">
                    <a16:creationId xmlns:a16="http://schemas.microsoft.com/office/drawing/2014/main" id="{77063D31-2A5A-4B4A-99DA-3CC1CC8BF1DB}"/>
                  </a:ext>
                </a:extLst>
              </p:cNvPr>
              <p:cNvSpPr>
                <a:spLocks noGrp="1" noRot="1" noChangeAspect="1" noMove="1" noResize="1" noEditPoints="1" noAdjustHandles="1" noChangeArrowheads="1" noChangeShapeType="1" noTextEdit="1"/>
              </p:cNvSpPr>
              <p:nvPr>
                <p:ph idx="1"/>
              </p:nvPr>
            </p:nvSpPr>
            <p:spPr>
              <a:xfrm>
                <a:off x="838200" y="994610"/>
                <a:ext cx="10515600" cy="5863389"/>
              </a:xfrm>
              <a:blipFill>
                <a:blip r:embed="rId2"/>
                <a:stretch>
                  <a:fillRect l="-1043" t="-1663"/>
                </a:stretch>
              </a:blipFill>
            </p:spPr>
            <p:txBody>
              <a:bodyPr/>
              <a:lstStyle/>
              <a:p>
                <a:r>
                  <a:rPr lang="en-US">
                    <a:noFill/>
                  </a:rPr>
                  <a:t> </a:t>
                </a:r>
              </a:p>
            </p:txBody>
          </p:sp>
        </mc:Fallback>
      </mc:AlternateContent>
    </p:spTree>
    <p:extLst>
      <p:ext uri="{BB962C8B-B14F-4D97-AF65-F5344CB8AC3E}">
        <p14:creationId xmlns:p14="http://schemas.microsoft.com/office/powerpoint/2010/main" val="38049375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9428-25AB-4FB1-9D3D-AF9A2FCFB7F8}"/>
              </a:ext>
            </a:extLst>
          </p:cNvPr>
          <p:cNvSpPr>
            <a:spLocks noGrp="1"/>
          </p:cNvSpPr>
          <p:nvPr>
            <p:ph type="title"/>
          </p:nvPr>
        </p:nvSpPr>
        <p:spPr/>
        <p:txBody>
          <a:bodyPr/>
          <a:lstStyle/>
          <a:p>
            <a:r>
              <a:rPr lang="en-US" dirty="0"/>
              <a:t>Try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B2F35D-9FFF-4374-BB68-FC1CA24CD74E}"/>
                  </a:ext>
                </a:extLst>
              </p:cNvPr>
              <p:cNvSpPr>
                <a:spLocks noGrp="1"/>
              </p:cNvSpPr>
              <p:nvPr>
                <p:ph idx="1"/>
              </p:nvPr>
            </p:nvSpPr>
            <p:spPr/>
            <p:txBody>
              <a:bodyPr/>
              <a:lstStyle/>
              <a:p>
                <a:r>
                  <a:rPr lang="en-US" dirty="0"/>
                  <a:t>Consider the system given by </a:t>
                </a:r>
              </a:p>
              <a:p>
                <a:pPr marL="0" indent="0">
                  <a:buNone/>
                </a:pPr>
                <a14:m>
                  <m:oMath xmlns:m="http://schemas.openxmlformats.org/officeDocument/2006/math">
                    <m:d>
                      <m:dPr>
                        <m:begChr m:val="["/>
                        <m:endChr m:val="]"/>
                        <m:ctrlPr>
                          <a:rPr lang="en-US" i="1"/>
                        </m:ctrlPr>
                      </m:dPr>
                      <m:e>
                        <m:m>
                          <m:mPr>
                            <m:mcs>
                              <m:mc>
                                <m:mcPr>
                                  <m:count m:val="1"/>
                                  <m:mcJc m:val="center"/>
                                </m:mcPr>
                              </m:mc>
                            </m:mcs>
                            <m:ctrlPr>
                              <a:rPr lang="en-US" i="1"/>
                            </m:ctrlPr>
                          </m:mPr>
                          <m:mr>
                            <m:e>
                              <m:acc>
                                <m:accPr>
                                  <m:chr m:val="̇"/>
                                  <m:ctrlPr>
                                    <a:rPr lang="en-US" i="1"/>
                                  </m:ctrlPr>
                                </m:accPr>
                                <m:e>
                                  <m:sSub>
                                    <m:sSubPr>
                                      <m:ctrlPr>
                                        <a:rPr lang="en-US" i="1"/>
                                      </m:ctrlPr>
                                    </m:sSubPr>
                                    <m:e>
                                      <m:r>
                                        <a:rPr lang="en-US" i="1"/>
                                        <m:t>𝑥</m:t>
                                      </m:r>
                                    </m:e>
                                    <m:sub>
                                      <m:r>
                                        <a:rPr lang="en-US" i="1"/>
                                        <m:t>1</m:t>
                                      </m:r>
                                    </m:sub>
                                  </m:sSub>
                                </m:e>
                              </m:acc>
                            </m:e>
                          </m:mr>
                          <m:mr>
                            <m:e>
                              <m:acc>
                                <m:accPr>
                                  <m:chr m:val="̇"/>
                                  <m:ctrlPr>
                                    <a:rPr lang="en-US" i="1"/>
                                  </m:ctrlPr>
                                </m:accPr>
                                <m:e>
                                  <m:sSub>
                                    <m:sSubPr>
                                      <m:ctrlPr>
                                        <a:rPr lang="en-US" i="1"/>
                                      </m:ctrlPr>
                                    </m:sSubPr>
                                    <m:e>
                                      <m:r>
                                        <a:rPr lang="en-US" i="1"/>
                                        <m:t>𝑥</m:t>
                                      </m:r>
                                    </m:e>
                                    <m:sub>
                                      <m:r>
                                        <a:rPr lang="en-US" i="1"/>
                                        <m:t>2</m:t>
                                      </m:r>
                                    </m:sub>
                                  </m:sSub>
                                </m:e>
                              </m:acc>
                            </m:e>
                          </m:mr>
                        </m:m>
                      </m:e>
                    </m:d>
                    <m:r>
                      <a:rPr lang="en-US" i="1"/>
                      <m:t>=</m:t>
                    </m:r>
                    <m:d>
                      <m:dPr>
                        <m:begChr m:val="["/>
                        <m:endChr m:val="]"/>
                        <m:ctrlPr>
                          <a:rPr lang="en-US" i="1"/>
                        </m:ctrlPr>
                      </m:dPr>
                      <m:e>
                        <m:m>
                          <m:mPr>
                            <m:mcs>
                              <m:mc>
                                <m:mcPr>
                                  <m:count m:val="2"/>
                                  <m:mcJc m:val="center"/>
                                </m:mcPr>
                              </m:mc>
                            </m:mcs>
                            <m:ctrlPr>
                              <a:rPr lang="en-US" i="1"/>
                            </m:ctrlPr>
                          </m:mPr>
                          <m:mr>
                            <m:e>
                              <m:r>
                                <a:rPr lang="en-US" i="1"/>
                                <m:t>1</m:t>
                              </m:r>
                            </m:e>
                            <m:e>
                              <m:r>
                                <a:rPr lang="en-US" i="1"/>
                                <m:t>1</m:t>
                              </m:r>
                            </m:e>
                          </m:mr>
                          <m:mr>
                            <m:e>
                              <m:r>
                                <a:rPr lang="en-US" i="1"/>
                                <m:t>2</m:t>
                              </m:r>
                            </m:e>
                            <m:e>
                              <m:r>
                                <a:rPr lang="en-US" i="1"/>
                                <m:t>−</m:t>
                              </m:r>
                              <m:r>
                                <a:rPr lang="en-US" i="1"/>
                                <m:t>1</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𝑥</m:t>
                                  </m:r>
                                </m:e>
                                <m:sub>
                                  <m:r>
                                    <a:rPr lang="en-US" i="1"/>
                                    <m:t>2</m:t>
                                  </m:r>
                                </m:sub>
                              </m:sSub>
                            </m:e>
                          </m:mr>
                        </m:m>
                      </m:e>
                    </m:d>
                    <m:r>
                      <a:rPr lang="en-US" i="1"/>
                      <m:t>+</m:t>
                    </m:r>
                    <m:d>
                      <m:dPr>
                        <m:begChr m:val="["/>
                        <m:endChr m:val="]"/>
                        <m:ctrlPr>
                          <a:rPr lang="en-US" i="1"/>
                        </m:ctrlPr>
                      </m:dPr>
                      <m:e>
                        <m:m>
                          <m:mPr>
                            <m:mcs>
                              <m:mc>
                                <m:mcPr>
                                  <m:count m:val="1"/>
                                  <m:mcJc m:val="center"/>
                                </m:mcPr>
                              </m:mc>
                            </m:mcs>
                            <m:ctrlPr>
                              <a:rPr lang="en-US" i="1"/>
                            </m:ctrlPr>
                          </m:mPr>
                          <m:mr>
                            <m:e>
                              <m:r>
                                <a:rPr lang="en-US" i="1"/>
                                <m:t>0</m:t>
                              </m:r>
                            </m:e>
                          </m:mr>
                          <m:mr>
                            <m:e>
                              <m:r>
                                <a:rPr lang="en-US" i="1"/>
                                <m:t>1</m:t>
                              </m:r>
                            </m:e>
                          </m:mr>
                        </m:m>
                      </m:e>
                    </m:d>
                    <m:r>
                      <a:rPr lang="en-US" i="1"/>
                      <m:t>[</m:t>
                    </m:r>
                    <m:r>
                      <a:rPr lang="en-US" i="1"/>
                      <m:t>𝑢</m:t>
                    </m:r>
                    <m:r>
                      <a:rPr lang="en-US" i="1"/>
                      <m:t>]</m:t>
                    </m:r>
                  </m:oMath>
                </a14:m>
                <a:r>
                  <a:rPr lang="en-US" dirty="0"/>
                  <a:t> </a:t>
                </a:r>
              </a:p>
              <a:p>
                <a:endParaRPr lang="en-US" dirty="0"/>
              </a:p>
              <a:p>
                <a:pPr marL="0" indent="0">
                  <a:buNone/>
                </a:pPr>
                <a:r>
                  <a:rPr lang="en-US" dirty="0"/>
                  <a:t>is controllable.</a:t>
                </a:r>
              </a:p>
            </p:txBody>
          </p:sp>
        </mc:Choice>
        <mc:Fallback>
          <p:sp>
            <p:nvSpPr>
              <p:cNvPr id="3" name="Content Placeholder 2">
                <a:extLst>
                  <a:ext uri="{FF2B5EF4-FFF2-40B4-BE49-F238E27FC236}">
                    <a16:creationId xmlns:a16="http://schemas.microsoft.com/office/drawing/2014/main" id="{E6B2F35D-9FFF-4374-BB68-FC1CA24CD74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994638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6CD5F-A134-4492-AE8E-F7B7D4FA6F89}"/>
              </a:ext>
            </a:extLst>
          </p:cNvPr>
          <p:cNvSpPr>
            <a:spLocks noGrp="1"/>
          </p:cNvSpPr>
          <p:nvPr>
            <p:ph type="title"/>
          </p:nvPr>
        </p:nvSpPr>
        <p:spPr>
          <a:xfrm>
            <a:off x="966536" y="-244475"/>
            <a:ext cx="10515600" cy="1325563"/>
          </a:xfrm>
        </p:spPr>
        <p:txBody>
          <a:bodyPr>
            <a:normAutofit/>
          </a:bodyPr>
          <a:lstStyle/>
          <a:p>
            <a:br>
              <a:rPr lang="en-US" dirty="0"/>
            </a:br>
            <a:r>
              <a:rPr lang="en-US" dirty="0"/>
              <a:t>Observability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77BB394-1DD4-4ED0-B0A6-24C008E46F64}"/>
                  </a:ext>
                </a:extLst>
              </p:cNvPr>
              <p:cNvSpPr>
                <a:spLocks noGrp="1"/>
              </p:cNvSpPr>
              <p:nvPr>
                <p:ph idx="1"/>
              </p:nvPr>
            </p:nvSpPr>
            <p:spPr>
              <a:xfrm>
                <a:off x="838200" y="1081088"/>
                <a:ext cx="10515600" cy="5776912"/>
              </a:xfrm>
            </p:spPr>
            <p:txBody>
              <a:bodyPr>
                <a:normAutofit/>
              </a:bodyPr>
              <a:lstStyle/>
              <a:p>
                <a:r>
                  <a:rPr lang="en-US" dirty="0"/>
                  <a:t>It deals with whether the states of the system can be identified from the output of the system. A system is said to be completely observable if every state  </a:t>
                </a:r>
                <a14:m>
                  <m:oMath xmlns:m="http://schemas.openxmlformats.org/officeDocument/2006/math">
                    <m:r>
                      <a:rPr lang="en-US" i="1"/>
                      <m:t>𝑥</m:t>
                    </m:r>
                  </m:oMath>
                </a14:m>
                <a:r>
                  <a:rPr lang="en-US" dirty="0"/>
                  <a:t> can be determined by the measurement of the output </a:t>
                </a:r>
                <a14:m>
                  <m:oMath xmlns:m="http://schemas.openxmlformats.org/officeDocument/2006/math">
                    <m:r>
                      <a:rPr lang="en-US" i="1"/>
                      <m:t>𝑦</m:t>
                    </m:r>
                    <m:r>
                      <a:rPr lang="en-US" i="1"/>
                      <m:t>(</m:t>
                    </m:r>
                    <m:r>
                      <a:rPr lang="en-US" i="1"/>
                      <m:t>𝑡</m:t>
                    </m:r>
                    <m:r>
                      <a:rPr lang="en-US" i="1"/>
                      <m:t>)</m:t>
                    </m:r>
                  </m:oMath>
                </a14:m>
                <a:r>
                  <a:rPr lang="en-US" dirty="0"/>
                  <a:t> over a finite time interval. If one or more states cannot be identified from the output of the system, then the system is not observable. A mathematical test for observability of an nth-order dynamic system governed by the equations. </a:t>
                </a:r>
              </a:p>
              <a:p>
                <a14:m>
                  <m:oMath xmlns:m="http://schemas.openxmlformats.org/officeDocument/2006/math">
                    <m:acc>
                      <m:accPr>
                        <m:chr m:val="̇"/>
                        <m:ctrlPr>
                          <a:rPr lang="en-US" i="1"/>
                        </m:ctrlPr>
                      </m:accPr>
                      <m:e>
                        <m:r>
                          <a:rPr lang="en-US" i="1"/>
                          <m:t>𝑥</m:t>
                        </m:r>
                      </m:e>
                    </m:acc>
                    <m:r>
                      <a:rPr lang="en-US" i="1"/>
                      <m:t>=</m:t>
                    </m:r>
                    <m:r>
                      <a:rPr lang="en-US" i="1"/>
                      <m:t>𝐴𝑥</m:t>
                    </m:r>
                    <m:r>
                      <a:rPr lang="en-US" i="1"/>
                      <m:t>+</m:t>
                    </m:r>
                    <m:r>
                      <a:rPr lang="en-US" i="1"/>
                      <m:t>𝐵𝑢</m:t>
                    </m:r>
                  </m:oMath>
                </a14:m>
                <a:r>
                  <a:rPr lang="en-US" dirty="0"/>
                  <a:t>                                                                    </a:t>
                </a:r>
              </a:p>
              <a:p>
                <a14:m>
                  <m:oMath xmlns:m="http://schemas.openxmlformats.org/officeDocument/2006/math">
                    <m:r>
                      <a:rPr lang="en-US" i="1"/>
                      <m:t>𝑦</m:t>
                    </m:r>
                    <m:r>
                      <a:rPr lang="en-US" i="1"/>
                      <m:t>=</m:t>
                    </m:r>
                    <m:r>
                      <a:rPr lang="en-US" i="1"/>
                      <m:t>𝐶𝑥</m:t>
                    </m:r>
                    <m:r>
                      <a:rPr lang="en-US" i="1"/>
                      <m:t>+</m:t>
                    </m:r>
                    <m:r>
                      <a:rPr lang="en-US" i="1"/>
                      <m:t>𝐷𝑢</m:t>
                    </m:r>
                  </m:oMath>
                </a14:m>
                <a:r>
                  <a:rPr lang="en-US" dirty="0"/>
                  <a:t> </a:t>
                </a:r>
              </a:p>
              <a:p>
                <a:r>
                  <a:rPr lang="en-US" dirty="0"/>
                  <a:t>is given as follows. The necessary and sufficient condition for a system to be completely observable is that the matrix </a:t>
                </a:r>
                <a14:m>
                  <m:oMath xmlns:m="http://schemas.openxmlformats.org/officeDocument/2006/math">
                    <m:sSub>
                      <m:sSubPr>
                        <m:ctrlPr>
                          <a:rPr lang="en-US" i="1"/>
                        </m:ctrlPr>
                      </m:sSubPr>
                      <m:e>
                        <m:r>
                          <a:rPr lang="en-US" i="1"/>
                          <m:t>𝑀</m:t>
                        </m:r>
                      </m:e>
                      <m:sub>
                        <m:r>
                          <a:rPr lang="en-US" i="1"/>
                          <m:t>𝑜</m:t>
                        </m:r>
                      </m:sub>
                    </m:sSub>
                  </m:oMath>
                </a14:m>
                <a:r>
                  <a:rPr lang="en-US" dirty="0"/>
                  <a:t> is defined as</a:t>
                </a:r>
              </a:p>
              <a:p>
                <a14:m>
                  <m:oMath xmlns:m="http://schemas.openxmlformats.org/officeDocument/2006/math">
                    <m:sSub>
                      <m:sSubPr>
                        <m:ctrlPr>
                          <a:rPr lang="en-US" i="1"/>
                        </m:ctrlPr>
                      </m:sSubPr>
                      <m:e>
                        <m:r>
                          <a:rPr lang="en-US" i="1"/>
                          <m:t>𝑀</m:t>
                        </m:r>
                      </m:e>
                      <m:sub>
                        <m:r>
                          <a:rPr lang="en-US" i="1"/>
                          <m:t>𝑜</m:t>
                        </m:r>
                      </m:sub>
                    </m:sSub>
                    <m:r>
                      <a:rPr lang="en-US" i="1"/>
                      <m:t>=[</m:t>
                    </m:r>
                    <m:sSup>
                      <m:sSupPr>
                        <m:ctrlPr>
                          <a:rPr lang="en-US" i="1"/>
                        </m:ctrlPr>
                      </m:sSupPr>
                      <m:e>
                        <m:r>
                          <a:rPr lang="en-US" i="1"/>
                          <m:t>𝐶</m:t>
                        </m:r>
                      </m:e>
                      <m:sup>
                        <m:r>
                          <a:rPr lang="en-US" i="1"/>
                          <m:t>𝑇</m:t>
                        </m:r>
                      </m:sup>
                    </m:sSup>
                    <m:r>
                      <a:rPr lang="en-US" i="1"/>
                      <m:t>,</m:t>
                    </m:r>
                  </m:oMath>
                </a14:m>
                <a:r>
                  <a:rPr lang="en-US" dirty="0"/>
                  <a:t> A</a:t>
                </a:r>
                <a14:m>
                  <m:oMath xmlns:m="http://schemas.openxmlformats.org/officeDocument/2006/math">
                    <m:sSup>
                      <m:sSupPr>
                        <m:ctrlPr>
                          <a:rPr lang="en-US" i="1"/>
                        </m:ctrlPr>
                      </m:sSupPr>
                      <m:e>
                        <m:r>
                          <a:rPr lang="en-US" i="1"/>
                          <m:t>𝐶</m:t>
                        </m:r>
                      </m:e>
                      <m:sup>
                        <m:r>
                          <a:rPr lang="en-US" i="1"/>
                          <m:t>𝑇</m:t>
                        </m:r>
                      </m:sup>
                    </m:sSup>
                    <m:r>
                      <a:rPr lang="en-US" i="1"/>
                      <m:t>, …, </m:t>
                    </m:r>
                    <m:sSup>
                      <m:sSupPr>
                        <m:ctrlPr>
                          <a:rPr lang="en-US" i="1"/>
                        </m:ctrlPr>
                      </m:sSupPr>
                      <m:e>
                        <m:sSup>
                          <m:sSupPr>
                            <m:ctrlPr>
                              <a:rPr lang="en-US" i="1"/>
                            </m:ctrlPr>
                          </m:sSupPr>
                          <m:e>
                            <m:r>
                              <a:rPr lang="en-US" i="1"/>
                              <m:t>(</m:t>
                            </m:r>
                            <m:r>
                              <a:rPr lang="en-US" i="1"/>
                              <m:t>𝐴</m:t>
                            </m:r>
                          </m:e>
                          <m:sup>
                            <m:r>
                              <a:rPr lang="en-US" i="1"/>
                              <m:t>𝑇</m:t>
                            </m:r>
                          </m:sup>
                        </m:sSup>
                        <m:r>
                          <a:rPr lang="en-US" i="1"/>
                          <m:t>)</m:t>
                        </m:r>
                      </m:e>
                      <m:sup>
                        <m:r>
                          <a:rPr lang="en-US" i="1"/>
                          <m:t>𝑛</m:t>
                        </m:r>
                        <m:r>
                          <a:rPr lang="en-US" i="1"/>
                          <m:t>−1</m:t>
                        </m:r>
                      </m:sup>
                    </m:sSup>
                    <m:sSup>
                      <m:sSupPr>
                        <m:ctrlPr>
                          <a:rPr lang="en-US" i="1"/>
                        </m:ctrlPr>
                      </m:sSupPr>
                      <m:e>
                        <m:r>
                          <a:rPr lang="en-US" i="1"/>
                          <m:t>𝐶</m:t>
                        </m:r>
                      </m:e>
                      <m:sup>
                        <m:r>
                          <a:rPr lang="en-US" i="1"/>
                          <m:t>𝑇</m:t>
                        </m:r>
                      </m:sup>
                    </m:sSup>
                    <m:r>
                      <a:rPr lang="en-US" i="1"/>
                      <m:t>]</m:t>
                    </m:r>
                  </m:oMath>
                </a14:m>
                <a:r>
                  <a:rPr lang="en-US" dirty="0"/>
                  <a:t> is of the rank n.</a:t>
                </a:r>
              </a:p>
              <a:p>
                <a:endParaRPr lang="en-US" dirty="0"/>
              </a:p>
            </p:txBody>
          </p:sp>
        </mc:Choice>
        <mc:Fallback>
          <p:sp>
            <p:nvSpPr>
              <p:cNvPr id="3" name="Content Placeholder 2">
                <a:extLst>
                  <a:ext uri="{FF2B5EF4-FFF2-40B4-BE49-F238E27FC236}">
                    <a16:creationId xmlns:a16="http://schemas.microsoft.com/office/drawing/2014/main" id="{B77BB394-1DD4-4ED0-B0A6-24C008E46F64}"/>
                  </a:ext>
                </a:extLst>
              </p:cNvPr>
              <p:cNvSpPr>
                <a:spLocks noGrp="1" noRot="1" noChangeAspect="1" noMove="1" noResize="1" noEditPoints="1" noAdjustHandles="1" noChangeArrowheads="1" noChangeShapeType="1" noTextEdit="1"/>
              </p:cNvSpPr>
              <p:nvPr>
                <p:ph idx="1"/>
              </p:nvPr>
            </p:nvSpPr>
            <p:spPr>
              <a:xfrm>
                <a:off x="838200" y="1081088"/>
                <a:ext cx="10515600" cy="5776912"/>
              </a:xfrm>
              <a:blipFill>
                <a:blip r:embed="rId2"/>
                <a:stretch>
                  <a:fillRect l="-1043" t="-1688" r="-58"/>
                </a:stretch>
              </a:blipFill>
            </p:spPr>
            <p:txBody>
              <a:bodyPr/>
              <a:lstStyle/>
              <a:p>
                <a:r>
                  <a:rPr lang="en-US">
                    <a:noFill/>
                  </a:rPr>
                  <a:t> </a:t>
                </a:r>
              </a:p>
            </p:txBody>
          </p:sp>
        </mc:Fallback>
      </mc:AlternateContent>
    </p:spTree>
    <p:extLst>
      <p:ext uri="{BB962C8B-B14F-4D97-AF65-F5344CB8AC3E}">
        <p14:creationId xmlns:p14="http://schemas.microsoft.com/office/powerpoint/2010/main" val="33214236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0A08-90CF-4C73-A348-F015AF80BB82}"/>
              </a:ext>
            </a:extLst>
          </p:cNvPr>
          <p:cNvSpPr>
            <a:spLocks noGrp="1"/>
          </p:cNvSpPr>
          <p:nvPr>
            <p:ph type="title"/>
          </p:nvPr>
        </p:nvSpPr>
        <p:spPr/>
        <p:txBody>
          <a:bodyPr/>
          <a:lstStyle/>
          <a:p>
            <a:r>
              <a:rPr lang="en-US" dirty="0"/>
              <a:t>Example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708F6E-6808-4923-96EB-CEF0BB654309}"/>
                  </a:ext>
                </a:extLst>
              </p:cNvPr>
              <p:cNvSpPr>
                <a:spLocks noGrp="1"/>
              </p:cNvSpPr>
              <p:nvPr>
                <p:ph idx="1"/>
              </p:nvPr>
            </p:nvSpPr>
            <p:spPr/>
            <p:txBody>
              <a:bodyPr/>
              <a:lstStyle/>
              <a:p>
                <a:r>
                  <a:rPr lang="en-US" dirty="0"/>
                  <a:t>Consider the system described by </a:t>
                </a:r>
              </a:p>
              <a:p>
                <a14:m>
                  <m:oMath xmlns:m="http://schemas.openxmlformats.org/officeDocument/2006/math">
                    <m:d>
                      <m:dPr>
                        <m:begChr m:val="["/>
                        <m:endChr m:val="]"/>
                        <m:ctrlPr>
                          <a:rPr lang="en-US" i="1"/>
                        </m:ctrlPr>
                      </m:dPr>
                      <m:e>
                        <m:m>
                          <m:mPr>
                            <m:mcs>
                              <m:mc>
                                <m:mcPr>
                                  <m:count m:val="1"/>
                                  <m:mcJc m:val="center"/>
                                </m:mcPr>
                              </m:mc>
                            </m:mcs>
                            <m:ctrlPr>
                              <a:rPr lang="en-US" i="1"/>
                            </m:ctrlPr>
                          </m:mPr>
                          <m:mr>
                            <m:e>
                              <m:acc>
                                <m:accPr>
                                  <m:chr m:val="̇"/>
                                  <m:ctrlPr>
                                    <a:rPr lang="en-US" i="1"/>
                                  </m:ctrlPr>
                                </m:accPr>
                                <m:e>
                                  <m:sSub>
                                    <m:sSubPr>
                                      <m:ctrlPr>
                                        <a:rPr lang="en-US" i="1"/>
                                      </m:ctrlPr>
                                    </m:sSubPr>
                                    <m:e>
                                      <m:r>
                                        <a:rPr lang="en-US" i="1"/>
                                        <m:t>𝑥</m:t>
                                      </m:r>
                                    </m:e>
                                    <m:sub>
                                      <m:r>
                                        <a:rPr lang="en-US" i="1"/>
                                        <m:t>1</m:t>
                                      </m:r>
                                    </m:sub>
                                  </m:sSub>
                                </m:e>
                              </m:acc>
                            </m:e>
                          </m:mr>
                          <m:mr>
                            <m:e>
                              <m:acc>
                                <m:accPr>
                                  <m:chr m:val="̇"/>
                                  <m:ctrlPr>
                                    <a:rPr lang="en-US" i="1"/>
                                  </m:ctrlPr>
                                </m:accPr>
                                <m:e>
                                  <m:sSub>
                                    <m:sSubPr>
                                      <m:ctrlPr>
                                        <a:rPr lang="en-US" i="1"/>
                                      </m:ctrlPr>
                                    </m:sSubPr>
                                    <m:e>
                                      <m:r>
                                        <a:rPr lang="en-US" i="1"/>
                                        <m:t>𝑥</m:t>
                                      </m:r>
                                    </m:e>
                                    <m:sub>
                                      <m:r>
                                        <a:rPr lang="en-US" i="1"/>
                                        <m:t>2</m:t>
                                      </m:r>
                                    </m:sub>
                                  </m:sSub>
                                </m:e>
                              </m:acc>
                            </m:e>
                          </m:mr>
                        </m:m>
                      </m:e>
                    </m:d>
                    <m:r>
                      <a:rPr lang="en-US" i="1"/>
                      <m:t>=</m:t>
                    </m:r>
                    <m:d>
                      <m:dPr>
                        <m:begChr m:val="["/>
                        <m:endChr m:val="]"/>
                        <m:ctrlPr>
                          <a:rPr lang="en-US" i="1"/>
                        </m:ctrlPr>
                      </m:dPr>
                      <m:e>
                        <m:m>
                          <m:mPr>
                            <m:mcs>
                              <m:mc>
                                <m:mcPr>
                                  <m:count m:val="2"/>
                                  <m:mcJc m:val="center"/>
                                </m:mcPr>
                              </m:mc>
                            </m:mcs>
                            <m:ctrlPr>
                              <a:rPr lang="en-US" i="1"/>
                            </m:ctrlPr>
                          </m:mPr>
                          <m:mr>
                            <m:e>
                              <m:r>
                                <a:rPr lang="en-US" i="1"/>
                                <m:t>1</m:t>
                              </m:r>
                            </m:e>
                            <m:e>
                              <m:r>
                                <a:rPr lang="en-US" i="1"/>
                                <m:t>1</m:t>
                              </m:r>
                            </m:e>
                          </m:mr>
                          <m:mr>
                            <m:e>
                              <m:r>
                                <a:rPr lang="en-US" i="1"/>
                                <m:t>−2</m:t>
                              </m:r>
                            </m:e>
                            <m:e>
                              <m:r>
                                <a:rPr lang="en-US" i="1"/>
                                <m:t>−1</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𝑥</m:t>
                                  </m:r>
                                </m:e>
                                <m:sub>
                                  <m:r>
                                    <a:rPr lang="en-US" i="1"/>
                                    <m:t>2</m:t>
                                  </m:r>
                                </m:sub>
                              </m:sSub>
                            </m:e>
                          </m:mr>
                        </m:m>
                      </m:e>
                    </m:d>
                    <m:r>
                      <a:rPr lang="en-US" i="1"/>
                      <m:t>+</m:t>
                    </m:r>
                    <m:d>
                      <m:dPr>
                        <m:begChr m:val="["/>
                        <m:endChr m:val="]"/>
                        <m:ctrlPr>
                          <a:rPr lang="en-US" i="1"/>
                        </m:ctrlPr>
                      </m:dPr>
                      <m:e>
                        <m:m>
                          <m:mPr>
                            <m:mcs>
                              <m:mc>
                                <m:mcPr>
                                  <m:count m:val="1"/>
                                  <m:mcJc m:val="center"/>
                                </m:mcPr>
                              </m:mc>
                            </m:mcs>
                            <m:ctrlPr>
                              <a:rPr lang="en-US" i="1"/>
                            </m:ctrlPr>
                          </m:mPr>
                          <m:mr>
                            <m:e>
                              <m:r>
                                <a:rPr lang="en-US" i="1"/>
                                <m:t>0</m:t>
                              </m:r>
                            </m:e>
                          </m:mr>
                          <m:mr>
                            <m:e>
                              <m:r>
                                <a:rPr lang="en-US" i="1"/>
                                <m:t>1</m:t>
                              </m:r>
                            </m:e>
                          </m:mr>
                        </m:m>
                      </m:e>
                    </m:d>
                    <m:r>
                      <a:rPr lang="en-US" i="1"/>
                      <m:t>[</m:t>
                    </m:r>
                    <m:r>
                      <a:rPr lang="en-US" i="1"/>
                      <m:t>𝑢</m:t>
                    </m:r>
                    <m:r>
                      <a:rPr lang="en-US" i="1"/>
                      <m:t>]</m:t>
                    </m:r>
                  </m:oMath>
                </a14:m>
                <a:r>
                  <a:rPr lang="en-US" dirty="0"/>
                  <a:t> </a:t>
                </a:r>
              </a:p>
              <a:p>
                <a:r>
                  <a:rPr lang="en-US" dirty="0"/>
                  <a:t> </a:t>
                </a:r>
                <a14:m>
                  <m:oMath xmlns:m="http://schemas.openxmlformats.org/officeDocument/2006/math">
                    <m:d>
                      <m:dPr>
                        <m:begChr m:val="["/>
                        <m:endChr m:val="]"/>
                        <m:ctrlPr>
                          <a:rPr lang="en-US" i="1"/>
                        </m:ctrlPr>
                      </m:dPr>
                      <m:e>
                        <m:r>
                          <a:rPr lang="en-US" i="1"/>
                          <m:t>𝑦</m:t>
                        </m:r>
                      </m:e>
                    </m:d>
                    <m:r>
                      <a:rPr lang="en-US" i="1"/>
                      <m:t>=</m:t>
                    </m:r>
                    <m:d>
                      <m:dPr>
                        <m:begChr m:val="["/>
                        <m:endChr m:val="]"/>
                        <m:ctrlPr>
                          <a:rPr lang="en-US" i="1"/>
                        </m:ctrlPr>
                      </m:dPr>
                      <m:e>
                        <m:m>
                          <m:mPr>
                            <m:mcs>
                              <m:mc>
                                <m:mcPr>
                                  <m:count m:val="2"/>
                                  <m:mcJc m:val="center"/>
                                </m:mcPr>
                              </m:mc>
                            </m:mcs>
                            <m:ctrlPr>
                              <a:rPr lang="en-US" i="1"/>
                            </m:ctrlPr>
                          </m:mPr>
                          <m:mr>
                            <m:e>
                              <m:r>
                                <a:rPr lang="en-US" i="1"/>
                                <m:t>1</m:t>
                              </m:r>
                            </m:e>
                            <m:e>
                              <m:r>
                                <a:rPr lang="en-US" i="1"/>
                                <m:t>0</m:t>
                              </m:r>
                            </m:e>
                          </m:mr>
                        </m:m>
                      </m:e>
                    </m:d>
                    <m:d>
                      <m:dPr>
                        <m:begChr m:val="["/>
                        <m:endChr m:val="]"/>
                        <m:ctrlPr>
                          <a:rPr lang="en-US" i="1"/>
                        </m:ctrlPr>
                      </m:dPr>
                      <m:e>
                        <m:m>
                          <m:mPr>
                            <m:mcs>
                              <m:mc>
                                <m:mcPr>
                                  <m:count m:val="1"/>
                                  <m:mcJc m:val="center"/>
                                </m:mcPr>
                              </m:mc>
                            </m:mcs>
                            <m:ctrlPr>
                              <a:rPr lang="en-US" i="1"/>
                            </m:ctrlPr>
                          </m:mPr>
                          <m:mr>
                            <m:e>
                              <m:sSub>
                                <m:sSubPr>
                                  <m:ctrlPr>
                                    <a:rPr lang="en-US" i="1"/>
                                  </m:ctrlPr>
                                </m:sSubPr>
                                <m:e>
                                  <m:r>
                                    <a:rPr lang="en-US" i="1"/>
                                    <m:t>𝑥</m:t>
                                  </m:r>
                                </m:e>
                                <m:sub>
                                  <m:r>
                                    <a:rPr lang="en-US" i="1"/>
                                    <m:t>1</m:t>
                                  </m:r>
                                </m:sub>
                              </m:sSub>
                            </m:e>
                          </m:mr>
                          <m:mr>
                            <m:e>
                              <m:sSub>
                                <m:sSubPr>
                                  <m:ctrlPr>
                                    <a:rPr lang="en-US" i="1"/>
                                  </m:ctrlPr>
                                </m:sSubPr>
                                <m:e>
                                  <m:r>
                                    <a:rPr lang="en-US" i="1"/>
                                    <m:t>𝑥</m:t>
                                  </m:r>
                                </m:e>
                                <m:sub>
                                  <m:r>
                                    <a:rPr lang="en-US" i="1"/>
                                    <m:t>2</m:t>
                                  </m:r>
                                </m:sub>
                              </m:sSub>
                            </m:e>
                          </m:mr>
                        </m:m>
                      </m:e>
                    </m:d>
                  </m:oMath>
                </a14:m>
                <a:endParaRPr lang="en-US" dirty="0"/>
              </a:p>
              <a:p>
                <a:r>
                  <a:rPr lang="en-US" dirty="0"/>
                  <a:t>Is this system controllable and observable?</a:t>
                </a:r>
              </a:p>
              <a:p>
                <a:endParaRPr lang="en-US" dirty="0"/>
              </a:p>
            </p:txBody>
          </p:sp>
        </mc:Choice>
        <mc:Fallback>
          <p:sp>
            <p:nvSpPr>
              <p:cNvPr id="3" name="Content Placeholder 2">
                <a:extLst>
                  <a:ext uri="{FF2B5EF4-FFF2-40B4-BE49-F238E27FC236}">
                    <a16:creationId xmlns:a16="http://schemas.microsoft.com/office/drawing/2014/main" id="{D2708F6E-6808-4923-96EB-CEF0BB65430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572505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1A6F6-715C-4128-A4E7-5D36AA00C85A}"/>
              </a:ext>
            </a:extLst>
          </p:cNvPr>
          <p:cNvSpPr>
            <a:spLocks noGrp="1"/>
          </p:cNvSpPr>
          <p:nvPr>
            <p:ph type="title"/>
          </p:nvPr>
        </p:nvSpPr>
        <p:spPr/>
        <p:txBody>
          <a:bodyPr/>
          <a:lstStyle/>
          <a:p>
            <a:r>
              <a:rPr lang="en-US" dirty="0"/>
              <a:t>Solution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6801DB1-C633-4665-BA08-84936CDBE94C}"/>
                  </a:ext>
                </a:extLst>
              </p:cNvPr>
              <p:cNvSpPr>
                <a:spLocks noGrp="1"/>
              </p:cNvSpPr>
              <p:nvPr>
                <p:ph idx="1"/>
              </p:nvPr>
            </p:nvSpPr>
            <p:spPr>
              <a:xfrm>
                <a:off x="838200" y="1315453"/>
                <a:ext cx="10515600" cy="5309936"/>
              </a:xfrm>
            </p:spPr>
            <p:txBody>
              <a:bodyPr>
                <a:normAutofit/>
              </a:bodyPr>
              <a:lstStyle/>
              <a:p>
                <a:r>
                  <a:rPr lang="en-US" dirty="0"/>
                  <a:t>Matrix A=</a:t>
                </a:r>
                <a14:m>
                  <m:oMath xmlns:m="http://schemas.openxmlformats.org/officeDocument/2006/math">
                    <m:d>
                      <m:dPr>
                        <m:begChr m:val="["/>
                        <m:endChr m:val="]"/>
                        <m:ctrlPr>
                          <a:rPr lang="en-US" i="1"/>
                        </m:ctrlPr>
                      </m:dPr>
                      <m:e>
                        <m:m>
                          <m:mPr>
                            <m:mcs>
                              <m:mc>
                                <m:mcPr>
                                  <m:count m:val="2"/>
                                  <m:mcJc m:val="center"/>
                                </m:mcPr>
                              </m:mc>
                            </m:mcs>
                            <m:ctrlPr>
                              <a:rPr lang="en-US" i="1"/>
                            </m:ctrlPr>
                          </m:mPr>
                          <m:mr>
                            <m:e>
                              <m:r>
                                <a:rPr lang="en-US" i="1"/>
                                <m:t>1</m:t>
                              </m:r>
                            </m:e>
                            <m:e>
                              <m:r>
                                <a:rPr lang="en-US" i="1"/>
                                <m:t>1</m:t>
                              </m:r>
                            </m:e>
                          </m:mr>
                          <m:mr>
                            <m:e>
                              <m:r>
                                <a:rPr lang="en-US" i="1"/>
                                <m:t>−2</m:t>
                              </m:r>
                            </m:e>
                            <m:e>
                              <m:r>
                                <a:rPr lang="en-US" i="1"/>
                                <m:t>−1</m:t>
                              </m:r>
                            </m:e>
                          </m:mr>
                        </m:m>
                      </m:e>
                    </m:d>
                  </m:oMath>
                </a14:m>
                <a:r>
                  <a:rPr lang="en-US" dirty="0"/>
                  <a:t>   B=</a:t>
                </a:r>
                <a14:m>
                  <m:oMath xmlns:m="http://schemas.openxmlformats.org/officeDocument/2006/math">
                    <m:d>
                      <m:dPr>
                        <m:begChr m:val="["/>
                        <m:endChr m:val="]"/>
                        <m:ctrlPr>
                          <a:rPr lang="en-US" i="1"/>
                        </m:ctrlPr>
                      </m:dPr>
                      <m:e>
                        <m:m>
                          <m:mPr>
                            <m:mcs>
                              <m:mc>
                                <m:mcPr>
                                  <m:count m:val="1"/>
                                  <m:mcJc m:val="center"/>
                                </m:mcPr>
                              </m:mc>
                            </m:mcs>
                            <m:ctrlPr>
                              <a:rPr lang="en-US" i="1"/>
                            </m:ctrlPr>
                          </m:mPr>
                          <m:mr>
                            <m:e>
                              <m:r>
                                <a:rPr lang="en-US" i="1"/>
                                <m:t>0</m:t>
                              </m:r>
                            </m:e>
                          </m:mr>
                          <m:mr>
                            <m:e>
                              <m:r>
                                <a:rPr lang="en-US" i="1"/>
                                <m:t>1</m:t>
                              </m:r>
                            </m:e>
                          </m:mr>
                        </m:m>
                      </m:e>
                    </m:d>
                  </m:oMath>
                </a14:m>
                <a:r>
                  <a:rPr lang="en-US" dirty="0"/>
                  <a:t>    C=</a:t>
                </a:r>
                <a14:m>
                  <m:oMath xmlns:m="http://schemas.openxmlformats.org/officeDocument/2006/math">
                    <m:d>
                      <m:dPr>
                        <m:begChr m:val="["/>
                        <m:endChr m:val="]"/>
                        <m:ctrlPr>
                          <a:rPr lang="en-US" i="1"/>
                        </m:ctrlPr>
                      </m:dPr>
                      <m:e>
                        <m:m>
                          <m:mPr>
                            <m:mcs>
                              <m:mc>
                                <m:mcPr>
                                  <m:count m:val="2"/>
                                  <m:mcJc m:val="center"/>
                                </m:mcPr>
                              </m:mc>
                            </m:mcs>
                            <m:ctrlPr>
                              <a:rPr lang="en-US" i="1"/>
                            </m:ctrlPr>
                          </m:mPr>
                          <m:mr>
                            <m:e>
                              <m:r>
                                <a:rPr lang="en-US" i="1"/>
                                <m:t>1</m:t>
                              </m:r>
                            </m:e>
                            <m:e>
                              <m:r>
                                <a:rPr lang="en-US" i="1"/>
                                <m:t>0</m:t>
                              </m:r>
                            </m:e>
                          </m:mr>
                        </m:m>
                      </m:e>
                    </m:d>
                  </m:oMath>
                </a14:m>
                <a:endParaRPr lang="en-US" dirty="0"/>
              </a:p>
              <a:p>
                <a14:m>
                  <m:oMath xmlns:m="http://schemas.openxmlformats.org/officeDocument/2006/math">
                    <m:d>
                      <m:dPr>
                        <m:begChr m:val="["/>
                        <m:endChr m:val="]"/>
                        <m:ctrlPr>
                          <a:rPr lang="en-US" i="1"/>
                        </m:ctrlPr>
                      </m:dPr>
                      <m:e>
                        <m:sSup>
                          <m:sSupPr>
                            <m:ctrlPr>
                              <a:rPr lang="en-US" i="1"/>
                            </m:ctrlPr>
                          </m:sSupPr>
                          <m:e>
                            <m:r>
                              <a:rPr lang="en-US" i="1"/>
                              <m:t>𝐴</m:t>
                            </m:r>
                          </m:e>
                          <m:sup>
                            <m:r>
                              <a:rPr lang="en-US" i="1"/>
                              <m:t>𝑇</m:t>
                            </m:r>
                          </m:sup>
                        </m:sSup>
                        <m:sSup>
                          <m:sSupPr>
                            <m:ctrlPr>
                              <a:rPr lang="en-US" i="1"/>
                            </m:ctrlPr>
                          </m:sSupPr>
                          <m:e>
                            <m:r>
                              <a:rPr lang="en-US" i="1"/>
                              <m:t>𝐶</m:t>
                            </m:r>
                          </m:e>
                          <m:sup>
                            <m:r>
                              <a:rPr lang="en-US" i="1"/>
                              <m:t>𝑇</m:t>
                            </m:r>
                          </m:sup>
                        </m:sSup>
                      </m:e>
                    </m:d>
                    <m:r>
                      <a:rPr lang="en-US" i="1"/>
                      <m:t>=</m:t>
                    </m:r>
                    <m:d>
                      <m:dPr>
                        <m:begChr m:val="["/>
                        <m:endChr m:val="]"/>
                        <m:ctrlPr>
                          <a:rPr lang="en-US" i="1"/>
                        </m:ctrlPr>
                      </m:dPr>
                      <m:e>
                        <m:m>
                          <m:mPr>
                            <m:mcs>
                              <m:mc>
                                <m:mcPr>
                                  <m:count m:val="2"/>
                                  <m:mcJc m:val="center"/>
                                </m:mcPr>
                              </m:mc>
                            </m:mcs>
                            <m:ctrlPr>
                              <a:rPr lang="en-US" i="1"/>
                            </m:ctrlPr>
                          </m:mPr>
                          <m:mr>
                            <m:e>
                              <m:r>
                                <a:rPr lang="en-US" i="1"/>
                                <m:t>1</m:t>
                              </m:r>
                            </m:e>
                            <m:e>
                              <m:r>
                                <a:rPr lang="en-US" i="1"/>
                                <m:t>−2</m:t>
                              </m:r>
                            </m:e>
                          </m:mr>
                          <m:mr>
                            <m:e>
                              <m:r>
                                <a:rPr lang="en-US" i="1"/>
                                <m:t>1</m:t>
                              </m:r>
                            </m:e>
                            <m:e>
                              <m:r>
                                <a:rPr lang="en-US" i="1"/>
                                <m:t>−1</m:t>
                              </m:r>
                            </m:e>
                          </m:mr>
                        </m:m>
                      </m:e>
                    </m:d>
                    <m:d>
                      <m:dPr>
                        <m:begChr m:val="["/>
                        <m:endChr m:val="]"/>
                        <m:ctrlPr>
                          <a:rPr lang="en-US" i="1"/>
                        </m:ctrlPr>
                      </m:dPr>
                      <m:e>
                        <m:m>
                          <m:mPr>
                            <m:mcs>
                              <m:mc>
                                <m:mcPr>
                                  <m:count m:val="1"/>
                                  <m:mcJc m:val="center"/>
                                </m:mcPr>
                              </m:mc>
                            </m:mcs>
                            <m:ctrlPr>
                              <a:rPr lang="en-US" i="1"/>
                            </m:ctrlPr>
                          </m:mPr>
                          <m:mr>
                            <m:e>
                              <m:r>
                                <a:rPr lang="en-US" i="1"/>
                                <m:t>1</m:t>
                              </m:r>
                            </m:e>
                          </m:mr>
                          <m:mr>
                            <m:e>
                              <m:r>
                                <a:rPr lang="en-US" i="1"/>
                                <m:t>0</m:t>
                              </m:r>
                            </m:e>
                          </m:mr>
                        </m:m>
                      </m:e>
                    </m:d>
                  </m:oMath>
                </a14:m>
                <a:r>
                  <a:rPr lang="en-US" dirty="0"/>
                  <a:t>=</a:t>
                </a:r>
                <a14:m>
                  <m:oMath xmlns:m="http://schemas.openxmlformats.org/officeDocument/2006/math">
                    <m:d>
                      <m:dPr>
                        <m:begChr m:val="["/>
                        <m:endChr m:val="]"/>
                        <m:ctrlPr>
                          <a:rPr lang="en-US" i="1"/>
                        </m:ctrlPr>
                      </m:dPr>
                      <m:e>
                        <m:m>
                          <m:mPr>
                            <m:mcs>
                              <m:mc>
                                <m:mcPr>
                                  <m:count m:val="1"/>
                                  <m:mcJc m:val="center"/>
                                </m:mcPr>
                              </m:mc>
                            </m:mcs>
                            <m:ctrlPr>
                              <a:rPr lang="en-US" i="1"/>
                            </m:ctrlPr>
                          </m:mPr>
                          <m:mr>
                            <m:e>
                              <m:r>
                                <a:rPr lang="en-US" i="1"/>
                                <m:t>1</m:t>
                              </m:r>
                            </m:e>
                          </m:mr>
                          <m:mr>
                            <m:e>
                              <m:r>
                                <a:rPr lang="en-US" i="1"/>
                                <m:t>1</m:t>
                              </m:r>
                            </m:e>
                          </m:mr>
                        </m:m>
                      </m:e>
                    </m:d>
                  </m:oMath>
                </a14:m>
                <a:endParaRPr lang="en-US" dirty="0"/>
              </a:p>
              <a:p>
                <a:r>
                  <a:rPr lang="en-US" dirty="0"/>
                  <a:t> </a:t>
                </a:r>
              </a:p>
              <a:p>
                <a:r>
                  <a:rPr lang="en-US" dirty="0"/>
                  <a:t>Observability Matrix </a:t>
                </a:r>
              </a:p>
              <a:p>
                <a14:m>
                  <m:oMath xmlns:m="http://schemas.openxmlformats.org/officeDocument/2006/math">
                    <m:sSub>
                      <m:sSubPr>
                        <m:ctrlPr>
                          <a:rPr lang="en-US" i="1"/>
                        </m:ctrlPr>
                      </m:sSubPr>
                      <m:e>
                        <m:r>
                          <a:rPr lang="en-US" i="1"/>
                          <m:t>𝑀</m:t>
                        </m:r>
                      </m:e>
                      <m:sub>
                        <m:r>
                          <a:rPr lang="en-US" i="1"/>
                          <m:t>𝑜</m:t>
                        </m:r>
                      </m:sub>
                    </m:sSub>
                    <m:r>
                      <a:rPr lang="en-US" i="1"/>
                      <m:t>=[</m:t>
                    </m:r>
                    <m:sSup>
                      <m:sSupPr>
                        <m:ctrlPr>
                          <a:rPr lang="en-US" i="1"/>
                        </m:ctrlPr>
                      </m:sSupPr>
                      <m:e>
                        <m:r>
                          <a:rPr lang="en-US" i="1"/>
                          <m:t>𝐶</m:t>
                        </m:r>
                      </m:e>
                      <m:sup>
                        <m:r>
                          <a:rPr lang="en-US" i="1"/>
                          <m:t>𝑇</m:t>
                        </m:r>
                      </m:sup>
                    </m:sSup>
                    <m:r>
                      <a:rPr lang="en-US" i="1"/>
                      <m:t>,</m:t>
                    </m:r>
                  </m:oMath>
                </a14:m>
                <a:r>
                  <a:rPr lang="en-US" dirty="0"/>
                  <a:t> A</a:t>
                </a:r>
                <a14:m>
                  <m:oMath xmlns:m="http://schemas.openxmlformats.org/officeDocument/2006/math">
                    <m:sSup>
                      <m:sSupPr>
                        <m:ctrlPr>
                          <a:rPr lang="en-US" i="1"/>
                        </m:ctrlPr>
                      </m:sSupPr>
                      <m:e>
                        <m:r>
                          <a:rPr lang="en-US" i="1"/>
                          <m:t>𝐶</m:t>
                        </m:r>
                      </m:e>
                      <m:sup>
                        <m:r>
                          <a:rPr lang="en-US" i="1"/>
                          <m:t>𝑇</m:t>
                        </m:r>
                      </m:sup>
                    </m:sSup>
                    <m:r>
                      <a:rPr lang="en-US" i="1"/>
                      <m:t>, …, </m:t>
                    </m:r>
                    <m:sSup>
                      <m:sSupPr>
                        <m:ctrlPr>
                          <a:rPr lang="en-US" i="1"/>
                        </m:ctrlPr>
                      </m:sSupPr>
                      <m:e>
                        <m:sSup>
                          <m:sSupPr>
                            <m:ctrlPr>
                              <a:rPr lang="en-US" i="1"/>
                            </m:ctrlPr>
                          </m:sSupPr>
                          <m:e>
                            <m:r>
                              <a:rPr lang="en-US" i="1"/>
                              <m:t>(</m:t>
                            </m:r>
                            <m:r>
                              <a:rPr lang="en-US" i="1"/>
                              <m:t>𝐴</m:t>
                            </m:r>
                          </m:e>
                          <m:sup>
                            <m:r>
                              <a:rPr lang="en-US" i="1"/>
                              <m:t>𝑇</m:t>
                            </m:r>
                          </m:sup>
                        </m:sSup>
                        <m:r>
                          <a:rPr lang="en-US" i="1"/>
                          <m:t>)</m:t>
                        </m:r>
                      </m:e>
                      <m:sup>
                        <m:r>
                          <a:rPr lang="en-US" i="1"/>
                          <m:t>𝑛</m:t>
                        </m:r>
                        <m:r>
                          <a:rPr lang="en-US" i="1"/>
                          <m:t>−1</m:t>
                        </m:r>
                      </m:sup>
                    </m:sSup>
                    <m:sSup>
                      <m:sSupPr>
                        <m:ctrlPr>
                          <a:rPr lang="en-US" i="1"/>
                        </m:ctrlPr>
                      </m:sSupPr>
                      <m:e>
                        <m:r>
                          <a:rPr lang="en-US" i="1"/>
                          <m:t>𝐶</m:t>
                        </m:r>
                      </m:e>
                      <m:sup>
                        <m:r>
                          <a:rPr lang="en-US" i="1"/>
                          <m:t>𝑇</m:t>
                        </m:r>
                      </m:sup>
                    </m:sSup>
                    <m:r>
                      <a:rPr lang="en-US" i="1"/>
                      <m:t>]</m:t>
                    </m:r>
                  </m:oMath>
                </a14:m>
                <a:endParaRPr lang="en-US" dirty="0"/>
              </a:p>
              <a:p>
                <a14:m>
                  <m:oMath xmlns:m="http://schemas.openxmlformats.org/officeDocument/2006/math">
                    <m:sSub>
                      <m:sSubPr>
                        <m:ctrlPr>
                          <a:rPr lang="en-US" i="1"/>
                        </m:ctrlPr>
                      </m:sSubPr>
                      <m:e>
                        <m:r>
                          <a:rPr lang="en-US" i="1"/>
                          <m:t>𝑀</m:t>
                        </m:r>
                      </m:e>
                      <m:sub>
                        <m:r>
                          <a:rPr lang="en-US" i="1"/>
                          <m:t>𝑜</m:t>
                        </m:r>
                      </m:sub>
                    </m:sSub>
                    <m:r>
                      <a:rPr lang="en-US" i="1"/>
                      <m:t>=</m:t>
                    </m:r>
                    <m:d>
                      <m:dPr>
                        <m:begChr m:val="["/>
                        <m:endChr m:val="]"/>
                        <m:ctrlPr>
                          <a:rPr lang="en-US" i="1"/>
                        </m:ctrlPr>
                      </m:dPr>
                      <m:e>
                        <m:m>
                          <m:mPr>
                            <m:mcs>
                              <m:mc>
                                <m:mcPr>
                                  <m:count m:val="2"/>
                                  <m:mcJc m:val="center"/>
                                </m:mcPr>
                              </m:mc>
                            </m:mcs>
                            <m:ctrlPr>
                              <a:rPr lang="en-US" i="1"/>
                            </m:ctrlPr>
                          </m:mPr>
                          <m:mr>
                            <m:e>
                              <m:r>
                                <a:rPr lang="en-US" i="1"/>
                                <m:t>1</m:t>
                              </m:r>
                            </m:e>
                            <m:e>
                              <m:r>
                                <a:rPr lang="en-US" i="1"/>
                                <m:t>1</m:t>
                              </m:r>
                            </m:e>
                          </m:mr>
                          <m:mr>
                            <m:e>
                              <m:r>
                                <a:rPr lang="en-US" i="1"/>
                                <m:t>0</m:t>
                              </m:r>
                            </m:e>
                            <m:e>
                              <m:r>
                                <a:rPr lang="en-US" i="1"/>
                                <m:t>1</m:t>
                              </m:r>
                            </m:e>
                          </m:mr>
                        </m:m>
                      </m:e>
                    </m:d>
                  </m:oMath>
                </a14:m>
                <a:r>
                  <a:rPr lang="en-US" dirty="0"/>
                  <a:t> </a:t>
                </a:r>
              </a:p>
              <a:p>
                <a:r>
                  <a:rPr lang="en-US" dirty="0"/>
                  <a:t>The rank of </a:t>
                </a:r>
                <a14:m>
                  <m:oMath xmlns:m="http://schemas.openxmlformats.org/officeDocument/2006/math">
                    <m:sSup>
                      <m:sSupPr>
                        <m:ctrlPr>
                          <a:rPr lang="en-US" i="1"/>
                        </m:ctrlPr>
                      </m:sSupPr>
                      <m:e>
                        <m:r>
                          <a:rPr lang="en-US" i="1"/>
                          <m:t>[</m:t>
                        </m:r>
                        <m:r>
                          <a:rPr lang="en-US" i="1"/>
                          <m:t>𝐴𝐶</m:t>
                        </m:r>
                      </m:e>
                      <m:sup>
                        <m:r>
                          <a:rPr lang="en-US" i="1"/>
                          <m:t>𝑇</m:t>
                        </m:r>
                      </m:sup>
                    </m:sSup>
                    <m:r>
                      <a:rPr lang="en-US" i="1"/>
                      <m:t>:</m:t>
                    </m:r>
                    <m:sSup>
                      <m:sSupPr>
                        <m:ctrlPr>
                          <a:rPr lang="en-US" i="1"/>
                        </m:ctrlPr>
                      </m:sSupPr>
                      <m:e>
                        <m:r>
                          <a:rPr lang="en-US" i="1"/>
                          <m:t>𝐴</m:t>
                        </m:r>
                      </m:e>
                      <m:sup>
                        <m:r>
                          <a:rPr lang="en-US" i="1"/>
                          <m:t>𝑇</m:t>
                        </m:r>
                      </m:sup>
                    </m:sSup>
                    <m:sSup>
                      <m:sSupPr>
                        <m:ctrlPr>
                          <a:rPr lang="en-US" i="1"/>
                        </m:ctrlPr>
                      </m:sSupPr>
                      <m:e>
                        <m:r>
                          <a:rPr lang="en-US" i="1"/>
                          <m:t>𝐶</m:t>
                        </m:r>
                      </m:e>
                      <m:sup>
                        <m:r>
                          <a:rPr lang="en-US" i="1"/>
                          <m:t>𝑇</m:t>
                        </m:r>
                      </m:sup>
                    </m:sSup>
                    <m:r>
                      <a:rPr lang="en-US" i="1"/>
                      <m:t>] </m:t>
                    </m:r>
                  </m:oMath>
                </a14:m>
                <a:r>
                  <a:rPr lang="en-US" dirty="0"/>
                  <a:t>is 2, hence the system is observable. The rank of a matrix A is the order of the largest square array contained in A which has a non-zero determinant.</a:t>
                </a:r>
              </a:p>
              <a:p>
                <a:endParaRPr lang="en-US" dirty="0"/>
              </a:p>
            </p:txBody>
          </p:sp>
        </mc:Choice>
        <mc:Fallback>
          <p:sp>
            <p:nvSpPr>
              <p:cNvPr id="3" name="Content Placeholder 2">
                <a:extLst>
                  <a:ext uri="{FF2B5EF4-FFF2-40B4-BE49-F238E27FC236}">
                    <a16:creationId xmlns:a16="http://schemas.microsoft.com/office/drawing/2014/main" id="{86801DB1-C633-4665-BA08-84936CDBE94C}"/>
                  </a:ext>
                </a:extLst>
              </p:cNvPr>
              <p:cNvSpPr>
                <a:spLocks noGrp="1" noRot="1" noChangeAspect="1" noMove="1" noResize="1" noEditPoints="1" noAdjustHandles="1" noChangeArrowheads="1" noChangeShapeType="1" noTextEdit="1"/>
              </p:cNvSpPr>
              <p:nvPr>
                <p:ph idx="1"/>
              </p:nvPr>
            </p:nvSpPr>
            <p:spPr>
              <a:xfrm>
                <a:off x="838200" y="1315453"/>
                <a:ext cx="10515600" cy="5309936"/>
              </a:xfrm>
              <a:blipFill>
                <a:blip r:embed="rId2"/>
                <a:stretch>
                  <a:fillRect l="-1043" r="-1217" b="-804"/>
                </a:stretch>
              </a:blipFill>
            </p:spPr>
            <p:txBody>
              <a:bodyPr/>
              <a:lstStyle/>
              <a:p>
                <a:r>
                  <a:rPr lang="en-US">
                    <a:noFill/>
                  </a:rPr>
                  <a:t> </a:t>
                </a:r>
              </a:p>
            </p:txBody>
          </p:sp>
        </mc:Fallback>
      </mc:AlternateContent>
    </p:spTree>
    <p:extLst>
      <p:ext uri="{BB962C8B-B14F-4D97-AF65-F5344CB8AC3E}">
        <p14:creationId xmlns:p14="http://schemas.microsoft.com/office/powerpoint/2010/main" val="27246574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FE7B-2C34-4CD6-B0DD-0D5D3A8ACD31}"/>
              </a:ext>
            </a:extLst>
          </p:cNvPr>
          <p:cNvSpPr>
            <a:spLocks noGrp="1"/>
          </p:cNvSpPr>
          <p:nvPr>
            <p:ph type="title"/>
          </p:nvPr>
        </p:nvSpPr>
        <p:spPr>
          <a:xfrm>
            <a:off x="597569" y="18255"/>
            <a:ext cx="10515600" cy="1325563"/>
          </a:xfrm>
        </p:spPr>
        <p:txBody>
          <a:bodyPr/>
          <a:lstStyle/>
          <a:p>
            <a:r>
              <a:rPr lang="en-US" b="1" dirty="0"/>
              <a:t>Example</a:t>
            </a:r>
            <a:endParaRPr lang="en-US" dirty="0"/>
          </a:p>
        </p:txBody>
      </p:sp>
      <p:pic>
        <p:nvPicPr>
          <p:cNvPr id="4" name="Content Placeholder 3">
            <a:extLst>
              <a:ext uri="{FF2B5EF4-FFF2-40B4-BE49-F238E27FC236}">
                <a16:creationId xmlns:a16="http://schemas.microsoft.com/office/drawing/2014/main" id="{A19F5DAA-804E-4D45-838D-6DB76FEB1F3C}"/>
              </a:ext>
            </a:extLst>
          </p:cNvPr>
          <p:cNvPicPr>
            <a:picLocks noGrp="1" noChangeAspect="1"/>
          </p:cNvPicPr>
          <p:nvPr>
            <p:ph idx="1"/>
          </p:nvPr>
        </p:nvPicPr>
        <p:blipFill>
          <a:blip r:embed="rId2"/>
          <a:stretch>
            <a:fillRect/>
          </a:stretch>
        </p:blipFill>
        <p:spPr>
          <a:xfrm>
            <a:off x="809265" y="1343817"/>
            <a:ext cx="11297303" cy="4655929"/>
          </a:xfrm>
          <a:prstGeom prst="rect">
            <a:avLst/>
          </a:prstGeom>
        </p:spPr>
      </p:pic>
    </p:spTree>
    <p:extLst>
      <p:ext uri="{BB962C8B-B14F-4D97-AF65-F5344CB8AC3E}">
        <p14:creationId xmlns:p14="http://schemas.microsoft.com/office/powerpoint/2010/main" val="12408358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C3FB-A1D4-4022-8311-A7F0678D7657}"/>
              </a:ext>
            </a:extLst>
          </p:cNvPr>
          <p:cNvSpPr>
            <a:spLocks noGrp="1"/>
          </p:cNvSpPr>
          <p:nvPr>
            <p:ph type="title"/>
          </p:nvPr>
        </p:nvSpPr>
        <p:spPr/>
        <p:txBody>
          <a:bodyPr/>
          <a:lstStyle/>
          <a:p>
            <a:r>
              <a:rPr lang="en-US" dirty="0"/>
              <a:t>Exercise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F60AE4-7282-407F-A419-8EA7D15CC35A}"/>
                  </a:ext>
                </a:extLst>
              </p:cNvPr>
              <p:cNvSpPr>
                <a:spLocks noGrp="1"/>
              </p:cNvSpPr>
              <p:nvPr>
                <p:ph idx="1"/>
              </p:nvPr>
            </p:nvSpPr>
            <p:spPr/>
            <p:txBody>
              <a:bodyPr>
                <a:normAutofit/>
              </a:bodyPr>
              <a:lstStyle/>
              <a:p>
                <a:pPr lvl="0"/>
                <a:r>
                  <a:rPr lang="en-US" dirty="0"/>
                  <a:t>Which of the systems are fully controllable</a:t>
                </a:r>
              </a:p>
              <a:p>
                <a:pPr lvl="0"/>
                <a14:m>
                  <m:oMath xmlns:m="http://schemas.openxmlformats.org/officeDocument/2006/math">
                    <m:acc>
                      <m:accPr>
                        <m:chr m:val="̇"/>
                        <m:ctrlPr>
                          <a:rPr lang="en-US" i="1"/>
                        </m:ctrlPr>
                      </m:accPr>
                      <m:e>
                        <m:r>
                          <a:rPr lang="en-US" i="1"/>
                          <m:t>𝑥</m:t>
                        </m:r>
                      </m:e>
                    </m:acc>
                    <m:r>
                      <a:rPr lang="en-US" i="1"/>
                      <m:t>=</m:t>
                    </m:r>
                    <m:d>
                      <m:dPr>
                        <m:begChr m:val="["/>
                        <m:endChr m:val="]"/>
                        <m:ctrlPr>
                          <a:rPr lang="en-US" i="1"/>
                        </m:ctrlPr>
                      </m:dPr>
                      <m:e>
                        <m:m>
                          <m:mPr>
                            <m:mcs>
                              <m:mc>
                                <m:mcPr>
                                  <m:count m:val="2"/>
                                  <m:mcJc m:val="center"/>
                                </m:mcPr>
                              </m:mc>
                            </m:mcs>
                            <m:ctrlPr>
                              <a:rPr lang="en-US" i="1"/>
                            </m:ctrlPr>
                          </m:mPr>
                          <m:mr>
                            <m:e>
                              <m:r>
                                <a:rPr lang="en-US" i="1"/>
                                <m:t>1</m:t>
                              </m:r>
                            </m:e>
                            <m:e>
                              <m:r>
                                <a:rPr lang="en-US" i="1"/>
                                <m:t>4</m:t>
                              </m:r>
                            </m:e>
                          </m:mr>
                          <m:mr>
                            <m:e>
                              <m:r>
                                <a:rPr lang="en-US" i="1"/>
                                <m:t>−2</m:t>
                              </m:r>
                            </m:e>
                            <m:e>
                              <m:r>
                                <a:rPr lang="en-US" i="1"/>
                                <m:t>−5</m:t>
                              </m:r>
                            </m:e>
                          </m:mr>
                        </m:m>
                      </m:e>
                    </m:d>
                    <m:r>
                      <a:rPr lang="en-US" i="1"/>
                      <m:t>𝑥</m:t>
                    </m:r>
                    <m:r>
                      <a:rPr lang="en-US" i="1"/>
                      <m:t>+</m:t>
                    </m:r>
                    <m:d>
                      <m:dPr>
                        <m:begChr m:val="["/>
                        <m:endChr m:val="]"/>
                        <m:ctrlPr>
                          <a:rPr lang="en-US" i="1"/>
                        </m:ctrlPr>
                      </m:dPr>
                      <m:e>
                        <m:eqArr>
                          <m:eqArrPr>
                            <m:ctrlPr>
                              <a:rPr lang="en-US" i="1"/>
                            </m:ctrlPr>
                          </m:eqArrPr>
                          <m:e>
                            <m:r>
                              <a:rPr lang="en-US" i="1"/>
                              <m:t>0</m:t>
                            </m:r>
                          </m:e>
                          <m:e>
                            <m:r>
                              <a:rPr lang="en-US" i="1"/>
                              <m:t>1</m:t>
                            </m:r>
                          </m:e>
                        </m:eqArr>
                      </m:e>
                    </m:d>
                    <m:r>
                      <a:rPr lang="en-US" i="1"/>
                      <m:t>𝑢</m:t>
                    </m:r>
                  </m:oMath>
                </a14:m>
                <a:endParaRPr lang="en-US" dirty="0"/>
              </a:p>
              <a:p>
                <a:pPr lvl="0"/>
                <a14:m>
                  <m:oMath xmlns:m="http://schemas.openxmlformats.org/officeDocument/2006/math">
                    <m:acc>
                      <m:accPr>
                        <m:chr m:val="̇"/>
                        <m:ctrlPr>
                          <a:rPr lang="en-US" i="1"/>
                        </m:ctrlPr>
                      </m:accPr>
                      <m:e>
                        <m:r>
                          <a:rPr lang="en-US" i="1"/>
                          <m:t>𝑥</m:t>
                        </m:r>
                      </m:e>
                    </m:acc>
                    <m:r>
                      <a:rPr lang="en-US" i="1"/>
                      <m:t>=</m:t>
                    </m:r>
                    <m:d>
                      <m:dPr>
                        <m:begChr m:val="["/>
                        <m:endChr m:val="]"/>
                        <m:ctrlPr>
                          <a:rPr lang="en-US" i="1"/>
                        </m:ctrlPr>
                      </m:dPr>
                      <m:e>
                        <m:m>
                          <m:mPr>
                            <m:mcs>
                              <m:mc>
                                <m:mcPr>
                                  <m:count m:val="2"/>
                                  <m:mcJc m:val="center"/>
                                </m:mcPr>
                              </m:mc>
                            </m:mcs>
                            <m:ctrlPr>
                              <a:rPr lang="en-US" i="1"/>
                            </m:ctrlPr>
                          </m:mPr>
                          <m:mr>
                            <m:e>
                              <m:r>
                                <a:rPr lang="en-US" i="1"/>
                                <m:t>0</m:t>
                              </m:r>
                            </m:e>
                            <m:e>
                              <m:r>
                                <a:rPr lang="en-US" i="1"/>
                                <m:t>4</m:t>
                              </m:r>
                            </m:e>
                          </m:mr>
                          <m:mr>
                            <m:e>
                              <m:r>
                                <a:rPr lang="en-US" i="1"/>
                                <m:t>−2</m:t>
                              </m:r>
                            </m:e>
                            <m:e>
                              <m:r>
                                <a:rPr lang="en-US" i="1"/>
                                <m:t>6</m:t>
                              </m:r>
                            </m:e>
                          </m:mr>
                        </m:m>
                      </m:e>
                    </m:d>
                    <m:r>
                      <a:rPr lang="en-US" i="1"/>
                      <m:t>𝑥</m:t>
                    </m:r>
                    <m:r>
                      <a:rPr lang="en-US" i="1"/>
                      <m:t>+</m:t>
                    </m:r>
                    <m:d>
                      <m:dPr>
                        <m:begChr m:val="["/>
                        <m:endChr m:val="]"/>
                        <m:ctrlPr>
                          <a:rPr lang="en-US" i="1"/>
                        </m:ctrlPr>
                      </m:dPr>
                      <m:e>
                        <m:eqArr>
                          <m:eqArrPr>
                            <m:ctrlPr>
                              <a:rPr lang="en-US" i="1"/>
                            </m:ctrlPr>
                          </m:eqArrPr>
                          <m:e>
                            <m:r>
                              <a:rPr lang="en-US" i="1"/>
                              <m:t>1</m:t>
                            </m:r>
                          </m:e>
                          <m:e>
                            <m:r>
                              <a:rPr lang="en-US" i="1"/>
                              <m:t>1</m:t>
                            </m:r>
                          </m:e>
                        </m:eqArr>
                      </m:e>
                    </m:d>
                    <m:r>
                      <a:rPr lang="en-US" i="1"/>
                      <m:t>𝑢</m:t>
                    </m:r>
                  </m:oMath>
                </a14:m>
                <a:endParaRPr lang="en-US" dirty="0"/>
              </a:p>
              <a:p>
                <a:pPr lvl="0"/>
                <a14:m>
                  <m:oMath xmlns:m="http://schemas.openxmlformats.org/officeDocument/2006/math">
                    <m:acc>
                      <m:accPr>
                        <m:chr m:val="̇"/>
                        <m:ctrlPr>
                          <a:rPr lang="en-US" i="1"/>
                        </m:ctrlPr>
                      </m:accPr>
                      <m:e>
                        <m:r>
                          <a:rPr lang="en-US" i="1"/>
                          <m:t>𝑥</m:t>
                        </m:r>
                      </m:e>
                    </m:acc>
                    <m:r>
                      <a:rPr lang="en-US" i="1"/>
                      <m:t>=</m:t>
                    </m:r>
                    <m:d>
                      <m:dPr>
                        <m:begChr m:val="["/>
                        <m:endChr m:val="]"/>
                        <m:ctrlPr>
                          <a:rPr lang="en-US" i="1"/>
                        </m:ctrlPr>
                      </m:dPr>
                      <m:e>
                        <m:m>
                          <m:mPr>
                            <m:mcs>
                              <m:mc>
                                <m:mcPr>
                                  <m:count m:val="2"/>
                                  <m:mcJc m:val="center"/>
                                </m:mcPr>
                              </m:mc>
                            </m:mcs>
                            <m:ctrlPr>
                              <a:rPr lang="en-US" i="1"/>
                            </m:ctrlPr>
                          </m:mPr>
                          <m:mr>
                            <m:e>
                              <m:r>
                                <a:rPr lang="en-US" i="1"/>
                                <m:t>1</m:t>
                              </m:r>
                            </m:e>
                            <m:e>
                              <m:r>
                                <a:rPr lang="en-US" i="1"/>
                                <m:t>0</m:t>
                              </m:r>
                            </m:e>
                          </m:mr>
                          <m:mr>
                            <m:e>
                              <m:r>
                                <a:rPr lang="en-US" i="1"/>
                                <m:t>−8</m:t>
                              </m:r>
                            </m:e>
                            <m:e>
                              <m:r>
                                <a:rPr lang="en-US" i="1"/>
                                <m:t>−5</m:t>
                              </m:r>
                            </m:e>
                          </m:mr>
                        </m:m>
                      </m:e>
                    </m:d>
                    <m:r>
                      <a:rPr lang="en-US" i="1"/>
                      <m:t>𝑥</m:t>
                    </m:r>
                    <m:r>
                      <a:rPr lang="en-US" i="1"/>
                      <m:t>+</m:t>
                    </m:r>
                    <m:d>
                      <m:dPr>
                        <m:begChr m:val="["/>
                        <m:endChr m:val="]"/>
                        <m:ctrlPr>
                          <a:rPr lang="en-US" i="1"/>
                        </m:ctrlPr>
                      </m:dPr>
                      <m:e>
                        <m:eqArr>
                          <m:eqArrPr>
                            <m:ctrlPr>
                              <a:rPr lang="en-US" i="1"/>
                            </m:ctrlPr>
                          </m:eqArrPr>
                          <m:e>
                            <m:r>
                              <a:rPr lang="en-US" i="1"/>
                              <m:t>0</m:t>
                            </m:r>
                          </m:e>
                          <m:e>
                            <m:r>
                              <a:rPr lang="en-US" i="1"/>
                              <m:t>1</m:t>
                            </m:r>
                          </m:e>
                        </m:eqArr>
                      </m:e>
                    </m:d>
                    <m:r>
                      <a:rPr lang="en-US" i="1"/>
                      <m:t>𝑢</m:t>
                    </m:r>
                  </m:oMath>
                </a14:m>
                <a:endParaRPr lang="en-US" dirty="0"/>
              </a:p>
              <a:p>
                <a:pPr lvl="0"/>
                <a14:m>
                  <m:oMath xmlns:m="http://schemas.openxmlformats.org/officeDocument/2006/math">
                    <m:acc>
                      <m:accPr>
                        <m:chr m:val="̇"/>
                        <m:ctrlPr>
                          <a:rPr lang="en-US" i="1"/>
                        </m:ctrlPr>
                      </m:accPr>
                      <m:e>
                        <m:r>
                          <a:rPr lang="en-US" i="1"/>
                          <m:t>𝑥</m:t>
                        </m:r>
                      </m:e>
                    </m:acc>
                    <m:r>
                      <a:rPr lang="en-US" i="1"/>
                      <m:t>=</m:t>
                    </m:r>
                    <m:d>
                      <m:dPr>
                        <m:begChr m:val="["/>
                        <m:endChr m:val="]"/>
                        <m:ctrlPr>
                          <a:rPr lang="en-US" i="1"/>
                        </m:ctrlPr>
                      </m:dPr>
                      <m:e>
                        <m:m>
                          <m:mPr>
                            <m:mcs>
                              <m:mc>
                                <m:mcPr>
                                  <m:count m:val="2"/>
                                  <m:mcJc m:val="center"/>
                                </m:mcPr>
                              </m:mc>
                            </m:mcs>
                            <m:ctrlPr>
                              <a:rPr lang="en-US" i="1"/>
                            </m:ctrlPr>
                          </m:mPr>
                          <m:mr>
                            <m:e>
                              <m:r>
                                <a:rPr lang="en-US" i="1"/>
                                <m:t>0</m:t>
                              </m:r>
                            </m:e>
                            <m:e>
                              <m:r>
                                <a:rPr lang="en-US" i="1"/>
                                <m:t>4</m:t>
                              </m:r>
                            </m:e>
                          </m:mr>
                          <m:mr>
                            <m:e>
                              <m:r>
                                <a:rPr lang="en-US" i="1"/>
                                <m:t>−2</m:t>
                              </m:r>
                            </m:e>
                            <m:e>
                              <m:r>
                                <a:rPr lang="en-US" i="1"/>
                                <m:t>−6</m:t>
                              </m:r>
                            </m:e>
                          </m:mr>
                        </m:m>
                      </m:e>
                    </m:d>
                    <m:r>
                      <a:rPr lang="en-US" i="1"/>
                      <m:t>𝑥</m:t>
                    </m:r>
                    <m:r>
                      <a:rPr lang="en-US" i="1"/>
                      <m:t>+</m:t>
                    </m:r>
                    <m:d>
                      <m:dPr>
                        <m:begChr m:val="["/>
                        <m:endChr m:val="]"/>
                        <m:ctrlPr>
                          <a:rPr lang="en-US" i="1"/>
                        </m:ctrlPr>
                      </m:dPr>
                      <m:e>
                        <m:eqArr>
                          <m:eqArrPr>
                            <m:ctrlPr>
                              <a:rPr lang="en-US" i="1"/>
                            </m:ctrlPr>
                          </m:eqArrPr>
                          <m:e>
                            <m:r>
                              <a:rPr lang="en-US" i="1"/>
                              <m:t>1</m:t>
                            </m:r>
                          </m:e>
                          <m:e>
                            <m:r>
                              <a:rPr lang="en-US" i="1"/>
                              <m:t>1</m:t>
                            </m:r>
                          </m:e>
                        </m:eqArr>
                      </m:e>
                    </m:d>
                    <m:r>
                      <a:rPr lang="en-US" i="1"/>
                      <m:t>𝑢</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28F60AE4-7282-407F-A419-8EA7D15CC35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79076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F8A0-6192-4A29-8A5B-61226409883E}"/>
              </a:ext>
            </a:extLst>
          </p:cNvPr>
          <p:cNvSpPr>
            <a:spLocks noGrp="1"/>
          </p:cNvSpPr>
          <p:nvPr>
            <p:ph type="title"/>
          </p:nvPr>
        </p:nvSpPr>
        <p:spPr>
          <a:xfrm>
            <a:off x="838200" y="0"/>
            <a:ext cx="10515600" cy="1325563"/>
          </a:xfrm>
        </p:spPr>
        <p:txBody>
          <a:bodyPr/>
          <a:lstStyle/>
          <a:p>
            <a:r>
              <a:rPr lang="en-US" dirty="0"/>
              <a:t>State Space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BED71C-531B-4F7D-9426-656851B207F6}"/>
                  </a:ext>
                </a:extLst>
              </p:cNvPr>
              <p:cNvSpPr>
                <a:spLocks noGrp="1"/>
              </p:cNvSpPr>
              <p:nvPr>
                <p:ph idx="1"/>
              </p:nvPr>
            </p:nvSpPr>
            <p:spPr>
              <a:xfrm>
                <a:off x="417095" y="1071418"/>
                <a:ext cx="10936705" cy="5786581"/>
              </a:xfrm>
            </p:spPr>
            <p:txBody>
              <a:bodyPr>
                <a:normAutofit fontScale="92500" lnSpcReduction="10000"/>
              </a:bodyPr>
              <a:lstStyle/>
              <a:p>
                <a:r>
                  <a:rPr lang="en-US" dirty="0"/>
                  <a:t>Three types of variables are involved in modeling dynamic systems: input variables, output variables and state variables. The state space model is represented by,</a:t>
                </a:r>
              </a:p>
              <a:p>
                <a:pPr marL="0" indent="0">
                  <a:buNone/>
                </a:pPr>
                <a14:m>
                  <m:oMathPara xmlns:m="http://schemas.openxmlformats.org/officeDocument/2006/math">
                    <m:oMathParaPr>
                      <m:jc m:val="centerGroup"/>
                    </m:oMathParaPr>
                    <m:oMath xmlns:m="http://schemas.openxmlformats.org/officeDocument/2006/math">
                      <m:acc>
                        <m:accPr>
                          <m:chr m:val="̇"/>
                          <m:ctrlPr>
                            <a:rPr lang="en-US" b="1" i="1"/>
                          </m:ctrlPr>
                        </m:accPr>
                        <m:e>
                          <m:r>
                            <a:rPr lang="en-US" b="1" i="1"/>
                            <m:t>𝒙</m:t>
                          </m:r>
                        </m:e>
                      </m:acc>
                      <m:r>
                        <a:rPr lang="en-US" b="1" i="1"/>
                        <m:t>=</m:t>
                      </m:r>
                      <m:r>
                        <a:rPr lang="en-US" b="1" i="1"/>
                        <m:t>𝑨𝒙</m:t>
                      </m:r>
                      <m:r>
                        <a:rPr lang="en-US" b="1" i="1"/>
                        <m:t>+</m:t>
                      </m:r>
                      <m:r>
                        <a:rPr lang="en-US" b="1" i="1"/>
                        <m:t>𝑩𝒖</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1" i="1"/>
                        <m:t>𝒚</m:t>
                      </m:r>
                      <m:r>
                        <a:rPr lang="en-US" b="1" i="1"/>
                        <m:t>=</m:t>
                      </m:r>
                      <m:r>
                        <a:rPr lang="en-US" b="1" i="1"/>
                        <m:t>𝑪𝒙</m:t>
                      </m:r>
                      <m:r>
                        <a:rPr lang="en-US" b="1" i="1"/>
                        <m:t>+</m:t>
                      </m:r>
                      <m:r>
                        <a:rPr lang="en-US" b="1" i="1"/>
                        <m:t>𝑫𝒖</m:t>
                      </m:r>
                    </m:oMath>
                  </m:oMathPara>
                </a14:m>
                <a:endParaRPr lang="en-US" dirty="0"/>
              </a:p>
              <a:p>
                <a:r>
                  <a:rPr lang="en-US" dirty="0"/>
                  <a:t>Where </a:t>
                </a:r>
              </a:p>
              <a:p>
                <a:pPr marL="0" indent="0">
                  <a:buNone/>
                </a:pPr>
                <a:r>
                  <a:rPr lang="en-US" dirty="0"/>
                  <a:t>x is state vector </a:t>
                </a:r>
              </a:p>
              <a:p>
                <a:pPr marL="0" indent="0">
                  <a:buNone/>
                </a:pPr>
                <a:r>
                  <a:rPr lang="en-US" dirty="0"/>
                  <a:t>u is input vector </a:t>
                </a:r>
              </a:p>
              <a:p>
                <a:pPr marL="0" indent="0">
                  <a:buNone/>
                </a:pPr>
                <a:r>
                  <a:rPr lang="en-US" dirty="0"/>
                  <a:t>y is output vector</a:t>
                </a:r>
              </a:p>
              <a:p>
                <a:r>
                  <a:rPr lang="en-US" dirty="0"/>
                  <a:t>A: state matrix. It shows how x(t+1) depends on x(t) state transition</a:t>
                </a:r>
              </a:p>
              <a:p>
                <a:r>
                  <a:rPr lang="en-US" dirty="0"/>
                  <a:t>B: Input matrix (control matrix) . shows how u(t) influences x(t+1)</a:t>
                </a:r>
              </a:p>
              <a:p>
                <a:r>
                  <a:rPr lang="en-US" dirty="0"/>
                  <a:t>C: output matrix. Shows how y(t) depends on x(t)</a:t>
                </a:r>
              </a:p>
              <a:p>
                <a:r>
                  <a:rPr lang="en-US" dirty="0"/>
                  <a:t>D: direct transmission matrix. Shows how u (t) influences y(t) (static input -output relation)</a:t>
                </a:r>
              </a:p>
              <a:p>
                <a:endParaRPr lang="en-US" dirty="0"/>
              </a:p>
              <a:p>
                <a:endParaRPr lang="en-US" dirty="0"/>
              </a:p>
            </p:txBody>
          </p:sp>
        </mc:Choice>
        <mc:Fallback>
          <p:sp>
            <p:nvSpPr>
              <p:cNvPr id="3" name="Content Placeholder 2">
                <a:extLst>
                  <a:ext uri="{FF2B5EF4-FFF2-40B4-BE49-F238E27FC236}">
                    <a16:creationId xmlns:a16="http://schemas.microsoft.com/office/drawing/2014/main" id="{F6BED71C-531B-4F7D-9426-656851B207F6}"/>
                  </a:ext>
                </a:extLst>
              </p:cNvPr>
              <p:cNvSpPr>
                <a:spLocks noGrp="1" noRot="1" noChangeAspect="1" noMove="1" noResize="1" noEditPoints="1" noAdjustHandles="1" noChangeArrowheads="1" noChangeShapeType="1" noTextEdit="1"/>
              </p:cNvSpPr>
              <p:nvPr>
                <p:ph idx="1"/>
              </p:nvPr>
            </p:nvSpPr>
            <p:spPr>
              <a:xfrm>
                <a:off x="417095" y="1071418"/>
                <a:ext cx="10936705" cy="5786581"/>
              </a:xfrm>
              <a:blipFill>
                <a:blip r:embed="rId2"/>
                <a:stretch>
                  <a:fillRect l="-1003" t="-2107" b="-105"/>
                </a:stretch>
              </a:blipFill>
            </p:spPr>
            <p:txBody>
              <a:bodyPr/>
              <a:lstStyle/>
              <a:p>
                <a:r>
                  <a:rPr lang="en-US">
                    <a:noFill/>
                  </a:rPr>
                  <a:t> </a:t>
                </a:r>
              </a:p>
            </p:txBody>
          </p:sp>
        </mc:Fallback>
      </mc:AlternateContent>
    </p:spTree>
    <p:extLst>
      <p:ext uri="{BB962C8B-B14F-4D97-AF65-F5344CB8AC3E}">
        <p14:creationId xmlns:p14="http://schemas.microsoft.com/office/powerpoint/2010/main" val="55022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0DE9-B932-43C1-A7F3-616D7EA3C724}"/>
              </a:ext>
            </a:extLst>
          </p:cNvPr>
          <p:cNvSpPr>
            <a:spLocks noGrp="1"/>
          </p:cNvSpPr>
          <p:nvPr>
            <p:ph type="title"/>
          </p:nvPr>
        </p:nvSpPr>
        <p:spPr/>
        <p:txBody>
          <a:bodyPr/>
          <a:lstStyle/>
          <a:p>
            <a:r>
              <a:rPr lang="en-US" dirty="0"/>
              <a:t>Example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9BBB11-4E25-4E68-A618-D1A41DC0D140}"/>
                  </a:ext>
                </a:extLst>
              </p:cNvPr>
              <p:cNvSpPr>
                <a:spLocks noGrp="1"/>
              </p:cNvSpPr>
              <p:nvPr>
                <p:ph idx="1"/>
              </p:nvPr>
            </p:nvSpPr>
            <p:spPr/>
            <p:txBody>
              <a:bodyPr/>
              <a:lstStyle/>
              <a:p>
                <a:r>
                  <a:rPr lang="en-US" dirty="0"/>
                  <a:t>Consider a linear, time invariant system, if it can be described by </a:t>
                </a:r>
                <a:r>
                  <a:rPr lang="en-US" i="1" dirty="0"/>
                  <a:t>n </a:t>
                </a:r>
                <a:r>
                  <a:rPr lang="en-US" dirty="0"/>
                  <a:t>states, r inputs and m outputs then the states equations will have the following form:</a:t>
                </a:r>
              </a:p>
              <a:p>
                <a14:m>
                  <m:oMath xmlns:m="http://schemas.openxmlformats.org/officeDocument/2006/math">
                    <m:sSub>
                      <m:sSubPr>
                        <m:ctrlPr>
                          <a:rPr lang="en-US" i="1"/>
                        </m:ctrlPr>
                      </m:sSubPr>
                      <m:e>
                        <m:acc>
                          <m:accPr>
                            <m:chr m:val="̇"/>
                            <m:ctrlPr>
                              <a:rPr lang="en-US" i="1"/>
                            </m:ctrlPr>
                          </m:accPr>
                          <m:e>
                            <m:r>
                              <a:rPr lang="en-US" i="1"/>
                              <m:t>𝑥</m:t>
                            </m:r>
                          </m:e>
                        </m:acc>
                      </m:e>
                      <m:sub>
                        <m:r>
                          <a:rPr lang="en-US" i="1"/>
                          <m:t>1</m:t>
                        </m:r>
                      </m:sub>
                    </m:sSub>
                    <m:r>
                      <a:rPr lang="en-US" i="1"/>
                      <m:t>=</m:t>
                    </m:r>
                    <m:sSub>
                      <m:sSubPr>
                        <m:ctrlPr>
                          <a:rPr lang="en-US" i="1"/>
                        </m:ctrlPr>
                      </m:sSubPr>
                      <m:e>
                        <m:r>
                          <a:rPr lang="en-US" i="1"/>
                          <m:t>𝑎</m:t>
                        </m:r>
                      </m:e>
                      <m:sub>
                        <m:r>
                          <a:rPr lang="en-US" i="1"/>
                          <m:t>11</m:t>
                        </m:r>
                      </m:sub>
                    </m:sSub>
                    <m:sSub>
                      <m:sSubPr>
                        <m:ctrlPr>
                          <a:rPr lang="en-US" i="1"/>
                        </m:ctrlPr>
                      </m:sSubPr>
                      <m:e>
                        <m:r>
                          <a:rPr lang="en-US" i="1"/>
                          <m:t>𝑥</m:t>
                        </m:r>
                      </m:e>
                      <m:sub>
                        <m:r>
                          <a:rPr lang="en-US" i="1"/>
                          <m:t>1</m:t>
                        </m:r>
                      </m:sub>
                    </m:sSub>
                    <m:r>
                      <a:rPr lang="en-US" i="1"/>
                      <m:t>+</m:t>
                    </m:r>
                    <m:sSub>
                      <m:sSubPr>
                        <m:ctrlPr>
                          <a:rPr lang="en-US" i="1"/>
                        </m:ctrlPr>
                      </m:sSubPr>
                      <m:e>
                        <m:r>
                          <a:rPr lang="en-US" i="1"/>
                          <m:t>𝑎</m:t>
                        </m:r>
                      </m:e>
                      <m:sub>
                        <m:r>
                          <a:rPr lang="en-US" i="1"/>
                          <m:t>12</m:t>
                        </m:r>
                      </m:sub>
                    </m:sSub>
                    <m:sSub>
                      <m:sSubPr>
                        <m:ctrlPr>
                          <a:rPr lang="en-US" i="1"/>
                        </m:ctrlPr>
                      </m:sSubPr>
                      <m:e>
                        <m:r>
                          <a:rPr lang="en-US" i="1"/>
                          <m:t>𝑥</m:t>
                        </m:r>
                      </m:e>
                      <m:sub>
                        <m:r>
                          <a:rPr lang="en-US" i="1"/>
                          <m:t>2</m:t>
                        </m:r>
                      </m:sub>
                    </m:sSub>
                    <m:r>
                      <a:rPr lang="en-US" i="1"/>
                      <m:t>+…+</m:t>
                    </m:r>
                    <m:sSub>
                      <m:sSubPr>
                        <m:ctrlPr>
                          <a:rPr lang="en-US" i="1"/>
                        </m:ctrlPr>
                      </m:sSubPr>
                      <m:e>
                        <m:r>
                          <a:rPr lang="en-US" i="1"/>
                          <m:t>𝑎</m:t>
                        </m:r>
                      </m:e>
                      <m:sub>
                        <m:r>
                          <a:rPr lang="en-US" i="1"/>
                          <m:t>1</m:t>
                        </m:r>
                        <m:r>
                          <a:rPr lang="en-US" i="1"/>
                          <m:t>𝑛</m:t>
                        </m:r>
                      </m:sub>
                    </m:sSub>
                    <m:sSub>
                      <m:sSubPr>
                        <m:ctrlPr>
                          <a:rPr lang="en-US" i="1"/>
                        </m:ctrlPr>
                      </m:sSubPr>
                      <m:e>
                        <m:r>
                          <a:rPr lang="en-US" i="1"/>
                          <m:t>𝑥</m:t>
                        </m:r>
                      </m:e>
                      <m:sub>
                        <m:r>
                          <a:rPr lang="en-US" i="1"/>
                          <m:t>𝑛</m:t>
                        </m:r>
                      </m:sub>
                    </m:sSub>
                    <m:r>
                      <a:rPr lang="en-US" i="1"/>
                      <m:t>+</m:t>
                    </m:r>
                    <m:sSub>
                      <m:sSubPr>
                        <m:ctrlPr>
                          <a:rPr lang="en-US" i="1"/>
                        </m:ctrlPr>
                      </m:sSubPr>
                      <m:e>
                        <m:r>
                          <a:rPr lang="en-US" i="1"/>
                          <m:t>𝑏</m:t>
                        </m:r>
                      </m:e>
                      <m:sub>
                        <m:r>
                          <a:rPr lang="en-US" i="1"/>
                          <m:t>11</m:t>
                        </m:r>
                      </m:sub>
                    </m:sSub>
                    <m:sSub>
                      <m:sSubPr>
                        <m:ctrlPr>
                          <a:rPr lang="en-US" i="1"/>
                        </m:ctrlPr>
                      </m:sSubPr>
                      <m:e>
                        <m:r>
                          <a:rPr lang="en-US" i="1"/>
                          <m:t>𝑢</m:t>
                        </m:r>
                      </m:e>
                      <m:sub>
                        <m:r>
                          <a:rPr lang="en-US" i="1"/>
                          <m:t>1</m:t>
                        </m:r>
                      </m:sub>
                    </m:sSub>
                    <m:r>
                      <a:rPr lang="en-US" i="1"/>
                      <m:t>+</m:t>
                    </m:r>
                    <m:sSub>
                      <m:sSubPr>
                        <m:ctrlPr>
                          <a:rPr lang="en-US" i="1"/>
                        </m:ctrlPr>
                      </m:sSubPr>
                      <m:e>
                        <m:r>
                          <a:rPr lang="en-US" i="1"/>
                          <m:t>𝑏</m:t>
                        </m:r>
                      </m:e>
                      <m:sub>
                        <m:r>
                          <a:rPr lang="en-US" i="1"/>
                          <m:t>12</m:t>
                        </m:r>
                      </m:sub>
                    </m:sSub>
                    <m:sSub>
                      <m:sSubPr>
                        <m:ctrlPr>
                          <a:rPr lang="en-US" i="1"/>
                        </m:ctrlPr>
                      </m:sSubPr>
                      <m:e>
                        <m:r>
                          <a:rPr lang="en-US" i="1"/>
                          <m:t>𝑢</m:t>
                        </m:r>
                      </m:e>
                      <m:sub>
                        <m:r>
                          <a:rPr lang="en-US" i="1"/>
                          <m:t>2</m:t>
                        </m:r>
                      </m:sub>
                    </m:sSub>
                    <m:r>
                      <a:rPr lang="en-US" i="1"/>
                      <m:t>+…+</m:t>
                    </m:r>
                    <m:sSub>
                      <m:sSubPr>
                        <m:ctrlPr>
                          <a:rPr lang="en-US" i="1"/>
                        </m:ctrlPr>
                      </m:sSubPr>
                      <m:e>
                        <m:r>
                          <a:rPr lang="en-US" i="1"/>
                          <m:t>𝑏</m:t>
                        </m:r>
                      </m:e>
                      <m:sub>
                        <m:r>
                          <a:rPr lang="en-US" i="1"/>
                          <m:t>1</m:t>
                        </m:r>
                        <m:r>
                          <a:rPr lang="en-US" i="1"/>
                          <m:t>𝑟</m:t>
                        </m:r>
                      </m:sub>
                    </m:sSub>
                    <m:sSub>
                      <m:sSubPr>
                        <m:ctrlPr>
                          <a:rPr lang="en-US" i="1"/>
                        </m:ctrlPr>
                      </m:sSubPr>
                      <m:e>
                        <m:r>
                          <a:rPr lang="en-US" i="1"/>
                          <m:t>𝑢</m:t>
                        </m:r>
                      </m:e>
                      <m:sub>
                        <m:r>
                          <a:rPr lang="en-US" i="1"/>
                          <m:t>𝑟</m:t>
                        </m:r>
                      </m:sub>
                    </m:sSub>
                  </m:oMath>
                </a14:m>
                <a:endParaRPr lang="en-US" dirty="0"/>
              </a:p>
              <a:p>
                <a14:m>
                  <m:oMath xmlns:m="http://schemas.openxmlformats.org/officeDocument/2006/math">
                    <m:sSub>
                      <m:sSubPr>
                        <m:ctrlPr>
                          <a:rPr lang="en-US" i="1"/>
                        </m:ctrlPr>
                      </m:sSubPr>
                      <m:e>
                        <m:acc>
                          <m:accPr>
                            <m:chr m:val="̇"/>
                            <m:ctrlPr>
                              <a:rPr lang="en-US" i="1"/>
                            </m:ctrlPr>
                          </m:accPr>
                          <m:e>
                            <m:r>
                              <a:rPr lang="en-US" i="1"/>
                              <m:t>𝑥</m:t>
                            </m:r>
                          </m:e>
                        </m:acc>
                      </m:e>
                      <m:sub>
                        <m:r>
                          <a:rPr lang="en-US" i="1"/>
                          <m:t>2</m:t>
                        </m:r>
                      </m:sub>
                    </m:sSub>
                    <m:r>
                      <a:rPr lang="en-US" i="1"/>
                      <m:t>=</m:t>
                    </m:r>
                    <m:sSub>
                      <m:sSubPr>
                        <m:ctrlPr>
                          <a:rPr lang="en-US" i="1"/>
                        </m:ctrlPr>
                      </m:sSubPr>
                      <m:e>
                        <m:r>
                          <a:rPr lang="en-US" i="1"/>
                          <m:t>𝑎</m:t>
                        </m:r>
                      </m:e>
                      <m:sub>
                        <m:r>
                          <a:rPr lang="en-US" i="1"/>
                          <m:t>21</m:t>
                        </m:r>
                      </m:sub>
                    </m:sSub>
                    <m:sSub>
                      <m:sSubPr>
                        <m:ctrlPr>
                          <a:rPr lang="en-US" i="1"/>
                        </m:ctrlPr>
                      </m:sSubPr>
                      <m:e>
                        <m:r>
                          <a:rPr lang="en-US" i="1"/>
                          <m:t>𝑥</m:t>
                        </m:r>
                      </m:e>
                      <m:sub>
                        <m:r>
                          <a:rPr lang="en-US" i="1"/>
                          <m:t>1</m:t>
                        </m:r>
                      </m:sub>
                    </m:sSub>
                    <m:r>
                      <a:rPr lang="en-US" i="1"/>
                      <m:t>+</m:t>
                    </m:r>
                    <m:sSub>
                      <m:sSubPr>
                        <m:ctrlPr>
                          <a:rPr lang="en-US" i="1"/>
                        </m:ctrlPr>
                      </m:sSubPr>
                      <m:e>
                        <m:r>
                          <a:rPr lang="en-US" i="1"/>
                          <m:t>𝑎</m:t>
                        </m:r>
                      </m:e>
                      <m:sub>
                        <m:r>
                          <a:rPr lang="en-US" i="1"/>
                          <m:t>22</m:t>
                        </m:r>
                      </m:sub>
                    </m:sSub>
                    <m:sSub>
                      <m:sSubPr>
                        <m:ctrlPr>
                          <a:rPr lang="en-US" i="1"/>
                        </m:ctrlPr>
                      </m:sSubPr>
                      <m:e>
                        <m:r>
                          <a:rPr lang="en-US" i="1"/>
                          <m:t>𝑥</m:t>
                        </m:r>
                      </m:e>
                      <m:sub>
                        <m:r>
                          <a:rPr lang="en-US" i="1"/>
                          <m:t>2</m:t>
                        </m:r>
                      </m:sub>
                    </m:sSub>
                    <m:r>
                      <a:rPr lang="en-US" i="1"/>
                      <m:t>+…+</m:t>
                    </m:r>
                    <m:sSub>
                      <m:sSubPr>
                        <m:ctrlPr>
                          <a:rPr lang="en-US" i="1"/>
                        </m:ctrlPr>
                      </m:sSubPr>
                      <m:e>
                        <m:r>
                          <a:rPr lang="en-US" i="1"/>
                          <m:t>𝑎</m:t>
                        </m:r>
                      </m:e>
                      <m:sub>
                        <m:r>
                          <a:rPr lang="en-US" i="1"/>
                          <m:t>2</m:t>
                        </m:r>
                        <m:r>
                          <a:rPr lang="en-US" i="1"/>
                          <m:t>𝑛</m:t>
                        </m:r>
                      </m:sub>
                    </m:sSub>
                    <m:sSub>
                      <m:sSubPr>
                        <m:ctrlPr>
                          <a:rPr lang="en-US" i="1"/>
                        </m:ctrlPr>
                      </m:sSubPr>
                      <m:e>
                        <m:r>
                          <a:rPr lang="en-US" i="1"/>
                          <m:t>𝑥</m:t>
                        </m:r>
                      </m:e>
                      <m:sub>
                        <m:r>
                          <a:rPr lang="en-US" i="1"/>
                          <m:t>𝑛</m:t>
                        </m:r>
                      </m:sub>
                    </m:sSub>
                    <m:r>
                      <a:rPr lang="en-US" i="1"/>
                      <m:t>+</m:t>
                    </m:r>
                    <m:sSub>
                      <m:sSubPr>
                        <m:ctrlPr>
                          <a:rPr lang="en-US" i="1"/>
                        </m:ctrlPr>
                      </m:sSubPr>
                      <m:e>
                        <m:r>
                          <a:rPr lang="en-US" i="1"/>
                          <m:t>𝑏</m:t>
                        </m:r>
                      </m:e>
                      <m:sub>
                        <m:r>
                          <a:rPr lang="en-US" i="1"/>
                          <m:t>21</m:t>
                        </m:r>
                      </m:sub>
                    </m:sSub>
                    <m:sSub>
                      <m:sSubPr>
                        <m:ctrlPr>
                          <a:rPr lang="en-US" i="1"/>
                        </m:ctrlPr>
                      </m:sSubPr>
                      <m:e>
                        <m:r>
                          <a:rPr lang="en-US" i="1"/>
                          <m:t>𝑢</m:t>
                        </m:r>
                      </m:e>
                      <m:sub>
                        <m:r>
                          <a:rPr lang="en-US" i="1"/>
                          <m:t>1</m:t>
                        </m:r>
                      </m:sub>
                    </m:sSub>
                    <m:r>
                      <a:rPr lang="en-US" i="1"/>
                      <m:t>+</m:t>
                    </m:r>
                    <m:sSub>
                      <m:sSubPr>
                        <m:ctrlPr>
                          <a:rPr lang="en-US" i="1"/>
                        </m:ctrlPr>
                      </m:sSubPr>
                      <m:e>
                        <m:r>
                          <a:rPr lang="en-US" i="1"/>
                          <m:t>𝑏</m:t>
                        </m:r>
                      </m:e>
                      <m:sub>
                        <m:r>
                          <a:rPr lang="en-US" i="1"/>
                          <m:t>22</m:t>
                        </m:r>
                      </m:sub>
                    </m:sSub>
                    <m:sSub>
                      <m:sSubPr>
                        <m:ctrlPr>
                          <a:rPr lang="en-US" i="1"/>
                        </m:ctrlPr>
                      </m:sSubPr>
                      <m:e>
                        <m:r>
                          <a:rPr lang="en-US" i="1"/>
                          <m:t>𝑢</m:t>
                        </m:r>
                      </m:e>
                      <m:sub>
                        <m:r>
                          <a:rPr lang="en-US" i="1"/>
                          <m:t>2</m:t>
                        </m:r>
                      </m:sub>
                    </m:sSub>
                    <m:r>
                      <a:rPr lang="en-US" i="1"/>
                      <m:t>+…+</m:t>
                    </m:r>
                    <m:sSub>
                      <m:sSubPr>
                        <m:ctrlPr>
                          <a:rPr lang="en-US" i="1"/>
                        </m:ctrlPr>
                      </m:sSubPr>
                      <m:e>
                        <m:r>
                          <a:rPr lang="en-US" i="1"/>
                          <m:t>𝑏</m:t>
                        </m:r>
                      </m:e>
                      <m:sub>
                        <m:r>
                          <a:rPr lang="en-US" i="1"/>
                          <m:t>2</m:t>
                        </m:r>
                        <m:r>
                          <a:rPr lang="en-US" i="1"/>
                          <m:t>𝑟</m:t>
                        </m:r>
                      </m:sub>
                    </m:sSub>
                    <m:sSub>
                      <m:sSubPr>
                        <m:ctrlPr>
                          <a:rPr lang="en-US" i="1"/>
                        </m:ctrlPr>
                      </m:sSubPr>
                      <m:e>
                        <m:r>
                          <a:rPr lang="en-US" i="1"/>
                          <m:t>𝑢</m:t>
                        </m:r>
                      </m:e>
                      <m:sub>
                        <m:r>
                          <a:rPr lang="en-US" i="1"/>
                          <m:t>𝑟</m:t>
                        </m:r>
                      </m:sub>
                    </m:sSub>
                  </m:oMath>
                </a14:m>
                <a:endParaRPr lang="en-US" dirty="0"/>
              </a:p>
              <a:p>
                <a14:m>
                  <m:oMath xmlns:m="http://schemas.openxmlformats.org/officeDocument/2006/math">
                    <m:r>
                      <a:rPr lang="en-US" i="1"/>
                      <m:t>⋮            ⋮</m:t>
                    </m:r>
                  </m:oMath>
                </a14:m>
                <a:endParaRPr lang="en-US" dirty="0"/>
              </a:p>
              <a:p>
                <a14:m>
                  <m:oMath xmlns:m="http://schemas.openxmlformats.org/officeDocument/2006/math">
                    <m:sSub>
                      <m:sSubPr>
                        <m:ctrlPr>
                          <a:rPr lang="en-US" i="1"/>
                        </m:ctrlPr>
                      </m:sSubPr>
                      <m:e>
                        <m:acc>
                          <m:accPr>
                            <m:chr m:val="̇"/>
                            <m:ctrlPr>
                              <a:rPr lang="en-US" i="1"/>
                            </m:ctrlPr>
                          </m:accPr>
                          <m:e>
                            <m:r>
                              <a:rPr lang="en-US" i="1"/>
                              <m:t>𝑥</m:t>
                            </m:r>
                          </m:e>
                        </m:acc>
                      </m:e>
                      <m:sub>
                        <m:r>
                          <a:rPr lang="en-US" i="1"/>
                          <m:t>𝑛</m:t>
                        </m:r>
                      </m:sub>
                    </m:sSub>
                    <m:r>
                      <a:rPr lang="en-US" i="1"/>
                      <m:t>=</m:t>
                    </m:r>
                    <m:sSub>
                      <m:sSubPr>
                        <m:ctrlPr>
                          <a:rPr lang="en-US" i="1"/>
                        </m:ctrlPr>
                      </m:sSubPr>
                      <m:e>
                        <m:r>
                          <a:rPr lang="en-US" i="1"/>
                          <m:t>𝑎</m:t>
                        </m:r>
                      </m:e>
                      <m:sub>
                        <m:r>
                          <a:rPr lang="en-US" i="1"/>
                          <m:t>𝑛</m:t>
                        </m:r>
                        <m:r>
                          <a:rPr lang="en-US" i="1"/>
                          <m:t>1</m:t>
                        </m:r>
                      </m:sub>
                    </m:sSub>
                    <m:sSub>
                      <m:sSubPr>
                        <m:ctrlPr>
                          <a:rPr lang="en-US" i="1"/>
                        </m:ctrlPr>
                      </m:sSubPr>
                      <m:e>
                        <m:r>
                          <a:rPr lang="en-US" i="1"/>
                          <m:t>𝑥</m:t>
                        </m:r>
                      </m:e>
                      <m:sub>
                        <m:r>
                          <a:rPr lang="en-US" i="1"/>
                          <m:t>1</m:t>
                        </m:r>
                      </m:sub>
                    </m:sSub>
                    <m:r>
                      <a:rPr lang="en-US" i="1"/>
                      <m:t>+</m:t>
                    </m:r>
                    <m:sSub>
                      <m:sSubPr>
                        <m:ctrlPr>
                          <a:rPr lang="en-US" i="1"/>
                        </m:ctrlPr>
                      </m:sSubPr>
                      <m:e>
                        <m:r>
                          <a:rPr lang="en-US" i="1"/>
                          <m:t>𝑎</m:t>
                        </m:r>
                      </m:e>
                      <m:sub>
                        <m:r>
                          <a:rPr lang="en-US" i="1"/>
                          <m:t>𝑛</m:t>
                        </m:r>
                        <m:r>
                          <a:rPr lang="en-US" i="1"/>
                          <m:t>2</m:t>
                        </m:r>
                      </m:sub>
                    </m:sSub>
                    <m:sSub>
                      <m:sSubPr>
                        <m:ctrlPr>
                          <a:rPr lang="en-US" i="1"/>
                        </m:ctrlPr>
                      </m:sSubPr>
                      <m:e>
                        <m:r>
                          <a:rPr lang="en-US" i="1"/>
                          <m:t>𝑥</m:t>
                        </m:r>
                      </m:e>
                      <m:sub>
                        <m:r>
                          <a:rPr lang="en-US" i="1"/>
                          <m:t>2</m:t>
                        </m:r>
                      </m:sub>
                    </m:sSub>
                    <m:r>
                      <a:rPr lang="en-US" i="1"/>
                      <m:t>+…+</m:t>
                    </m:r>
                    <m:sSub>
                      <m:sSubPr>
                        <m:ctrlPr>
                          <a:rPr lang="en-US" i="1"/>
                        </m:ctrlPr>
                      </m:sSubPr>
                      <m:e>
                        <m:r>
                          <a:rPr lang="en-US" i="1"/>
                          <m:t>𝑎</m:t>
                        </m:r>
                      </m:e>
                      <m:sub>
                        <m:r>
                          <a:rPr lang="en-US" i="1"/>
                          <m:t>𝑛𝑛</m:t>
                        </m:r>
                      </m:sub>
                    </m:sSub>
                    <m:sSub>
                      <m:sSubPr>
                        <m:ctrlPr>
                          <a:rPr lang="en-US" i="1"/>
                        </m:ctrlPr>
                      </m:sSubPr>
                      <m:e>
                        <m:r>
                          <a:rPr lang="en-US" i="1"/>
                          <m:t>𝑥</m:t>
                        </m:r>
                      </m:e>
                      <m:sub>
                        <m:r>
                          <a:rPr lang="en-US" i="1"/>
                          <m:t>𝑛</m:t>
                        </m:r>
                      </m:sub>
                    </m:sSub>
                    <m:r>
                      <a:rPr lang="en-US" i="1"/>
                      <m:t>+</m:t>
                    </m:r>
                    <m:sSub>
                      <m:sSubPr>
                        <m:ctrlPr>
                          <a:rPr lang="en-US" i="1"/>
                        </m:ctrlPr>
                      </m:sSubPr>
                      <m:e>
                        <m:r>
                          <a:rPr lang="en-US" i="1"/>
                          <m:t>𝑏</m:t>
                        </m:r>
                      </m:e>
                      <m:sub>
                        <m:r>
                          <a:rPr lang="en-US" i="1"/>
                          <m:t>𝑛</m:t>
                        </m:r>
                        <m:r>
                          <a:rPr lang="en-US" i="1"/>
                          <m:t>1</m:t>
                        </m:r>
                      </m:sub>
                    </m:sSub>
                    <m:sSub>
                      <m:sSubPr>
                        <m:ctrlPr>
                          <a:rPr lang="en-US" i="1"/>
                        </m:ctrlPr>
                      </m:sSubPr>
                      <m:e>
                        <m:r>
                          <a:rPr lang="en-US" i="1"/>
                          <m:t>𝑢</m:t>
                        </m:r>
                      </m:e>
                      <m:sub>
                        <m:r>
                          <a:rPr lang="en-US" i="1"/>
                          <m:t>1</m:t>
                        </m:r>
                      </m:sub>
                    </m:sSub>
                    <m:r>
                      <a:rPr lang="en-US" i="1"/>
                      <m:t>+</m:t>
                    </m:r>
                    <m:sSub>
                      <m:sSubPr>
                        <m:ctrlPr>
                          <a:rPr lang="en-US" i="1"/>
                        </m:ctrlPr>
                      </m:sSubPr>
                      <m:e>
                        <m:r>
                          <a:rPr lang="en-US" i="1"/>
                          <m:t>𝑏</m:t>
                        </m:r>
                      </m:e>
                      <m:sub>
                        <m:r>
                          <a:rPr lang="en-US" i="1"/>
                          <m:t>𝑛</m:t>
                        </m:r>
                        <m:r>
                          <a:rPr lang="en-US" i="1"/>
                          <m:t>2</m:t>
                        </m:r>
                      </m:sub>
                    </m:sSub>
                    <m:sSub>
                      <m:sSubPr>
                        <m:ctrlPr>
                          <a:rPr lang="en-US" i="1"/>
                        </m:ctrlPr>
                      </m:sSubPr>
                      <m:e>
                        <m:r>
                          <a:rPr lang="en-US" i="1"/>
                          <m:t>𝑢</m:t>
                        </m:r>
                      </m:e>
                      <m:sub>
                        <m:r>
                          <a:rPr lang="en-US" i="1"/>
                          <m:t>2</m:t>
                        </m:r>
                      </m:sub>
                    </m:sSub>
                    <m:r>
                      <a:rPr lang="en-US" i="1"/>
                      <m:t>+…+</m:t>
                    </m:r>
                    <m:sSub>
                      <m:sSubPr>
                        <m:ctrlPr>
                          <a:rPr lang="en-US" i="1"/>
                        </m:ctrlPr>
                      </m:sSubPr>
                      <m:e>
                        <m:r>
                          <a:rPr lang="en-US" i="1"/>
                          <m:t>𝑏</m:t>
                        </m:r>
                      </m:e>
                      <m:sub>
                        <m:r>
                          <a:rPr lang="en-US" i="1"/>
                          <m:t>𝑛𝑟</m:t>
                        </m:r>
                      </m:sub>
                    </m:sSub>
                    <m:sSub>
                      <m:sSubPr>
                        <m:ctrlPr>
                          <a:rPr lang="en-US" i="1"/>
                        </m:ctrlPr>
                      </m:sSubPr>
                      <m:e>
                        <m:r>
                          <a:rPr lang="en-US" i="1"/>
                          <m:t>𝑢</m:t>
                        </m:r>
                      </m:e>
                      <m:sub>
                        <m:r>
                          <a:rPr lang="en-US" i="1"/>
                          <m:t>𝑟</m:t>
                        </m:r>
                      </m:sub>
                    </m:sSub>
                  </m:oMath>
                </a14:m>
                <a:endParaRPr lang="en-US" dirty="0"/>
              </a:p>
              <a:p>
                <a:endParaRPr lang="en-US" dirty="0"/>
              </a:p>
            </p:txBody>
          </p:sp>
        </mc:Choice>
        <mc:Fallback>
          <p:sp>
            <p:nvSpPr>
              <p:cNvPr id="3" name="Content Placeholder 2">
                <a:extLst>
                  <a:ext uri="{FF2B5EF4-FFF2-40B4-BE49-F238E27FC236}">
                    <a16:creationId xmlns:a16="http://schemas.microsoft.com/office/drawing/2014/main" id="{2A9BBB11-4E25-4E68-A618-D1A41DC0D140}"/>
                  </a:ext>
                </a:extLst>
              </p:cNvPr>
              <p:cNvSpPr>
                <a:spLocks noGrp="1" noRot="1" noChangeAspect="1" noMove="1" noResize="1" noEditPoints="1" noAdjustHandles="1" noChangeArrowheads="1" noChangeShapeType="1" noTextEdit="1"/>
              </p:cNvSpPr>
              <p:nvPr>
                <p:ph idx="1"/>
              </p:nvPr>
            </p:nvSpPr>
            <p:spPr>
              <a:blipFill>
                <a:blip r:embed="rId2"/>
                <a:stretch>
                  <a:fillRect l="-1043" t="-2241" r="-1275"/>
                </a:stretch>
              </a:blipFill>
            </p:spPr>
            <p:txBody>
              <a:bodyPr/>
              <a:lstStyle/>
              <a:p>
                <a:r>
                  <a:rPr lang="en-US">
                    <a:noFill/>
                  </a:rPr>
                  <a:t> </a:t>
                </a:r>
              </a:p>
            </p:txBody>
          </p:sp>
        </mc:Fallback>
      </mc:AlternateContent>
    </p:spTree>
    <p:extLst>
      <p:ext uri="{BB962C8B-B14F-4D97-AF65-F5344CB8AC3E}">
        <p14:creationId xmlns:p14="http://schemas.microsoft.com/office/powerpoint/2010/main" val="99573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7FF73E-C296-4779-B44E-E9B8890DC043}"/>
                  </a:ext>
                </a:extLst>
              </p:cNvPr>
              <p:cNvSpPr>
                <a:spLocks noGrp="1"/>
              </p:cNvSpPr>
              <p:nvPr>
                <p:ph idx="1"/>
              </p:nvPr>
            </p:nvSpPr>
            <p:spPr>
              <a:xfrm>
                <a:off x="838200" y="1098132"/>
                <a:ext cx="10515600" cy="5759868"/>
              </a:xfrm>
            </p:spPr>
            <p:txBody>
              <a:bodyPr>
                <a:normAutofit/>
              </a:bodyPr>
              <a:lstStyle/>
              <a:p>
                <a:r>
                  <a:rPr lang="en-US" dirty="0"/>
                  <a:t>and the output equations will have the following form:</a:t>
                </a:r>
              </a:p>
              <a:p>
                <a14:m>
                  <m:oMath xmlns:m="http://schemas.openxmlformats.org/officeDocument/2006/math">
                    <m:sSub>
                      <m:sSubPr>
                        <m:ctrlPr>
                          <a:rPr lang="en-US" i="1"/>
                        </m:ctrlPr>
                      </m:sSubPr>
                      <m:e>
                        <m:acc>
                          <m:accPr>
                            <m:chr m:val="̇"/>
                            <m:ctrlPr>
                              <a:rPr lang="en-US" i="1"/>
                            </m:ctrlPr>
                          </m:accPr>
                          <m:e>
                            <m:r>
                              <a:rPr lang="en-US" i="1"/>
                              <m:t>𝑦</m:t>
                            </m:r>
                          </m:e>
                        </m:acc>
                      </m:e>
                      <m:sub>
                        <m:r>
                          <a:rPr lang="en-US" i="1"/>
                          <m:t>1</m:t>
                        </m:r>
                      </m:sub>
                    </m:sSub>
                    <m:r>
                      <a:rPr lang="en-US" i="1"/>
                      <m:t>=</m:t>
                    </m:r>
                    <m:sSub>
                      <m:sSubPr>
                        <m:ctrlPr>
                          <a:rPr lang="en-US" i="1"/>
                        </m:ctrlPr>
                      </m:sSubPr>
                      <m:e>
                        <m:r>
                          <a:rPr lang="en-US" i="1"/>
                          <m:t>𝑐</m:t>
                        </m:r>
                      </m:e>
                      <m:sub>
                        <m:r>
                          <a:rPr lang="en-US" i="1"/>
                          <m:t>11</m:t>
                        </m:r>
                      </m:sub>
                    </m:sSub>
                    <m:sSub>
                      <m:sSubPr>
                        <m:ctrlPr>
                          <a:rPr lang="en-US" i="1"/>
                        </m:ctrlPr>
                      </m:sSubPr>
                      <m:e>
                        <m:r>
                          <a:rPr lang="en-US" i="1"/>
                          <m:t>𝑥</m:t>
                        </m:r>
                      </m:e>
                      <m:sub>
                        <m:r>
                          <a:rPr lang="en-US" i="1"/>
                          <m:t>1</m:t>
                        </m:r>
                      </m:sub>
                    </m:sSub>
                    <m:r>
                      <a:rPr lang="en-US" i="1"/>
                      <m:t>+</m:t>
                    </m:r>
                    <m:sSub>
                      <m:sSubPr>
                        <m:ctrlPr>
                          <a:rPr lang="en-US" i="1"/>
                        </m:ctrlPr>
                      </m:sSubPr>
                      <m:e>
                        <m:r>
                          <a:rPr lang="en-US" i="1"/>
                          <m:t>𝑐</m:t>
                        </m:r>
                      </m:e>
                      <m:sub>
                        <m:r>
                          <a:rPr lang="en-US" i="1"/>
                          <m:t>12</m:t>
                        </m:r>
                      </m:sub>
                    </m:sSub>
                    <m:sSub>
                      <m:sSubPr>
                        <m:ctrlPr>
                          <a:rPr lang="en-US" i="1"/>
                        </m:ctrlPr>
                      </m:sSubPr>
                      <m:e>
                        <m:r>
                          <a:rPr lang="en-US" i="1"/>
                          <m:t>𝑥</m:t>
                        </m:r>
                      </m:e>
                      <m:sub>
                        <m:r>
                          <a:rPr lang="en-US" i="1"/>
                          <m:t>2</m:t>
                        </m:r>
                      </m:sub>
                    </m:sSub>
                    <m:r>
                      <a:rPr lang="en-US" i="1"/>
                      <m:t>+…+</m:t>
                    </m:r>
                    <m:sSub>
                      <m:sSubPr>
                        <m:ctrlPr>
                          <a:rPr lang="en-US" i="1"/>
                        </m:ctrlPr>
                      </m:sSubPr>
                      <m:e>
                        <m:r>
                          <a:rPr lang="en-US" i="1"/>
                          <m:t>𝑐</m:t>
                        </m:r>
                      </m:e>
                      <m:sub>
                        <m:r>
                          <a:rPr lang="en-US" i="1"/>
                          <m:t>1</m:t>
                        </m:r>
                        <m:r>
                          <a:rPr lang="en-US" i="1"/>
                          <m:t>𝑛</m:t>
                        </m:r>
                      </m:sub>
                    </m:sSub>
                    <m:sSub>
                      <m:sSubPr>
                        <m:ctrlPr>
                          <a:rPr lang="en-US" i="1"/>
                        </m:ctrlPr>
                      </m:sSubPr>
                      <m:e>
                        <m:r>
                          <a:rPr lang="en-US" i="1"/>
                          <m:t>𝑥</m:t>
                        </m:r>
                      </m:e>
                      <m:sub>
                        <m:r>
                          <a:rPr lang="en-US" i="1"/>
                          <m:t>𝑛</m:t>
                        </m:r>
                      </m:sub>
                    </m:sSub>
                    <m:r>
                      <a:rPr lang="en-US" i="1"/>
                      <m:t>+</m:t>
                    </m:r>
                    <m:sSub>
                      <m:sSubPr>
                        <m:ctrlPr>
                          <a:rPr lang="en-US" i="1"/>
                        </m:ctrlPr>
                      </m:sSubPr>
                      <m:e>
                        <m:r>
                          <a:rPr lang="en-US" i="1"/>
                          <m:t>𝑑</m:t>
                        </m:r>
                      </m:e>
                      <m:sub>
                        <m:r>
                          <a:rPr lang="en-US" i="1"/>
                          <m:t>11</m:t>
                        </m:r>
                      </m:sub>
                    </m:sSub>
                    <m:sSub>
                      <m:sSubPr>
                        <m:ctrlPr>
                          <a:rPr lang="en-US" i="1"/>
                        </m:ctrlPr>
                      </m:sSubPr>
                      <m:e>
                        <m:r>
                          <a:rPr lang="en-US" i="1"/>
                          <m:t>𝑢</m:t>
                        </m:r>
                      </m:e>
                      <m:sub>
                        <m:r>
                          <a:rPr lang="en-US" i="1"/>
                          <m:t>1</m:t>
                        </m:r>
                      </m:sub>
                    </m:sSub>
                    <m:r>
                      <a:rPr lang="en-US" i="1"/>
                      <m:t>+</m:t>
                    </m:r>
                    <m:sSub>
                      <m:sSubPr>
                        <m:ctrlPr>
                          <a:rPr lang="en-US" i="1"/>
                        </m:ctrlPr>
                      </m:sSubPr>
                      <m:e>
                        <m:r>
                          <a:rPr lang="en-US" i="1"/>
                          <m:t>𝑑</m:t>
                        </m:r>
                      </m:e>
                      <m:sub>
                        <m:r>
                          <a:rPr lang="en-US" i="1"/>
                          <m:t>12</m:t>
                        </m:r>
                      </m:sub>
                    </m:sSub>
                    <m:sSub>
                      <m:sSubPr>
                        <m:ctrlPr>
                          <a:rPr lang="en-US" i="1"/>
                        </m:ctrlPr>
                      </m:sSubPr>
                      <m:e>
                        <m:r>
                          <a:rPr lang="en-US" i="1"/>
                          <m:t>𝑢</m:t>
                        </m:r>
                      </m:e>
                      <m:sub>
                        <m:r>
                          <a:rPr lang="en-US" i="1"/>
                          <m:t>2</m:t>
                        </m:r>
                      </m:sub>
                    </m:sSub>
                    <m:r>
                      <a:rPr lang="en-US" i="1"/>
                      <m:t>+…+</m:t>
                    </m:r>
                    <m:sSub>
                      <m:sSubPr>
                        <m:ctrlPr>
                          <a:rPr lang="en-US" i="1"/>
                        </m:ctrlPr>
                      </m:sSubPr>
                      <m:e>
                        <m:r>
                          <a:rPr lang="en-US" i="1"/>
                          <m:t>𝑑</m:t>
                        </m:r>
                      </m:e>
                      <m:sub>
                        <m:r>
                          <a:rPr lang="en-US" i="1"/>
                          <m:t>1</m:t>
                        </m:r>
                        <m:r>
                          <a:rPr lang="en-US" i="1"/>
                          <m:t>𝑟</m:t>
                        </m:r>
                      </m:sub>
                    </m:sSub>
                    <m:sSub>
                      <m:sSubPr>
                        <m:ctrlPr>
                          <a:rPr lang="en-US" i="1"/>
                        </m:ctrlPr>
                      </m:sSubPr>
                      <m:e>
                        <m:r>
                          <a:rPr lang="en-US" i="1"/>
                          <m:t>𝑢</m:t>
                        </m:r>
                      </m:e>
                      <m:sub>
                        <m:r>
                          <a:rPr lang="en-US" i="1"/>
                          <m:t>𝑟</m:t>
                        </m:r>
                      </m:sub>
                    </m:sSub>
                  </m:oMath>
                </a14:m>
                <a:endParaRPr lang="en-US" dirty="0"/>
              </a:p>
              <a:p>
                <a14:m>
                  <m:oMath xmlns:m="http://schemas.openxmlformats.org/officeDocument/2006/math">
                    <m:sSub>
                      <m:sSubPr>
                        <m:ctrlPr>
                          <a:rPr lang="en-US" i="1"/>
                        </m:ctrlPr>
                      </m:sSubPr>
                      <m:e>
                        <m:acc>
                          <m:accPr>
                            <m:chr m:val="̇"/>
                            <m:ctrlPr>
                              <a:rPr lang="en-US" i="1"/>
                            </m:ctrlPr>
                          </m:accPr>
                          <m:e>
                            <m:r>
                              <a:rPr lang="en-US" i="1"/>
                              <m:t>𝑦</m:t>
                            </m:r>
                          </m:e>
                        </m:acc>
                      </m:e>
                      <m:sub>
                        <m:r>
                          <a:rPr lang="en-US" i="1"/>
                          <m:t>2</m:t>
                        </m:r>
                      </m:sub>
                    </m:sSub>
                    <m:r>
                      <a:rPr lang="en-US" i="1"/>
                      <m:t>=</m:t>
                    </m:r>
                    <m:sSub>
                      <m:sSubPr>
                        <m:ctrlPr>
                          <a:rPr lang="en-US" i="1"/>
                        </m:ctrlPr>
                      </m:sSubPr>
                      <m:e>
                        <m:r>
                          <a:rPr lang="en-US" i="1"/>
                          <m:t>𝑐</m:t>
                        </m:r>
                      </m:e>
                      <m:sub>
                        <m:r>
                          <a:rPr lang="en-US" i="1"/>
                          <m:t>21</m:t>
                        </m:r>
                      </m:sub>
                    </m:sSub>
                    <m:sSub>
                      <m:sSubPr>
                        <m:ctrlPr>
                          <a:rPr lang="en-US" i="1"/>
                        </m:ctrlPr>
                      </m:sSubPr>
                      <m:e>
                        <m:r>
                          <a:rPr lang="en-US" i="1"/>
                          <m:t>𝑥</m:t>
                        </m:r>
                      </m:e>
                      <m:sub>
                        <m:r>
                          <a:rPr lang="en-US" i="1"/>
                          <m:t>1</m:t>
                        </m:r>
                      </m:sub>
                    </m:sSub>
                    <m:r>
                      <a:rPr lang="en-US" i="1"/>
                      <m:t>+</m:t>
                    </m:r>
                    <m:sSub>
                      <m:sSubPr>
                        <m:ctrlPr>
                          <a:rPr lang="en-US" i="1"/>
                        </m:ctrlPr>
                      </m:sSubPr>
                      <m:e>
                        <m:r>
                          <a:rPr lang="en-US" i="1"/>
                          <m:t>𝑐</m:t>
                        </m:r>
                      </m:e>
                      <m:sub>
                        <m:r>
                          <a:rPr lang="en-US" i="1"/>
                          <m:t>22</m:t>
                        </m:r>
                      </m:sub>
                    </m:sSub>
                    <m:sSub>
                      <m:sSubPr>
                        <m:ctrlPr>
                          <a:rPr lang="en-US" i="1"/>
                        </m:ctrlPr>
                      </m:sSubPr>
                      <m:e>
                        <m:r>
                          <a:rPr lang="en-US" i="1"/>
                          <m:t>𝑥</m:t>
                        </m:r>
                      </m:e>
                      <m:sub>
                        <m:r>
                          <a:rPr lang="en-US" i="1"/>
                          <m:t>2</m:t>
                        </m:r>
                      </m:sub>
                    </m:sSub>
                    <m:r>
                      <a:rPr lang="en-US" i="1"/>
                      <m:t>+…+</m:t>
                    </m:r>
                    <m:sSub>
                      <m:sSubPr>
                        <m:ctrlPr>
                          <a:rPr lang="en-US" i="1"/>
                        </m:ctrlPr>
                      </m:sSubPr>
                      <m:e>
                        <m:sSub>
                          <m:sSubPr>
                            <m:ctrlPr>
                              <a:rPr lang="en-US" i="1"/>
                            </m:ctrlPr>
                          </m:sSubPr>
                          <m:e>
                            <m:r>
                              <a:rPr lang="en-US" i="1"/>
                              <m:t>𝑐</m:t>
                            </m:r>
                          </m:e>
                          <m:sub>
                            <m:r>
                              <a:rPr lang="en-US" i="1"/>
                              <m:t>2</m:t>
                            </m:r>
                            <m:r>
                              <a:rPr lang="en-US" i="1"/>
                              <m:t>𝑛</m:t>
                            </m:r>
                          </m:sub>
                        </m:sSub>
                        <m:r>
                          <a:rPr lang="en-US" i="1"/>
                          <m:t>𝑥</m:t>
                        </m:r>
                      </m:e>
                      <m:sub>
                        <m:r>
                          <a:rPr lang="en-US" i="1"/>
                          <m:t>𝑛</m:t>
                        </m:r>
                      </m:sub>
                    </m:sSub>
                    <m:r>
                      <a:rPr lang="en-US" i="1"/>
                      <m:t>+</m:t>
                    </m:r>
                    <m:sSub>
                      <m:sSubPr>
                        <m:ctrlPr>
                          <a:rPr lang="en-US" i="1"/>
                        </m:ctrlPr>
                      </m:sSubPr>
                      <m:e>
                        <m:r>
                          <a:rPr lang="en-US" i="1"/>
                          <m:t>𝑑</m:t>
                        </m:r>
                      </m:e>
                      <m:sub>
                        <m:r>
                          <a:rPr lang="en-US" i="1"/>
                          <m:t>21</m:t>
                        </m:r>
                      </m:sub>
                    </m:sSub>
                    <m:sSub>
                      <m:sSubPr>
                        <m:ctrlPr>
                          <a:rPr lang="en-US" i="1"/>
                        </m:ctrlPr>
                      </m:sSubPr>
                      <m:e>
                        <m:r>
                          <a:rPr lang="en-US" i="1"/>
                          <m:t>𝑢</m:t>
                        </m:r>
                      </m:e>
                      <m:sub>
                        <m:r>
                          <a:rPr lang="en-US" i="1"/>
                          <m:t>1</m:t>
                        </m:r>
                      </m:sub>
                    </m:sSub>
                    <m:r>
                      <a:rPr lang="en-US" i="1"/>
                      <m:t>+</m:t>
                    </m:r>
                    <m:sSub>
                      <m:sSubPr>
                        <m:ctrlPr>
                          <a:rPr lang="en-US" i="1"/>
                        </m:ctrlPr>
                      </m:sSubPr>
                      <m:e>
                        <m:r>
                          <a:rPr lang="en-US" i="1"/>
                          <m:t>𝑑</m:t>
                        </m:r>
                      </m:e>
                      <m:sub>
                        <m:r>
                          <a:rPr lang="en-US" i="1"/>
                          <m:t>22</m:t>
                        </m:r>
                      </m:sub>
                    </m:sSub>
                    <m:sSub>
                      <m:sSubPr>
                        <m:ctrlPr>
                          <a:rPr lang="en-US" i="1"/>
                        </m:ctrlPr>
                      </m:sSubPr>
                      <m:e>
                        <m:r>
                          <a:rPr lang="en-US" i="1"/>
                          <m:t>𝑢</m:t>
                        </m:r>
                      </m:e>
                      <m:sub>
                        <m:r>
                          <a:rPr lang="en-US" i="1"/>
                          <m:t>2</m:t>
                        </m:r>
                      </m:sub>
                    </m:sSub>
                    <m:r>
                      <a:rPr lang="en-US" i="1"/>
                      <m:t>+…+</m:t>
                    </m:r>
                    <m:sSub>
                      <m:sSubPr>
                        <m:ctrlPr>
                          <a:rPr lang="en-US" i="1"/>
                        </m:ctrlPr>
                      </m:sSubPr>
                      <m:e>
                        <m:r>
                          <a:rPr lang="en-US" i="1"/>
                          <m:t>𝑑</m:t>
                        </m:r>
                      </m:e>
                      <m:sub>
                        <m:r>
                          <a:rPr lang="en-US" i="1"/>
                          <m:t>2</m:t>
                        </m:r>
                        <m:r>
                          <a:rPr lang="en-US" i="1"/>
                          <m:t>𝑟</m:t>
                        </m:r>
                      </m:sub>
                    </m:sSub>
                    <m:sSub>
                      <m:sSubPr>
                        <m:ctrlPr>
                          <a:rPr lang="en-US" i="1"/>
                        </m:ctrlPr>
                      </m:sSubPr>
                      <m:e>
                        <m:r>
                          <a:rPr lang="en-US" i="1"/>
                          <m:t>𝑢</m:t>
                        </m:r>
                      </m:e>
                      <m:sub>
                        <m:r>
                          <a:rPr lang="en-US" i="1"/>
                          <m:t>𝑟</m:t>
                        </m:r>
                      </m:sub>
                    </m:sSub>
                  </m:oMath>
                </a14:m>
                <a:endParaRPr lang="en-US" dirty="0"/>
              </a:p>
              <a:p>
                <a14:m>
                  <m:oMath xmlns:m="http://schemas.openxmlformats.org/officeDocument/2006/math">
                    <m:r>
                      <a:rPr lang="en-US" i="1"/>
                      <m:t>                            ⋮            ⋮</m:t>
                    </m:r>
                  </m:oMath>
                </a14:m>
                <a:endParaRPr lang="en-US" dirty="0"/>
              </a:p>
              <a:p>
                <a14:m>
                  <m:oMath xmlns:m="http://schemas.openxmlformats.org/officeDocument/2006/math">
                    <m:sSub>
                      <m:sSubPr>
                        <m:ctrlPr>
                          <a:rPr lang="en-US" i="1"/>
                        </m:ctrlPr>
                      </m:sSubPr>
                      <m:e>
                        <m:acc>
                          <m:accPr>
                            <m:chr m:val="̇"/>
                            <m:ctrlPr>
                              <a:rPr lang="en-US" i="1"/>
                            </m:ctrlPr>
                          </m:accPr>
                          <m:e>
                            <m:r>
                              <a:rPr lang="en-US" i="1"/>
                              <m:t>𝑦</m:t>
                            </m:r>
                          </m:e>
                        </m:acc>
                      </m:e>
                      <m:sub>
                        <m:r>
                          <a:rPr lang="en-US" i="1"/>
                          <m:t>𝑚</m:t>
                        </m:r>
                      </m:sub>
                    </m:sSub>
                    <m:r>
                      <a:rPr lang="en-US" i="1"/>
                      <m:t>=</m:t>
                    </m:r>
                    <m:sSub>
                      <m:sSubPr>
                        <m:ctrlPr>
                          <a:rPr lang="en-US" i="1"/>
                        </m:ctrlPr>
                      </m:sSubPr>
                      <m:e>
                        <m:r>
                          <a:rPr lang="en-US" i="1"/>
                          <m:t>𝑐</m:t>
                        </m:r>
                      </m:e>
                      <m:sub>
                        <m:r>
                          <a:rPr lang="en-US" i="1"/>
                          <m:t>𝑚</m:t>
                        </m:r>
                        <m:r>
                          <a:rPr lang="en-US" i="1"/>
                          <m:t>1</m:t>
                        </m:r>
                      </m:sub>
                    </m:sSub>
                    <m:sSub>
                      <m:sSubPr>
                        <m:ctrlPr>
                          <a:rPr lang="en-US" i="1"/>
                        </m:ctrlPr>
                      </m:sSubPr>
                      <m:e>
                        <m:r>
                          <a:rPr lang="en-US" i="1"/>
                          <m:t>𝑥</m:t>
                        </m:r>
                      </m:e>
                      <m:sub>
                        <m:r>
                          <a:rPr lang="en-US" i="1"/>
                          <m:t>1</m:t>
                        </m:r>
                      </m:sub>
                    </m:sSub>
                    <m:r>
                      <a:rPr lang="en-US" i="1"/>
                      <m:t>+</m:t>
                    </m:r>
                    <m:sSub>
                      <m:sSubPr>
                        <m:ctrlPr>
                          <a:rPr lang="en-US" i="1"/>
                        </m:ctrlPr>
                      </m:sSubPr>
                      <m:e>
                        <m:r>
                          <a:rPr lang="en-US" i="1"/>
                          <m:t>𝑐</m:t>
                        </m:r>
                      </m:e>
                      <m:sub>
                        <m:r>
                          <a:rPr lang="en-US" i="1"/>
                          <m:t>𝑚</m:t>
                        </m:r>
                        <m:r>
                          <a:rPr lang="en-US" i="1"/>
                          <m:t>2</m:t>
                        </m:r>
                      </m:sub>
                    </m:sSub>
                    <m:sSub>
                      <m:sSubPr>
                        <m:ctrlPr>
                          <a:rPr lang="en-US" i="1"/>
                        </m:ctrlPr>
                      </m:sSubPr>
                      <m:e>
                        <m:r>
                          <a:rPr lang="en-US" i="1"/>
                          <m:t>𝑥</m:t>
                        </m:r>
                      </m:e>
                      <m:sub>
                        <m:r>
                          <a:rPr lang="en-US" i="1"/>
                          <m:t>2</m:t>
                        </m:r>
                      </m:sub>
                    </m:sSub>
                    <m:r>
                      <a:rPr lang="en-US" i="1"/>
                      <m:t>+…+</m:t>
                    </m:r>
                    <m:sSub>
                      <m:sSubPr>
                        <m:ctrlPr>
                          <a:rPr lang="en-US" i="1"/>
                        </m:ctrlPr>
                      </m:sSubPr>
                      <m:e>
                        <m:r>
                          <a:rPr lang="en-US" i="1"/>
                          <m:t>𝑐</m:t>
                        </m:r>
                      </m:e>
                      <m:sub>
                        <m:r>
                          <a:rPr lang="en-US" i="1"/>
                          <m:t>𝑚𝑛</m:t>
                        </m:r>
                      </m:sub>
                    </m:sSub>
                    <m:sSub>
                      <m:sSubPr>
                        <m:ctrlPr>
                          <a:rPr lang="en-US" i="1"/>
                        </m:ctrlPr>
                      </m:sSubPr>
                      <m:e>
                        <m:r>
                          <a:rPr lang="en-US" i="1"/>
                          <m:t>𝑥</m:t>
                        </m:r>
                      </m:e>
                      <m:sub>
                        <m:r>
                          <a:rPr lang="en-US" i="1"/>
                          <m:t>𝑛</m:t>
                        </m:r>
                      </m:sub>
                    </m:sSub>
                    <m:r>
                      <a:rPr lang="en-US" i="1"/>
                      <m:t>+</m:t>
                    </m:r>
                    <m:sSub>
                      <m:sSubPr>
                        <m:ctrlPr>
                          <a:rPr lang="en-US" i="1"/>
                        </m:ctrlPr>
                      </m:sSubPr>
                      <m:e>
                        <m:r>
                          <a:rPr lang="en-US" i="1"/>
                          <m:t>𝑑</m:t>
                        </m:r>
                      </m:e>
                      <m:sub>
                        <m:r>
                          <a:rPr lang="en-US" i="1"/>
                          <m:t>𝑚</m:t>
                        </m:r>
                        <m:r>
                          <a:rPr lang="en-US" i="1"/>
                          <m:t>1</m:t>
                        </m:r>
                      </m:sub>
                    </m:sSub>
                    <m:sSub>
                      <m:sSubPr>
                        <m:ctrlPr>
                          <a:rPr lang="en-US" i="1"/>
                        </m:ctrlPr>
                      </m:sSubPr>
                      <m:e>
                        <m:r>
                          <a:rPr lang="en-US" i="1"/>
                          <m:t>𝑢</m:t>
                        </m:r>
                      </m:e>
                      <m:sub>
                        <m:r>
                          <a:rPr lang="en-US" i="1"/>
                          <m:t>1</m:t>
                        </m:r>
                      </m:sub>
                    </m:sSub>
                    <m:r>
                      <a:rPr lang="en-US" i="1"/>
                      <m:t>+</m:t>
                    </m:r>
                    <m:sSub>
                      <m:sSubPr>
                        <m:ctrlPr>
                          <a:rPr lang="en-US" i="1"/>
                        </m:ctrlPr>
                      </m:sSubPr>
                      <m:e>
                        <m:r>
                          <a:rPr lang="en-US" i="1"/>
                          <m:t>𝑑</m:t>
                        </m:r>
                      </m:e>
                      <m:sub>
                        <m:r>
                          <a:rPr lang="en-US" i="1"/>
                          <m:t>𝑚</m:t>
                        </m:r>
                        <m:r>
                          <a:rPr lang="en-US" i="1"/>
                          <m:t>2</m:t>
                        </m:r>
                      </m:sub>
                    </m:sSub>
                    <m:sSub>
                      <m:sSubPr>
                        <m:ctrlPr>
                          <a:rPr lang="en-US" i="1"/>
                        </m:ctrlPr>
                      </m:sSubPr>
                      <m:e>
                        <m:r>
                          <a:rPr lang="en-US" i="1"/>
                          <m:t>𝑢</m:t>
                        </m:r>
                      </m:e>
                      <m:sub>
                        <m:r>
                          <a:rPr lang="en-US" i="1"/>
                          <m:t>2</m:t>
                        </m:r>
                      </m:sub>
                    </m:sSub>
                    <m:r>
                      <a:rPr lang="en-US" i="1"/>
                      <m:t>+…+</m:t>
                    </m:r>
                    <m:sSub>
                      <m:sSubPr>
                        <m:ctrlPr>
                          <a:rPr lang="en-US" i="1"/>
                        </m:ctrlPr>
                      </m:sSubPr>
                      <m:e>
                        <m:r>
                          <a:rPr lang="en-US" i="1"/>
                          <m:t>𝑑</m:t>
                        </m:r>
                      </m:e>
                      <m:sub>
                        <m:r>
                          <a:rPr lang="en-US" i="1"/>
                          <m:t>𝑚𝑟</m:t>
                        </m:r>
                      </m:sub>
                    </m:sSub>
                    <m:sSub>
                      <m:sSubPr>
                        <m:ctrlPr>
                          <a:rPr lang="en-US" i="1"/>
                        </m:ctrlPr>
                      </m:sSubPr>
                      <m:e>
                        <m:r>
                          <a:rPr lang="en-US" i="1"/>
                          <m:t>𝑢</m:t>
                        </m:r>
                      </m:e>
                      <m:sub>
                        <m:eqArr>
                          <m:eqArrPr>
                            <m:ctrlPr>
                              <a:rPr lang="en-US" i="1">
                                <a:latin typeface="Cambria Math" panose="02040503050406030204" pitchFamily="18" charset="0"/>
                              </a:rPr>
                            </m:ctrlPr>
                          </m:eqArrPr>
                          <m:e>
                            <m:r>
                              <a:rPr lang="en-US" i="1"/>
                              <m:t>𝑟</m:t>
                            </m:r>
                          </m:e>
                          <m:e/>
                        </m:eqArr>
                      </m:sub>
                    </m:sSub>
                  </m:oMath>
                </a14:m>
                <a:endParaRPr lang="en-US" dirty="0"/>
              </a:p>
              <a:p>
                <a:r>
                  <a:rPr lang="en-US" dirty="0"/>
                  <a:t>Note that the coefficients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𝑖𝑗</m:t>
                        </m:r>
                        <m:r>
                          <a:rPr lang="en-US" i="1">
                            <a:latin typeface="Cambria Math" panose="02040503050406030204" pitchFamily="18" charset="0"/>
                          </a:rPr>
                          <m:t> </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𝑖𝑗</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𝑖𝑗</m:t>
                        </m:r>
                      </m:sub>
                    </m:sSub>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𝑖𝑗</m:t>
                        </m:r>
                      </m:sub>
                    </m:sSub>
                  </m:oMath>
                </a14:m>
                <a:r>
                  <a:rPr lang="en-US" dirty="0"/>
                  <a:t> are constants and that some of them may be zero. Using vector-matrix expressions allows the equations to be written as:</a:t>
                </a:r>
              </a:p>
              <a:p>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1" i="1">
                        <a:latin typeface="Cambria Math" panose="02040503050406030204" pitchFamily="18" charset="0"/>
                      </a:rPr>
                      <m:t>=</m:t>
                    </m:r>
                    <m:r>
                      <a:rPr lang="en-US" b="1" i="1">
                        <a:latin typeface="Cambria Math" panose="02040503050406030204" pitchFamily="18" charset="0"/>
                      </a:rPr>
                      <m:t>𝑨𝒙</m:t>
                    </m:r>
                    <m:r>
                      <a:rPr lang="en-US" b="1" i="1">
                        <a:latin typeface="Cambria Math" panose="02040503050406030204" pitchFamily="18" charset="0"/>
                      </a:rPr>
                      <m:t>+</m:t>
                    </m:r>
                    <m:r>
                      <a:rPr lang="en-US" b="1" i="1">
                        <a:latin typeface="Cambria Math" panose="02040503050406030204" pitchFamily="18" charset="0"/>
                      </a:rPr>
                      <m:t>𝑩𝒖</m:t>
                    </m:r>
                  </m:oMath>
                </a14:m>
                <a:endParaRPr lang="en-US" dirty="0"/>
              </a:p>
              <a:p>
                <a14:m>
                  <m:oMath xmlns:m="http://schemas.openxmlformats.org/officeDocument/2006/math">
                    <m:r>
                      <a:rPr lang="en-US" b="1" i="1">
                        <a:latin typeface="Cambria Math" panose="02040503050406030204" pitchFamily="18" charset="0"/>
                      </a:rPr>
                      <m:t>𝒚</m:t>
                    </m:r>
                    <m:r>
                      <a:rPr lang="en-US" b="1" i="1">
                        <a:latin typeface="Cambria Math" panose="02040503050406030204" pitchFamily="18" charset="0"/>
                      </a:rPr>
                      <m:t>=</m:t>
                    </m:r>
                    <m:r>
                      <a:rPr lang="en-US" b="1" i="1">
                        <a:latin typeface="Cambria Math" panose="02040503050406030204" pitchFamily="18" charset="0"/>
                      </a:rPr>
                      <m:t>𝑪𝒙</m:t>
                    </m:r>
                    <m:r>
                      <a:rPr lang="en-US" b="1" i="1">
                        <a:latin typeface="Cambria Math" panose="02040503050406030204" pitchFamily="18" charset="0"/>
                      </a:rPr>
                      <m:t>+</m:t>
                    </m:r>
                    <m:r>
                      <a:rPr lang="en-US" b="1" i="1">
                        <a:latin typeface="Cambria Math" panose="02040503050406030204" pitchFamily="18" charset="0"/>
                      </a:rPr>
                      <m:t>𝑫𝒖</m:t>
                    </m:r>
                  </m:oMath>
                </a14:m>
                <a:endParaRPr lang="en-US" dirty="0"/>
              </a:p>
            </p:txBody>
          </p:sp>
        </mc:Choice>
        <mc:Fallback>
          <p:sp>
            <p:nvSpPr>
              <p:cNvPr id="3" name="Content Placeholder 2">
                <a:extLst>
                  <a:ext uri="{FF2B5EF4-FFF2-40B4-BE49-F238E27FC236}">
                    <a16:creationId xmlns:a16="http://schemas.microsoft.com/office/drawing/2014/main" id="{827FF73E-C296-4779-B44E-E9B8890DC043}"/>
                  </a:ext>
                </a:extLst>
              </p:cNvPr>
              <p:cNvSpPr>
                <a:spLocks noGrp="1" noRot="1" noChangeAspect="1" noMove="1" noResize="1" noEditPoints="1" noAdjustHandles="1" noChangeArrowheads="1" noChangeShapeType="1" noTextEdit="1"/>
              </p:cNvSpPr>
              <p:nvPr>
                <p:ph idx="1"/>
              </p:nvPr>
            </p:nvSpPr>
            <p:spPr>
              <a:xfrm>
                <a:off x="838200" y="1098132"/>
                <a:ext cx="10515600" cy="5759868"/>
              </a:xfrm>
              <a:blipFill>
                <a:blip r:embed="rId2"/>
                <a:stretch>
                  <a:fillRect l="-1043" t="-1693" r="-116"/>
                </a:stretch>
              </a:blipFill>
            </p:spPr>
            <p:txBody>
              <a:bodyPr/>
              <a:lstStyle/>
              <a:p>
                <a:r>
                  <a:rPr lang="en-US">
                    <a:noFill/>
                  </a:rPr>
                  <a:t> </a:t>
                </a:r>
              </a:p>
            </p:txBody>
          </p:sp>
        </mc:Fallback>
      </mc:AlternateContent>
    </p:spTree>
    <p:extLst>
      <p:ext uri="{BB962C8B-B14F-4D97-AF65-F5344CB8AC3E}">
        <p14:creationId xmlns:p14="http://schemas.microsoft.com/office/powerpoint/2010/main" val="59566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A6A422-DB1F-40AE-8A7C-4E888A144BFE}"/>
                  </a:ext>
                </a:extLst>
              </p:cNvPr>
              <p:cNvSpPr>
                <a:spLocks noGrp="1"/>
              </p:cNvSpPr>
              <p:nvPr>
                <p:ph idx="1"/>
              </p:nvPr>
            </p:nvSpPr>
            <p:spPr>
              <a:xfrm>
                <a:off x="838200" y="689811"/>
                <a:ext cx="10515600" cy="5487152"/>
              </a:xfrm>
            </p:spPr>
            <p:txBody>
              <a:bodyPr>
                <a:normAutofit/>
              </a:bodyPr>
              <a:lstStyle/>
              <a:p>
                <a:r>
                  <a:rPr lang="en-US" dirty="0"/>
                  <a:t>where:</a:t>
                </a:r>
              </a:p>
              <a:p>
                <a14:m>
                  <m:oMath xmlns:m="http://schemas.openxmlformats.org/officeDocument/2006/math">
                    <m:r>
                      <a:rPr lang="en-US" b="1" i="1"/>
                      <m:t>𝒙</m:t>
                    </m:r>
                    <m:r>
                      <a:rPr lang="en-US" i="1"/>
                      <m:t>=</m:t>
                    </m:r>
                    <m:d>
                      <m:dPr>
                        <m:begChr m:val="["/>
                        <m:endChr m:val="]"/>
                        <m:ctrlPr>
                          <a:rPr lang="en-US" i="1"/>
                        </m:ctrlPr>
                      </m:dPr>
                      <m:e>
                        <m:eqArr>
                          <m:eqArrPr>
                            <m:ctrlPr>
                              <a:rPr lang="en-US" i="1"/>
                            </m:ctrlPr>
                          </m:eqArrPr>
                          <m:e>
                            <m:sSub>
                              <m:sSubPr>
                                <m:ctrlPr>
                                  <a:rPr lang="en-US" i="1"/>
                                </m:ctrlPr>
                              </m:sSubPr>
                              <m:e>
                                <m:r>
                                  <a:rPr lang="en-US" i="1"/>
                                  <m:t>𝑥</m:t>
                                </m:r>
                              </m:e>
                              <m:sub>
                                <m:r>
                                  <a:rPr lang="en-US" i="1"/>
                                  <m:t>1</m:t>
                                </m:r>
                              </m:sub>
                            </m:sSub>
                          </m:e>
                          <m:e>
                            <m:sSub>
                              <m:sSubPr>
                                <m:ctrlPr>
                                  <a:rPr lang="en-US" i="1"/>
                                </m:ctrlPr>
                              </m:sSubPr>
                              <m:e>
                                <m:r>
                                  <a:rPr lang="en-US" i="1"/>
                                  <m:t>𝑥</m:t>
                                </m:r>
                              </m:e>
                              <m:sub>
                                <m:r>
                                  <a:rPr lang="en-US" i="1"/>
                                  <m:t>2</m:t>
                                </m:r>
                              </m:sub>
                            </m:sSub>
                          </m:e>
                          <m:e>
                            <m:r>
                              <a:rPr lang="en-US" i="1"/>
                              <m:t>⋮</m:t>
                            </m:r>
                          </m:e>
                          <m:e>
                            <m:sSub>
                              <m:sSubPr>
                                <m:ctrlPr>
                                  <a:rPr lang="en-US" i="1"/>
                                </m:ctrlPr>
                              </m:sSubPr>
                              <m:e>
                                <m:r>
                                  <a:rPr lang="en-US" i="1"/>
                                  <m:t>𝑥</m:t>
                                </m:r>
                              </m:e>
                              <m:sub>
                                <m:r>
                                  <a:rPr lang="en-US" i="1"/>
                                  <m:t>𝑛</m:t>
                                </m:r>
                              </m:sub>
                            </m:sSub>
                          </m:e>
                        </m:eqArr>
                      </m:e>
                    </m:d>
                    <m:r>
                      <a:rPr lang="en-US" b="1" i="1"/>
                      <m:t>    </m:t>
                    </m:r>
                    <m:r>
                      <a:rPr lang="en-US" b="1" i="1"/>
                      <m:t>𝑨</m:t>
                    </m:r>
                    <m:r>
                      <a:rPr lang="en-US" i="1"/>
                      <m:t>=</m:t>
                    </m:r>
                    <m:d>
                      <m:dPr>
                        <m:begChr m:val="["/>
                        <m:endChr m:val="]"/>
                        <m:ctrlPr>
                          <a:rPr lang="en-US" i="1"/>
                        </m:ctrlPr>
                      </m:dPr>
                      <m:e>
                        <m:eqArr>
                          <m:eqArrPr>
                            <m:ctrlPr>
                              <a:rPr lang="en-US" i="1"/>
                            </m:ctrlPr>
                          </m:eqArrPr>
                          <m:e>
                            <m:sSub>
                              <m:sSubPr>
                                <m:ctrlPr>
                                  <a:rPr lang="en-US" i="1"/>
                                </m:ctrlPr>
                              </m:sSubPr>
                              <m:e>
                                <m:r>
                                  <a:rPr lang="en-US" i="1"/>
                                  <m:t>𝑎</m:t>
                                </m:r>
                              </m:e>
                              <m:sub>
                                <m:r>
                                  <a:rPr lang="en-US" i="1"/>
                                  <m:t>11</m:t>
                                </m:r>
                              </m:sub>
                            </m:sSub>
                            <m:sSub>
                              <m:sSubPr>
                                <m:ctrlPr>
                                  <a:rPr lang="en-US" i="1"/>
                                </m:ctrlPr>
                              </m:sSubPr>
                              <m:e>
                                <m:r>
                                  <a:rPr lang="en-US" i="1"/>
                                  <m:t>𝑎</m:t>
                                </m:r>
                              </m:e>
                              <m:sub>
                                <m:r>
                                  <a:rPr lang="en-US" i="1"/>
                                  <m:t>12</m:t>
                                </m:r>
                              </m:sub>
                            </m:sSub>
                            <m:r>
                              <a:rPr lang="en-US" i="1"/>
                              <m:t>… </m:t>
                            </m:r>
                            <m:sSub>
                              <m:sSubPr>
                                <m:ctrlPr>
                                  <a:rPr lang="en-US" i="1"/>
                                </m:ctrlPr>
                              </m:sSubPr>
                              <m:e>
                                <m:r>
                                  <a:rPr lang="en-US" i="1"/>
                                  <m:t>𝑎</m:t>
                                </m:r>
                              </m:e>
                              <m:sub>
                                <m:r>
                                  <a:rPr lang="en-US" i="1"/>
                                  <m:t>1</m:t>
                                </m:r>
                                <m:r>
                                  <a:rPr lang="en-US" i="1"/>
                                  <m:t>𝑛</m:t>
                                </m:r>
                              </m:sub>
                            </m:sSub>
                          </m:e>
                          <m:e>
                            <m:sSub>
                              <m:sSubPr>
                                <m:ctrlPr>
                                  <a:rPr lang="en-US" i="1"/>
                                </m:ctrlPr>
                              </m:sSubPr>
                              <m:e>
                                <m:r>
                                  <a:rPr lang="en-US" i="1"/>
                                  <m:t>𝑎</m:t>
                                </m:r>
                              </m:e>
                              <m:sub>
                                <m:r>
                                  <a:rPr lang="en-US" i="1"/>
                                  <m:t>21</m:t>
                                </m:r>
                              </m:sub>
                            </m:sSub>
                            <m:sSub>
                              <m:sSubPr>
                                <m:ctrlPr>
                                  <a:rPr lang="en-US" i="1"/>
                                </m:ctrlPr>
                              </m:sSubPr>
                              <m:e>
                                <m:r>
                                  <a:rPr lang="en-US" i="1"/>
                                  <m:t>𝑎</m:t>
                                </m:r>
                              </m:e>
                              <m:sub>
                                <m:r>
                                  <a:rPr lang="en-US" i="1"/>
                                  <m:t>22</m:t>
                                </m:r>
                              </m:sub>
                            </m:sSub>
                            <m:r>
                              <a:rPr lang="en-US" i="1"/>
                              <m:t>… </m:t>
                            </m:r>
                            <m:sSub>
                              <m:sSubPr>
                                <m:ctrlPr>
                                  <a:rPr lang="en-US" i="1"/>
                                </m:ctrlPr>
                              </m:sSubPr>
                              <m:e>
                                <m:r>
                                  <a:rPr lang="en-US" i="1"/>
                                  <m:t>𝑎</m:t>
                                </m:r>
                              </m:e>
                              <m:sub>
                                <m:r>
                                  <a:rPr lang="en-US" i="1"/>
                                  <m:t>2</m:t>
                                </m:r>
                                <m:r>
                                  <a:rPr lang="en-US" i="1"/>
                                  <m:t>𝑛</m:t>
                                </m:r>
                              </m:sub>
                            </m:sSub>
                          </m:e>
                          <m:e>
                            <m:r>
                              <a:rPr lang="en-US" i="1"/>
                              <m:t>⋮      ⋮               ⋮</m:t>
                            </m:r>
                          </m:e>
                          <m:e>
                            <m:sSub>
                              <m:sSubPr>
                                <m:ctrlPr>
                                  <a:rPr lang="en-US" i="1"/>
                                </m:ctrlPr>
                              </m:sSubPr>
                              <m:e>
                                <m:r>
                                  <a:rPr lang="en-US" i="1"/>
                                  <m:t>𝑎</m:t>
                                </m:r>
                              </m:e>
                              <m:sub>
                                <m:r>
                                  <a:rPr lang="en-US" i="1"/>
                                  <m:t>𝑛</m:t>
                                </m:r>
                                <m:r>
                                  <a:rPr lang="en-US" i="1"/>
                                  <m:t>1</m:t>
                                </m:r>
                              </m:sub>
                            </m:sSub>
                            <m:sSub>
                              <m:sSubPr>
                                <m:ctrlPr>
                                  <a:rPr lang="en-US" i="1"/>
                                </m:ctrlPr>
                              </m:sSubPr>
                              <m:e>
                                <m:r>
                                  <a:rPr lang="en-US" i="1"/>
                                  <m:t>𝑎</m:t>
                                </m:r>
                              </m:e>
                              <m:sub>
                                <m:r>
                                  <a:rPr lang="en-US" i="1"/>
                                  <m:t>𝑛</m:t>
                                </m:r>
                                <m:r>
                                  <a:rPr lang="en-US" i="1"/>
                                  <m:t>2</m:t>
                                </m:r>
                              </m:sub>
                            </m:sSub>
                            <m:r>
                              <a:rPr lang="en-US" i="1"/>
                              <m:t> … </m:t>
                            </m:r>
                            <m:sSub>
                              <m:sSubPr>
                                <m:ctrlPr>
                                  <a:rPr lang="en-US" i="1"/>
                                </m:ctrlPr>
                              </m:sSubPr>
                              <m:e>
                                <m:r>
                                  <a:rPr lang="en-US" i="1"/>
                                  <m:t>𝑎</m:t>
                                </m:r>
                              </m:e>
                              <m:sub>
                                <m:r>
                                  <a:rPr lang="en-US" i="1"/>
                                  <m:t>𝑛𝑛</m:t>
                                </m:r>
                              </m:sub>
                            </m:sSub>
                          </m:e>
                        </m:eqArr>
                      </m:e>
                    </m:d>
                    <m:r>
                      <a:rPr lang="en-US" b="1" i="1"/>
                      <m:t> </m:t>
                    </m:r>
                    <m:r>
                      <a:rPr lang="en-US" b="1" i="1"/>
                      <m:t>𝑩</m:t>
                    </m:r>
                    <m:r>
                      <a:rPr lang="en-US" i="1"/>
                      <m:t>=</m:t>
                    </m:r>
                    <m:d>
                      <m:dPr>
                        <m:begChr m:val="["/>
                        <m:endChr m:val="]"/>
                        <m:ctrlPr>
                          <a:rPr lang="en-US" i="1"/>
                        </m:ctrlPr>
                      </m:dPr>
                      <m:e>
                        <m:eqArr>
                          <m:eqArrPr>
                            <m:ctrlPr>
                              <a:rPr lang="en-US" i="1"/>
                            </m:ctrlPr>
                          </m:eqArrPr>
                          <m:e>
                            <m:sSub>
                              <m:sSubPr>
                                <m:ctrlPr>
                                  <a:rPr lang="en-US" i="1"/>
                                </m:ctrlPr>
                              </m:sSubPr>
                              <m:e>
                                <m:r>
                                  <a:rPr lang="en-US" i="1"/>
                                  <m:t>𝑏</m:t>
                                </m:r>
                              </m:e>
                              <m:sub>
                                <m:r>
                                  <a:rPr lang="en-US" i="1"/>
                                  <m:t>11</m:t>
                                </m:r>
                              </m:sub>
                            </m:sSub>
                            <m:sSub>
                              <m:sSubPr>
                                <m:ctrlPr>
                                  <a:rPr lang="en-US" i="1"/>
                                </m:ctrlPr>
                              </m:sSubPr>
                              <m:e>
                                <m:r>
                                  <a:rPr lang="en-US" i="1"/>
                                  <m:t>𝑏</m:t>
                                </m:r>
                              </m:e>
                              <m:sub>
                                <m:r>
                                  <a:rPr lang="en-US" i="1"/>
                                  <m:t>12</m:t>
                                </m:r>
                              </m:sub>
                            </m:sSub>
                            <m:r>
                              <a:rPr lang="en-US" i="1"/>
                              <m:t> … </m:t>
                            </m:r>
                            <m:sSub>
                              <m:sSubPr>
                                <m:ctrlPr>
                                  <a:rPr lang="en-US" i="1"/>
                                </m:ctrlPr>
                              </m:sSubPr>
                              <m:e>
                                <m:r>
                                  <a:rPr lang="en-US" i="1"/>
                                  <m:t>𝑏</m:t>
                                </m:r>
                              </m:e>
                              <m:sub>
                                <m:r>
                                  <a:rPr lang="en-US" i="1"/>
                                  <m:t>1</m:t>
                                </m:r>
                                <m:r>
                                  <a:rPr lang="en-US" i="1"/>
                                  <m:t>𝑟</m:t>
                                </m:r>
                              </m:sub>
                            </m:sSub>
                          </m:e>
                          <m:e>
                            <m:sSub>
                              <m:sSubPr>
                                <m:ctrlPr>
                                  <a:rPr lang="en-US" i="1"/>
                                </m:ctrlPr>
                              </m:sSubPr>
                              <m:e>
                                <m:r>
                                  <a:rPr lang="en-US" i="1"/>
                                  <m:t>𝑏</m:t>
                                </m:r>
                              </m:e>
                              <m:sub>
                                <m:r>
                                  <a:rPr lang="en-US" i="1"/>
                                  <m:t>21</m:t>
                                </m:r>
                              </m:sub>
                            </m:sSub>
                            <m:sSub>
                              <m:sSubPr>
                                <m:ctrlPr>
                                  <a:rPr lang="en-US" i="1"/>
                                </m:ctrlPr>
                              </m:sSubPr>
                              <m:e>
                                <m:r>
                                  <a:rPr lang="en-US" i="1"/>
                                  <m:t>𝑏</m:t>
                                </m:r>
                              </m:e>
                              <m:sub>
                                <m:r>
                                  <a:rPr lang="en-US" i="1"/>
                                  <m:t>22</m:t>
                                </m:r>
                              </m:sub>
                            </m:sSub>
                            <m:r>
                              <a:rPr lang="en-US" i="1"/>
                              <m:t> … </m:t>
                            </m:r>
                            <m:sSub>
                              <m:sSubPr>
                                <m:ctrlPr>
                                  <a:rPr lang="en-US" i="1"/>
                                </m:ctrlPr>
                              </m:sSubPr>
                              <m:e>
                                <m:r>
                                  <a:rPr lang="en-US" i="1"/>
                                  <m:t>𝑏</m:t>
                                </m:r>
                              </m:e>
                              <m:sub>
                                <m:r>
                                  <a:rPr lang="en-US" i="1"/>
                                  <m:t>2</m:t>
                                </m:r>
                                <m:r>
                                  <a:rPr lang="en-US" i="1"/>
                                  <m:t>𝑟</m:t>
                                </m:r>
                              </m:sub>
                            </m:sSub>
                          </m:e>
                          <m:e>
                            <m:r>
                              <a:rPr lang="en-US" i="1"/>
                              <m:t>⋮      ⋮               ⋮</m:t>
                            </m:r>
                          </m:e>
                          <m:e>
                            <m:sSub>
                              <m:sSubPr>
                                <m:ctrlPr>
                                  <a:rPr lang="en-US" i="1"/>
                                </m:ctrlPr>
                              </m:sSubPr>
                              <m:e>
                                <m:r>
                                  <a:rPr lang="en-US" i="1"/>
                                  <m:t>𝑏</m:t>
                                </m:r>
                              </m:e>
                              <m:sub>
                                <m:r>
                                  <a:rPr lang="en-US" i="1"/>
                                  <m:t>𝑛</m:t>
                                </m:r>
                                <m:r>
                                  <a:rPr lang="en-US" i="1"/>
                                  <m:t>1</m:t>
                                </m:r>
                              </m:sub>
                            </m:sSub>
                            <m:sSub>
                              <m:sSubPr>
                                <m:ctrlPr>
                                  <a:rPr lang="en-US" i="1"/>
                                </m:ctrlPr>
                              </m:sSubPr>
                              <m:e>
                                <m:r>
                                  <a:rPr lang="en-US" i="1"/>
                                  <m:t>𝑏</m:t>
                                </m:r>
                              </m:e>
                              <m:sub>
                                <m:r>
                                  <a:rPr lang="en-US" i="1"/>
                                  <m:t>𝑛</m:t>
                                </m:r>
                                <m:r>
                                  <a:rPr lang="en-US" i="1"/>
                                  <m:t>2</m:t>
                                </m:r>
                              </m:sub>
                            </m:sSub>
                            <m:r>
                              <a:rPr lang="en-US" i="1"/>
                              <m:t> … </m:t>
                            </m:r>
                            <m:sSub>
                              <m:sSubPr>
                                <m:ctrlPr>
                                  <a:rPr lang="en-US" i="1"/>
                                </m:ctrlPr>
                              </m:sSubPr>
                              <m:e>
                                <m:r>
                                  <a:rPr lang="en-US" i="1"/>
                                  <m:t>𝑏</m:t>
                                </m:r>
                              </m:e>
                              <m:sub>
                                <m:r>
                                  <a:rPr lang="en-US" i="1"/>
                                  <m:t>𝑛𝑟</m:t>
                                </m:r>
                              </m:sub>
                            </m:sSub>
                          </m:e>
                        </m:eqArr>
                      </m:e>
                    </m:d>
                    <m:r>
                      <a:rPr lang="en-US" b="1" i="1"/>
                      <m:t>𝒖</m:t>
                    </m:r>
                    <m:r>
                      <a:rPr lang="en-US" i="1"/>
                      <m:t>=</m:t>
                    </m:r>
                    <m:d>
                      <m:dPr>
                        <m:begChr m:val="["/>
                        <m:endChr m:val="]"/>
                        <m:ctrlPr>
                          <a:rPr lang="en-US" i="1"/>
                        </m:ctrlPr>
                      </m:dPr>
                      <m:e>
                        <m:eqArr>
                          <m:eqArrPr>
                            <m:ctrlPr>
                              <a:rPr lang="en-US" i="1"/>
                            </m:ctrlPr>
                          </m:eqArrPr>
                          <m:e>
                            <m:sSub>
                              <m:sSubPr>
                                <m:ctrlPr>
                                  <a:rPr lang="en-US" i="1"/>
                                </m:ctrlPr>
                              </m:sSubPr>
                              <m:e>
                                <m:r>
                                  <a:rPr lang="en-US" i="1"/>
                                  <m:t>𝑢</m:t>
                                </m:r>
                              </m:e>
                              <m:sub>
                                <m:r>
                                  <a:rPr lang="en-US" i="1"/>
                                  <m:t>1</m:t>
                                </m:r>
                              </m:sub>
                            </m:sSub>
                          </m:e>
                          <m:e>
                            <m:sSub>
                              <m:sSubPr>
                                <m:ctrlPr>
                                  <a:rPr lang="en-US" i="1"/>
                                </m:ctrlPr>
                              </m:sSubPr>
                              <m:e>
                                <m:r>
                                  <a:rPr lang="en-US" i="1"/>
                                  <m:t>𝑢</m:t>
                                </m:r>
                              </m:e>
                              <m:sub>
                                <m:r>
                                  <a:rPr lang="en-US" i="1"/>
                                  <m:t>2</m:t>
                                </m:r>
                              </m:sub>
                            </m:sSub>
                          </m:e>
                          <m:e>
                            <m:r>
                              <a:rPr lang="en-US" i="1"/>
                              <m:t>⋮</m:t>
                            </m:r>
                          </m:e>
                          <m:e>
                            <m:sSub>
                              <m:sSubPr>
                                <m:ctrlPr>
                                  <a:rPr lang="en-US" i="1"/>
                                </m:ctrlPr>
                              </m:sSubPr>
                              <m:e>
                                <m:r>
                                  <a:rPr lang="en-US" i="1"/>
                                  <m:t>𝑢</m:t>
                                </m:r>
                              </m:e>
                              <m:sub>
                                <m:r>
                                  <a:rPr lang="en-US" i="1"/>
                                  <m:t>𝑟</m:t>
                                </m:r>
                              </m:sub>
                            </m:sSub>
                          </m:e>
                        </m:eqArr>
                      </m:e>
                    </m:d>
                  </m:oMath>
                </a14:m>
                <a:endParaRPr lang="en-US" dirty="0"/>
              </a:p>
              <a:p>
                <a:r>
                  <a:rPr lang="en-US" dirty="0"/>
                  <a:t> </a:t>
                </a:r>
              </a:p>
              <a:p>
                <a14:m>
                  <m:oMath xmlns:m="http://schemas.openxmlformats.org/officeDocument/2006/math">
                    <m:r>
                      <a:rPr lang="en-US" b="1" i="1"/>
                      <m:t>𝒚</m:t>
                    </m:r>
                    <m:r>
                      <a:rPr lang="en-US" i="1"/>
                      <m:t>=</m:t>
                    </m:r>
                    <m:d>
                      <m:dPr>
                        <m:begChr m:val="["/>
                        <m:endChr m:val="]"/>
                        <m:ctrlPr>
                          <a:rPr lang="en-US" i="1"/>
                        </m:ctrlPr>
                      </m:dPr>
                      <m:e>
                        <m:eqArr>
                          <m:eqArrPr>
                            <m:ctrlPr>
                              <a:rPr lang="en-US" i="1"/>
                            </m:ctrlPr>
                          </m:eqArrPr>
                          <m:e>
                            <m:sSub>
                              <m:sSubPr>
                                <m:ctrlPr>
                                  <a:rPr lang="en-US" i="1"/>
                                </m:ctrlPr>
                              </m:sSubPr>
                              <m:e>
                                <m:r>
                                  <a:rPr lang="en-US" i="1"/>
                                  <m:t>𝑦</m:t>
                                </m:r>
                              </m:e>
                              <m:sub>
                                <m:r>
                                  <a:rPr lang="en-US" i="1"/>
                                  <m:t>1</m:t>
                                </m:r>
                              </m:sub>
                            </m:sSub>
                          </m:e>
                          <m:e>
                            <m:sSub>
                              <m:sSubPr>
                                <m:ctrlPr>
                                  <a:rPr lang="en-US" i="1"/>
                                </m:ctrlPr>
                              </m:sSubPr>
                              <m:e>
                                <m:r>
                                  <a:rPr lang="en-US" i="1"/>
                                  <m:t>𝑦</m:t>
                                </m:r>
                              </m:e>
                              <m:sub>
                                <m:r>
                                  <a:rPr lang="en-US" i="1"/>
                                  <m:t>2</m:t>
                                </m:r>
                              </m:sub>
                            </m:sSub>
                          </m:e>
                          <m:e>
                            <m:r>
                              <a:rPr lang="en-US" i="1"/>
                              <m:t>⋮</m:t>
                            </m:r>
                          </m:e>
                          <m:e>
                            <m:sSub>
                              <m:sSubPr>
                                <m:ctrlPr>
                                  <a:rPr lang="en-US" i="1"/>
                                </m:ctrlPr>
                              </m:sSubPr>
                              <m:e>
                                <m:r>
                                  <a:rPr lang="en-US" i="1"/>
                                  <m:t>𝑦</m:t>
                                </m:r>
                              </m:e>
                              <m:sub>
                                <m:r>
                                  <a:rPr lang="en-US" i="1"/>
                                  <m:t>𝑚</m:t>
                                </m:r>
                              </m:sub>
                            </m:sSub>
                          </m:e>
                        </m:eqArr>
                      </m:e>
                    </m:d>
                    <m:r>
                      <a:rPr lang="en-US" b="1" i="1"/>
                      <m:t> </m:t>
                    </m:r>
                    <m:r>
                      <a:rPr lang="en-US" b="1" i="1"/>
                      <m:t>𝑪</m:t>
                    </m:r>
                    <m:r>
                      <a:rPr lang="en-US" i="1"/>
                      <m:t>=</m:t>
                    </m:r>
                    <m:d>
                      <m:dPr>
                        <m:begChr m:val="["/>
                        <m:endChr m:val="]"/>
                        <m:ctrlPr>
                          <a:rPr lang="en-US" i="1"/>
                        </m:ctrlPr>
                      </m:dPr>
                      <m:e>
                        <m:eqArr>
                          <m:eqArrPr>
                            <m:ctrlPr>
                              <a:rPr lang="en-US" i="1"/>
                            </m:ctrlPr>
                          </m:eqArrPr>
                          <m:e>
                            <m:sSub>
                              <m:sSubPr>
                                <m:ctrlPr>
                                  <a:rPr lang="en-US" i="1"/>
                                </m:ctrlPr>
                              </m:sSubPr>
                              <m:e>
                                <m:r>
                                  <a:rPr lang="en-US" i="1"/>
                                  <m:t>𝑐</m:t>
                                </m:r>
                              </m:e>
                              <m:sub>
                                <m:r>
                                  <a:rPr lang="en-US" i="1"/>
                                  <m:t>11</m:t>
                                </m:r>
                              </m:sub>
                            </m:sSub>
                            <m:sSub>
                              <m:sSubPr>
                                <m:ctrlPr>
                                  <a:rPr lang="en-US" i="1"/>
                                </m:ctrlPr>
                              </m:sSubPr>
                              <m:e>
                                <m:r>
                                  <a:rPr lang="en-US" i="1"/>
                                  <m:t>𝑐</m:t>
                                </m:r>
                              </m:e>
                              <m:sub>
                                <m:r>
                                  <a:rPr lang="en-US" i="1"/>
                                  <m:t>12</m:t>
                                </m:r>
                              </m:sub>
                            </m:sSub>
                            <m:r>
                              <a:rPr lang="en-US" i="1"/>
                              <m:t> … </m:t>
                            </m:r>
                            <m:sSub>
                              <m:sSubPr>
                                <m:ctrlPr>
                                  <a:rPr lang="en-US" i="1"/>
                                </m:ctrlPr>
                              </m:sSubPr>
                              <m:e>
                                <m:r>
                                  <a:rPr lang="en-US" i="1"/>
                                  <m:t>𝑐</m:t>
                                </m:r>
                              </m:e>
                              <m:sub>
                                <m:r>
                                  <a:rPr lang="en-US" i="1"/>
                                  <m:t>1</m:t>
                                </m:r>
                                <m:r>
                                  <a:rPr lang="en-US" i="1"/>
                                  <m:t>𝑛</m:t>
                                </m:r>
                              </m:sub>
                            </m:sSub>
                          </m:e>
                          <m:e>
                            <m:sSub>
                              <m:sSubPr>
                                <m:ctrlPr>
                                  <a:rPr lang="en-US" i="1"/>
                                </m:ctrlPr>
                              </m:sSubPr>
                              <m:e>
                                <m:r>
                                  <a:rPr lang="en-US" i="1"/>
                                  <m:t>𝑐</m:t>
                                </m:r>
                              </m:e>
                              <m:sub>
                                <m:r>
                                  <a:rPr lang="en-US" i="1"/>
                                  <m:t>21</m:t>
                                </m:r>
                              </m:sub>
                            </m:sSub>
                            <m:sSub>
                              <m:sSubPr>
                                <m:ctrlPr>
                                  <a:rPr lang="en-US" i="1"/>
                                </m:ctrlPr>
                              </m:sSubPr>
                              <m:e>
                                <m:r>
                                  <a:rPr lang="en-US" i="1"/>
                                  <m:t>𝑐</m:t>
                                </m:r>
                              </m:e>
                              <m:sub>
                                <m:r>
                                  <a:rPr lang="en-US" i="1"/>
                                  <m:t>22</m:t>
                                </m:r>
                              </m:sub>
                            </m:sSub>
                            <m:r>
                              <a:rPr lang="en-US" i="1"/>
                              <m:t> … </m:t>
                            </m:r>
                            <m:sSub>
                              <m:sSubPr>
                                <m:ctrlPr>
                                  <a:rPr lang="en-US" i="1"/>
                                </m:ctrlPr>
                              </m:sSubPr>
                              <m:e>
                                <m:r>
                                  <a:rPr lang="en-US" i="1"/>
                                  <m:t>𝑐</m:t>
                                </m:r>
                              </m:e>
                              <m:sub>
                                <m:r>
                                  <a:rPr lang="en-US" i="1"/>
                                  <m:t>2</m:t>
                                </m:r>
                                <m:r>
                                  <a:rPr lang="en-US" i="1"/>
                                  <m:t>𝑛</m:t>
                                </m:r>
                              </m:sub>
                            </m:sSub>
                          </m:e>
                          <m:e>
                            <m:r>
                              <a:rPr lang="en-US" i="1"/>
                              <m:t>⋮      ⋮               ⋮</m:t>
                            </m:r>
                          </m:e>
                          <m:e>
                            <m:sSub>
                              <m:sSubPr>
                                <m:ctrlPr>
                                  <a:rPr lang="en-US" i="1"/>
                                </m:ctrlPr>
                              </m:sSubPr>
                              <m:e>
                                <m:r>
                                  <a:rPr lang="en-US" i="1"/>
                                  <m:t>𝑐</m:t>
                                </m:r>
                              </m:e>
                              <m:sub>
                                <m:r>
                                  <a:rPr lang="en-US" i="1"/>
                                  <m:t>𝑚</m:t>
                                </m:r>
                                <m:r>
                                  <a:rPr lang="en-US" i="1"/>
                                  <m:t>1</m:t>
                                </m:r>
                              </m:sub>
                            </m:sSub>
                            <m:sSub>
                              <m:sSubPr>
                                <m:ctrlPr>
                                  <a:rPr lang="en-US" i="1"/>
                                </m:ctrlPr>
                              </m:sSubPr>
                              <m:e>
                                <m:r>
                                  <a:rPr lang="en-US" i="1"/>
                                  <m:t>𝑐</m:t>
                                </m:r>
                              </m:e>
                              <m:sub>
                                <m:r>
                                  <a:rPr lang="en-US" i="1"/>
                                  <m:t>𝑚</m:t>
                                </m:r>
                                <m:r>
                                  <a:rPr lang="en-US" i="1"/>
                                  <m:t>2</m:t>
                                </m:r>
                              </m:sub>
                            </m:sSub>
                            <m:r>
                              <a:rPr lang="en-US" i="1"/>
                              <m:t> … </m:t>
                            </m:r>
                            <m:sSub>
                              <m:sSubPr>
                                <m:ctrlPr>
                                  <a:rPr lang="en-US" i="1"/>
                                </m:ctrlPr>
                              </m:sSubPr>
                              <m:e>
                                <m:r>
                                  <a:rPr lang="en-US" i="1"/>
                                  <m:t>𝑐</m:t>
                                </m:r>
                              </m:e>
                              <m:sub>
                                <m:r>
                                  <a:rPr lang="en-US" i="1"/>
                                  <m:t>𝑚𝑛</m:t>
                                </m:r>
                              </m:sub>
                            </m:sSub>
                          </m:e>
                        </m:eqArr>
                      </m:e>
                    </m:d>
                    <m:r>
                      <a:rPr lang="en-US" b="1" i="1"/>
                      <m:t> </m:t>
                    </m:r>
                    <m:r>
                      <a:rPr lang="en-US" b="1" i="1"/>
                      <m:t>𝑫</m:t>
                    </m:r>
                    <m:r>
                      <a:rPr lang="en-US" i="1"/>
                      <m:t>=</m:t>
                    </m:r>
                    <m:d>
                      <m:dPr>
                        <m:begChr m:val="["/>
                        <m:endChr m:val="]"/>
                        <m:ctrlPr>
                          <a:rPr lang="en-US" i="1"/>
                        </m:ctrlPr>
                      </m:dPr>
                      <m:e>
                        <m:eqArr>
                          <m:eqArrPr>
                            <m:ctrlPr>
                              <a:rPr lang="en-US" i="1"/>
                            </m:ctrlPr>
                          </m:eqArrPr>
                          <m:e>
                            <m:sSub>
                              <m:sSubPr>
                                <m:ctrlPr>
                                  <a:rPr lang="en-US" i="1"/>
                                </m:ctrlPr>
                              </m:sSubPr>
                              <m:e>
                                <m:r>
                                  <a:rPr lang="en-US" i="1"/>
                                  <m:t>𝑑</m:t>
                                </m:r>
                              </m:e>
                              <m:sub>
                                <m:r>
                                  <a:rPr lang="en-US" i="1"/>
                                  <m:t>11</m:t>
                                </m:r>
                              </m:sub>
                            </m:sSub>
                            <m:sSub>
                              <m:sSubPr>
                                <m:ctrlPr>
                                  <a:rPr lang="en-US" i="1"/>
                                </m:ctrlPr>
                              </m:sSubPr>
                              <m:e>
                                <m:r>
                                  <a:rPr lang="en-US" i="1"/>
                                  <m:t>𝑑</m:t>
                                </m:r>
                              </m:e>
                              <m:sub>
                                <m:r>
                                  <a:rPr lang="en-US" i="1"/>
                                  <m:t>12</m:t>
                                </m:r>
                              </m:sub>
                            </m:sSub>
                            <m:r>
                              <a:rPr lang="en-US" i="1"/>
                              <m:t> … </m:t>
                            </m:r>
                            <m:sSub>
                              <m:sSubPr>
                                <m:ctrlPr>
                                  <a:rPr lang="en-US" i="1"/>
                                </m:ctrlPr>
                              </m:sSubPr>
                              <m:e>
                                <m:r>
                                  <a:rPr lang="en-US" i="1"/>
                                  <m:t>𝑑</m:t>
                                </m:r>
                              </m:e>
                              <m:sub>
                                <m:r>
                                  <a:rPr lang="en-US" i="1"/>
                                  <m:t>1</m:t>
                                </m:r>
                                <m:r>
                                  <a:rPr lang="en-US" i="1"/>
                                  <m:t>𝑟</m:t>
                                </m:r>
                              </m:sub>
                            </m:sSub>
                          </m:e>
                          <m:e>
                            <m:sSub>
                              <m:sSubPr>
                                <m:ctrlPr>
                                  <a:rPr lang="en-US" i="1"/>
                                </m:ctrlPr>
                              </m:sSubPr>
                              <m:e>
                                <m:r>
                                  <a:rPr lang="en-US" i="1"/>
                                  <m:t>𝑑</m:t>
                                </m:r>
                              </m:e>
                              <m:sub>
                                <m:r>
                                  <a:rPr lang="en-US" i="1"/>
                                  <m:t>21</m:t>
                                </m:r>
                              </m:sub>
                            </m:sSub>
                            <m:sSub>
                              <m:sSubPr>
                                <m:ctrlPr>
                                  <a:rPr lang="en-US" i="1"/>
                                </m:ctrlPr>
                              </m:sSubPr>
                              <m:e>
                                <m:r>
                                  <a:rPr lang="en-US" i="1"/>
                                  <m:t>𝑑</m:t>
                                </m:r>
                              </m:e>
                              <m:sub>
                                <m:r>
                                  <a:rPr lang="en-US" i="1"/>
                                  <m:t>22</m:t>
                                </m:r>
                              </m:sub>
                            </m:sSub>
                            <m:r>
                              <a:rPr lang="en-US" i="1"/>
                              <m:t> … </m:t>
                            </m:r>
                            <m:sSub>
                              <m:sSubPr>
                                <m:ctrlPr>
                                  <a:rPr lang="en-US" i="1"/>
                                </m:ctrlPr>
                              </m:sSubPr>
                              <m:e>
                                <m:r>
                                  <a:rPr lang="en-US" i="1"/>
                                  <m:t>𝑑</m:t>
                                </m:r>
                              </m:e>
                              <m:sub>
                                <m:r>
                                  <a:rPr lang="en-US" i="1"/>
                                  <m:t>2</m:t>
                                </m:r>
                                <m:r>
                                  <a:rPr lang="en-US" i="1"/>
                                  <m:t>𝑟</m:t>
                                </m:r>
                              </m:sub>
                            </m:sSub>
                          </m:e>
                          <m:e>
                            <m:r>
                              <a:rPr lang="en-US" i="1"/>
                              <m:t>⋮      ⋮               ⋮</m:t>
                            </m:r>
                          </m:e>
                          <m:e>
                            <m:sSub>
                              <m:sSubPr>
                                <m:ctrlPr>
                                  <a:rPr lang="en-US" i="1"/>
                                </m:ctrlPr>
                              </m:sSubPr>
                              <m:e>
                                <m:r>
                                  <a:rPr lang="en-US" i="1"/>
                                  <m:t>𝑑</m:t>
                                </m:r>
                              </m:e>
                              <m:sub>
                                <m:r>
                                  <a:rPr lang="en-US" i="1"/>
                                  <m:t>𝑚</m:t>
                                </m:r>
                                <m:r>
                                  <a:rPr lang="en-US" i="1"/>
                                  <m:t>1</m:t>
                                </m:r>
                              </m:sub>
                            </m:sSub>
                            <m:sSub>
                              <m:sSubPr>
                                <m:ctrlPr>
                                  <a:rPr lang="en-US" i="1"/>
                                </m:ctrlPr>
                              </m:sSubPr>
                              <m:e>
                                <m:r>
                                  <a:rPr lang="en-US" i="1"/>
                                  <m:t>𝑑</m:t>
                                </m:r>
                              </m:e>
                              <m:sub>
                                <m:r>
                                  <a:rPr lang="en-US" i="1"/>
                                  <m:t>𝑚</m:t>
                                </m:r>
                                <m:r>
                                  <a:rPr lang="en-US" i="1"/>
                                  <m:t>2</m:t>
                                </m:r>
                              </m:sub>
                            </m:sSub>
                            <m:r>
                              <a:rPr lang="en-US" i="1"/>
                              <m:t> … </m:t>
                            </m:r>
                            <m:sSub>
                              <m:sSubPr>
                                <m:ctrlPr>
                                  <a:rPr lang="en-US" i="1"/>
                                </m:ctrlPr>
                              </m:sSubPr>
                              <m:e>
                                <m:r>
                                  <a:rPr lang="en-US" i="1"/>
                                  <m:t>𝑑</m:t>
                                </m:r>
                              </m:e>
                              <m:sub>
                                <m:r>
                                  <a:rPr lang="en-US" i="1"/>
                                  <m:t>𝑚𝑟</m:t>
                                </m:r>
                              </m:sub>
                            </m:sSub>
                          </m:e>
                        </m:eqArr>
                      </m:e>
                    </m:d>
                  </m:oMath>
                </a14:m>
                <a:endParaRPr lang="en-US" dirty="0"/>
              </a:p>
              <a:p>
                <a:endParaRPr lang="en-US" dirty="0"/>
              </a:p>
            </p:txBody>
          </p:sp>
        </mc:Choice>
        <mc:Fallback>
          <p:sp>
            <p:nvSpPr>
              <p:cNvPr id="3" name="Content Placeholder 2">
                <a:extLst>
                  <a:ext uri="{FF2B5EF4-FFF2-40B4-BE49-F238E27FC236}">
                    <a16:creationId xmlns:a16="http://schemas.microsoft.com/office/drawing/2014/main" id="{6BA6A422-DB1F-40AE-8A7C-4E888A144BFE}"/>
                  </a:ext>
                </a:extLst>
              </p:cNvPr>
              <p:cNvSpPr>
                <a:spLocks noGrp="1" noRot="1" noChangeAspect="1" noMove="1" noResize="1" noEditPoints="1" noAdjustHandles="1" noChangeArrowheads="1" noChangeShapeType="1" noTextEdit="1"/>
              </p:cNvSpPr>
              <p:nvPr>
                <p:ph idx="1"/>
              </p:nvPr>
            </p:nvSpPr>
            <p:spPr>
              <a:xfrm>
                <a:off x="838200" y="689811"/>
                <a:ext cx="10515600" cy="5487152"/>
              </a:xfrm>
              <a:blipFill>
                <a:blip r:embed="rId2"/>
                <a:stretch>
                  <a:fillRect l="-1043" t="-1778"/>
                </a:stretch>
              </a:blipFill>
            </p:spPr>
            <p:txBody>
              <a:bodyPr/>
              <a:lstStyle/>
              <a:p>
                <a:r>
                  <a:rPr lang="en-US">
                    <a:noFill/>
                  </a:rPr>
                  <a:t> </a:t>
                </a:r>
              </a:p>
            </p:txBody>
          </p:sp>
        </mc:Fallback>
      </mc:AlternateContent>
    </p:spTree>
    <p:extLst>
      <p:ext uri="{BB962C8B-B14F-4D97-AF65-F5344CB8AC3E}">
        <p14:creationId xmlns:p14="http://schemas.microsoft.com/office/powerpoint/2010/main" val="3839223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3366</Words>
  <Application>Microsoft Office PowerPoint</Application>
  <PresentationFormat>Widescreen</PresentationFormat>
  <Paragraphs>341</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Cambria Math</vt:lpstr>
      <vt:lpstr>Office Theme</vt:lpstr>
      <vt:lpstr>State Space Representation </vt:lpstr>
      <vt:lpstr>OUTLINE</vt:lpstr>
      <vt:lpstr>Introduction</vt:lpstr>
      <vt:lpstr>PowerPoint Presentation</vt:lpstr>
      <vt:lpstr>PowerPoint Presentation</vt:lpstr>
      <vt:lpstr>State Space Equations</vt:lpstr>
      <vt:lpstr>Example 1</vt:lpstr>
      <vt:lpstr>PowerPoint Presentation</vt:lpstr>
      <vt:lpstr>PowerPoint Presentation</vt:lpstr>
      <vt:lpstr>Example 2</vt:lpstr>
      <vt:lpstr>PowerPoint Presentation</vt:lpstr>
      <vt:lpstr>PowerPoint Presentation</vt:lpstr>
      <vt:lpstr>PowerPoint Presentation</vt:lpstr>
      <vt:lpstr>State Space Formulation</vt:lpstr>
      <vt:lpstr>Example</vt:lpstr>
      <vt:lpstr>Solution:</vt:lpstr>
      <vt:lpstr>PowerPoint Presentation</vt:lpstr>
      <vt:lpstr>PowerPoint Presentation</vt:lpstr>
      <vt:lpstr>PowerPoint Presentation</vt:lpstr>
      <vt:lpstr>PowerPoint Presentation</vt:lpstr>
      <vt:lpstr>PowerPoint Presentation</vt:lpstr>
      <vt:lpstr>Example 3</vt:lpstr>
      <vt:lpstr>Solution</vt:lpstr>
      <vt:lpstr>State Transition Matrix</vt:lpstr>
      <vt:lpstr>Work Example</vt:lpstr>
      <vt:lpstr>State Transition Matrix By Laplace Transformation Technique</vt:lpstr>
      <vt:lpstr>Example</vt:lpstr>
      <vt:lpstr>PowerPoint Presentation</vt:lpstr>
      <vt:lpstr>State Transition Matrix by Classical Technique</vt:lpstr>
      <vt:lpstr>Properties of the State Transition Matrix</vt:lpstr>
      <vt:lpstr>PowerPoint Presentation</vt:lpstr>
      <vt:lpstr>Transient-Response Analysis of State-Space Systems</vt:lpstr>
      <vt:lpstr>Correlation between transfer functions and state – space equations.</vt:lpstr>
      <vt:lpstr>PowerPoint Presentation</vt:lpstr>
      <vt:lpstr>PowerPoint Presentation</vt:lpstr>
      <vt:lpstr>PowerPoint Presentation</vt:lpstr>
      <vt:lpstr>PowerPoint Presentation</vt:lpstr>
      <vt:lpstr>Worked Examples- Transfer Matrix</vt:lpstr>
      <vt:lpstr>PowerPoint Presentation</vt:lpstr>
      <vt:lpstr>PowerPoint Presentation</vt:lpstr>
      <vt:lpstr>Example 1</vt:lpstr>
      <vt:lpstr>PowerPoint Presentation</vt:lpstr>
      <vt:lpstr>Example 2</vt:lpstr>
      <vt:lpstr>PowerPoint Presentation</vt:lpstr>
      <vt:lpstr>Example 3</vt:lpstr>
      <vt:lpstr>Solution</vt:lpstr>
      <vt:lpstr>Solution</vt:lpstr>
      <vt:lpstr>Assignment </vt:lpstr>
      <vt:lpstr>Controllability And Observability</vt:lpstr>
      <vt:lpstr>PowerPoint Presentation</vt:lpstr>
      <vt:lpstr>Example</vt:lpstr>
      <vt:lpstr>Try</vt:lpstr>
      <vt:lpstr> Observability</vt:lpstr>
      <vt:lpstr>Example </vt:lpstr>
      <vt:lpstr>Solution </vt:lpstr>
      <vt:lpstr>Example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God'sable Aidam</dc:creator>
  <cp:lastModifiedBy>God'sable Aidam</cp:lastModifiedBy>
  <cp:revision>13</cp:revision>
  <dcterms:created xsi:type="dcterms:W3CDTF">2019-02-24T18:17:48Z</dcterms:created>
  <dcterms:modified xsi:type="dcterms:W3CDTF">2019-02-25T06:59:35Z</dcterms:modified>
</cp:coreProperties>
</file>