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varScale="1">
        <p:scale>
          <a:sx n="86" d="100"/>
          <a:sy n="8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E168-0D2D-4075-B76E-D71CC700E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653A8-4805-4FDB-98FB-E1A7264B7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0E7D9-8BFB-4A1A-B078-11432BBA47BD}"/>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A9700B7A-E4E5-44A3-9776-91122C880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2BFB4-1860-42BD-9A20-9C0A529D1FC4}"/>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200030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B790-0C9F-42AF-9AE4-A006F9D70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A3897-C447-4CB3-BBB7-4EDAF942A9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D433E-2142-400D-B25A-6D907036DEB5}"/>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64AAF764-459E-4B35-85F7-7C3DC29E5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82516-5F7F-43B5-BEA0-D5D9FE956BEE}"/>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259351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434965-C1FE-493B-96DA-01DD336E9E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DD299-ACF4-4446-8797-3F8B93564C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7248C-0B6E-4A1E-94E2-BF141026325E}"/>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93FBB50D-1F46-41AE-B41B-31903C169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E9F71-9372-4C15-B006-5FF9CCA9F917}"/>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318418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19E0-6083-4937-A2F2-D647D7A1B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ABA4C-D99E-4A3C-AEFF-8B82D16FE5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A307A-B7D5-4378-895A-153A877D0C81}"/>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85C0EE7E-CF8E-49A3-B085-9E936F313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6A148-AB24-47AD-978D-1C2FB7B6F8EA}"/>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281658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6DDC-7100-4DFB-A256-994E3CAA5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FA65D0-BAC1-4DD2-A55E-CAAFDD3E6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3C1C5E-62D4-474F-8761-F3757AB8314E}"/>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B75A057A-15F4-4843-9CF5-46AEEB84F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CF52F-6DC0-46B9-93C5-4D5C7FF6C190}"/>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181460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50DE-5A6E-41C8-87E7-C014E0531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4DEDB-87F7-479C-92E4-3F93F115B6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1D501-6F3A-4446-A007-E3A331760C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45F66-A290-467F-AF85-C590F31ED052}"/>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6" name="Footer Placeholder 5">
            <a:extLst>
              <a:ext uri="{FF2B5EF4-FFF2-40B4-BE49-F238E27FC236}">
                <a16:creationId xmlns:a16="http://schemas.microsoft.com/office/drawing/2014/main" id="{0E181E4A-0C01-4F82-A6E1-662CF8EC5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F2861-B4DA-41F8-B81B-7B4EDEE9525C}"/>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157494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0636-C934-414E-9D91-B490F5D96B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9C9A48-61DC-4754-82DC-852B414B9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4AE820-DEC2-475A-8DC8-8DA495F83D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587274-9531-4DB8-A51A-2E8587300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74FBB3-2772-41E0-862E-69D57AB75D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C03B3-C932-4F9C-99FA-B62D0682DF08}"/>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8" name="Footer Placeholder 7">
            <a:extLst>
              <a:ext uri="{FF2B5EF4-FFF2-40B4-BE49-F238E27FC236}">
                <a16:creationId xmlns:a16="http://schemas.microsoft.com/office/drawing/2014/main" id="{DFD89EEE-3DC5-4F03-AA82-6A9A4AF47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4B10A3-A8E8-4EB5-8E3E-FD9328536AC5}"/>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134571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CFEC-40F1-4A0F-A3FD-916D78793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C94105-8302-493B-A6A4-D5FA653F2FEE}"/>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4" name="Footer Placeholder 3">
            <a:extLst>
              <a:ext uri="{FF2B5EF4-FFF2-40B4-BE49-F238E27FC236}">
                <a16:creationId xmlns:a16="http://schemas.microsoft.com/office/drawing/2014/main" id="{D500740B-1A2F-49B8-9863-4DF2229E12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056C69-9E95-4EB9-B3B6-5154671272F6}"/>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38832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7B104-6BB0-45CB-B191-FD6CEE91B84E}"/>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3" name="Footer Placeholder 2">
            <a:extLst>
              <a:ext uri="{FF2B5EF4-FFF2-40B4-BE49-F238E27FC236}">
                <a16:creationId xmlns:a16="http://schemas.microsoft.com/office/drawing/2014/main" id="{41CF1425-F596-4546-95D2-6253E512EF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928FE-362B-4366-989E-E27FDDAB0F83}"/>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70185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E732-F866-420A-985E-2D384EF35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0C0EA-1BD5-4AD2-A4EB-F17B12DB0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AA622E-1426-4177-B0B6-9C1C733A1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E595F2-BAB8-4448-8FB5-84B637BC3344}"/>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6" name="Footer Placeholder 5">
            <a:extLst>
              <a:ext uri="{FF2B5EF4-FFF2-40B4-BE49-F238E27FC236}">
                <a16:creationId xmlns:a16="http://schemas.microsoft.com/office/drawing/2014/main" id="{066B1606-4307-40CD-B48B-05C247D46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F216C-8184-4EF2-BE9F-6F89859C245A}"/>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133079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930B-BCFE-42D2-9B7F-3B868628F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5591D1-F189-49CD-99E0-1B1156034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2EFFE2-2D43-4667-836D-AF88A1DB8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326E97-F662-4BC7-A8CA-2CE89A1FEE58}"/>
              </a:ext>
            </a:extLst>
          </p:cNvPr>
          <p:cNvSpPr>
            <a:spLocks noGrp="1"/>
          </p:cNvSpPr>
          <p:nvPr>
            <p:ph type="dt" sz="half" idx="10"/>
          </p:nvPr>
        </p:nvSpPr>
        <p:spPr/>
        <p:txBody>
          <a:bodyPr/>
          <a:lstStyle/>
          <a:p>
            <a:fld id="{28A74D94-8106-4C61-BDF8-9C2C2FFFB7FA}" type="datetimeFigureOut">
              <a:rPr lang="en-US" smtClean="0"/>
              <a:t>2/5/2020</a:t>
            </a:fld>
            <a:endParaRPr lang="en-US"/>
          </a:p>
        </p:txBody>
      </p:sp>
      <p:sp>
        <p:nvSpPr>
          <p:cNvPr id="6" name="Footer Placeholder 5">
            <a:extLst>
              <a:ext uri="{FF2B5EF4-FFF2-40B4-BE49-F238E27FC236}">
                <a16:creationId xmlns:a16="http://schemas.microsoft.com/office/drawing/2014/main" id="{2658CBC3-6FB4-46D5-9E38-2E1829FE4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59D1D-CD04-4D1A-B9F0-6D7505C4BFBD}"/>
              </a:ext>
            </a:extLst>
          </p:cNvPr>
          <p:cNvSpPr>
            <a:spLocks noGrp="1"/>
          </p:cNvSpPr>
          <p:nvPr>
            <p:ph type="sldNum" sz="quarter" idx="12"/>
          </p:nvPr>
        </p:nvSpPr>
        <p:spPr/>
        <p:txBody>
          <a:bodyPr/>
          <a:lstStyle/>
          <a:p>
            <a:fld id="{22A3C17C-1D32-4C7F-9392-156AB6CF9573}" type="slidenum">
              <a:rPr lang="en-US" smtClean="0"/>
              <a:t>‹#›</a:t>
            </a:fld>
            <a:endParaRPr lang="en-US"/>
          </a:p>
        </p:txBody>
      </p:sp>
    </p:spTree>
    <p:extLst>
      <p:ext uri="{BB962C8B-B14F-4D97-AF65-F5344CB8AC3E}">
        <p14:creationId xmlns:p14="http://schemas.microsoft.com/office/powerpoint/2010/main" val="15769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5F20E4-6E6B-4114-8D10-DD2228933D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F3B3E-9611-4115-826E-CBF04475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A3EB6-DA84-442D-90FB-18890B2B9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74D94-8106-4C61-BDF8-9C2C2FFFB7FA}" type="datetimeFigureOut">
              <a:rPr lang="en-US" smtClean="0"/>
              <a:t>2/5/2020</a:t>
            </a:fld>
            <a:endParaRPr lang="en-US"/>
          </a:p>
        </p:txBody>
      </p:sp>
      <p:sp>
        <p:nvSpPr>
          <p:cNvPr id="5" name="Footer Placeholder 4">
            <a:extLst>
              <a:ext uri="{FF2B5EF4-FFF2-40B4-BE49-F238E27FC236}">
                <a16:creationId xmlns:a16="http://schemas.microsoft.com/office/drawing/2014/main" id="{CB296012-133D-4998-9D6D-6B7568B0D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75F617-A3A2-4A3D-B713-AECA69A61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3C17C-1D32-4C7F-9392-156AB6CF9573}" type="slidenum">
              <a:rPr lang="en-US" smtClean="0"/>
              <a:t>‹#›</a:t>
            </a:fld>
            <a:endParaRPr lang="en-US"/>
          </a:p>
        </p:txBody>
      </p:sp>
    </p:spTree>
    <p:extLst>
      <p:ext uri="{BB962C8B-B14F-4D97-AF65-F5344CB8AC3E}">
        <p14:creationId xmlns:p14="http://schemas.microsoft.com/office/powerpoint/2010/main" val="35928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adamone.rchomepage.com/cg_canard.htm" TargetMode="External"/><Relationship Id="rId2" Type="http://schemas.openxmlformats.org/officeDocument/2006/relationships/hyperlink" Target="http://adamone.rchomepage.com/cg_calc.htm" TargetMode="External"/><Relationship Id="rId1" Type="http://schemas.openxmlformats.org/officeDocument/2006/relationships/slideLayout" Target="../slideLayouts/slideLayout2.xml"/><Relationship Id="rId4" Type="http://schemas.openxmlformats.org/officeDocument/2006/relationships/hyperlink" Target="http://www.palosrc.com/instructors/putte.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1658-F143-44E4-BC4E-D5A39303A816}"/>
              </a:ext>
            </a:extLst>
          </p:cNvPr>
          <p:cNvSpPr>
            <a:spLocks noGrp="1"/>
          </p:cNvSpPr>
          <p:nvPr>
            <p:ph type="ctrTitle"/>
          </p:nvPr>
        </p:nvSpPr>
        <p:spPr/>
        <p:txBody>
          <a:bodyPr/>
          <a:lstStyle/>
          <a:p>
            <a:r>
              <a:rPr lang="en-US" dirty="0"/>
              <a:t>Static &amp; Dynamic Stability</a:t>
            </a:r>
            <a:br>
              <a:rPr lang="en-US" dirty="0"/>
            </a:br>
            <a:endParaRPr lang="en-US" dirty="0"/>
          </a:p>
        </p:txBody>
      </p:sp>
      <p:sp>
        <p:nvSpPr>
          <p:cNvPr id="3" name="Subtitle 2">
            <a:extLst>
              <a:ext uri="{FF2B5EF4-FFF2-40B4-BE49-F238E27FC236}">
                <a16:creationId xmlns:a16="http://schemas.microsoft.com/office/drawing/2014/main" id="{387757D2-312D-48C6-8121-9DA25EA8AF1A}"/>
              </a:ext>
            </a:extLst>
          </p:cNvPr>
          <p:cNvSpPr>
            <a:spLocks noGrp="1"/>
          </p:cNvSpPr>
          <p:nvPr>
            <p:ph type="subTitle" idx="1"/>
          </p:nvPr>
        </p:nvSpPr>
        <p:spPr/>
        <p:txBody>
          <a:bodyPr/>
          <a:lstStyle/>
          <a:p>
            <a:r>
              <a:rPr lang="en-US" dirty="0"/>
              <a:t>Air Vehicle Stability and Control </a:t>
            </a:r>
          </a:p>
          <a:p>
            <a:r>
              <a:rPr lang="en-US" dirty="0"/>
              <a:t>Dr. E. A.  Adjei</a:t>
            </a:r>
          </a:p>
          <a:p>
            <a:r>
              <a:rPr lang="en-US" dirty="0"/>
              <a:t>Unit Two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498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BD1D6-EB69-4DED-AE89-2394B1CC1865}"/>
                  </a:ext>
                </a:extLst>
              </p:cNvPr>
              <p:cNvSpPr>
                <a:spLocks noGrp="1"/>
              </p:cNvSpPr>
              <p:nvPr>
                <p:ph idx="1"/>
              </p:nvPr>
            </p:nvSpPr>
            <p:spPr/>
            <p:txBody>
              <a:bodyPr/>
              <a:lstStyle/>
              <a:p>
                <a:r>
                  <a:rPr lang="en-US" dirty="0"/>
                  <a:t>An airplane is in pitch equilibrium</a:t>
                </a:r>
                <a:r>
                  <a:rPr lang="en-US" i="1" dirty="0"/>
                  <a:t> </a:t>
                </a:r>
                <a:r>
                  <a:rPr lang="en-US" dirty="0"/>
                  <a:t>when the net moment about the center of gravity is zero.</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𝑐𝑔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r>
                        <a:rPr lang="en-US" i="1">
                          <a:latin typeface="Cambria Math" panose="02040503050406030204" pitchFamily="18" charset="0"/>
                        </a:rPr>
                        <m:t>=0</m:t>
                      </m:r>
                    </m:oMath>
                  </m:oMathPara>
                </a14:m>
                <a:endParaRPr lang="en-US" dirty="0"/>
              </a:p>
              <a:p>
                <a:pPr marL="0" indent="0">
                  <a:buNone/>
                </a:pPr>
                <a:r>
                  <a:rPr lang="en-US" dirty="0"/>
                  <a:t> </a:t>
                </a:r>
              </a:p>
              <a:p>
                <a:r>
                  <a:rPr lang="en-US" dirty="0"/>
                  <a:t>Note that while drag plays an essential part in performance determination, its role is small for stability and control. Its value is much less than that of the lift.</a:t>
                </a:r>
              </a:p>
              <a:p>
                <a:pPr marL="0" indent="0">
                  <a:buNone/>
                </a:pPr>
                <a:r>
                  <a:rPr lang="en-US" dirty="0"/>
                  <a:t> </a:t>
                </a:r>
              </a:p>
              <a:p>
                <a:endParaRPr lang="en-US" dirty="0"/>
              </a:p>
            </p:txBody>
          </p:sp>
        </mc:Choice>
        <mc:Fallback xmlns="">
          <p:sp>
            <p:nvSpPr>
              <p:cNvPr id="3" name="Content Placeholder 2">
                <a:extLst>
                  <a:ext uri="{FF2B5EF4-FFF2-40B4-BE49-F238E27FC236}">
                    <a16:creationId xmlns:a16="http://schemas.microsoft.com/office/drawing/2014/main" id="{849BD1D6-EB69-4DED-AE89-2394B1CC186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9264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EEE-4DAE-4E4F-82CD-BDD88D2170EC}"/>
              </a:ext>
            </a:extLst>
          </p:cNvPr>
          <p:cNvSpPr>
            <a:spLocks noGrp="1"/>
          </p:cNvSpPr>
          <p:nvPr>
            <p:ph type="title"/>
          </p:nvPr>
        </p:nvSpPr>
        <p:spPr/>
        <p:txBody>
          <a:bodyPr/>
          <a:lstStyle/>
          <a:p>
            <a:r>
              <a:rPr lang="en-US" dirty="0"/>
              <a:t>Longitudinal Static Stability</a:t>
            </a:r>
          </a:p>
        </p:txBody>
      </p:sp>
      <p:sp>
        <p:nvSpPr>
          <p:cNvPr id="3" name="Content Placeholder 2">
            <a:extLst>
              <a:ext uri="{FF2B5EF4-FFF2-40B4-BE49-F238E27FC236}">
                <a16:creationId xmlns:a16="http://schemas.microsoft.com/office/drawing/2014/main" id="{40AFF084-4719-446C-9C46-BD521DA6E966}"/>
              </a:ext>
            </a:extLst>
          </p:cNvPr>
          <p:cNvSpPr>
            <a:spLocks noGrp="1"/>
          </p:cNvSpPr>
          <p:nvPr>
            <p:ph idx="1"/>
          </p:nvPr>
        </p:nvSpPr>
        <p:spPr/>
        <p:txBody>
          <a:bodyPr/>
          <a:lstStyle/>
          <a:p>
            <a:pPr algn="just"/>
            <a:r>
              <a:rPr lang="en-US" dirty="0"/>
              <a:t>Static stability and control about all three axes is necessary in the design of conventional airplanes. Pitching stability (nose-up/ nose-down) is known as longitudinal stability. The conventional method for making an </a:t>
            </a:r>
            <a:r>
              <a:rPr lang="en-US" dirty="0" err="1"/>
              <a:t>aeroplane</a:t>
            </a:r>
            <a:r>
              <a:rPr lang="en-US" dirty="0"/>
              <a:t> longitudinally stable is to introduce a secondary surface, known as a tail plane/ horizontal stabilizer. </a:t>
            </a:r>
          </a:p>
          <a:p>
            <a:pPr algn="just"/>
            <a:r>
              <a:rPr lang="en-US" dirty="0"/>
              <a:t>Longitudinal trim involves the simultaneous adjustment of elevator angle and thrust to give the required airspeed and flight path angle for a given airframe configuration. Equilibrium is only achievable if the </a:t>
            </a:r>
            <a:r>
              <a:rPr lang="en-US" dirty="0" err="1"/>
              <a:t>aeroplane</a:t>
            </a:r>
            <a:r>
              <a:rPr lang="en-US" dirty="0"/>
              <a:t> is longitudinally stable and the control actions to trim depend on the degree of longitudinal static stability. </a:t>
            </a:r>
          </a:p>
        </p:txBody>
      </p:sp>
    </p:spTree>
    <p:extLst>
      <p:ext uri="{BB962C8B-B14F-4D97-AF65-F5344CB8AC3E}">
        <p14:creationId xmlns:p14="http://schemas.microsoft.com/office/powerpoint/2010/main" val="375422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1C4647-4C0E-4C77-AF9A-A69C6F05705F}"/>
                  </a:ext>
                </a:extLst>
              </p:cNvPr>
              <p:cNvSpPr>
                <a:spLocks noGrp="1"/>
              </p:cNvSpPr>
              <p:nvPr>
                <p:ph idx="1"/>
              </p:nvPr>
            </p:nvSpPr>
            <p:spPr>
              <a:xfrm>
                <a:off x="838200" y="401053"/>
                <a:ext cx="10515600" cy="5775910"/>
              </a:xfrm>
            </p:spPr>
            <p:txBody>
              <a:bodyPr>
                <a:normAutofit/>
              </a:bodyPr>
              <a:lstStyle/>
              <a:p>
                <a:r>
                  <a:rPr lang="en-US" dirty="0"/>
                  <a:t>Since the longitudinal flight condition is continuously variable, it is very important that trimmed equilibrium is possible at all conditions. For this reason, considerable emphasis is given to the problems of ensuring adequate longitudinal static stability and longitudinal trim control.  Consider an airplane with fixed control surfaces, Wind tunnel testing may reveal the following behavior (see Figure 6): The plot is almost linear and shows the value of the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oMath>
                </a14:m>
                <a:r>
                  <a:rPr lang="en-US" dirty="0"/>
                  <a:t>versus angle of attack </a:t>
                </a:r>
                <a14:m>
                  <m:oMath xmlns:m="http://schemas.openxmlformats.org/officeDocument/2006/math">
                    <m:r>
                      <a:rPr lang="en-US" i="1">
                        <a:latin typeface="Cambria Math" panose="02040503050406030204" pitchFamily="18" charset="0"/>
                      </a:rPr>
                      <m:t>𝛼</m:t>
                    </m:r>
                  </m:oMath>
                </a14:m>
                <a:r>
                  <a:rPr lang="en-US" dirty="0"/>
                  <a:t>.</a:t>
                </a:r>
              </a:p>
              <a:p>
                <a:r>
                  <a:rPr lang="en-US" dirty="0"/>
                  <a:t>The slope of the curve is</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oMath>
                </a14:m>
                <a:r>
                  <a:rPr lang="en-US" dirty="0"/>
                  <a:t>/</a:t>
                </a:r>
                <a14:m>
                  <m:oMath xmlns:m="http://schemas.openxmlformats.org/officeDocument/2006/math">
                    <m:r>
                      <a:rPr lang="en-US" i="1">
                        <a:latin typeface="Cambria Math" panose="02040503050406030204" pitchFamily="18" charset="0"/>
                      </a:rPr>
                      <m:t>𝛼</m:t>
                    </m:r>
                  </m:oMath>
                </a14:m>
                <a:r>
                  <a:rPr lang="en-US" dirty="0"/>
                  <a:t>  and is sometimes denoted with the letter “a.” (A partial derivative rather than a total derivative is used since the coefficient does not depend on </a:t>
                </a:r>
                <a14:m>
                  <m:oMath xmlns:m="http://schemas.openxmlformats.org/officeDocument/2006/math">
                    <m:r>
                      <a:rPr lang="en-US" i="1">
                        <a:latin typeface="Cambria Math" panose="02040503050406030204" pitchFamily="18" charset="0"/>
                      </a:rPr>
                      <m:t>𝛼</m:t>
                    </m:r>
                  </m:oMath>
                </a14:m>
                <a:r>
                  <a:rPr lang="en-US" dirty="0"/>
                  <a:t>alone.) The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oMath>
                </a14:m>
                <a:r>
                  <a:rPr lang="en-US" dirty="0"/>
                  <a:t> at an angle of attack equal to zero is denoted by</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sub>
                    </m:sSub>
                    <m:r>
                      <a:rPr lang="en-US" i="1">
                        <a:latin typeface="Cambria Math" panose="02040503050406030204" pitchFamily="18" charset="0"/>
                      </a:rPr>
                      <m:t>0</m:t>
                    </m:r>
                  </m:oMath>
                </a14:m>
                <a:r>
                  <a:rPr lang="en-US" dirty="0"/>
                  <a:t> . The angle at which the moment coefficient is zero is, of course, the trim angle of attack. </a:t>
                </a:r>
              </a:p>
            </p:txBody>
          </p:sp>
        </mc:Choice>
        <mc:Fallback xmlns="">
          <p:sp>
            <p:nvSpPr>
              <p:cNvPr id="3" name="Content Placeholder 2">
                <a:extLst>
                  <a:ext uri="{FF2B5EF4-FFF2-40B4-BE49-F238E27FC236}">
                    <a16:creationId xmlns:a16="http://schemas.microsoft.com/office/drawing/2014/main" id="{191C4647-4C0E-4C77-AF9A-A69C6F05705F}"/>
                  </a:ext>
                </a:extLst>
              </p:cNvPr>
              <p:cNvSpPr>
                <a:spLocks noGrp="1" noRot="1" noChangeAspect="1" noMove="1" noResize="1" noEditPoints="1" noAdjustHandles="1" noChangeArrowheads="1" noChangeShapeType="1" noTextEdit="1"/>
              </p:cNvSpPr>
              <p:nvPr>
                <p:ph idx="1"/>
              </p:nvPr>
            </p:nvSpPr>
            <p:spPr>
              <a:xfrm>
                <a:off x="838200" y="401053"/>
                <a:ext cx="10515600" cy="5775910"/>
              </a:xfrm>
              <a:blipFill>
                <a:blip r:embed="rId2"/>
                <a:stretch>
                  <a:fillRect l="-1043" t="-1795" r="-1739" b="-2112"/>
                </a:stretch>
              </a:blipFill>
            </p:spPr>
            <p:txBody>
              <a:bodyPr/>
              <a:lstStyle/>
              <a:p>
                <a:r>
                  <a:rPr lang="en-US">
                    <a:noFill/>
                  </a:rPr>
                  <a:t> </a:t>
                </a:r>
              </a:p>
            </p:txBody>
          </p:sp>
        </mc:Fallback>
      </mc:AlternateContent>
    </p:spTree>
    <p:extLst>
      <p:ext uri="{BB962C8B-B14F-4D97-AF65-F5344CB8AC3E}">
        <p14:creationId xmlns:p14="http://schemas.microsoft.com/office/powerpoint/2010/main" val="38021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A9C7F-E849-459C-8E21-C0DCEA29BE16}"/>
              </a:ext>
            </a:extLst>
          </p:cNvPr>
          <p:cNvSpPr>
            <a:spLocks noGrp="1"/>
          </p:cNvSpPr>
          <p:nvPr>
            <p:ph idx="1"/>
          </p:nvPr>
        </p:nvSpPr>
        <p:spPr>
          <a:xfrm>
            <a:off x="533400" y="847057"/>
            <a:ext cx="10515600" cy="4351338"/>
          </a:xfrm>
        </p:spPr>
        <p:txBody>
          <a:bodyPr/>
          <a:lstStyle/>
          <a:p>
            <a:pPr marL="0" indent="0">
              <a:buNone/>
            </a:pPr>
            <a:r>
              <a:rPr lang="en-US" dirty="0"/>
              <a:t>The moment coefficient about the center of gravity as a function of angle of attack for a longitudinally stable aircraft.</a:t>
            </a:r>
          </a:p>
          <a:p>
            <a:pPr marL="0" indent="0">
              <a:buNone/>
            </a:pPr>
            <a:r>
              <a:rPr lang="en-US" dirty="0"/>
              <a:t> Figure 6</a:t>
            </a:r>
          </a:p>
        </p:txBody>
      </p:sp>
      <p:pic>
        <p:nvPicPr>
          <p:cNvPr id="4" name="Picture 3">
            <a:extLst>
              <a:ext uri="{FF2B5EF4-FFF2-40B4-BE49-F238E27FC236}">
                <a16:creationId xmlns:a16="http://schemas.microsoft.com/office/drawing/2014/main" id="{E3934812-DFCA-48D2-B96B-25E7E15698FA}"/>
              </a:ext>
            </a:extLst>
          </p:cNvPr>
          <p:cNvPicPr/>
          <p:nvPr/>
        </p:nvPicPr>
        <p:blipFill>
          <a:blip r:embed="rId2"/>
          <a:srcRect l="31241" t="23338" r="25009" b="46677"/>
          <a:stretch>
            <a:fillRect/>
          </a:stretch>
        </p:blipFill>
        <p:spPr bwMode="auto">
          <a:xfrm>
            <a:off x="533400" y="2322027"/>
            <a:ext cx="10647947" cy="4351337"/>
          </a:xfrm>
          <a:prstGeom prst="rect">
            <a:avLst/>
          </a:prstGeom>
          <a:noFill/>
          <a:ln w="9525">
            <a:noFill/>
            <a:miter lim="800000"/>
            <a:headEnd/>
            <a:tailEnd/>
          </a:ln>
        </p:spPr>
      </p:pic>
    </p:spTree>
    <p:extLst>
      <p:ext uri="{BB962C8B-B14F-4D97-AF65-F5344CB8AC3E}">
        <p14:creationId xmlns:p14="http://schemas.microsoft.com/office/powerpoint/2010/main" val="40136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CFB711-DCEC-4D81-8FAE-5B6BE811EBBD}"/>
                  </a:ext>
                </a:extLst>
              </p:cNvPr>
              <p:cNvSpPr>
                <a:spLocks noGrp="1"/>
              </p:cNvSpPr>
              <p:nvPr>
                <p:ph idx="1"/>
              </p:nvPr>
            </p:nvSpPr>
            <p:spPr>
              <a:xfrm>
                <a:off x="838200" y="497305"/>
                <a:ext cx="10515600" cy="5679658"/>
              </a:xfrm>
            </p:spPr>
            <p:txBody>
              <a:bodyPr>
                <a:normAutofit/>
              </a:bodyPr>
              <a:lstStyle/>
              <a:p>
                <a:r>
                  <a:rPr lang="en-US" dirty="0"/>
                  <a:t>If the airplane is flying at its trim angle of attack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𝑒</m:t>
                        </m:r>
                      </m:sub>
                    </m:sSub>
                  </m:oMath>
                </a14:m>
                <a:r>
                  <a:rPr lang="en-US" i="1" dirty="0"/>
                  <a:t> </a:t>
                </a:r>
                <a:r>
                  <a:rPr lang="en-US" dirty="0"/>
                  <a:t>and suddenly encounters a disturbance that causes it to pitch up or down (e.g., due to a wind gust), the moment will be such that the plane will return to its equilibrium position. To see that, imagine a wind gust pitching the plane up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𝑒</m:t>
                        </m:r>
                      </m:sub>
                    </m:sSub>
                  </m:oMath>
                </a14:m>
                <a:r>
                  <a:rPr lang="en-US" i="1" dirty="0"/>
                  <a:t> </a:t>
                </a:r>
                <a:r>
                  <a:rPr lang="en-US" dirty="0"/>
                  <a:t>to some larger</a:t>
                </a:r>
                <a14:m>
                  <m:oMath xmlns:m="http://schemas.openxmlformats.org/officeDocument/2006/math">
                    <m:r>
                      <a:rPr lang="en-US" i="1">
                        <a:latin typeface="Cambria Math" panose="02040503050406030204" pitchFamily="18" charset="0"/>
                      </a:rPr>
                      <m:t>𝛼</m:t>
                    </m:r>
                  </m:oMath>
                </a14:m>
                <a:r>
                  <a:rPr lang="en-US" dirty="0"/>
                  <a:t> . By looking at the plot in Fig. 6, you can see that the moment coefficient (and hence the moment) will be negative, which makes the plane pitch </a:t>
                </a:r>
                <a:r>
                  <a:rPr lang="en-US" i="1" dirty="0"/>
                  <a:t>down </a:t>
                </a:r>
                <a:r>
                  <a:rPr lang="en-US" dirty="0"/>
                  <a:t>and return to equilibrium. Suppose the curve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oMath>
                </a14:m>
                <a:r>
                  <a:rPr lang="en-US" dirty="0"/>
                  <a:t> versus </a:t>
                </a:r>
                <a14:m>
                  <m:oMath xmlns:m="http://schemas.openxmlformats.org/officeDocument/2006/math">
                    <m:r>
                      <a:rPr lang="en-US" i="1">
                        <a:latin typeface="Cambria Math" panose="02040503050406030204" pitchFamily="18" charset="0"/>
                      </a:rPr>
                      <m:t>𝛼</m:t>
                    </m:r>
                  </m:oMath>
                </a14:m>
                <a:r>
                  <a:rPr lang="en-US" dirty="0"/>
                  <a:t>is as shown in Figure 7. The plane would be unstable, as you can verify yourself. Thus, we can state the necessary criteria</a:t>
                </a:r>
                <a:r>
                  <a:rPr lang="en-US" i="1" dirty="0"/>
                  <a:t> </a:t>
                </a:r>
                <a:r>
                  <a:rPr lang="en-US" dirty="0"/>
                  <a:t>for longitudinal static stability and balance as</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num>
                      <m:den>
                        <m:r>
                          <a:rPr lang="en-US" i="1">
                            <a:latin typeface="Cambria Math" panose="02040503050406030204" pitchFamily="18" charset="0"/>
                          </a:rPr>
                          <m:t>𝜕𝛼</m:t>
                        </m:r>
                      </m:den>
                    </m:f>
                    <m:r>
                      <a:rPr lang="en-US" i="1">
                        <a:latin typeface="Cambria Math" panose="02040503050406030204" pitchFamily="18" charset="0"/>
                      </a:rPr>
                      <m:t>&lt;0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,0</m:t>
                        </m:r>
                      </m:sub>
                    </m:sSub>
                    <m:r>
                      <a:rPr lang="en-US" i="1">
                        <a:latin typeface="Cambria Math" panose="02040503050406030204" pitchFamily="18" charset="0"/>
                      </a:rPr>
                      <m:t>&gt;0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3CFB711-DCEC-4D81-8FAE-5B6BE811EBBD}"/>
                  </a:ext>
                </a:extLst>
              </p:cNvPr>
              <p:cNvSpPr>
                <a:spLocks noGrp="1" noRot="1" noChangeAspect="1" noMove="1" noResize="1" noEditPoints="1" noAdjustHandles="1" noChangeArrowheads="1" noChangeShapeType="1" noTextEdit="1"/>
              </p:cNvSpPr>
              <p:nvPr>
                <p:ph idx="1"/>
              </p:nvPr>
            </p:nvSpPr>
            <p:spPr>
              <a:xfrm>
                <a:off x="838200" y="497305"/>
                <a:ext cx="10515600" cy="5679658"/>
              </a:xfrm>
              <a:blipFill>
                <a:blip r:embed="rId2"/>
                <a:stretch>
                  <a:fillRect l="-1043" t="-1826" r="-1797"/>
                </a:stretch>
              </a:blipFill>
            </p:spPr>
            <p:txBody>
              <a:bodyPr/>
              <a:lstStyle/>
              <a:p>
                <a:r>
                  <a:rPr lang="en-US">
                    <a:noFill/>
                  </a:rPr>
                  <a:t> </a:t>
                </a:r>
              </a:p>
            </p:txBody>
          </p:sp>
        </mc:Fallback>
      </mc:AlternateContent>
    </p:spTree>
    <p:extLst>
      <p:ext uri="{BB962C8B-B14F-4D97-AF65-F5344CB8AC3E}">
        <p14:creationId xmlns:p14="http://schemas.microsoft.com/office/powerpoint/2010/main" val="43315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A67CD-F94D-438F-A560-FBDC45A0C050}"/>
              </a:ext>
            </a:extLst>
          </p:cNvPr>
          <p:cNvSpPr>
            <a:spLocks noGrp="1"/>
          </p:cNvSpPr>
          <p:nvPr>
            <p:ph idx="1"/>
          </p:nvPr>
        </p:nvSpPr>
        <p:spPr>
          <a:xfrm>
            <a:off x="966537" y="5467182"/>
            <a:ext cx="10515600" cy="997786"/>
          </a:xfrm>
        </p:spPr>
        <p:txBody>
          <a:bodyPr/>
          <a:lstStyle/>
          <a:p>
            <a:pPr marL="0" indent="0">
              <a:buNone/>
            </a:pPr>
            <a:r>
              <a:rPr lang="en-US" dirty="0"/>
              <a:t>Figure 7: The moment coefficient about the center of gravity as a function of angle of attack for a longitudinally unstable aircraft.</a:t>
            </a:r>
          </a:p>
          <a:p>
            <a:endParaRPr lang="en-US" dirty="0"/>
          </a:p>
        </p:txBody>
      </p:sp>
      <p:pic>
        <p:nvPicPr>
          <p:cNvPr id="4" name="Picture 3">
            <a:extLst>
              <a:ext uri="{FF2B5EF4-FFF2-40B4-BE49-F238E27FC236}">
                <a16:creationId xmlns:a16="http://schemas.microsoft.com/office/drawing/2014/main" id="{B682869E-B3EE-45E8-A6CE-DEB127DE2AD4}"/>
              </a:ext>
            </a:extLst>
          </p:cNvPr>
          <p:cNvPicPr/>
          <p:nvPr/>
        </p:nvPicPr>
        <p:blipFill>
          <a:blip r:embed="rId2"/>
          <a:srcRect l="43759" t="45740" r="10423" b="23338"/>
          <a:stretch>
            <a:fillRect/>
          </a:stretch>
        </p:blipFill>
        <p:spPr bwMode="auto">
          <a:xfrm>
            <a:off x="1058779" y="721894"/>
            <a:ext cx="10331115" cy="4504656"/>
          </a:xfrm>
          <a:prstGeom prst="rect">
            <a:avLst/>
          </a:prstGeom>
          <a:noFill/>
          <a:ln w="9525">
            <a:noFill/>
            <a:miter lim="800000"/>
            <a:headEnd/>
            <a:tailEnd/>
          </a:ln>
        </p:spPr>
      </p:pic>
    </p:spTree>
    <p:extLst>
      <p:ext uri="{BB962C8B-B14F-4D97-AF65-F5344CB8AC3E}">
        <p14:creationId xmlns:p14="http://schemas.microsoft.com/office/powerpoint/2010/main" val="346676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A7587E-4E33-4DF8-83D2-CAEAF028FDA3}"/>
                  </a:ext>
                </a:extLst>
              </p:cNvPr>
              <p:cNvSpPr>
                <a:spLocks noGrp="1"/>
              </p:cNvSpPr>
              <p:nvPr>
                <p:ph idx="1"/>
              </p:nvPr>
            </p:nvSpPr>
            <p:spPr>
              <a:xfrm>
                <a:off x="838200" y="497304"/>
                <a:ext cx="10515600" cy="6192253"/>
              </a:xfrm>
            </p:spPr>
            <p:txBody>
              <a:bodyPr>
                <a:normAutofit lnSpcReduction="10000"/>
              </a:bodyPr>
              <a:lstStyle/>
              <a:p>
                <a:pPr algn="just"/>
                <a:r>
                  <a:rPr lang="en-US" dirty="0"/>
                  <a:t>That is, the slope of the moment coefficient curve versus angle of attack has to be negative, and the moment coefficient at zero angle of attack has to be positive.</a:t>
                </a:r>
              </a:p>
              <a:p>
                <a:pPr algn="just"/>
                <a:r>
                  <a:rPr lang="en-US" dirty="0"/>
                  <a:t>An airplane can fly trough a range of angles of attack, but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𝑒</m:t>
                        </m:r>
                      </m:sub>
                    </m:sSub>
                  </m:oMath>
                </a14:m>
                <a:r>
                  <a:rPr lang="en-US" dirty="0"/>
                  <a:t> </a:t>
                </a:r>
                <a:r>
                  <a:rPr lang="en-US" i="1" dirty="0"/>
                  <a:t> </a:t>
                </a:r>
                <a:r>
                  <a:rPr lang="en-US" dirty="0"/>
                  <a:t>must be within this range, or else the plane cannot be trimmed. If the aircraft can be trimmed, it is said to be longitudinally balanced.</a:t>
                </a:r>
              </a:p>
              <a:p>
                <a:pPr algn="just"/>
                <a:r>
                  <a:rPr lang="en-US" dirty="0"/>
                  <a:t>If you have a wing by itself, it will usually have a negative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𝑎𝑐</m:t>
                        </m:r>
                      </m:sub>
                    </m:sSub>
                  </m:oMath>
                </a14:m>
                <a:r>
                  <a:rPr lang="en-US" dirty="0"/>
                  <a:t>and thus negative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sub>
                    </m:sSub>
                    <m:r>
                      <a:rPr lang="en-US" i="1">
                        <a:latin typeface="Cambria Math" panose="02040503050406030204" pitchFamily="18" charset="0"/>
                      </a:rPr>
                      <m:t>0</m:t>
                    </m:r>
                  </m:oMath>
                </a14:m>
                <a:r>
                  <a:rPr lang="en-US" dirty="0"/>
                  <a:t> (this is characteristic of all airfoils with positive camber). Therefore a wing by itself is unbalanced. To correct the situation, a horizontal stabilizer is mounted behind the wing. </a:t>
                </a:r>
              </a:p>
              <a:p>
                <a:pPr algn="just"/>
                <a:r>
                  <a:rPr lang="en-US" dirty="0"/>
                  <a:t>If the wing is inclined downward to produce a negative lift, then a clockwise moment about the cg will be created. If this clockwise moment is large enough, it will overcome the negative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sub>
                    </m:sSub>
                    <m:r>
                      <a:rPr lang="en-US" i="1">
                        <a:latin typeface="Cambria Math" panose="02040503050406030204" pitchFamily="18" charset="0"/>
                      </a:rPr>
                      <m:t>0</m:t>
                    </m:r>
                  </m:oMath>
                </a14:m>
                <a:r>
                  <a:rPr lang="en-US" dirty="0"/>
                  <a:t> for the wing-tail combination, making the aircraft as a whole longitudinally balanced.</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4BA7587E-4E33-4DF8-83D2-CAEAF028FDA3}"/>
                  </a:ext>
                </a:extLst>
              </p:cNvPr>
              <p:cNvSpPr>
                <a:spLocks noGrp="1" noRot="1" noChangeAspect="1" noMove="1" noResize="1" noEditPoints="1" noAdjustHandles="1" noChangeArrowheads="1" noChangeShapeType="1" noTextEdit="1"/>
              </p:cNvSpPr>
              <p:nvPr>
                <p:ph idx="1"/>
              </p:nvPr>
            </p:nvSpPr>
            <p:spPr>
              <a:xfrm>
                <a:off x="838200" y="497304"/>
                <a:ext cx="10515600" cy="6192253"/>
              </a:xfrm>
              <a:blipFill rotWithShape="0">
                <a:blip r:embed="rId2"/>
                <a:stretch>
                  <a:fillRect l="-1043" t="-2266" r="-1159"/>
                </a:stretch>
              </a:blipFill>
            </p:spPr>
            <p:txBody>
              <a:bodyPr/>
              <a:lstStyle/>
              <a:p>
                <a:r>
                  <a:rPr lang="en-US">
                    <a:noFill/>
                  </a:rPr>
                  <a:t> </a:t>
                </a:r>
              </a:p>
            </p:txBody>
          </p:sp>
        </mc:Fallback>
      </mc:AlternateContent>
    </p:spTree>
    <p:extLst>
      <p:ext uri="{BB962C8B-B14F-4D97-AF65-F5344CB8AC3E}">
        <p14:creationId xmlns:p14="http://schemas.microsoft.com/office/powerpoint/2010/main" val="311741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F48-DC05-4186-B27F-DA960610EBDC}"/>
              </a:ext>
            </a:extLst>
          </p:cNvPr>
          <p:cNvSpPr>
            <a:spLocks noGrp="1"/>
          </p:cNvSpPr>
          <p:nvPr>
            <p:ph type="title"/>
          </p:nvPr>
        </p:nvSpPr>
        <p:spPr>
          <a:xfrm>
            <a:off x="838200" y="18255"/>
            <a:ext cx="10515600" cy="1325563"/>
          </a:xfrm>
        </p:spPr>
        <p:txBody>
          <a:bodyPr/>
          <a:lstStyle/>
          <a:p>
            <a:r>
              <a:rPr lang="en-US" dirty="0"/>
              <a:t>Conditions for longitudinal static stability</a:t>
            </a:r>
          </a:p>
        </p:txBody>
      </p:sp>
      <p:sp>
        <p:nvSpPr>
          <p:cNvPr id="3" name="Content Placeholder 2">
            <a:extLst>
              <a:ext uri="{FF2B5EF4-FFF2-40B4-BE49-F238E27FC236}">
                <a16:creationId xmlns:a16="http://schemas.microsoft.com/office/drawing/2014/main" id="{D30BD1A1-C2B7-43FE-84B6-D9F06D9653E3}"/>
              </a:ext>
            </a:extLst>
          </p:cNvPr>
          <p:cNvSpPr>
            <a:spLocks noGrp="1"/>
          </p:cNvSpPr>
          <p:nvPr>
            <p:ph idx="1"/>
          </p:nvPr>
        </p:nvSpPr>
        <p:spPr>
          <a:xfrm>
            <a:off x="838200" y="1106906"/>
            <a:ext cx="10515600" cy="5751094"/>
          </a:xfrm>
        </p:spPr>
        <p:txBody>
          <a:bodyPr>
            <a:normAutofit lnSpcReduction="10000"/>
          </a:bodyPr>
          <a:lstStyle/>
          <a:p>
            <a:pPr lvl="0" algn="just"/>
            <a:r>
              <a:rPr lang="en-US" dirty="0"/>
              <a:t>The center of gravity is further forward in the stable </a:t>
            </a:r>
            <a:r>
              <a:rPr lang="en-US" dirty="0" err="1"/>
              <a:t>aeroplane</a:t>
            </a:r>
            <a:r>
              <a:rPr lang="en-US" dirty="0"/>
              <a:t> than unstable </a:t>
            </a:r>
            <a:r>
              <a:rPr lang="en-US" dirty="0" err="1"/>
              <a:t>aeroplane</a:t>
            </a:r>
            <a:r>
              <a:rPr lang="en-US" dirty="0"/>
              <a:t>.</a:t>
            </a:r>
          </a:p>
          <a:p>
            <a:pPr lvl="0" algn="just"/>
            <a:r>
              <a:rPr lang="en-US" dirty="0"/>
              <a:t>In a stable </a:t>
            </a:r>
            <a:r>
              <a:rPr lang="en-US" dirty="0" err="1"/>
              <a:t>aeroplane</a:t>
            </a:r>
            <a:r>
              <a:rPr lang="en-US" dirty="0"/>
              <a:t>, the wing is set at a higher incidence angle than the tail. The difference between the incidence angles at which the wing and tail are set is called the longitudinal dihedral.</a:t>
            </a:r>
          </a:p>
          <a:p>
            <a:pPr algn="just"/>
            <a:r>
              <a:rPr lang="en-US" b="1" dirty="0"/>
              <a:t>Controls fixed stability: </a:t>
            </a:r>
            <a:r>
              <a:rPr lang="en-US" dirty="0"/>
              <a:t>The condition described as controls fixed is taken to mean the condition when the elevator and elevator tab are held at constant settings corresponding to the prevailing trim conditions. </a:t>
            </a:r>
          </a:p>
          <a:p>
            <a:pPr algn="just"/>
            <a:r>
              <a:rPr lang="en-US" b="1" dirty="0"/>
              <a:t>Controls free stability: </a:t>
            </a:r>
            <a:r>
              <a:rPr lang="en-US" dirty="0"/>
              <a:t>The condition described as controls free is taken to mean the condition</a:t>
            </a:r>
            <a:r>
              <a:rPr lang="en-US" b="1" dirty="0"/>
              <a:t> </a:t>
            </a:r>
            <a:r>
              <a:rPr lang="en-US" dirty="0"/>
              <a:t>when the elevator is free to float at an angle corresponding to the prevailing trim condition. In practice this means that the pilot can fly the </a:t>
            </a:r>
            <a:r>
              <a:rPr lang="en-US" dirty="0" err="1"/>
              <a:t>aeroplane</a:t>
            </a:r>
            <a:r>
              <a:rPr lang="en-US" dirty="0"/>
              <a:t> with his hands off the controls whilst the </a:t>
            </a:r>
            <a:r>
              <a:rPr lang="en-US" dirty="0" err="1"/>
              <a:t>aeroplane</a:t>
            </a:r>
            <a:r>
              <a:rPr lang="en-US" dirty="0"/>
              <a:t> remains in its trimmed flight condition. </a:t>
            </a:r>
          </a:p>
          <a:p>
            <a:endParaRPr lang="en-US" dirty="0"/>
          </a:p>
        </p:txBody>
      </p:sp>
    </p:spTree>
    <p:extLst>
      <p:ext uri="{BB962C8B-B14F-4D97-AF65-F5344CB8AC3E}">
        <p14:creationId xmlns:p14="http://schemas.microsoft.com/office/powerpoint/2010/main" val="791954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7711-FBA2-4755-A628-53039788CC9F}"/>
              </a:ext>
            </a:extLst>
          </p:cNvPr>
          <p:cNvSpPr>
            <a:spLocks noGrp="1"/>
          </p:cNvSpPr>
          <p:nvPr>
            <p:ph type="title"/>
          </p:nvPr>
        </p:nvSpPr>
        <p:spPr/>
        <p:txBody>
          <a:bodyPr/>
          <a:lstStyle/>
          <a:p>
            <a:r>
              <a:rPr lang="en-US" b="1" dirty="0"/>
              <a:t>Lateral static stability</a:t>
            </a:r>
            <a:endParaRPr lang="en-US" dirty="0"/>
          </a:p>
        </p:txBody>
      </p:sp>
      <p:sp>
        <p:nvSpPr>
          <p:cNvPr id="3" name="Content Placeholder 2">
            <a:extLst>
              <a:ext uri="{FF2B5EF4-FFF2-40B4-BE49-F238E27FC236}">
                <a16:creationId xmlns:a16="http://schemas.microsoft.com/office/drawing/2014/main" id="{16050258-A129-41B2-8490-8E47AF5B6968}"/>
              </a:ext>
            </a:extLst>
          </p:cNvPr>
          <p:cNvSpPr>
            <a:spLocks noGrp="1"/>
          </p:cNvSpPr>
          <p:nvPr>
            <p:ph idx="1"/>
          </p:nvPr>
        </p:nvSpPr>
        <p:spPr/>
        <p:txBody>
          <a:bodyPr>
            <a:normAutofit lnSpcReduction="10000"/>
          </a:bodyPr>
          <a:lstStyle/>
          <a:p>
            <a:pPr algn="just"/>
            <a:r>
              <a:rPr lang="en-US" dirty="0"/>
              <a:t>Lateral static stability is concerned with the ability of the </a:t>
            </a:r>
            <a:r>
              <a:rPr lang="en-US" dirty="0" err="1"/>
              <a:t>aeroplane</a:t>
            </a:r>
            <a:r>
              <a:rPr lang="en-US" dirty="0"/>
              <a:t> to maintain wings level equilibrium in roll. Wing dihedral is the most visible parameter which confers lateral static stability on an </a:t>
            </a:r>
            <a:r>
              <a:rPr lang="en-US" dirty="0" err="1"/>
              <a:t>aeroplane</a:t>
            </a:r>
            <a:r>
              <a:rPr lang="en-US" dirty="0"/>
              <a:t> although there are many other contributions, some of which are destabilizing. </a:t>
            </a:r>
          </a:p>
          <a:p>
            <a:pPr algn="just"/>
            <a:r>
              <a:rPr lang="en-US" dirty="0"/>
              <a:t>Most light aircraft display approximately neutral lateral static stability, in other words when rolled into a given bank and released the aircraft remains more or less at that angle of bank. If the aircraft rolled back to zero bank by itself we would say it had positive static lateral stability. If it rolled further, into a steeper bank we would say it was displaying negative static lateral stability.</a:t>
            </a:r>
          </a:p>
          <a:p>
            <a:pPr algn="just"/>
            <a:endParaRPr lang="en-US" dirty="0"/>
          </a:p>
        </p:txBody>
      </p:sp>
    </p:spTree>
    <p:extLst>
      <p:ext uri="{BB962C8B-B14F-4D97-AF65-F5344CB8AC3E}">
        <p14:creationId xmlns:p14="http://schemas.microsoft.com/office/powerpoint/2010/main" val="230886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A1133-0B59-4FAB-8D3A-9265172F1243}"/>
              </a:ext>
            </a:extLst>
          </p:cNvPr>
          <p:cNvSpPr>
            <a:spLocks noGrp="1"/>
          </p:cNvSpPr>
          <p:nvPr>
            <p:ph idx="1"/>
          </p:nvPr>
        </p:nvSpPr>
        <p:spPr>
          <a:xfrm>
            <a:off x="838200" y="561474"/>
            <a:ext cx="10515600" cy="5791200"/>
          </a:xfrm>
        </p:spPr>
        <p:txBody>
          <a:bodyPr>
            <a:normAutofit/>
          </a:bodyPr>
          <a:lstStyle/>
          <a:p>
            <a:pPr algn="just"/>
            <a:r>
              <a:rPr lang="en-US" dirty="0"/>
              <a:t>Most light aircraft if left with no pilot input will eventually roll into a steeper turn, usually entering a spiral dive. This means that most aircraft exhibit negative dynamic lateral stability. Despite this they can be flown quite well, except they require considerable attention when flying in certain conditions.</a:t>
            </a:r>
          </a:p>
          <a:p>
            <a:pPr algn="just"/>
            <a:r>
              <a:rPr lang="en-US" dirty="0"/>
              <a:t>As indicated above lateral stability and directional stability are closely linked. If an aircraft has a lot of directional stability (most do) it tends to become unstable laterally. This is because the bank angle starts the aircraft turning, which speeds up the wing on the outside of the turn (high wing). </a:t>
            </a:r>
          </a:p>
          <a:p>
            <a:pPr algn="just"/>
            <a:r>
              <a:rPr lang="en-US" dirty="0"/>
              <a:t>The faster wing produces more lift, which rolls the aircraft into a steeper bank. All aircraft will exhibit negative lateral static stability, as describe above, unless the designer adds some combination of the design features listed below to combat the effect described above. </a:t>
            </a:r>
          </a:p>
          <a:p>
            <a:pPr algn="just"/>
            <a:endParaRPr lang="en-US" dirty="0"/>
          </a:p>
        </p:txBody>
      </p:sp>
    </p:spTree>
    <p:extLst>
      <p:ext uri="{BB962C8B-B14F-4D97-AF65-F5344CB8AC3E}">
        <p14:creationId xmlns:p14="http://schemas.microsoft.com/office/powerpoint/2010/main" val="375678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D6E3-624E-4168-BB46-4122B87215A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B690A6-892A-4E03-8F40-D73D3AD3A59B}"/>
              </a:ext>
            </a:extLst>
          </p:cNvPr>
          <p:cNvSpPr>
            <a:spLocks noGrp="1"/>
          </p:cNvSpPr>
          <p:nvPr>
            <p:ph idx="1"/>
          </p:nvPr>
        </p:nvSpPr>
        <p:spPr/>
        <p:txBody>
          <a:bodyPr/>
          <a:lstStyle/>
          <a:p>
            <a:pPr algn="just"/>
            <a:r>
              <a:rPr lang="en-US" dirty="0"/>
              <a:t>Stability is a property of an equilibrium state.  If an airplane is to remain in steady uniform flight, the resultant force as well as the resultant moment about the center of gravity must both be equal to zero. Any </a:t>
            </a:r>
            <a:r>
              <a:rPr lang="en-US" dirty="0" err="1"/>
              <a:t>airpane</a:t>
            </a:r>
            <a:r>
              <a:rPr lang="en-US" dirty="0"/>
              <a:t> satisfying this requirement is said to be in state of equilibrium or flying at trim condition.</a:t>
            </a:r>
          </a:p>
          <a:p>
            <a:pPr algn="just"/>
            <a:r>
              <a:rPr lang="en-US" dirty="0"/>
              <a:t> Static stability is the initial tendency of the vehicle to return to its equilibrium after disturbance. Static stability can be visualized by a ball (or any object) on a surface. Initially the ball is in equilibrium. The ball is then displaced from the equilibrium position, and its initial behavior is observed.</a:t>
            </a:r>
          </a:p>
          <a:p>
            <a:endParaRPr lang="en-US" dirty="0"/>
          </a:p>
        </p:txBody>
      </p:sp>
    </p:spTree>
    <p:extLst>
      <p:ext uri="{BB962C8B-B14F-4D97-AF65-F5344CB8AC3E}">
        <p14:creationId xmlns:p14="http://schemas.microsoft.com/office/powerpoint/2010/main" val="417805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3476-05D5-40C2-8CF0-0553A42BC6DE}"/>
              </a:ext>
            </a:extLst>
          </p:cNvPr>
          <p:cNvSpPr>
            <a:spLocks noGrp="1"/>
          </p:cNvSpPr>
          <p:nvPr>
            <p:ph type="title"/>
          </p:nvPr>
        </p:nvSpPr>
        <p:spPr/>
        <p:txBody>
          <a:bodyPr/>
          <a:lstStyle/>
          <a:p>
            <a:r>
              <a:rPr lang="en-US" dirty="0"/>
              <a:t>Dihedral</a:t>
            </a:r>
          </a:p>
        </p:txBody>
      </p:sp>
      <p:sp>
        <p:nvSpPr>
          <p:cNvPr id="3" name="Content Placeholder 2">
            <a:extLst>
              <a:ext uri="{FF2B5EF4-FFF2-40B4-BE49-F238E27FC236}">
                <a16:creationId xmlns:a16="http://schemas.microsoft.com/office/drawing/2014/main" id="{A332E112-397E-4E2C-93CD-A71DB2673410}"/>
              </a:ext>
            </a:extLst>
          </p:cNvPr>
          <p:cNvSpPr>
            <a:spLocks noGrp="1"/>
          </p:cNvSpPr>
          <p:nvPr>
            <p:ph idx="1"/>
          </p:nvPr>
        </p:nvSpPr>
        <p:spPr/>
        <p:txBody>
          <a:bodyPr/>
          <a:lstStyle/>
          <a:p>
            <a:pPr algn="just"/>
            <a:r>
              <a:rPr lang="en-US" u="sng" dirty="0"/>
              <a:t>Dihedral</a:t>
            </a:r>
            <a:r>
              <a:rPr lang="en-US" dirty="0"/>
              <a:t> is the most common design feature used to increase the lateral stability. In order to understand dihedral you must realize that the side force created by a bank angle will pull the aircraft sideways through the air. In other words it will cause the aircraft to slip.</a:t>
            </a:r>
          </a:p>
          <a:p>
            <a:pPr algn="just"/>
            <a:r>
              <a:rPr lang="en-US" dirty="0"/>
              <a:t>As mentioned above the aircraft will slip once it enters a banked attitude. However, the directional stability will quickly turn the aircraft into this new relative wind. As a result, the slip will quickly disappear and the dihedral effect will be eliminated</a:t>
            </a:r>
          </a:p>
          <a:p>
            <a:pPr algn="just"/>
            <a:endParaRPr lang="en-US" dirty="0"/>
          </a:p>
        </p:txBody>
      </p:sp>
    </p:spTree>
    <p:extLst>
      <p:ext uri="{BB962C8B-B14F-4D97-AF65-F5344CB8AC3E}">
        <p14:creationId xmlns:p14="http://schemas.microsoft.com/office/powerpoint/2010/main" val="103516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2E82-6EE6-49FF-B5CD-50FC4AF0BC5E}"/>
              </a:ext>
            </a:extLst>
          </p:cNvPr>
          <p:cNvSpPr>
            <a:spLocks noGrp="1"/>
          </p:cNvSpPr>
          <p:nvPr>
            <p:ph type="title"/>
          </p:nvPr>
        </p:nvSpPr>
        <p:spPr>
          <a:xfrm>
            <a:off x="838200" y="18255"/>
            <a:ext cx="10515600" cy="1325563"/>
          </a:xfrm>
        </p:spPr>
        <p:txBody>
          <a:bodyPr/>
          <a:lstStyle/>
          <a:p>
            <a:r>
              <a:rPr lang="en-US" dirty="0"/>
              <a:t>High Wing Effect</a:t>
            </a:r>
          </a:p>
        </p:txBody>
      </p:sp>
      <p:sp>
        <p:nvSpPr>
          <p:cNvPr id="3" name="Content Placeholder 2">
            <a:extLst>
              <a:ext uri="{FF2B5EF4-FFF2-40B4-BE49-F238E27FC236}">
                <a16:creationId xmlns:a16="http://schemas.microsoft.com/office/drawing/2014/main" id="{896A5959-70FF-4CA0-80BF-7863527BE281}"/>
              </a:ext>
            </a:extLst>
          </p:cNvPr>
          <p:cNvSpPr>
            <a:spLocks noGrp="1"/>
          </p:cNvSpPr>
          <p:nvPr>
            <p:ph idx="1"/>
          </p:nvPr>
        </p:nvSpPr>
        <p:spPr>
          <a:xfrm>
            <a:off x="838200" y="978568"/>
            <a:ext cx="10515600" cy="5630779"/>
          </a:xfrm>
        </p:spPr>
        <p:txBody>
          <a:bodyPr>
            <a:normAutofit/>
          </a:bodyPr>
          <a:lstStyle/>
          <a:p>
            <a:pPr algn="just"/>
            <a:r>
              <a:rPr lang="en-US" dirty="0"/>
              <a:t>Aircraft with high wings will have more lateral stability than aircraft which have low wings.  This is often referred to as the pendulum effect, although that is incorrect. Since high and low wing airplanes can be visualized in this way the term "high wing effect" and "pendulum effect" have often been used interchangeable. It is a good way to remember that high wing airplanes are stable and low wing airplanes are not. </a:t>
            </a:r>
          </a:p>
          <a:p>
            <a:pPr algn="just"/>
            <a:r>
              <a:rPr lang="en-US" dirty="0"/>
              <a:t>The real reason a high wing airplane is stable is that if</a:t>
            </a:r>
            <a:r>
              <a:rPr lang="en-US" b="1" dirty="0"/>
              <a:t> </a:t>
            </a:r>
            <a:r>
              <a:rPr lang="en-US" dirty="0"/>
              <a:t>it slips toward the low wing, the angle of attack on the low wing increases, due to air being deflected by the fuselage. While this has the same effect as a pendulum the mechanism differs since it only works if there is a slip. The important thing to note is that high wing effect will only work if the airplane slips, which is the same as the dihedral effect discussed above. </a:t>
            </a:r>
          </a:p>
          <a:p>
            <a:endParaRPr lang="en-US" dirty="0"/>
          </a:p>
        </p:txBody>
      </p:sp>
    </p:spTree>
    <p:extLst>
      <p:ext uri="{BB962C8B-B14F-4D97-AF65-F5344CB8AC3E}">
        <p14:creationId xmlns:p14="http://schemas.microsoft.com/office/powerpoint/2010/main" val="645410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F2-C4D1-4777-918E-934AA094D8CE}"/>
              </a:ext>
            </a:extLst>
          </p:cNvPr>
          <p:cNvSpPr>
            <a:spLocks noGrp="1"/>
          </p:cNvSpPr>
          <p:nvPr>
            <p:ph type="title"/>
          </p:nvPr>
        </p:nvSpPr>
        <p:spPr/>
        <p:txBody>
          <a:bodyPr/>
          <a:lstStyle/>
          <a:p>
            <a:r>
              <a:rPr lang="en-US" dirty="0"/>
              <a:t>Swept wings</a:t>
            </a:r>
          </a:p>
        </p:txBody>
      </p:sp>
      <p:sp>
        <p:nvSpPr>
          <p:cNvPr id="3" name="Content Placeholder 2">
            <a:extLst>
              <a:ext uri="{FF2B5EF4-FFF2-40B4-BE49-F238E27FC236}">
                <a16:creationId xmlns:a16="http://schemas.microsoft.com/office/drawing/2014/main" id="{D825BDE9-32D9-4D82-9303-A9E535DD9908}"/>
              </a:ext>
            </a:extLst>
          </p:cNvPr>
          <p:cNvSpPr>
            <a:spLocks noGrp="1"/>
          </p:cNvSpPr>
          <p:nvPr>
            <p:ph idx="1"/>
          </p:nvPr>
        </p:nvSpPr>
        <p:spPr/>
        <p:txBody>
          <a:bodyPr/>
          <a:lstStyle/>
          <a:p>
            <a:pPr algn="just"/>
            <a:r>
              <a:rPr lang="en-US" dirty="0"/>
              <a:t>Swept wings are one of the most effective ways of increasing lateral stability. However, they are usually only used on high speed jet aircraft. </a:t>
            </a:r>
          </a:p>
          <a:p>
            <a:pPr algn="just"/>
            <a:r>
              <a:rPr lang="en-US" dirty="0"/>
              <a:t>Therefore, this effect is reserved only for those lucky enough to fly a jet. Just as with the dihedral effect, the swept wing affects lateral stability because the aircraft tends to slip initially once banked. </a:t>
            </a:r>
          </a:p>
        </p:txBody>
      </p:sp>
    </p:spTree>
    <p:extLst>
      <p:ext uri="{BB962C8B-B14F-4D97-AF65-F5344CB8AC3E}">
        <p14:creationId xmlns:p14="http://schemas.microsoft.com/office/powerpoint/2010/main" val="426197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B125-929E-41C5-9D13-47A76CD8FE7C}"/>
              </a:ext>
            </a:extLst>
          </p:cNvPr>
          <p:cNvSpPr>
            <a:spLocks noGrp="1"/>
          </p:cNvSpPr>
          <p:nvPr>
            <p:ph type="title"/>
          </p:nvPr>
        </p:nvSpPr>
        <p:spPr/>
        <p:txBody>
          <a:bodyPr/>
          <a:lstStyle/>
          <a:p>
            <a:r>
              <a:rPr lang="en-US" dirty="0"/>
              <a:t>Static Directional Stability</a:t>
            </a:r>
          </a:p>
        </p:txBody>
      </p:sp>
      <p:sp>
        <p:nvSpPr>
          <p:cNvPr id="3" name="Content Placeholder 2">
            <a:extLst>
              <a:ext uri="{FF2B5EF4-FFF2-40B4-BE49-F238E27FC236}">
                <a16:creationId xmlns:a16="http://schemas.microsoft.com/office/drawing/2014/main" id="{E595AE06-ABE6-4D92-9B27-B75CED858798}"/>
              </a:ext>
            </a:extLst>
          </p:cNvPr>
          <p:cNvSpPr>
            <a:spLocks noGrp="1"/>
          </p:cNvSpPr>
          <p:nvPr>
            <p:ph idx="1"/>
          </p:nvPr>
        </p:nvSpPr>
        <p:spPr>
          <a:xfrm>
            <a:off x="838200" y="1475874"/>
            <a:ext cx="10515600" cy="5382125"/>
          </a:xfrm>
        </p:spPr>
        <p:txBody>
          <a:bodyPr>
            <a:normAutofit/>
          </a:bodyPr>
          <a:lstStyle/>
          <a:p>
            <a:r>
              <a:rPr lang="en-US" dirty="0"/>
              <a:t>Static directional stability is a measure of the aircraft's resistance to slipping. The greater the static directional stability the quicker the aircraft will turn into a relative wind which is not aligned with the longitudinal axis. The main contributor to the static directional stability is the fin. Both the size and arm of the fin determine the directional stability of the aircraft</a:t>
            </a:r>
            <a:r>
              <a:rPr lang="en-US" b="1" dirty="0"/>
              <a:t>. </a:t>
            </a:r>
          </a:p>
          <a:p>
            <a:r>
              <a:rPr lang="en-US" dirty="0"/>
              <a:t>The further the vertical fin is behind the center of gravity the more static directional stability the aircraft will have. (This is often called the weather veining effect, because it works the same way as a weather vein.) As mentioned previously all rotational motions of the aircraft occur around the center of gravity</a:t>
            </a:r>
            <a:r>
              <a:rPr lang="en-US" b="1" dirty="0"/>
              <a:t>. </a:t>
            </a:r>
            <a:r>
              <a:rPr lang="en-US" dirty="0"/>
              <a:t>Directional stability refers to motions around the normal axis.</a:t>
            </a:r>
          </a:p>
        </p:txBody>
      </p:sp>
    </p:spTree>
    <p:extLst>
      <p:ext uri="{BB962C8B-B14F-4D97-AF65-F5344CB8AC3E}">
        <p14:creationId xmlns:p14="http://schemas.microsoft.com/office/powerpoint/2010/main" val="3537418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n Determines Directional Stability">
            <a:extLst>
              <a:ext uri="{FF2B5EF4-FFF2-40B4-BE49-F238E27FC236}">
                <a16:creationId xmlns:a16="http://schemas.microsoft.com/office/drawing/2014/main" id="{45B24F19-9893-48DB-9C1B-381B8332910C}"/>
              </a:ext>
            </a:extLst>
          </p:cNvPr>
          <p:cNvPicPr>
            <a:picLocks noGrp="1"/>
          </p:cNvPicPr>
          <p:nvPr>
            <p:ph idx="1"/>
          </p:nvPr>
        </p:nvPicPr>
        <p:blipFill>
          <a:blip r:embed="rId2"/>
          <a:srcRect/>
          <a:stretch>
            <a:fillRect/>
          </a:stretch>
        </p:blipFill>
        <p:spPr bwMode="auto">
          <a:xfrm>
            <a:off x="1491916" y="914398"/>
            <a:ext cx="9208168" cy="5293895"/>
          </a:xfrm>
          <a:prstGeom prst="rect">
            <a:avLst/>
          </a:prstGeom>
          <a:noFill/>
          <a:ln w="9525">
            <a:noFill/>
            <a:miter lim="800000"/>
            <a:headEnd/>
            <a:tailEnd/>
          </a:ln>
        </p:spPr>
      </p:pic>
    </p:spTree>
    <p:extLst>
      <p:ext uri="{BB962C8B-B14F-4D97-AF65-F5344CB8AC3E}">
        <p14:creationId xmlns:p14="http://schemas.microsoft.com/office/powerpoint/2010/main" val="396439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42E3F1-15C3-43AC-A090-62E3E0B7757C}"/>
              </a:ext>
            </a:extLst>
          </p:cNvPr>
          <p:cNvPicPr/>
          <p:nvPr/>
        </p:nvPicPr>
        <p:blipFill>
          <a:blip r:embed="rId2"/>
          <a:srcRect/>
          <a:stretch>
            <a:fillRect/>
          </a:stretch>
        </p:blipFill>
        <p:spPr bwMode="auto">
          <a:xfrm>
            <a:off x="1668379" y="2110289"/>
            <a:ext cx="9236242" cy="4747711"/>
          </a:xfrm>
          <a:prstGeom prst="rect">
            <a:avLst/>
          </a:prstGeom>
          <a:noFill/>
          <a:ln w="9525">
            <a:noFill/>
            <a:miter lim="800000"/>
            <a:headEnd/>
            <a:tailEnd/>
          </a:ln>
        </p:spPr>
      </p:pic>
      <p:sp>
        <p:nvSpPr>
          <p:cNvPr id="2" name="Title 1">
            <a:extLst>
              <a:ext uri="{FF2B5EF4-FFF2-40B4-BE49-F238E27FC236}">
                <a16:creationId xmlns:a16="http://schemas.microsoft.com/office/drawing/2014/main" id="{45FAF110-8B19-429E-A8FD-A84F8CDF334C}"/>
              </a:ext>
            </a:extLst>
          </p:cNvPr>
          <p:cNvSpPr>
            <a:spLocks noGrp="1"/>
          </p:cNvSpPr>
          <p:nvPr>
            <p:ph type="title"/>
          </p:nvPr>
        </p:nvSpPr>
        <p:spPr>
          <a:xfrm>
            <a:off x="838200" y="18255"/>
            <a:ext cx="10515600" cy="1325563"/>
          </a:xfrm>
        </p:spPr>
        <p:txBody>
          <a:bodyPr/>
          <a:lstStyle/>
          <a:p>
            <a:r>
              <a:rPr lang="en-US" dirty="0"/>
              <a:t>Lateral Static Stability</a:t>
            </a:r>
          </a:p>
        </p:txBody>
      </p:sp>
      <p:sp>
        <p:nvSpPr>
          <p:cNvPr id="3" name="Content Placeholder 2">
            <a:extLst>
              <a:ext uri="{FF2B5EF4-FFF2-40B4-BE49-F238E27FC236}">
                <a16:creationId xmlns:a16="http://schemas.microsoft.com/office/drawing/2014/main" id="{3AB1AB54-45A8-44B7-BAED-81FD14946E2E}"/>
              </a:ext>
            </a:extLst>
          </p:cNvPr>
          <p:cNvSpPr>
            <a:spLocks noGrp="1"/>
          </p:cNvSpPr>
          <p:nvPr>
            <p:ph idx="1"/>
          </p:nvPr>
        </p:nvSpPr>
        <p:spPr>
          <a:xfrm>
            <a:off x="160421" y="975393"/>
            <a:ext cx="11534274" cy="4351338"/>
          </a:xfrm>
        </p:spPr>
        <p:txBody>
          <a:bodyPr/>
          <a:lstStyle/>
          <a:p>
            <a:r>
              <a:rPr lang="en-US" dirty="0"/>
              <a:t>An airplane possesses lateral static stability if, when it is disturbed from wing-level attitude, a restoring moment is developed, the restoring rolling moment. The restoring moment can be shown to be a function of the side slip angle β as illustrated in the figure below. </a:t>
            </a:r>
          </a:p>
          <a:p>
            <a:endParaRPr lang="en-US" dirty="0"/>
          </a:p>
        </p:txBody>
      </p:sp>
    </p:spTree>
    <p:extLst>
      <p:ext uri="{BB962C8B-B14F-4D97-AF65-F5344CB8AC3E}">
        <p14:creationId xmlns:p14="http://schemas.microsoft.com/office/powerpoint/2010/main" val="365201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CE7426-DD7E-4ACF-B24A-8197090730A0}"/>
                  </a:ext>
                </a:extLst>
              </p:cNvPr>
              <p:cNvSpPr>
                <a:spLocks noGrp="1"/>
              </p:cNvSpPr>
              <p:nvPr>
                <p:ph idx="1"/>
              </p:nvPr>
            </p:nvSpPr>
            <p:spPr>
              <a:xfrm>
                <a:off x="593558" y="288758"/>
                <a:ext cx="11053010" cy="6384757"/>
              </a:xfrm>
            </p:spPr>
            <p:txBody>
              <a:bodyPr>
                <a:normAutofit lnSpcReduction="10000"/>
              </a:bodyPr>
              <a:lstStyle/>
              <a:p>
                <a:pPr algn="just"/>
                <a:r>
                  <a:rPr lang="en-US" dirty="0"/>
                  <a:t>The requirement for stability is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𝐼</m:t>
                        </m:r>
                        <m:r>
                          <a:rPr lang="en-US" i="1">
                            <a:latin typeface="Cambria Math" panose="02040503050406030204" pitchFamily="18" charset="0"/>
                          </a:rPr>
                          <m:t>𝛽</m:t>
                        </m:r>
                      </m:sub>
                    </m:sSub>
                    <m:r>
                      <a:rPr lang="en-US" i="1">
                        <a:latin typeface="Cambria Math" panose="02040503050406030204" pitchFamily="18" charset="0"/>
                      </a:rPr>
                      <m:t>&lt;0</m:t>
                    </m:r>
                  </m:oMath>
                </a14:m>
                <a:r>
                  <a:rPr lang="en-US" dirty="0"/>
                  <a:t>   the roll moment on an airplane when it starts to sideslip depends upon wing dihedral, wing sweep, position of wing on fuselage and the vertical tail. The major contributor to </a:t>
                </a:r>
                <a:r>
                  <a:rPr lang="en-US" i="1" dirty="0"/>
                  <a:t>C</a:t>
                </a:r>
                <a:r>
                  <a:rPr lang="en-US" i="1" baseline="-25000" dirty="0"/>
                  <a:t>lβ</a:t>
                </a:r>
                <a:r>
                  <a:rPr lang="en-US" dirty="0"/>
                  <a:t> is the wing dihedral angle ᴦ. The dihedral angle is defined as the spanwise inclination of the wing with respect to the horizontal. </a:t>
                </a:r>
              </a:p>
              <a:p>
                <a:pPr algn="just"/>
                <a:r>
                  <a:rPr lang="en-US" dirty="0"/>
                  <a:t>If the wing tip is higher than the root section, then the dihedral angle is positive; if the wing tip angle is lower than the root section, then the dihedral angle is negative. A negative dihedral angle is commonly called </a:t>
                </a:r>
                <a:r>
                  <a:rPr lang="en-US" dirty="0" err="1"/>
                  <a:t>anhedral</a:t>
                </a:r>
                <a:r>
                  <a:rPr lang="en-US" dirty="0"/>
                  <a:t>.</a:t>
                </a:r>
              </a:p>
              <a:p>
                <a:pPr algn="just"/>
                <a:r>
                  <a:rPr lang="en-US" dirty="0"/>
                  <a:t>When an airplane is disturbed from a wing-level attitude, it will begin to sideslip. Once the airplane starts to sideslip a component of the relative wind is directed toward the side of the airplane. The leading wing experiences an increased angle of attack and consequently an increase in lift. The trailing wing experiences the opposite effect. The net result is a </a:t>
                </a:r>
                <a:r>
                  <a:rPr lang="en-US" dirty="0" err="1"/>
                  <a:t>rolllng</a:t>
                </a:r>
                <a:r>
                  <a:rPr lang="en-US" dirty="0"/>
                  <a:t> moment that tries to bring the wing back to a wings-level attitude. </a:t>
                </a:r>
              </a:p>
              <a:p>
                <a:pPr algn="just"/>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65CE7426-DD7E-4ACF-B24A-8197090730A0}"/>
                  </a:ext>
                </a:extLst>
              </p:cNvPr>
              <p:cNvSpPr>
                <a:spLocks noGrp="1" noRot="1" noChangeAspect="1" noMove="1" noResize="1" noEditPoints="1" noAdjustHandles="1" noChangeArrowheads="1" noChangeShapeType="1" noTextEdit="1"/>
              </p:cNvSpPr>
              <p:nvPr>
                <p:ph idx="1"/>
              </p:nvPr>
            </p:nvSpPr>
            <p:spPr>
              <a:xfrm>
                <a:off x="593558" y="288758"/>
                <a:ext cx="11053010" cy="6384757"/>
              </a:xfrm>
              <a:blipFill rotWithShape="0">
                <a:blip r:embed="rId2"/>
                <a:stretch>
                  <a:fillRect l="-992" t="-1908" r="-1103"/>
                </a:stretch>
              </a:blipFill>
            </p:spPr>
            <p:txBody>
              <a:bodyPr/>
              <a:lstStyle/>
              <a:p>
                <a:r>
                  <a:rPr lang="en-US">
                    <a:noFill/>
                  </a:rPr>
                  <a:t> </a:t>
                </a:r>
              </a:p>
            </p:txBody>
          </p:sp>
        </mc:Fallback>
      </mc:AlternateContent>
    </p:spTree>
    <p:extLst>
      <p:ext uri="{BB962C8B-B14F-4D97-AF65-F5344CB8AC3E}">
        <p14:creationId xmlns:p14="http://schemas.microsoft.com/office/powerpoint/2010/main" val="210630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FDD53-A902-44E3-82DC-169B3E560498}"/>
              </a:ext>
            </a:extLst>
          </p:cNvPr>
          <p:cNvSpPr>
            <a:spLocks noGrp="1"/>
          </p:cNvSpPr>
          <p:nvPr>
            <p:ph idx="1"/>
          </p:nvPr>
        </p:nvSpPr>
        <p:spPr>
          <a:xfrm>
            <a:off x="838200" y="657726"/>
            <a:ext cx="10515600" cy="5519237"/>
          </a:xfrm>
        </p:spPr>
        <p:txBody>
          <a:bodyPr>
            <a:normAutofit/>
          </a:bodyPr>
          <a:lstStyle/>
          <a:p>
            <a:pPr algn="just"/>
            <a:r>
              <a:rPr lang="en-US" dirty="0"/>
              <a:t>This restoring moment is often </a:t>
            </a:r>
            <a:r>
              <a:rPr lang="en-US" dirty="0" err="1"/>
              <a:t>refferd</a:t>
            </a:r>
            <a:r>
              <a:rPr lang="en-US" dirty="0"/>
              <a:t> to as the “dihedral effect”. The wing sweep also contributes to the dihedral effect. In the case of a sweptback wing, the windward wing has an effective decrease in sweep angle while the trailing wing experiences and effective increase in sweep angle. For a given angle of attack, a decrease in sweepback angle will result in a higher lift coefficient. </a:t>
            </a:r>
          </a:p>
          <a:p>
            <a:pPr algn="just"/>
            <a:r>
              <a:rPr lang="en-US" dirty="0"/>
              <a:t>Therefore, the windward wing(less effective sweep) will experience </a:t>
            </a:r>
            <a:r>
              <a:rPr lang="en-US" dirty="0" err="1"/>
              <a:t>moore</a:t>
            </a:r>
            <a:r>
              <a:rPr lang="en-US" dirty="0"/>
              <a:t> lift than the trailing wing. It can be concluded that sweepback adds to the dihedral effect. On the other hand, </a:t>
            </a:r>
            <a:r>
              <a:rPr lang="en-US" dirty="0" err="1"/>
              <a:t>sweepforward</a:t>
            </a:r>
            <a:r>
              <a:rPr lang="en-US" dirty="0"/>
              <a:t> will decrease the effective dihedral effect. The fuselage contribution to dihedral effect is illustrated in the figure below.</a:t>
            </a:r>
          </a:p>
          <a:p>
            <a:pPr algn="just"/>
            <a:endParaRPr lang="en-US" dirty="0"/>
          </a:p>
        </p:txBody>
      </p:sp>
    </p:spTree>
    <p:extLst>
      <p:ext uri="{BB962C8B-B14F-4D97-AF65-F5344CB8AC3E}">
        <p14:creationId xmlns:p14="http://schemas.microsoft.com/office/powerpoint/2010/main" val="68720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1BB1F6-DC49-4C26-BEC6-5B1BC2724D26}"/>
              </a:ext>
            </a:extLst>
          </p:cNvPr>
          <p:cNvPicPr>
            <a:picLocks noGrp="1"/>
          </p:cNvPicPr>
          <p:nvPr>
            <p:ph idx="1"/>
          </p:nvPr>
        </p:nvPicPr>
        <p:blipFill>
          <a:blip r:embed="rId2"/>
          <a:srcRect/>
          <a:stretch>
            <a:fillRect/>
          </a:stretch>
        </p:blipFill>
        <p:spPr bwMode="auto">
          <a:xfrm>
            <a:off x="449179" y="336885"/>
            <a:ext cx="11357810" cy="6288504"/>
          </a:xfrm>
          <a:prstGeom prst="rect">
            <a:avLst/>
          </a:prstGeom>
          <a:noFill/>
          <a:ln w="9525">
            <a:noFill/>
            <a:miter lim="800000"/>
            <a:headEnd/>
            <a:tailEnd/>
          </a:ln>
        </p:spPr>
      </p:pic>
    </p:spTree>
    <p:extLst>
      <p:ext uri="{BB962C8B-B14F-4D97-AF65-F5344CB8AC3E}">
        <p14:creationId xmlns:p14="http://schemas.microsoft.com/office/powerpoint/2010/main" val="196088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D60B-99EC-45B7-B4E1-C204A0E612A1}"/>
              </a:ext>
            </a:extLst>
          </p:cNvPr>
          <p:cNvSpPr>
            <a:spLocks noGrp="1"/>
          </p:cNvSpPr>
          <p:nvPr>
            <p:ph type="title"/>
          </p:nvPr>
        </p:nvSpPr>
        <p:spPr/>
        <p:txBody>
          <a:bodyPr/>
          <a:lstStyle/>
          <a:p>
            <a:r>
              <a:rPr lang="en-US" dirty="0"/>
              <a:t>Stability Concepts </a:t>
            </a:r>
          </a:p>
        </p:txBody>
      </p:sp>
      <p:sp>
        <p:nvSpPr>
          <p:cNvPr id="3" name="Content Placeholder 2">
            <a:extLst>
              <a:ext uri="{FF2B5EF4-FFF2-40B4-BE49-F238E27FC236}">
                <a16:creationId xmlns:a16="http://schemas.microsoft.com/office/drawing/2014/main" id="{699B7E54-6424-4DFA-8ECD-CE9BF2EA4B03}"/>
              </a:ext>
            </a:extLst>
          </p:cNvPr>
          <p:cNvSpPr>
            <a:spLocks noGrp="1"/>
          </p:cNvSpPr>
          <p:nvPr>
            <p:ph idx="1"/>
          </p:nvPr>
        </p:nvSpPr>
        <p:spPr/>
        <p:txBody>
          <a:bodyPr>
            <a:normAutofit fontScale="92500" lnSpcReduction="10000"/>
          </a:bodyPr>
          <a:lstStyle/>
          <a:p>
            <a:pPr algn="just"/>
            <a:r>
              <a:rPr lang="en-US" dirty="0"/>
              <a:t>The aircraft's response to momentary disturbance is associated with its </a:t>
            </a:r>
            <a:br>
              <a:rPr lang="en-US" dirty="0"/>
            </a:br>
            <a:r>
              <a:rPr lang="en-US" dirty="0"/>
              <a:t>inherent degree of stability built in by the designer, in each of the three axes, and occurring without any reaction from the pilot. </a:t>
            </a:r>
            <a:br>
              <a:rPr lang="en-US" dirty="0"/>
            </a:br>
            <a:br>
              <a:rPr lang="en-US" dirty="0"/>
            </a:br>
            <a:r>
              <a:rPr lang="en-US" dirty="0"/>
              <a:t>There is another condition affecting flight, which is the aircraft's state of trim or equilibrium (where the net sum of all forces equals zero). </a:t>
            </a:r>
            <a:br>
              <a:rPr lang="en-US" dirty="0"/>
            </a:br>
            <a:r>
              <a:rPr lang="en-US" dirty="0"/>
              <a:t>Some aircraft can be trimmed by the pilot to fly 'hands off' for straight and </a:t>
            </a:r>
            <a:br>
              <a:rPr lang="en-US" dirty="0"/>
            </a:br>
            <a:r>
              <a:rPr lang="en-US" dirty="0"/>
              <a:t>level flight, for climb or for descent. </a:t>
            </a:r>
            <a:br>
              <a:rPr lang="en-US" dirty="0"/>
            </a:br>
            <a:br>
              <a:rPr lang="en-US" dirty="0"/>
            </a:br>
            <a:r>
              <a:rPr lang="en-US" dirty="0"/>
              <a:t>Free flight models generally have to rely on the state of trim built in by the</a:t>
            </a:r>
            <a:br>
              <a:rPr lang="en-US" dirty="0"/>
            </a:br>
            <a:r>
              <a:rPr lang="en-US" dirty="0"/>
              <a:t>designer and adjusted by the rigger, while the remote controlled models have some form of trim devices which are adjustable during the flight. </a:t>
            </a:r>
          </a:p>
        </p:txBody>
      </p:sp>
    </p:spTree>
    <p:extLst>
      <p:ext uri="{BB962C8B-B14F-4D97-AF65-F5344CB8AC3E}">
        <p14:creationId xmlns:p14="http://schemas.microsoft.com/office/powerpoint/2010/main" val="121492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FEED-E674-4C3A-A65D-14363F1B5370}"/>
              </a:ext>
            </a:extLst>
          </p:cNvPr>
          <p:cNvSpPr>
            <a:spLocks noGrp="1"/>
          </p:cNvSpPr>
          <p:nvPr>
            <p:ph type="title"/>
          </p:nvPr>
        </p:nvSpPr>
        <p:spPr/>
        <p:txBody>
          <a:bodyPr/>
          <a:lstStyle/>
          <a:p>
            <a:r>
              <a:rPr lang="en-US" dirty="0"/>
              <a:t>Statically stable</a:t>
            </a:r>
          </a:p>
        </p:txBody>
      </p:sp>
      <p:sp>
        <p:nvSpPr>
          <p:cNvPr id="3" name="Content Placeholder 2">
            <a:extLst>
              <a:ext uri="{FF2B5EF4-FFF2-40B4-BE49-F238E27FC236}">
                <a16:creationId xmlns:a16="http://schemas.microsoft.com/office/drawing/2014/main" id="{81844E71-F06E-47C1-AA1B-7C71434AAF4C}"/>
              </a:ext>
            </a:extLst>
          </p:cNvPr>
          <p:cNvSpPr>
            <a:spLocks noGrp="1"/>
          </p:cNvSpPr>
          <p:nvPr>
            <p:ph idx="1"/>
          </p:nvPr>
        </p:nvSpPr>
        <p:spPr>
          <a:xfrm>
            <a:off x="838200" y="1825625"/>
            <a:ext cx="10515600" cy="4351338"/>
          </a:xfrm>
        </p:spPr>
        <p:txBody>
          <a:bodyPr/>
          <a:lstStyle/>
          <a:p>
            <a:pPr algn="just"/>
            <a:r>
              <a:rPr lang="en-US" dirty="0"/>
              <a:t>If the forces and moments on the body caused by a disturbance tend initially to return the body toward its equilibrium position, the body is statically stable</a:t>
            </a:r>
            <a:r>
              <a:rPr lang="en-US" i="1" dirty="0"/>
              <a:t>.</a:t>
            </a:r>
            <a:r>
              <a:rPr lang="en-US" dirty="0"/>
              <a:t> This is due to the gravitational force which tends to restore the ball to its equation. </a:t>
            </a:r>
          </a:p>
          <a:p>
            <a:pPr algn="just"/>
            <a:r>
              <a:rPr lang="en-US" dirty="0"/>
              <a:t>Also a system is statically stable if there is the initial tendency of a body to return to its equilibrium state after being disturbed. Thus, static stability is concerned with the control actions required to establish equilibrium and with the characteristics required to ensure that the </a:t>
            </a:r>
            <a:r>
              <a:rPr lang="en-US" dirty="0" err="1"/>
              <a:t>aeroplane</a:t>
            </a:r>
            <a:r>
              <a:rPr lang="en-US" dirty="0"/>
              <a:t> remains in equilibrium.</a:t>
            </a:r>
          </a:p>
          <a:p>
            <a:pPr marL="0" indent="0" algn="just">
              <a:buNone/>
            </a:pPr>
            <a:endParaRPr lang="en-US" dirty="0"/>
          </a:p>
        </p:txBody>
      </p:sp>
      <p:pic>
        <p:nvPicPr>
          <p:cNvPr id="4" name="Picture 3">
            <a:extLst>
              <a:ext uri="{FF2B5EF4-FFF2-40B4-BE49-F238E27FC236}">
                <a16:creationId xmlns:a16="http://schemas.microsoft.com/office/drawing/2014/main" id="{93EB25BF-48DE-4E1E-BCE8-22177E574613}"/>
              </a:ext>
            </a:extLst>
          </p:cNvPr>
          <p:cNvPicPr>
            <a:picLocks noChangeAspect="1"/>
          </p:cNvPicPr>
          <p:nvPr/>
        </p:nvPicPr>
        <p:blipFill>
          <a:blip r:embed="rId2"/>
          <a:stretch>
            <a:fillRect/>
          </a:stretch>
        </p:blipFill>
        <p:spPr>
          <a:xfrm>
            <a:off x="1876926" y="5750206"/>
            <a:ext cx="9476873" cy="853514"/>
          </a:xfrm>
          <a:prstGeom prst="rect">
            <a:avLst/>
          </a:prstGeom>
        </p:spPr>
      </p:pic>
    </p:spTree>
    <p:extLst>
      <p:ext uri="{BB962C8B-B14F-4D97-AF65-F5344CB8AC3E}">
        <p14:creationId xmlns:p14="http://schemas.microsoft.com/office/powerpoint/2010/main" val="757981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B2108-849E-44F7-B90E-047EDD1B262A}"/>
              </a:ext>
            </a:extLst>
          </p:cNvPr>
          <p:cNvSpPr>
            <a:spLocks noGrp="1"/>
          </p:cNvSpPr>
          <p:nvPr>
            <p:ph idx="1"/>
          </p:nvPr>
        </p:nvSpPr>
        <p:spPr>
          <a:xfrm>
            <a:off x="838200" y="513347"/>
            <a:ext cx="10515600" cy="5663616"/>
          </a:xfrm>
        </p:spPr>
        <p:txBody>
          <a:bodyPr/>
          <a:lstStyle/>
          <a:p>
            <a:r>
              <a:rPr lang="en-US" dirty="0"/>
              <a:t>An aircraft's stability is expressed in relation to each axis: </a:t>
            </a:r>
            <a:br>
              <a:rPr lang="en-US" dirty="0"/>
            </a:br>
            <a:r>
              <a:rPr lang="en-US" b="1" dirty="0"/>
              <a:t>lateral stability</a:t>
            </a:r>
            <a:r>
              <a:rPr lang="en-US" dirty="0"/>
              <a:t> (stability in roll), </a:t>
            </a:r>
            <a:r>
              <a:rPr lang="en-US" b="1" dirty="0"/>
              <a:t>directional stability</a:t>
            </a:r>
            <a:r>
              <a:rPr lang="en-US" dirty="0"/>
              <a:t> (stability in yaw)</a:t>
            </a:r>
            <a:br>
              <a:rPr lang="en-US" dirty="0"/>
            </a:br>
            <a:r>
              <a:rPr lang="en-US" dirty="0"/>
              <a:t>and </a:t>
            </a:r>
            <a:r>
              <a:rPr lang="en-US" b="1" dirty="0"/>
              <a:t>longitudinal stability </a:t>
            </a:r>
            <a:r>
              <a:rPr lang="en-US" dirty="0"/>
              <a:t>(stability in pitch).</a:t>
            </a:r>
            <a:br>
              <a:rPr lang="en-US" dirty="0"/>
            </a:br>
            <a:r>
              <a:rPr lang="en-US" dirty="0"/>
              <a:t>Lateral and directional stabilities are inter-dependent. </a:t>
            </a:r>
          </a:p>
        </p:txBody>
      </p:sp>
      <p:pic>
        <p:nvPicPr>
          <p:cNvPr id="4" name="Picture 3" descr="spitfire_axis">
            <a:extLst>
              <a:ext uri="{FF2B5EF4-FFF2-40B4-BE49-F238E27FC236}">
                <a16:creationId xmlns:a16="http://schemas.microsoft.com/office/drawing/2014/main" id="{87777B45-7741-4267-BFDC-F3C3733E1B30}"/>
              </a:ext>
            </a:extLst>
          </p:cNvPr>
          <p:cNvPicPr/>
          <p:nvPr/>
        </p:nvPicPr>
        <p:blipFill>
          <a:blip r:embed="rId2"/>
          <a:srcRect/>
          <a:stretch>
            <a:fillRect/>
          </a:stretch>
        </p:blipFill>
        <p:spPr bwMode="auto">
          <a:xfrm>
            <a:off x="1716505" y="2369703"/>
            <a:ext cx="8460657" cy="4111308"/>
          </a:xfrm>
          <a:prstGeom prst="rect">
            <a:avLst/>
          </a:prstGeom>
          <a:noFill/>
          <a:ln w="9525">
            <a:noFill/>
            <a:miter lim="800000"/>
            <a:headEnd/>
            <a:tailEnd/>
          </a:ln>
        </p:spPr>
      </p:pic>
    </p:spTree>
    <p:extLst>
      <p:ext uri="{BB962C8B-B14F-4D97-AF65-F5344CB8AC3E}">
        <p14:creationId xmlns:p14="http://schemas.microsoft.com/office/powerpoint/2010/main" val="172349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EFDD1-1DF9-45FC-92A4-AF9BD815142B}"/>
              </a:ext>
            </a:extLst>
          </p:cNvPr>
          <p:cNvSpPr>
            <a:spLocks noGrp="1"/>
          </p:cNvSpPr>
          <p:nvPr>
            <p:ph idx="1"/>
          </p:nvPr>
        </p:nvSpPr>
        <p:spPr>
          <a:xfrm>
            <a:off x="838200" y="513347"/>
            <a:ext cx="10515600" cy="5663616"/>
          </a:xfrm>
        </p:spPr>
        <p:txBody>
          <a:bodyPr>
            <a:normAutofit fontScale="92500"/>
          </a:bodyPr>
          <a:lstStyle/>
          <a:p>
            <a:r>
              <a:rPr lang="en-US" dirty="0"/>
              <a:t>Stability may be defined as follows:</a:t>
            </a:r>
            <a:br>
              <a:rPr lang="en-US" dirty="0"/>
            </a:br>
            <a:r>
              <a:rPr lang="en-US" dirty="0"/>
              <a:t>- Positive stability: tends to return to original condition after a disturbance.</a:t>
            </a:r>
            <a:br>
              <a:rPr lang="en-US" dirty="0"/>
            </a:br>
            <a:r>
              <a:rPr lang="en-US" dirty="0"/>
              <a:t>- Negative stability: tends to increase the disturbance.</a:t>
            </a:r>
            <a:br>
              <a:rPr lang="en-US" dirty="0"/>
            </a:br>
            <a:r>
              <a:rPr lang="en-US" dirty="0"/>
              <a:t>- Neutral stability: remains at the new condition.</a:t>
            </a:r>
            <a:br>
              <a:rPr lang="en-US" dirty="0"/>
            </a:br>
            <a:br>
              <a:rPr lang="en-US" dirty="0"/>
            </a:br>
            <a:r>
              <a:rPr lang="en-US" dirty="0"/>
              <a:t>- </a:t>
            </a:r>
            <a:r>
              <a:rPr lang="en-US" b="1" dirty="0"/>
              <a:t>Static stability</a:t>
            </a:r>
            <a:r>
              <a:rPr lang="en-US" dirty="0"/>
              <a:t>: refers to the aircraft's </a:t>
            </a:r>
            <a:r>
              <a:rPr lang="en-US" b="1" dirty="0"/>
              <a:t>initial</a:t>
            </a:r>
            <a:r>
              <a:rPr lang="en-US" dirty="0"/>
              <a:t> response to a disturbance.</a:t>
            </a:r>
            <a:br>
              <a:rPr lang="en-US" dirty="0"/>
            </a:br>
            <a:r>
              <a:rPr lang="en-US" dirty="0"/>
              <a:t>A statically unstable aircraft will uniformly depart from a condition of equilibrium.</a:t>
            </a:r>
            <a:br>
              <a:rPr lang="en-US" dirty="0"/>
            </a:br>
            <a:br>
              <a:rPr lang="en-US" dirty="0"/>
            </a:br>
            <a:r>
              <a:rPr lang="en-US" dirty="0"/>
              <a:t>- </a:t>
            </a:r>
            <a:r>
              <a:rPr lang="en-US" b="1" dirty="0"/>
              <a:t>Dynamic stability</a:t>
            </a:r>
            <a:r>
              <a:rPr lang="en-US" dirty="0"/>
              <a:t>: refers to the aircraft's ability to damp out oscillations, which  depends on how fast or how slow it responds to a disturbance.</a:t>
            </a:r>
            <a:br>
              <a:rPr lang="en-US" dirty="0"/>
            </a:br>
            <a:r>
              <a:rPr lang="en-US" dirty="0"/>
              <a:t>A dynamically unstable aircraft will (after a disturbance) start oscillating with increasing amplitude.</a:t>
            </a:r>
            <a:br>
              <a:rPr lang="en-US" dirty="0"/>
            </a:br>
            <a:r>
              <a:rPr lang="en-US" dirty="0"/>
              <a:t>A dynamically neutrally stable aircraft will continue oscillating after a disturbance but the amplitude of the oscillations will not change. </a:t>
            </a:r>
          </a:p>
        </p:txBody>
      </p:sp>
    </p:spTree>
    <p:extLst>
      <p:ext uri="{BB962C8B-B14F-4D97-AF65-F5344CB8AC3E}">
        <p14:creationId xmlns:p14="http://schemas.microsoft.com/office/powerpoint/2010/main" val="2160480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B7A25-053F-47AF-9DD9-FEDA29559C71}"/>
              </a:ext>
            </a:extLst>
          </p:cNvPr>
          <p:cNvSpPr>
            <a:spLocks noGrp="1"/>
          </p:cNvSpPr>
          <p:nvPr>
            <p:ph idx="1"/>
          </p:nvPr>
        </p:nvSpPr>
        <p:spPr>
          <a:xfrm>
            <a:off x="838200" y="593558"/>
            <a:ext cx="10515600" cy="5583405"/>
          </a:xfrm>
        </p:spPr>
        <p:txBody>
          <a:bodyPr>
            <a:normAutofit lnSpcReduction="10000"/>
          </a:bodyPr>
          <a:lstStyle/>
          <a:p>
            <a:pPr marL="0" indent="0">
              <a:buNone/>
            </a:pPr>
            <a:r>
              <a:rPr lang="en-US" dirty="0"/>
              <a:t>So, a statically stable aircraft may be dynamically unstable.</a:t>
            </a:r>
          </a:p>
          <a:p>
            <a:pPr marL="0" indent="0">
              <a:buNone/>
            </a:pPr>
            <a:r>
              <a:rPr lang="en-US" dirty="0"/>
              <a:t>Dynamic instability may be prevented by an even distribution of weight inside the fuselage, avoiding too much weight concentration at the extremities or at the CG.</a:t>
            </a:r>
          </a:p>
          <a:p>
            <a:pPr marL="0" indent="0">
              <a:buNone/>
            </a:pPr>
            <a:r>
              <a:rPr lang="en-US" dirty="0"/>
              <a:t>Also, control surfaces' max throws may affect the flight stability, since a too much control throw may cause instability, e.g. Pilot Induced Oscillations (PIO). </a:t>
            </a:r>
          </a:p>
          <a:p>
            <a:pPr marL="0" indent="0">
              <a:buNone/>
            </a:pPr>
            <a:r>
              <a:rPr lang="en-US" dirty="0"/>
              <a:t>Static stability is proportional to the </a:t>
            </a:r>
            <a:r>
              <a:rPr lang="en-US" dirty="0" err="1"/>
              <a:t>stabiliser</a:t>
            </a:r>
            <a:r>
              <a:rPr lang="en-US" dirty="0"/>
              <a:t> area and the tail moment. </a:t>
            </a:r>
          </a:p>
          <a:p>
            <a:pPr marL="0" indent="0">
              <a:buNone/>
            </a:pPr>
            <a:r>
              <a:rPr lang="en-US" dirty="0"/>
              <a:t>You get double static stability if you double the tail area or double the tail moment.</a:t>
            </a:r>
          </a:p>
          <a:p>
            <a:pPr marL="0" indent="0">
              <a:buNone/>
            </a:pPr>
            <a:r>
              <a:rPr lang="en-US" dirty="0"/>
              <a:t>Dynamic stability is also proportional to the </a:t>
            </a:r>
            <a:r>
              <a:rPr lang="en-US" dirty="0" err="1"/>
              <a:t>stabiliser</a:t>
            </a:r>
            <a:r>
              <a:rPr lang="en-US" dirty="0"/>
              <a:t> area but increases with the square of the tail moment, which means that you get four times the dynamic stability if you double the tail arm length. </a:t>
            </a:r>
          </a:p>
          <a:p>
            <a:endParaRPr lang="en-US" dirty="0"/>
          </a:p>
        </p:txBody>
      </p:sp>
    </p:spTree>
    <p:extLst>
      <p:ext uri="{BB962C8B-B14F-4D97-AF65-F5344CB8AC3E}">
        <p14:creationId xmlns:p14="http://schemas.microsoft.com/office/powerpoint/2010/main" val="1389696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D2604-75E9-4402-8B2F-48636697FB97}"/>
              </a:ext>
            </a:extLst>
          </p:cNvPr>
          <p:cNvSpPr>
            <a:spLocks noGrp="1"/>
          </p:cNvSpPr>
          <p:nvPr>
            <p:ph idx="1"/>
          </p:nvPr>
        </p:nvSpPr>
        <p:spPr>
          <a:xfrm>
            <a:off x="838200" y="705852"/>
            <a:ext cx="10515600" cy="5759115"/>
          </a:xfrm>
        </p:spPr>
        <p:txBody>
          <a:bodyPr>
            <a:noAutofit/>
          </a:bodyPr>
          <a:lstStyle/>
          <a:p>
            <a:pPr marL="0" indent="0" algn="just">
              <a:buNone/>
            </a:pPr>
            <a:r>
              <a:rPr lang="en-US" dirty="0"/>
              <a:t>However, making the tail arm longer or </a:t>
            </a:r>
            <a:r>
              <a:rPr lang="en-US" dirty="0" err="1"/>
              <a:t>encreasing</a:t>
            </a:r>
            <a:r>
              <a:rPr lang="en-US" dirty="0"/>
              <a:t> the </a:t>
            </a:r>
            <a:r>
              <a:rPr lang="en-US" dirty="0" err="1"/>
              <a:t>stabiliser</a:t>
            </a:r>
            <a:r>
              <a:rPr lang="en-US" dirty="0"/>
              <a:t> area will move the mass of the aircraft towards the rear, which may also mean the need to make the nose longer in order to minimize the weight required to balance the aircraft.</a:t>
            </a:r>
            <a:br>
              <a:rPr lang="en-US" dirty="0"/>
            </a:br>
            <a:r>
              <a:rPr lang="en-US" dirty="0"/>
              <a:t>A totally stable aircraft will return, more or less immediately, to its trimmed state without pilot intervention.</a:t>
            </a:r>
            <a:br>
              <a:rPr lang="en-US" dirty="0"/>
            </a:br>
            <a:r>
              <a:rPr lang="en-US" dirty="0"/>
              <a:t>However, such an aircraft is rare and not much desirable. We usually want an aircraft just to be reasonably stable so it is easy to fly.</a:t>
            </a:r>
            <a:br>
              <a:rPr lang="en-US" dirty="0"/>
            </a:br>
            <a:r>
              <a:rPr lang="en-US" dirty="0"/>
              <a:t>If it is too stable, it tends to be sluggish in </a:t>
            </a:r>
            <a:r>
              <a:rPr lang="en-US" dirty="0" err="1"/>
              <a:t>manoeuvring</a:t>
            </a:r>
            <a:r>
              <a:rPr lang="en-US" dirty="0"/>
              <a:t>, exhibiting too slow response on the controls. </a:t>
            </a:r>
            <a:br>
              <a:rPr lang="en-US" dirty="0"/>
            </a:br>
            <a:r>
              <a:rPr lang="en-US" dirty="0"/>
              <a:t>Too much instability is also an undesirable characteristic, except where an extremely </a:t>
            </a:r>
            <a:r>
              <a:rPr lang="en-US" dirty="0" err="1"/>
              <a:t>manoeuvrable</a:t>
            </a:r>
            <a:r>
              <a:rPr lang="en-US" dirty="0"/>
              <a:t> aircraft is needed and the instability can be continually corrected by on-board 'fly-by-wire' computers rather than the pilot, such as a supersonic air superiority fighter. </a:t>
            </a:r>
          </a:p>
        </p:txBody>
      </p:sp>
    </p:spTree>
    <p:extLst>
      <p:ext uri="{BB962C8B-B14F-4D97-AF65-F5344CB8AC3E}">
        <p14:creationId xmlns:p14="http://schemas.microsoft.com/office/powerpoint/2010/main" val="141896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9E1B-4EA1-41EC-969D-2AE8AA2E964D}"/>
              </a:ext>
            </a:extLst>
          </p:cNvPr>
          <p:cNvSpPr>
            <a:spLocks noGrp="1"/>
          </p:cNvSpPr>
          <p:nvPr>
            <p:ph idx="1"/>
          </p:nvPr>
        </p:nvSpPr>
        <p:spPr>
          <a:xfrm>
            <a:off x="481263" y="834189"/>
            <a:ext cx="10732168" cy="5518486"/>
          </a:xfrm>
        </p:spPr>
        <p:txBody>
          <a:bodyPr>
            <a:noAutofit/>
          </a:bodyPr>
          <a:lstStyle/>
          <a:p>
            <a:pPr marL="0" indent="0">
              <a:buNone/>
            </a:pPr>
            <a:r>
              <a:rPr lang="en-US" b="1" dirty="0"/>
              <a:t>Lateral stability</a:t>
            </a:r>
            <a:r>
              <a:rPr lang="en-US" dirty="0"/>
              <a:t> is achieved through dihedral, sweepback, keel effect and proper distribution of weight.</a:t>
            </a:r>
            <a:br>
              <a:rPr lang="en-US" dirty="0"/>
            </a:br>
            <a:r>
              <a:rPr lang="en-US" dirty="0"/>
              <a:t>The dihedral angle is the angle that each wing makes with the horizontal (see Wing Geometry).</a:t>
            </a:r>
          </a:p>
          <a:p>
            <a:pPr marL="0" indent="0">
              <a:buNone/>
            </a:pPr>
            <a:br>
              <a:rPr lang="en-US" dirty="0"/>
            </a:br>
            <a:r>
              <a:rPr lang="en-US" dirty="0"/>
              <a:t>If a disturbance causes one wing to drop, the lower wing will receive more lift and the aircraft will roll back into the horizontal level. </a:t>
            </a:r>
            <a:br>
              <a:rPr lang="en-US" dirty="0"/>
            </a:br>
            <a:r>
              <a:rPr lang="en-US" dirty="0"/>
              <a:t>A sweptback wing is one in which the leading edge slopes backward. </a:t>
            </a:r>
          </a:p>
          <a:p>
            <a:pPr marL="0" indent="0">
              <a:buNone/>
            </a:pPr>
            <a:br>
              <a:rPr lang="en-US" dirty="0"/>
            </a:br>
            <a:r>
              <a:rPr lang="en-US" dirty="0"/>
              <a:t>When a disturbance causes an aircraft with sweepback to slip or drop a wing, the low wing presents its leading edge at an angle more perpendicular to the relative airflow. As a result, the low wing acquires more lift and rises, restoring the aircraft to its original flight attitude. </a:t>
            </a:r>
          </a:p>
        </p:txBody>
      </p:sp>
    </p:spTree>
    <p:extLst>
      <p:ext uri="{BB962C8B-B14F-4D97-AF65-F5344CB8AC3E}">
        <p14:creationId xmlns:p14="http://schemas.microsoft.com/office/powerpoint/2010/main" val="1975089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4F0F5-09D8-4372-87FC-FACC062EE026}"/>
              </a:ext>
            </a:extLst>
          </p:cNvPr>
          <p:cNvSpPr>
            <a:spLocks noGrp="1"/>
          </p:cNvSpPr>
          <p:nvPr>
            <p:ph idx="1"/>
          </p:nvPr>
        </p:nvSpPr>
        <p:spPr>
          <a:xfrm>
            <a:off x="838200" y="641684"/>
            <a:ext cx="10515600" cy="5535279"/>
          </a:xfrm>
        </p:spPr>
        <p:txBody>
          <a:bodyPr>
            <a:normAutofit/>
          </a:bodyPr>
          <a:lstStyle/>
          <a:p>
            <a:pPr marL="0" indent="0">
              <a:buNone/>
            </a:pPr>
            <a:r>
              <a:rPr lang="en-US" dirty="0"/>
              <a:t>The keel effect occurs with high wing aircraft. These are laterally stable simply because the wings are attached in a high position on the fuselage, making the fuselage behave like a keel. </a:t>
            </a:r>
          </a:p>
          <a:p>
            <a:pPr marL="0" indent="0">
              <a:buNone/>
            </a:pPr>
            <a:r>
              <a:rPr lang="en-US" dirty="0"/>
              <a:t>When the aircraft is disturbed and one wing dips, the fuselage weight acts like a pendulum returning the aircraft to the horizontal level.</a:t>
            </a:r>
          </a:p>
          <a:p>
            <a:pPr marL="0" indent="0">
              <a:buNone/>
            </a:pPr>
            <a:br>
              <a:rPr lang="en-US" dirty="0"/>
            </a:br>
            <a:r>
              <a:rPr lang="en-US" dirty="0"/>
              <a:t>The tail fin determines the </a:t>
            </a:r>
            <a:r>
              <a:rPr lang="en-US" b="1" dirty="0"/>
              <a:t>directional stability</a:t>
            </a:r>
            <a:r>
              <a:rPr lang="en-US" dirty="0"/>
              <a:t>.</a:t>
            </a:r>
            <a:br>
              <a:rPr lang="en-US" dirty="0"/>
            </a:br>
            <a:r>
              <a:rPr lang="en-US" dirty="0"/>
              <a:t>If a gust of wind strikes the aircraft from the right it will be in a slip and the fin will get an angle of attack causing the aircraft to yaw until the slip is eliminated. </a:t>
            </a:r>
          </a:p>
        </p:txBody>
      </p:sp>
    </p:spTree>
    <p:extLst>
      <p:ext uri="{BB962C8B-B14F-4D97-AF65-F5344CB8AC3E}">
        <p14:creationId xmlns:p14="http://schemas.microsoft.com/office/powerpoint/2010/main" val="300296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rectional3">
            <a:extLst>
              <a:ext uri="{FF2B5EF4-FFF2-40B4-BE49-F238E27FC236}">
                <a16:creationId xmlns:a16="http://schemas.microsoft.com/office/drawing/2014/main" id="{43D181FE-85BA-4B82-B5A9-65FED8993CF4}"/>
              </a:ext>
            </a:extLst>
          </p:cNvPr>
          <p:cNvPicPr>
            <a:picLocks noGrp="1"/>
          </p:cNvPicPr>
          <p:nvPr>
            <p:ph idx="1"/>
          </p:nvPr>
        </p:nvPicPr>
        <p:blipFill>
          <a:blip r:embed="rId2"/>
          <a:srcRect/>
          <a:stretch>
            <a:fillRect/>
          </a:stretch>
        </p:blipFill>
        <p:spPr bwMode="auto">
          <a:xfrm>
            <a:off x="433136" y="946483"/>
            <a:ext cx="5460416" cy="5546391"/>
          </a:xfrm>
          <a:prstGeom prst="rect">
            <a:avLst/>
          </a:prstGeom>
          <a:noFill/>
          <a:ln w="9525">
            <a:noFill/>
            <a:miter lim="800000"/>
            <a:headEnd/>
            <a:tailEnd/>
          </a:ln>
        </p:spPr>
      </p:pic>
      <p:pic>
        <p:nvPicPr>
          <p:cNvPr id="5" name="Picture 4" descr="directional4">
            <a:extLst>
              <a:ext uri="{FF2B5EF4-FFF2-40B4-BE49-F238E27FC236}">
                <a16:creationId xmlns:a16="http://schemas.microsoft.com/office/drawing/2014/main" id="{8D5D9F47-FECD-456F-8033-E4B91CE5B553}"/>
              </a:ext>
            </a:extLst>
          </p:cNvPr>
          <p:cNvPicPr/>
          <p:nvPr/>
        </p:nvPicPr>
        <p:blipFill>
          <a:blip r:embed="rId3"/>
          <a:srcRect/>
          <a:stretch>
            <a:fillRect/>
          </a:stretch>
        </p:blipFill>
        <p:spPr bwMode="auto">
          <a:xfrm>
            <a:off x="5893552" y="946483"/>
            <a:ext cx="5865312" cy="5546391"/>
          </a:xfrm>
          <a:prstGeom prst="rect">
            <a:avLst/>
          </a:prstGeom>
          <a:noFill/>
          <a:ln w="9525">
            <a:noFill/>
            <a:miter lim="800000"/>
            <a:headEnd/>
            <a:tailEnd/>
          </a:ln>
        </p:spPr>
      </p:pic>
    </p:spTree>
    <p:extLst>
      <p:ext uri="{BB962C8B-B14F-4D97-AF65-F5344CB8AC3E}">
        <p14:creationId xmlns:p14="http://schemas.microsoft.com/office/powerpoint/2010/main" val="1604483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84D1C-5254-49B4-837F-24FA874A42BC}"/>
              </a:ext>
            </a:extLst>
          </p:cNvPr>
          <p:cNvSpPr>
            <a:spLocks noGrp="1"/>
          </p:cNvSpPr>
          <p:nvPr>
            <p:ph idx="1"/>
          </p:nvPr>
        </p:nvSpPr>
        <p:spPr>
          <a:xfrm>
            <a:off x="224589" y="497305"/>
            <a:ext cx="11710737" cy="5775158"/>
          </a:xfrm>
        </p:spPr>
        <p:txBody>
          <a:bodyPr>
            <a:noAutofit/>
          </a:bodyPr>
          <a:lstStyle/>
          <a:p>
            <a:r>
              <a:rPr lang="en-US" b="1" dirty="0"/>
              <a:t>Longitudinal stability</a:t>
            </a:r>
            <a:r>
              <a:rPr lang="en-US" dirty="0"/>
              <a:t> depends on the location of the </a:t>
            </a:r>
            <a:r>
              <a:rPr lang="en-US" dirty="0" err="1"/>
              <a:t>centre</a:t>
            </a:r>
            <a:r>
              <a:rPr lang="en-US" dirty="0"/>
              <a:t> of gravity, the </a:t>
            </a:r>
            <a:r>
              <a:rPr lang="en-US" dirty="0" err="1"/>
              <a:t>stabiliser</a:t>
            </a:r>
            <a:r>
              <a:rPr lang="en-US" dirty="0"/>
              <a:t> area and how far the </a:t>
            </a:r>
            <a:r>
              <a:rPr lang="en-US" dirty="0" err="1"/>
              <a:t>stabiliser</a:t>
            </a:r>
            <a:r>
              <a:rPr lang="en-US" dirty="0"/>
              <a:t> is placed from the main wing. Most aircraft would be completely unstable without the horizontal </a:t>
            </a:r>
            <a:r>
              <a:rPr lang="en-US" dirty="0" err="1"/>
              <a:t>stabiliser</a:t>
            </a:r>
            <a:r>
              <a:rPr lang="en-US" dirty="0"/>
              <a:t>. </a:t>
            </a:r>
            <a:br>
              <a:rPr lang="en-US" dirty="0"/>
            </a:br>
            <a:br>
              <a:rPr lang="en-US" dirty="0"/>
            </a:br>
            <a:r>
              <a:rPr lang="en-US" dirty="0"/>
              <a:t>Non-symmetrical cambered airfoils have a higher lift coefficient, but they also have a negative pitching moment (Cm) tending to pitch nose-down, and thus being statically unstable, which requires the counter moment produced by the horizontal </a:t>
            </a:r>
            <a:r>
              <a:rPr lang="en-US" dirty="0" err="1"/>
              <a:t>stabiliser</a:t>
            </a:r>
            <a:r>
              <a:rPr lang="en-US" dirty="0"/>
              <a:t> to get adequate longitudinal stability. The </a:t>
            </a:r>
            <a:r>
              <a:rPr lang="en-US" dirty="0" err="1"/>
              <a:t>stabiliser</a:t>
            </a:r>
            <a:r>
              <a:rPr lang="en-US" dirty="0"/>
              <a:t> provides the same function in longitudinal stability as the fin does in directional stability. </a:t>
            </a:r>
            <a:br>
              <a:rPr lang="en-US" dirty="0"/>
            </a:br>
            <a:br>
              <a:rPr lang="en-US" dirty="0"/>
            </a:br>
            <a:r>
              <a:rPr lang="en-US" dirty="0"/>
              <a:t>Symmetrical (zero camber) airfoils have normally a zero pitching moment, resulting in neutral stability, which means the aircraft goes wherever you point it. Reflexed airfoils (with trailing edge bent up) have a positive pitching moment making them naturally stable, they are often used with flying wings (without the horizontal </a:t>
            </a:r>
            <a:r>
              <a:rPr lang="en-US" dirty="0" err="1"/>
              <a:t>stabiliser</a:t>
            </a:r>
            <a:r>
              <a:rPr lang="en-US" dirty="0"/>
              <a:t>). </a:t>
            </a:r>
          </a:p>
        </p:txBody>
      </p:sp>
    </p:spTree>
    <p:extLst>
      <p:ext uri="{BB962C8B-B14F-4D97-AF65-F5344CB8AC3E}">
        <p14:creationId xmlns:p14="http://schemas.microsoft.com/office/powerpoint/2010/main" val="1959520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85BD9-3BB2-4394-A688-137B368D986D}"/>
              </a:ext>
            </a:extLst>
          </p:cNvPr>
          <p:cNvSpPr>
            <a:spLocks noGrp="1"/>
          </p:cNvSpPr>
          <p:nvPr>
            <p:ph idx="1"/>
          </p:nvPr>
        </p:nvSpPr>
        <p:spPr>
          <a:xfrm>
            <a:off x="950495" y="565484"/>
            <a:ext cx="10515600" cy="5727032"/>
          </a:xfrm>
        </p:spPr>
        <p:txBody>
          <a:bodyPr>
            <a:normAutofit lnSpcReduction="10000"/>
          </a:bodyPr>
          <a:lstStyle/>
          <a:p>
            <a:pPr marL="0" indent="0">
              <a:buNone/>
            </a:pPr>
            <a:r>
              <a:rPr lang="en-US" dirty="0"/>
              <a:t>It is of crucial importance that the aircraft's </a:t>
            </a:r>
            <a:r>
              <a:rPr lang="en-US" b="1" dirty="0"/>
              <a:t>Centre of Gravity (CG)</a:t>
            </a:r>
            <a:r>
              <a:rPr lang="en-US" dirty="0"/>
              <a:t> is located at the right point, so that a stable and controllable flight can be achieved.</a:t>
            </a:r>
            <a:br>
              <a:rPr lang="en-US" dirty="0"/>
            </a:br>
            <a:r>
              <a:rPr lang="en-US" dirty="0"/>
              <a:t>In order to achieve a good longitudinal stability, the CG should be ahead of the </a:t>
            </a:r>
            <a:r>
              <a:rPr lang="en-US" b="1" dirty="0"/>
              <a:t>Neutral Point (NP)</a:t>
            </a:r>
            <a:r>
              <a:rPr lang="en-US" dirty="0"/>
              <a:t>, which is the Aerodynamic Centre of the whole aircraft. </a:t>
            </a:r>
          </a:p>
          <a:p>
            <a:pPr marL="0" indent="0">
              <a:buNone/>
            </a:pPr>
            <a:br>
              <a:rPr lang="en-US" dirty="0"/>
            </a:br>
            <a:r>
              <a:rPr lang="en-US" dirty="0"/>
              <a:t>NP is the position through which all the net lift increments act for a change in angle of attack.</a:t>
            </a:r>
            <a:br>
              <a:rPr lang="en-US" dirty="0"/>
            </a:br>
            <a:r>
              <a:rPr lang="en-US" dirty="0"/>
              <a:t>The major contributors are the main wing, </a:t>
            </a:r>
            <a:r>
              <a:rPr lang="en-US" dirty="0" err="1"/>
              <a:t>stabiliser</a:t>
            </a:r>
            <a:r>
              <a:rPr lang="en-US" dirty="0"/>
              <a:t> surfaces and fuselage. </a:t>
            </a:r>
            <a:br>
              <a:rPr lang="en-US" dirty="0"/>
            </a:br>
            <a:br>
              <a:rPr lang="en-US" dirty="0"/>
            </a:br>
            <a:r>
              <a:rPr lang="en-US" dirty="0"/>
              <a:t>The bigger the </a:t>
            </a:r>
            <a:r>
              <a:rPr lang="en-US" dirty="0" err="1"/>
              <a:t>stabiliser</a:t>
            </a:r>
            <a:r>
              <a:rPr lang="en-US" dirty="0"/>
              <a:t> area in relationship to the wing area and the longer the tail moment arm relative to the wing chord, the farther aft the NP will be and the farther aft the CG may be, provided it's kept ahead of the NP for stability. </a:t>
            </a:r>
          </a:p>
        </p:txBody>
      </p:sp>
    </p:spTree>
    <p:extLst>
      <p:ext uri="{BB962C8B-B14F-4D97-AF65-F5344CB8AC3E}">
        <p14:creationId xmlns:p14="http://schemas.microsoft.com/office/powerpoint/2010/main" val="2386485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p">
            <a:extLst>
              <a:ext uri="{FF2B5EF4-FFF2-40B4-BE49-F238E27FC236}">
                <a16:creationId xmlns:a16="http://schemas.microsoft.com/office/drawing/2014/main" id="{3B9C8693-7E21-4AAA-AF0D-2313BBDCE88E}"/>
              </a:ext>
            </a:extLst>
          </p:cNvPr>
          <p:cNvPicPr>
            <a:picLocks noGrp="1"/>
          </p:cNvPicPr>
          <p:nvPr>
            <p:ph idx="1"/>
          </p:nvPr>
        </p:nvPicPr>
        <p:blipFill>
          <a:blip r:embed="rId2"/>
          <a:srcRect/>
          <a:stretch>
            <a:fillRect/>
          </a:stretch>
        </p:blipFill>
        <p:spPr bwMode="auto">
          <a:xfrm>
            <a:off x="417095" y="994610"/>
            <a:ext cx="11261558" cy="5085348"/>
          </a:xfrm>
          <a:prstGeom prst="rect">
            <a:avLst/>
          </a:prstGeom>
          <a:noFill/>
          <a:ln w="9525">
            <a:noFill/>
            <a:miter lim="800000"/>
            <a:headEnd/>
            <a:tailEnd/>
          </a:ln>
        </p:spPr>
      </p:pic>
    </p:spTree>
    <p:extLst>
      <p:ext uri="{BB962C8B-B14F-4D97-AF65-F5344CB8AC3E}">
        <p14:creationId xmlns:p14="http://schemas.microsoft.com/office/powerpoint/2010/main" val="189409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A7FC-6040-4E49-A0BF-8F8ECCB58ECF}"/>
              </a:ext>
            </a:extLst>
          </p:cNvPr>
          <p:cNvSpPr>
            <a:spLocks noGrp="1"/>
          </p:cNvSpPr>
          <p:nvPr>
            <p:ph type="title"/>
          </p:nvPr>
        </p:nvSpPr>
        <p:spPr/>
        <p:txBody>
          <a:bodyPr/>
          <a:lstStyle/>
          <a:p>
            <a:r>
              <a:rPr lang="en-US" dirty="0"/>
              <a:t>Statically unstable</a:t>
            </a:r>
          </a:p>
        </p:txBody>
      </p:sp>
      <p:sp>
        <p:nvSpPr>
          <p:cNvPr id="3" name="Content Placeholder 2">
            <a:extLst>
              <a:ext uri="{FF2B5EF4-FFF2-40B4-BE49-F238E27FC236}">
                <a16:creationId xmlns:a16="http://schemas.microsoft.com/office/drawing/2014/main" id="{F5878905-D125-4EDF-9D92-4E969F22983D}"/>
              </a:ext>
            </a:extLst>
          </p:cNvPr>
          <p:cNvSpPr>
            <a:spLocks noGrp="1"/>
          </p:cNvSpPr>
          <p:nvPr>
            <p:ph idx="1"/>
          </p:nvPr>
        </p:nvSpPr>
        <p:spPr/>
        <p:txBody>
          <a:bodyPr/>
          <a:lstStyle/>
          <a:p>
            <a:pPr algn="just"/>
            <a:r>
              <a:rPr lang="en-US" dirty="0"/>
              <a:t> </a:t>
            </a:r>
            <a:r>
              <a:rPr lang="en-US" i="1" dirty="0"/>
              <a:t> </a:t>
            </a:r>
            <a:r>
              <a:rPr lang="en-US" dirty="0"/>
              <a:t>If the forces and moments are such that the body continues to move away from its equilibrium position after being disturbed, the body is statically unstable.</a:t>
            </a:r>
          </a:p>
          <a:p>
            <a:endParaRPr lang="en-US" dirty="0"/>
          </a:p>
        </p:txBody>
      </p:sp>
      <p:pic>
        <p:nvPicPr>
          <p:cNvPr id="4" name="Picture 3">
            <a:extLst>
              <a:ext uri="{FF2B5EF4-FFF2-40B4-BE49-F238E27FC236}">
                <a16:creationId xmlns:a16="http://schemas.microsoft.com/office/drawing/2014/main" id="{0A73FB41-72DC-4934-B11A-86EC81B48BA9}"/>
              </a:ext>
            </a:extLst>
          </p:cNvPr>
          <p:cNvPicPr/>
          <p:nvPr/>
        </p:nvPicPr>
        <p:blipFill>
          <a:blip r:embed="rId2"/>
          <a:srcRect l="39597" t="75259" r="35403" b="8598"/>
          <a:stretch>
            <a:fillRect/>
          </a:stretch>
        </p:blipFill>
        <p:spPr bwMode="auto">
          <a:xfrm>
            <a:off x="2759243" y="3429000"/>
            <a:ext cx="7732294" cy="2567488"/>
          </a:xfrm>
          <a:prstGeom prst="rect">
            <a:avLst/>
          </a:prstGeom>
          <a:noFill/>
          <a:ln w="9525">
            <a:noFill/>
            <a:miter lim="800000"/>
            <a:headEnd/>
            <a:tailEnd/>
          </a:ln>
        </p:spPr>
      </p:pic>
    </p:spTree>
    <p:extLst>
      <p:ext uri="{BB962C8B-B14F-4D97-AF65-F5344CB8AC3E}">
        <p14:creationId xmlns:p14="http://schemas.microsoft.com/office/powerpoint/2010/main" val="1273666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B0918-8A33-42B0-B1FF-1B05E38DC59F}"/>
              </a:ext>
            </a:extLst>
          </p:cNvPr>
          <p:cNvSpPr>
            <a:spLocks noGrp="1"/>
          </p:cNvSpPr>
          <p:nvPr>
            <p:ph idx="1"/>
          </p:nvPr>
        </p:nvSpPr>
        <p:spPr>
          <a:xfrm>
            <a:off x="581526" y="542257"/>
            <a:ext cx="11610473" cy="6067090"/>
          </a:xfrm>
        </p:spPr>
        <p:txBody>
          <a:bodyPr>
            <a:noAutofit/>
          </a:bodyPr>
          <a:lstStyle/>
          <a:p>
            <a:pPr marL="0" indent="0">
              <a:buNone/>
            </a:pPr>
            <a:r>
              <a:rPr lang="en-US" dirty="0"/>
              <a:t>The angle of the fuselage to the direction of flight affects its drag, but has little effect on the pitch trim unless both the projected area of the fuselage and its angle to the direction of flight are quite large. A </a:t>
            </a:r>
            <a:r>
              <a:rPr lang="en-US" b="1" dirty="0"/>
              <a:t>tail-heavy</a:t>
            </a:r>
            <a:r>
              <a:rPr lang="en-US" dirty="0"/>
              <a:t> aircraft will be more unstable and susceptible to stall at low speed e. g. during the landing approach.</a:t>
            </a:r>
            <a:br>
              <a:rPr lang="en-US" dirty="0"/>
            </a:br>
            <a:r>
              <a:rPr lang="en-US" dirty="0"/>
              <a:t>A </a:t>
            </a:r>
            <a:r>
              <a:rPr lang="en-US" b="1" dirty="0"/>
              <a:t>nose-heavy</a:t>
            </a:r>
            <a:r>
              <a:rPr lang="en-US" dirty="0"/>
              <a:t> aircraft will be more difficult to takeoff from the ground and to gain altitude and will tend to drop its nose when the throttle is reduced. It also requires higher speed in order to land safely. </a:t>
            </a:r>
          </a:p>
          <a:p>
            <a:pPr marL="0" indent="0">
              <a:buNone/>
            </a:pPr>
            <a:r>
              <a:rPr lang="en-US" dirty="0"/>
              <a:t>The angle between the wing chord line and the </a:t>
            </a:r>
            <a:r>
              <a:rPr lang="en-US" dirty="0" err="1"/>
              <a:t>stabiliser</a:t>
            </a:r>
            <a:r>
              <a:rPr lang="en-US" dirty="0"/>
              <a:t> chord line is called the </a:t>
            </a:r>
            <a:r>
              <a:rPr lang="en-US" b="1" dirty="0"/>
              <a:t>Longitudinal Dihedral (LD)</a:t>
            </a:r>
            <a:r>
              <a:rPr lang="en-US" dirty="0"/>
              <a:t> or decalage.</a:t>
            </a:r>
            <a:br>
              <a:rPr lang="en-US" dirty="0"/>
            </a:br>
            <a:r>
              <a:rPr lang="en-US" dirty="0"/>
              <a:t>For a given </a:t>
            </a:r>
            <a:r>
              <a:rPr lang="en-US" dirty="0" err="1"/>
              <a:t>centre</a:t>
            </a:r>
            <a:r>
              <a:rPr lang="en-US" dirty="0"/>
              <a:t> of gravity, there is a LD angle that results in a certain </a:t>
            </a:r>
            <a:br>
              <a:rPr lang="en-US" dirty="0"/>
            </a:br>
            <a:r>
              <a:rPr lang="en-US" dirty="0"/>
              <a:t>trimmed flight speed and pitch attitude. If the LD angle is increased the plane will take on a more nose up pitch attitude, whereas with a decreased LD angle the plane will take on a more nose down pitch attitude. </a:t>
            </a:r>
            <a:br>
              <a:rPr lang="en-US" dirty="0"/>
            </a:br>
            <a:endParaRPr lang="en-US" dirty="0"/>
          </a:p>
        </p:txBody>
      </p:sp>
    </p:spTree>
    <p:extLst>
      <p:ext uri="{BB962C8B-B14F-4D97-AF65-F5344CB8AC3E}">
        <p14:creationId xmlns:p14="http://schemas.microsoft.com/office/powerpoint/2010/main" val="3391477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96EAC-8D59-4F4C-873C-5FAA3A5E15EA}"/>
              </a:ext>
            </a:extLst>
          </p:cNvPr>
          <p:cNvSpPr>
            <a:spLocks noGrp="1"/>
          </p:cNvSpPr>
          <p:nvPr>
            <p:ph idx="1"/>
          </p:nvPr>
        </p:nvSpPr>
        <p:spPr>
          <a:xfrm>
            <a:off x="838200" y="401053"/>
            <a:ext cx="10515600" cy="6096000"/>
          </a:xfrm>
        </p:spPr>
        <p:txBody>
          <a:bodyPr>
            <a:noAutofit/>
          </a:bodyPr>
          <a:lstStyle/>
          <a:p>
            <a:pPr marL="0" indent="0">
              <a:buNone/>
            </a:pPr>
            <a:r>
              <a:rPr lang="en-US" dirty="0"/>
              <a:t>There is also the </a:t>
            </a:r>
            <a:r>
              <a:rPr lang="en-US" b="1" dirty="0"/>
              <a:t>Angle of Incidence</a:t>
            </a:r>
            <a:r>
              <a:rPr lang="en-US" dirty="0"/>
              <a:t>, which is the angle of a flying surface related to a common reference line drawn by the designer along the fuselage. The designer might want this reference line to be level when the plane is flying at level flight or when the fuselage is in it's lowest drag position.</a:t>
            </a:r>
          </a:p>
          <a:p>
            <a:pPr marL="0" indent="0">
              <a:buNone/>
            </a:pPr>
            <a:br>
              <a:rPr lang="en-US" dirty="0"/>
            </a:br>
            <a:r>
              <a:rPr lang="en-US" dirty="0"/>
              <a:t>The purpose of the reference line is to make it easier to set up the relationships among the thrust, the wing and the </a:t>
            </a:r>
            <a:r>
              <a:rPr lang="en-US" dirty="0" err="1"/>
              <a:t>stabiliser</a:t>
            </a:r>
            <a:r>
              <a:rPr lang="en-US" dirty="0"/>
              <a:t> incidence angles. Thus, the Longitudinal Dihedral and the Angle of Incidence are interdependent. </a:t>
            </a:r>
          </a:p>
          <a:p>
            <a:pPr marL="0" indent="0">
              <a:buNone/>
            </a:pPr>
            <a:br>
              <a:rPr lang="en-US" dirty="0"/>
            </a:br>
            <a:r>
              <a:rPr lang="en-US" dirty="0"/>
              <a:t>Longitudinal stability is also improved if the </a:t>
            </a:r>
            <a:r>
              <a:rPr lang="en-US" dirty="0" err="1"/>
              <a:t>stabiliser</a:t>
            </a:r>
            <a:r>
              <a:rPr lang="en-US" dirty="0"/>
              <a:t> is situated so that it lies outside the influence of the main wing downwash.</a:t>
            </a:r>
            <a:br>
              <a:rPr lang="en-US" dirty="0"/>
            </a:br>
            <a:r>
              <a:rPr lang="en-US" dirty="0" err="1"/>
              <a:t>Stabilisers</a:t>
            </a:r>
            <a:r>
              <a:rPr lang="en-US" dirty="0"/>
              <a:t> are therefore often staggered and mounted at a different height in order to improve their </a:t>
            </a:r>
            <a:r>
              <a:rPr lang="en-US" dirty="0" err="1"/>
              <a:t>stabilising</a:t>
            </a:r>
            <a:r>
              <a:rPr lang="en-US" dirty="0"/>
              <a:t> effectiveness. </a:t>
            </a:r>
            <a:br>
              <a:rPr lang="en-US" dirty="0"/>
            </a:br>
            <a:br>
              <a:rPr lang="en-US" dirty="0"/>
            </a:br>
            <a:endParaRPr lang="en-US" dirty="0"/>
          </a:p>
        </p:txBody>
      </p:sp>
    </p:spTree>
    <p:extLst>
      <p:ext uri="{BB962C8B-B14F-4D97-AF65-F5344CB8AC3E}">
        <p14:creationId xmlns:p14="http://schemas.microsoft.com/office/powerpoint/2010/main" val="3135206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erodyncent">
            <a:extLst>
              <a:ext uri="{FF2B5EF4-FFF2-40B4-BE49-F238E27FC236}">
                <a16:creationId xmlns:a16="http://schemas.microsoft.com/office/drawing/2014/main" id="{6E4DDDCB-00E3-41E8-A179-398FBAA1BBE3}"/>
              </a:ext>
            </a:extLst>
          </p:cNvPr>
          <p:cNvPicPr>
            <a:picLocks noGrp="1"/>
          </p:cNvPicPr>
          <p:nvPr>
            <p:ph idx="1"/>
          </p:nvPr>
        </p:nvPicPr>
        <p:blipFill>
          <a:blip r:embed="rId2"/>
          <a:srcRect/>
          <a:stretch>
            <a:fillRect/>
          </a:stretch>
        </p:blipFill>
        <p:spPr bwMode="auto">
          <a:xfrm>
            <a:off x="1435769" y="2966050"/>
            <a:ext cx="8590547" cy="3891950"/>
          </a:xfrm>
          <a:prstGeom prst="rect">
            <a:avLst/>
          </a:prstGeom>
          <a:noFill/>
          <a:ln w="9525">
            <a:noFill/>
            <a:miter lim="800000"/>
            <a:headEnd/>
            <a:tailEnd/>
          </a:ln>
        </p:spPr>
      </p:pic>
      <p:sp>
        <p:nvSpPr>
          <p:cNvPr id="5" name="TextBox 4">
            <a:extLst>
              <a:ext uri="{FF2B5EF4-FFF2-40B4-BE49-F238E27FC236}">
                <a16:creationId xmlns:a16="http://schemas.microsoft.com/office/drawing/2014/main" id="{1E057802-A215-45B4-AE7D-2932C3349266}"/>
              </a:ext>
            </a:extLst>
          </p:cNvPr>
          <p:cNvSpPr txBox="1"/>
          <p:nvPr/>
        </p:nvSpPr>
        <p:spPr>
          <a:xfrm>
            <a:off x="393031" y="304799"/>
            <a:ext cx="11405937" cy="2308324"/>
          </a:xfrm>
          <a:prstGeom prst="rect">
            <a:avLst/>
          </a:prstGeom>
          <a:noFill/>
        </p:spPr>
        <p:txBody>
          <a:bodyPr wrap="square" rtlCol="0">
            <a:spAutoFit/>
          </a:bodyPr>
          <a:lstStyle/>
          <a:p>
            <a:r>
              <a:rPr lang="en-US" sz="2400" dirty="0"/>
              <a:t>It has been found both experimentally and theoretically that, if the aerodynamic force is applied at a location 1/4 from the leading edge of a rectangular wing at subsonic speed, the magnitude of the aerodynamic moment remains nearly constant even when the angle of attack changes.</a:t>
            </a:r>
            <a:br>
              <a:rPr lang="en-US" sz="2400" dirty="0"/>
            </a:br>
            <a:r>
              <a:rPr lang="en-US" sz="2400" dirty="0"/>
              <a:t>This location is called the wing's </a:t>
            </a:r>
            <a:r>
              <a:rPr lang="en-US" sz="2400" b="1" dirty="0"/>
              <a:t>Aerodynamic Centre AC</a:t>
            </a:r>
            <a:r>
              <a:rPr lang="en-US" sz="2400" dirty="0"/>
              <a:t>. </a:t>
            </a:r>
            <a:br>
              <a:rPr lang="en-US" sz="2400" dirty="0"/>
            </a:br>
            <a:r>
              <a:rPr lang="en-US" sz="2400" dirty="0"/>
              <a:t>(At supersonic speed, the aerodynamic </a:t>
            </a:r>
            <a:r>
              <a:rPr lang="en-US" sz="2400" dirty="0" err="1"/>
              <a:t>centre</a:t>
            </a:r>
            <a:r>
              <a:rPr lang="en-US" sz="2400" dirty="0"/>
              <a:t> is near 1/2 of the chord).</a:t>
            </a:r>
          </a:p>
        </p:txBody>
      </p:sp>
    </p:spTree>
    <p:extLst>
      <p:ext uri="{BB962C8B-B14F-4D97-AF65-F5344CB8AC3E}">
        <p14:creationId xmlns:p14="http://schemas.microsoft.com/office/powerpoint/2010/main" val="344555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AD797-1BE0-435E-B630-A9695D0FD3C1}"/>
              </a:ext>
            </a:extLst>
          </p:cNvPr>
          <p:cNvSpPr>
            <a:spLocks noGrp="1"/>
          </p:cNvSpPr>
          <p:nvPr>
            <p:ph idx="1"/>
          </p:nvPr>
        </p:nvSpPr>
        <p:spPr>
          <a:xfrm>
            <a:off x="838200" y="673768"/>
            <a:ext cx="10515600" cy="5503195"/>
          </a:xfrm>
        </p:spPr>
        <p:txBody>
          <a:bodyPr>
            <a:noAutofit/>
          </a:bodyPr>
          <a:lstStyle/>
          <a:p>
            <a:pPr marL="0" indent="0">
              <a:buNone/>
            </a:pPr>
            <a:r>
              <a:rPr lang="en-US" dirty="0"/>
              <a:t>In order to obtain a good Longitudinal Stability the </a:t>
            </a:r>
            <a:r>
              <a:rPr lang="en-US" b="1" dirty="0"/>
              <a:t>Centre of Gravity CG </a:t>
            </a:r>
            <a:r>
              <a:rPr lang="en-US" dirty="0"/>
              <a:t>should be close to the main wings' </a:t>
            </a:r>
            <a:r>
              <a:rPr lang="en-US" b="1" dirty="0"/>
              <a:t>Aerodynamic Centre AC</a:t>
            </a:r>
            <a:r>
              <a:rPr lang="en-US" dirty="0"/>
              <a:t>.</a:t>
            </a:r>
            <a:br>
              <a:rPr lang="en-US" dirty="0"/>
            </a:br>
            <a:r>
              <a:rPr lang="en-US" dirty="0"/>
              <a:t>For wings with other than rectangular form (such as triangular, trapezoidal, compound, etc.) we have to find the </a:t>
            </a:r>
            <a:r>
              <a:rPr lang="en-US" b="1" dirty="0"/>
              <a:t>Mean Aerodynamic Chord - MAC</a:t>
            </a:r>
            <a:r>
              <a:rPr lang="en-US" dirty="0"/>
              <a:t>, which is the average for the whole wing.</a:t>
            </a:r>
          </a:p>
          <a:p>
            <a:pPr marL="0" indent="0">
              <a:buNone/>
            </a:pPr>
            <a:br>
              <a:rPr lang="en-US" dirty="0"/>
            </a:br>
            <a:r>
              <a:rPr lang="en-US" dirty="0"/>
              <a:t>The MAC calculation requires rather complicated mathematics, so a simpler method called 'Geometric Mean Chord' GMC or 'Standard Mean Chord' SMC may be used as shown on the drawings below.</a:t>
            </a:r>
            <a:br>
              <a:rPr lang="en-US" dirty="0"/>
            </a:br>
            <a:r>
              <a:rPr lang="en-US" dirty="0"/>
              <a:t>MAC is only slightly bigger than GMC except for sharply tapered wings.</a:t>
            </a:r>
            <a:br>
              <a:rPr lang="en-US" dirty="0"/>
            </a:br>
            <a:r>
              <a:rPr lang="en-US" dirty="0"/>
              <a:t>Taper ratio = tip chord/root chord. </a:t>
            </a:r>
          </a:p>
        </p:txBody>
      </p:sp>
      <p:pic>
        <p:nvPicPr>
          <p:cNvPr id="4" name="Picture 3" descr="wing">
            <a:extLst>
              <a:ext uri="{FF2B5EF4-FFF2-40B4-BE49-F238E27FC236}">
                <a16:creationId xmlns:a16="http://schemas.microsoft.com/office/drawing/2014/main" id="{28004C31-300C-4F1B-ADD2-FF226849628A}"/>
              </a:ext>
            </a:extLst>
          </p:cNvPr>
          <p:cNvPicPr/>
          <p:nvPr/>
        </p:nvPicPr>
        <p:blipFill>
          <a:blip r:embed="rId2"/>
          <a:srcRect/>
          <a:stretch>
            <a:fillRect/>
          </a:stretch>
        </p:blipFill>
        <p:spPr bwMode="auto">
          <a:xfrm>
            <a:off x="2618672" y="5190841"/>
            <a:ext cx="7776611" cy="1538822"/>
          </a:xfrm>
          <a:prstGeom prst="rect">
            <a:avLst/>
          </a:prstGeom>
          <a:noFill/>
          <a:ln w="9525">
            <a:noFill/>
            <a:miter lim="800000"/>
            <a:headEnd/>
            <a:tailEnd/>
          </a:ln>
        </p:spPr>
      </p:pic>
    </p:spTree>
    <p:extLst>
      <p:ext uri="{BB962C8B-B14F-4D97-AF65-F5344CB8AC3E}">
        <p14:creationId xmlns:p14="http://schemas.microsoft.com/office/powerpoint/2010/main" val="2817105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EBF5C-56B3-4827-845A-5F861DFB168E}"/>
              </a:ext>
            </a:extLst>
          </p:cNvPr>
          <p:cNvSpPr>
            <a:spLocks noGrp="1"/>
          </p:cNvSpPr>
          <p:nvPr>
            <p:ph idx="1"/>
          </p:nvPr>
        </p:nvSpPr>
        <p:spPr>
          <a:xfrm>
            <a:off x="1030705" y="4873625"/>
            <a:ext cx="10515600" cy="4351338"/>
          </a:xfrm>
        </p:spPr>
        <p:txBody>
          <a:bodyPr/>
          <a:lstStyle/>
          <a:p>
            <a:r>
              <a:rPr lang="en-US" dirty="0"/>
              <a:t>To calculate MAC of a tapered wing, the following simplified equation</a:t>
            </a:r>
            <a:br>
              <a:rPr lang="en-US" dirty="0"/>
            </a:br>
            <a:r>
              <a:rPr lang="en-US" dirty="0"/>
              <a:t>may be used:</a:t>
            </a:r>
            <a:br>
              <a:rPr lang="en-US" dirty="0"/>
            </a:br>
            <a:r>
              <a:rPr lang="en-US" dirty="0"/>
              <a:t>MAC = root chord * 2/3 * ((1+T+T</a:t>
            </a:r>
            <a:r>
              <a:rPr lang="en-US" baseline="30000" dirty="0"/>
              <a:t>2</a:t>
            </a:r>
            <a:r>
              <a:rPr lang="en-US" dirty="0"/>
              <a:t>)/(1+T))</a:t>
            </a:r>
            <a:br>
              <a:rPr lang="en-US" dirty="0"/>
            </a:br>
            <a:r>
              <a:rPr lang="en-US" dirty="0"/>
              <a:t>Where T is the wing's taper ratio</a:t>
            </a:r>
          </a:p>
        </p:txBody>
      </p:sp>
      <p:pic>
        <p:nvPicPr>
          <p:cNvPr id="4" name="Picture 3" descr="wing1">
            <a:extLst>
              <a:ext uri="{FF2B5EF4-FFF2-40B4-BE49-F238E27FC236}">
                <a16:creationId xmlns:a16="http://schemas.microsoft.com/office/drawing/2014/main" id="{28760018-978B-48ED-B412-C11A10447BF5}"/>
              </a:ext>
            </a:extLst>
          </p:cNvPr>
          <p:cNvPicPr/>
          <p:nvPr/>
        </p:nvPicPr>
        <p:blipFill>
          <a:blip r:embed="rId2"/>
          <a:srcRect/>
          <a:stretch>
            <a:fillRect/>
          </a:stretch>
        </p:blipFill>
        <p:spPr bwMode="auto">
          <a:xfrm>
            <a:off x="1700463" y="522288"/>
            <a:ext cx="9079831" cy="4351337"/>
          </a:xfrm>
          <a:prstGeom prst="rect">
            <a:avLst/>
          </a:prstGeom>
          <a:noFill/>
          <a:ln w="9525">
            <a:noFill/>
            <a:miter lim="800000"/>
            <a:headEnd/>
            <a:tailEnd/>
          </a:ln>
        </p:spPr>
      </p:pic>
    </p:spTree>
    <p:extLst>
      <p:ext uri="{BB962C8B-B14F-4D97-AF65-F5344CB8AC3E}">
        <p14:creationId xmlns:p14="http://schemas.microsoft.com/office/powerpoint/2010/main" val="1242701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ng2">
            <a:extLst>
              <a:ext uri="{FF2B5EF4-FFF2-40B4-BE49-F238E27FC236}">
                <a16:creationId xmlns:a16="http://schemas.microsoft.com/office/drawing/2014/main" id="{CB4C1C2C-5E58-4843-BCF4-B7802F27F4DE}"/>
              </a:ext>
            </a:extLst>
          </p:cNvPr>
          <p:cNvPicPr/>
          <p:nvPr/>
        </p:nvPicPr>
        <p:blipFill>
          <a:blip r:embed="rId2"/>
          <a:srcRect/>
          <a:stretch>
            <a:fillRect/>
          </a:stretch>
        </p:blipFill>
        <p:spPr bwMode="auto">
          <a:xfrm>
            <a:off x="1395664" y="1076868"/>
            <a:ext cx="9845841" cy="4704264"/>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90ADE51E-4714-41B7-8B6D-92D1E29E2D46}"/>
              </a:ext>
            </a:extLst>
          </p:cNvPr>
          <p:cNvSpPr>
            <a:spLocks noGrp="1"/>
          </p:cNvSpPr>
          <p:nvPr>
            <p:ph idx="1"/>
          </p:nvPr>
        </p:nvSpPr>
        <p:spPr>
          <a:xfrm>
            <a:off x="725905" y="734762"/>
            <a:ext cx="10515600" cy="6123238"/>
          </a:xfrm>
        </p:spPr>
        <p:txBody>
          <a:bodyPr/>
          <a:lstStyle/>
          <a:p>
            <a:r>
              <a:rPr lang="en-US" dirty="0"/>
              <a:t>The MAC distance from the center line may be calculated as follows:</a:t>
            </a:r>
            <a:br>
              <a:rPr lang="en-US" dirty="0"/>
            </a:br>
            <a:r>
              <a:rPr lang="en-US" dirty="0"/>
              <a:t>distance = half span * (1+2*T)/(3+3*T)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a delta wing the </a:t>
            </a:r>
            <a:r>
              <a:rPr lang="en-US" b="1" dirty="0"/>
              <a:t>CG</a:t>
            </a:r>
            <a:r>
              <a:rPr lang="en-US" dirty="0"/>
              <a:t> should be located 10% ahead of the geometrically calculated </a:t>
            </a:r>
            <a:r>
              <a:rPr lang="en-US" b="1" dirty="0"/>
              <a:t>AC</a:t>
            </a:r>
            <a:r>
              <a:rPr lang="en-US" dirty="0"/>
              <a:t> point as shown above.</a:t>
            </a:r>
          </a:p>
          <a:p>
            <a:endParaRPr lang="en-US" dirty="0"/>
          </a:p>
        </p:txBody>
      </p:sp>
    </p:spTree>
    <p:extLst>
      <p:ext uri="{BB962C8B-B14F-4D97-AF65-F5344CB8AC3E}">
        <p14:creationId xmlns:p14="http://schemas.microsoft.com/office/powerpoint/2010/main" val="1313682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13F9-4F8F-4AE9-8728-B809C1980A28}"/>
              </a:ext>
            </a:extLst>
          </p:cNvPr>
          <p:cNvSpPr>
            <a:spLocks noGrp="1"/>
          </p:cNvSpPr>
          <p:nvPr>
            <p:ph idx="1"/>
          </p:nvPr>
        </p:nvSpPr>
        <p:spPr>
          <a:xfrm>
            <a:off x="838200" y="542256"/>
            <a:ext cx="10515600" cy="5858543"/>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MAC of an elliptical wing is 85% of the root chord and is located at 42.4% of</a:t>
            </a:r>
            <a:br>
              <a:rPr lang="en-US" dirty="0"/>
            </a:br>
            <a:r>
              <a:rPr lang="en-US" dirty="0"/>
              <a:t>the half wingspan from the root chord.</a:t>
            </a:r>
            <a:br>
              <a:rPr lang="en-US" dirty="0"/>
            </a:br>
            <a:r>
              <a:rPr lang="en-US" dirty="0"/>
              <a:t>Elliptical wing's area = pi * wingspan * root chord/4 </a:t>
            </a:r>
          </a:p>
        </p:txBody>
      </p:sp>
      <p:pic>
        <p:nvPicPr>
          <p:cNvPr id="4" name="Picture 3" descr="wing4">
            <a:extLst>
              <a:ext uri="{FF2B5EF4-FFF2-40B4-BE49-F238E27FC236}">
                <a16:creationId xmlns:a16="http://schemas.microsoft.com/office/drawing/2014/main" id="{F444CB1A-E638-4AE4-ADC0-6DA02190284F}"/>
              </a:ext>
            </a:extLst>
          </p:cNvPr>
          <p:cNvPicPr/>
          <p:nvPr/>
        </p:nvPicPr>
        <p:blipFill>
          <a:blip r:embed="rId2"/>
          <a:srcRect/>
          <a:stretch>
            <a:fillRect/>
          </a:stretch>
        </p:blipFill>
        <p:spPr bwMode="auto">
          <a:xfrm>
            <a:off x="1036720" y="336884"/>
            <a:ext cx="9605211" cy="2662990"/>
          </a:xfrm>
          <a:prstGeom prst="rect">
            <a:avLst/>
          </a:prstGeom>
          <a:noFill/>
          <a:ln w="9525">
            <a:noFill/>
            <a:miter lim="800000"/>
            <a:headEnd/>
            <a:tailEnd/>
          </a:ln>
        </p:spPr>
      </p:pic>
    </p:spTree>
    <p:extLst>
      <p:ext uri="{BB962C8B-B14F-4D97-AF65-F5344CB8AC3E}">
        <p14:creationId xmlns:p14="http://schemas.microsoft.com/office/powerpoint/2010/main" val="662541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120EB-4184-4BFD-96AB-D64427CA7C72}"/>
              </a:ext>
            </a:extLst>
          </p:cNvPr>
          <p:cNvSpPr>
            <a:spLocks noGrp="1"/>
          </p:cNvSpPr>
          <p:nvPr>
            <p:ph idx="1"/>
          </p:nvPr>
        </p:nvSpPr>
        <p:spPr>
          <a:xfrm>
            <a:off x="838200" y="465221"/>
            <a:ext cx="10515600" cy="5711742"/>
          </a:xfrm>
        </p:spPr>
        <p:txBody>
          <a:bodyPr/>
          <a:lstStyle/>
          <a:p>
            <a:r>
              <a:rPr lang="en-US" dirty="0"/>
              <a:t>The AC location for biplanes with positive stagger (top wing ahead of the bottom wing), is found according to the drawing below.</a:t>
            </a:r>
          </a:p>
          <a:p>
            <a:endParaRPr lang="en-US" dirty="0"/>
          </a:p>
        </p:txBody>
      </p:sp>
      <p:pic>
        <p:nvPicPr>
          <p:cNvPr id="4" name="Picture 3" descr="bipe_cg">
            <a:extLst>
              <a:ext uri="{FF2B5EF4-FFF2-40B4-BE49-F238E27FC236}">
                <a16:creationId xmlns:a16="http://schemas.microsoft.com/office/drawing/2014/main" id="{7B99BDB1-A0F7-4E2C-BA5D-DF8C5B06AA82}"/>
              </a:ext>
            </a:extLst>
          </p:cNvPr>
          <p:cNvPicPr/>
          <p:nvPr/>
        </p:nvPicPr>
        <p:blipFill>
          <a:blip r:embed="rId2"/>
          <a:srcRect/>
          <a:stretch>
            <a:fillRect/>
          </a:stretch>
        </p:blipFill>
        <p:spPr bwMode="auto">
          <a:xfrm>
            <a:off x="1287379" y="1260058"/>
            <a:ext cx="9861884" cy="5285121"/>
          </a:xfrm>
          <a:prstGeom prst="rect">
            <a:avLst/>
          </a:prstGeom>
          <a:noFill/>
          <a:ln w="9525">
            <a:noFill/>
            <a:miter lim="800000"/>
            <a:headEnd/>
            <a:tailEnd/>
          </a:ln>
        </p:spPr>
      </p:pic>
    </p:spTree>
    <p:extLst>
      <p:ext uri="{BB962C8B-B14F-4D97-AF65-F5344CB8AC3E}">
        <p14:creationId xmlns:p14="http://schemas.microsoft.com/office/powerpoint/2010/main" val="255593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60DE0-FB03-41C9-828F-1AE4DB32F778}"/>
              </a:ext>
            </a:extLst>
          </p:cNvPr>
          <p:cNvSpPr>
            <a:spLocks noGrp="1"/>
          </p:cNvSpPr>
          <p:nvPr>
            <p:ph idx="1"/>
          </p:nvPr>
        </p:nvSpPr>
        <p:spPr>
          <a:xfrm>
            <a:off x="838200" y="589171"/>
            <a:ext cx="10515600" cy="5679658"/>
          </a:xfrm>
        </p:spPr>
        <p:txBody>
          <a:bodyPr>
            <a:normAutofit lnSpcReduction="10000"/>
          </a:bodyPr>
          <a:lstStyle/>
          <a:p>
            <a:r>
              <a:rPr lang="en-US" dirty="0"/>
              <a:t>For conventional designs (with main wing and horizontal stab) the </a:t>
            </a:r>
            <a:r>
              <a:rPr lang="en-US" b="1" dirty="0"/>
              <a:t>CG</a:t>
            </a:r>
            <a:r>
              <a:rPr lang="en-US" dirty="0"/>
              <a:t> location range is usually between 28% and 33% from the leading edge of the main wing's MAC, which means between about 5% and 15% ahead of the aircraft's Neutral Point </a:t>
            </a:r>
            <a:r>
              <a:rPr lang="en-US" b="1" dirty="0"/>
              <a:t>NP</a:t>
            </a:r>
            <a:r>
              <a:rPr lang="en-US" dirty="0"/>
              <a:t>.</a:t>
            </a:r>
            <a:br>
              <a:rPr lang="en-US" dirty="0"/>
            </a:br>
            <a:r>
              <a:rPr lang="en-US" dirty="0"/>
              <a:t>This is called the </a:t>
            </a:r>
            <a:r>
              <a:rPr lang="en-US" b="1" dirty="0"/>
              <a:t>Static Margin</a:t>
            </a:r>
            <a:r>
              <a:rPr lang="en-US" dirty="0"/>
              <a:t>, which is expressed as a percentage of MAC.</a:t>
            </a:r>
            <a:br>
              <a:rPr lang="en-US" dirty="0"/>
            </a:br>
            <a:r>
              <a:rPr lang="en-US" dirty="0"/>
              <a:t>When the static margin is zero (CG coincident with NP) the aircraft is considered "neutrally stable".</a:t>
            </a:r>
            <a:br>
              <a:rPr lang="en-US" dirty="0"/>
            </a:br>
            <a:r>
              <a:rPr lang="en-US" dirty="0"/>
              <a:t>However, for conventional designs the static margin should be between 5% and 15% of the MAC ahead of the NP. </a:t>
            </a:r>
            <a:br>
              <a:rPr lang="en-US" dirty="0"/>
            </a:br>
            <a:br>
              <a:rPr lang="en-US" dirty="0"/>
            </a:br>
            <a:r>
              <a:rPr lang="en-US" dirty="0"/>
              <a:t>The CG location as described above is pretty close to the wing's Aerodynamic Center AC because the lift due to the horizontal stab has only a slightly effect on the conventional R/C models. </a:t>
            </a:r>
            <a:br>
              <a:rPr lang="en-US" dirty="0"/>
            </a:br>
            <a:endParaRPr lang="en-US" dirty="0"/>
          </a:p>
        </p:txBody>
      </p:sp>
    </p:spTree>
    <p:extLst>
      <p:ext uri="{BB962C8B-B14F-4D97-AF65-F5344CB8AC3E}">
        <p14:creationId xmlns:p14="http://schemas.microsoft.com/office/powerpoint/2010/main" val="707476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A4D7A-17F1-423F-873F-A443BAB7E795}"/>
              </a:ext>
            </a:extLst>
          </p:cNvPr>
          <p:cNvSpPr>
            <a:spLocks noGrp="1"/>
          </p:cNvSpPr>
          <p:nvPr>
            <p:ph idx="1"/>
          </p:nvPr>
        </p:nvSpPr>
        <p:spPr>
          <a:xfrm>
            <a:off x="838200" y="914400"/>
            <a:ext cx="10515600" cy="5262563"/>
          </a:xfrm>
        </p:spPr>
        <p:txBody>
          <a:bodyPr>
            <a:normAutofit/>
          </a:bodyPr>
          <a:lstStyle/>
          <a:p>
            <a:pPr marL="0" indent="0">
              <a:buNone/>
            </a:pPr>
            <a:r>
              <a:rPr lang="en-US" dirty="0"/>
              <a:t>However, those figures may vary with other designs, as the NP location depends on the size of the main wing vs. the stab size and the distance between the main wing's AC and the stab's AC.</a:t>
            </a:r>
            <a:br>
              <a:rPr lang="en-US" dirty="0"/>
            </a:br>
            <a:r>
              <a:rPr lang="en-US" dirty="0"/>
              <a:t>The simplest way of locating the aircraft's NP is by using the areas of the two horizontal lifting surfaces (main wing and stab) and locate the NP proportionately along the distance between the main wing's AC point and the stab's AC point.</a:t>
            </a:r>
          </a:p>
          <a:p>
            <a:pPr marL="0" indent="0">
              <a:buNone/>
            </a:pPr>
            <a:br>
              <a:rPr lang="en-US" dirty="0"/>
            </a:br>
            <a:r>
              <a:rPr lang="en-US" dirty="0"/>
              <a:t>For example, the NP distance to the main wing's AC point would be:</a:t>
            </a:r>
            <a:br>
              <a:rPr lang="en-US" dirty="0"/>
            </a:br>
            <a:r>
              <a:rPr lang="en-US" dirty="0"/>
              <a:t>D = L </a:t>
            </a:r>
            <a:r>
              <a:rPr lang="en-US" b="1" dirty="0"/>
              <a:t>·</a:t>
            </a:r>
            <a:r>
              <a:rPr lang="en-US" dirty="0"/>
              <a:t> (stab area) / (main wing area + stab area) as shown on the picture below:</a:t>
            </a:r>
            <a:br>
              <a:rPr lang="en-US" dirty="0"/>
            </a:br>
            <a:endParaRPr lang="en-US" dirty="0"/>
          </a:p>
        </p:txBody>
      </p:sp>
    </p:spTree>
    <p:extLst>
      <p:ext uri="{BB962C8B-B14F-4D97-AF65-F5344CB8AC3E}">
        <p14:creationId xmlns:p14="http://schemas.microsoft.com/office/powerpoint/2010/main" val="226308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49FACB-46FA-46BF-8D0A-BD3A97815EDC}"/>
              </a:ext>
            </a:extLst>
          </p:cNvPr>
          <p:cNvPicPr/>
          <p:nvPr/>
        </p:nvPicPr>
        <p:blipFill>
          <a:blip r:embed="rId2"/>
          <a:srcRect l="43759" t="60283" r="18750" b="26126"/>
          <a:stretch>
            <a:fillRect/>
          </a:stretch>
        </p:blipFill>
        <p:spPr bwMode="auto">
          <a:xfrm>
            <a:off x="2566738" y="3164305"/>
            <a:ext cx="6093376" cy="1905000"/>
          </a:xfrm>
          <a:prstGeom prst="rect">
            <a:avLst/>
          </a:prstGeom>
          <a:noFill/>
          <a:ln w="9525">
            <a:noFill/>
            <a:miter lim="800000"/>
            <a:headEnd/>
            <a:tailEnd/>
          </a:ln>
        </p:spPr>
      </p:pic>
      <p:sp>
        <p:nvSpPr>
          <p:cNvPr id="2" name="Title 1">
            <a:extLst>
              <a:ext uri="{FF2B5EF4-FFF2-40B4-BE49-F238E27FC236}">
                <a16:creationId xmlns:a16="http://schemas.microsoft.com/office/drawing/2014/main" id="{6898DBC7-0CE9-4382-A992-ED1296DA5393}"/>
              </a:ext>
            </a:extLst>
          </p:cNvPr>
          <p:cNvSpPr>
            <a:spLocks noGrp="1"/>
          </p:cNvSpPr>
          <p:nvPr>
            <p:ph type="title"/>
          </p:nvPr>
        </p:nvSpPr>
        <p:spPr/>
        <p:txBody>
          <a:bodyPr/>
          <a:lstStyle/>
          <a:p>
            <a:r>
              <a:rPr lang="en-US" dirty="0"/>
              <a:t>Neutrally stable</a:t>
            </a:r>
          </a:p>
        </p:txBody>
      </p:sp>
      <p:sp>
        <p:nvSpPr>
          <p:cNvPr id="3" name="Content Placeholder 2">
            <a:extLst>
              <a:ext uri="{FF2B5EF4-FFF2-40B4-BE49-F238E27FC236}">
                <a16:creationId xmlns:a16="http://schemas.microsoft.com/office/drawing/2014/main" id="{EB0ED47F-EA27-435A-B300-CE3937D17A0A}"/>
              </a:ext>
            </a:extLst>
          </p:cNvPr>
          <p:cNvSpPr>
            <a:spLocks noGrp="1"/>
          </p:cNvSpPr>
          <p:nvPr>
            <p:ph idx="1"/>
          </p:nvPr>
        </p:nvSpPr>
        <p:spPr>
          <a:xfrm>
            <a:off x="838200" y="1825624"/>
            <a:ext cx="10515600" cy="4879975"/>
          </a:xfrm>
        </p:spPr>
        <p:txBody>
          <a:bodyPr>
            <a:normAutofit/>
          </a:bodyPr>
          <a:lstStyle/>
          <a:p>
            <a:pPr algn="just"/>
            <a:r>
              <a:rPr lang="en-US" i="1" dirty="0"/>
              <a:t> </a:t>
            </a:r>
            <a:r>
              <a:rPr lang="en-US" dirty="0"/>
              <a:t>If the body is disturbed but the moments remain zero, the body stays in equilibrium and is neutrally stable i.e. if the ball is displaced from its initial equilibrium point to another position the ball would remain at the new position.</a:t>
            </a:r>
          </a:p>
          <a:p>
            <a:pPr algn="just"/>
            <a:endParaRPr lang="en-US" dirty="0"/>
          </a:p>
          <a:p>
            <a:endParaRPr lang="en-US" dirty="0"/>
          </a:p>
          <a:p>
            <a:endParaRPr lang="en-US" dirty="0"/>
          </a:p>
          <a:p>
            <a:pPr algn="just"/>
            <a:r>
              <a:rPr lang="en-US" dirty="0"/>
              <a:t>The important point in these examples is, if the vehicle is to have a stable equilibrium, the </a:t>
            </a:r>
            <a:r>
              <a:rPr lang="en-US" dirty="0" err="1"/>
              <a:t>aeroplane</a:t>
            </a:r>
            <a:r>
              <a:rPr lang="en-US" dirty="0"/>
              <a:t> should be able to develop a restoring force and/ or  moment which tends to return the </a:t>
            </a:r>
            <a:r>
              <a:rPr lang="en-US" dirty="0" err="1"/>
              <a:t>aeroplane</a:t>
            </a:r>
            <a:r>
              <a:rPr lang="en-US" dirty="0"/>
              <a:t> back to equilibrium condition.</a:t>
            </a:r>
          </a:p>
          <a:p>
            <a:pPr marL="0" indent="0">
              <a:buNone/>
            </a:pPr>
            <a:endParaRPr lang="en-US" dirty="0"/>
          </a:p>
        </p:txBody>
      </p:sp>
    </p:spTree>
    <p:extLst>
      <p:ext uri="{BB962C8B-B14F-4D97-AF65-F5344CB8AC3E}">
        <p14:creationId xmlns:p14="http://schemas.microsoft.com/office/powerpoint/2010/main" val="1821163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p_location">
            <a:extLst>
              <a:ext uri="{FF2B5EF4-FFF2-40B4-BE49-F238E27FC236}">
                <a16:creationId xmlns:a16="http://schemas.microsoft.com/office/drawing/2014/main" id="{C6CC142B-7605-4AB6-A1BC-E4528A09352D}"/>
              </a:ext>
            </a:extLst>
          </p:cNvPr>
          <p:cNvPicPr>
            <a:picLocks noGrp="1"/>
          </p:cNvPicPr>
          <p:nvPr>
            <p:ph idx="1"/>
          </p:nvPr>
        </p:nvPicPr>
        <p:blipFill>
          <a:blip r:embed="rId2"/>
          <a:srcRect/>
          <a:stretch>
            <a:fillRect/>
          </a:stretch>
        </p:blipFill>
        <p:spPr bwMode="auto">
          <a:xfrm>
            <a:off x="1122947" y="1058780"/>
            <a:ext cx="10443411" cy="5078872"/>
          </a:xfrm>
          <a:prstGeom prst="rect">
            <a:avLst/>
          </a:prstGeom>
          <a:noFill/>
          <a:ln w="9525">
            <a:noFill/>
            <a:miter lim="800000"/>
            <a:headEnd/>
            <a:tailEnd/>
          </a:ln>
        </p:spPr>
      </p:pic>
    </p:spTree>
    <p:extLst>
      <p:ext uri="{BB962C8B-B14F-4D97-AF65-F5344CB8AC3E}">
        <p14:creationId xmlns:p14="http://schemas.microsoft.com/office/powerpoint/2010/main" val="510366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8A3E4-2323-4DA1-A390-F3084C2E7D54}"/>
              </a:ext>
            </a:extLst>
          </p:cNvPr>
          <p:cNvSpPr>
            <a:spLocks noGrp="1"/>
          </p:cNvSpPr>
          <p:nvPr>
            <p:ph idx="1"/>
          </p:nvPr>
        </p:nvSpPr>
        <p:spPr>
          <a:xfrm>
            <a:off x="838200" y="657726"/>
            <a:ext cx="10515600" cy="5519237"/>
          </a:xfrm>
        </p:spPr>
        <p:txBody>
          <a:bodyPr>
            <a:normAutofit/>
          </a:bodyPr>
          <a:lstStyle/>
          <a:p>
            <a:r>
              <a:rPr lang="en-US" dirty="0"/>
              <a:t>There are other factors, however, that make the simple formula above inaccurate.</a:t>
            </a:r>
            <a:br>
              <a:rPr lang="en-US" dirty="0"/>
            </a:br>
            <a:r>
              <a:rPr lang="en-US" dirty="0"/>
              <a:t>In case the two wings have different aspect ratios (different </a:t>
            </a:r>
            <a:r>
              <a:rPr lang="en-US" dirty="0" err="1"/>
              <a:t>dCL</a:t>
            </a:r>
            <a:r>
              <a:rPr lang="en-US" dirty="0"/>
              <a:t>/d-alpha) the NP will be closer to the one that has higher aspect ratio.</a:t>
            </a:r>
            <a:br>
              <a:rPr lang="en-US" dirty="0"/>
            </a:br>
            <a:r>
              <a:rPr lang="en-US" dirty="0"/>
              <a:t>Also, since the stab operates in disturbed air, the NP will be more forward than the simple formula predicts. </a:t>
            </a:r>
            <a:br>
              <a:rPr lang="en-US" dirty="0"/>
            </a:br>
            <a:br>
              <a:rPr lang="en-US" dirty="0"/>
            </a:br>
            <a:r>
              <a:rPr lang="en-US" dirty="0"/>
              <a:t>The figure below shows a somewhat more complex formula to locate the NP but would give a more accurate result using the so called Tail Volume Ratio, </a:t>
            </a:r>
            <a:r>
              <a:rPr lang="en-US" b="1" dirty="0" err="1"/>
              <a:t>Vbar</a:t>
            </a:r>
            <a:r>
              <a:rPr lang="en-US" dirty="0"/>
              <a:t>.</a:t>
            </a:r>
          </a:p>
          <a:p>
            <a:r>
              <a:rPr lang="en-US" dirty="0"/>
              <a:t>This formula gives the NP position as a percentage (%) of the wing's MAC aft of the wing's AC point.</a:t>
            </a:r>
          </a:p>
        </p:txBody>
      </p:sp>
    </p:spTree>
    <p:extLst>
      <p:ext uri="{BB962C8B-B14F-4D97-AF65-F5344CB8AC3E}">
        <p14:creationId xmlns:p14="http://schemas.microsoft.com/office/powerpoint/2010/main" val="2130254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p_location1">
            <a:extLst>
              <a:ext uri="{FF2B5EF4-FFF2-40B4-BE49-F238E27FC236}">
                <a16:creationId xmlns:a16="http://schemas.microsoft.com/office/drawing/2014/main" id="{16B76862-F292-4A12-A88D-6D60CBF1026F}"/>
              </a:ext>
            </a:extLst>
          </p:cNvPr>
          <p:cNvPicPr>
            <a:picLocks noGrp="1"/>
          </p:cNvPicPr>
          <p:nvPr>
            <p:ph idx="1"/>
          </p:nvPr>
        </p:nvPicPr>
        <p:blipFill>
          <a:blip r:embed="rId2"/>
          <a:srcRect/>
          <a:stretch>
            <a:fillRect/>
          </a:stretch>
        </p:blipFill>
        <p:spPr bwMode="auto">
          <a:xfrm>
            <a:off x="1010653" y="721895"/>
            <a:ext cx="10266947" cy="5277852"/>
          </a:xfrm>
          <a:prstGeom prst="rect">
            <a:avLst/>
          </a:prstGeom>
          <a:noFill/>
          <a:ln w="9525">
            <a:noFill/>
            <a:miter lim="800000"/>
            <a:headEnd/>
            <a:tailEnd/>
          </a:ln>
        </p:spPr>
      </p:pic>
    </p:spTree>
    <p:extLst>
      <p:ext uri="{BB962C8B-B14F-4D97-AF65-F5344CB8AC3E}">
        <p14:creationId xmlns:p14="http://schemas.microsoft.com/office/powerpoint/2010/main" val="17616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E5F28-FD5F-4659-8CF5-8E03EA94CCC4}"/>
              </a:ext>
            </a:extLst>
          </p:cNvPr>
          <p:cNvSpPr>
            <a:spLocks noGrp="1"/>
          </p:cNvSpPr>
          <p:nvPr>
            <p:ph idx="1"/>
          </p:nvPr>
        </p:nvSpPr>
        <p:spPr>
          <a:xfrm>
            <a:off x="838200" y="1267326"/>
            <a:ext cx="10515600" cy="4909637"/>
          </a:xfrm>
        </p:spPr>
        <p:txBody>
          <a:bodyPr>
            <a:normAutofit/>
          </a:bodyPr>
          <a:lstStyle/>
          <a:p>
            <a:pPr marL="0" indent="0">
              <a:buNone/>
            </a:pPr>
            <a:r>
              <a:rPr lang="en-US" dirty="0"/>
              <a:t>For those who are not so keen on formulas and calculations there is the </a:t>
            </a:r>
            <a:r>
              <a:rPr lang="en-US" u="sng" dirty="0">
                <a:hlinkClick r:id="rId2"/>
              </a:rPr>
              <a:t>Aircraft Center of Gravity Calculator</a:t>
            </a:r>
            <a:r>
              <a:rPr lang="en-US" dirty="0"/>
              <a:t>, which automatically calculates the CG location as well as other </a:t>
            </a:r>
            <a:r>
              <a:rPr lang="en-US" dirty="0" err="1"/>
              <a:t>usuful</a:t>
            </a:r>
            <a:r>
              <a:rPr lang="en-US" dirty="0"/>
              <a:t> parameters based on the formula above. </a:t>
            </a:r>
            <a:br>
              <a:rPr lang="en-US" dirty="0"/>
            </a:br>
            <a:br>
              <a:rPr lang="en-US" dirty="0"/>
            </a:br>
            <a:r>
              <a:rPr lang="en-US" dirty="0"/>
              <a:t>For Canards check the link below:</a:t>
            </a:r>
            <a:br>
              <a:rPr lang="en-US" dirty="0"/>
            </a:br>
            <a:r>
              <a:rPr lang="en-US" u="sng" dirty="0">
                <a:hlinkClick r:id="rId3"/>
              </a:rPr>
              <a:t>Canard Center of Gravity Calculator</a:t>
            </a:r>
            <a:r>
              <a:rPr lang="en-US" dirty="0"/>
              <a:t> </a:t>
            </a:r>
            <a:br>
              <a:rPr lang="en-US" dirty="0"/>
            </a:br>
            <a:br>
              <a:rPr lang="en-US" dirty="0"/>
            </a:br>
            <a:r>
              <a:rPr lang="en-US" dirty="0"/>
              <a:t>For further equations on how to find the proper CG location with different wing shapes and design configurations including Canards, check </a:t>
            </a:r>
            <a:r>
              <a:rPr lang="en-US" u="sng" dirty="0">
                <a:hlinkClick r:id="rId4"/>
              </a:rPr>
              <a:t>here.</a:t>
            </a:r>
            <a:r>
              <a:rPr lang="en-US" dirty="0"/>
              <a:t> </a:t>
            </a:r>
          </a:p>
          <a:p>
            <a:endParaRPr lang="en-US" dirty="0"/>
          </a:p>
        </p:txBody>
      </p:sp>
    </p:spTree>
    <p:extLst>
      <p:ext uri="{BB962C8B-B14F-4D97-AF65-F5344CB8AC3E}">
        <p14:creationId xmlns:p14="http://schemas.microsoft.com/office/powerpoint/2010/main" val="276471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B158-DE82-4133-B511-F7391F8137D0}"/>
              </a:ext>
            </a:extLst>
          </p:cNvPr>
          <p:cNvSpPr>
            <a:spLocks noGrp="1"/>
          </p:cNvSpPr>
          <p:nvPr>
            <p:ph type="title"/>
          </p:nvPr>
        </p:nvSpPr>
        <p:spPr/>
        <p:txBody>
          <a:bodyPr>
            <a:normAutofit/>
          </a:bodyPr>
          <a:lstStyle/>
          <a:p>
            <a:r>
              <a:rPr lang="en-US" b="1" dirty="0"/>
              <a:t>Static Forces And Moments On An Aircraft	</a:t>
            </a:r>
            <a:endParaRPr lang="en-US" dirty="0"/>
          </a:p>
        </p:txBody>
      </p:sp>
      <p:sp>
        <p:nvSpPr>
          <p:cNvPr id="3" name="Content Placeholder 2">
            <a:extLst>
              <a:ext uri="{FF2B5EF4-FFF2-40B4-BE49-F238E27FC236}">
                <a16:creationId xmlns:a16="http://schemas.microsoft.com/office/drawing/2014/main" id="{21C8DC3D-7E99-43E2-937C-5007965781B7}"/>
              </a:ext>
            </a:extLst>
          </p:cNvPr>
          <p:cNvSpPr>
            <a:spLocks noGrp="1"/>
          </p:cNvSpPr>
          <p:nvPr>
            <p:ph idx="1"/>
          </p:nvPr>
        </p:nvSpPr>
        <p:spPr/>
        <p:txBody>
          <a:bodyPr/>
          <a:lstStyle/>
          <a:p>
            <a:pPr marL="0" indent="0">
              <a:buNone/>
            </a:pPr>
            <a:r>
              <a:rPr lang="en-US" b="1" dirty="0"/>
              <a:t>Resulting Force on a Wing</a:t>
            </a:r>
          </a:p>
          <a:p>
            <a:endParaRPr lang="en-US" b="1" dirty="0"/>
          </a:p>
          <a:p>
            <a:pPr algn="just"/>
            <a:r>
              <a:rPr lang="en-US" dirty="0"/>
              <a:t>There is an aerodynamic force created by the pressure and shear stress distribution over the wing surface. The resultant (net) force R can be resolved into two components: the lift L (perpendicular to the relative wind v</a:t>
            </a:r>
            <a:r>
              <a:rPr lang="en-US" baseline="-25000" dirty="0"/>
              <a:t>∞</a:t>
            </a:r>
            <a:r>
              <a:rPr lang="en-US" dirty="0"/>
              <a:t> ) and the drag D (in the direction of the relative wind v</a:t>
            </a:r>
            <a:r>
              <a:rPr lang="en-US" baseline="-25000" dirty="0"/>
              <a:t> ∞</a:t>
            </a:r>
            <a:r>
              <a:rPr lang="en-US" dirty="0"/>
              <a:t> ). </a:t>
            </a:r>
          </a:p>
        </p:txBody>
      </p:sp>
    </p:spTree>
    <p:extLst>
      <p:ext uri="{BB962C8B-B14F-4D97-AF65-F5344CB8AC3E}">
        <p14:creationId xmlns:p14="http://schemas.microsoft.com/office/powerpoint/2010/main" val="235090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06AB2-A5D0-4B53-8ED2-0DA112EC235E}"/>
              </a:ext>
            </a:extLst>
          </p:cNvPr>
          <p:cNvPicPr/>
          <p:nvPr/>
        </p:nvPicPr>
        <p:blipFill rotWithShape="1">
          <a:blip r:embed="rId2"/>
          <a:srcRect b="38109"/>
          <a:stretch/>
        </p:blipFill>
        <p:spPr bwMode="auto">
          <a:xfrm>
            <a:off x="2053389" y="4620126"/>
            <a:ext cx="7888705" cy="2502568"/>
          </a:xfrm>
          <a:prstGeom prst="rect">
            <a:avLst/>
          </a:prstGeom>
          <a:noFill/>
          <a:ln w="9525">
            <a:noFill/>
            <a:miter lim="800000"/>
            <a:headEnd/>
            <a:tailEnd/>
          </a:ln>
        </p:spPr>
      </p:pic>
      <p:sp>
        <p:nvSpPr>
          <p:cNvPr id="2" name="Title 1">
            <a:extLst>
              <a:ext uri="{FF2B5EF4-FFF2-40B4-BE49-F238E27FC236}">
                <a16:creationId xmlns:a16="http://schemas.microsoft.com/office/drawing/2014/main" id="{5320DE83-D5A3-4623-91C3-B17F1666D7D7}"/>
              </a:ext>
            </a:extLst>
          </p:cNvPr>
          <p:cNvSpPr>
            <a:spLocks noGrp="1"/>
          </p:cNvSpPr>
          <p:nvPr>
            <p:ph type="title"/>
          </p:nvPr>
        </p:nvSpPr>
        <p:spPr>
          <a:xfrm>
            <a:off x="739941" y="18255"/>
            <a:ext cx="10515600" cy="1325563"/>
          </a:xfrm>
        </p:spPr>
        <p:txBody>
          <a:bodyPr/>
          <a:lstStyle/>
          <a:p>
            <a:r>
              <a:rPr lang="en-US" dirty="0"/>
              <a:t>Resulting Moment on a Wing</a:t>
            </a:r>
          </a:p>
        </p:txBody>
      </p:sp>
      <p:sp>
        <p:nvSpPr>
          <p:cNvPr id="3" name="Content Placeholder 2">
            <a:extLst>
              <a:ext uri="{FF2B5EF4-FFF2-40B4-BE49-F238E27FC236}">
                <a16:creationId xmlns:a16="http://schemas.microsoft.com/office/drawing/2014/main" id="{52123146-67EA-431A-B023-B416808A8B1C}"/>
              </a:ext>
            </a:extLst>
          </p:cNvPr>
          <p:cNvSpPr>
            <a:spLocks noGrp="1"/>
          </p:cNvSpPr>
          <p:nvPr>
            <p:ph idx="1"/>
          </p:nvPr>
        </p:nvSpPr>
        <p:spPr>
          <a:xfrm>
            <a:off x="739941" y="1253331"/>
            <a:ext cx="10515600" cy="4351338"/>
          </a:xfrm>
        </p:spPr>
        <p:txBody>
          <a:bodyPr/>
          <a:lstStyle/>
          <a:p>
            <a:pPr algn="just"/>
            <a:r>
              <a:rPr lang="en-US" dirty="0"/>
              <a:t>Consider just the pressure on the top surface of the wing. The net force due to that pressure distribution called </a:t>
            </a:r>
            <a:r>
              <a:rPr lang="en-US" i="1" dirty="0"/>
              <a:t>F</a:t>
            </a:r>
            <a:r>
              <a:rPr lang="en-US" dirty="0"/>
              <a:t>1, points downward and is acting through point 1 on the chord line. The pressure distribution on the bottom surface results is a net force </a:t>
            </a:r>
            <a:r>
              <a:rPr lang="en-US" i="1" dirty="0"/>
              <a:t>F</a:t>
            </a:r>
            <a:r>
              <a:rPr lang="en-US" dirty="0"/>
              <a:t>2, pointing upward and acting through point 2 on the chord line. The total aerodynamic force on the wing is of course a summation of F1 and F2. If F2&gt; F1, there is lift. Since the two forces do not act through the same point, there will be a net moment</a:t>
            </a:r>
            <a:r>
              <a:rPr lang="en-US" i="1" dirty="0"/>
              <a:t> </a:t>
            </a:r>
            <a:r>
              <a:rPr lang="en-US" dirty="0"/>
              <a:t>on the wing. See Figure below. The origin of the moment acting on an airfoil.</a:t>
            </a:r>
          </a:p>
          <a:p>
            <a:endParaRPr lang="en-US" dirty="0"/>
          </a:p>
        </p:txBody>
      </p:sp>
    </p:spTree>
    <p:extLst>
      <p:ext uri="{BB962C8B-B14F-4D97-AF65-F5344CB8AC3E}">
        <p14:creationId xmlns:p14="http://schemas.microsoft.com/office/powerpoint/2010/main" val="181416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55FF33-4326-4520-9DD1-CE461DCAEE18}"/>
                  </a:ext>
                </a:extLst>
              </p:cNvPr>
              <p:cNvSpPr>
                <a:spLocks noGrp="1"/>
              </p:cNvSpPr>
              <p:nvPr>
                <p:ph idx="1"/>
              </p:nvPr>
            </p:nvSpPr>
            <p:spPr>
              <a:xfrm>
                <a:off x="288757" y="561474"/>
                <a:ext cx="11678653" cy="6296526"/>
              </a:xfrm>
            </p:spPr>
            <p:txBody>
              <a:bodyPr>
                <a:normAutofit/>
              </a:bodyPr>
              <a:lstStyle/>
              <a:p>
                <a:r>
                  <a:rPr lang="en-US" dirty="0"/>
                  <a:t>The magnitude of the moment depends upon the reference point about which the moment is taken. If the moment is taken with respect to the leading edge, it is denoted </a:t>
                </a:r>
                <a:r>
                  <a:rPr lang="en-US" dirty="0">
                    <a:solidFill>
                      <a:schemeClr val="tx2">
                        <a:lumMod val="60000"/>
                        <a:lumOff val="40000"/>
                      </a:schemeClr>
                    </a:solidFill>
                  </a:rPr>
                  <a:t>by</a:t>
                </a:r>
                <a14:m>
                  <m:oMath xmlns:m="http://schemas.openxmlformats.org/officeDocument/2006/math">
                    <m:sSub>
                      <m:sSubPr>
                        <m:ctrlPr>
                          <a:rPr lang="en-US" i="1">
                            <a:solidFill>
                              <a:schemeClr val="tx2">
                                <a:lumMod val="60000"/>
                                <a:lumOff val="40000"/>
                              </a:schemeClr>
                            </a:solidFill>
                            <a:latin typeface="Cambria Math" panose="02040503050406030204" pitchFamily="18" charset="0"/>
                          </a:rPr>
                        </m:ctrlPr>
                      </m:sSubPr>
                      <m:e>
                        <m:r>
                          <a:rPr lang="en-US" i="1">
                            <a:solidFill>
                              <a:schemeClr val="tx2">
                                <a:lumMod val="60000"/>
                                <a:lumOff val="40000"/>
                              </a:schemeClr>
                            </a:solidFill>
                            <a:latin typeface="Cambria Math" panose="02040503050406030204" pitchFamily="18" charset="0"/>
                          </a:rPr>
                          <m:t>𝑀</m:t>
                        </m:r>
                      </m:e>
                      <m:sub>
                        <m:r>
                          <a:rPr lang="en-US" i="1">
                            <a:solidFill>
                              <a:schemeClr val="tx2">
                                <a:lumMod val="60000"/>
                                <a:lumOff val="40000"/>
                              </a:schemeClr>
                            </a:solidFill>
                            <a:latin typeface="Cambria Math" panose="02040503050406030204" pitchFamily="18" charset="0"/>
                          </a:rPr>
                          <m:t>𝐿𝐸</m:t>
                        </m:r>
                      </m:sub>
                    </m:sSub>
                  </m:oMath>
                </a14:m>
                <a:r>
                  <a:rPr lang="en-US" dirty="0"/>
                  <a:t>. For subsonic wings it is often customary to take the moment about the quarter-chord</a:t>
                </a:r>
                <a:r>
                  <a:rPr lang="en-US" i="1" dirty="0"/>
                  <a:t> </a:t>
                </a:r>
                <a:r>
                  <a:rPr lang="en-US" dirty="0"/>
                  <a:t>point</a:t>
                </a:r>
                <a:r>
                  <a:rPr lang="en-US" i="1" dirty="0"/>
                  <a:t> </a:t>
                </a:r>
                <a:r>
                  <a:rPr lang="en-US" dirty="0"/>
                  <a:t>(</a:t>
                </a:r>
                <a:r>
                  <a:rPr lang="en-US" dirty="0" err="1"/>
                  <a:t>i.e</a:t>
                </a:r>
                <a:r>
                  <a:rPr lang="en-US" dirty="0"/>
                  <a:t>, the point that is a distance </a:t>
                </a:r>
                <a:r>
                  <a:rPr lang="en-US" i="1" dirty="0"/>
                  <a:t>c</a:t>
                </a:r>
                <a:r>
                  <a:rPr lang="en-US" dirty="0"/>
                  <a:t>/4 away from the leading edge). This moment is denoted by </a:t>
                </a:r>
                <a14:m>
                  <m:oMath xmlns:m="http://schemas.openxmlformats.org/officeDocument/2006/math">
                    <m:sSub>
                      <m:sSubPr>
                        <m:ctrlPr>
                          <a:rPr lang="en-US" i="1" smtClean="0">
                            <a:solidFill>
                              <a:schemeClr val="tx2">
                                <a:lumMod val="60000"/>
                                <a:lumOff val="40000"/>
                              </a:schemeClr>
                            </a:solidFill>
                            <a:latin typeface="Cambria Math" panose="02040503050406030204" pitchFamily="18" charset="0"/>
                          </a:rPr>
                        </m:ctrlPr>
                      </m:sSubPr>
                      <m:e>
                        <m:r>
                          <a:rPr lang="en-US" i="1">
                            <a:solidFill>
                              <a:schemeClr val="tx2">
                                <a:lumMod val="60000"/>
                                <a:lumOff val="40000"/>
                              </a:schemeClr>
                            </a:solidFill>
                            <a:latin typeface="Cambria Math" panose="02040503050406030204" pitchFamily="18" charset="0"/>
                          </a:rPr>
                          <m:t>𝑀</m:t>
                        </m:r>
                      </m:e>
                      <m:sub>
                        <m:r>
                          <a:rPr lang="en-US" i="1">
                            <a:solidFill>
                              <a:schemeClr val="tx2">
                                <a:lumMod val="60000"/>
                                <a:lumOff val="40000"/>
                              </a:schemeClr>
                            </a:solidFill>
                            <a:latin typeface="Cambria Math" panose="02040503050406030204" pitchFamily="18" charset="0"/>
                          </a:rPr>
                          <m:t>𝑐</m:t>
                        </m:r>
                        <m:r>
                          <a:rPr lang="en-US" i="1">
                            <a:solidFill>
                              <a:schemeClr val="tx2">
                                <a:lumMod val="60000"/>
                                <a:lumOff val="40000"/>
                              </a:schemeClr>
                            </a:solidFill>
                            <a:latin typeface="Cambria Math" panose="02040503050406030204" pitchFamily="18" charset="0"/>
                          </a:rPr>
                          <m:t>/4</m:t>
                        </m:r>
                      </m:sub>
                    </m:sSub>
                  </m:oMath>
                </a14:m>
                <a:r>
                  <a:rPr lang="en-US" dirty="0"/>
                  <a:t>.  Both </a:t>
                </a:r>
                <a14:m>
                  <m:oMath xmlns:m="http://schemas.openxmlformats.org/officeDocument/2006/math">
                    <m:sSub>
                      <m:sSubPr>
                        <m:ctrlPr>
                          <a:rPr lang="en-US" i="1" smtClean="0">
                            <a:solidFill>
                              <a:schemeClr val="tx2">
                                <a:lumMod val="60000"/>
                                <a:lumOff val="40000"/>
                              </a:schemeClr>
                            </a:solidFill>
                            <a:latin typeface="Cambria Math" panose="02040503050406030204" pitchFamily="18" charset="0"/>
                          </a:rPr>
                        </m:ctrlPr>
                      </m:sSubPr>
                      <m:e>
                        <m:r>
                          <a:rPr lang="en-US" i="1">
                            <a:solidFill>
                              <a:schemeClr val="tx2">
                                <a:lumMod val="60000"/>
                                <a:lumOff val="40000"/>
                              </a:schemeClr>
                            </a:solidFill>
                            <a:latin typeface="Cambria Math" panose="02040503050406030204" pitchFamily="18" charset="0"/>
                          </a:rPr>
                          <m:t>𝑀</m:t>
                        </m:r>
                      </m:e>
                      <m:sub>
                        <m:r>
                          <a:rPr lang="en-US" i="1">
                            <a:solidFill>
                              <a:schemeClr val="tx2">
                                <a:lumMod val="60000"/>
                                <a:lumOff val="40000"/>
                              </a:schemeClr>
                            </a:solidFill>
                            <a:latin typeface="Cambria Math" panose="02040503050406030204" pitchFamily="18" charset="0"/>
                          </a:rPr>
                          <m:t>𝐿𝐸</m:t>
                        </m:r>
                      </m:sub>
                    </m:sSub>
                  </m:oMath>
                </a14:m>
                <a:r>
                  <a:rPr lang="en-US" dirty="0">
                    <a:solidFill>
                      <a:schemeClr val="tx2">
                        <a:lumMod val="60000"/>
                        <a:lumOff val="40000"/>
                      </a:schemeClr>
                    </a:solidFill>
                  </a:rPr>
                  <a:t>and  </a:t>
                </a:r>
                <a14:m>
                  <m:oMath xmlns:m="http://schemas.openxmlformats.org/officeDocument/2006/math">
                    <m:sSub>
                      <m:sSubPr>
                        <m:ctrlPr>
                          <a:rPr lang="en-US" i="1">
                            <a:solidFill>
                              <a:schemeClr val="tx2">
                                <a:lumMod val="60000"/>
                                <a:lumOff val="40000"/>
                              </a:schemeClr>
                            </a:solidFill>
                            <a:latin typeface="Cambria Math" panose="02040503050406030204" pitchFamily="18" charset="0"/>
                          </a:rPr>
                        </m:ctrlPr>
                      </m:sSubPr>
                      <m:e>
                        <m:r>
                          <a:rPr lang="en-US" i="1">
                            <a:solidFill>
                              <a:schemeClr val="tx2">
                                <a:lumMod val="60000"/>
                                <a:lumOff val="40000"/>
                              </a:schemeClr>
                            </a:solidFill>
                            <a:latin typeface="Cambria Math" panose="02040503050406030204" pitchFamily="18" charset="0"/>
                          </a:rPr>
                          <m:t>𝑀</m:t>
                        </m:r>
                      </m:e>
                      <m:sub>
                        <m:r>
                          <a:rPr lang="en-US" i="1">
                            <a:solidFill>
                              <a:schemeClr val="tx2">
                                <a:lumMod val="60000"/>
                                <a:lumOff val="40000"/>
                              </a:schemeClr>
                            </a:solidFill>
                            <a:latin typeface="Cambria Math" panose="02040503050406030204" pitchFamily="18" charset="0"/>
                          </a:rPr>
                          <m:t>𝑐</m:t>
                        </m:r>
                        <m:r>
                          <a:rPr lang="en-US" i="1">
                            <a:solidFill>
                              <a:schemeClr val="tx2">
                                <a:lumMod val="60000"/>
                                <a:lumOff val="40000"/>
                              </a:schemeClr>
                            </a:solidFill>
                            <a:latin typeface="Cambria Math" panose="02040503050406030204" pitchFamily="18" charset="0"/>
                          </a:rPr>
                          <m:t>/4</m:t>
                        </m:r>
                      </m:sub>
                    </m:sSub>
                  </m:oMath>
                </a14:m>
                <a:r>
                  <a:rPr lang="en-US" dirty="0"/>
                  <a:t> vary with the angle of attack. However, a special point exists about which the moment essentially does not vary with angle of attack. This point is called the aerodynamic center</a:t>
                </a:r>
                <a:r>
                  <a:rPr lang="en-US" i="1" dirty="0"/>
                  <a:t> </a:t>
                </a:r>
                <a:r>
                  <a:rPr lang="en-US" dirty="0"/>
                  <a:t>(</a:t>
                </a:r>
                <a:r>
                  <a:rPr lang="en-US" i="1" dirty="0"/>
                  <a:t>ac</a:t>
                </a:r>
                <a:r>
                  <a:rPr lang="en-US" dirty="0"/>
                  <a:t>). For that point,</a:t>
                </a:r>
              </a:p>
              <a:p>
                <a:r>
                  <a:rPr lang="en-US" dirty="0"/>
                  <a:t> M</a:t>
                </a:r>
                <a:r>
                  <a:rPr lang="en-US" baseline="-25000" dirty="0"/>
                  <a:t>ac</a:t>
                </a:r>
                <a:r>
                  <a:rPr lang="en-US" dirty="0"/>
                  <a:t> = constant (independent on angle of attack)</a:t>
                </a:r>
              </a:p>
              <a:p>
                <a:r>
                  <a:rPr lang="en-US" dirty="0"/>
                  <a:t>The moment coefficient about the aerodynamic center is defined as </a:t>
                </a:r>
              </a:p>
              <a:p>
                <a:pPr marL="0" indent="0">
                  <a:buNone/>
                </a:pPr>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m:t>
                        </m:r>
                      </m:sub>
                    </m:sSub>
                  </m:oMath>
                </a14:m>
                <a:r>
                  <a:rPr lang="en-US" dirty="0"/>
                  <a:t> is the dynamic pressure, </a:t>
                </a:r>
                <a:r>
                  <a:rPr lang="en-US" i="1" dirty="0"/>
                  <a:t>S </a:t>
                </a:r>
                <a:r>
                  <a:rPr lang="en-US" dirty="0"/>
                  <a:t>is </a:t>
                </a:r>
                <a:r>
                  <a:rPr lang="en-US" i="1" dirty="0"/>
                  <a:t>the</a:t>
                </a:r>
                <a:r>
                  <a:rPr lang="en-US" dirty="0"/>
                  <a:t> wing area, and </a:t>
                </a:r>
                <a:r>
                  <a:rPr lang="en-US" i="1" dirty="0"/>
                  <a:t>c </a:t>
                </a:r>
                <a:r>
                  <a:rPr lang="en-US" dirty="0"/>
                  <a:t>the chord length.  The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𝑎𝑐</m:t>
                        </m:r>
                      </m:sub>
                    </m:sSub>
                  </m:oMath>
                </a14:m>
                <a:r>
                  <a:rPr lang="en-US" dirty="0"/>
                  <a:t> is zero for symmetric airfoils and varies from -0.02 to -0.3 or for cambered airfoils.</a:t>
                </a:r>
              </a:p>
              <a:p>
                <a:endParaRPr lang="en-US" dirty="0"/>
              </a:p>
            </p:txBody>
          </p:sp>
        </mc:Choice>
        <mc:Fallback>
          <p:sp>
            <p:nvSpPr>
              <p:cNvPr id="3" name="Content Placeholder 2">
                <a:extLst>
                  <a:ext uri="{FF2B5EF4-FFF2-40B4-BE49-F238E27FC236}">
                    <a16:creationId xmlns:a16="http://schemas.microsoft.com/office/drawing/2014/main" id="{6255FF33-4326-4520-9DD1-CE461DCAEE18}"/>
                  </a:ext>
                </a:extLst>
              </p:cNvPr>
              <p:cNvSpPr>
                <a:spLocks noGrp="1" noRot="1" noChangeAspect="1" noMove="1" noResize="1" noEditPoints="1" noAdjustHandles="1" noChangeArrowheads="1" noChangeShapeType="1" noTextEdit="1"/>
              </p:cNvSpPr>
              <p:nvPr>
                <p:ph idx="1"/>
              </p:nvPr>
            </p:nvSpPr>
            <p:spPr>
              <a:xfrm>
                <a:off x="288757" y="561474"/>
                <a:ext cx="11678653" cy="6296526"/>
              </a:xfrm>
              <a:blipFill>
                <a:blip r:embed="rId3"/>
                <a:stretch>
                  <a:fillRect l="-939" t="-1549" r="-1566"/>
                </a:stretch>
              </a:blipFill>
            </p:spPr>
            <p:txBody>
              <a:bodyPr/>
              <a:lstStyle/>
              <a:p>
                <a:r>
                  <a:rPr lang="en-GH">
                    <a:noFill/>
                  </a:rPr>
                  <a:t> </a:t>
                </a:r>
              </a:p>
            </p:txBody>
          </p:sp>
        </mc:Fallback>
      </mc:AlternateContent>
      <p:sp>
        <p:nvSpPr>
          <p:cNvPr id="40" name="Rectangle 38">
            <a:extLst>
              <a:ext uri="{FF2B5EF4-FFF2-40B4-BE49-F238E27FC236}">
                <a16:creationId xmlns:a16="http://schemas.microsoft.com/office/drawing/2014/main" id="{E2E2F8B4-9BC1-46E6-B945-033B298A9C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 name="Object 40">
            <a:extLst>
              <a:ext uri="{FF2B5EF4-FFF2-40B4-BE49-F238E27FC236}">
                <a16:creationId xmlns:a16="http://schemas.microsoft.com/office/drawing/2014/main" id="{A0DBA7D9-4919-4CE9-9607-C82337821BCE}"/>
              </a:ext>
            </a:extLst>
          </p:cNvPr>
          <p:cNvGraphicFramePr>
            <a:graphicFrameLocks noChangeAspect="1"/>
          </p:cNvGraphicFramePr>
          <p:nvPr>
            <p:extLst>
              <p:ext uri="{D42A27DB-BD31-4B8C-83A1-F6EECF244321}">
                <p14:modId xmlns:p14="http://schemas.microsoft.com/office/powerpoint/2010/main" val="1244117466"/>
              </p:ext>
            </p:extLst>
          </p:nvPr>
        </p:nvGraphicFramePr>
        <p:xfrm>
          <a:off x="2550693" y="4684168"/>
          <a:ext cx="1652337" cy="781511"/>
        </p:xfrm>
        <a:graphic>
          <a:graphicData uri="http://schemas.openxmlformats.org/presentationml/2006/ole">
            <mc:AlternateContent xmlns:mc="http://schemas.openxmlformats.org/markup-compatibility/2006">
              <mc:Choice xmlns:v="urn:schemas-microsoft-com:vml" Requires="v">
                <p:oleObj spid="_x0000_s2103" r:id="rId4" imgW="939392" imgH="444307" progId="Equation.3">
                  <p:embed/>
                </p:oleObj>
              </mc:Choice>
              <mc:Fallback>
                <p:oleObj r:id="rId4" imgW="939392" imgH="444307"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0693" y="4684168"/>
                        <a:ext cx="1652337" cy="781511"/>
                      </a:xfrm>
                      <a:prstGeom prst="rect">
                        <a:avLst/>
                      </a:prstGeom>
                      <a:noFill/>
                    </p:spPr>
                  </p:pic>
                </p:oleObj>
              </mc:Fallback>
            </mc:AlternateContent>
          </a:graphicData>
        </a:graphic>
      </p:graphicFrame>
    </p:spTree>
    <p:extLst>
      <p:ext uri="{BB962C8B-B14F-4D97-AF65-F5344CB8AC3E}">
        <p14:creationId xmlns:p14="http://schemas.microsoft.com/office/powerpoint/2010/main" val="243344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10B51-F455-45BF-BFA3-2D4420963AEE}"/>
              </a:ext>
            </a:extLst>
          </p:cNvPr>
          <p:cNvPicPr/>
          <p:nvPr/>
        </p:nvPicPr>
        <p:blipFill>
          <a:blip r:embed="rId2"/>
          <a:srcRect l="35432" t="27496" r="10423" b="31653"/>
          <a:stretch>
            <a:fillRect/>
          </a:stretch>
        </p:blipFill>
        <p:spPr bwMode="auto">
          <a:xfrm>
            <a:off x="5044475" y="2582779"/>
            <a:ext cx="7151152" cy="3962349"/>
          </a:xfrm>
          <a:prstGeom prst="rect">
            <a:avLst/>
          </a:prstGeom>
          <a:noFill/>
          <a:ln w="9525">
            <a:noFill/>
            <a:miter lim="800000"/>
            <a:headEnd/>
            <a:tailEnd/>
          </a:ln>
        </p:spPr>
      </p:pic>
      <p:sp>
        <p:nvSpPr>
          <p:cNvPr id="2" name="Title 1">
            <a:extLst>
              <a:ext uri="{FF2B5EF4-FFF2-40B4-BE49-F238E27FC236}">
                <a16:creationId xmlns:a16="http://schemas.microsoft.com/office/drawing/2014/main" id="{B75B4218-F189-4FAC-A5DF-35C13850A86F}"/>
              </a:ext>
            </a:extLst>
          </p:cNvPr>
          <p:cNvSpPr>
            <a:spLocks noGrp="1"/>
          </p:cNvSpPr>
          <p:nvPr>
            <p:ph type="title"/>
          </p:nvPr>
        </p:nvSpPr>
        <p:spPr>
          <a:xfrm>
            <a:off x="405064" y="-116138"/>
            <a:ext cx="10515600" cy="1325563"/>
          </a:xfrm>
        </p:spPr>
        <p:txBody>
          <a:bodyPr/>
          <a:lstStyle/>
          <a:p>
            <a:r>
              <a:rPr lang="en-US" dirty="0"/>
              <a:t>Moment on an Aircraft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672AF-7BBC-42D7-860C-38F51B60EA47}"/>
                  </a:ext>
                </a:extLst>
              </p:cNvPr>
              <p:cNvSpPr>
                <a:spLocks noGrp="1"/>
              </p:cNvSpPr>
              <p:nvPr>
                <p:ph idx="1"/>
              </p:nvPr>
            </p:nvSpPr>
            <p:spPr>
              <a:xfrm>
                <a:off x="838200" y="898358"/>
                <a:ext cx="10515600" cy="5278605"/>
              </a:xfrm>
            </p:spPr>
            <p:txBody>
              <a:bodyPr/>
              <a:lstStyle/>
              <a:p>
                <a:r>
                  <a:rPr lang="en-US" dirty="0"/>
                  <a:t>Having looked at a wing only, we can now consider a complete airplane, as shown in Figure 5. In examining a whole aircraft, the pitching moment about the center of gravity (center of mass) is of interest. The moment coefficient about cg is defined analogous to the moment coefficient about the ac:</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𝑐𝑔</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𝑐𝑔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m:t>
                            </m:r>
                          </m:sub>
                        </m:sSub>
                        <m:r>
                          <a:rPr lang="en-US" i="1">
                            <a:latin typeface="Cambria Math" panose="02040503050406030204" pitchFamily="18" charset="0"/>
                          </a:rPr>
                          <m:t>𝑆𝑐</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CC672AF-7BBC-42D7-860C-38F51B60EA47}"/>
                  </a:ext>
                </a:extLst>
              </p:cNvPr>
              <p:cNvSpPr>
                <a:spLocks noGrp="1" noRot="1" noChangeAspect="1" noMove="1" noResize="1" noEditPoints="1" noAdjustHandles="1" noChangeArrowheads="1" noChangeShapeType="1" noTextEdit="1"/>
              </p:cNvSpPr>
              <p:nvPr>
                <p:ph idx="1"/>
              </p:nvPr>
            </p:nvSpPr>
            <p:spPr>
              <a:xfrm>
                <a:off x="838200" y="898358"/>
                <a:ext cx="10515600" cy="5278605"/>
              </a:xfrm>
              <a:blipFill>
                <a:blip r:embed="rId3"/>
                <a:stretch>
                  <a:fillRect l="-1043" t="-1848" r="-133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106F520-E2D5-47A5-AA69-8D68A685CD3C}"/>
              </a:ext>
            </a:extLst>
          </p:cNvPr>
          <p:cNvSpPr txBox="1"/>
          <p:nvPr/>
        </p:nvSpPr>
        <p:spPr>
          <a:xfrm>
            <a:off x="1219563" y="6442501"/>
            <a:ext cx="8125751" cy="830997"/>
          </a:xfrm>
          <a:prstGeom prst="rect">
            <a:avLst/>
          </a:prstGeom>
          <a:noFill/>
        </p:spPr>
        <p:txBody>
          <a:bodyPr wrap="none" rtlCol="0">
            <a:spAutoFit/>
          </a:bodyPr>
          <a:lstStyle/>
          <a:p>
            <a:r>
              <a:rPr lang="en-US" sz="2400" dirty="0"/>
              <a:t>Contributions to the moment acting about the center of gravity.</a:t>
            </a:r>
          </a:p>
          <a:p>
            <a:endParaRPr lang="en-US" sz="2400" dirty="0"/>
          </a:p>
        </p:txBody>
      </p:sp>
    </p:spTree>
    <p:extLst>
      <p:ext uri="{BB962C8B-B14F-4D97-AF65-F5344CB8AC3E}">
        <p14:creationId xmlns:p14="http://schemas.microsoft.com/office/powerpoint/2010/main" val="2653577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5188</Words>
  <Application>Microsoft Office PowerPoint</Application>
  <PresentationFormat>Widescreen</PresentationFormat>
  <Paragraphs>143</Paragraphs>
  <Slides>53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Office Theme</vt:lpstr>
      <vt:lpstr>Microsoft Equation 3.0</vt:lpstr>
      <vt:lpstr>Static &amp; Dynamic Stability </vt:lpstr>
      <vt:lpstr>Introduction</vt:lpstr>
      <vt:lpstr>Statically stable</vt:lpstr>
      <vt:lpstr>Statically unstable</vt:lpstr>
      <vt:lpstr>Neutrally stable</vt:lpstr>
      <vt:lpstr>Static Forces And Moments On An Aircraft </vt:lpstr>
      <vt:lpstr>Resulting Moment on a Wing</vt:lpstr>
      <vt:lpstr>PowerPoint Presentation</vt:lpstr>
      <vt:lpstr>Moment on an Aircraft</vt:lpstr>
      <vt:lpstr>PowerPoint Presentation</vt:lpstr>
      <vt:lpstr>Longitudinal Static Stability</vt:lpstr>
      <vt:lpstr>PowerPoint Presentation</vt:lpstr>
      <vt:lpstr>PowerPoint Presentation</vt:lpstr>
      <vt:lpstr>PowerPoint Presentation</vt:lpstr>
      <vt:lpstr>PowerPoint Presentation</vt:lpstr>
      <vt:lpstr>PowerPoint Presentation</vt:lpstr>
      <vt:lpstr>Conditions for longitudinal static stability</vt:lpstr>
      <vt:lpstr>Lateral static stability</vt:lpstr>
      <vt:lpstr>PowerPoint Presentation</vt:lpstr>
      <vt:lpstr>Dihedral</vt:lpstr>
      <vt:lpstr>High Wing Effect</vt:lpstr>
      <vt:lpstr>Swept wings</vt:lpstr>
      <vt:lpstr>Static Directional Stability</vt:lpstr>
      <vt:lpstr>PowerPoint Presentation</vt:lpstr>
      <vt:lpstr>Lateral Static Stability</vt:lpstr>
      <vt:lpstr>PowerPoint Presentation</vt:lpstr>
      <vt:lpstr>PowerPoint Presentation</vt:lpstr>
      <vt:lpstr>PowerPoint Presentation</vt:lpstr>
      <vt:lpstr>Stability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&amp; Dynamic Stability</dc:title>
  <dc:creator>God'sable Aidam</dc:creator>
  <cp:lastModifiedBy>Eunice</cp:lastModifiedBy>
  <cp:revision>38</cp:revision>
  <dcterms:created xsi:type="dcterms:W3CDTF">2019-02-25T07:08:05Z</dcterms:created>
  <dcterms:modified xsi:type="dcterms:W3CDTF">2020-02-06T07:59:11Z</dcterms:modified>
</cp:coreProperties>
</file>