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embeddings/oleObject8.bin" ContentType="application/vnd.openxmlformats-officedocument.oleObject"/>
  <Override PartName="/ppt/embeddings/oleObject9.bin" ContentType="application/vnd.openxmlformats-officedocument.oleObject"/>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embeddings/oleObject10.bin" ContentType="application/vnd.openxmlformats-officedocument.oleObject"/>
  <Override PartName="/ppt/notesSlides/notesSlide16.xml" ContentType="application/vnd.openxmlformats-officedocument.presentationml.notesSlide+xml"/>
  <Override PartName="/ppt/embeddings/oleObject11.bin" ContentType="application/vnd.openxmlformats-officedocument.oleObject"/>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embeddings/oleObject12.bin" ContentType="application/vnd.openxmlformats-officedocument.oleObject"/>
  <Override PartName="/ppt/embeddings/oleObject13.bin" ContentType="application/vnd.openxmlformats-officedocument.oleObject"/>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57" r:id="rId2"/>
    <p:sldId id="258" r:id="rId3"/>
    <p:sldId id="263" r:id="rId4"/>
    <p:sldId id="260" r:id="rId5"/>
    <p:sldId id="262" r:id="rId6"/>
    <p:sldId id="264" r:id="rId7"/>
    <p:sldId id="265" r:id="rId8"/>
    <p:sldId id="266" r:id="rId9"/>
    <p:sldId id="267" r:id="rId10"/>
    <p:sldId id="268" r:id="rId11"/>
    <p:sldId id="269" r:id="rId12"/>
    <p:sldId id="300" r:id="rId13"/>
    <p:sldId id="270" r:id="rId14"/>
    <p:sldId id="271" r:id="rId15"/>
    <p:sldId id="272" r:id="rId16"/>
    <p:sldId id="273" r:id="rId17"/>
    <p:sldId id="274" r:id="rId18"/>
    <p:sldId id="275" r:id="rId19"/>
    <p:sldId id="276" r:id="rId20"/>
    <p:sldId id="278" r:id="rId21"/>
    <p:sldId id="277" r:id="rId22"/>
    <p:sldId id="279" r:id="rId23"/>
    <p:sldId id="280" r:id="rId24"/>
    <p:sldId id="281" r:id="rId25"/>
    <p:sldId id="282" r:id="rId26"/>
    <p:sldId id="285" r:id="rId27"/>
    <p:sldId id="286" r:id="rId28"/>
    <p:sldId id="283" r:id="rId29"/>
    <p:sldId id="284" r:id="rId30"/>
    <p:sldId id="288" r:id="rId31"/>
    <p:sldId id="287" r:id="rId32"/>
    <p:sldId id="290" r:id="rId33"/>
    <p:sldId id="291" r:id="rId34"/>
    <p:sldId id="292" r:id="rId35"/>
    <p:sldId id="293" r:id="rId36"/>
    <p:sldId id="295" r:id="rId37"/>
    <p:sldId id="296" r:id="rId38"/>
    <p:sldId id="297" r:id="rId39"/>
    <p:sldId id="298" r:id="rId40"/>
    <p:sldId id="299" r:id="rId41"/>
    <p:sldId id="294"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99" d="100"/>
          <a:sy n="99" d="100"/>
        </p:scale>
        <p:origin x="-304"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 Id="rId2"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1" Type="http://schemas.openxmlformats.org/officeDocument/2006/relationships/image" Target="../media/image6.emf"/><Relationship Id="rId2"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9.jpeg"/><Relationship Id="rId2"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jpeg"/><Relationship Id="rId2"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00909A-CA2B-B64D-9054-6D8AB8F609B8}" type="datetimeFigureOut">
              <a:rPr lang="en-US" smtClean="0"/>
              <a:t>2/8/16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C8EBDB-1921-C041-A0A5-CA5E7C22F2DB}" type="slidenum">
              <a:rPr lang="en-US" smtClean="0"/>
              <a:t>‹#›</a:t>
            </a:fld>
            <a:endParaRPr lang="en-US"/>
          </a:p>
        </p:txBody>
      </p:sp>
    </p:spTree>
    <p:extLst>
      <p:ext uri="{BB962C8B-B14F-4D97-AF65-F5344CB8AC3E}">
        <p14:creationId xmlns:p14="http://schemas.microsoft.com/office/powerpoint/2010/main" val="72650440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8130"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de-DE">
              <a:latin typeface="Calibri"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4754"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de-DE">
              <a:latin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4994"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de-DE">
              <a:latin typeface="Calibri"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7042"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de-DE">
              <a:latin typeface="Calibri"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9090"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de-DE">
              <a:latin typeface="Calibri"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1138"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de-DE">
              <a:latin typeface="Calibri"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3186"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de-DE">
              <a:latin typeface="Calibri"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5234"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de-DE">
              <a:latin typeface="Calibri"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7282"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de-DE">
              <a:latin typeface="Calibri"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9330"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de-DE">
              <a:latin typeface="Calibri"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1378"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de-DE">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de-DE">
              <a:latin typeface="Calibri" charset="0"/>
            </a:endParaRPr>
          </a:p>
        </p:txBody>
      </p:sp>
      <p:sp>
        <p:nvSpPr>
          <p:cNvPr id="501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fld id="{600CDA94-3881-6E44-A765-38C662610399}" type="slidenum">
              <a:rPr lang="en-US" sz="1200" b="0">
                <a:latin typeface="Calibri" charset="0"/>
              </a:rPr>
              <a:pPr eaLnBrk="1" hangingPunct="1"/>
              <a:t>2</a:t>
            </a:fld>
            <a:endParaRPr lang="en-US" sz="1200" b="0">
              <a:latin typeface="Calibri"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3426"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de-DE">
              <a:latin typeface="Calibri"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5474"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de-DE">
              <a:latin typeface="Calibri"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7522"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de-DE">
              <a:latin typeface="Calibri"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9570"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de-DE">
              <a:latin typeface="Calibri"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fld id="{D78E1765-5CC4-504F-9B4D-68A91884D993}" type="slidenum">
              <a:rPr lang="en-US"/>
              <a:pPr/>
              <a:t>39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fld id="{90F8AF85-C11D-174F-BA68-43ACE3090C5B}" type="slidenum">
              <a:rPr lang="en-US"/>
              <a:pPr/>
              <a:t>40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2226"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de-DE">
              <a:latin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4274"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de-DE">
              <a:latin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fld id="{6572094F-D04D-6045-9064-77275BD23320}" type="slidenum">
              <a:rPr lang="en-US"/>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6322"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de-DE">
              <a:latin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0418"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de-DE" dirty="0">
              <a:latin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2466"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de-DE">
              <a:latin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2706"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de-DE">
              <a:latin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CEDCC8-D99E-684A-8501-77BB7694739F}" type="datetimeFigureOut">
              <a:rPr lang="en-US" smtClean="0"/>
              <a:t>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F49BD-2459-C14E-82FF-9F02B655C0FF}" type="slidenum">
              <a:rPr lang="en-US" smtClean="0"/>
              <a:t>‹#›</a:t>
            </a:fld>
            <a:endParaRPr lang="en-US"/>
          </a:p>
        </p:txBody>
      </p:sp>
    </p:spTree>
    <p:extLst>
      <p:ext uri="{BB962C8B-B14F-4D97-AF65-F5344CB8AC3E}">
        <p14:creationId xmlns:p14="http://schemas.microsoft.com/office/powerpoint/2010/main" val="237971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CEDCC8-D99E-684A-8501-77BB7694739F}" type="datetimeFigureOut">
              <a:rPr lang="en-US" smtClean="0"/>
              <a:t>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F49BD-2459-C14E-82FF-9F02B655C0FF}" type="slidenum">
              <a:rPr lang="en-US" smtClean="0"/>
              <a:t>‹#›</a:t>
            </a:fld>
            <a:endParaRPr lang="en-US"/>
          </a:p>
        </p:txBody>
      </p:sp>
    </p:spTree>
    <p:extLst>
      <p:ext uri="{BB962C8B-B14F-4D97-AF65-F5344CB8AC3E}">
        <p14:creationId xmlns:p14="http://schemas.microsoft.com/office/powerpoint/2010/main" val="960705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CEDCC8-D99E-684A-8501-77BB7694739F}" type="datetimeFigureOut">
              <a:rPr lang="en-US" smtClean="0"/>
              <a:t>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F49BD-2459-C14E-82FF-9F02B655C0FF}" type="slidenum">
              <a:rPr lang="en-US" smtClean="0"/>
              <a:t>‹#›</a:t>
            </a:fld>
            <a:endParaRPr lang="en-US"/>
          </a:p>
        </p:txBody>
      </p:sp>
    </p:spTree>
    <p:extLst>
      <p:ext uri="{BB962C8B-B14F-4D97-AF65-F5344CB8AC3E}">
        <p14:creationId xmlns:p14="http://schemas.microsoft.com/office/powerpoint/2010/main" val="4024097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CEDCC8-D99E-684A-8501-77BB7694739F}" type="datetimeFigureOut">
              <a:rPr lang="en-US" smtClean="0"/>
              <a:t>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F49BD-2459-C14E-82FF-9F02B655C0FF}" type="slidenum">
              <a:rPr lang="en-US" smtClean="0"/>
              <a:t>‹#›</a:t>
            </a:fld>
            <a:endParaRPr lang="en-US"/>
          </a:p>
        </p:txBody>
      </p:sp>
    </p:spTree>
    <p:extLst>
      <p:ext uri="{BB962C8B-B14F-4D97-AF65-F5344CB8AC3E}">
        <p14:creationId xmlns:p14="http://schemas.microsoft.com/office/powerpoint/2010/main" val="554179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CEDCC8-D99E-684A-8501-77BB7694739F}" type="datetimeFigureOut">
              <a:rPr lang="en-US" smtClean="0"/>
              <a:t>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F49BD-2459-C14E-82FF-9F02B655C0FF}" type="slidenum">
              <a:rPr lang="en-US" smtClean="0"/>
              <a:t>‹#›</a:t>
            </a:fld>
            <a:endParaRPr lang="en-US"/>
          </a:p>
        </p:txBody>
      </p:sp>
    </p:spTree>
    <p:extLst>
      <p:ext uri="{BB962C8B-B14F-4D97-AF65-F5344CB8AC3E}">
        <p14:creationId xmlns:p14="http://schemas.microsoft.com/office/powerpoint/2010/main" val="2460918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CEDCC8-D99E-684A-8501-77BB7694739F}" type="datetimeFigureOut">
              <a:rPr lang="en-US" smtClean="0"/>
              <a:t>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0F49BD-2459-C14E-82FF-9F02B655C0FF}" type="slidenum">
              <a:rPr lang="en-US" smtClean="0"/>
              <a:t>‹#›</a:t>
            </a:fld>
            <a:endParaRPr lang="en-US"/>
          </a:p>
        </p:txBody>
      </p:sp>
    </p:spTree>
    <p:extLst>
      <p:ext uri="{BB962C8B-B14F-4D97-AF65-F5344CB8AC3E}">
        <p14:creationId xmlns:p14="http://schemas.microsoft.com/office/powerpoint/2010/main" val="637965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CEDCC8-D99E-684A-8501-77BB7694739F}" type="datetimeFigureOut">
              <a:rPr lang="en-US" smtClean="0"/>
              <a:t>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0F49BD-2459-C14E-82FF-9F02B655C0FF}" type="slidenum">
              <a:rPr lang="en-US" smtClean="0"/>
              <a:t>‹#›</a:t>
            </a:fld>
            <a:endParaRPr lang="en-US"/>
          </a:p>
        </p:txBody>
      </p:sp>
    </p:spTree>
    <p:extLst>
      <p:ext uri="{BB962C8B-B14F-4D97-AF65-F5344CB8AC3E}">
        <p14:creationId xmlns:p14="http://schemas.microsoft.com/office/powerpoint/2010/main" val="885240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CEDCC8-D99E-684A-8501-77BB7694739F}" type="datetimeFigureOut">
              <a:rPr lang="en-US" smtClean="0"/>
              <a:t>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0F49BD-2459-C14E-82FF-9F02B655C0FF}" type="slidenum">
              <a:rPr lang="en-US" smtClean="0"/>
              <a:t>‹#›</a:t>
            </a:fld>
            <a:endParaRPr lang="en-US"/>
          </a:p>
        </p:txBody>
      </p:sp>
    </p:spTree>
    <p:extLst>
      <p:ext uri="{BB962C8B-B14F-4D97-AF65-F5344CB8AC3E}">
        <p14:creationId xmlns:p14="http://schemas.microsoft.com/office/powerpoint/2010/main" val="531761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CEDCC8-D99E-684A-8501-77BB7694739F}" type="datetimeFigureOut">
              <a:rPr lang="en-US" smtClean="0"/>
              <a:t>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0F49BD-2459-C14E-82FF-9F02B655C0FF}" type="slidenum">
              <a:rPr lang="en-US" smtClean="0"/>
              <a:t>‹#›</a:t>
            </a:fld>
            <a:endParaRPr lang="en-US"/>
          </a:p>
        </p:txBody>
      </p:sp>
    </p:spTree>
    <p:extLst>
      <p:ext uri="{BB962C8B-B14F-4D97-AF65-F5344CB8AC3E}">
        <p14:creationId xmlns:p14="http://schemas.microsoft.com/office/powerpoint/2010/main" val="35301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CEDCC8-D99E-684A-8501-77BB7694739F}" type="datetimeFigureOut">
              <a:rPr lang="en-US" smtClean="0"/>
              <a:t>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0F49BD-2459-C14E-82FF-9F02B655C0FF}" type="slidenum">
              <a:rPr lang="en-US" smtClean="0"/>
              <a:t>‹#›</a:t>
            </a:fld>
            <a:endParaRPr lang="en-US"/>
          </a:p>
        </p:txBody>
      </p:sp>
    </p:spTree>
    <p:extLst>
      <p:ext uri="{BB962C8B-B14F-4D97-AF65-F5344CB8AC3E}">
        <p14:creationId xmlns:p14="http://schemas.microsoft.com/office/powerpoint/2010/main" val="3713787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CEDCC8-D99E-684A-8501-77BB7694739F}" type="datetimeFigureOut">
              <a:rPr lang="en-US" smtClean="0"/>
              <a:t>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0F49BD-2459-C14E-82FF-9F02B655C0FF}" type="slidenum">
              <a:rPr lang="en-US" smtClean="0"/>
              <a:t>‹#›</a:t>
            </a:fld>
            <a:endParaRPr lang="en-US"/>
          </a:p>
        </p:txBody>
      </p:sp>
    </p:spTree>
    <p:extLst>
      <p:ext uri="{BB962C8B-B14F-4D97-AF65-F5344CB8AC3E}">
        <p14:creationId xmlns:p14="http://schemas.microsoft.com/office/powerpoint/2010/main" val="921804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CEDCC8-D99E-684A-8501-77BB7694739F}" type="datetimeFigureOut">
              <a:rPr lang="en-US" smtClean="0"/>
              <a:t>2/8/16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0F49BD-2459-C14E-82FF-9F02B655C0FF}" type="slidenum">
              <a:rPr lang="en-US" smtClean="0"/>
              <a:t>‹#›</a:t>
            </a:fld>
            <a:endParaRPr lang="en-US"/>
          </a:p>
        </p:txBody>
      </p:sp>
    </p:spTree>
    <p:extLst>
      <p:ext uri="{BB962C8B-B14F-4D97-AF65-F5344CB8AC3E}">
        <p14:creationId xmlns:p14="http://schemas.microsoft.com/office/powerpoint/2010/main" val="3741033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8.bin"/><Relationship Id="rId5" Type="http://schemas.openxmlformats.org/officeDocument/2006/relationships/image" Target="../media/image14.emf"/><Relationship Id="rId6" Type="http://schemas.openxmlformats.org/officeDocument/2006/relationships/oleObject" Target="../embeddings/oleObject9.bin"/><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17.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11.bin"/><Relationship Id="rId5" Type="http://schemas.openxmlformats.org/officeDocument/2006/relationships/image" Target="../media/image18.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3" Type="http://schemas.openxmlformats.org/officeDocument/2006/relationships/hyperlink" Target="http://en.wikipedia.org/wiki/Sublattice" TargetMode="External"/><Relationship Id="rId4" Type="http://schemas.openxmlformats.org/officeDocument/2006/relationships/hyperlink" Target="http://en.wikipedia.org/wiki/Ion" TargetMode="External"/><Relationship Id="rId5"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en.wikipedia.org/wiki/Ferrite_(magnet)" TargetMode="External"/><Relationship Id="rId4" Type="http://schemas.openxmlformats.org/officeDocument/2006/relationships/hyperlink" Target="http://en.wikipedia.org/wiki/Curie_temperature" TargetMode="External"/><Relationship Id="rId5" Type="http://schemas.openxmlformats.org/officeDocument/2006/relationships/hyperlink" Target="http://en.wikipedia.org/wiki/Paramagnetic" TargetMode="External"/><Relationship Id="rId6" Type="http://schemas.openxmlformats.org/officeDocument/2006/relationships/hyperlink" Target="http://en.wikipedia.org/wiki/Resistivity" TargetMode="External"/><Relationship Id="rId7" Type="http://schemas.openxmlformats.org/officeDocument/2006/relationships/hyperlink" Target="http://en.wikipedia.org/wiki/Anisotropy" TargetMode="External"/><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28.png"/><Relationship Id="rId1" Type="http://schemas.openxmlformats.org/officeDocument/2006/relationships/slideLayout" Target="../slideLayouts/slideLayout7.xml"/><Relationship Id="rId2"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2.bin"/><Relationship Id="rId4" Type="http://schemas.openxmlformats.org/officeDocument/2006/relationships/image" Target="../media/image30.wmf"/><Relationship Id="rId5" Type="http://schemas.openxmlformats.org/officeDocument/2006/relationships/image" Target="../media/image29.jpeg"/><Relationship Id="rId1" Type="http://schemas.openxmlformats.org/officeDocument/2006/relationships/vmlDrawing" Target="../drawings/vmlDrawing7.vml"/><Relationship Id="rId2"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3.bin"/><Relationship Id="rId4" Type="http://schemas.openxmlformats.org/officeDocument/2006/relationships/image" Target="../media/image31.wmf"/><Relationship Id="rId5" Type="http://schemas.openxmlformats.org/officeDocument/2006/relationships/image" Target="../media/image29.jpeg"/><Relationship Id="rId1" Type="http://schemas.openxmlformats.org/officeDocument/2006/relationships/vmlDrawing" Target="../drawings/vmlDrawing8.vml"/><Relationship Id="rId2"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oleObject" Target="../embeddings/oleObject1.bin"/><Relationship Id="rId7" Type="http://schemas.openxmlformats.org/officeDocument/2006/relationships/image" Target="../media/image2.emf"/><Relationship Id="rId8" Type="http://schemas.openxmlformats.org/officeDocument/2006/relationships/oleObject" Target="../embeddings/oleObject2.bin"/><Relationship Id="rId9" Type="http://schemas.openxmlformats.org/officeDocument/2006/relationships/image" Target="../media/image3.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6.emf"/><Relationship Id="rId5" Type="http://schemas.openxmlformats.org/officeDocument/2006/relationships/oleObject" Target="../embeddings/oleObject4.bin"/><Relationship Id="rId6" Type="http://schemas.openxmlformats.org/officeDocument/2006/relationships/image" Target="../media/image7.emf"/><Relationship Id="rId7" Type="http://schemas.openxmlformats.org/officeDocument/2006/relationships/oleObject" Target="../embeddings/oleObject5.bin"/><Relationship Id="rId8" Type="http://schemas.openxmlformats.org/officeDocument/2006/relationships/image" Target="../media/image8.emf"/><Relationship Id="rId9" Type="http://schemas.openxmlformats.org/officeDocument/2006/relationships/oleObject" Target="../embeddings/oleObject6.bin"/><Relationship Id="rId10" Type="http://schemas.openxmlformats.org/officeDocument/2006/relationships/image" Target="../media/image9.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oleObject" Target="../embeddings/oleObject7.bin"/><Relationship Id="rId5" Type="http://schemas.openxmlformats.org/officeDocument/2006/relationships/image" Target="../media/image10.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ctrTitle"/>
          </p:nvPr>
        </p:nvSpPr>
        <p:spPr>
          <a:xfrm>
            <a:off x="685800" y="457200"/>
            <a:ext cx="8153400" cy="4800600"/>
          </a:xfrm>
        </p:spPr>
        <p:txBody>
          <a:bodyPr>
            <a:noAutofit/>
          </a:bodyPr>
          <a:lstStyle/>
          <a:p>
            <a:pPr eaLnBrk="1" hangingPunct="1"/>
            <a:r>
              <a:rPr lang="en-US" sz="4000" b="1" dirty="0">
                <a:latin typeface="Times New Roman"/>
                <a:cs typeface="Times New Roman"/>
              </a:rPr>
              <a:t/>
            </a:r>
            <a:br>
              <a:rPr lang="en-US" sz="4000" b="1" dirty="0">
                <a:latin typeface="Times New Roman"/>
                <a:cs typeface="Times New Roman"/>
              </a:rPr>
            </a:br>
            <a:r>
              <a:rPr lang="en-US" sz="4000" b="1" dirty="0">
                <a:latin typeface="Times New Roman"/>
                <a:cs typeface="Times New Roman"/>
              </a:rPr>
              <a:t> </a:t>
            </a:r>
            <a:br>
              <a:rPr lang="en-US" sz="4000" b="1" dirty="0">
                <a:latin typeface="Times New Roman"/>
                <a:cs typeface="Times New Roman"/>
              </a:rPr>
            </a:br>
            <a:r>
              <a:rPr lang="en-US" sz="4000" b="1" dirty="0">
                <a:latin typeface="Times New Roman"/>
                <a:cs typeface="Times New Roman"/>
              </a:rPr>
              <a:t>MAGNETIC PROPERTIES OF MATTER</a:t>
            </a:r>
            <a:br>
              <a:rPr lang="en-US" sz="4000" b="1" dirty="0">
                <a:latin typeface="Times New Roman"/>
                <a:cs typeface="Times New Roman"/>
              </a:rPr>
            </a:br>
            <a:r>
              <a:rPr lang="en-US" sz="4000" b="1" dirty="0" smtClean="0">
                <a:latin typeface="Times New Roman"/>
                <a:cs typeface="Times New Roman"/>
              </a:rPr>
              <a:t/>
            </a:r>
            <a:br>
              <a:rPr lang="en-US" sz="4000" b="1" dirty="0" smtClean="0">
                <a:latin typeface="Times New Roman"/>
                <a:cs typeface="Times New Roman"/>
              </a:rPr>
            </a:br>
            <a:r>
              <a:rPr lang="en-US" sz="4000" b="1" dirty="0">
                <a:latin typeface="Times New Roman"/>
                <a:cs typeface="Times New Roman"/>
              </a:rPr>
              <a:t/>
            </a:r>
            <a:br>
              <a:rPr lang="en-US" sz="4000" b="1" dirty="0">
                <a:latin typeface="Times New Roman"/>
                <a:cs typeface="Times New Roman"/>
              </a:rPr>
            </a:br>
            <a:r>
              <a:rPr lang="ja-JP" altLang="ja-JP" sz="4000" b="1" dirty="0" smtClean="0">
                <a:latin typeface="Times New Roman"/>
                <a:cs typeface="Times New Roman"/>
              </a:rPr>
              <a:t>P</a:t>
            </a:r>
            <a:r>
              <a:rPr lang="en-US" altLang="ja-JP" sz="4000" b="1" dirty="0" smtClean="0">
                <a:latin typeface="Times New Roman"/>
                <a:cs typeface="Times New Roman"/>
              </a:rPr>
              <a:t>HY</a:t>
            </a:r>
            <a:r>
              <a:rPr lang="ja-JP" altLang="en-US" sz="4000" b="1" dirty="0" smtClean="0">
                <a:latin typeface="Times New Roman"/>
                <a:cs typeface="Times New Roman"/>
              </a:rPr>
              <a:t> </a:t>
            </a:r>
            <a:r>
              <a:rPr lang="en-US" altLang="ja-JP" sz="4000" b="1" dirty="0" smtClean="0">
                <a:latin typeface="Times New Roman"/>
                <a:cs typeface="Times New Roman"/>
              </a:rPr>
              <a:t>170</a:t>
            </a:r>
            <a:r>
              <a:rPr lang="ja-JP" altLang="en-US" sz="4000" b="1" dirty="0" smtClean="0">
                <a:latin typeface="Times New Roman"/>
                <a:cs typeface="Times New Roman"/>
              </a:rPr>
              <a:t> </a:t>
            </a:r>
            <a:r>
              <a:rPr lang="en-US" altLang="ja-JP" sz="4000" b="1" dirty="0" smtClean="0">
                <a:latin typeface="Times New Roman"/>
                <a:cs typeface="Times New Roman"/>
              </a:rPr>
              <a:t>LECTURE</a:t>
            </a:r>
            <a:r>
              <a:rPr lang="ja-JP" altLang="en-US" sz="4000" b="1" dirty="0" smtClean="0">
                <a:latin typeface="Times New Roman"/>
                <a:cs typeface="Times New Roman"/>
              </a:rPr>
              <a:t> </a:t>
            </a:r>
            <a:r>
              <a:rPr lang="en-US" altLang="ja-JP" sz="4000" b="1" dirty="0" smtClean="0">
                <a:latin typeface="Times New Roman"/>
                <a:cs typeface="Times New Roman"/>
              </a:rPr>
              <a:t>3</a:t>
            </a:r>
            <a:r>
              <a:rPr lang="ja-JP" altLang="en-US" sz="4000" b="1" dirty="0" smtClean="0">
                <a:latin typeface="Times New Roman"/>
                <a:cs typeface="Times New Roman"/>
              </a:rPr>
              <a:t> </a:t>
            </a:r>
            <a:r>
              <a:rPr lang="en-US" altLang="ja-JP" sz="4000" b="1" dirty="0" smtClean="0">
                <a:latin typeface="Times New Roman"/>
                <a:cs typeface="Times New Roman"/>
              </a:rPr>
              <a:t>&amp;</a:t>
            </a:r>
            <a:r>
              <a:rPr lang="ja-JP" altLang="en-US" sz="4000" b="1" dirty="0" smtClean="0">
                <a:latin typeface="Times New Roman"/>
                <a:cs typeface="Times New Roman"/>
              </a:rPr>
              <a:t> </a:t>
            </a:r>
            <a:r>
              <a:rPr lang="en-US" altLang="ja-JP" sz="4000" b="1" dirty="0" smtClean="0">
                <a:latin typeface="Times New Roman"/>
                <a:cs typeface="Times New Roman"/>
              </a:rPr>
              <a:t>4</a:t>
            </a:r>
            <a:r>
              <a:rPr lang="en-US" sz="4000" dirty="0">
                <a:latin typeface="Times New Roman"/>
                <a:cs typeface="Times New Roman"/>
              </a:rPr>
              <a:t> </a:t>
            </a:r>
            <a:r>
              <a:rPr lang="en-US" sz="4000" dirty="0" smtClean="0">
                <a:latin typeface="Times New Roman"/>
                <a:cs typeface="Times New Roman"/>
              </a:rPr>
              <a:t/>
            </a:r>
            <a:br>
              <a:rPr lang="en-US" sz="4000" dirty="0" smtClean="0">
                <a:latin typeface="Times New Roman"/>
                <a:cs typeface="Times New Roman"/>
              </a:rPr>
            </a:br>
            <a:r>
              <a:rPr lang="en-US" altLang="ja-JP" sz="4000" dirty="0" smtClean="0">
                <a:latin typeface="Times New Roman"/>
                <a:cs typeface="Times New Roman"/>
              </a:rPr>
              <a:t>Abavare</a:t>
            </a:r>
            <a:r>
              <a:rPr lang="en-US" sz="4000" dirty="0">
                <a:latin typeface="Times New Roman"/>
                <a:cs typeface="Times New Roman"/>
              </a:rPr>
              <a:t/>
            </a:r>
            <a:br>
              <a:rPr lang="en-US" sz="4000" dirty="0">
                <a:latin typeface="Times New Roman"/>
                <a:cs typeface="Times New Roman"/>
              </a:rPr>
            </a:br>
            <a:r>
              <a:rPr lang="en-US" sz="4000" dirty="0">
                <a:latin typeface="Times New Roman"/>
                <a:cs typeface="Times New Roman"/>
              </a:rPr>
              <a:t/>
            </a:r>
            <a:br>
              <a:rPr lang="en-US" sz="4000" dirty="0">
                <a:latin typeface="Times New Roman"/>
                <a:cs typeface="Times New Roman"/>
              </a:rPr>
            </a:br>
            <a:endParaRPr lang="en-US" sz="4000" dirty="0">
              <a:latin typeface="Times New Roman"/>
              <a:cs typeface="Times New Roman"/>
            </a:endParaRPr>
          </a:p>
        </p:txBody>
      </p:sp>
      <p:sp>
        <p:nvSpPr>
          <p:cNvPr id="4710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fld id="{4F4365CF-C1AE-5A47-A6A0-35DDEE6424A8}" type="slidenum">
              <a:rPr lang="en-US" sz="1200" b="0">
                <a:solidFill>
                  <a:srgbClr val="898989"/>
                </a:solidFill>
                <a:latin typeface="Calibri" charset="0"/>
              </a:rPr>
              <a:pPr eaLnBrk="1" hangingPunct="1"/>
              <a:t>1</a:t>
            </a:fld>
            <a:endParaRPr lang="en-US" sz="1200" b="0">
              <a:solidFill>
                <a:srgbClr val="898989"/>
              </a:solidFill>
              <a:latin typeface="Calibri" charset="0"/>
            </a:endParaRPr>
          </a:p>
        </p:txBody>
      </p:sp>
    </p:spTree>
    <p:extLst>
      <p:ext uri="{BB962C8B-B14F-4D97-AF65-F5344CB8AC3E}">
        <p14:creationId xmlns:p14="http://schemas.microsoft.com/office/powerpoint/2010/main" val="408987308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477000"/>
          </a:xfrm>
        </p:spPr>
        <p:txBody>
          <a:bodyPr rtlCol="0">
            <a:normAutofit/>
          </a:bodyPr>
          <a:lstStyle/>
          <a:p>
            <a:pPr marL="0" indent="0" algn="just" eaLnBrk="1" fontAlgn="auto" hangingPunct="1">
              <a:spcAft>
                <a:spcPts val="0"/>
              </a:spcAft>
              <a:buFont typeface="Arial" pitchFamily="34" charset="0"/>
              <a:buNone/>
              <a:defRPr/>
            </a:pPr>
            <a:r>
              <a:rPr lang="en-US" dirty="0" smtClean="0">
                <a:latin typeface="Times New Roman"/>
                <a:ea typeface="+mn-ea"/>
                <a:cs typeface="Times New Roman"/>
              </a:rPr>
              <a:t>NB</a:t>
            </a:r>
            <a:endParaRPr lang="en-US" dirty="0">
              <a:latin typeface="Times New Roman"/>
              <a:ea typeface="+mn-ea"/>
              <a:cs typeface="Times New Roman"/>
            </a:endParaRPr>
          </a:p>
          <a:p>
            <a:pPr marL="0" indent="0" algn="just" eaLnBrk="1" fontAlgn="auto" hangingPunct="1">
              <a:spcAft>
                <a:spcPts val="0"/>
              </a:spcAft>
              <a:buFont typeface="Arial" pitchFamily="34" charset="0"/>
              <a:buNone/>
              <a:defRPr/>
            </a:pPr>
            <a:r>
              <a:rPr lang="en-US" dirty="0" smtClean="0">
                <a:latin typeface="Times New Roman"/>
                <a:ea typeface="+mn-ea"/>
                <a:cs typeface="Times New Roman"/>
              </a:rPr>
              <a:t>The nucleus of the atom also has a magnetic moment. This is due to </a:t>
            </a:r>
          </a:p>
          <a:p>
            <a:pPr algn="just" eaLnBrk="1" fontAlgn="auto" hangingPunct="1">
              <a:spcAft>
                <a:spcPts val="0"/>
              </a:spcAft>
              <a:buFont typeface="Arial" pitchFamily="34" charset="0"/>
              <a:buChar char="•"/>
              <a:defRPr/>
            </a:pPr>
            <a:r>
              <a:rPr lang="en-US" dirty="0" smtClean="0">
                <a:latin typeface="Times New Roman"/>
                <a:ea typeface="+mn-ea"/>
                <a:cs typeface="Times New Roman"/>
              </a:rPr>
              <a:t>(i) the orbital motion of the protons inside the nucleus, and </a:t>
            </a:r>
          </a:p>
          <a:p>
            <a:pPr algn="just" eaLnBrk="1" fontAlgn="auto" hangingPunct="1">
              <a:spcAft>
                <a:spcPts val="0"/>
              </a:spcAft>
              <a:buFont typeface="Arial" pitchFamily="34" charset="0"/>
              <a:buChar char="•"/>
              <a:defRPr/>
            </a:pPr>
            <a:r>
              <a:rPr lang="en-US" dirty="0" smtClean="0">
                <a:latin typeface="Times New Roman"/>
                <a:ea typeface="+mn-ea"/>
                <a:cs typeface="Times New Roman"/>
              </a:rPr>
              <a:t>(ii) the rotational motion of individual protons and neutrons. </a:t>
            </a:r>
          </a:p>
          <a:p>
            <a:pPr marL="0" indent="0" algn="just" eaLnBrk="1" fontAlgn="auto" hangingPunct="1">
              <a:spcAft>
                <a:spcPts val="0"/>
              </a:spcAft>
              <a:buFont typeface="Arial" pitchFamily="34" charset="0"/>
              <a:buNone/>
              <a:defRPr/>
            </a:pPr>
            <a:r>
              <a:rPr lang="en-US" dirty="0" smtClean="0">
                <a:latin typeface="Times New Roman"/>
                <a:ea typeface="+mn-ea"/>
                <a:cs typeface="Times New Roman"/>
              </a:rPr>
              <a:t>The magnetic moment of a proton or neutron is small compared with that of an electron, and in reckoning the total magnetic moment of an atom, the nucleus can usually be neglected.</a:t>
            </a:r>
          </a:p>
          <a:p>
            <a:pPr marL="0" indent="0" algn="just" eaLnBrk="1" fontAlgn="auto" hangingPunct="1">
              <a:spcAft>
                <a:spcPts val="0"/>
              </a:spcAft>
              <a:buFont typeface="Arial" pitchFamily="34" charset="0"/>
              <a:buNone/>
              <a:defRPr/>
            </a:pPr>
            <a:endParaRPr lang="en-US" dirty="0" smtClean="0">
              <a:latin typeface="Times New Roman"/>
              <a:ea typeface="+mn-ea"/>
              <a:cs typeface="Times New Roman"/>
            </a:endParaRPr>
          </a:p>
          <a:p>
            <a:pPr algn="just" eaLnBrk="1" fontAlgn="auto" hangingPunct="1">
              <a:spcAft>
                <a:spcPts val="0"/>
              </a:spcAft>
              <a:buFont typeface="Arial" pitchFamily="34" charset="0"/>
              <a:buChar char="•"/>
              <a:defRPr/>
            </a:pPr>
            <a:endParaRPr lang="en-US" dirty="0">
              <a:latin typeface="Times New Roman"/>
              <a:ea typeface="+mn-ea"/>
              <a:cs typeface="Times New Roman"/>
            </a:endParaRPr>
          </a:p>
        </p:txBody>
      </p:sp>
      <p:sp>
        <p:nvSpPr>
          <p:cNvPr id="6144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fld id="{28002ED5-E0AD-A34C-B336-27E7770EDECE}" type="slidenum">
              <a:rPr lang="en-US" sz="1200" b="0">
                <a:solidFill>
                  <a:srgbClr val="898989"/>
                </a:solidFill>
                <a:latin typeface="Calibri" charset="0"/>
              </a:rPr>
              <a:pPr eaLnBrk="1" hangingPunct="1"/>
              <a:t>10</a:t>
            </a:fld>
            <a:endParaRPr lang="en-US" sz="1200" b="0">
              <a:solidFill>
                <a:srgbClr val="898989"/>
              </a:solidFill>
              <a:latin typeface="Calibri" charset="0"/>
            </a:endParaRPr>
          </a:p>
        </p:txBody>
      </p:sp>
    </p:spTree>
    <p:extLst>
      <p:ext uri="{BB962C8B-B14F-4D97-AF65-F5344CB8AC3E}">
        <p14:creationId xmlns:p14="http://schemas.microsoft.com/office/powerpoint/2010/main" val="291203226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latin typeface="Times New Roman"/>
                <a:cs typeface="Times New Roman"/>
              </a:rPr>
              <a:t> </a:t>
            </a:r>
            <a:r>
              <a:rPr lang="en-US" dirty="0">
                <a:latin typeface="Times New Roman"/>
                <a:cs typeface="Times New Roman"/>
              </a:rPr>
              <a:t/>
            </a:r>
            <a:br>
              <a:rPr lang="en-US" dirty="0">
                <a:latin typeface="Times New Roman"/>
                <a:cs typeface="Times New Roman"/>
              </a:rPr>
            </a:br>
            <a:r>
              <a:rPr lang="en-GB" dirty="0" smtClean="0">
                <a:latin typeface="Times New Roman"/>
                <a:cs typeface="Times New Roman"/>
              </a:rPr>
              <a:t>CLASSIFICATION </a:t>
            </a:r>
            <a:r>
              <a:rPr lang="en-GB" dirty="0">
                <a:latin typeface="Times New Roman"/>
                <a:cs typeface="Times New Roman"/>
              </a:rPr>
              <a:t>OF MAGNETIC MATERIALS</a:t>
            </a:r>
            <a:r>
              <a:rPr lang="en-US" dirty="0">
                <a:latin typeface="Times New Roman"/>
                <a:cs typeface="Times New Roman"/>
              </a:rPr>
              <a:t/>
            </a:r>
            <a:br>
              <a:rPr lang="en-US" dirty="0">
                <a:latin typeface="Times New Roman"/>
                <a:cs typeface="Times New Roman"/>
              </a:rPr>
            </a:br>
            <a:endParaRPr lang="en-US" dirty="0">
              <a:latin typeface="Times New Roman"/>
              <a:cs typeface="Times New Roman"/>
            </a:endParaRPr>
          </a:p>
        </p:txBody>
      </p:sp>
      <p:sp>
        <p:nvSpPr>
          <p:cNvPr id="3" name="Content Placeholder 2"/>
          <p:cNvSpPr>
            <a:spLocks noGrp="1"/>
          </p:cNvSpPr>
          <p:nvPr>
            <p:ph idx="1"/>
          </p:nvPr>
        </p:nvSpPr>
        <p:spPr/>
        <p:txBody>
          <a:bodyPr/>
          <a:lstStyle/>
          <a:p>
            <a:r>
              <a:rPr lang="en-US" dirty="0" smtClean="0"/>
              <a:t>Establish the relationship</a:t>
            </a:r>
          </a:p>
          <a:p>
            <a:r>
              <a:rPr lang="en-US" dirty="0" smtClean="0"/>
              <a:t>Basic interactions:</a:t>
            </a:r>
          </a:p>
          <a:p>
            <a:r>
              <a:rPr lang="en-US" dirty="0" err="1" smtClean="0"/>
              <a:t>Diagmagnetic</a:t>
            </a:r>
            <a:r>
              <a:rPr lang="en-US" dirty="0" smtClean="0"/>
              <a:t>, paramagnetic, ferromagnetic</a:t>
            </a:r>
            <a:endParaRPr lang="en-US" dirty="0"/>
          </a:p>
        </p:txBody>
      </p:sp>
    </p:spTree>
    <p:extLst>
      <p:ext uri="{BB962C8B-B14F-4D97-AF65-F5344CB8AC3E}">
        <p14:creationId xmlns:p14="http://schemas.microsoft.com/office/powerpoint/2010/main" val="2071055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54124" y="1637763"/>
            <a:ext cx="4241800" cy="3886200"/>
          </a:xfrm>
          <a:prstGeom prst="rect">
            <a:avLst/>
          </a:prstGeom>
        </p:spPr>
      </p:pic>
    </p:spTree>
    <p:extLst>
      <p:ext uri="{BB962C8B-B14F-4D97-AF65-F5344CB8AC3E}">
        <p14:creationId xmlns:p14="http://schemas.microsoft.com/office/powerpoint/2010/main" val="648416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33400"/>
          </a:xfrm>
        </p:spPr>
        <p:txBody>
          <a:bodyPr rtlCol="0">
            <a:normAutofit fontScale="90000"/>
          </a:bodyPr>
          <a:lstStyle/>
          <a:p>
            <a:pPr eaLnBrk="1" fontAlgn="auto" hangingPunct="1">
              <a:spcAft>
                <a:spcPts val="0"/>
              </a:spcAft>
              <a:defRPr/>
            </a:pPr>
            <a:r>
              <a:rPr lang="en-US" dirty="0" smtClean="0">
                <a:latin typeface="Times New Roman"/>
                <a:ea typeface="+mj-ea"/>
                <a:cs typeface="Times New Roman"/>
              </a:rPr>
              <a:t> </a:t>
            </a:r>
            <a:r>
              <a:rPr lang="en-US" sz="4000" dirty="0" smtClean="0">
                <a:latin typeface="Times New Roman"/>
                <a:ea typeface="+mj-ea"/>
                <a:cs typeface="Times New Roman"/>
              </a:rPr>
              <a:t>DIAMAGNETISM</a:t>
            </a:r>
            <a:endParaRPr lang="en-US" sz="4000" dirty="0">
              <a:latin typeface="Times New Roman"/>
              <a:ea typeface="+mj-ea"/>
              <a:cs typeface="Times New Roman"/>
            </a:endParaRPr>
          </a:p>
        </p:txBody>
      </p:sp>
      <p:sp>
        <p:nvSpPr>
          <p:cNvPr id="3" name="Content Placeholder 2"/>
          <p:cNvSpPr>
            <a:spLocks noGrp="1"/>
          </p:cNvSpPr>
          <p:nvPr>
            <p:ph idx="1"/>
          </p:nvPr>
        </p:nvSpPr>
        <p:spPr>
          <a:xfrm>
            <a:off x="76200" y="685800"/>
            <a:ext cx="8991600" cy="6096000"/>
          </a:xfrm>
        </p:spPr>
        <p:txBody>
          <a:bodyPr rtlCol="0">
            <a:normAutofit/>
          </a:bodyPr>
          <a:lstStyle/>
          <a:p>
            <a:pPr marL="0" indent="0" eaLnBrk="1" fontAlgn="auto" hangingPunct="1">
              <a:spcAft>
                <a:spcPts val="0"/>
              </a:spcAft>
              <a:buFont typeface="Arial" pitchFamily="34" charset="0"/>
              <a:buNone/>
              <a:defRPr/>
            </a:pPr>
            <a:r>
              <a:rPr lang="en-US" i="1" u="sng" dirty="0">
                <a:latin typeface="Times New Roman"/>
                <a:cs typeface="Times New Roman"/>
              </a:rPr>
              <a:t>Diamagnetic materials</a:t>
            </a:r>
            <a:r>
              <a:rPr lang="en-US" u="sng" dirty="0">
                <a:latin typeface="Times New Roman"/>
                <a:cs typeface="Times New Roman"/>
              </a:rPr>
              <a:t> </a:t>
            </a:r>
            <a:endParaRPr lang="en-US" u="sng" dirty="0" smtClean="0">
              <a:latin typeface="Times New Roman"/>
              <a:cs typeface="Times New Roman"/>
            </a:endParaRPr>
          </a:p>
          <a:p>
            <a:pPr eaLnBrk="1" fontAlgn="auto" hangingPunct="1">
              <a:spcAft>
                <a:spcPts val="0"/>
              </a:spcAft>
              <a:buFont typeface="Arial" pitchFamily="34" charset="0"/>
              <a:buChar char="•"/>
              <a:defRPr/>
            </a:pPr>
            <a:r>
              <a:rPr lang="en-US" dirty="0" smtClean="0">
                <a:latin typeface="Times New Roman"/>
                <a:cs typeface="Times New Roman"/>
              </a:rPr>
              <a:t>interact </a:t>
            </a:r>
            <a:r>
              <a:rPr lang="en-US" dirty="0">
                <a:latin typeface="Times New Roman"/>
                <a:cs typeface="Times New Roman"/>
              </a:rPr>
              <a:t>weakly with an imposed magnetic </a:t>
            </a:r>
            <a:r>
              <a:rPr lang="en-US" dirty="0" smtClean="0">
                <a:latin typeface="Times New Roman"/>
                <a:cs typeface="Times New Roman"/>
              </a:rPr>
              <a:t>field.</a:t>
            </a:r>
            <a:endParaRPr lang="en-US" dirty="0">
              <a:latin typeface="Times New Roman"/>
              <a:cs typeface="Times New Roman"/>
            </a:endParaRPr>
          </a:p>
          <a:p>
            <a:pPr eaLnBrk="1" fontAlgn="auto" hangingPunct="1">
              <a:spcAft>
                <a:spcPts val="0"/>
              </a:spcAft>
              <a:buFont typeface="Arial" pitchFamily="34" charset="0"/>
              <a:buChar char="•"/>
              <a:defRPr/>
            </a:pPr>
            <a:r>
              <a:rPr lang="en-US" dirty="0" smtClean="0">
                <a:latin typeface="Times New Roman"/>
                <a:cs typeface="Times New Roman"/>
              </a:rPr>
              <a:t> </a:t>
            </a:r>
            <a:r>
              <a:rPr lang="en-US" dirty="0">
                <a:latin typeface="Times New Roman"/>
                <a:cs typeface="Times New Roman"/>
              </a:rPr>
              <a:t>weaken the existing magnetic </a:t>
            </a:r>
            <a:r>
              <a:rPr lang="en-US" dirty="0" smtClean="0">
                <a:latin typeface="Times New Roman"/>
                <a:cs typeface="Times New Roman"/>
              </a:rPr>
              <a:t>field.</a:t>
            </a:r>
          </a:p>
          <a:p>
            <a:pPr eaLnBrk="1" fontAlgn="auto" hangingPunct="1">
              <a:spcAft>
                <a:spcPts val="0"/>
              </a:spcAft>
              <a:buFont typeface="Arial" pitchFamily="34" charset="0"/>
              <a:buChar char="•"/>
              <a:defRPr/>
            </a:pPr>
            <a:r>
              <a:rPr lang="en-US" dirty="0" smtClean="0">
                <a:latin typeface="Times New Roman"/>
                <a:cs typeface="Times New Roman"/>
              </a:rPr>
              <a:t>have </a:t>
            </a:r>
            <a:r>
              <a:rPr lang="en-US" dirty="0">
                <a:latin typeface="Times New Roman"/>
                <a:cs typeface="Times New Roman"/>
              </a:rPr>
              <a:t>negative values of </a:t>
            </a:r>
            <a:r>
              <a:rPr lang="en-US" dirty="0" smtClean="0">
                <a:latin typeface="Times New Roman"/>
                <a:cs typeface="Times New Roman"/>
                <a:sym typeface="Symbol"/>
              </a:rPr>
              <a:t>magnetic susceptibility</a:t>
            </a:r>
            <a:r>
              <a:rPr lang="en-US" dirty="0" smtClean="0">
                <a:latin typeface="Times New Roman"/>
                <a:cs typeface="Times New Roman"/>
              </a:rPr>
              <a:t>. </a:t>
            </a:r>
          </a:p>
          <a:p>
            <a:pPr eaLnBrk="1" fontAlgn="auto" hangingPunct="1">
              <a:spcAft>
                <a:spcPts val="0"/>
              </a:spcAft>
              <a:buFont typeface="Arial" pitchFamily="34" charset="0"/>
              <a:buChar char="•"/>
              <a:defRPr/>
            </a:pPr>
            <a:r>
              <a:rPr lang="en-US" dirty="0" smtClean="0">
                <a:latin typeface="Times New Roman"/>
                <a:cs typeface="Times New Roman"/>
              </a:rPr>
              <a:t>The </a:t>
            </a:r>
            <a:r>
              <a:rPr lang="en-US" dirty="0">
                <a:latin typeface="Times New Roman"/>
                <a:cs typeface="Times New Roman"/>
              </a:rPr>
              <a:t>magnetic </a:t>
            </a:r>
            <a:r>
              <a:rPr lang="en-US" dirty="0" smtClean="0">
                <a:latin typeface="Times New Roman"/>
                <a:cs typeface="Times New Roman"/>
              </a:rPr>
              <a:t>susceptibility is independent </a:t>
            </a:r>
            <a:r>
              <a:rPr lang="en-US" dirty="0">
                <a:latin typeface="Times New Roman"/>
                <a:cs typeface="Times New Roman"/>
              </a:rPr>
              <a:t>of temperature and solenoid current</a:t>
            </a:r>
            <a:r>
              <a:rPr lang="en-US" dirty="0" smtClean="0">
                <a:latin typeface="Times New Roman"/>
                <a:cs typeface="Times New Roman"/>
              </a:rPr>
              <a:t>.</a:t>
            </a:r>
            <a:endParaRPr lang="en-US" dirty="0">
              <a:latin typeface="Times New Roman"/>
              <a:cs typeface="Times New Roman"/>
            </a:endParaRPr>
          </a:p>
          <a:p>
            <a:pPr marL="0" indent="0" eaLnBrk="1" fontAlgn="auto" hangingPunct="1">
              <a:spcAft>
                <a:spcPts val="0"/>
              </a:spcAft>
              <a:buFont typeface="Arial" pitchFamily="34" charset="0"/>
              <a:buNone/>
              <a:defRPr/>
            </a:pPr>
            <a:r>
              <a:rPr lang="en-US" dirty="0">
                <a:latin typeface="Times New Roman"/>
                <a:cs typeface="Times New Roman"/>
              </a:rPr>
              <a:t>A change in magnetic field lines threading a current loop causes a current to be induced in the loop. The magnetic flux produced by the induced current always acts to oppose the change</a:t>
            </a:r>
            <a:r>
              <a:rPr lang="en-US" dirty="0" smtClean="0">
                <a:latin typeface="Times New Roman"/>
                <a:cs typeface="Times New Roman"/>
              </a:rPr>
              <a:t>.</a:t>
            </a:r>
          </a:p>
          <a:p>
            <a:pPr eaLnBrk="1" fontAlgn="auto" hangingPunct="1">
              <a:spcAft>
                <a:spcPts val="0"/>
              </a:spcAft>
              <a:buFont typeface="Arial" pitchFamily="34" charset="0"/>
              <a:buChar char="•"/>
              <a:defRPr/>
            </a:pPr>
            <a:endParaRPr lang="en-US" dirty="0">
              <a:latin typeface="Times New Roman"/>
              <a:cs typeface="Times New Roman"/>
            </a:endParaRPr>
          </a:p>
          <a:p>
            <a:pPr eaLnBrk="1" fontAlgn="auto" hangingPunct="1">
              <a:spcAft>
                <a:spcPts val="0"/>
              </a:spcAft>
              <a:buFont typeface="Arial" pitchFamily="34" charset="0"/>
              <a:buChar char="•"/>
              <a:defRPr/>
            </a:pPr>
            <a:endParaRPr lang="en-US" dirty="0">
              <a:latin typeface="Times New Roman"/>
              <a:cs typeface="Times New Roman"/>
            </a:endParaRPr>
          </a:p>
        </p:txBody>
      </p:sp>
      <p:sp>
        <p:nvSpPr>
          <p:cNvPr id="7168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fld id="{D7F8D9EA-DCF2-C046-853E-295C8292EADA}" type="slidenum">
              <a:rPr lang="en-US" sz="1200" b="0">
                <a:solidFill>
                  <a:srgbClr val="898989"/>
                </a:solidFill>
                <a:latin typeface="Calibri" charset="0"/>
              </a:rPr>
              <a:pPr eaLnBrk="1" hangingPunct="1"/>
              <a:t>13</a:t>
            </a:fld>
            <a:endParaRPr lang="en-US" sz="1200" b="0">
              <a:solidFill>
                <a:srgbClr val="898989"/>
              </a:solidFill>
              <a:latin typeface="Calibri" charset="0"/>
            </a:endParaRPr>
          </a:p>
        </p:txBody>
      </p:sp>
    </p:spTree>
    <p:extLst>
      <p:ext uri="{BB962C8B-B14F-4D97-AF65-F5344CB8AC3E}">
        <p14:creationId xmlns:p14="http://schemas.microsoft.com/office/powerpoint/2010/main" val="220563085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Content Placeholder 2"/>
          <p:cNvSpPr>
            <a:spLocks noGrp="1"/>
          </p:cNvSpPr>
          <p:nvPr>
            <p:ph idx="1"/>
          </p:nvPr>
        </p:nvSpPr>
        <p:spPr>
          <a:xfrm>
            <a:off x="76200" y="152400"/>
            <a:ext cx="8991600" cy="6553200"/>
          </a:xfrm>
        </p:spPr>
        <p:txBody>
          <a:bodyPr/>
          <a:lstStyle/>
          <a:p>
            <a:pPr eaLnBrk="1" hangingPunct="1">
              <a:lnSpc>
                <a:spcPct val="90000"/>
              </a:lnSpc>
            </a:pPr>
            <a:r>
              <a:rPr lang="en-US" dirty="0">
                <a:latin typeface="Times New Roman"/>
                <a:cs typeface="Times New Roman"/>
              </a:rPr>
              <a:t>Diamagnetism is a property of all materials, but it is a very weak property and is observed in materials made of atoms that have permanent magnetic dipole moments.</a:t>
            </a:r>
          </a:p>
          <a:p>
            <a:pPr eaLnBrk="1" hangingPunct="1">
              <a:lnSpc>
                <a:spcPct val="90000"/>
              </a:lnSpc>
            </a:pPr>
            <a:r>
              <a:rPr lang="en-US" dirty="0">
                <a:latin typeface="Times New Roman"/>
                <a:cs typeface="Times New Roman"/>
              </a:rPr>
              <a:t>When a diamagnetic material is placed in a magnetic field </a:t>
            </a:r>
            <a:r>
              <a:rPr lang="en-US" i="1" dirty="0">
                <a:latin typeface="Times New Roman"/>
                <a:cs typeface="Times New Roman"/>
              </a:rPr>
              <a:t>B</a:t>
            </a:r>
            <a:r>
              <a:rPr lang="en-US" dirty="0">
                <a:latin typeface="Times New Roman"/>
                <a:cs typeface="Times New Roman"/>
              </a:rPr>
              <a:t>, the force experienced by the electron is </a:t>
            </a:r>
            <a:r>
              <a:rPr lang="en-US" i="1" dirty="0">
                <a:latin typeface="Times New Roman"/>
                <a:cs typeface="Times New Roman"/>
              </a:rPr>
              <a:t>-</a:t>
            </a:r>
            <a:r>
              <a:rPr lang="en-US" i="1" dirty="0" err="1">
                <a:latin typeface="Times New Roman"/>
                <a:cs typeface="Times New Roman"/>
              </a:rPr>
              <a:t>ev</a:t>
            </a:r>
            <a:r>
              <a:rPr lang="en-US" i="1" dirty="0">
                <a:latin typeface="Times New Roman"/>
                <a:cs typeface="Times New Roman"/>
              </a:rPr>
              <a:t> x B</a:t>
            </a:r>
            <a:r>
              <a:rPr lang="en-US" dirty="0">
                <a:latin typeface="Times New Roman"/>
                <a:cs typeface="Times New Roman"/>
              </a:rPr>
              <a:t> in addition to the usual electric force within the atom</a:t>
            </a:r>
          </a:p>
          <a:p>
            <a:pPr eaLnBrk="1" hangingPunct="1">
              <a:lnSpc>
                <a:spcPct val="90000"/>
              </a:lnSpc>
            </a:pPr>
            <a:r>
              <a:rPr lang="en-US" dirty="0">
                <a:latin typeface="Times New Roman"/>
                <a:cs typeface="Times New Roman"/>
              </a:rPr>
              <a:t>Assume that the nucleus produces an electric field </a:t>
            </a:r>
            <a:r>
              <a:rPr lang="en-US" i="1" dirty="0">
                <a:latin typeface="Times New Roman"/>
                <a:cs typeface="Times New Roman"/>
              </a:rPr>
              <a:t>E</a:t>
            </a:r>
            <a:r>
              <a:rPr lang="en-US" dirty="0">
                <a:latin typeface="Times New Roman"/>
                <a:cs typeface="Times New Roman"/>
              </a:rPr>
              <a:t>. Then the net force on the electron is </a:t>
            </a:r>
            <a:r>
              <a:rPr lang="en-US" i="1" dirty="0">
                <a:latin typeface="Times New Roman"/>
                <a:cs typeface="Times New Roman"/>
              </a:rPr>
              <a:t>-</a:t>
            </a:r>
            <a:r>
              <a:rPr lang="en-US" i="1" dirty="0" err="1">
                <a:latin typeface="Times New Roman"/>
                <a:cs typeface="Times New Roman"/>
              </a:rPr>
              <a:t>eE</a:t>
            </a:r>
            <a:r>
              <a:rPr lang="en-US" i="1" dirty="0">
                <a:latin typeface="Times New Roman"/>
                <a:cs typeface="Times New Roman"/>
              </a:rPr>
              <a:t> - </a:t>
            </a:r>
            <a:r>
              <a:rPr lang="en-US" i="1" dirty="0" err="1">
                <a:latin typeface="Times New Roman"/>
                <a:cs typeface="Times New Roman"/>
              </a:rPr>
              <a:t>ev</a:t>
            </a:r>
            <a:r>
              <a:rPr lang="en-US" i="1" dirty="0">
                <a:latin typeface="Times New Roman"/>
                <a:cs typeface="Times New Roman"/>
              </a:rPr>
              <a:t> x B</a:t>
            </a:r>
            <a:r>
              <a:rPr lang="en-US" dirty="0">
                <a:latin typeface="Times New Roman"/>
                <a:cs typeface="Times New Roman"/>
              </a:rPr>
              <a:t>.</a:t>
            </a:r>
          </a:p>
          <a:p>
            <a:pPr eaLnBrk="1" hangingPunct="1">
              <a:lnSpc>
                <a:spcPct val="90000"/>
              </a:lnSpc>
            </a:pPr>
            <a:r>
              <a:rPr lang="en-US" dirty="0">
                <a:latin typeface="Times New Roman"/>
                <a:cs typeface="Times New Roman"/>
              </a:rPr>
              <a:t>To keep the electron in a circular orbit of radius </a:t>
            </a:r>
            <a:r>
              <a:rPr lang="en-US" i="1" dirty="0">
                <a:latin typeface="Times New Roman"/>
                <a:cs typeface="Times New Roman"/>
              </a:rPr>
              <a:t>r</a:t>
            </a:r>
            <a:r>
              <a:rPr lang="en-US" dirty="0">
                <a:latin typeface="Times New Roman"/>
                <a:cs typeface="Times New Roman"/>
              </a:rPr>
              <a:t>,</a:t>
            </a:r>
          </a:p>
          <a:p>
            <a:pPr eaLnBrk="1" hangingPunct="1">
              <a:lnSpc>
                <a:spcPct val="90000"/>
              </a:lnSpc>
              <a:buFont typeface="Arial" charset="0"/>
              <a:buNone/>
            </a:pPr>
            <a:r>
              <a:rPr lang="en-US" dirty="0">
                <a:latin typeface="Times New Roman"/>
                <a:cs typeface="Times New Roman"/>
              </a:rPr>
              <a:t>                      </a:t>
            </a:r>
            <a:r>
              <a:rPr lang="en-US" dirty="0" smtClean="0">
                <a:latin typeface="Times New Roman"/>
                <a:cs typeface="Times New Roman"/>
              </a:rPr>
              <a:t> </a:t>
            </a:r>
            <a:r>
              <a:rPr lang="en-US" i="1" dirty="0" err="1">
                <a:latin typeface="Times New Roman"/>
                <a:cs typeface="Times New Roman"/>
              </a:rPr>
              <a:t>eE</a:t>
            </a:r>
            <a:r>
              <a:rPr lang="en-US" i="1" dirty="0">
                <a:latin typeface="Times New Roman"/>
                <a:cs typeface="Times New Roman"/>
              </a:rPr>
              <a:t> + </a:t>
            </a:r>
            <a:r>
              <a:rPr lang="en-US" i="1" dirty="0" err="1">
                <a:latin typeface="Times New Roman"/>
                <a:cs typeface="Times New Roman"/>
              </a:rPr>
              <a:t>evB</a:t>
            </a:r>
            <a:r>
              <a:rPr lang="en-US" i="1" dirty="0">
                <a:latin typeface="Times New Roman"/>
                <a:cs typeface="Times New Roman"/>
              </a:rPr>
              <a:t> = m</a:t>
            </a:r>
            <a:r>
              <a:rPr lang="en-US" i="1" baseline="-25000" dirty="0">
                <a:latin typeface="Times New Roman"/>
                <a:cs typeface="Times New Roman"/>
              </a:rPr>
              <a:t>e</a:t>
            </a:r>
            <a:r>
              <a:rPr lang="en-US" i="1" dirty="0">
                <a:latin typeface="Times New Roman"/>
                <a:cs typeface="Times New Roman"/>
              </a:rPr>
              <a:t>v</a:t>
            </a:r>
            <a:r>
              <a:rPr lang="en-US" i="1" baseline="30000" dirty="0">
                <a:latin typeface="Times New Roman"/>
                <a:cs typeface="Times New Roman"/>
              </a:rPr>
              <a:t>2</a:t>
            </a:r>
            <a:r>
              <a:rPr lang="en-US" i="1" dirty="0">
                <a:latin typeface="Times New Roman"/>
                <a:cs typeface="Times New Roman"/>
              </a:rPr>
              <a:t>/r</a:t>
            </a:r>
            <a:r>
              <a:rPr lang="en-US" dirty="0">
                <a:latin typeface="Times New Roman"/>
                <a:cs typeface="Times New Roman"/>
              </a:rPr>
              <a:t>   …………………..    (1</a:t>
            </a:r>
            <a:r>
              <a:rPr lang="en-US" dirty="0" smtClean="0">
                <a:latin typeface="Times New Roman"/>
                <a:cs typeface="Times New Roman"/>
              </a:rPr>
              <a:t>) finish the prove</a:t>
            </a:r>
            <a:endParaRPr lang="en-US" dirty="0">
              <a:latin typeface="Times New Roman"/>
              <a:cs typeface="Times New Roman"/>
            </a:endParaRPr>
          </a:p>
        </p:txBody>
      </p:sp>
      <p:sp>
        <p:nvSpPr>
          <p:cNvPr id="7373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fld id="{740C8EBE-2959-E042-94BE-19CDAC2341DA}" type="slidenum">
              <a:rPr lang="en-US" sz="1200" b="0">
                <a:solidFill>
                  <a:srgbClr val="898989"/>
                </a:solidFill>
                <a:latin typeface="Calibri" charset="0"/>
              </a:rPr>
              <a:pPr eaLnBrk="1" hangingPunct="1"/>
              <a:t>14</a:t>
            </a:fld>
            <a:endParaRPr lang="en-US" sz="1200" b="0">
              <a:solidFill>
                <a:srgbClr val="898989"/>
              </a:solidFill>
              <a:latin typeface="Calibri" charset="0"/>
            </a:endParaRPr>
          </a:p>
        </p:txBody>
      </p:sp>
    </p:spTree>
    <p:extLst>
      <p:ext uri="{BB962C8B-B14F-4D97-AF65-F5344CB8AC3E}">
        <p14:creationId xmlns:p14="http://schemas.microsoft.com/office/powerpoint/2010/main" val="130440272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rtlCol="0">
            <a:normAutofit fontScale="90000"/>
          </a:bodyPr>
          <a:lstStyle/>
          <a:p>
            <a:pPr eaLnBrk="1" fontAlgn="auto" hangingPunct="1">
              <a:spcAft>
                <a:spcPts val="0"/>
              </a:spcAft>
              <a:defRPr/>
            </a:pPr>
            <a:r>
              <a:rPr lang="en-US" sz="4000" dirty="0" smtClean="0">
                <a:latin typeface="Times New Roman"/>
                <a:ea typeface="+mj-ea"/>
                <a:cs typeface="Times New Roman"/>
              </a:rPr>
              <a:t>PARAMAGNETISM</a:t>
            </a:r>
            <a:endParaRPr lang="en-US" sz="4000" dirty="0">
              <a:latin typeface="Times New Roman"/>
              <a:ea typeface="+mj-ea"/>
              <a:cs typeface="Times New Roman"/>
            </a:endParaRPr>
          </a:p>
        </p:txBody>
      </p:sp>
      <p:sp>
        <p:nvSpPr>
          <p:cNvPr id="3" name="Content Placeholder 2"/>
          <p:cNvSpPr>
            <a:spLocks noGrp="1"/>
          </p:cNvSpPr>
          <p:nvPr>
            <p:ph idx="1"/>
          </p:nvPr>
        </p:nvSpPr>
        <p:spPr>
          <a:xfrm>
            <a:off x="319622" y="685800"/>
            <a:ext cx="8991600" cy="6096000"/>
          </a:xfrm>
        </p:spPr>
        <p:txBody>
          <a:bodyPr rtlCol="0">
            <a:normAutofit/>
          </a:bodyPr>
          <a:lstStyle/>
          <a:p>
            <a:pPr marL="0" indent="0" eaLnBrk="1" fontAlgn="auto" hangingPunct="1">
              <a:spcAft>
                <a:spcPts val="0"/>
              </a:spcAft>
              <a:buFont typeface="Arial" pitchFamily="34" charset="0"/>
              <a:buNone/>
              <a:defRPr/>
            </a:pPr>
            <a:r>
              <a:rPr lang="en-US" i="1" dirty="0">
                <a:latin typeface="Times New Roman"/>
                <a:ea typeface="+mn-ea"/>
                <a:cs typeface="Times New Roman"/>
              </a:rPr>
              <a:t>Paramagnetic materials</a:t>
            </a:r>
            <a:r>
              <a:rPr lang="en-US" dirty="0">
                <a:latin typeface="Times New Roman"/>
                <a:ea typeface="+mn-ea"/>
                <a:cs typeface="Times New Roman"/>
              </a:rPr>
              <a:t> </a:t>
            </a:r>
            <a:endParaRPr lang="en-US" dirty="0" smtClean="0">
              <a:latin typeface="Times New Roman"/>
              <a:ea typeface="+mn-ea"/>
              <a:cs typeface="Times New Roman"/>
            </a:endParaRPr>
          </a:p>
          <a:p>
            <a:pPr eaLnBrk="1" fontAlgn="auto" hangingPunct="1">
              <a:spcAft>
                <a:spcPts val="0"/>
              </a:spcAft>
              <a:buFont typeface="Arial" pitchFamily="34" charset="0"/>
              <a:buChar char="•"/>
              <a:defRPr/>
            </a:pPr>
            <a:r>
              <a:rPr lang="en-US" dirty="0" smtClean="0">
                <a:latin typeface="Times New Roman"/>
                <a:ea typeface="+mn-ea"/>
                <a:cs typeface="Times New Roman"/>
              </a:rPr>
              <a:t>interact </a:t>
            </a:r>
            <a:r>
              <a:rPr lang="en-US" dirty="0">
                <a:latin typeface="Times New Roman"/>
                <a:ea typeface="+mn-ea"/>
                <a:cs typeface="Times New Roman"/>
              </a:rPr>
              <a:t>weakly with the imposed magnetic </a:t>
            </a:r>
            <a:r>
              <a:rPr lang="en-US" dirty="0" smtClean="0">
                <a:latin typeface="Times New Roman"/>
                <a:ea typeface="+mn-ea"/>
                <a:cs typeface="Times New Roman"/>
              </a:rPr>
              <a:t>field</a:t>
            </a:r>
          </a:p>
          <a:p>
            <a:pPr eaLnBrk="1" fontAlgn="auto" hangingPunct="1">
              <a:spcAft>
                <a:spcPts val="0"/>
              </a:spcAft>
              <a:buFont typeface="Arial" pitchFamily="34" charset="0"/>
              <a:buChar char="•"/>
              <a:defRPr/>
            </a:pPr>
            <a:r>
              <a:rPr lang="en-US" dirty="0" smtClean="0">
                <a:latin typeface="Times New Roman"/>
                <a:ea typeface="+mn-ea"/>
                <a:cs typeface="Times New Roman"/>
              </a:rPr>
              <a:t> </a:t>
            </a:r>
            <a:r>
              <a:rPr lang="en-US" dirty="0">
                <a:latin typeface="Times New Roman"/>
                <a:ea typeface="+mn-ea"/>
                <a:cs typeface="Times New Roman"/>
              </a:rPr>
              <a:t>strengthen the existing magnetic </a:t>
            </a:r>
            <a:r>
              <a:rPr lang="en-US" dirty="0" smtClean="0">
                <a:latin typeface="Times New Roman"/>
                <a:ea typeface="+mn-ea"/>
                <a:cs typeface="Times New Roman"/>
              </a:rPr>
              <a:t>field</a:t>
            </a:r>
          </a:p>
          <a:p>
            <a:pPr eaLnBrk="1" fontAlgn="auto" hangingPunct="1">
              <a:spcAft>
                <a:spcPts val="0"/>
              </a:spcAft>
              <a:buFont typeface="Arial" pitchFamily="34" charset="0"/>
              <a:buChar char="•"/>
              <a:defRPr/>
            </a:pPr>
            <a:r>
              <a:rPr lang="en-US" dirty="0" smtClean="0">
                <a:latin typeface="Times New Roman"/>
                <a:ea typeface="+mn-ea"/>
                <a:cs typeface="Times New Roman"/>
              </a:rPr>
              <a:t>have </a:t>
            </a:r>
            <a:r>
              <a:rPr lang="en-US" dirty="0">
                <a:latin typeface="Times New Roman"/>
                <a:ea typeface="+mn-ea"/>
                <a:cs typeface="Times New Roman"/>
              </a:rPr>
              <a:t>positive values of </a:t>
            </a:r>
            <a:r>
              <a:rPr lang="en-US" dirty="0" smtClean="0">
                <a:latin typeface="Times New Roman"/>
                <a:ea typeface="+mn-ea"/>
                <a:cs typeface="Times New Roman"/>
              </a:rPr>
              <a:t> </a:t>
            </a:r>
          </a:p>
          <a:p>
            <a:pPr eaLnBrk="1" fontAlgn="auto" hangingPunct="1">
              <a:spcAft>
                <a:spcPts val="0"/>
              </a:spcAft>
              <a:buFont typeface="Arial" pitchFamily="34" charset="0"/>
              <a:buChar char="•"/>
              <a:defRPr/>
            </a:pPr>
            <a:r>
              <a:rPr lang="en-US" dirty="0" smtClean="0">
                <a:latin typeface="Times New Roman"/>
                <a:ea typeface="+mn-ea"/>
                <a:cs typeface="Times New Roman"/>
              </a:rPr>
              <a:t>      depends </a:t>
            </a:r>
            <a:r>
              <a:rPr lang="en-US" dirty="0">
                <a:latin typeface="Times New Roman"/>
                <a:ea typeface="+mn-ea"/>
                <a:cs typeface="Times New Roman"/>
              </a:rPr>
              <a:t>on temperature and is essentially independent of solenoid </a:t>
            </a:r>
            <a:r>
              <a:rPr lang="en-US" dirty="0" smtClean="0">
                <a:latin typeface="Times New Roman"/>
                <a:ea typeface="+mn-ea"/>
                <a:cs typeface="Times New Roman"/>
              </a:rPr>
              <a:t>current</a:t>
            </a:r>
          </a:p>
          <a:p>
            <a:pPr eaLnBrk="1" fontAlgn="auto" hangingPunct="1">
              <a:spcAft>
                <a:spcPts val="0"/>
              </a:spcAft>
              <a:buFont typeface="Arial" pitchFamily="34" charset="0"/>
              <a:buChar char="•"/>
              <a:defRPr/>
            </a:pPr>
            <a:endParaRPr lang="en-US" dirty="0">
              <a:latin typeface="Times New Roman"/>
              <a:ea typeface="+mn-ea"/>
              <a:cs typeface="Times New Roman"/>
            </a:endParaRPr>
          </a:p>
          <a:p>
            <a:pPr eaLnBrk="1" fontAlgn="auto" hangingPunct="1">
              <a:spcAft>
                <a:spcPts val="0"/>
              </a:spcAft>
              <a:buFont typeface="Arial" pitchFamily="34" charset="0"/>
              <a:buChar char="•"/>
              <a:defRPr/>
            </a:pPr>
            <a:r>
              <a:rPr lang="en-US" dirty="0">
                <a:latin typeface="Times New Roman"/>
                <a:ea typeface="+mn-ea"/>
                <a:cs typeface="Times New Roman"/>
              </a:rPr>
              <a:t>A paramagnetic material is composed of a uniform distribution of atomic magnetic dipoles sufficiently separated so that the magnetic field of any given dipole does not influence any of its neighbours. </a:t>
            </a:r>
          </a:p>
        </p:txBody>
      </p:sp>
      <p:sp>
        <p:nvSpPr>
          <p:cNvPr id="8397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fld id="{85033027-A84B-4446-A30B-BAAEF08041D9}" type="slidenum">
              <a:rPr lang="en-US" sz="1200" b="0">
                <a:solidFill>
                  <a:srgbClr val="898989"/>
                </a:solidFill>
                <a:latin typeface="Calibri" charset="0"/>
              </a:rPr>
              <a:pPr eaLnBrk="1" hangingPunct="1"/>
              <a:t>15</a:t>
            </a:fld>
            <a:endParaRPr lang="en-US" sz="1200" b="0">
              <a:solidFill>
                <a:srgbClr val="898989"/>
              </a:solidFill>
              <a:latin typeface="Calibri"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534820782"/>
              </p:ext>
            </p:extLst>
          </p:nvPr>
        </p:nvGraphicFramePr>
        <p:xfrm>
          <a:off x="4531782" y="2396069"/>
          <a:ext cx="819150" cy="618067"/>
        </p:xfrm>
        <a:graphic>
          <a:graphicData uri="http://schemas.openxmlformats.org/presentationml/2006/ole">
            <mc:AlternateContent xmlns:mc="http://schemas.openxmlformats.org/markup-compatibility/2006">
              <mc:Choice xmlns:v="urn:schemas-microsoft-com:vml" Requires="v">
                <p:oleObj spid="_x0000_s29774" name="Equation" r:id="rId4" imgW="215900" imgH="203200" progId="Equation.DSMT4">
                  <p:embed/>
                </p:oleObj>
              </mc:Choice>
              <mc:Fallback>
                <p:oleObj name="Equation" r:id="rId4" imgW="215900" imgH="203200" progId="Equation.DSMT4">
                  <p:embed/>
                  <p:pic>
                    <p:nvPicPr>
                      <p:cNvPr id="0" name=""/>
                      <p:cNvPicPr/>
                      <p:nvPr/>
                    </p:nvPicPr>
                    <p:blipFill>
                      <a:blip r:embed="rId5"/>
                      <a:stretch>
                        <a:fillRect/>
                      </a:stretch>
                    </p:blipFill>
                    <p:spPr>
                      <a:xfrm>
                        <a:off x="4531782" y="2396069"/>
                        <a:ext cx="819150" cy="61806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660664095"/>
              </p:ext>
            </p:extLst>
          </p:nvPr>
        </p:nvGraphicFramePr>
        <p:xfrm>
          <a:off x="431787" y="2912538"/>
          <a:ext cx="819150" cy="618067"/>
        </p:xfrm>
        <a:graphic>
          <a:graphicData uri="http://schemas.openxmlformats.org/presentationml/2006/ole">
            <mc:AlternateContent xmlns:mc="http://schemas.openxmlformats.org/markup-compatibility/2006">
              <mc:Choice xmlns:v="urn:schemas-microsoft-com:vml" Requires="v">
                <p:oleObj spid="_x0000_s29775" name="Equation" r:id="rId6" imgW="215900" imgH="203200" progId="Equation.DSMT4">
                  <p:embed/>
                </p:oleObj>
              </mc:Choice>
              <mc:Fallback>
                <p:oleObj name="Equation" r:id="rId6" imgW="215900" imgH="203200" progId="Equation.DSMT4">
                  <p:embed/>
                  <p:pic>
                    <p:nvPicPr>
                      <p:cNvPr id="0" name=""/>
                      <p:cNvPicPr/>
                      <p:nvPr/>
                    </p:nvPicPr>
                    <p:blipFill>
                      <a:blip r:embed="rId5"/>
                      <a:stretch>
                        <a:fillRect/>
                      </a:stretch>
                    </p:blipFill>
                    <p:spPr>
                      <a:xfrm>
                        <a:off x="431787" y="2912538"/>
                        <a:ext cx="819150" cy="618067"/>
                      </a:xfrm>
                      <a:prstGeom prst="rect">
                        <a:avLst/>
                      </a:prstGeom>
                    </p:spPr>
                  </p:pic>
                </p:oleObj>
              </mc:Fallback>
            </mc:AlternateContent>
          </a:graphicData>
        </a:graphic>
      </p:graphicFrame>
    </p:spTree>
    <p:extLst>
      <p:ext uri="{BB962C8B-B14F-4D97-AF65-F5344CB8AC3E}">
        <p14:creationId xmlns:p14="http://schemas.microsoft.com/office/powerpoint/2010/main" val="13813489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rtlCol="0">
            <a:normAutofit/>
          </a:bodyPr>
          <a:lstStyle/>
          <a:p>
            <a:pPr eaLnBrk="1" fontAlgn="auto" hangingPunct="1">
              <a:spcAft>
                <a:spcPts val="0"/>
              </a:spcAft>
              <a:buFont typeface="Arial" pitchFamily="34" charset="0"/>
              <a:buChar char="•"/>
              <a:defRPr/>
            </a:pPr>
            <a:r>
              <a:rPr lang="en-US" dirty="0">
                <a:latin typeface="Times New Roman"/>
                <a:ea typeface="+mn-ea"/>
                <a:cs typeface="Times New Roman"/>
              </a:rPr>
              <a:t>In the absence of magnetic field, the dipoles are randomly oriented as a result of thermal motions</a:t>
            </a:r>
            <a:r>
              <a:rPr lang="en-US" dirty="0" smtClean="0">
                <a:latin typeface="Times New Roman"/>
                <a:ea typeface="+mn-ea"/>
                <a:cs typeface="Times New Roman"/>
              </a:rPr>
              <a:t>.</a:t>
            </a:r>
          </a:p>
          <a:p>
            <a:pPr eaLnBrk="1" fontAlgn="auto" hangingPunct="1">
              <a:spcAft>
                <a:spcPts val="0"/>
              </a:spcAft>
              <a:buFont typeface="Arial" pitchFamily="34" charset="0"/>
              <a:buChar char="•"/>
              <a:defRPr/>
            </a:pPr>
            <a:r>
              <a:rPr lang="en-US" dirty="0">
                <a:latin typeface="Times New Roman"/>
                <a:ea typeface="+mn-ea"/>
                <a:cs typeface="Times New Roman"/>
              </a:rPr>
              <a:t>The net magnetic moment of a paramagnetic material is, therefore, zero</a:t>
            </a:r>
            <a:r>
              <a:rPr lang="en-US" dirty="0" smtClean="0">
                <a:latin typeface="Times New Roman"/>
                <a:ea typeface="+mn-ea"/>
                <a:cs typeface="Times New Roman"/>
              </a:rPr>
              <a:t>.</a:t>
            </a:r>
          </a:p>
          <a:p>
            <a:pPr eaLnBrk="1" fontAlgn="auto" hangingPunct="1">
              <a:spcAft>
                <a:spcPts val="0"/>
              </a:spcAft>
              <a:buFont typeface="Arial" pitchFamily="34" charset="0"/>
              <a:buChar char="•"/>
              <a:defRPr/>
            </a:pPr>
            <a:r>
              <a:rPr lang="en-US" dirty="0">
                <a:latin typeface="Times New Roman"/>
                <a:ea typeface="+mn-ea"/>
                <a:cs typeface="Times New Roman"/>
              </a:rPr>
              <a:t>However, when an external magnetic field is applied, the dipoles align themselves with the field and produce a net magnetic moment in the material</a:t>
            </a:r>
            <a:r>
              <a:rPr lang="en-US" dirty="0" smtClean="0">
                <a:latin typeface="Times New Roman"/>
                <a:ea typeface="+mn-ea"/>
                <a:cs typeface="Times New Roman"/>
              </a:rPr>
              <a:t>.</a:t>
            </a:r>
          </a:p>
          <a:p>
            <a:pPr eaLnBrk="1" fontAlgn="auto" hangingPunct="1">
              <a:spcAft>
                <a:spcPts val="0"/>
              </a:spcAft>
              <a:buFont typeface="Arial" pitchFamily="34" charset="0"/>
              <a:buChar char="•"/>
              <a:defRPr/>
            </a:pPr>
            <a:endParaRPr lang="en-US" dirty="0" smtClean="0">
              <a:latin typeface="Times New Roman"/>
              <a:ea typeface="+mn-ea"/>
              <a:cs typeface="Times New Roman"/>
            </a:endParaRPr>
          </a:p>
          <a:p>
            <a:pPr marL="0" indent="0" eaLnBrk="1" fontAlgn="auto" hangingPunct="1">
              <a:spcAft>
                <a:spcPts val="0"/>
              </a:spcAft>
              <a:buFont typeface="Arial" pitchFamily="34" charset="0"/>
              <a:buNone/>
              <a:defRPr/>
            </a:pPr>
            <a:r>
              <a:rPr lang="en-US" dirty="0" smtClean="0">
                <a:latin typeface="Times New Roman"/>
                <a:ea typeface="+mn-ea"/>
                <a:cs typeface="Times New Roman"/>
              </a:rPr>
              <a:t>     Magnetic </a:t>
            </a:r>
            <a:r>
              <a:rPr lang="en-US" dirty="0">
                <a:latin typeface="Times New Roman"/>
                <a:ea typeface="+mn-ea"/>
                <a:cs typeface="Times New Roman"/>
              </a:rPr>
              <a:t>alignment can be achieved in two ways: (i) by lowering the temperature of the specimen or (ii) by increasing the applied magnetic field</a:t>
            </a:r>
            <a:r>
              <a:rPr lang="en-US" dirty="0" smtClean="0">
                <a:latin typeface="Times New Roman"/>
                <a:ea typeface="+mn-ea"/>
                <a:cs typeface="Times New Roman"/>
              </a:rPr>
              <a:t>.</a:t>
            </a:r>
            <a:endParaRPr lang="en-US" dirty="0">
              <a:latin typeface="Times New Roman"/>
              <a:ea typeface="+mn-ea"/>
              <a:cs typeface="Times New Roman"/>
            </a:endParaRPr>
          </a:p>
        </p:txBody>
      </p:sp>
      <p:sp>
        <p:nvSpPr>
          <p:cNvPr id="8601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fld id="{F995F923-AA28-A440-B48D-DD39978942F1}" type="slidenum">
              <a:rPr lang="en-US" sz="1200" b="0">
                <a:solidFill>
                  <a:srgbClr val="898989"/>
                </a:solidFill>
                <a:latin typeface="Calibri" charset="0"/>
              </a:rPr>
              <a:pPr eaLnBrk="1" hangingPunct="1"/>
              <a:t>16</a:t>
            </a:fld>
            <a:endParaRPr lang="en-US" sz="1200" b="0">
              <a:solidFill>
                <a:srgbClr val="898989"/>
              </a:solidFill>
              <a:latin typeface="Calibri" charset="0"/>
            </a:endParaRPr>
          </a:p>
        </p:txBody>
      </p:sp>
    </p:spTree>
    <p:extLst>
      <p:ext uri="{BB962C8B-B14F-4D97-AF65-F5344CB8AC3E}">
        <p14:creationId xmlns:p14="http://schemas.microsoft.com/office/powerpoint/2010/main" val="76762958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rtlCol="0">
            <a:normAutofit/>
          </a:bodyPr>
          <a:lstStyle/>
          <a:p>
            <a:pPr marL="0" indent="0" eaLnBrk="1" fontAlgn="auto" hangingPunct="1">
              <a:spcAft>
                <a:spcPts val="0"/>
              </a:spcAft>
              <a:buFont typeface="Arial" pitchFamily="34" charset="0"/>
              <a:buNone/>
              <a:defRPr/>
            </a:pPr>
            <a:r>
              <a:rPr lang="en-US" dirty="0">
                <a:latin typeface="Times New Roman"/>
                <a:ea typeface="+mn-ea"/>
                <a:cs typeface="Times New Roman"/>
              </a:rPr>
              <a:t>How does such an increase of magnetic field come about</a:t>
            </a:r>
            <a:r>
              <a:rPr lang="en-US" dirty="0" smtClean="0">
                <a:latin typeface="Times New Roman"/>
                <a:ea typeface="+mn-ea"/>
                <a:cs typeface="Times New Roman"/>
              </a:rPr>
              <a:t>?</a:t>
            </a:r>
          </a:p>
          <a:p>
            <a:pPr marL="0" indent="0" eaLnBrk="1" fontAlgn="auto" hangingPunct="1">
              <a:spcAft>
                <a:spcPts val="0"/>
              </a:spcAft>
              <a:buFont typeface="Arial" pitchFamily="34" charset="0"/>
              <a:buNone/>
              <a:defRPr/>
            </a:pPr>
            <a:endParaRPr lang="en-US" dirty="0">
              <a:latin typeface="Times New Roman"/>
              <a:ea typeface="+mn-ea"/>
              <a:cs typeface="Times New Roman"/>
            </a:endParaRPr>
          </a:p>
          <a:p>
            <a:pPr marL="0" indent="0" eaLnBrk="1" fontAlgn="auto" hangingPunct="1">
              <a:spcAft>
                <a:spcPts val="0"/>
              </a:spcAft>
              <a:buFont typeface="Arial" pitchFamily="34" charset="0"/>
              <a:buNone/>
              <a:defRPr/>
            </a:pPr>
            <a:endParaRPr lang="en-US" b="1" u="sng" dirty="0" smtClean="0">
              <a:latin typeface="Times New Roman"/>
              <a:ea typeface="+mn-ea"/>
              <a:cs typeface="Times New Roman"/>
            </a:endParaRPr>
          </a:p>
          <a:p>
            <a:pPr marL="0" indent="0" eaLnBrk="1" fontAlgn="auto" hangingPunct="1">
              <a:spcAft>
                <a:spcPts val="0"/>
              </a:spcAft>
              <a:buFont typeface="Arial" pitchFamily="34" charset="0"/>
              <a:buNone/>
              <a:defRPr/>
            </a:pPr>
            <a:endParaRPr lang="en-US" b="1" u="sng" dirty="0" smtClean="0">
              <a:latin typeface="Times New Roman"/>
              <a:ea typeface="+mn-ea"/>
              <a:cs typeface="Times New Roman"/>
            </a:endParaRPr>
          </a:p>
          <a:p>
            <a:pPr marL="0" indent="0" eaLnBrk="1" fontAlgn="auto" hangingPunct="1">
              <a:spcAft>
                <a:spcPts val="0"/>
              </a:spcAft>
              <a:buFont typeface="Arial" pitchFamily="34" charset="0"/>
              <a:buNone/>
              <a:defRPr/>
            </a:pPr>
            <a:endParaRPr lang="en-US" b="1" u="sng" dirty="0" smtClean="0">
              <a:latin typeface="Times New Roman"/>
              <a:ea typeface="+mn-ea"/>
              <a:cs typeface="Times New Roman"/>
            </a:endParaRPr>
          </a:p>
          <a:p>
            <a:pPr marL="0" indent="0" eaLnBrk="1" fontAlgn="auto" hangingPunct="1">
              <a:spcAft>
                <a:spcPts val="0"/>
              </a:spcAft>
              <a:buFont typeface="Arial" pitchFamily="34" charset="0"/>
              <a:buNone/>
              <a:defRPr/>
            </a:pPr>
            <a:r>
              <a:rPr lang="en-US" sz="2400" b="1" dirty="0" smtClean="0">
                <a:latin typeface="Times New Roman"/>
                <a:ea typeface="+mn-ea"/>
                <a:cs typeface="Times New Roman"/>
              </a:rPr>
              <a:t>         Fig</a:t>
            </a:r>
            <a:r>
              <a:rPr lang="en-US" sz="2400" b="1" dirty="0">
                <a:latin typeface="Times New Roman"/>
                <a:ea typeface="+mn-ea"/>
                <a:cs typeface="Times New Roman"/>
              </a:rPr>
              <a:t>.   2.1</a:t>
            </a:r>
            <a:r>
              <a:rPr lang="en-US" sz="2400" b="1" dirty="0" smtClean="0">
                <a:latin typeface="Times New Roman"/>
                <a:ea typeface="+mn-ea"/>
                <a:cs typeface="Times New Roman"/>
              </a:rPr>
              <a:t>:</a:t>
            </a:r>
            <a:r>
              <a:rPr lang="en-US" sz="2400" dirty="0" smtClean="0">
                <a:latin typeface="Times New Roman"/>
                <a:ea typeface="+mn-ea"/>
                <a:cs typeface="Times New Roman"/>
              </a:rPr>
              <a:t> </a:t>
            </a:r>
            <a:r>
              <a:rPr lang="en-US" sz="2400" dirty="0">
                <a:latin typeface="Times New Roman"/>
                <a:ea typeface="+mn-ea"/>
                <a:cs typeface="Times New Roman"/>
              </a:rPr>
              <a:t>A piece of paramagnetic material in an electromagnet</a:t>
            </a:r>
            <a:r>
              <a:rPr lang="en-US" sz="2400" dirty="0" smtClean="0">
                <a:latin typeface="Times New Roman"/>
                <a:ea typeface="+mn-ea"/>
                <a:cs typeface="Times New Roman"/>
              </a:rPr>
              <a:t>.</a:t>
            </a:r>
          </a:p>
          <a:p>
            <a:pPr eaLnBrk="1" fontAlgn="auto" hangingPunct="1">
              <a:spcAft>
                <a:spcPts val="0"/>
              </a:spcAft>
              <a:buFont typeface="Arial" pitchFamily="34" charset="0"/>
              <a:buChar char="•"/>
              <a:defRPr/>
            </a:pPr>
            <a:endParaRPr lang="en-US" sz="2400" dirty="0">
              <a:latin typeface="Times New Roman"/>
              <a:ea typeface="+mn-ea"/>
              <a:cs typeface="Times New Roman"/>
            </a:endParaRPr>
          </a:p>
          <a:p>
            <a:pPr eaLnBrk="1" fontAlgn="auto" hangingPunct="1">
              <a:spcAft>
                <a:spcPts val="0"/>
              </a:spcAft>
              <a:buFont typeface="Arial" pitchFamily="34" charset="0"/>
              <a:buChar char="•"/>
              <a:defRPr/>
            </a:pPr>
            <a:endParaRPr lang="en-US" sz="2400" dirty="0" smtClean="0">
              <a:latin typeface="Times New Roman"/>
              <a:ea typeface="+mn-ea"/>
              <a:cs typeface="Times New Roman"/>
            </a:endParaRPr>
          </a:p>
          <a:p>
            <a:pPr eaLnBrk="1" fontAlgn="auto" hangingPunct="1">
              <a:spcAft>
                <a:spcPts val="0"/>
              </a:spcAft>
              <a:buFont typeface="Arial" pitchFamily="34" charset="0"/>
              <a:buChar char="•"/>
              <a:defRPr/>
            </a:pPr>
            <a:endParaRPr lang="en-US" sz="2400" dirty="0">
              <a:latin typeface="Times New Roman"/>
              <a:ea typeface="+mn-ea"/>
              <a:cs typeface="Times New Roman"/>
            </a:endParaRPr>
          </a:p>
          <a:p>
            <a:pPr eaLnBrk="1" fontAlgn="auto" hangingPunct="1">
              <a:spcAft>
                <a:spcPts val="0"/>
              </a:spcAft>
              <a:buFont typeface="Arial" pitchFamily="34" charset="0"/>
              <a:buChar char="•"/>
              <a:defRPr/>
            </a:pPr>
            <a:endParaRPr lang="en-US" sz="2400" dirty="0" smtClean="0">
              <a:latin typeface="Times New Roman"/>
              <a:ea typeface="+mn-ea"/>
              <a:cs typeface="Times New Roman"/>
            </a:endParaRPr>
          </a:p>
          <a:p>
            <a:pPr marL="0" indent="0" eaLnBrk="1" fontAlgn="auto" hangingPunct="1">
              <a:spcAft>
                <a:spcPts val="0"/>
              </a:spcAft>
              <a:buFont typeface="Arial" pitchFamily="34" charset="0"/>
              <a:buNone/>
              <a:defRPr/>
            </a:pPr>
            <a:r>
              <a:rPr lang="en-US" sz="2400" dirty="0">
                <a:latin typeface="Times New Roman"/>
                <a:ea typeface="+mn-ea"/>
                <a:cs typeface="Times New Roman"/>
              </a:rPr>
              <a:t> </a:t>
            </a:r>
            <a:r>
              <a:rPr lang="en-US" sz="2400" dirty="0" smtClean="0">
                <a:latin typeface="Times New Roman"/>
                <a:ea typeface="+mn-ea"/>
                <a:cs typeface="Times New Roman"/>
              </a:rPr>
              <a:t>            </a:t>
            </a:r>
          </a:p>
          <a:p>
            <a:pPr marL="0" indent="0" eaLnBrk="1" fontAlgn="auto" hangingPunct="1">
              <a:spcAft>
                <a:spcPts val="0"/>
              </a:spcAft>
              <a:buFont typeface="Arial" pitchFamily="34" charset="0"/>
              <a:buNone/>
              <a:defRPr/>
            </a:pPr>
            <a:r>
              <a:rPr lang="en-US" sz="2400" b="1" dirty="0">
                <a:latin typeface="Times New Roman"/>
                <a:ea typeface="+mn-ea"/>
                <a:cs typeface="Times New Roman"/>
              </a:rPr>
              <a:t> </a:t>
            </a:r>
            <a:r>
              <a:rPr lang="en-US" sz="2400" b="1" dirty="0" smtClean="0">
                <a:latin typeface="Times New Roman"/>
                <a:ea typeface="+mn-ea"/>
                <a:cs typeface="Times New Roman"/>
              </a:rPr>
              <a:t>                        Fig</a:t>
            </a:r>
            <a:r>
              <a:rPr lang="en-US" sz="2400" b="1" dirty="0">
                <a:latin typeface="Times New Roman"/>
                <a:ea typeface="+mn-ea"/>
                <a:cs typeface="Times New Roman"/>
              </a:rPr>
              <a:t>.  2.2:</a:t>
            </a:r>
            <a:r>
              <a:rPr lang="en-US" sz="2400" dirty="0">
                <a:latin typeface="Times New Roman"/>
                <a:ea typeface="+mn-ea"/>
                <a:cs typeface="Times New Roman"/>
              </a:rPr>
              <a:t> Alignment of current loops.</a:t>
            </a:r>
          </a:p>
          <a:p>
            <a:pPr marL="0" indent="0" eaLnBrk="1" fontAlgn="auto" hangingPunct="1">
              <a:spcAft>
                <a:spcPts val="0"/>
              </a:spcAft>
              <a:buFont typeface="Arial" pitchFamily="34" charset="0"/>
              <a:buNone/>
              <a:defRPr/>
            </a:pPr>
            <a:endParaRPr lang="en-US" sz="2400" dirty="0">
              <a:latin typeface="Times New Roman"/>
              <a:ea typeface="+mn-ea"/>
              <a:cs typeface="Times New Roman"/>
            </a:endParaRPr>
          </a:p>
          <a:p>
            <a:pPr marL="0" indent="0" eaLnBrk="1" fontAlgn="auto" hangingPunct="1">
              <a:spcAft>
                <a:spcPts val="0"/>
              </a:spcAft>
              <a:buFont typeface="Arial" pitchFamily="34" charset="0"/>
              <a:buNone/>
              <a:defRPr/>
            </a:pPr>
            <a:endParaRPr lang="en-US" sz="2400" dirty="0">
              <a:latin typeface="Times New Roman"/>
              <a:ea typeface="+mn-ea"/>
              <a:cs typeface="Times New Roman"/>
            </a:endParaRPr>
          </a:p>
          <a:p>
            <a:pPr marL="0" indent="0" eaLnBrk="1" fontAlgn="auto" hangingPunct="1">
              <a:spcAft>
                <a:spcPts val="0"/>
              </a:spcAft>
              <a:buFont typeface="Arial" pitchFamily="34" charset="0"/>
              <a:buNone/>
              <a:defRPr/>
            </a:pPr>
            <a:endParaRPr lang="en-US" b="1" u="sng" dirty="0">
              <a:latin typeface="Times New Roman"/>
              <a:ea typeface="+mn-ea"/>
              <a:cs typeface="Times New Roman"/>
            </a:endParaRPr>
          </a:p>
        </p:txBody>
      </p:sp>
      <p:pic>
        <p:nvPicPr>
          <p:cNvPr id="880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371600"/>
            <a:ext cx="73914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4495800"/>
            <a:ext cx="5410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fld id="{7C437520-EE59-C74B-962F-E7A05B56D48E}" type="slidenum">
              <a:rPr lang="en-US" sz="1200" b="0">
                <a:solidFill>
                  <a:srgbClr val="898989"/>
                </a:solidFill>
                <a:latin typeface="Calibri" charset="0"/>
              </a:rPr>
              <a:pPr eaLnBrk="1" hangingPunct="1"/>
              <a:t>17</a:t>
            </a:fld>
            <a:endParaRPr lang="en-US" sz="1200" b="0">
              <a:solidFill>
                <a:srgbClr val="898989"/>
              </a:solidFill>
              <a:latin typeface="Calibri" charset="0"/>
            </a:endParaRPr>
          </a:p>
        </p:txBody>
      </p:sp>
    </p:spTree>
    <p:extLst>
      <p:ext uri="{BB962C8B-B14F-4D97-AF65-F5344CB8AC3E}">
        <p14:creationId xmlns:p14="http://schemas.microsoft.com/office/powerpoint/2010/main" val="31527022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rtlCol="0">
            <a:normAutofit/>
          </a:bodyPr>
          <a:lstStyle/>
          <a:p>
            <a:pPr marL="0" indent="0" eaLnBrk="1" fontAlgn="auto" hangingPunct="1">
              <a:spcAft>
                <a:spcPts val="0"/>
              </a:spcAft>
              <a:buFont typeface="Arial" pitchFamily="34" charset="0"/>
              <a:buNone/>
              <a:defRPr/>
            </a:pPr>
            <a:r>
              <a:rPr lang="en-US" dirty="0" smtClean="0">
                <a:ea typeface="+mn-ea"/>
                <a:cs typeface="+mn-cs"/>
              </a:rPr>
              <a:t>    Figure </a:t>
            </a:r>
            <a:r>
              <a:rPr lang="en-US" dirty="0">
                <a:ea typeface="+mn-ea"/>
                <a:cs typeface="+mn-cs"/>
              </a:rPr>
              <a:t>2.1 shows the alignment of the </a:t>
            </a:r>
            <a:r>
              <a:rPr lang="en-US" dirty="0" smtClean="0">
                <a:ea typeface="+mn-ea"/>
                <a:cs typeface="+mn-cs"/>
              </a:rPr>
              <a:t>magnetic </a:t>
            </a:r>
          </a:p>
          <a:p>
            <a:pPr marL="0" indent="0" eaLnBrk="1" fontAlgn="auto" hangingPunct="1">
              <a:spcAft>
                <a:spcPts val="0"/>
              </a:spcAft>
              <a:buFont typeface="Arial" pitchFamily="34" charset="0"/>
              <a:buNone/>
              <a:defRPr/>
            </a:pPr>
            <a:r>
              <a:rPr lang="en-US" dirty="0">
                <a:ea typeface="+mn-ea"/>
                <a:cs typeface="+mn-cs"/>
              </a:rPr>
              <a:t> </a:t>
            </a:r>
            <a:r>
              <a:rPr lang="en-US" dirty="0" smtClean="0">
                <a:ea typeface="+mn-ea"/>
                <a:cs typeface="+mn-cs"/>
              </a:rPr>
              <a:t>    dipole in such a material</a:t>
            </a:r>
          </a:p>
          <a:p>
            <a:pPr marL="0" indent="0" eaLnBrk="1" fontAlgn="auto" hangingPunct="1">
              <a:spcAft>
                <a:spcPts val="0"/>
              </a:spcAft>
              <a:buFont typeface="Arial" pitchFamily="34" charset="0"/>
              <a:buNone/>
              <a:defRPr/>
            </a:pPr>
            <a:r>
              <a:rPr lang="en-US" dirty="0" smtClean="0">
                <a:ea typeface="+mn-ea"/>
                <a:cs typeface="+mn-cs"/>
              </a:rPr>
              <a:t>    Figure </a:t>
            </a:r>
            <a:r>
              <a:rPr lang="en-US" dirty="0">
                <a:ea typeface="+mn-ea"/>
                <a:cs typeface="+mn-cs"/>
              </a:rPr>
              <a:t>2.2 shows the alignment of current loops</a:t>
            </a:r>
            <a:r>
              <a:rPr lang="en-US" dirty="0" smtClean="0">
                <a:ea typeface="+mn-ea"/>
                <a:cs typeface="+mn-cs"/>
              </a:rPr>
              <a:t>.</a:t>
            </a:r>
          </a:p>
          <a:p>
            <a:pPr eaLnBrk="1" fontAlgn="auto" hangingPunct="1">
              <a:spcAft>
                <a:spcPts val="0"/>
              </a:spcAft>
              <a:buFont typeface="Arial" pitchFamily="34" charset="0"/>
              <a:buChar char="•"/>
              <a:defRPr/>
            </a:pPr>
            <a:r>
              <a:rPr lang="en-US" dirty="0" smtClean="0">
                <a:latin typeface="Times New Roman"/>
                <a:ea typeface="+mn-ea"/>
                <a:cs typeface="Times New Roman"/>
              </a:rPr>
              <a:t>Consider </a:t>
            </a:r>
            <a:r>
              <a:rPr lang="en-US" dirty="0">
                <a:latin typeface="Times New Roman"/>
                <a:ea typeface="+mn-ea"/>
                <a:cs typeface="Times New Roman"/>
              </a:rPr>
              <a:t>a piece of paramagnetic material placed between the poles of an electromagnet</a:t>
            </a:r>
            <a:r>
              <a:rPr lang="en-US" dirty="0" smtClean="0">
                <a:latin typeface="Times New Roman"/>
                <a:ea typeface="+mn-ea"/>
                <a:cs typeface="Times New Roman"/>
              </a:rPr>
              <a:t>.</a:t>
            </a:r>
            <a:endParaRPr lang="en-US" dirty="0">
              <a:latin typeface="Times New Roman"/>
              <a:ea typeface="+mn-ea"/>
              <a:cs typeface="Times New Roman"/>
            </a:endParaRPr>
          </a:p>
          <a:p>
            <a:pPr eaLnBrk="1" fontAlgn="auto" hangingPunct="1">
              <a:spcAft>
                <a:spcPts val="0"/>
              </a:spcAft>
              <a:buFont typeface="Arial" pitchFamily="34" charset="0"/>
              <a:buChar char="•"/>
              <a:defRPr/>
            </a:pPr>
            <a:r>
              <a:rPr lang="en-US" dirty="0">
                <a:latin typeface="Times New Roman"/>
                <a:ea typeface="+mn-ea"/>
                <a:cs typeface="Times New Roman"/>
              </a:rPr>
              <a:t>The magnetic dipoles are due to small current loops within the </a:t>
            </a:r>
            <a:r>
              <a:rPr lang="en-US" dirty="0" smtClean="0">
                <a:latin typeface="Times New Roman"/>
                <a:ea typeface="+mn-ea"/>
                <a:cs typeface="Times New Roman"/>
              </a:rPr>
              <a:t>atoms.</a:t>
            </a:r>
          </a:p>
          <a:p>
            <a:pPr eaLnBrk="1" fontAlgn="auto" hangingPunct="1">
              <a:spcAft>
                <a:spcPts val="0"/>
              </a:spcAft>
              <a:buFont typeface="Arial" pitchFamily="34" charset="0"/>
              <a:buChar char="•"/>
              <a:defRPr/>
            </a:pPr>
            <a:r>
              <a:rPr lang="en-US" dirty="0">
                <a:latin typeface="Times New Roman"/>
                <a:ea typeface="+mn-ea"/>
                <a:cs typeface="Times New Roman"/>
              </a:rPr>
              <a:t>Now look at any point inside the material where two of these current loops (almost) touch. The currents at this point are opposite and cancel. Thus, everywhere inside the material, the current is effectively zero.</a:t>
            </a:r>
            <a:endParaRPr lang="en-US" dirty="0" smtClean="0">
              <a:latin typeface="Times New Roman"/>
              <a:ea typeface="+mn-ea"/>
              <a:cs typeface="Times New Roman"/>
            </a:endParaRPr>
          </a:p>
        </p:txBody>
      </p:sp>
      <p:sp>
        <p:nvSpPr>
          <p:cNvPr id="9011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fld id="{6578EF99-6D87-2940-AA91-5DD403BBE294}" type="slidenum">
              <a:rPr lang="en-US" sz="1200" b="0">
                <a:solidFill>
                  <a:srgbClr val="898989"/>
                </a:solidFill>
                <a:latin typeface="Calibri" charset="0"/>
              </a:rPr>
              <a:pPr eaLnBrk="1" hangingPunct="1"/>
              <a:t>18</a:t>
            </a:fld>
            <a:endParaRPr lang="en-US" sz="1200" b="0">
              <a:solidFill>
                <a:srgbClr val="898989"/>
              </a:solidFill>
              <a:latin typeface="Calibri" charset="0"/>
            </a:endParaRPr>
          </a:p>
        </p:txBody>
      </p:sp>
    </p:spTree>
    <p:extLst>
      <p:ext uri="{BB962C8B-B14F-4D97-AF65-F5344CB8AC3E}">
        <p14:creationId xmlns:p14="http://schemas.microsoft.com/office/powerpoint/2010/main" val="407190338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rtlCol="0">
            <a:normAutofit/>
          </a:bodyPr>
          <a:lstStyle/>
          <a:p>
            <a:pPr algn="just" eaLnBrk="1" fontAlgn="auto" hangingPunct="1">
              <a:spcAft>
                <a:spcPts val="0"/>
              </a:spcAft>
              <a:buFont typeface="Arial" pitchFamily="34" charset="0"/>
              <a:buChar char="•"/>
              <a:defRPr/>
            </a:pPr>
            <a:r>
              <a:rPr lang="en-US" dirty="0">
                <a:latin typeface="Times New Roman"/>
                <a:ea typeface="+mn-ea"/>
                <a:cs typeface="Times New Roman"/>
              </a:rPr>
              <a:t>However, at the surface of the material, the current does not cancel. The net result of the alignment current loops is therefore a current </a:t>
            </a:r>
            <a:r>
              <a:rPr lang="en-US" dirty="0" smtClean="0">
                <a:latin typeface="Times New Roman"/>
                <a:ea typeface="+mn-ea"/>
                <a:cs typeface="Times New Roman"/>
              </a:rPr>
              <a:t>running</a:t>
            </a:r>
            <a:r>
              <a:rPr lang="en-US" dirty="0">
                <a:latin typeface="Times New Roman"/>
                <a:ea typeface="+mn-ea"/>
                <a:cs typeface="Times New Roman"/>
              </a:rPr>
              <a:t> along the surface of the magnetized </a:t>
            </a:r>
            <a:r>
              <a:rPr lang="en-US" dirty="0" smtClean="0">
                <a:latin typeface="Times New Roman"/>
                <a:ea typeface="+mn-ea"/>
                <a:cs typeface="Times New Roman"/>
              </a:rPr>
              <a:t>material.</a:t>
            </a:r>
          </a:p>
          <a:p>
            <a:pPr algn="just" eaLnBrk="1" fontAlgn="auto" hangingPunct="1">
              <a:spcAft>
                <a:spcPts val="0"/>
              </a:spcAft>
              <a:buFont typeface="Arial" pitchFamily="34" charset="0"/>
              <a:buChar char="•"/>
              <a:defRPr/>
            </a:pPr>
            <a:r>
              <a:rPr lang="en-US" dirty="0">
                <a:latin typeface="Times New Roman"/>
                <a:ea typeface="+mn-ea"/>
                <a:cs typeface="Times New Roman"/>
              </a:rPr>
              <a:t>The material consequently behaves like a solenoid; it produces an extra magnetic field in its interior</a:t>
            </a:r>
            <a:r>
              <a:rPr lang="en-US" dirty="0" smtClean="0">
                <a:latin typeface="Times New Roman"/>
                <a:ea typeface="+mn-ea"/>
                <a:cs typeface="Times New Roman"/>
              </a:rPr>
              <a:t>.</a:t>
            </a:r>
          </a:p>
          <a:p>
            <a:pPr algn="just" eaLnBrk="1" fontAlgn="auto" hangingPunct="1">
              <a:spcAft>
                <a:spcPts val="0"/>
              </a:spcAft>
              <a:buFont typeface="Arial" pitchFamily="34" charset="0"/>
              <a:buChar char="•"/>
              <a:defRPr/>
            </a:pPr>
            <a:r>
              <a:rPr lang="en-US" dirty="0">
                <a:latin typeface="Times New Roman"/>
                <a:ea typeface="+mn-ea"/>
                <a:cs typeface="Times New Roman"/>
              </a:rPr>
              <a:t>This extra magnetic field has the </a:t>
            </a:r>
            <a:r>
              <a:rPr lang="en-US" i="1" dirty="0">
                <a:latin typeface="Times New Roman"/>
                <a:ea typeface="+mn-ea"/>
                <a:cs typeface="Times New Roman"/>
              </a:rPr>
              <a:t>same</a:t>
            </a:r>
            <a:r>
              <a:rPr lang="en-US" dirty="0">
                <a:latin typeface="Times New Roman"/>
                <a:ea typeface="+mn-ea"/>
                <a:cs typeface="Times New Roman"/>
              </a:rPr>
              <a:t> direction as the original, external magnetic field. Hence, the total magnetic field in a paramagnetic material is larger than the original magnetic field produced by the currents of the electromagnet.</a:t>
            </a:r>
          </a:p>
          <a:p>
            <a:pPr marL="0" indent="0" algn="just" eaLnBrk="1" fontAlgn="auto" hangingPunct="1">
              <a:spcAft>
                <a:spcPts val="0"/>
              </a:spcAft>
              <a:buFont typeface="Arial" pitchFamily="34" charset="0"/>
              <a:buNone/>
              <a:defRPr/>
            </a:pPr>
            <a:endParaRPr lang="en-US" dirty="0">
              <a:latin typeface="Times New Roman"/>
              <a:ea typeface="+mn-ea"/>
              <a:cs typeface="Times New Roman"/>
            </a:endParaRPr>
          </a:p>
        </p:txBody>
      </p:sp>
      <p:sp>
        <p:nvSpPr>
          <p:cNvPr id="9216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fld id="{A4CDF3BE-CEF8-3E4B-BD35-9BFC1FD3B152}" type="slidenum">
              <a:rPr lang="en-US" sz="1200" b="0">
                <a:solidFill>
                  <a:srgbClr val="898989"/>
                </a:solidFill>
                <a:latin typeface="Calibri" charset="0"/>
              </a:rPr>
              <a:pPr eaLnBrk="1" hangingPunct="1"/>
              <a:t>19</a:t>
            </a:fld>
            <a:endParaRPr lang="en-US" sz="1200" b="0">
              <a:solidFill>
                <a:srgbClr val="898989"/>
              </a:solidFill>
              <a:latin typeface="Calibri" charset="0"/>
            </a:endParaRPr>
          </a:p>
        </p:txBody>
      </p:sp>
    </p:spTree>
    <p:extLst>
      <p:ext uri="{BB962C8B-B14F-4D97-AF65-F5344CB8AC3E}">
        <p14:creationId xmlns:p14="http://schemas.microsoft.com/office/powerpoint/2010/main" val="371260081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10600" cy="2362200"/>
          </a:xfrm>
        </p:spPr>
        <p:txBody>
          <a:bodyPr>
            <a:noAutofit/>
          </a:bodyPr>
          <a:lstStyle/>
          <a:p>
            <a:pPr eaLnBrk="1" hangingPunct="1">
              <a:defRPr/>
            </a:pPr>
            <a:r>
              <a:rPr lang="en-US" sz="4000" dirty="0" smtClean="0">
                <a:latin typeface="Times New Roman"/>
                <a:cs typeface="Times New Roman"/>
              </a:rPr>
              <a:t> </a:t>
            </a:r>
            <a:r>
              <a:rPr lang="en-US" sz="3000" dirty="0">
                <a:latin typeface="Times New Roman"/>
                <a:cs typeface="Times New Roman"/>
              </a:rPr>
              <a:t>MACROSCOPIC MAGNETIC PROPERTIES OF MATTER</a:t>
            </a:r>
            <a:r>
              <a:rPr lang="en-US" sz="4000" dirty="0">
                <a:latin typeface="Times New Roman"/>
                <a:cs typeface="Times New Roman"/>
              </a:rPr>
              <a:t/>
            </a:r>
            <a:br>
              <a:rPr lang="en-US" sz="4000" dirty="0">
                <a:latin typeface="Times New Roman"/>
                <a:cs typeface="Times New Roman"/>
              </a:rPr>
            </a:br>
            <a:r>
              <a:rPr lang="en-US" sz="4000" dirty="0">
                <a:latin typeface="Times New Roman"/>
                <a:cs typeface="Times New Roman"/>
              </a:rPr>
              <a:t> </a:t>
            </a:r>
            <a:br>
              <a:rPr lang="en-US" sz="4000" dirty="0">
                <a:latin typeface="Times New Roman"/>
                <a:cs typeface="Times New Roman"/>
              </a:rPr>
            </a:br>
            <a:endParaRPr lang="en-US" sz="4000" dirty="0">
              <a:latin typeface="Times New Roman"/>
              <a:cs typeface="Times New Roman"/>
            </a:endParaRPr>
          </a:p>
        </p:txBody>
      </p:sp>
      <p:sp>
        <p:nvSpPr>
          <p:cNvPr id="49154" name="Content Placeholder 2"/>
          <p:cNvSpPr>
            <a:spLocks noGrp="1"/>
          </p:cNvSpPr>
          <p:nvPr>
            <p:ph idx="1"/>
          </p:nvPr>
        </p:nvSpPr>
        <p:spPr>
          <a:xfrm>
            <a:off x="304800" y="1412480"/>
            <a:ext cx="8610600" cy="5105400"/>
          </a:xfrm>
        </p:spPr>
        <p:txBody>
          <a:bodyPr>
            <a:normAutofit fontScale="92500" lnSpcReduction="10000"/>
          </a:bodyPr>
          <a:lstStyle/>
          <a:p>
            <a:pPr marL="0" indent="0" algn="just" eaLnBrk="1" hangingPunct="1">
              <a:lnSpc>
                <a:spcPct val="90000"/>
              </a:lnSpc>
              <a:buFont typeface="Arial" charset="0"/>
              <a:buNone/>
            </a:pPr>
            <a:r>
              <a:rPr lang="en-US" dirty="0">
                <a:latin typeface="Times New Roman"/>
                <a:cs typeface="Times New Roman"/>
              </a:rPr>
              <a:t>This is due to the following atomic properties:</a:t>
            </a:r>
          </a:p>
          <a:p>
            <a:pPr marL="0" indent="0" algn="just" eaLnBrk="1" hangingPunct="1">
              <a:lnSpc>
                <a:spcPct val="90000"/>
              </a:lnSpc>
            </a:pPr>
            <a:r>
              <a:rPr lang="en-US" dirty="0">
                <a:latin typeface="Times New Roman"/>
                <a:cs typeface="Times New Roman"/>
              </a:rPr>
              <a:t> An atom is made up of a number of charged particles in constant motion. Electrons orbit round the nucleus continually whilst within the nucleus </a:t>
            </a:r>
            <a:r>
              <a:rPr lang="en-US" dirty="0" smtClean="0">
                <a:latin typeface="Times New Roman"/>
                <a:cs typeface="Times New Roman"/>
              </a:rPr>
              <a:t>protons</a:t>
            </a:r>
            <a:r>
              <a:rPr lang="ja-JP" altLang="en-US" dirty="0" smtClean="0">
                <a:latin typeface="Times New Roman"/>
                <a:cs typeface="Times New Roman"/>
              </a:rPr>
              <a:t> </a:t>
            </a:r>
            <a:r>
              <a:rPr lang="en-US" altLang="ja-JP" dirty="0" smtClean="0">
                <a:latin typeface="Times New Roman"/>
                <a:cs typeface="Times New Roman"/>
              </a:rPr>
              <a:t>and</a:t>
            </a:r>
            <a:r>
              <a:rPr lang="ja-JP" altLang="en-US" dirty="0" smtClean="0">
                <a:latin typeface="Times New Roman"/>
                <a:cs typeface="Times New Roman"/>
              </a:rPr>
              <a:t> </a:t>
            </a:r>
            <a:r>
              <a:rPr lang="ja-JP" altLang="ja-JP" dirty="0" smtClean="0">
                <a:latin typeface="Times New Roman"/>
                <a:cs typeface="Times New Roman"/>
              </a:rPr>
              <a:t>n</a:t>
            </a:r>
            <a:r>
              <a:rPr lang="en-US" altLang="ja-JP" dirty="0" err="1" smtClean="0">
                <a:latin typeface="Times New Roman"/>
                <a:cs typeface="Times New Roman"/>
              </a:rPr>
              <a:t>eutrons</a:t>
            </a:r>
            <a:r>
              <a:rPr lang="en-US" dirty="0" smtClean="0">
                <a:latin typeface="Times New Roman"/>
                <a:cs typeface="Times New Roman"/>
              </a:rPr>
              <a:t> </a:t>
            </a:r>
            <a:r>
              <a:rPr lang="en-US" dirty="0">
                <a:latin typeface="Times New Roman"/>
                <a:cs typeface="Times New Roman"/>
              </a:rPr>
              <a:t>orbit round each other</a:t>
            </a:r>
            <a:r>
              <a:rPr lang="en-US" dirty="0" smtClean="0">
                <a:latin typeface="Times New Roman"/>
                <a:cs typeface="Times New Roman"/>
              </a:rPr>
              <a:t>.</a:t>
            </a:r>
          </a:p>
          <a:p>
            <a:pPr marL="0" indent="0" algn="just" eaLnBrk="1" hangingPunct="1">
              <a:lnSpc>
                <a:spcPct val="90000"/>
              </a:lnSpc>
              <a:buNone/>
            </a:pPr>
            <a:endParaRPr lang="en-US" dirty="0" smtClean="0">
              <a:latin typeface="Times New Roman"/>
              <a:cs typeface="Times New Roman"/>
            </a:endParaRPr>
          </a:p>
          <a:p>
            <a:pPr marL="0" indent="0" algn="just" eaLnBrk="1" hangingPunct="1">
              <a:lnSpc>
                <a:spcPct val="90000"/>
              </a:lnSpc>
              <a:buNone/>
            </a:pPr>
            <a:endParaRPr lang="en-US" dirty="0">
              <a:latin typeface="Times New Roman"/>
              <a:cs typeface="Times New Roman"/>
            </a:endParaRPr>
          </a:p>
          <a:p>
            <a:pPr marL="0" indent="0" algn="just" eaLnBrk="1" hangingPunct="1">
              <a:lnSpc>
                <a:spcPct val="90000"/>
              </a:lnSpc>
              <a:buNone/>
            </a:pPr>
            <a:endParaRPr lang="en-US" dirty="0">
              <a:latin typeface="Times New Roman"/>
              <a:cs typeface="Times New Roman"/>
            </a:endParaRPr>
          </a:p>
          <a:p>
            <a:pPr marL="0" indent="0" algn="just" eaLnBrk="1" hangingPunct="1">
              <a:lnSpc>
                <a:spcPct val="90000"/>
              </a:lnSpc>
            </a:pPr>
            <a:r>
              <a:rPr lang="en-US" dirty="0">
                <a:latin typeface="Times New Roman"/>
                <a:cs typeface="Times New Roman"/>
              </a:rPr>
              <a:t> These orbital motions may be considered flowing electric currents which generate corresponding magnetic fields.</a:t>
            </a:r>
          </a:p>
          <a:p>
            <a:pPr marL="0" indent="0" algn="just" eaLnBrk="1" hangingPunct="1">
              <a:lnSpc>
                <a:spcPct val="90000"/>
              </a:lnSpc>
              <a:buFont typeface="Arial" charset="0"/>
              <a:buNone/>
            </a:pPr>
            <a:r>
              <a:rPr lang="en-US" dirty="0">
                <a:latin typeface="Times New Roman"/>
                <a:cs typeface="Times New Roman"/>
              </a:rPr>
              <a:t> </a:t>
            </a:r>
          </a:p>
          <a:p>
            <a:pPr marL="0" indent="0" eaLnBrk="1" hangingPunct="1">
              <a:lnSpc>
                <a:spcPct val="90000"/>
              </a:lnSpc>
              <a:buFont typeface="Arial" charset="0"/>
              <a:buNone/>
            </a:pPr>
            <a:endParaRPr lang="en-US" b="1" dirty="0">
              <a:latin typeface="Calibri" charset="0"/>
            </a:endParaRPr>
          </a:p>
        </p:txBody>
      </p:sp>
      <p:sp>
        <p:nvSpPr>
          <p:cNvPr id="4915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fld id="{0297973A-6F88-B546-A42F-4907FBB211F0}" type="slidenum">
              <a:rPr lang="en-US" sz="1200" b="0">
                <a:solidFill>
                  <a:srgbClr val="898989"/>
                </a:solidFill>
                <a:latin typeface="Calibri" charset="0"/>
              </a:rPr>
              <a:pPr eaLnBrk="1" hangingPunct="1"/>
              <a:t>2</a:t>
            </a:fld>
            <a:endParaRPr lang="en-US" sz="1200" b="0">
              <a:solidFill>
                <a:srgbClr val="898989"/>
              </a:solidFill>
              <a:latin typeface="Calibri" charset="0"/>
            </a:endParaRPr>
          </a:p>
        </p:txBody>
      </p:sp>
      <p:pic>
        <p:nvPicPr>
          <p:cNvPr id="5" name="Picture 4"/>
          <p:cNvPicPr>
            <a:picLocks noChangeAspect="1"/>
          </p:cNvPicPr>
          <p:nvPr/>
        </p:nvPicPr>
        <p:blipFill>
          <a:blip r:embed="rId3"/>
          <a:stretch>
            <a:fillRect/>
          </a:stretch>
        </p:blipFill>
        <p:spPr>
          <a:xfrm>
            <a:off x="4458396" y="3417458"/>
            <a:ext cx="1122300" cy="1111762"/>
          </a:xfrm>
          <a:prstGeom prst="rect">
            <a:avLst/>
          </a:prstGeom>
        </p:spPr>
      </p:pic>
    </p:spTree>
    <p:extLst>
      <p:ext uri="{BB962C8B-B14F-4D97-AF65-F5344CB8AC3E}">
        <p14:creationId xmlns:p14="http://schemas.microsoft.com/office/powerpoint/2010/main" val="54040135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a:cs typeface="Times New Roman"/>
              </a:rPr>
              <a:t>Magnetization</a:t>
            </a:r>
            <a:endParaRPr lang="en-US" dirty="0">
              <a:latin typeface="Times New Roman"/>
              <a:cs typeface="Times New Roman"/>
            </a:endParaRPr>
          </a:p>
        </p:txBody>
      </p:sp>
      <p:sp>
        <p:nvSpPr>
          <p:cNvPr id="3" name="Content Placeholder 2"/>
          <p:cNvSpPr>
            <a:spLocks noGrp="1"/>
          </p:cNvSpPr>
          <p:nvPr>
            <p:ph idx="1"/>
          </p:nvPr>
        </p:nvSpPr>
        <p:spPr/>
        <p:txBody>
          <a:bodyPr/>
          <a:lstStyle/>
          <a:p>
            <a:r>
              <a:rPr lang="en-GB" dirty="0"/>
              <a:t>Pierre Currie discovered experimentally that the magnetization </a:t>
            </a:r>
            <a:r>
              <a:rPr lang="en-GB" b="1" dirty="0" smtClean="0"/>
              <a:t>M</a:t>
            </a:r>
            <a:r>
              <a:rPr lang="en-US" dirty="0" smtClean="0"/>
              <a:t> </a:t>
            </a:r>
            <a:r>
              <a:rPr lang="en-GB" dirty="0" smtClean="0"/>
              <a:t>of </a:t>
            </a:r>
            <a:r>
              <a:rPr lang="en-GB" dirty="0"/>
              <a:t>a paramagnetic specimen is directly proportional to </a:t>
            </a:r>
            <a:r>
              <a:rPr lang="en-GB" b="1" dirty="0"/>
              <a:t>B</a:t>
            </a:r>
            <a:r>
              <a:rPr lang="en-GB" dirty="0"/>
              <a:t>, the effective magnetic field in which the specimen is placed, and inversely proportional to the kelvin temperature T. In </a:t>
            </a:r>
            <a:r>
              <a:rPr lang="en-GB" dirty="0" smtClean="0"/>
              <a:t>equation of the </a:t>
            </a:r>
            <a:r>
              <a:rPr lang="en-GB" dirty="0"/>
              <a:t>form</a:t>
            </a:r>
            <a:endParaRPr lang="en-US" dirty="0"/>
          </a:p>
          <a:p>
            <a:pPr lvl="8"/>
            <a:r>
              <a:rPr lang="en-US" dirty="0"/>
              <a:t> </a:t>
            </a:r>
            <a:r>
              <a:rPr lang="en-US" dirty="0" smtClean="0"/>
              <a:t>    </a:t>
            </a:r>
          </a:p>
          <a:p>
            <a:pPr lvl="8"/>
            <a:r>
              <a:rPr lang="en-US" dirty="0"/>
              <a:t> </a:t>
            </a:r>
            <a:r>
              <a:rPr lang="en-US" dirty="0" smtClean="0"/>
              <a:t>        </a:t>
            </a:r>
            <a:r>
              <a:rPr lang="en-GB" dirty="0" smtClean="0"/>
              <a:t>(</a:t>
            </a:r>
            <a:r>
              <a:rPr lang="en-GB" dirty="0"/>
              <a:t>Curie’s law)</a:t>
            </a:r>
            <a:r>
              <a:rPr lang="en-US" dirty="0" smtClean="0">
                <a:effectLst/>
              </a:rPr>
              <a:t> </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967350107"/>
              </p:ext>
            </p:extLst>
          </p:nvPr>
        </p:nvGraphicFramePr>
        <p:xfrm>
          <a:off x="3166533" y="5020278"/>
          <a:ext cx="1352962" cy="1105885"/>
        </p:xfrm>
        <a:graphic>
          <a:graphicData uri="http://schemas.openxmlformats.org/presentationml/2006/ole">
            <mc:AlternateContent xmlns:mc="http://schemas.openxmlformats.org/markup-compatibility/2006">
              <mc:Choice xmlns:v="urn:schemas-microsoft-com:vml" Requires="v">
                <p:oleObj spid="_x0000_s42022" name="Equation" r:id="rId3" imgW="762000" imgH="431800" progId="Equation.DSMT4">
                  <p:embed/>
                </p:oleObj>
              </mc:Choice>
              <mc:Fallback>
                <p:oleObj name="Equation" r:id="rId3" imgW="762000" imgH="431800" progId="Equation.DSMT4">
                  <p:embed/>
                  <p:pic>
                    <p:nvPicPr>
                      <p:cNvPr id="0" name=""/>
                      <p:cNvPicPr/>
                      <p:nvPr/>
                    </p:nvPicPr>
                    <p:blipFill>
                      <a:blip r:embed="rId4"/>
                      <a:stretch>
                        <a:fillRect/>
                      </a:stretch>
                    </p:blipFill>
                    <p:spPr>
                      <a:xfrm>
                        <a:off x="3166533" y="5020278"/>
                        <a:ext cx="1352962" cy="1105885"/>
                      </a:xfrm>
                      <a:prstGeom prst="rect">
                        <a:avLst/>
                      </a:prstGeom>
                    </p:spPr>
                  </p:pic>
                </p:oleObj>
              </mc:Fallback>
            </mc:AlternateContent>
          </a:graphicData>
        </a:graphic>
      </p:graphicFrame>
    </p:spTree>
    <p:extLst>
      <p:ext uri="{BB962C8B-B14F-4D97-AF65-F5344CB8AC3E}">
        <p14:creationId xmlns:p14="http://schemas.microsoft.com/office/powerpoint/2010/main" val="4175296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Content Placeholder 2"/>
          <p:cNvSpPr>
            <a:spLocks noGrp="1"/>
          </p:cNvSpPr>
          <p:nvPr>
            <p:ph idx="1"/>
          </p:nvPr>
        </p:nvSpPr>
        <p:spPr>
          <a:xfrm>
            <a:off x="76200" y="76200"/>
            <a:ext cx="8991600" cy="6705600"/>
          </a:xfrm>
        </p:spPr>
        <p:txBody>
          <a:bodyPr/>
          <a:lstStyle/>
          <a:p>
            <a:pPr marL="0" indent="0" eaLnBrk="1" hangingPunct="1">
              <a:buFont typeface="Arial" charset="0"/>
              <a:buNone/>
            </a:pPr>
            <a:r>
              <a:rPr lang="en-US" dirty="0">
                <a:latin typeface="Times New Roman"/>
                <a:cs typeface="Times New Roman"/>
              </a:rPr>
              <a:t>NB:</a:t>
            </a:r>
          </a:p>
          <a:p>
            <a:pPr marL="0" indent="0" eaLnBrk="1" hangingPunct="1"/>
            <a:r>
              <a:rPr lang="en-US" dirty="0">
                <a:latin typeface="Times New Roman"/>
                <a:cs typeface="Times New Roman"/>
              </a:rPr>
              <a:t>The alignment of atomic dipole moment in a paramagnetic specimen enhances the magnetic dipole moment, </a:t>
            </a:r>
          </a:p>
          <a:p>
            <a:pPr marL="0" indent="0" eaLnBrk="1" hangingPunct="1"/>
            <a:r>
              <a:rPr lang="en-US" dirty="0">
                <a:latin typeface="Times New Roman"/>
                <a:cs typeface="Times New Roman"/>
              </a:rPr>
              <a:t>and the magnetic field increases. </a:t>
            </a:r>
          </a:p>
          <a:p>
            <a:pPr marL="0" indent="0" eaLnBrk="1" hangingPunct="1"/>
            <a:r>
              <a:rPr lang="en-US" dirty="0">
                <a:latin typeface="Times New Roman"/>
                <a:cs typeface="Times New Roman"/>
              </a:rPr>
              <a:t>It follows that </a:t>
            </a:r>
            <a:r>
              <a:rPr lang="en-US" dirty="0" smtClean="0">
                <a:latin typeface="Times New Roman"/>
                <a:cs typeface="Times New Roman"/>
              </a:rPr>
              <a:t>      is </a:t>
            </a:r>
            <a:r>
              <a:rPr lang="en-US" dirty="0">
                <a:latin typeface="Times New Roman"/>
                <a:cs typeface="Times New Roman"/>
              </a:rPr>
              <a:t>positive.</a:t>
            </a:r>
          </a:p>
          <a:p>
            <a:pPr marL="0" indent="0" eaLnBrk="1" hangingPunct="1">
              <a:buFont typeface="Arial" charset="0"/>
              <a:buNone/>
            </a:pPr>
            <a:endParaRPr lang="en-US" dirty="0">
              <a:latin typeface="Times New Roman"/>
              <a:cs typeface="Times New Roman"/>
            </a:endParaRPr>
          </a:p>
          <a:p>
            <a:pPr marL="0" indent="0" eaLnBrk="1" hangingPunct="1">
              <a:buFont typeface="Arial" charset="0"/>
              <a:buNone/>
            </a:pPr>
            <a:r>
              <a:rPr lang="en-US" dirty="0">
                <a:solidFill>
                  <a:srgbClr val="FF0000"/>
                </a:solidFill>
                <a:latin typeface="Times New Roman"/>
                <a:cs typeface="Times New Roman"/>
              </a:rPr>
              <a:t>EXAMPLES</a:t>
            </a:r>
          </a:p>
          <a:p>
            <a:pPr marL="0" indent="0" eaLnBrk="1" hangingPunct="1">
              <a:buFont typeface="Arial" charset="0"/>
              <a:buNone/>
            </a:pPr>
            <a:r>
              <a:rPr lang="en-US" dirty="0">
                <a:latin typeface="Times New Roman"/>
                <a:cs typeface="Times New Roman"/>
              </a:rPr>
              <a:t>Tungsten, Cesium, </a:t>
            </a:r>
            <a:r>
              <a:rPr lang="en-US" dirty="0" err="1">
                <a:latin typeface="Times New Roman"/>
                <a:cs typeface="Times New Roman"/>
              </a:rPr>
              <a:t>Aluminium</a:t>
            </a:r>
            <a:r>
              <a:rPr lang="en-US" dirty="0">
                <a:latin typeface="Times New Roman"/>
                <a:cs typeface="Times New Roman"/>
              </a:rPr>
              <a:t>, Lithium, Magnesium, Sodium</a:t>
            </a:r>
          </a:p>
          <a:p>
            <a:pPr marL="0" indent="0" eaLnBrk="1" hangingPunct="1">
              <a:buFont typeface="Arial" charset="0"/>
              <a:buNone/>
            </a:pPr>
            <a:endParaRPr lang="en-US" dirty="0">
              <a:latin typeface="Times New Roman"/>
              <a:cs typeface="Times New Roman"/>
            </a:endParaRPr>
          </a:p>
        </p:txBody>
      </p:sp>
      <p:sp>
        <p:nvSpPr>
          <p:cNvPr id="9421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fld id="{6206664E-CE66-A04C-A7E1-1C91E55A1636}" type="slidenum">
              <a:rPr lang="en-US" sz="1200" b="0">
                <a:solidFill>
                  <a:srgbClr val="898989"/>
                </a:solidFill>
                <a:latin typeface="Calibri" charset="0"/>
              </a:rPr>
              <a:pPr eaLnBrk="1" hangingPunct="1"/>
              <a:t>21</a:t>
            </a:fld>
            <a:endParaRPr lang="en-US" sz="1200" b="0">
              <a:solidFill>
                <a:srgbClr val="898989"/>
              </a:solidFill>
              <a:latin typeface="Calibri"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288868385"/>
              </p:ext>
            </p:extLst>
          </p:nvPr>
        </p:nvGraphicFramePr>
        <p:xfrm>
          <a:off x="2669116" y="2746690"/>
          <a:ext cx="679979" cy="639980"/>
        </p:xfrm>
        <a:graphic>
          <a:graphicData uri="http://schemas.openxmlformats.org/presentationml/2006/ole">
            <mc:AlternateContent xmlns:mc="http://schemas.openxmlformats.org/markup-compatibility/2006">
              <mc:Choice xmlns:v="urn:schemas-microsoft-com:vml" Requires="v">
                <p:oleObj spid="_x0000_s39975" name="Equation" r:id="rId4" imgW="215900" imgH="203200" progId="Equation.DSMT4">
                  <p:embed/>
                </p:oleObj>
              </mc:Choice>
              <mc:Fallback>
                <p:oleObj name="Equation" r:id="rId4" imgW="215900" imgH="203200" progId="Equation.DSMT4">
                  <p:embed/>
                  <p:pic>
                    <p:nvPicPr>
                      <p:cNvPr id="0" name=""/>
                      <p:cNvPicPr/>
                      <p:nvPr/>
                    </p:nvPicPr>
                    <p:blipFill>
                      <a:blip r:embed="rId5"/>
                      <a:stretch>
                        <a:fillRect/>
                      </a:stretch>
                    </p:blipFill>
                    <p:spPr>
                      <a:xfrm>
                        <a:off x="2669116" y="2746690"/>
                        <a:ext cx="679979" cy="639980"/>
                      </a:xfrm>
                      <a:prstGeom prst="rect">
                        <a:avLst/>
                      </a:prstGeom>
                    </p:spPr>
                  </p:pic>
                </p:oleObj>
              </mc:Fallback>
            </mc:AlternateContent>
          </a:graphicData>
        </a:graphic>
      </p:graphicFrame>
    </p:spTree>
    <p:extLst>
      <p:ext uri="{BB962C8B-B14F-4D97-AF65-F5344CB8AC3E}">
        <p14:creationId xmlns:p14="http://schemas.microsoft.com/office/powerpoint/2010/main" val="134877130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p:cNvSpPr>
            <a:spLocks noGrp="1"/>
          </p:cNvSpPr>
          <p:nvPr>
            <p:ph type="title"/>
          </p:nvPr>
        </p:nvSpPr>
        <p:spPr>
          <a:xfrm>
            <a:off x="533400" y="76200"/>
            <a:ext cx="8229600" cy="609600"/>
          </a:xfrm>
        </p:spPr>
        <p:txBody>
          <a:bodyPr>
            <a:noAutofit/>
          </a:bodyPr>
          <a:lstStyle/>
          <a:p>
            <a:pPr eaLnBrk="1" hangingPunct="1"/>
            <a:r>
              <a:rPr lang="en-US" sz="4000" dirty="0" smtClean="0">
                <a:latin typeface="Times New Roman"/>
                <a:cs typeface="Times New Roman"/>
              </a:rPr>
              <a:t>FERROMAGNETISM</a:t>
            </a:r>
            <a:endParaRPr lang="en-US" sz="4000" dirty="0">
              <a:latin typeface="Times New Roman"/>
              <a:cs typeface="Times New Roman"/>
            </a:endParaRPr>
          </a:p>
        </p:txBody>
      </p:sp>
      <p:sp>
        <p:nvSpPr>
          <p:cNvPr id="3" name="Content Placeholder 2"/>
          <p:cNvSpPr>
            <a:spLocks noGrp="1"/>
          </p:cNvSpPr>
          <p:nvPr>
            <p:ph idx="1"/>
          </p:nvPr>
        </p:nvSpPr>
        <p:spPr>
          <a:xfrm>
            <a:off x="76200" y="685800"/>
            <a:ext cx="8991600" cy="6019800"/>
          </a:xfrm>
        </p:spPr>
        <p:txBody>
          <a:bodyPr rtlCol="0">
            <a:normAutofit/>
          </a:bodyPr>
          <a:lstStyle/>
          <a:p>
            <a:pPr marL="0" indent="0" eaLnBrk="1" fontAlgn="auto" hangingPunct="1">
              <a:spcAft>
                <a:spcPts val="0"/>
              </a:spcAft>
              <a:buFont typeface="Arial" pitchFamily="34" charset="0"/>
              <a:buNone/>
              <a:defRPr/>
            </a:pPr>
            <a:r>
              <a:rPr lang="en-US" i="1" u="sng" dirty="0">
                <a:latin typeface="Times New Roman"/>
                <a:ea typeface="+mn-ea"/>
                <a:cs typeface="Times New Roman"/>
              </a:rPr>
              <a:t>Ferromagnetic materials</a:t>
            </a:r>
            <a:r>
              <a:rPr lang="en-US" u="sng" dirty="0">
                <a:latin typeface="Times New Roman"/>
                <a:ea typeface="+mn-ea"/>
                <a:cs typeface="Times New Roman"/>
              </a:rPr>
              <a:t> </a:t>
            </a:r>
            <a:endParaRPr lang="en-US" u="sng" dirty="0" smtClean="0">
              <a:latin typeface="Times New Roman"/>
              <a:ea typeface="+mn-ea"/>
              <a:cs typeface="Times New Roman"/>
            </a:endParaRPr>
          </a:p>
          <a:p>
            <a:pPr eaLnBrk="1" fontAlgn="auto" hangingPunct="1">
              <a:spcAft>
                <a:spcPts val="0"/>
              </a:spcAft>
              <a:buFont typeface="Arial" pitchFamily="34" charset="0"/>
              <a:buChar char="•"/>
              <a:defRPr/>
            </a:pPr>
            <a:r>
              <a:rPr lang="en-US" dirty="0" smtClean="0">
                <a:latin typeface="Times New Roman"/>
                <a:ea typeface="+mn-ea"/>
                <a:cs typeface="Times New Roman"/>
              </a:rPr>
              <a:t>interact </a:t>
            </a:r>
            <a:r>
              <a:rPr lang="en-US" dirty="0">
                <a:latin typeface="Times New Roman"/>
                <a:ea typeface="+mn-ea"/>
                <a:cs typeface="Times New Roman"/>
              </a:rPr>
              <a:t>strongly with an imposed magnetic </a:t>
            </a:r>
            <a:r>
              <a:rPr lang="en-US" dirty="0" smtClean="0">
                <a:latin typeface="Times New Roman"/>
                <a:ea typeface="+mn-ea"/>
                <a:cs typeface="Times New Roman"/>
              </a:rPr>
              <a:t>field </a:t>
            </a:r>
          </a:p>
          <a:p>
            <a:pPr eaLnBrk="1" fontAlgn="auto" hangingPunct="1">
              <a:spcAft>
                <a:spcPts val="0"/>
              </a:spcAft>
              <a:buFont typeface="Arial" pitchFamily="34" charset="0"/>
              <a:buChar char="•"/>
              <a:defRPr/>
            </a:pPr>
            <a:r>
              <a:rPr lang="en-US" dirty="0" smtClean="0">
                <a:latin typeface="Times New Roman"/>
                <a:ea typeface="+mn-ea"/>
                <a:cs typeface="Times New Roman"/>
              </a:rPr>
              <a:t>strengthen </a:t>
            </a:r>
            <a:r>
              <a:rPr lang="en-US" dirty="0">
                <a:latin typeface="Times New Roman"/>
                <a:ea typeface="+mn-ea"/>
                <a:cs typeface="Times New Roman"/>
              </a:rPr>
              <a:t>the existing magnetic </a:t>
            </a:r>
            <a:r>
              <a:rPr lang="en-US" dirty="0" smtClean="0">
                <a:latin typeface="Times New Roman"/>
                <a:ea typeface="+mn-ea"/>
                <a:cs typeface="Times New Roman"/>
              </a:rPr>
              <a:t>field</a:t>
            </a:r>
          </a:p>
          <a:p>
            <a:pPr eaLnBrk="1" fontAlgn="auto" hangingPunct="1">
              <a:spcAft>
                <a:spcPts val="0"/>
              </a:spcAft>
              <a:buFont typeface="Arial" pitchFamily="34" charset="0"/>
              <a:buChar char="•"/>
              <a:defRPr/>
            </a:pPr>
            <a:r>
              <a:rPr lang="en-US" dirty="0" smtClean="0">
                <a:latin typeface="Times New Roman"/>
                <a:ea typeface="+mn-ea"/>
                <a:cs typeface="Times New Roman"/>
              </a:rPr>
              <a:t>have </a:t>
            </a:r>
            <a:r>
              <a:rPr lang="en-US" dirty="0">
                <a:latin typeface="Times New Roman"/>
                <a:ea typeface="+mn-ea"/>
                <a:cs typeface="Times New Roman"/>
              </a:rPr>
              <a:t>magnetic susceptibilities that depend sensitively </a:t>
            </a:r>
            <a:r>
              <a:rPr lang="en-US" dirty="0" smtClean="0">
                <a:latin typeface="Times New Roman"/>
                <a:ea typeface="+mn-ea"/>
                <a:cs typeface="Times New Roman"/>
              </a:rPr>
              <a:t>on </a:t>
            </a:r>
            <a:r>
              <a:rPr lang="en-US" dirty="0">
                <a:latin typeface="Times New Roman"/>
                <a:ea typeface="+mn-ea"/>
                <a:cs typeface="Times New Roman"/>
              </a:rPr>
              <a:t>the solenoid current</a:t>
            </a:r>
            <a:r>
              <a:rPr lang="en-US" dirty="0" smtClean="0">
                <a:latin typeface="Times New Roman"/>
                <a:ea typeface="+mn-ea"/>
                <a:cs typeface="Times New Roman"/>
              </a:rPr>
              <a:t>.</a:t>
            </a:r>
          </a:p>
          <a:p>
            <a:pPr eaLnBrk="1" fontAlgn="auto" hangingPunct="1">
              <a:spcAft>
                <a:spcPts val="0"/>
              </a:spcAft>
              <a:buFont typeface="Arial" pitchFamily="34" charset="0"/>
              <a:buChar char="•"/>
              <a:defRPr/>
            </a:pPr>
            <a:endParaRPr lang="en-US" dirty="0">
              <a:latin typeface="Times New Roman"/>
              <a:ea typeface="+mn-ea"/>
              <a:cs typeface="Times New Roman"/>
            </a:endParaRPr>
          </a:p>
          <a:p>
            <a:pPr eaLnBrk="1" fontAlgn="auto" hangingPunct="1">
              <a:spcAft>
                <a:spcPts val="0"/>
              </a:spcAft>
              <a:buFont typeface="Arial" pitchFamily="34" charset="0"/>
              <a:buChar char="•"/>
              <a:defRPr/>
            </a:pPr>
            <a:r>
              <a:rPr lang="en-US" dirty="0">
                <a:latin typeface="Times New Roman"/>
                <a:ea typeface="+mn-ea"/>
                <a:cs typeface="Times New Roman"/>
              </a:rPr>
              <a:t>Ferromagnetism is exhibited by five elements - iron (Fe), nickel (Ni), cobalt (Co), dysprosium (</a:t>
            </a:r>
            <a:r>
              <a:rPr lang="en-US" dirty="0" err="1">
                <a:latin typeface="Times New Roman"/>
                <a:ea typeface="+mn-ea"/>
                <a:cs typeface="Times New Roman"/>
              </a:rPr>
              <a:t>Dy</a:t>
            </a:r>
            <a:r>
              <a:rPr lang="en-US" dirty="0">
                <a:latin typeface="Times New Roman"/>
                <a:ea typeface="+mn-ea"/>
                <a:cs typeface="Times New Roman"/>
              </a:rPr>
              <a:t>), and gadolinium (</a:t>
            </a:r>
            <a:r>
              <a:rPr lang="en-US" dirty="0" err="1">
                <a:latin typeface="Times New Roman"/>
                <a:ea typeface="+mn-ea"/>
                <a:cs typeface="Times New Roman"/>
              </a:rPr>
              <a:t>Gd</a:t>
            </a:r>
            <a:r>
              <a:rPr lang="en-US" dirty="0">
                <a:latin typeface="Times New Roman"/>
                <a:ea typeface="+mn-ea"/>
                <a:cs typeface="Times New Roman"/>
              </a:rPr>
              <a:t>) - and some alloys, which usually contain one or more of these five elements.</a:t>
            </a:r>
          </a:p>
          <a:p>
            <a:pPr eaLnBrk="1" fontAlgn="auto" hangingPunct="1">
              <a:spcAft>
                <a:spcPts val="0"/>
              </a:spcAft>
              <a:buFont typeface="Arial" pitchFamily="34" charset="0"/>
              <a:buChar char="•"/>
              <a:defRPr/>
            </a:pPr>
            <a:endParaRPr lang="en-US" dirty="0">
              <a:ea typeface="+mn-ea"/>
              <a:cs typeface="+mn-cs"/>
            </a:endParaRPr>
          </a:p>
        </p:txBody>
      </p:sp>
      <p:sp>
        <p:nvSpPr>
          <p:cNvPr id="9625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fld id="{707F4809-3073-F44F-A0BB-C6AD1E7FE16E}" type="slidenum">
              <a:rPr lang="en-US" sz="1200" b="0">
                <a:solidFill>
                  <a:srgbClr val="898989"/>
                </a:solidFill>
                <a:latin typeface="Calibri" charset="0"/>
              </a:rPr>
              <a:pPr eaLnBrk="1" hangingPunct="1"/>
              <a:t>22</a:t>
            </a:fld>
            <a:endParaRPr lang="en-US" sz="1200" b="0">
              <a:solidFill>
                <a:srgbClr val="898989"/>
              </a:solidFill>
              <a:latin typeface="Calibri" charset="0"/>
            </a:endParaRPr>
          </a:p>
        </p:txBody>
      </p:sp>
    </p:spTree>
    <p:extLst>
      <p:ext uri="{BB962C8B-B14F-4D97-AF65-F5344CB8AC3E}">
        <p14:creationId xmlns:p14="http://schemas.microsoft.com/office/powerpoint/2010/main" val="395812207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05600"/>
          </a:xfrm>
        </p:spPr>
        <p:txBody>
          <a:bodyPr rtlCol="0">
            <a:normAutofit lnSpcReduction="10000"/>
          </a:bodyPr>
          <a:lstStyle/>
          <a:p>
            <a:pPr eaLnBrk="1" fontAlgn="auto" hangingPunct="1">
              <a:spcAft>
                <a:spcPts val="0"/>
              </a:spcAft>
              <a:buFont typeface="Arial" pitchFamily="34" charset="0"/>
              <a:buChar char="•"/>
              <a:defRPr/>
            </a:pPr>
            <a:r>
              <a:rPr lang="en-US" dirty="0">
                <a:latin typeface="Times New Roman"/>
                <a:ea typeface="+mn-ea"/>
                <a:cs typeface="Times New Roman"/>
              </a:rPr>
              <a:t>The intense magnetization in ferromagnetic materials is due to a </a:t>
            </a:r>
            <a:r>
              <a:rPr lang="en-US" i="1" dirty="0">
                <a:latin typeface="Times New Roman"/>
                <a:ea typeface="+mn-ea"/>
                <a:cs typeface="Times New Roman"/>
              </a:rPr>
              <a:t>strong alignment of the spin magnetic moments of electrons</a:t>
            </a:r>
            <a:r>
              <a:rPr lang="en-US" dirty="0" smtClean="0">
                <a:latin typeface="Times New Roman"/>
                <a:ea typeface="+mn-ea"/>
                <a:cs typeface="Times New Roman"/>
              </a:rPr>
              <a:t>.</a:t>
            </a:r>
          </a:p>
          <a:p>
            <a:pPr eaLnBrk="1" fontAlgn="auto" hangingPunct="1">
              <a:spcAft>
                <a:spcPts val="0"/>
              </a:spcAft>
              <a:buFont typeface="Arial" pitchFamily="34" charset="0"/>
              <a:buChar char="•"/>
              <a:defRPr/>
            </a:pPr>
            <a:r>
              <a:rPr lang="en-US" dirty="0">
                <a:latin typeface="Times New Roman"/>
                <a:ea typeface="+mn-ea"/>
                <a:cs typeface="Times New Roman"/>
              </a:rPr>
              <a:t>In these materials, there exists a special force that couples the spins of the electrons in adjacent atoms in the </a:t>
            </a:r>
            <a:r>
              <a:rPr lang="en-US" dirty="0" smtClean="0">
                <a:latin typeface="Times New Roman"/>
                <a:ea typeface="+mn-ea"/>
                <a:cs typeface="Times New Roman"/>
              </a:rPr>
              <a:t>crystal.</a:t>
            </a:r>
          </a:p>
          <a:p>
            <a:pPr eaLnBrk="1" fontAlgn="auto" hangingPunct="1">
              <a:spcAft>
                <a:spcPts val="0"/>
              </a:spcAft>
              <a:buFont typeface="Arial" pitchFamily="34" charset="0"/>
              <a:buChar char="•"/>
              <a:defRPr/>
            </a:pPr>
            <a:r>
              <a:rPr lang="en-US" dirty="0">
                <a:latin typeface="Times New Roman"/>
                <a:ea typeface="+mn-ea"/>
                <a:cs typeface="Times New Roman"/>
              </a:rPr>
              <a:t>This force (known as </a:t>
            </a:r>
            <a:r>
              <a:rPr lang="en-US" i="1" dirty="0">
                <a:latin typeface="Times New Roman"/>
                <a:ea typeface="+mn-ea"/>
                <a:cs typeface="Times New Roman"/>
              </a:rPr>
              <a:t>exchange coupling</a:t>
            </a:r>
            <a:r>
              <a:rPr lang="en-US" dirty="0">
                <a:latin typeface="Times New Roman"/>
                <a:ea typeface="+mn-ea"/>
                <a:cs typeface="Times New Roman"/>
              </a:rPr>
              <a:t>) couples magnetic moments of adjacent atoms together in rigid parallelism</a:t>
            </a:r>
            <a:r>
              <a:rPr lang="en-US" dirty="0" smtClean="0">
                <a:latin typeface="Times New Roman"/>
                <a:ea typeface="+mn-ea"/>
                <a:cs typeface="Times New Roman"/>
              </a:rPr>
              <a:t>.</a:t>
            </a:r>
          </a:p>
          <a:p>
            <a:pPr eaLnBrk="1" fontAlgn="auto" hangingPunct="1">
              <a:spcAft>
                <a:spcPts val="0"/>
              </a:spcAft>
              <a:buFont typeface="Arial" pitchFamily="34" charset="0"/>
              <a:buChar char="•"/>
              <a:defRPr/>
            </a:pPr>
            <a:r>
              <a:rPr lang="en-US" dirty="0">
                <a:latin typeface="Times New Roman"/>
                <a:ea typeface="+mn-ea"/>
                <a:cs typeface="Times New Roman"/>
              </a:rPr>
              <a:t>There are regions in every ferromagnetic specimen that have near perfect alignment of magnetic dipole moments even when there is no applied magnetic </a:t>
            </a:r>
            <a:r>
              <a:rPr lang="en-US" dirty="0" smtClean="0">
                <a:latin typeface="Times New Roman"/>
                <a:ea typeface="+mn-ea"/>
                <a:cs typeface="Times New Roman"/>
              </a:rPr>
              <a:t>field.</a:t>
            </a:r>
            <a:endParaRPr lang="en-US" dirty="0">
              <a:latin typeface="Times New Roman"/>
              <a:ea typeface="+mn-ea"/>
              <a:cs typeface="Times New Roman"/>
            </a:endParaRPr>
          </a:p>
        </p:txBody>
      </p:sp>
      <p:sp>
        <p:nvSpPr>
          <p:cNvPr id="9830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fld id="{EAD0DBB6-76F6-8945-B9C0-4A58EF755806}" type="slidenum">
              <a:rPr lang="en-US" sz="1200" b="0">
                <a:solidFill>
                  <a:srgbClr val="898989"/>
                </a:solidFill>
                <a:latin typeface="Calibri" charset="0"/>
              </a:rPr>
              <a:pPr eaLnBrk="1" hangingPunct="1"/>
              <a:t>23</a:t>
            </a:fld>
            <a:endParaRPr lang="en-US" sz="1200" b="0">
              <a:solidFill>
                <a:srgbClr val="898989"/>
              </a:solidFill>
              <a:latin typeface="Calibri" charset="0"/>
            </a:endParaRPr>
          </a:p>
        </p:txBody>
      </p:sp>
    </p:spTree>
    <p:extLst>
      <p:ext uri="{BB962C8B-B14F-4D97-AF65-F5344CB8AC3E}">
        <p14:creationId xmlns:p14="http://schemas.microsoft.com/office/powerpoint/2010/main" val="183825646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991600" cy="6629400"/>
          </a:xfrm>
        </p:spPr>
        <p:txBody>
          <a:bodyPr rtlCol="0">
            <a:normAutofit/>
          </a:bodyPr>
          <a:lstStyle/>
          <a:p>
            <a:pPr eaLnBrk="1" fontAlgn="auto" hangingPunct="1">
              <a:spcAft>
                <a:spcPts val="0"/>
              </a:spcAft>
              <a:buFont typeface="Arial" pitchFamily="34" charset="0"/>
              <a:buChar char="•"/>
              <a:defRPr/>
            </a:pPr>
            <a:r>
              <a:rPr lang="en-US" sz="3000" dirty="0">
                <a:latin typeface="Times New Roman"/>
                <a:ea typeface="+mn-ea"/>
                <a:cs typeface="Times New Roman"/>
              </a:rPr>
              <a:t>These regions are called </a:t>
            </a:r>
            <a:r>
              <a:rPr lang="en-US" sz="3000" i="1" dirty="0">
                <a:latin typeface="Times New Roman"/>
                <a:ea typeface="+mn-ea"/>
                <a:cs typeface="Times New Roman"/>
              </a:rPr>
              <a:t>magnetic domains</a:t>
            </a:r>
            <a:r>
              <a:rPr lang="en-US" sz="3000" dirty="0">
                <a:latin typeface="Times New Roman"/>
                <a:ea typeface="+mn-ea"/>
                <a:cs typeface="Times New Roman"/>
              </a:rPr>
              <a:t>. </a:t>
            </a:r>
            <a:endParaRPr lang="en-US" sz="3000" dirty="0" smtClean="0">
              <a:latin typeface="Times New Roman"/>
              <a:ea typeface="+mn-ea"/>
              <a:cs typeface="Times New Roman"/>
            </a:endParaRPr>
          </a:p>
          <a:p>
            <a:pPr eaLnBrk="1" fontAlgn="auto" hangingPunct="1">
              <a:spcAft>
                <a:spcPts val="0"/>
              </a:spcAft>
              <a:buFont typeface="Arial" pitchFamily="34" charset="0"/>
              <a:buChar char="•"/>
              <a:defRPr/>
            </a:pPr>
            <a:r>
              <a:rPr lang="en-US" sz="3000" dirty="0" smtClean="0">
                <a:latin typeface="Times New Roman"/>
                <a:ea typeface="+mn-ea"/>
                <a:cs typeface="Times New Roman"/>
              </a:rPr>
              <a:t>The </a:t>
            </a:r>
            <a:r>
              <a:rPr lang="en-US" sz="3000" dirty="0">
                <a:latin typeface="Times New Roman"/>
                <a:ea typeface="+mn-ea"/>
                <a:cs typeface="Times New Roman"/>
              </a:rPr>
              <a:t>direction of alignment of the dipoles varies from one </a:t>
            </a:r>
            <a:r>
              <a:rPr lang="en-US" sz="3000" dirty="0" smtClean="0">
                <a:latin typeface="Times New Roman"/>
                <a:ea typeface="+mn-ea"/>
                <a:cs typeface="Times New Roman"/>
              </a:rPr>
              <a:t>domain </a:t>
            </a:r>
            <a:r>
              <a:rPr lang="en-US" sz="3000" dirty="0">
                <a:latin typeface="Times New Roman"/>
                <a:ea typeface="+mn-ea"/>
                <a:cs typeface="Times New Roman"/>
              </a:rPr>
              <a:t>to the next (Fig. 2.3</a:t>
            </a:r>
            <a:r>
              <a:rPr lang="en-US" sz="3000" dirty="0" smtClean="0">
                <a:latin typeface="Times New Roman"/>
                <a:ea typeface="+mn-ea"/>
                <a:cs typeface="Times New Roman"/>
              </a:rPr>
              <a:t>).</a:t>
            </a:r>
          </a:p>
          <a:p>
            <a:pPr eaLnBrk="1" fontAlgn="auto" hangingPunct="1">
              <a:spcAft>
                <a:spcPts val="0"/>
              </a:spcAft>
              <a:buFont typeface="Arial" pitchFamily="34" charset="0"/>
              <a:buChar char="•"/>
              <a:defRPr/>
            </a:pPr>
            <a:endParaRPr lang="en-US" sz="3000" dirty="0">
              <a:latin typeface="Times New Roman"/>
              <a:ea typeface="+mn-ea"/>
              <a:cs typeface="Times New Roman"/>
            </a:endParaRPr>
          </a:p>
          <a:p>
            <a:pPr marL="0" indent="0" eaLnBrk="1" fontAlgn="auto" hangingPunct="1">
              <a:spcAft>
                <a:spcPts val="0"/>
              </a:spcAft>
              <a:buNone/>
              <a:defRPr/>
            </a:pPr>
            <a:endParaRPr lang="en-US" sz="3000" dirty="0" smtClean="0">
              <a:latin typeface="Times New Roman"/>
              <a:ea typeface="+mn-ea"/>
              <a:cs typeface="Times New Roman"/>
            </a:endParaRPr>
          </a:p>
          <a:p>
            <a:pPr eaLnBrk="1" fontAlgn="auto" hangingPunct="1">
              <a:spcAft>
                <a:spcPts val="0"/>
              </a:spcAft>
              <a:buFont typeface="Arial" pitchFamily="34" charset="0"/>
              <a:buChar char="•"/>
              <a:defRPr/>
            </a:pPr>
            <a:endParaRPr lang="en-US" sz="3000" dirty="0">
              <a:latin typeface="Times New Roman"/>
              <a:ea typeface="+mn-ea"/>
              <a:cs typeface="Times New Roman"/>
            </a:endParaRPr>
          </a:p>
          <a:p>
            <a:pPr eaLnBrk="1" fontAlgn="auto" hangingPunct="1">
              <a:spcAft>
                <a:spcPts val="0"/>
              </a:spcAft>
              <a:buFont typeface="Arial" pitchFamily="34" charset="0"/>
              <a:buChar char="•"/>
              <a:defRPr/>
            </a:pPr>
            <a:endParaRPr lang="en-US" sz="3000" dirty="0" smtClean="0">
              <a:latin typeface="Times New Roman"/>
              <a:ea typeface="+mn-ea"/>
              <a:cs typeface="Times New Roman"/>
            </a:endParaRPr>
          </a:p>
          <a:p>
            <a:pPr marL="0" indent="0" eaLnBrk="1" fontAlgn="auto" hangingPunct="1">
              <a:spcAft>
                <a:spcPts val="0"/>
              </a:spcAft>
              <a:buFont typeface="Arial" pitchFamily="34" charset="0"/>
              <a:buNone/>
              <a:defRPr/>
            </a:pPr>
            <a:r>
              <a:rPr lang="en-US" sz="3000" dirty="0" smtClean="0">
                <a:latin typeface="Times New Roman"/>
                <a:ea typeface="+mn-ea"/>
                <a:cs typeface="Times New Roman"/>
              </a:rPr>
              <a:t>                </a:t>
            </a:r>
            <a:r>
              <a:rPr lang="en-US" sz="2000" dirty="0" smtClean="0">
                <a:latin typeface="Times New Roman"/>
                <a:ea typeface="+mn-ea"/>
                <a:cs typeface="Times New Roman"/>
              </a:rPr>
              <a:t>Fig</a:t>
            </a:r>
            <a:r>
              <a:rPr lang="en-US" sz="2000" dirty="0">
                <a:latin typeface="Times New Roman"/>
                <a:ea typeface="+mn-ea"/>
                <a:cs typeface="Times New Roman"/>
              </a:rPr>
              <a:t>.  2.3: Magnetic domains in a ferromagnetic material.</a:t>
            </a:r>
          </a:p>
          <a:p>
            <a:pPr eaLnBrk="1" fontAlgn="auto" hangingPunct="1">
              <a:spcAft>
                <a:spcPts val="0"/>
              </a:spcAft>
              <a:buFont typeface="Arial" pitchFamily="34" charset="0"/>
              <a:buChar char="•"/>
              <a:defRPr/>
            </a:pPr>
            <a:r>
              <a:rPr lang="en-US" sz="3000" dirty="0" smtClean="0">
                <a:latin typeface="Times New Roman"/>
                <a:ea typeface="+mn-ea"/>
                <a:cs typeface="Times New Roman"/>
              </a:rPr>
              <a:t>However</a:t>
            </a:r>
            <a:r>
              <a:rPr lang="en-US" sz="3000" dirty="0">
                <a:latin typeface="Times New Roman"/>
                <a:ea typeface="+mn-ea"/>
                <a:cs typeface="Times New Roman"/>
              </a:rPr>
              <a:t>, if the material is immersed in an external magnetic field, all dipoles tend to align along this field. The domains then change in two ways:</a:t>
            </a:r>
          </a:p>
          <a:p>
            <a:pPr eaLnBrk="1" fontAlgn="auto" hangingPunct="1">
              <a:spcAft>
                <a:spcPts val="0"/>
              </a:spcAft>
              <a:buFont typeface="Arial" pitchFamily="34" charset="0"/>
              <a:buChar char="•"/>
              <a:defRPr/>
            </a:pPr>
            <a:endParaRPr lang="en-US" sz="3000" dirty="0" smtClean="0">
              <a:latin typeface="Times New Roman"/>
              <a:ea typeface="+mn-ea"/>
              <a:cs typeface="Times New Roman"/>
            </a:endParaRPr>
          </a:p>
          <a:p>
            <a:pPr eaLnBrk="1" fontAlgn="auto" hangingPunct="1">
              <a:spcAft>
                <a:spcPts val="0"/>
              </a:spcAft>
              <a:buFont typeface="Arial" pitchFamily="34" charset="0"/>
              <a:buChar char="•"/>
              <a:defRPr/>
            </a:pPr>
            <a:endParaRPr lang="en-US" sz="3000" dirty="0">
              <a:latin typeface="Times New Roman"/>
              <a:ea typeface="+mn-ea"/>
              <a:cs typeface="Times New Roman"/>
            </a:endParaRPr>
          </a:p>
        </p:txBody>
      </p:sp>
      <p:pic>
        <p:nvPicPr>
          <p:cNvPr id="1003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905000"/>
            <a:ext cx="4800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fld id="{037EA037-593A-8841-9F0F-906E2078A2C9}" type="slidenum">
              <a:rPr lang="en-US" sz="1200" b="0">
                <a:solidFill>
                  <a:srgbClr val="898989"/>
                </a:solidFill>
                <a:latin typeface="Calibri" charset="0"/>
              </a:rPr>
              <a:pPr eaLnBrk="1" hangingPunct="1"/>
              <a:t>24</a:t>
            </a:fld>
            <a:endParaRPr lang="en-US" sz="1200" b="0">
              <a:solidFill>
                <a:srgbClr val="898989"/>
              </a:solidFill>
              <a:latin typeface="Calibri" charset="0"/>
            </a:endParaRPr>
          </a:p>
        </p:txBody>
      </p:sp>
    </p:spTree>
    <p:extLst>
      <p:ext uri="{BB962C8B-B14F-4D97-AF65-F5344CB8AC3E}">
        <p14:creationId xmlns:p14="http://schemas.microsoft.com/office/powerpoint/2010/main" val="391065879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915400" cy="6553200"/>
          </a:xfrm>
        </p:spPr>
        <p:txBody>
          <a:bodyPr rtlCol="0">
            <a:normAutofit/>
          </a:bodyPr>
          <a:lstStyle/>
          <a:p>
            <a:pPr marL="514350" indent="-514350" eaLnBrk="1" fontAlgn="auto" hangingPunct="1">
              <a:spcAft>
                <a:spcPts val="0"/>
              </a:spcAft>
              <a:buFont typeface="+mj-lt"/>
              <a:buAutoNum type="alphaLcParenR"/>
              <a:defRPr/>
            </a:pPr>
            <a:r>
              <a:rPr lang="en-US" dirty="0">
                <a:latin typeface="Times New Roman"/>
                <a:ea typeface="+mn-ea"/>
                <a:cs typeface="Times New Roman"/>
              </a:rPr>
              <a:t>Those domains with magnetic dipole moments parallel to the magnetic field grow at the expense of the neighboring domains (Fig. 2.3). This effect is responsible for producing a net magnetic dipole moment in a weak applied magnetic field</a:t>
            </a:r>
            <a:r>
              <a:rPr lang="en-US" dirty="0" smtClean="0">
                <a:latin typeface="Times New Roman"/>
                <a:ea typeface="+mn-ea"/>
                <a:cs typeface="Times New Roman"/>
              </a:rPr>
              <a:t>.</a:t>
            </a:r>
          </a:p>
          <a:p>
            <a:pPr marL="514350" indent="-514350" eaLnBrk="1" fontAlgn="auto" hangingPunct="1">
              <a:spcAft>
                <a:spcPts val="0"/>
              </a:spcAft>
              <a:buFont typeface="+mj-lt"/>
              <a:buAutoNum type="alphaLcParenR"/>
              <a:defRPr/>
            </a:pPr>
            <a:r>
              <a:rPr lang="en-US" dirty="0">
                <a:latin typeface="Times New Roman"/>
                <a:ea typeface="+mn-ea"/>
                <a:cs typeface="Times New Roman"/>
              </a:rPr>
              <a:t>The magnetic dipole moments of the domains rotate toward alignment with the applied magnetic field. This is the mechanism of magnetic dipole alignment when the applied magnetic field is strong</a:t>
            </a:r>
          </a:p>
          <a:p>
            <a:pPr eaLnBrk="1" fontAlgn="auto" hangingPunct="1">
              <a:spcAft>
                <a:spcPts val="0"/>
              </a:spcAft>
              <a:buFont typeface="Arial" pitchFamily="34" charset="0"/>
              <a:buChar char="•"/>
              <a:defRPr/>
            </a:pPr>
            <a:endParaRPr lang="en-US" dirty="0">
              <a:ea typeface="+mn-ea"/>
              <a:cs typeface="+mn-cs"/>
            </a:endParaRPr>
          </a:p>
        </p:txBody>
      </p:sp>
      <p:sp>
        <p:nvSpPr>
          <p:cNvPr id="10240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fld id="{AF943D48-F533-5D40-BB9D-CEBF5F22FADE}" type="slidenum">
              <a:rPr lang="en-US" sz="1200" b="0">
                <a:solidFill>
                  <a:srgbClr val="898989"/>
                </a:solidFill>
                <a:latin typeface="Calibri" charset="0"/>
              </a:rPr>
              <a:pPr eaLnBrk="1" hangingPunct="1"/>
              <a:t>25</a:t>
            </a:fld>
            <a:endParaRPr lang="en-US" sz="1200" b="0">
              <a:solidFill>
                <a:srgbClr val="898989"/>
              </a:solidFill>
              <a:latin typeface="Calibri" charset="0"/>
            </a:endParaRPr>
          </a:p>
        </p:txBody>
      </p:sp>
    </p:spTree>
    <p:extLst>
      <p:ext uri="{BB962C8B-B14F-4D97-AF65-F5344CB8AC3E}">
        <p14:creationId xmlns:p14="http://schemas.microsoft.com/office/powerpoint/2010/main" val="59381626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a:cs typeface="Times New Roman"/>
              </a:rPr>
              <a:t>Hysteresis loop</a:t>
            </a:r>
            <a:endParaRPr lang="en-US" dirty="0">
              <a:latin typeface="Times New Roman"/>
              <a:cs typeface="Times New Roman"/>
            </a:endParaRPr>
          </a:p>
        </p:txBody>
      </p:sp>
      <p:sp>
        <p:nvSpPr>
          <p:cNvPr id="3" name="Content Placeholder 2"/>
          <p:cNvSpPr>
            <a:spLocks noGrp="1"/>
          </p:cNvSpPr>
          <p:nvPr>
            <p:ph idx="1"/>
          </p:nvPr>
        </p:nvSpPr>
        <p:spPr>
          <a:xfrm>
            <a:off x="457199" y="1219200"/>
            <a:ext cx="8348133" cy="4906963"/>
          </a:xfrm>
        </p:spPr>
        <p:txBody>
          <a:bodyPr>
            <a:normAutofit/>
          </a:bodyPr>
          <a:lstStyle/>
          <a:p>
            <a:r>
              <a:rPr lang="en-GB" dirty="0" smtClean="0">
                <a:latin typeface="Times New Roman"/>
                <a:cs typeface="Times New Roman"/>
              </a:rPr>
              <a:t>Magnetized ferromagnet </a:t>
            </a:r>
            <a:r>
              <a:rPr lang="en-GB" dirty="0">
                <a:latin typeface="Times New Roman"/>
                <a:cs typeface="Times New Roman"/>
              </a:rPr>
              <a:t>in one direction</a:t>
            </a:r>
            <a:r>
              <a:rPr lang="en-GB" dirty="0" smtClean="0">
                <a:latin typeface="Times New Roman"/>
                <a:cs typeface="Times New Roman"/>
              </a:rPr>
              <a:t>, </a:t>
            </a:r>
            <a:r>
              <a:rPr lang="en-GB" dirty="0">
                <a:latin typeface="Times New Roman"/>
                <a:cs typeface="Times New Roman"/>
              </a:rPr>
              <a:t>will not relax back to zero magnetization when the imposed magnetizing field is removed</a:t>
            </a:r>
            <a:r>
              <a:rPr lang="en-US" dirty="0" smtClean="0">
                <a:effectLst/>
                <a:latin typeface="Times New Roman"/>
                <a:cs typeface="Times New Roman"/>
              </a:rPr>
              <a:t> </a:t>
            </a:r>
          </a:p>
          <a:p>
            <a:r>
              <a:rPr lang="en-GB" dirty="0">
                <a:latin typeface="Times New Roman"/>
                <a:cs typeface="Times New Roman"/>
              </a:rPr>
              <a:t>It must be driven back to zero by a field in the opposite direction.</a:t>
            </a:r>
            <a:r>
              <a:rPr lang="en-US" dirty="0" smtClean="0">
                <a:effectLst/>
                <a:latin typeface="Times New Roman"/>
                <a:cs typeface="Times New Roman"/>
              </a:rPr>
              <a:t> </a:t>
            </a:r>
          </a:p>
          <a:p>
            <a:r>
              <a:rPr lang="en-GB" dirty="0">
                <a:latin typeface="Times New Roman"/>
                <a:cs typeface="Times New Roman"/>
              </a:rPr>
              <a:t>The lack of retraceability of the magnetization curve is the property called hysteresis and it is related to the existence of magnetic domains in the material</a:t>
            </a:r>
            <a:r>
              <a:rPr lang="en-US" dirty="0" smtClean="0">
                <a:effectLst/>
                <a:latin typeface="Times New Roman"/>
                <a:cs typeface="Times New Roman"/>
              </a:rPr>
              <a:t> </a:t>
            </a:r>
            <a:endParaRPr lang="en-US" dirty="0">
              <a:latin typeface="Times New Roman"/>
              <a:cs typeface="Times New Roman"/>
            </a:endParaRPr>
          </a:p>
        </p:txBody>
      </p:sp>
    </p:spTree>
    <p:extLst>
      <p:ext uri="{BB962C8B-B14F-4D97-AF65-F5344CB8AC3E}">
        <p14:creationId xmlns:p14="http://schemas.microsoft.com/office/powerpoint/2010/main" val="3626344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122"/>
            <a:ext cx="8229600" cy="1143000"/>
          </a:xfrm>
        </p:spPr>
        <p:txBody>
          <a:bodyPr/>
          <a:lstStyle/>
          <a:p>
            <a:r>
              <a:rPr lang="en-US" dirty="0" smtClean="0">
                <a:latin typeface="Times New Roman"/>
                <a:cs typeface="Times New Roman"/>
              </a:rPr>
              <a:t>Hysteresis loop</a:t>
            </a:r>
            <a:endParaRPr lang="en-US" dirty="0">
              <a:latin typeface="Times New Roman"/>
              <a:cs typeface="Times New Roman"/>
            </a:endParaRPr>
          </a:p>
        </p:txBody>
      </p:sp>
      <p:pic>
        <p:nvPicPr>
          <p:cNvPr id="5529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04431"/>
            <a:ext cx="7638034" cy="3904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57199" y="5024511"/>
            <a:ext cx="8396159" cy="646331"/>
          </a:xfrm>
          <a:prstGeom prst="rect">
            <a:avLst/>
          </a:prstGeom>
        </p:spPr>
        <p:txBody>
          <a:bodyPr wrap="square">
            <a:spAutoFit/>
          </a:bodyPr>
          <a:lstStyle/>
          <a:p>
            <a:r>
              <a:rPr lang="en-GB" dirty="0">
                <a:latin typeface="Times New Roman"/>
                <a:cs typeface="Times New Roman"/>
              </a:rPr>
              <a:t>Fig.  2.4: The magnetization ‘M’ </a:t>
            </a:r>
            <a:r>
              <a:rPr lang="en-GB" dirty="0" err="1">
                <a:latin typeface="Times New Roman"/>
                <a:cs typeface="Times New Roman"/>
              </a:rPr>
              <a:t>vrs</a:t>
            </a:r>
            <a:r>
              <a:rPr lang="en-GB" dirty="0">
                <a:latin typeface="Times New Roman"/>
                <a:cs typeface="Times New Roman"/>
              </a:rPr>
              <a:t> magnetic field strength ‘H’ for a ferromagnetic:</a:t>
            </a:r>
            <a:endParaRPr lang="en-US" dirty="0">
              <a:latin typeface="Times New Roman"/>
              <a:cs typeface="Times New Roman"/>
            </a:endParaRPr>
          </a:p>
          <a:p>
            <a:r>
              <a:rPr lang="en-GB" dirty="0">
                <a:latin typeface="Times New Roman"/>
                <a:cs typeface="Times New Roman"/>
              </a:rPr>
              <a:t> </a:t>
            </a:r>
            <a:endParaRPr lang="en-US" dirty="0">
              <a:latin typeface="Times New Roman"/>
              <a:cs typeface="Times New Roman"/>
            </a:endParaRPr>
          </a:p>
        </p:txBody>
      </p:sp>
      <p:sp>
        <p:nvSpPr>
          <p:cNvPr id="5" name="TextBox 4"/>
          <p:cNvSpPr txBox="1"/>
          <p:nvPr/>
        </p:nvSpPr>
        <p:spPr>
          <a:xfrm>
            <a:off x="457200" y="5831648"/>
            <a:ext cx="6983199" cy="861774"/>
          </a:xfrm>
          <a:prstGeom prst="rect">
            <a:avLst/>
          </a:prstGeom>
          <a:noFill/>
        </p:spPr>
        <p:txBody>
          <a:bodyPr wrap="square" rtlCol="0">
            <a:spAutoFit/>
          </a:bodyPr>
          <a:lstStyle/>
          <a:p>
            <a:pPr marL="342900" indent="-342900">
              <a:buFont typeface="Arial"/>
              <a:buChar char="•"/>
            </a:pPr>
            <a:r>
              <a:rPr lang="en-US" sz="2500" dirty="0" smtClean="0">
                <a:latin typeface="Times New Roman"/>
                <a:cs typeface="Times New Roman"/>
              </a:rPr>
              <a:t>Area enclosed by the curve determines the strength of the magnetic</a:t>
            </a:r>
            <a:endParaRPr lang="en-US" sz="2500" dirty="0">
              <a:latin typeface="Times New Roman"/>
              <a:cs typeface="Times New Roman"/>
            </a:endParaRPr>
          </a:p>
        </p:txBody>
      </p:sp>
    </p:spTree>
    <p:extLst>
      <p:ext uri="{BB962C8B-B14F-4D97-AF65-F5344CB8AC3E}">
        <p14:creationId xmlns:p14="http://schemas.microsoft.com/office/powerpoint/2010/main" val="2186681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Content Placeholder 2"/>
          <p:cNvSpPr>
            <a:spLocks noGrp="1"/>
          </p:cNvSpPr>
          <p:nvPr>
            <p:ph idx="1"/>
          </p:nvPr>
        </p:nvSpPr>
        <p:spPr>
          <a:xfrm>
            <a:off x="76200" y="152400"/>
            <a:ext cx="8991600" cy="6629400"/>
          </a:xfrm>
        </p:spPr>
        <p:txBody>
          <a:bodyPr/>
          <a:lstStyle/>
          <a:p>
            <a:pPr marL="0" indent="0" eaLnBrk="1" hangingPunct="1">
              <a:lnSpc>
                <a:spcPct val="90000"/>
              </a:lnSpc>
              <a:buFont typeface="Arial" charset="0"/>
              <a:buNone/>
            </a:pPr>
            <a:r>
              <a:rPr lang="en-US" u="sng" dirty="0">
                <a:latin typeface="Times New Roman"/>
                <a:cs typeface="Times New Roman"/>
              </a:rPr>
              <a:t>NB:</a:t>
            </a:r>
          </a:p>
          <a:p>
            <a:pPr marL="0" indent="0" eaLnBrk="1" hangingPunct="1">
              <a:lnSpc>
                <a:spcPct val="90000"/>
              </a:lnSpc>
            </a:pPr>
            <a:r>
              <a:rPr lang="en-US" dirty="0">
                <a:latin typeface="Times New Roman"/>
                <a:cs typeface="Times New Roman"/>
              </a:rPr>
              <a:t>If the direction of the current in the solenoid is reversed, the magnetic field (</a:t>
            </a:r>
            <a:r>
              <a:rPr lang="en-US" i="1" dirty="0">
                <a:latin typeface="Times New Roman"/>
                <a:cs typeface="Times New Roman"/>
              </a:rPr>
              <a:t>B</a:t>
            </a:r>
            <a:r>
              <a:rPr lang="en-US" dirty="0">
                <a:latin typeface="Times New Roman"/>
                <a:cs typeface="Times New Roman"/>
              </a:rPr>
              <a:t>) within the specimen is reduced steadily from the </a:t>
            </a:r>
            <a:r>
              <a:rPr lang="en-US" dirty="0" err="1">
                <a:latin typeface="Times New Roman"/>
                <a:cs typeface="Times New Roman"/>
              </a:rPr>
              <a:t>remanent</a:t>
            </a:r>
            <a:r>
              <a:rPr lang="en-US" dirty="0">
                <a:latin typeface="Times New Roman"/>
                <a:cs typeface="Times New Roman"/>
              </a:rPr>
              <a:t> value </a:t>
            </a:r>
            <a:r>
              <a:rPr lang="en-US" i="1" dirty="0">
                <a:latin typeface="Times New Roman"/>
                <a:cs typeface="Times New Roman"/>
              </a:rPr>
              <a:t>B</a:t>
            </a:r>
            <a:r>
              <a:rPr lang="en-US" i="1" baseline="-25000" dirty="0">
                <a:latin typeface="Times New Roman"/>
                <a:cs typeface="Times New Roman"/>
              </a:rPr>
              <a:t>r </a:t>
            </a:r>
          </a:p>
          <a:p>
            <a:pPr marL="0" indent="0" eaLnBrk="1" hangingPunct="1">
              <a:lnSpc>
                <a:spcPct val="90000"/>
              </a:lnSpc>
            </a:pPr>
            <a:r>
              <a:rPr lang="en-US" dirty="0">
                <a:latin typeface="Times New Roman"/>
                <a:cs typeface="Times New Roman"/>
              </a:rPr>
              <a:t>At a critical value of </a:t>
            </a:r>
            <a:r>
              <a:rPr lang="en-US" i="1" dirty="0">
                <a:latin typeface="Times New Roman"/>
                <a:cs typeface="Times New Roman"/>
              </a:rPr>
              <a:t>B</a:t>
            </a:r>
            <a:r>
              <a:rPr lang="en-US" i="1" baseline="-25000" dirty="0">
                <a:latin typeface="Times New Roman"/>
                <a:cs typeface="Times New Roman"/>
              </a:rPr>
              <a:t>E</a:t>
            </a:r>
            <a:r>
              <a:rPr lang="en-US" dirty="0">
                <a:latin typeface="Times New Roman"/>
                <a:cs typeface="Times New Roman"/>
              </a:rPr>
              <a:t>, called the </a:t>
            </a:r>
            <a:r>
              <a:rPr lang="en-US" i="1" dirty="0">
                <a:latin typeface="Times New Roman"/>
                <a:cs typeface="Times New Roman"/>
              </a:rPr>
              <a:t>coercive force</a:t>
            </a:r>
            <a:r>
              <a:rPr lang="en-US" dirty="0">
                <a:latin typeface="Times New Roman"/>
                <a:cs typeface="Times New Roman"/>
              </a:rPr>
              <a:t> </a:t>
            </a:r>
            <a:r>
              <a:rPr lang="en-US" i="1" dirty="0">
                <a:latin typeface="Times New Roman"/>
                <a:cs typeface="Times New Roman"/>
              </a:rPr>
              <a:t>(</a:t>
            </a:r>
            <a:r>
              <a:rPr lang="en-US" i="1" dirty="0" err="1">
                <a:latin typeface="Times New Roman"/>
                <a:cs typeface="Times New Roman"/>
              </a:rPr>
              <a:t>B</a:t>
            </a:r>
            <a:r>
              <a:rPr lang="en-US" i="1" baseline="-25000" dirty="0" err="1">
                <a:latin typeface="Times New Roman"/>
                <a:cs typeface="Times New Roman"/>
              </a:rPr>
              <a:t>c</a:t>
            </a:r>
            <a:r>
              <a:rPr lang="en-US" i="1" dirty="0">
                <a:latin typeface="Times New Roman"/>
                <a:cs typeface="Times New Roman"/>
              </a:rPr>
              <a:t>)</a:t>
            </a:r>
            <a:r>
              <a:rPr lang="en-US" dirty="0">
                <a:latin typeface="Times New Roman"/>
                <a:cs typeface="Times New Roman"/>
              </a:rPr>
              <a:t>, the magnetic field is zero.</a:t>
            </a:r>
          </a:p>
          <a:p>
            <a:pPr marL="0" indent="0" eaLnBrk="1" hangingPunct="1">
              <a:lnSpc>
                <a:spcPct val="90000"/>
              </a:lnSpc>
            </a:pPr>
            <a:r>
              <a:rPr lang="en-US" dirty="0">
                <a:latin typeface="Times New Roman"/>
                <a:cs typeface="Times New Roman"/>
              </a:rPr>
              <a:t> The larger the coercive force, the more difficult it is to demagnetize a ferromagnetic specimen. </a:t>
            </a:r>
          </a:p>
          <a:p>
            <a:pPr marL="0" indent="0" eaLnBrk="1" hangingPunct="1">
              <a:lnSpc>
                <a:spcPct val="90000"/>
              </a:lnSpc>
            </a:pPr>
            <a:r>
              <a:rPr lang="en-US" i="1" dirty="0">
                <a:latin typeface="Times New Roman"/>
                <a:cs typeface="Times New Roman"/>
              </a:rPr>
              <a:t>Ferromagnetic materials having a large coercive force are said to be magnetically </a:t>
            </a:r>
            <a:r>
              <a:rPr lang="ja-JP" altLang="en-US" i="1" dirty="0">
                <a:latin typeface="Times New Roman"/>
                <a:cs typeface="Times New Roman"/>
              </a:rPr>
              <a:t>“</a:t>
            </a:r>
            <a:r>
              <a:rPr lang="en-US" altLang="ja-JP" i="1" dirty="0">
                <a:latin typeface="Times New Roman"/>
                <a:cs typeface="Times New Roman"/>
              </a:rPr>
              <a:t>hard</a:t>
            </a:r>
            <a:r>
              <a:rPr lang="ja-JP" altLang="en-US" i="1" dirty="0">
                <a:latin typeface="Times New Roman"/>
                <a:cs typeface="Times New Roman"/>
              </a:rPr>
              <a:t>”</a:t>
            </a:r>
            <a:r>
              <a:rPr lang="en-US" altLang="ja-JP" i="1" dirty="0">
                <a:latin typeface="Times New Roman"/>
                <a:cs typeface="Times New Roman"/>
              </a:rPr>
              <a:t>, those having a small coercive force are said to be magnetically </a:t>
            </a:r>
            <a:r>
              <a:rPr lang="ja-JP" altLang="en-US" i="1" dirty="0">
                <a:latin typeface="Times New Roman"/>
                <a:cs typeface="Times New Roman"/>
              </a:rPr>
              <a:t>“</a:t>
            </a:r>
            <a:r>
              <a:rPr lang="en-US" altLang="ja-JP" i="1" dirty="0">
                <a:latin typeface="Times New Roman"/>
                <a:cs typeface="Times New Roman"/>
              </a:rPr>
              <a:t>soft</a:t>
            </a:r>
            <a:r>
              <a:rPr lang="ja-JP" altLang="en-US" i="1" dirty="0">
                <a:latin typeface="Times New Roman"/>
                <a:cs typeface="Times New Roman"/>
              </a:rPr>
              <a:t>”</a:t>
            </a:r>
            <a:r>
              <a:rPr lang="en-US" altLang="ja-JP" i="1" dirty="0">
                <a:latin typeface="Times New Roman"/>
                <a:cs typeface="Times New Roman"/>
              </a:rPr>
              <a:t>.</a:t>
            </a:r>
            <a:endParaRPr lang="en-US" dirty="0">
              <a:latin typeface="Times New Roman"/>
              <a:cs typeface="Times New Roman"/>
            </a:endParaRPr>
          </a:p>
        </p:txBody>
      </p:sp>
      <p:sp>
        <p:nvSpPr>
          <p:cNvPr id="10445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fld id="{AED8FB4F-75C5-474B-BB1E-37D08CBB6CF2}" type="slidenum">
              <a:rPr lang="en-US" sz="1200" b="0">
                <a:solidFill>
                  <a:srgbClr val="898989"/>
                </a:solidFill>
                <a:latin typeface="Calibri" charset="0"/>
              </a:rPr>
              <a:pPr eaLnBrk="1" hangingPunct="1"/>
              <a:t>28</a:t>
            </a:fld>
            <a:endParaRPr lang="en-US" sz="1200" b="0">
              <a:solidFill>
                <a:srgbClr val="898989"/>
              </a:solidFill>
              <a:latin typeface="Calibri" charset="0"/>
            </a:endParaRPr>
          </a:p>
        </p:txBody>
      </p:sp>
    </p:spTree>
    <p:extLst>
      <p:ext uri="{BB962C8B-B14F-4D97-AF65-F5344CB8AC3E}">
        <p14:creationId xmlns:p14="http://schemas.microsoft.com/office/powerpoint/2010/main" val="401196494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p:cNvSpPr>
          <p:nvPr>
            <p:ph type="title"/>
          </p:nvPr>
        </p:nvSpPr>
        <p:spPr>
          <a:xfrm>
            <a:off x="457200" y="-115183"/>
            <a:ext cx="8229600" cy="850900"/>
          </a:xfrm>
        </p:spPr>
        <p:txBody>
          <a:bodyPr/>
          <a:lstStyle/>
          <a:p>
            <a:pPr eaLnBrk="1" hangingPunct="1"/>
            <a:r>
              <a:rPr lang="en-GB" dirty="0">
                <a:latin typeface="Times New Roman"/>
                <a:cs typeface="Times New Roman"/>
              </a:rPr>
              <a:t>FERRIMAGNETISM</a:t>
            </a:r>
            <a:r>
              <a:rPr lang="de-DE" dirty="0">
                <a:latin typeface="Times New Roman"/>
                <a:cs typeface="Times New Roman"/>
              </a:rPr>
              <a:t> </a:t>
            </a:r>
          </a:p>
        </p:txBody>
      </p:sp>
      <p:sp>
        <p:nvSpPr>
          <p:cNvPr id="97285" name="Text Box 5"/>
          <p:cNvSpPr txBox="1">
            <a:spLocks noChangeArrowheads="1"/>
          </p:cNvSpPr>
          <p:nvPr/>
        </p:nvSpPr>
        <p:spPr bwMode="auto">
          <a:xfrm>
            <a:off x="107737" y="550290"/>
            <a:ext cx="9604127"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457200" indent="-457200">
              <a:spcBef>
                <a:spcPct val="50000"/>
              </a:spcBef>
              <a:buFont typeface="Arial"/>
              <a:buChar char="•"/>
              <a:defRPr/>
            </a:pPr>
            <a:r>
              <a:rPr lang="en-US" sz="3200" b="0" u="sng" dirty="0">
                <a:latin typeface="Times New Roman"/>
                <a:cs typeface="Times New Roman"/>
              </a:rPr>
              <a:t>Magnetic moments</a:t>
            </a:r>
            <a:r>
              <a:rPr lang="en-US" sz="3200" b="0" dirty="0">
                <a:latin typeface="Times New Roman"/>
                <a:cs typeface="Times New Roman"/>
              </a:rPr>
              <a:t> of the atoms on different </a:t>
            </a:r>
            <a:r>
              <a:rPr lang="en-US" sz="3200" b="0" dirty="0">
                <a:latin typeface="Times New Roman"/>
                <a:cs typeface="Times New Roman"/>
                <a:hlinkClick r:id="rId3" tooltip="Sublattice"/>
              </a:rPr>
              <a:t>sublattices</a:t>
            </a:r>
            <a:r>
              <a:rPr lang="en-US" sz="3200" b="0" dirty="0">
                <a:latin typeface="Times New Roman"/>
                <a:cs typeface="Times New Roman"/>
              </a:rPr>
              <a:t> are opposed, as in </a:t>
            </a:r>
            <a:r>
              <a:rPr lang="en-US" sz="3200" b="0" u="sng" dirty="0" smtClean="0">
                <a:latin typeface="Times New Roman"/>
                <a:cs typeface="Times New Roman"/>
              </a:rPr>
              <a:t>anti-ferromagnetism</a:t>
            </a:r>
            <a:r>
              <a:rPr lang="en-US" sz="3200" b="0" dirty="0" smtClean="0">
                <a:latin typeface="Times New Roman"/>
                <a:cs typeface="Times New Roman"/>
              </a:rPr>
              <a:t> </a:t>
            </a:r>
          </a:p>
          <a:p>
            <a:pPr marL="457200" indent="-457200">
              <a:spcBef>
                <a:spcPct val="50000"/>
              </a:spcBef>
              <a:buFont typeface="Arial"/>
              <a:buChar char="•"/>
              <a:defRPr/>
            </a:pPr>
            <a:r>
              <a:rPr lang="en-US" sz="3200" b="0" dirty="0" smtClean="0">
                <a:latin typeface="Times New Roman"/>
                <a:cs typeface="Times New Roman"/>
              </a:rPr>
              <a:t>opposing </a:t>
            </a:r>
            <a:r>
              <a:rPr lang="en-US" sz="3200" b="0" dirty="0">
                <a:latin typeface="Times New Roman"/>
                <a:cs typeface="Times New Roman"/>
              </a:rPr>
              <a:t>moments are unequal and a spontaneous magnetization remains. </a:t>
            </a:r>
            <a:endParaRPr lang="en-US" sz="3200" b="0" dirty="0" smtClean="0">
              <a:latin typeface="Times New Roman"/>
              <a:cs typeface="Times New Roman"/>
            </a:endParaRPr>
          </a:p>
          <a:p>
            <a:pPr marL="457200" indent="-457200">
              <a:spcBef>
                <a:spcPct val="50000"/>
              </a:spcBef>
              <a:buFont typeface="Arial"/>
              <a:buChar char="•"/>
              <a:defRPr/>
            </a:pPr>
            <a:r>
              <a:rPr lang="en-US" sz="3200" b="0" dirty="0" err="1" smtClean="0">
                <a:latin typeface="Times New Roman"/>
                <a:cs typeface="Times New Roman"/>
              </a:rPr>
              <a:t>sublattices</a:t>
            </a:r>
            <a:r>
              <a:rPr lang="en-US" sz="3200" b="0" dirty="0" smtClean="0">
                <a:latin typeface="Times New Roman"/>
                <a:cs typeface="Times New Roman"/>
              </a:rPr>
              <a:t> </a:t>
            </a:r>
            <a:r>
              <a:rPr lang="en-US" sz="3200" b="0" dirty="0">
                <a:latin typeface="Times New Roman"/>
                <a:cs typeface="Times New Roman"/>
              </a:rPr>
              <a:t>consist of different materials or </a:t>
            </a:r>
            <a:r>
              <a:rPr lang="en-US" sz="3200" b="0" dirty="0">
                <a:latin typeface="Times New Roman"/>
                <a:cs typeface="Times New Roman"/>
                <a:hlinkClick r:id="rId4" tooltip="Ion"/>
              </a:rPr>
              <a:t>ions</a:t>
            </a:r>
            <a:r>
              <a:rPr lang="en-US" sz="3200" b="0" dirty="0">
                <a:latin typeface="Times New Roman"/>
                <a:cs typeface="Times New Roman"/>
              </a:rPr>
              <a:t> (such as Fe2+ and Fe3+).</a:t>
            </a:r>
            <a:endParaRPr lang="de-DE" sz="3200" b="0" dirty="0">
              <a:latin typeface="Times New Roman"/>
              <a:cs typeface="Times New Roman"/>
            </a:endParaRPr>
          </a:p>
        </p:txBody>
      </p:sp>
      <p:pic>
        <p:nvPicPr>
          <p:cNvPr id="106499"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4029337"/>
            <a:ext cx="5905500" cy="284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376213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Content Placeholder 3"/>
          <p:cNvSpPr>
            <a:spLocks noGrp="1"/>
          </p:cNvSpPr>
          <p:nvPr>
            <p:ph idx="1"/>
          </p:nvPr>
        </p:nvSpPr>
        <p:spPr>
          <a:xfrm>
            <a:off x="457200" y="1399745"/>
            <a:ext cx="8229600" cy="6553200"/>
          </a:xfrm>
        </p:spPr>
        <p:txBody>
          <a:bodyPr/>
          <a:lstStyle/>
          <a:p>
            <a:pPr algn="just" eaLnBrk="1" hangingPunct="1"/>
            <a:r>
              <a:rPr lang="en-US" b="1" dirty="0">
                <a:latin typeface="Times New Roman"/>
                <a:cs typeface="Times New Roman"/>
              </a:rPr>
              <a:t>  </a:t>
            </a:r>
            <a:r>
              <a:rPr lang="en-US" dirty="0">
                <a:latin typeface="Times New Roman"/>
                <a:cs typeface="Times New Roman"/>
              </a:rPr>
              <a:t>The electrons, protons and neutrons all spin about their axes which create flowing electric currents generating magnetic fields</a:t>
            </a:r>
            <a:r>
              <a:rPr lang="en-US" dirty="0" smtClean="0">
                <a:latin typeface="Times New Roman"/>
                <a:cs typeface="Times New Roman"/>
              </a:rPr>
              <a:t>.</a:t>
            </a:r>
            <a:endParaRPr lang="en-US" dirty="0">
              <a:latin typeface="Times New Roman"/>
              <a:cs typeface="Times New Roman"/>
            </a:endParaRPr>
          </a:p>
          <a:p>
            <a:pPr algn="just" eaLnBrk="1" hangingPunct="1"/>
            <a:r>
              <a:rPr lang="en-US" dirty="0" smtClean="0">
                <a:latin typeface="Times New Roman"/>
                <a:cs typeface="Times New Roman"/>
              </a:rPr>
              <a:t>These </a:t>
            </a:r>
            <a:r>
              <a:rPr lang="en-US" dirty="0">
                <a:latin typeface="Times New Roman"/>
                <a:cs typeface="Times New Roman"/>
              </a:rPr>
              <a:t>magnetic fields can be described in terms of their corresponding </a:t>
            </a:r>
            <a:r>
              <a:rPr lang="en-US" i="1" u="sng" dirty="0">
                <a:latin typeface="Times New Roman"/>
                <a:cs typeface="Times New Roman"/>
              </a:rPr>
              <a:t>magnetic dipole moments</a:t>
            </a:r>
            <a:r>
              <a:rPr lang="en-US" i="1" u="sng" dirty="0" smtClean="0">
                <a:latin typeface="Times New Roman"/>
                <a:cs typeface="Times New Roman"/>
              </a:rPr>
              <a:t>.</a:t>
            </a:r>
            <a:endParaRPr lang="en-US" i="1" dirty="0">
              <a:latin typeface="Times New Roman"/>
              <a:cs typeface="Times New Roman"/>
            </a:endParaRPr>
          </a:p>
          <a:p>
            <a:pPr algn="just" eaLnBrk="1" hangingPunct="1"/>
            <a:r>
              <a:rPr lang="en-US" dirty="0" smtClean="0">
                <a:latin typeface="Times New Roman"/>
                <a:cs typeface="Times New Roman"/>
              </a:rPr>
              <a:t>These </a:t>
            </a:r>
            <a:r>
              <a:rPr lang="en-US" dirty="0">
                <a:latin typeface="Times New Roman"/>
                <a:cs typeface="Times New Roman"/>
              </a:rPr>
              <a:t>small magnetic dipole moments can produce a strong magnetic field especially in the presence of an external magnetic field. </a:t>
            </a:r>
          </a:p>
          <a:p>
            <a:pPr algn="just" eaLnBrk="1" hangingPunct="1"/>
            <a:endParaRPr lang="en-US" dirty="0">
              <a:latin typeface="Times New Roman"/>
              <a:cs typeface="Times New Roman"/>
            </a:endParaRPr>
          </a:p>
        </p:txBody>
      </p:sp>
      <p:sp>
        <p:nvSpPr>
          <p:cNvPr id="5120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fld id="{AD7E1D7A-2123-3E4F-8217-28C281B45A4F}" type="slidenum">
              <a:rPr lang="en-US" sz="1200" b="0">
                <a:solidFill>
                  <a:srgbClr val="898989"/>
                </a:solidFill>
                <a:latin typeface="Calibri" charset="0"/>
              </a:rPr>
              <a:pPr eaLnBrk="1" hangingPunct="1"/>
              <a:t>3</a:t>
            </a:fld>
            <a:endParaRPr lang="en-US" sz="1200" b="0">
              <a:solidFill>
                <a:srgbClr val="898989"/>
              </a:solidFill>
              <a:latin typeface="Calibri" charset="0"/>
            </a:endParaRPr>
          </a:p>
        </p:txBody>
      </p:sp>
      <p:sp>
        <p:nvSpPr>
          <p:cNvPr id="4" name="Rectangle 3"/>
          <p:cNvSpPr txBox="1">
            <a:spLocks noRot="1" noChangeArrowheads="1"/>
          </p:cNvSpPr>
          <p:nvPr/>
        </p:nvSpPr>
        <p:spPr>
          <a:xfrm>
            <a:off x="657225" y="33874"/>
            <a:ext cx="8266642" cy="10668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90000"/>
              </a:lnSpc>
              <a:buFont typeface="Arial"/>
              <a:buNone/>
            </a:pPr>
            <a:r>
              <a:rPr lang="en-US" sz="4000" dirty="0" smtClean="0">
                <a:latin typeface="Times New Roman"/>
                <a:cs typeface="Times New Roman"/>
              </a:rPr>
              <a:t>Origin of Magnetism in macroscopic materials</a:t>
            </a:r>
            <a:endParaRPr lang="en-US" sz="4000" dirty="0">
              <a:latin typeface="Times New Roman"/>
              <a:cs typeface="Times New Roman"/>
            </a:endParaRPr>
          </a:p>
        </p:txBody>
      </p:sp>
    </p:spTree>
    <p:extLst>
      <p:ext uri="{BB962C8B-B14F-4D97-AF65-F5344CB8AC3E}">
        <p14:creationId xmlns:p14="http://schemas.microsoft.com/office/powerpoint/2010/main" val="268673218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256"/>
            <a:ext cx="8229600" cy="4525963"/>
          </a:xfrm>
        </p:spPr>
        <p:txBody>
          <a:bodyPr>
            <a:noAutofit/>
          </a:bodyPr>
          <a:lstStyle/>
          <a:p>
            <a:r>
              <a:rPr lang="en-GB" sz="4000" dirty="0">
                <a:latin typeface="Times New Roman"/>
                <a:cs typeface="Times New Roman"/>
              </a:rPr>
              <a:t>The oldest-known magnetic substance, magnetite (iron(II,III) oxide; Fe</a:t>
            </a:r>
            <a:r>
              <a:rPr lang="en-GB" sz="4000" baseline="-25000" dirty="0">
                <a:latin typeface="Times New Roman"/>
                <a:cs typeface="Times New Roman"/>
              </a:rPr>
              <a:t>3</a:t>
            </a:r>
            <a:r>
              <a:rPr lang="en-GB" sz="4000" dirty="0">
                <a:latin typeface="Times New Roman"/>
                <a:cs typeface="Times New Roman"/>
              </a:rPr>
              <a:t>O</a:t>
            </a:r>
            <a:r>
              <a:rPr lang="en-GB" sz="4000" baseline="-25000" dirty="0">
                <a:latin typeface="Times New Roman"/>
                <a:cs typeface="Times New Roman"/>
              </a:rPr>
              <a:t>4</a:t>
            </a:r>
            <a:r>
              <a:rPr lang="en-GB" sz="4000" dirty="0" smtClean="0">
                <a:latin typeface="Times New Roman"/>
                <a:cs typeface="Times New Roman"/>
              </a:rPr>
              <a:t>)</a:t>
            </a:r>
            <a:endParaRPr lang="en-GB" sz="4000" dirty="0">
              <a:latin typeface="Times New Roman"/>
              <a:cs typeface="Times New Roman"/>
            </a:endParaRPr>
          </a:p>
          <a:p>
            <a:r>
              <a:rPr lang="en-GB" sz="4000" dirty="0">
                <a:latin typeface="Times New Roman"/>
                <a:cs typeface="Times New Roman"/>
              </a:rPr>
              <a:t>Some </a:t>
            </a:r>
            <a:r>
              <a:rPr lang="en-GB" sz="4000" dirty="0" err="1">
                <a:latin typeface="Times New Roman"/>
                <a:cs typeface="Times New Roman"/>
              </a:rPr>
              <a:t>ferrimagnetic</a:t>
            </a:r>
            <a:r>
              <a:rPr lang="en-GB" sz="4000" dirty="0">
                <a:latin typeface="Times New Roman"/>
                <a:cs typeface="Times New Roman"/>
              </a:rPr>
              <a:t> materials are YIG (yttrium iron garnet) </a:t>
            </a:r>
          </a:p>
          <a:p>
            <a:r>
              <a:rPr lang="en-GB" sz="4000" dirty="0" smtClean="0">
                <a:latin typeface="Times New Roman"/>
                <a:cs typeface="Times New Roman"/>
              </a:rPr>
              <a:t> </a:t>
            </a:r>
            <a:r>
              <a:rPr lang="en-GB" sz="4000" dirty="0">
                <a:latin typeface="Times New Roman"/>
                <a:cs typeface="Times New Roman"/>
              </a:rPr>
              <a:t>ferrites composed of iron oxides and other elements such as </a:t>
            </a:r>
            <a:r>
              <a:rPr lang="en-GB" sz="4000" dirty="0" err="1" smtClean="0">
                <a:latin typeface="Times New Roman"/>
                <a:cs typeface="Times New Roman"/>
              </a:rPr>
              <a:t>aluminum</a:t>
            </a:r>
            <a:r>
              <a:rPr lang="en-GB" sz="4000" dirty="0" smtClean="0">
                <a:latin typeface="Times New Roman"/>
                <a:cs typeface="Times New Roman"/>
              </a:rPr>
              <a:t>, </a:t>
            </a:r>
            <a:r>
              <a:rPr lang="en-GB" sz="4000" dirty="0">
                <a:latin typeface="Times New Roman"/>
                <a:cs typeface="Times New Roman"/>
              </a:rPr>
              <a:t>cobalt, nickel, manganese and zinc.</a:t>
            </a:r>
            <a:endParaRPr lang="en-US" sz="4000" dirty="0">
              <a:latin typeface="Times New Roman"/>
              <a:cs typeface="Times New Roman"/>
            </a:endParaRPr>
          </a:p>
          <a:p>
            <a:endParaRPr lang="en-US" sz="4000" dirty="0">
              <a:latin typeface="Times New Roman"/>
              <a:cs typeface="Times New Roman"/>
            </a:endParaRPr>
          </a:p>
        </p:txBody>
      </p:sp>
    </p:spTree>
    <p:extLst>
      <p:ext uri="{BB962C8B-B14F-4D97-AF65-F5344CB8AC3E}">
        <p14:creationId xmlns:p14="http://schemas.microsoft.com/office/powerpoint/2010/main" val="15323528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p:cNvSpPr>
          <p:nvPr>
            <p:ph type="title"/>
          </p:nvPr>
        </p:nvSpPr>
        <p:spPr>
          <a:xfrm>
            <a:off x="457200" y="188913"/>
            <a:ext cx="8229600" cy="850900"/>
          </a:xfrm>
        </p:spPr>
        <p:txBody>
          <a:bodyPr/>
          <a:lstStyle/>
          <a:p>
            <a:pPr eaLnBrk="1" hangingPunct="1"/>
            <a:r>
              <a:rPr lang="en-GB" dirty="0">
                <a:latin typeface="Times New Roman"/>
                <a:cs typeface="Times New Roman"/>
              </a:rPr>
              <a:t>FERRIMAGNETISM</a:t>
            </a:r>
            <a:r>
              <a:rPr lang="de-DE" dirty="0">
                <a:latin typeface="Times New Roman"/>
                <a:cs typeface="Times New Roman"/>
              </a:rPr>
              <a:t> </a:t>
            </a:r>
          </a:p>
        </p:txBody>
      </p:sp>
      <p:sp>
        <p:nvSpPr>
          <p:cNvPr id="98307" name="Text Box 3"/>
          <p:cNvSpPr txBox="1">
            <a:spLocks noChangeArrowheads="1"/>
          </p:cNvSpPr>
          <p:nvPr/>
        </p:nvSpPr>
        <p:spPr bwMode="auto">
          <a:xfrm>
            <a:off x="250825" y="1144588"/>
            <a:ext cx="8569325" cy="535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buFontTx/>
              <a:buChar char="•"/>
              <a:defRPr/>
            </a:pPr>
            <a:r>
              <a:rPr lang="en-US" sz="3600" b="0" dirty="0">
                <a:latin typeface="Times New Roman"/>
                <a:cs typeface="Times New Roman"/>
              </a:rPr>
              <a:t>Ferrimagnetism is exhibited by </a:t>
            </a:r>
            <a:r>
              <a:rPr lang="en-US" sz="3600" b="0" dirty="0">
                <a:latin typeface="Times New Roman"/>
                <a:cs typeface="Times New Roman"/>
                <a:hlinkClick r:id="rId3" tooltip="Ferrite (magnet)"/>
              </a:rPr>
              <a:t>ferrites</a:t>
            </a:r>
            <a:r>
              <a:rPr lang="en-US" sz="3600" b="0" dirty="0">
                <a:latin typeface="Times New Roman"/>
                <a:cs typeface="Times New Roman"/>
              </a:rPr>
              <a:t> and magnetic garnets</a:t>
            </a:r>
            <a:r>
              <a:rPr lang="de-DE" sz="3600" b="0" dirty="0">
                <a:latin typeface="Times New Roman"/>
                <a:cs typeface="Times New Roman"/>
              </a:rPr>
              <a:t> </a:t>
            </a:r>
          </a:p>
          <a:p>
            <a:pPr>
              <a:spcBef>
                <a:spcPct val="50000"/>
              </a:spcBef>
              <a:buFontTx/>
              <a:buChar char="•"/>
              <a:defRPr/>
            </a:pPr>
            <a:r>
              <a:rPr lang="en-US" sz="3600" b="0" dirty="0">
                <a:latin typeface="Times New Roman"/>
                <a:cs typeface="Times New Roman"/>
              </a:rPr>
              <a:t>Materials hold a spontaneous magnetization below       the </a:t>
            </a:r>
            <a:r>
              <a:rPr lang="en-US" sz="3600" b="0" dirty="0">
                <a:latin typeface="Times New Roman"/>
                <a:cs typeface="Times New Roman"/>
                <a:hlinkClick r:id="rId4" tooltip="Curie temperature"/>
              </a:rPr>
              <a:t>Curie temperature</a:t>
            </a:r>
            <a:endParaRPr lang="en-US" sz="3600" b="0" dirty="0">
              <a:latin typeface="Times New Roman"/>
              <a:cs typeface="Times New Roman"/>
            </a:endParaRPr>
          </a:p>
          <a:p>
            <a:pPr>
              <a:spcBef>
                <a:spcPct val="50000"/>
              </a:spcBef>
              <a:buFontTx/>
              <a:buChar char="•"/>
              <a:defRPr/>
            </a:pPr>
            <a:r>
              <a:rPr lang="en-US" sz="3600" b="0" dirty="0">
                <a:latin typeface="Times New Roman"/>
                <a:cs typeface="Times New Roman"/>
              </a:rPr>
              <a:t>Show no magnetic order (are </a:t>
            </a:r>
            <a:r>
              <a:rPr lang="en-US" sz="3600" b="0" dirty="0">
                <a:latin typeface="Times New Roman"/>
                <a:cs typeface="Times New Roman"/>
                <a:hlinkClick r:id="rId5" tooltip="Paramagnetic"/>
              </a:rPr>
              <a:t>paramagnetic</a:t>
            </a:r>
            <a:r>
              <a:rPr lang="en-US" sz="3600" b="0" dirty="0">
                <a:latin typeface="Times New Roman"/>
                <a:cs typeface="Times New Roman"/>
              </a:rPr>
              <a:t>) above this temperature</a:t>
            </a:r>
            <a:r>
              <a:rPr lang="de-DE" sz="3600" b="0" dirty="0">
                <a:latin typeface="Times New Roman"/>
                <a:cs typeface="Times New Roman"/>
              </a:rPr>
              <a:t> </a:t>
            </a:r>
          </a:p>
          <a:p>
            <a:pPr>
              <a:spcBef>
                <a:spcPct val="50000"/>
              </a:spcBef>
              <a:buFontTx/>
              <a:buChar char="•"/>
              <a:defRPr/>
            </a:pPr>
            <a:r>
              <a:rPr lang="en-US" sz="3600" b="0" dirty="0">
                <a:latin typeface="Times New Roman"/>
                <a:cs typeface="Times New Roman"/>
              </a:rPr>
              <a:t>Have high </a:t>
            </a:r>
            <a:r>
              <a:rPr lang="en-US" sz="3600" b="0" dirty="0">
                <a:latin typeface="Times New Roman"/>
                <a:cs typeface="Times New Roman"/>
                <a:hlinkClick r:id="rId6" tooltip="Resistivity"/>
              </a:rPr>
              <a:t>resistivity</a:t>
            </a:r>
            <a:r>
              <a:rPr lang="en-US" sz="3600" b="0" dirty="0">
                <a:latin typeface="Times New Roman"/>
                <a:cs typeface="Times New Roman"/>
              </a:rPr>
              <a:t> and </a:t>
            </a:r>
            <a:r>
              <a:rPr lang="en-US" sz="3600" b="0" dirty="0">
                <a:latin typeface="Times New Roman"/>
                <a:cs typeface="Times New Roman"/>
                <a:hlinkClick r:id="rId7" tooltip="Anisotropy"/>
              </a:rPr>
              <a:t>anisotropic</a:t>
            </a:r>
            <a:r>
              <a:rPr lang="en-US" sz="3600" b="0" dirty="0">
                <a:latin typeface="Times New Roman"/>
                <a:cs typeface="Times New Roman"/>
              </a:rPr>
              <a:t> properties</a:t>
            </a:r>
            <a:r>
              <a:rPr lang="de-DE" sz="3600" b="0" dirty="0">
                <a:latin typeface="Times New Roman"/>
                <a:cs typeface="Times New Roman"/>
              </a:rPr>
              <a:t> </a:t>
            </a:r>
          </a:p>
        </p:txBody>
      </p:sp>
    </p:spTree>
    <p:extLst>
      <p:ext uri="{BB962C8B-B14F-4D97-AF65-F5344CB8AC3E}">
        <p14:creationId xmlns:p14="http://schemas.microsoft.com/office/powerpoint/2010/main" val="424427800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8378"/>
            <a:ext cx="8229600" cy="1143000"/>
          </a:xfrm>
        </p:spPr>
        <p:txBody>
          <a:bodyPr>
            <a:noAutofit/>
          </a:bodyPr>
          <a:lstStyle/>
          <a:p>
            <a:r>
              <a:rPr lang="en-US" sz="3000" dirty="0">
                <a:latin typeface="Times New Roman"/>
                <a:cs typeface="Times New Roman"/>
              </a:rPr>
              <a:t>The story goes that a Greek shepherd named </a:t>
            </a:r>
            <a:r>
              <a:rPr lang="en-US" sz="3000" dirty="0" err="1">
                <a:latin typeface="Times New Roman"/>
                <a:cs typeface="Times New Roman"/>
              </a:rPr>
              <a:t>Magnes</a:t>
            </a:r>
            <a:r>
              <a:rPr lang="en-US" sz="3000" dirty="0">
                <a:latin typeface="Times New Roman"/>
                <a:cs typeface="Times New Roman"/>
              </a:rPr>
              <a:t> was wandering through part of Asia Minor then known as </a:t>
            </a:r>
            <a:r>
              <a:rPr lang="en-US" sz="3000" dirty="0" smtClean="0">
                <a:latin typeface="Times New Roman"/>
                <a:cs typeface="Times New Roman"/>
              </a:rPr>
              <a:t>Magnesia (</a:t>
            </a:r>
            <a:r>
              <a:rPr lang="en-US" sz="3000" dirty="0" err="1" smtClean="0">
                <a:latin typeface="Times New Roman"/>
                <a:cs typeface="Times New Roman"/>
              </a:rPr>
              <a:t>Presnt</a:t>
            </a:r>
            <a:r>
              <a:rPr lang="en-US" sz="3000" dirty="0" smtClean="0">
                <a:latin typeface="Times New Roman"/>
                <a:cs typeface="Times New Roman"/>
              </a:rPr>
              <a:t> Turkey).</a:t>
            </a:r>
            <a:endParaRPr lang="en-US" sz="3000" dirty="0">
              <a:latin typeface="Times New Roman"/>
              <a:cs typeface="Times New Roman"/>
            </a:endParaRPr>
          </a:p>
        </p:txBody>
      </p:sp>
      <p:sp>
        <p:nvSpPr>
          <p:cNvPr id="3" name="Content Placeholder 2"/>
          <p:cNvSpPr>
            <a:spLocks noGrp="1"/>
          </p:cNvSpPr>
          <p:nvPr>
            <p:ph idx="1"/>
          </p:nvPr>
        </p:nvSpPr>
        <p:spPr>
          <a:xfrm>
            <a:off x="457200" y="1814856"/>
            <a:ext cx="8229600" cy="4525963"/>
          </a:xfrm>
        </p:spPr>
        <p:txBody>
          <a:bodyPr>
            <a:normAutofit fontScale="62500" lnSpcReduction="20000"/>
          </a:bodyPr>
          <a:lstStyle/>
          <a:p>
            <a:pPr marL="0" indent="0" algn="just">
              <a:buNone/>
            </a:pPr>
            <a:endParaRPr lang="en-US" b="1" dirty="0">
              <a:latin typeface="Times New Roman"/>
              <a:cs typeface="Times New Roman"/>
            </a:endParaRPr>
          </a:p>
          <a:p>
            <a:pPr algn="just"/>
            <a:r>
              <a:rPr lang="en-US" b="1" dirty="0" smtClean="0">
                <a:latin typeface="Times New Roman"/>
                <a:cs typeface="Times New Roman"/>
              </a:rPr>
              <a:t>What </a:t>
            </a:r>
            <a:r>
              <a:rPr lang="en-US" b="1" dirty="0">
                <a:latin typeface="Times New Roman"/>
                <a:cs typeface="Times New Roman"/>
              </a:rPr>
              <a:t>Was So Mysterious About Them?</a:t>
            </a:r>
          </a:p>
          <a:p>
            <a:pPr algn="just"/>
            <a:r>
              <a:rPr lang="en-US" dirty="0" err="1">
                <a:latin typeface="Times New Roman"/>
                <a:cs typeface="Times New Roman"/>
              </a:rPr>
              <a:t>Magnes</a:t>
            </a:r>
            <a:r>
              <a:rPr lang="en-US" dirty="0">
                <a:latin typeface="Times New Roman"/>
                <a:cs typeface="Times New Roman"/>
              </a:rPr>
              <a:t> found that the tip of his shepherd’s crook, which was iron, was attracted to these rocks by an unseen force. It was as if invisible hands caused the metal tip to be drawn in. Experimenting with the stones he found that they attracted lots of metal things, but not other things, like straw or grass. What had </a:t>
            </a:r>
            <a:r>
              <a:rPr lang="en-US" dirty="0" err="1">
                <a:latin typeface="Times New Roman"/>
                <a:cs typeface="Times New Roman"/>
              </a:rPr>
              <a:t>Magnes</a:t>
            </a:r>
            <a:r>
              <a:rPr lang="en-US" dirty="0">
                <a:latin typeface="Times New Roman"/>
                <a:cs typeface="Times New Roman"/>
              </a:rPr>
              <a:t> found? You guessed it. Magnetite!</a:t>
            </a:r>
          </a:p>
          <a:p>
            <a:pPr algn="just"/>
            <a:r>
              <a:rPr lang="en-US" dirty="0">
                <a:latin typeface="Times New Roman"/>
                <a:cs typeface="Times New Roman"/>
              </a:rPr>
              <a:t>These days magnetite is also known as lodestone. It’s not actually a stone, though. It’s a kind of iron ore. And it has naturally magnetic properties! We usually think of magnets as being human-made. In fact you can make your own magnet, and probably every magnet you’ve ever seen was human-made. But magnets also occur in nature.</a:t>
            </a:r>
          </a:p>
          <a:p>
            <a:pPr algn="just"/>
            <a:r>
              <a:rPr lang="en-US" dirty="0">
                <a:latin typeface="Times New Roman"/>
                <a:cs typeface="Times New Roman"/>
              </a:rPr>
              <a:t>Even </a:t>
            </a:r>
            <a:r>
              <a:rPr lang="en-US" b="1" i="1" dirty="0">
                <a:solidFill>
                  <a:srgbClr val="FF0000"/>
                </a:solidFill>
                <a:latin typeface="Times New Roman"/>
                <a:cs typeface="Times New Roman"/>
              </a:rPr>
              <a:t>though </a:t>
            </a:r>
            <a:r>
              <a:rPr lang="en-US" b="1" i="1" dirty="0" err="1">
                <a:solidFill>
                  <a:srgbClr val="FF0000"/>
                </a:solidFill>
                <a:latin typeface="Times New Roman"/>
                <a:cs typeface="Times New Roman"/>
              </a:rPr>
              <a:t>Magnes</a:t>
            </a:r>
            <a:r>
              <a:rPr lang="en-US" b="1" i="1" dirty="0">
                <a:solidFill>
                  <a:srgbClr val="FF0000"/>
                </a:solidFill>
                <a:latin typeface="Times New Roman"/>
                <a:cs typeface="Times New Roman"/>
              </a:rPr>
              <a:t> the shepherd may be a myth, this is where magnets got their name</a:t>
            </a:r>
            <a:r>
              <a:rPr lang="en-US" dirty="0">
                <a:latin typeface="Times New Roman"/>
                <a:cs typeface="Times New Roman"/>
              </a:rPr>
              <a:t>, and the mysterious black stones of Magnesia are quite real. They are naturally occurring magnets known as magnetite.</a:t>
            </a:r>
          </a:p>
        </p:txBody>
      </p:sp>
    </p:spTree>
    <p:extLst>
      <p:ext uri="{BB962C8B-B14F-4D97-AF65-F5344CB8AC3E}">
        <p14:creationId xmlns:p14="http://schemas.microsoft.com/office/powerpoint/2010/main" val="4169644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000" dirty="0" smtClean="0">
                <a:latin typeface="Times New Roman"/>
                <a:cs typeface="Times New Roman"/>
              </a:rPr>
              <a:t>The Sheppard stone</a:t>
            </a:r>
            <a:br>
              <a:rPr lang="en-US" sz="5000" dirty="0" smtClean="0">
                <a:latin typeface="Times New Roman"/>
                <a:cs typeface="Times New Roman"/>
              </a:rPr>
            </a:br>
            <a:r>
              <a:rPr lang="en-US" sz="5000" dirty="0" smtClean="0">
                <a:latin typeface="Times New Roman"/>
                <a:cs typeface="Times New Roman"/>
              </a:rPr>
              <a:t> (magnetite or </a:t>
            </a:r>
            <a:r>
              <a:rPr lang="en-US" sz="5000" dirty="0" err="1" smtClean="0">
                <a:latin typeface="Times New Roman"/>
                <a:cs typeface="Times New Roman"/>
              </a:rPr>
              <a:t>Lodeston</a:t>
            </a:r>
            <a:r>
              <a:rPr lang="en-US" sz="5000" dirty="0" smtClean="0">
                <a:latin typeface="Times New Roman"/>
                <a:cs typeface="Times New Roman"/>
              </a:rPr>
              <a:t>)</a:t>
            </a:r>
            <a:endParaRPr lang="en-US" sz="5000" dirty="0">
              <a:latin typeface="Times New Roman"/>
              <a:cs typeface="Times New Roman"/>
            </a:endParaRPr>
          </a:p>
        </p:txBody>
      </p:sp>
      <p:pic>
        <p:nvPicPr>
          <p:cNvPr id="4" name="Picture 3"/>
          <p:cNvPicPr>
            <a:picLocks noChangeAspect="1"/>
          </p:cNvPicPr>
          <p:nvPr/>
        </p:nvPicPr>
        <p:blipFill>
          <a:blip r:embed="rId2"/>
          <a:stretch>
            <a:fillRect/>
          </a:stretch>
        </p:blipFill>
        <p:spPr>
          <a:xfrm>
            <a:off x="1287762" y="2133181"/>
            <a:ext cx="6728347" cy="4485564"/>
          </a:xfrm>
          <a:prstGeom prst="rect">
            <a:avLst/>
          </a:prstGeom>
        </p:spPr>
      </p:pic>
    </p:spTree>
    <p:extLst>
      <p:ext uri="{BB962C8B-B14F-4D97-AF65-F5344CB8AC3E}">
        <p14:creationId xmlns:p14="http://schemas.microsoft.com/office/powerpoint/2010/main" val="41797372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6121"/>
          </a:xfrm>
        </p:spPr>
        <p:txBody>
          <a:bodyPr>
            <a:noAutofit/>
          </a:bodyPr>
          <a:lstStyle/>
          <a:p>
            <a:r>
              <a:rPr lang="en-GB" sz="5000" dirty="0">
                <a:latin typeface="Times New Roman"/>
                <a:cs typeface="Times New Roman"/>
              </a:rPr>
              <a:t>Effects of temperature</a:t>
            </a:r>
            <a:r>
              <a:rPr lang="en-US" sz="5000" dirty="0">
                <a:latin typeface="Times New Roman"/>
                <a:cs typeface="Times New Roman"/>
              </a:rPr>
              <a:t/>
            </a:r>
            <a:br>
              <a:rPr lang="en-US" sz="5000" dirty="0">
                <a:latin typeface="Times New Roman"/>
                <a:cs typeface="Times New Roman"/>
              </a:rPr>
            </a:br>
            <a:endParaRPr lang="en-US" sz="5000" dirty="0">
              <a:latin typeface="Times New Roman"/>
              <a:cs typeface="Times New Roman"/>
            </a:endParaRPr>
          </a:p>
        </p:txBody>
      </p:sp>
      <p:sp>
        <p:nvSpPr>
          <p:cNvPr id="3" name="Content Placeholder 2"/>
          <p:cNvSpPr>
            <a:spLocks noGrp="1"/>
          </p:cNvSpPr>
          <p:nvPr>
            <p:ph idx="1"/>
          </p:nvPr>
        </p:nvSpPr>
        <p:spPr>
          <a:xfrm>
            <a:off x="457200" y="330152"/>
            <a:ext cx="8229600" cy="4525963"/>
          </a:xfrm>
        </p:spPr>
        <p:txBody>
          <a:bodyPr>
            <a:noAutofit/>
          </a:bodyPr>
          <a:lstStyle/>
          <a:p>
            <a:r>
              <a:rPr lang="en-US" sz="3500" dirty="0" smtClean="0">
                <a:latin typeface="Times New Roman"/>
                <a:cs typeface="Times New Roman"/>
              </a:rPr>
              <a:t>Hold spontaneous magnetization below the </a:t>
            </a:r>
            <a:r>
              <a:rPr lang="en-US" sz="3500" dirty="0" err="1" smtClean="0">
                <a:latin typeface="Times New Roman"/>
                <a:cs typeface="Times New Roman"/>
              </a:rPr>
              <a:t>curier</a:t>
            </a:r>
            <a:r>
              <a:rPr lang="en-US" sz="3500" dirty="0" smtClean="0">
                <a:latin typeface="Times New Roman"/>
                <a:cs typeface="Times New Roman"/>
              </a:rPr>
              <a:t> temperature and show no magnetic order above this temperature</a:t>
            </a:r>
          </a:p>
          <a:p>
            <a:r>
              <a:rPr lang="en-US" sz="3500" dirty="0" smtClean="0">
                <a:latin typeface="Times New Roman"/>
                <a:cs typeface="Times New Roman"/>
              </a:rPr>
              <a:t>When </a:t>
            </a:r>
            <a:r>
              <a:rPr lang="en-US" sz="3500" dirty="0" err="1" smtClean="0">
                <a:latin typeface="Times New Roman"/>
                <a:cs typeface="Times New Roman"/>
              </a:rPr>
              <a:t>sublattices</a:t>
            </a:r>
            <a:r>
              <a:rPr lang="en-US" sz="3500" dirty="0" smtClean="0">
                <a:latin typeface="Times New Roman"/>
                <a:cs typeface="Times New Roman"/>
              </a:rPr>
              <a:t> have equal magnetic moments, net magnetic moment is zero (magnetization compensation point)</a:t>
            </a:r>
          </a:p>
          <a:p>
            <a:r>
              <a:rPr lang="en-US" sz="3500" dirty="0" smtClean="0">
                <a:latin typeface="Times New Roman"/>
                <a:cs typeface="Times New Roman"/>
              </a:rPr>
              <a:t>Also hold angular momentum compensation point when the angular momentum of the magnetic </a:t>
            </a:r>
            <a:r>
              <a:rPr lang="en-US" sz="3500" dirty="0" err="1" smtClean="0">
                <a:latin typeface="Times New Roman"/>
                <a:cs typeface="Times New Roman"/>
              </a:rPr>
              <a:t>sublattices</a:t>
            </a:r>
            <a:r>
              <a:rPr lang="en-US" sz="3500" dirty="0" smtClean="0">
                <a:latin typeface="Times New Roman"/>
                <a:cs typeface="Times New Roman"/>
              </a:rPr>
              <a:t> are compensated</a:t>
            </a:r>
          </a:p>
          <a:p>
            <a:r>
              <a:rPr lang="en-US" sz="3500" dirty="0" smtClean="0">
                <a:latin typeface="Times New Roman"/>
                <a:cs typeface="Times New Roman"/>
              </a:rPr>
              <a:t>Compensation point crucial for achieving high speed magnetization reversal in magnetic memory</a:t>
            </a:r>
            <a:endParaRPr lang="en-US" sz="3500" dirty="0">
              <a:latin typeface="Times New Roman"/>
              <a:cs typeface="Times New Roman"/>
            </a:endParaRPr>
          </a:p>
        </p:txBody>
      </p:sp>
    </p:spTree>
    <p:extLst>
      <p:ext uri="{BB962C8B-B14F-4D97-AF65-F5344CB8AC3E}">
        <p14:creationId xmlns:p14="http://schemas.microsoft.com/office/powerpoint/2010/main" val="14716995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06"/>
            <a:ext cx="8229600" cy="1143000"/>
          </a:xfrm>
        </p:spPr>
        <p:txBody>
          <a:bodyPr/>
          <a:lstStyle/>
          <a:p>
            <a:r>
              <a:rPr lang="en-US" dirty="0" smtClean="0">
                <a:latin typeface="Times New Roman"/>
                <a:cs typeface="Times New Roman"/>
              </a:rPr>
              <a:t>Properties</a:t>
            </a:r>
            <a:endParaRPr lang="en-US" dirty="0">
              <a:latin typeface="Times New Roman"/>
              <a:cs typeface="Times New Roman"/>
            </a:endParaRPr>
          </a:p>
        </p:txBody>
      </p:sp>
      <p:sp>
        <p:nvSpPr>
          <p:cNvPr id="3" name="Content Placeholder 2"/>
          <p:cNvSpPr>
            <a:spLocks noGrp="1"/>
          </p:cNvSpPr>
          <p:nvPr>
            <p:ph idx="1"/>
          </p:nvPr>
        </p:nvSpPr>
        <p:spPr>
          <a:xfrm>
            <a:off x="242568" y="1224552"/>
            <a:ext cx="8229600" cy="4525963"/>
          </a:xfrm>
        </p:spPr>
        <p:txBody>
          <a:bodyPr>
            <a:normAutofit/>
          </a:bodyPr>
          <a:lstStyle/>
          <a:p>
            <a:r>
              <a:rPr lang="en-GB" dirty="0" err="1">
                <a:latin typeface="Times New Roman"/>
                <a:cs typeface="Times New Roman"/>
              </a:rPr>
              <a:t>Ferrimagnetic</a:t>
            </a:r>
            <a:r>
              <a:rPr lang="en-GB" dirty="0">
                <a:latin typeface="Times New Roman"/>
                <a:cs typeface="Times New Roman"/>
              </a:rPr>
              <a:t> materials have high resistivity and have </a:t>
            </a:r>
            <a:r>
              <a:rPr lang="en-GB" dirty="0" smtClean="0">
                <a:latin typeface="Times New Roman"/>
                <a:cs typeface="Times New Roman"/>
              </a:rPr>
              <a:t>anisotropic properties</a:t>
            </a:r>
          </a:p>
          <a:p>
            <a:r>
              <a:rPr lang="en-GB" dirty="0" err="1" smtClean="0">
                <a:effectLst/>
                <a:latin typeface="Times New Roman"/>
                <a:cs typeface="Times New Roman"/>
              </a:rPr>
              <a:t>Extenal</a:t>
            </a:r>
            <a:r>
              <a:rPr lang="en-GB" dirty="0" smtClean="0">
                <a:effectLst/>
                <a:latin typeface="Times New Roman"/>
                <a:cs typeface="Times New Roman"/>
              </a:rPr>
              <a:t> magnetic field induced </a:t>
            </a:r>
            <a:r>
              <a:rPr lang="en-GB" dirty="0" smtClean="0">
                <a:latin typeface="Times New Roman"/>
                <a:cs typeface="Times New Roman"/>
              </a:rPr>
              <a:t>anisotropy</a:t>
            </a:r>
          </a:p>
          <a:p>
            <a:r>
              <a:rPr lang="en-US" dirty="0" smtClean="0">
                <a:effectLst/>
                <a:latin typeface="Times New Roman"/>
                <a:cs typeface="Times New Roman"/>
              </a:rPr>
              <a:t> </a:t>
            </a:r>
            <a:r>
              <a:rPr lang="en-GB" dirty="0">
                <a:latin typeface="Times New Roman"/>
                <a:cs typeface="Times New Roman"/>
              </a:rPr>
              <a:t>When this applied field aligns with the magnetic dipoles it causes a net magnetic </a:t>
            </a:r>
            <a:r>
              <a:rPr lang="en-GB" dirty="0" smtClean="0">
                <a:latin typeface="Times New Roman"/>
                <a:cs typeface="Times New Roman"/>
              </a:rPr>
              <a:t>dipoles </a:t>
            </a:r>
            <a:r>
              <a:rPr lang="en-GB" dirty="0">
                <a:latin typeface="Times New Roman"/>
                <a:cs typeface="Times New Roman"/>
              </a:rPr>
              <a:t>to </a:t>
            </a:r>
            <a:r>
              <a:rPr lang="en-GB" dirty="0" err="1">
                <a:latin typeface="Times New Roman"/>
                <a:cs typeface="Times New Roman"/>
              </a:rPr>
              <a:t>precess</a:t>
            </a:r>
            <a:r>
              <a:rPr lang="en-GB" dirty="0">
                <a:latin typeface="Times New Roman"/>
                <a:cs typeface="Times New Roman"/>
              </a:rPr>
              <a:t> at a frequency controlled by the applied field, called </a:t>
            </a:r>
            <a:r>
              <a:rPr lang="en-GB" i="1" dirty="0" err="1" smtClean="0">
                <a:latin typeface="Times New Roman"/>
                <a:cs typeface="Times New Roman"/>
              </a:rPr>
              <a:t>Larmor</a:t>
            </a:r>
            <a:r>
              <a:rPr lang="en-GB" dirty="0" smtClean="0">
                <a:latin typeface="Times New Roman"/>
                <a:cs typeface="Times New Roman"/>
              </a:rPr>
              <a:t> or </a:t>
            </a:r>
            <a:r>
              <a:rPr lang="en-GB" i="1" dirty="0">
                <a:latin typeface="Times New Roman"/>
                <a:cs typeface="Times New Roman"/>
              </a:rPr>
              <a:t>precession frequency</a:t>
            </a:r>
            <a:r>
              <a:rPr lang="en-US" dirty="0" smtClean="0">
                <a:effectLst/>
                <a:latin typeface="Times New Roman"/>
                <a:cs typeface="Times New Roman"/>
              </a:rPr>
              <a:t> </a:t>
            </a:r>
          </a:p>
          <a:p>
            <a:endParaRPr lang="en-US" dirty="0">
              <a:latin typeface="Times New Roman"/>
              <a:cs typeface="Times New Roman"/>
            </a:endParaRPr>
          </a:p>
        </p:txBody>
      </p:sp>
    </p:spTree>
    <p:extLst>
      <p:ext uri="{BB962C8B-B14F-4D97-AF65-F5344CB8AC3E}">
        <p14:creationId xmlns:p14="http://schemas.microsoft.com/office/powerpoint/2010/main" val="39369130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C:\Users\physicsadmin\Desktop\questions\mag\mag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902" y="644609"/>
            <a:ext cx="8463754" cy="1739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TextBox 2"/>
          <p:cNvSpPr txBox="1">
            <a:spLocks noChangeArrowheads="1"/>
          </p:cNvSpPr>
          <p:nvPr/>
        </p:nvSpPr>
        <p:spPr bwMode="auto">
          <a:xfrm>
            <a:off x="292902" y="103730"/>
            <a:ext cx="188397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r>
              <a:rPr lang="en-US" sz="3000" b="1" u="sng" dirty="0">
                <a:solidFill>
                  <a:srgbClr val="FF0000"/>
                </a:solidFill>
                <a:latin typeface="Times New Roman"/>
                <a:cs typeface="Times New Roman"/>
              </a:rPr>
              <a:t>Question :</a:t>
            </a:r>
          </a:p>
        </p:txBody>
      </p:sp>
      <p:sp>
        <p:nvSpPr>
          <p:cNvPr id="40964" name="TextBox 3"/>
          <p:cNvSpPr txBox="1">
            <a:spLocks noChangeArrowheads="1"/>
          </p:cNvSpPr>
          <p:nvPr/>
        </p:nvSpPr>
        <p:spPr bwMode="auto">
          <a:xfrm>
            <a:off x="1600200" y="2590800"/>
            <a:ext cx="1676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r>
              <a:rPr lang="en-US" b="1" u="sng">
                <a:solidFill>
                  <a:srgbClr val="FF0000"/>
                </a:solidFill>
                <a:latin typeface="Calibri" charset="0"/>
              </a:rPr>
              <a:t>Solution:</a:t>
            </a:r>
          </a:p>
        </p:txBody>
      </p:sp>
      <p:pic>
        <p:nvPicPr>
          <p:cNvPr id="40965" name="Picture 3" descr="C:\Users\physicsadmin\Desktop\questions\mag\mag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63610"/>
            <a:ext cx="6878365" cy="2098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4" descr="C:\Users\physicsadmin\Desktop\questions\mag\mag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902" y="4842013"/>
            <a:ext cx="5879298" cy="1077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3429000"/>
            <a:ext cx="2667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8" name="Picture 5" descr="C:\Users\physicsadmin\Desktop\questions\mag\mag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3943350"/>
            <a:ext cx="3143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9" name="Picture 6" descr="C:\Users\physicsadmin\Desktop\questions\mag\mag5.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3200" y="2265381"/>
            <a:ext cx="2447925"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98093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descr="Purple mesh"/>
          <p:cNvGraphicFramePr>
            <a:graphicFrameLocks noChangeAspect="1"/>
          </p:cNvGraphicFramePr>
          <p:nvPr>
            <p:extLst>
              <p:ext uri="{D42A27DB-BD31-4B8C-83A1-F6EECF244321}">
                <p14:modId xmlns:p14="http://schemas.microsoft.com/office/powerpoint/2010/main" val="1216027950"/>
              </p:ext>
            </p:extLst>
          </p:nvPr>
        </p:nvGraphicFramePr>
        <p:xfrm>
          <a:off x="1066800" y="3648869"/>
          <a:ext cx="6781800" cy="2760662"/>
        </p:xfrm>
        <a:graphic>
          <a:graphicData uri="http://schemas.openxmlformats.org/presentationml/2006/ole">
            <mc:AlternateContent xmlns:mc="http://schemas.openxmlformats.org/markup-compatibility/2006">
              <mc:Choice xmlns:v="urn:schemas-microsoft-com:vml" Requires="v">
                <p:oleObj spid="_x0000_s43021" name="Equation" r:id="rId3" imgW="2869920" imgH="1168200" progId="Equation.DSMT4">
                  <p:embed/>
                </p:oleObj>
              </mc:Choice>
              <mc:Fallback>
                <p:oleObj name="Equation" r:id="rId3" imgW="2869920" imgH="1168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648869"/>
                        <a:ext cx="6781800" cy="2760662"/>
                      </a:xfrm>
                      <a:prstGeom prst="rect">
                        <a:avLst/>
                      </a:prstGeom>
                      <a:blipFill dpi="0" rotWithShape="0">
                        <a:blip r:embed="rId5"/>
                        <a:srcRect/>
                        <a:tile tx="0" ty="0" sx="100000" sy="100000" flip="none" algn="tl"/>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4099" name="TextBox 2"/>
          <p:cNvSpPr txBox="1">
            <a:spLocks noChangeArrowheads="1"/>
          </p:cNvSpPr>
          <p:nvPr/>
        </p:nvSpPr>
        <p:spPr bwMode="auto">
          <a:xfrm>
            <a:off x="1143000" y="762000"/>
            <a:ext cx="7162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r>
              <a:rPr lang="en-US" sz="3000" dirty="0">
                <a:latin typeface="Times New Roman"/>
                <a:cs typeface="Times New Roman"/>
              </a:rPr>
              <a:t>Given </a:t>
            </a:r>
            <a:r>
              <a:rPr lang="el-GR" sz="3000" dirty="0">
                <a:solidFill>
                  <a:srgbClr val="FF0000"/>
                </a:solidFill>
                <a:latin typeface="Times New Roman"/>
                <a:cs typeface="Times New Roman"/>
              </a:rPr>
              <a:t>μ</a:t>
            </a:r>
            <a:r>
              <a:rPr lang="en-US" sz="3000" dirty="0">
                <a:solidFill>
                  <a:srgbClr val="FF0000"/>
                </a:solidFill>
                <a:latin typeface="Times New Roman"/>
                <a:cs typeface="Times New Roman"/>
              </a:rPr>
              <a:t>=1.8x10E-5  H/m </a:t>
            </a:r>
            <a:r>
              <a:rPr lang="en-US" sz="3000" dirty="0">
                <a:latin typeface="Times New Roman"/>
                <a:cs typeface="Times New Roman"/>
              </a:rPr>
              <a:t>and </a:t>
            </a:r>
            <a:r>
              <a:rPr lang="en-US" sz="3000" dirty="0">
                <a:solidFill>
                  <a:srgbClr val="FF0000"/>
                </a:solidFill>
                <a:latin typeface="Times New Roman"/>
                <a:cs typeface="Times New Roman"/>
              </a:rPr>
              <a:t>H=120  A/m</a:t>
            </a:r>
            <a:r>
              <a:rPr lang="en-US" sz="3000" dirty="0">
                <a:latin typeface="Times New Roman"/>
                <a:cs typeface="Times New Roman"/>
              </a:rPr>
              <a:t> for a magnetic material,</a:t>
            </a:r>
          </a:p>
          <a:p>
            <a:r>
              <a:rPr lang="en-US" sz="3000" dirty="0">
                <a:latin typeface="Times New Roman"/>
                <a:cs typeface="Times New Roman"/>
              </a:rPr>
              <a:t> calculate </a:t>
            </a:r>
            <a:r>
              <a:rPr lang="en-US" sz="3000" dirty="0">
                <a:solidFill>
                  <a:srgbClr val="FF0000"/>
                </a:solidFill>
                <a:latin typeface="Times New Roman"/>
                <a:cs typeface="Times New Roman"/>
              </a:rPr>
              <a:t>M(Magnetization)</a:t>
            </a:r>
            <a:r>
              <a:rPr lang="en-US" sz="3000" dirty="0">
                <a:latin typeface="Times New Roman"/>
                <a:cs typeface="Times New Roman"/>
              </a:rPr>
              <a:t>.</a:t>
            </a:r>
          </a:p>
        </p:txBody>
      </p:sp>
      <p:sp>
        <p:nvSpPr>
          <p:cNvPr id="4100" name="TextBox 3"/>
          <p:cNvSpPr txBox="1">
            <a:spLocks noChangeArrowheads="1"/>
          </p:cNvSpPr>
          <p:nvPr/>
        </p:nvSpPr>
        <p:spPr bwMode="auto">
          <a:xfrm>
            <a:off x="1066800" y="2662138"/>
            <a:ext cx="16764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r>
              <a:rPr lang="en-US" sz="3000" b="1" u="sng">
                <a:solidFill>
                  <a:srgbClr val="FF0000"/>
                </a:solidFill>
                <a:latin typeface="Times New Roman"/>
                <a:cs typeface="Times New Roman"/>
              </a:rPr>
              <a:t>Solution:</a:t>
            </a:r>
          </a:p>
        </p:txBody>
      </p:sp>
      <p:sp>
        <p:nvSpPr>
          <p:cNvPr id="4101" name="TextBox 4"/>
          <p:cNvSpPr txBox="1">
            <a:spLocks noChangeArrowheads="1"/>
          </p:cNvSpPr>
          <p:nvPr/>
        </p:nvSpPr>
        <p:spPr bwMode="auto">
          <a:xfrm>
            <a:off x="990600" y="304800"/>
            <a:ext cx="188397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r>
              <a:rPr lang="en-US" sz="3000" b="1" u="sng" dirty="0">
                <a:solidFill>
                  <a:srgbClr val="FF0000"/>
                </a:solidFill>
                <a:latin typeface="Times New Roman"/>
                <a:cs typeface="Times New Roman"/>
              </a:rPr>
              <a:t>Question :</a:t>
            </a:r>
          </a:p>
        </p:txBody>
      </p:sp>
    </p:spTree>
    <p:extLst>
      <p:ext uri="{BB962C8B-B14F-4D97-AF65-F5344CB8AC3E}">
        <p14:creationId xmlns:p14="http://schemas.microsoft.com/office/powerpoint/2010/main" val="25728202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ChangeArrowheads="1"/>
          </p:cNvSpPr>
          <p:nvPr/>
        </p:nvSpPr>
        <p:spPr bwMode="auto">
          <a:xfrm>
            <a:off x="1066800" y="934151"/>
            <a:ext cx="742379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3000" dirty="0">
                <a:latin typeface="Times New Roman"/>
                <a:cs typeface="Times New Roman"/>
              </a:rPr>
              <a:t>Given </a:t>
            </a:r>
            <a:r>
              <a:rPr lang="en-US" sz="3000" dirty="0">
                <a:solidFill>
                  <a:srgbClr val="FF0000"/>
                </a:solidFill>
                <a:latin typeface="Times New Roman"/>
                <a:cs typeface="Times New Roman"/>
              </a:rPr>
              <a:t>B = 300 </a:t>
            </a:r>
            <a:r>
              <a:rPr lang="el-GR" sz="3000" dirty="0">
                <a:solidFill>
                  <a:srgbClr val="FF0000"/>
                </a:solidFill>
                <a:latin typeface="Times New Roman"/>
                <a:cs typeface="Times New Roman"/>
              </a:rPr>
              <a:t>μ</a:t>
            </a:r>
            <a:r>
              <a:rPr lang="en-US" sz="3000" dirty="0">
                <a:solidFill>
                  <a:srgbClr val="FF0000"/>
                </a:solidFill>
                <a:latin typeface="Times New Roman"/>
                <a:cs typeface="Times New Roman"/>
              </a:rPr>
              <a:t> T </a:t>
            </a:r>
            <a:r>
              <a:rPr lang="en-US" sz="3000" dirty="0">
                <a:latin typeface="Times New Roman"/>
                <a:cs typeface="Times New Roman"/>
              </a:rPr>
              <a:t>and  </a:t>
            </a:r>
            <a:r>
              <a:rPr lang="en-GB" sz="3000" dirty="0">
                <a:solidFill>
                  <a:srgbClr val="FF0000"/>
                </a:solidFill>
                <a:latin typeface="Times New Roman"/>
                <a:cs typeface="Times New Roman"/>
              </a:rPr>
              <a:t>ᵡ</a:t>
            </a:r>
            <a:r>
              <a:rPr lang="en-GB" sz="3000" baseline="-25000" dirty="0">
                <a:solidFill>
                  <a:srgbClr val="FF0000"/>
                </a:solidFill>
                <a:latin typeface="Times New Roman"/>
                <a:cs typeface="Times New Roman"/>
              </a:rPr>
              <a:t>m</a:t>
            </a:r>
            <a:r>
              <a:rPr lang="en-US" sz="3000" dirty="0">
                <a:solidFill>
                  <a:srgbClr val="FF0000"/>
                </a:solidFill>
                <a:latin typeface="Times New Roman"/>
                <a:cs typeface="Times New Roman"/>
              </a:rPr>
              <a:t>=15 </a:t>
            </a:r>
            <a:r>
              <a:rPr lang="en-US" sz="3000" dirty="0">
                <a:latin typeface="Times New Roman"/>
                <a:cs typeface="Times New Roman"/>
              </a:rPr>
              <a:t>for a magnetic material,</a:t>
            </a:r>
          </a:p>
          <a:p>
            <a:r>
              <a:rPr lang="en-US" sz="3000" dirty="0">
                <a:latin typeface="Times New Roman"/>
                <a:cs typeface="Times New Roman"/>
              </a:rPr>
              <a:t> calculate </a:t>
            </a:r>
            <a:r>
              <a:rPr lang="en-US" sz="3000" dirty="0">
                <a:solidFill>
                  <a:srgbClr val="FF0000"/>
                </a:solidFill>
                <a:latin typeface="Times New Roman"/>
                <a:cs typeface="Times New Roman"/>
              </a:rPr>
              <a:t>M (Magnetization)</a:t>
            </a:r>
            <a:r>
              <a:rPr lang="en-US" sz="3000" dirty="0">
                <a:latin typeface="Times New Roman"/>
                <a:cs typeface="Times New Roman"/>
              </a:rPr>
              <a:t>.</a:t>
            </a:r>
          </a:p>
        </p:txBody>
      </p:sp>
      <p:graphicFrame>
        <p:nvGraphicFramePr>
          <p:cNvPr id="5122" name="Object 3" descr="Purple mesh"/>
          <p:cNvGraphicFramePr>
            <a:graphicFrameLocks noChangeAspect="1"/>
          </p:cNvGraphicFramePr>
          <p:nvPr>
            <p:extLst>
              <p:ext uri="{D42A27DB-BD31-4B8C-83A1-F6EECF244321}">
                <p14:modId xmlns:p14="http://schemas.microsoft.com/office/powerpoint/2010/main" val="303605184"/>
              </p:ext>
            </p:extLst>
          </p:nvPr>
        </p:nvGraphicFramePr>
        <p:xfrm>
          <a:off x="1066800" y="3239466"/>
          <a:ext cx="7162800" cy="3278188"/>
        </p:xfrm>
        <a:graphic>
          <a:graphicData uri="http://schemas.openxmlformats.org/presentationml/2006/ole">
            <mc:AlternateContent xmlns:mc="http://schemas.openxmlformats.org/markup-compatibility/2006">
              <mc:Choice xmlns:v="urn:schemas-microsoft-com:vml" Requires="v">
                <p:oleObj spid="_x0000_s44045" name="Equation" r:id="rId3" imgW="2997000" imgH="1371600" progId="Equation.DSMT4">
                  <p:embed/>
                </p:oleObj>
              </mc:Choice>
              <mc:Fallback>
                <p:oleObj name="Equation" r:id="rId3" imgW="2997000" imgH="1371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239466"/>
                        <a:ext cx="7162800" cy="3278188"/>
                      </a:xfrm>
                      <a:prstGeom prst="rect">
                        <a:avLst/>
                      </a:prstGeom>
                      <a:blipFill dpi="0" rotWithShape="0">
                        <a:blip r:embed="rId5"/>
                        <a:srcRect/>
                        <a:tile tx="0" ty="0" sx="100000" sy="100000" flip="none" algn="tl"/>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5124" name="TextBox 4"/>
          <p:cNvSpPr txBox="1">
            <a:spLocks noChangeArrowheads="1"/>
          </p:cNvSpPr>
          <p:nvPr/>
        </p:nvSpPr>
        <p:spPr bwMode="auto">
          <a:xfrm>
            <a:off x="1066800" y="304800"/>
            <a:ext cx="176267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r>
              <a:rPr lang="en-US" sz="3000" b="1" u="sng" dirty="0">
                <a:solidFill>
                  <a:srgbClr val="FF0000"/>
                </a:solidFill>
                <a:latin typeface="Times New Roman"/>
                <a:cs typeface="Times New Roman"/>
              </a:rPr>
              <a:t>Question</a:t>
            </a:r>
            <a:r>
              <a:rPr lang="en-US" sz="1600" b="1" u="sng" dirty="0">
                <a:solidFill>
                  <a:srgbClr val="FF0000"/>
                </a:solidFill>
                <a:latin typeface="Calibri" charset="0"/>
              </a:rPr>
              <a:t> :</a:t>
            </a:r>
          </a:p>
        </p:txBody>
      </p:sp>
      <p:sp>
        <p:nvSpPr>
          <p:cNvPr id="5125" name="TextBox 5"/>
          <p:cNvSpPr txBox="1">
            <a:spLocks noChangeArrowheads="1"/>
          </p:cNvSpPr>
          <p:nvPr/>
        </p:nvSpPr>
        <p:spPr bwMode="auto">
          <a:xfrm>
            <a:off x="1066800" y="2644976"/>
            <a:ext cx="16764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charset="0"/>
                <a:ea typeface="ＭＳ Ｐゴシック" charset="0"/>
              </a:defRPr>
            </a:lvl1pPr>
            <a:lvl2pPr marL="742950" indent="-285750">
              <a:defRPr>
                <a:solidFill>
                  <a:schemeClr val="tx1"/>
                </a:solidFill>
                <a:latin typeface="Tahoma" charset="0"/>
                <a:ea typeface="ＭＳ Ｐゴシック" charset="0"/>
              </a:defRPr>
            </a:lvl2pPr>
            <a:lvl3pPr marL="1143000" indent="-228600">
              <a:defRPr>
                <a:solidFill>
                  <a:schemeClr val="tx1"/>
                </a:solidFill>
                <a:latin typeface="Tahoma" charset="0"/>
                <a:ea typeface="ＭＳ Ｐゴシック" charset="0"/>
              </a:defRPr>
            </a:lvl3pPr>
            <a:lvl4pPr marL="1600200" indent="-228600">
              <a:defRPr>
                <a:solidFill>
                  <a:schemeClr val="tx1"/>
                </a:solidFill>
                <a:latin typeface="Tahoma" charset="0"/>
                <a:ea typeface="ＭＳ Ｐゴシック" charset="0"/>
              </a:defRPr>
            </a:lvl4pPr>
            <a:lvl5pPr marL="2057400" indent="-228600">
              <a:defRPr>
                <a:solidFill>
                  <a:schemeClr val="tx1"/>
                </a:solidFill>
                <a:latin typeface="Tahoma" charset="0"/>
                <a:ea typeface="ＭＳ Ｐゴシック" charset="0"/>
              </a:defRPr>
            </a:lvl5pPr>
            <a:lvl6pPr marL="2514600" indent="-228600" eaLnBrk="0" fontAlgn="base" hangingPunct="0">
              <a:spcBef>
                <a:spcPct val="0"/>
              </a:spcBef>
              <a:spcAft>
                <a:spcPct val="0"/>
              </a:spcAft>
              <a:defRPr>
                <a:solidFill>
                  <a:schemeClr val="tx1"/>
                </a:solidFill>
                <a:latin typeface="Tahoma" charset="0"/>
                <a:ea typeface="ＭＳ Ｐゴシック" charset="0"/>
              </a:defRPr>
            </a:lvl6pPr>
            <a:lvl7pPr marL="2971800" indent="-228600" eaLnBrk="0" fontAlgn="base" hangingPunct="0">
              <a:spcBef>
                <a:spcPct val="0"/>
              </a:spcBef>
              <a:spcAft>
                <a:spcPct val="0"/>
              </a:spcAft>
              <a:defRPr>
                <a:solidFill>
                  <a:schemeClr val="tx1"/>
                </a:solidFill>
                <a:latin typeface="Tahoma" charset="0"/>
                <a:ea typeface="ＭＳ Ｐゴシック" charset="0"/>
              </a:defRPr>
            </a:lvl7pPr>
            <a:lvl8pPr marL="3429000" indent="-228600" eaLnBrk="0" fontAlgn="base" hangingPunct="0">
              <a:spcBef>
                <a:spcPct val="0"/>
              </a:spcBef>
              <a:spcAft>
                <a:spcPct val="0"/>
              </a:spcAft>
              <a:defRPr>
                <a:solidFill>
                  <a:schemeClr val="tx1"/>
                </a:solidFill>
                <a:latin typeface="Tahoma" charset="0"/>
                <a:ea typeface="ＭＳ Ｐゴシック" charset="0"/>
              </a:defRPr>
            </a:lvl8pPr>
            <a:lvl9pPr marL="3886200" indent="-228600" eaLnBrk="0" fontAlgn="base" hangingPunct="0">
              <a:spcBef>
                <a:spcPct val="0"/>
              </a:spcBef>
              <a:spcAft>
                <a:spcPct val="0"/>
              </a:spcAft>
              <a:defRPr>
                <a:solidFill>
                  <a:schemeClr val="tx1"/>
                </a:solidFill>
                <a:latin typeface="Tahoma" charset="0"/>
                <a:ea typeface="ＭＳ Ｐゴシック" charset="0"/>
              </a:defRPr>
            </a:lvl9pPr>
          </a:lstStyle>
          <a:p>
            <a:r>
              <a:rPr lang="en-US" sz="3000" b="1" u="sng" dirty="0">
                <a:solidFill>
                  <a:srgbClr val="FF0000"/>
                </a:solidFill>
                <a:latin typeface="Times New Roman"/>
                <a:cs typeface="Times New Roman"/>
              </a:rPr>
              <a:t>Solution:</a:t>
            </a:r>
          </a:p>
        </p:txBody>
      </p:sp>
    </p:spTree>
    <p:extLst>
      <p:ext uri="{BB962C8B-B14F-4D97-AF65-F5344CB8AC3E}">
        <p14:creationId xmlns:p14="http://schemas.microsoft.com/office/powerpoint/2010/main" val="15894922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pPr eaLnBrk="1" hangingPunct="1"/>
            <a:r>
              <a:rPr lang="en-US">
                <a:latin typeface="Franklin Gothic Book" charset="0"/>
              </a:rPr>
              <a:t>Summary</a:t>
            </a:r>
            <a:endParaRPr lang="th-TH">
              <a:latin typeface="Franklin Gothic Book" charset="0"/>
              <a:cs typeface="LilyUPC" charset="0"/>
            </a:endParaRPr>
          </a:p>
        </p:txBody>
      </p:sp>
      <p:sp>
        <p:nvSpPr>
          <p:cNvPr id="41987" name="Rectangle 3"/>
          <p:cNvSpPr>
            <a:spLocks noGrp="1" noRot="1" noChangeArrowheads="1"/>
          </p:cNvSpPr>
          <p:nvPr>
            <p:ph sz="quarter" idx="1"/>
          </p:nvPr>
        </p:nvSpPr>
        <p:spPr>
          <a:xfrm>
            <a:off x="457200" y="1447800"/>
            <a:ext cx="8229600" cy="4572000"/>
          </a:xfrm>
        </p:spPr>
        <p:txBody>
          <a:bodyPr/>
          <a:lstStyle/>
          <a:p>
            <a:pPr eaLnBrk="1" hangingPunct="1"/>
            <a:r>
              <a:rPr lang="en-US" sz="3200">
                <a:latin typeface="Perpetua" charset="0"/>
              </a:rPr>
              <a:t>Magnetization results from miniature bound current loops of electrons with</a:t>
            </a:r>
          </a:p>
          <a:p>
            <a:pPr lvl="1" eaLnBrk="1" hangingPunct="1"/>
            <a:r>
              <a:rPr lang="en-US" sz="2800">
                <a:latin typeface="Perpetua" charset="0"/>
              </a:rPr>
              <a:t>Orbital magnetic moments</a:t>
            </a:r>
          </a:p>
          <a:p>
            <a:pPr lvl="1" eaLnBrk="1" hangingPunct="1"/>
            <a:r>
              <a:rPr lang="en-US" sz="2800">
                <a:latin typeface="Perpetua" charset="0"/>
              </a:rPr>
              <a:t>Spin magnetic moments</a:t>
            </a:r>
          </a:p>
          <a:p>
            <a:pPr lvl="1" eaLnBrk="1" hangingPunct="1">
              <a:buFont typeface="Wingdings 2" charset="0"/>
              <a:buNone/>
            </a:pPr>
            <a:endParaRPr lang="en-US" sz="3200">
              <a:latin typeface="Perpetua" charset="0"/>
            </a:endParaRPr>
          </a:p>
          <a:p>
            <a:pPr lvl="1" eaLnBrk="1" hangingPunct="1">
              <a:buFont typeface="Wingdings" charset="0"/>
              <a:buChar char="ü"/>
            </a:pPr>
            <a:r>
              <a:rPr lang="en-US" sz="3200">
                <a:latin typeface="Perpetua" charset="0"/>
              </a:rPr>
              <a:t>Materials respond differently to magnetic fields due to their varying degree of Magnetization . </a:t>
            </a:r>
          </a:p>
          <a:p>
            <a:pPr lvl="1" eaLnBrk="1" hangingPunct="1">
              <a:buFont typeface="Wingdings 2" charset="0"/>
              <a:buNone/>
            </a:pPr>
            <a:endParaRPr lang="en-US">
              <a:latin typeface="Perpetua" charset="0"/>
            </a:endParaRPr>
          </a:p>
          <a:p>
            <a:pPr lvl="1" eaLnBrk="1" hangingPunct="1"/>
            <a:endParaRPr lang="th-TH">
              <a:latin typeface="Perpetua" charset="0"/>
              <a:cs typeface="EucrosiaUPC" charset="0"/>
            </a:endParaRPr>
          </a:p>
        </p:txBody>
      </p:sp>
    </p:spTree>
    <p:extLst>
      <p:ext uri="{BB962C8B-B14F-4D97-AF65-F5344CB8AC3E}">
        <p14:creationId xmlns:p14="http://schemas.microsoft.com/office/powerpoint/2010/main" val="215494904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Content Placeholder 2"/>
          <p:cNvSpPr>
            <a:spLocks noGrp="1"/>
          </p:cNvSpPr>
          <p:nvPr>
            <p:ph idx="1"/>
          </p:nvPr>
        </p:nvSpPr>
        <p:spPr>
          <a:xfrm>
            <a:off x="457200" y="680240"/>
            <a:ext cx="8229600" cy="6553200"/>
          </a:xfrm>
        </p:spPr>
        <p:txBody>
          <a:bodyPr/>
          <a:lstStyle/>
          <a:p>
            <a:pPr eaLnBrk="1" hangingPunct="1"/>
            <a:r>
              <a:rPr lang="en-US" b="1" dirty="0">
                <a:latin typeface="Calibri" charset="0"/>
              </a:rPr>
              <a:t> </a:t>
            </a:r>
            <a:r>
              <a:rPr lang="en-US" sz="3000" dirty="0">
                <a:latin typeface="Times New Roman"/>
                <a:cs typeface="Times New Roman"/>
              </a:rPr>
              <a:t>The strength of the magnetic field produced, however, depends on how readily the atomic and subatomic dipoles respond to the external magnetic field.</a:t>
            </a:r>
          </a:p>
          <a:p>
            <a:pPr eaLnBrk="1" hangingPunct="1"/>
            <a:r>
              <a:rPr lang="en-US" sz="3000" dirty="0">
                <a:latin typeface="Times New Roman"/>
                <a:cs typeface="Times New Roman"/>
              </a:rPr>
              <a:t>Depending on their magnetic response, materials may be put into the following categories: </a:t>
            </a:r>
          </a:p>
          <a:p>
            <a:pPr lvl="1" eaLnBrk="1" hangingPunct="1"/>
            <a:r>
              <a:rPr lang="en-US" sz="3000" dirty="0">
                <a:latin typeface="Times New Roman"/>
                <a:cs typeface="Times New Roman"/>
              </a:rPr>
              <a:t>Diamagnetic Materials</a:t>
            </a:r>
          </a:p>
          <a:p>
            <a:pPr lvl="1" eaLnBrk="1" hangingPunct="1"/>
            <a:r>
              <a:rPr lang="en-US" sz="3000" dirty="0">
                <a:latin typeface="Times New Roman"/>
                <a:cs typeface="Times New Roman"/>
              </a:rPr>
              <a:t>Paramagnetic Materials</a:t>
            </a:r>
          </a:p>
          <a:p>
            <a:pPr lvl="1" eaLnBrk="1" hangingPunct="1"/>
            <a:r>
              <a:rPr lang="en-US" sz="3000" dirty="0">
                <a:latin typeface="Times New Roman"/>
                <a:cs typeface="Times New Roman"/>
              </a:rPr>
              <a:t>Ferromagnetic Materials</a:t>
            </a:r>
          </a:p>
          <a:p>
            <a:pPr lvl="1" eaLnBrk="1" hangingPunct="1"/>
            <a:r>
              <a:rPr lang="en-US" sz="3000" dirty="0" err="1">
                <a:latin typeface="Times New Roman"/>
                <a:cs typeface="Times New Roman"/>
              </a:rPr>
              <a:t>Ferrimagnetic</a:t>
            </a:r>
            <a:r>
              <a:rPr lang="en-US" sz="3000" dirty="0">
                <a:latin typeface="Times New Roman"/>
                <a:cs typeface="Times New Roman"/>
              </a:rPr>
              <a:t> Materials</a:t>
            </a:r>
          </a:p>
          <a:p>
            <a:pPr eaLnBrk="1" hangingPunct="1"/>
            <a:endParaRPr lang="en-US" b="1" dirty="0">
              <a:latin typeface="Calibri" charset="0"/>
            </a:endParaRPr>
          </a:p>
          <a:p>
            <a:pPr eaLnBrk="1" hangingPunct="1">
              <a:buFont typeface="Arial" charset="0"/>
              <a:buNone/>
            </a:pPr>
            <a:endParaRPr lang="en-US" b="1" dirty="0">
              <a:latin typeface="Calibri" charset="0"/>
            </a:endParaRPr>
          </a:p>
        </p:txBody>
      </p:sp>
      <p:sp>
        <p:nvSpPr>
          <p:cNvPr id="5325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fld id="{209CEF91-BFB7-2349-9749-EBCC7E2AA352}" type="slidenum">
              <a:rPr lang="en-US" sz="1200" b="0">
                <a:solidFill>
                  <a:srgbClr val="898989"/>
                </a:solidFill>
                <a:latin typeface="Calibri" charset="0"/>
              </a:rPr>
              <a:pPr eaLnBrk="1" hangingPunct="1"/>
              <a:t>4</a:t>
            </a:fld>
            <a:endParaRPr lang="en-US" sz="1200" b="0">
              <a:solidFill>
                <a:srgbClr val="898989"/>
              </a:solidFill>
              <a:latin typeface="Calibri" charset="0"/>
            </a:endParaRPr>
          </a:p>
        </p:txBody>
      </p:sp>
    </p:spTree>
    <p:extLst>
      <p:ext uri="{BB962C8B-B14F-4D97-AF65-F5344CB8AC3E}">
        <p14:creationId xmlns:p14="http://schemas.microsoft.com/office/powerpoint/2010/main" val="938160621"/>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p:txBody>
          <a:bodyPr/>
          <a:lstStyle/>
          <a:p>
            <a:pPr eaLnBrk="1" hangingPunct="1"/>
            <a:r>
              <a:rPr lang="en-US" dirty="0">
                <a:latin typeface="Franklin Gothic Book" charset="0"/>
              </a:rPr>
              <a:t>Summary</a:t>
            </a:r>
            <a:endParaRPr lang="th-TH" dirty="0">
              <a:latin typeface="Franklin Gothic Book" charset="0"/>
              <a:cs typeface="LilyUPC" charset="0"/>
            </a:endParaRPr>
          </a:p>
        </p:txBody>
      </p:sp>
      <p:sp>
        <p:nvSpPr>
          <p:cNvPr id="43011" name="Rectangle 3"/>
          <p:cNvSpPr>
            <a:spLocks noGrp="1" noRot="1" noChangeArrowheads="1"/>
          </p:cNvSpPr>
          <p:nvPr>
            <p:ph sz="quarter" idx="1"/>
          </p:nvPr>
        </p:nvSpPr>
        <p:spPr>
          <a:xfrm>
            <a:off x="301625" y="1600200"/>
            <a:ext cx="8537575" cy="4953000"/>
          </a:xfrm>
        </p:spPr>
        <p:txBody>
          <a:bodyPr>
            <a:normAutofit/>
          </a:bodyPr>
          <a:lstStyle/>
          <a:p>
            <a:pPr eaLnBrk="1" hangingPunct="1"/>
            <a:r>
              <a:rPr lang="en-US" sz="3000" dirty="0">
                <a:latin typeface="Times New Roman"/>
                <a:cs typeface="Times New Roman"/>
                <a:sym typeface="Symbol" charset="0"/>
              </a:rPr>
              <a:t>Different classes of materials exist, some have weaker and some stronger magnetic effects.</a:t>
            </a:r>
          </a:p>
          <a:p>
            <a:pPr eaLnBrk="1" hangingPunct="1"/>
            <a:r>
              <a:rPr lang="en-US" sz="3000" dirty="0">
                <a:latin typeface="Times New Roman"/>
                <a:cs typeface="Times New Roman"/>
              </a:rPr>
              <a:t>The permeability </a:t>
            </a:r>
            <a:r>
              <a:rPr lang="en-US" sz="3000" dirty="0" smtClean="0">
                <a:latin typeface="Times New Roman"/>
                <a:cs typeface="Times New Roman"/>
              </a:rPr>
              <a:t>constant</a:t>
            </a:r>
            <a:r>
              <a:rPr lang="en-US" sz="3000" dirty="0" smtClean="0">
                <a:latin typeface="Times New Roman"/>
                <a:cs typeface="Times New Roman"/>
                <a:sym typeface="Symbol" charset="0"/>
              </a:rPr>
              <a:t> </a:t>
            </a:r>
            <a:r>
              <a:rPr lang="en-US" sz="3000" dirty="0">
                <a:latin typeface="Times New Roman"/>
                <a:cs typeface="Times New Roman"/>
                <a:sym typeface="Symbol" charset="0"/>
              </a:rPr>
              <a:t>indicates the magnetization and magnetic </a:t>
            </a:r>
            <a:r>
              <a:rPr lang="en-US" sz="3000" dirty="0" smtClean="0">
                <a:latin typeface="Times New Roman"/>
                <a:cs typeface="Times New Roman"/>
                <a:sym typeface="Symbol" charset="0"/>
              </a:rPr>
              <a:t>effects of </a:t>
            </a:r>
            <a:r>
              <a:rPr lang="en-US" sz="3000" dirty="0">
                <a:latin typeface="Times New Roman"/>
                <a:cs typeface="Times New Roman"/>
                <a:sym typeface="Symbol" charset="0"/>
              </a:rPr>
              <a:t>material.</a:t>
            </a:r>
          </a:p>
          <a:p>
            <a:pPr eaLnBrk="1" hangingPunct="1"/>
            <a:r>
              <a:rPr lang="en-US" sz="3000" dirty="0">
                <a:latin typeface="Times New Roman"/>
                <a:cs typeface="Times New Roman"/>
                <a:sym typeface="Symbol" charset="0"/>
              </a:rPr>
              <a:t>Applications of magnetic materials include: permanent magnets, data storage, motors, generators, transformer/toroid cores, etc.</a:t>
            </a:r>
          </a:p>
          <a:p>
            <a:pPr eaLnBrk="1" hangingPunct="1"/>
            <a:endParaRPr lang="en-US" sz="3000" dirty="0">
              <a:latin typeface="Times New Roman"/>
              <a:cs typeface="Times New Roman"/>
              <a:sym typeface="Symbol" charset="0"/>
            </a:endParaRPr>
          </a:p>
          <a:p>
            <a:pPr eaLnBrk="1" hangingPunct="1"/>
            <a:endParaRPr lang="th-TH" sz="3000" dirty="0">
              <a:latin typeface="Times New Roman"/>
              <a:cs typeface="Times New Roman"/>
            </a:endParaRPr>
          </a:p>
        </p:txBody>
      </p:sp>
    </p:spTree>
    <p:extLst>
      <p:ext uri="{BB962C8B-B14F-4D97-AF65-F5344CB8AC3E}">
        <p14:creationId xmlns:p14="http://schemas.microsoft.com/office/powerpoint/2010/main" val="124550716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endParaRPr lang="en-US" sz="6000" dirty="0" smtClean="0">
              <a:latin typeface="Times New Roman"/>
              <a:cs typeface="Times New Roman"/>
            </a:endParaRPr>
          </a:p>
          <a:p>
            <a:r>
              <a:rPr lang="en-US" sz="6000" dirty="0" smtClean="0">
                <a:latin typeface="Times New Roman"/>
                <a:cs typeface="Times New Roman"/>
              </a:rPr>
              <a:t>End of lecture </a:t>
            </a:r>
            <a:endParaRPr lang="en-US" sz="6000" dirty="0">
              <a:latin typeface="Times New Roman"/>
              <a:cs typeface="Times New Roman"/>
            </a:endParaRPr>
          </a:p>
          <a:p>
            <a:r>
              <a:rPr lang="en-US" sz="6000" dirty="0" smtClean="0">
                <a:latin typeface="Times New Roman"/>
                <a:cs typeface="Times New Roman"/>
              </a:rPr>
              <a:t>You must be tired right?</a:t>
            </a:r>
            <a:endParaRPr lang="en-US" sz="6000" dirty="0">
              <a:latin typeface="Times New Roman"/>
              <a:cs typeface="Times New Roman"/>
            </a:endParaRPr>
          </a:p>
        </p:txBody>
      </p:sp>
    </p:spTree>
    <p:extLst>
      <p:ext uri="{BB962C8B-B14F-4D97-AF65-F5344CB8AC3E}">
        <p14:creationId xmlns:p14="http://schemas.microsoft.com/office/powerpoint/2010/main" val="3453656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Rot="1" noChangeArrowheads="1"/>
          </p:cNvSpPr>
          <p:nvPr>
            <p:ph sz="quarter" idx="1"/>
          </p:nvPr>
        </p:nvSpPr>
        <p:spPr>
          <a:xfrm>
            <a:off x="657225" y="33874"/>
            <a:ext cx="8266642" cy="1066800"/>
          </a:xfrm>
        </p:spPr>
        <p:txBody>
          <a:bodyPr>
            <a:noAutofit/>
          </a:bodyPr>
          <a:lstStyle/>
          <a:p>
            <a:pPr marL="0" indent="0" eaLnBrk="1" hangingPunct="1">
              <a:lnSpc>
                <a:spcPct val="90000"/>
              </a:lnSpc>
              <a:buNone/>
            </a:pPr>
            <a:r>
              <a:rPr lang="en-US" sz="4000" dirty="0" smtClean="0">
                <a:latin typeface="Times New Roman"/>
                <a:cs typeface="Times New Roman"/>
              </a:rPr>
              <a:t>Origin of Magnetism macroscopic materials</a:t>
            </a:r>
            <a:endParaRPr lang="en-US" sz="4000" dirty="0">
              <a:latin typeface="Times New Roman"/>
              <a:cs typeface="Times New Roman"/>
            </a:endParaRPr>
          </a:p>
        </p:txBody>
      </p:sp>
      <p:pic>
        <p:nvPicPr>
          <p:cNvPr id="1034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5367" y="3091153"/>
            <a:ext cx="2181225"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6664" y="1490953"/>
            <a:ext cx="16573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224524" y="1052367"/>
            <a:ext cx="5942131" cy="5786199"/>
          </a:xfrm>
          <a:prstGeom prst="rect">
            <a:avLst/>
          </a:prstGeom>
        </p:spPr>
        <p:txBody>
          <a:bodyPr wrap="square">
            <a:spAutoFit/>
          </a:bodyPr>
          <a:lstStyle/>
          <a:p>
            <a:pPr marL="514350" indent="-514350">
              <a:buFont typeface="+mj-lt"/>
              <a:buAutoNum type="alphaUcPeriod"/>
            </a:pPr>
            <a:r>
              <a:rPr lang="en-GB" sz="3000" dirty="0" smtClean="0">
                <a:latin typeface="Times New Roman"/>
                <a:cs typeface="Times New Roman"/>
              </a:rPr>
              <a:t>Tiny </a:t>
            </a:r>
            <a:r>
              <a:rPr lang="en-GB" sz="3000" dirty="0">
                <a:latin typeface="Times New Roman"/>
                <a:cs typeface="Times New Roman"/>
              </a:rPr>
              <a:t>spinning negative charge with </a:t>
            </a:r>
            <a:r>
              <a:rPr lang="en-GB" sz="3000" i="1" dirty="0">
                <a:latin typeface="Times New Roman"/>
                <a:cs typeface="Times New Roman"/>
              </a:rPr>
              <a:t>an intrinsic spin angular momentum</a:t>
            </a:r>
            <a:r>
              <a:rPr lang="en-GB" sz="3000" dirty="0">
                <a:latin typeface="Times New Roman"/>
                <a:cs typeface="Times New Roman"/>
              </a:rPr>
              <a:t> </a:t>
            </a:r>
            <a:r>
              <a:rPr lang="en-GB" sz="3000" i="1" dirty="0">
                <a:latin typeface="Times New Roman"/>
                <a:cs typeface="Times New Roman"/>
              </a:rPr>
              <a:t>S</a:t>
            </a:r>
            <a:r>
              <a:rPr lang="en-US" sz="3000" dirty="0" smtClean="0">
                <a:effectLst/>
                <a:latin typeface="Times New Roman"/>
                <a:cs typeface="Times New Roman"/>
              </a:rPr>
              <a:t> </a:t>
            </a:r>
          </a:p>
          <a:p>
            <a:pPr marL="457200" indent="-457200">
              <a:buFont typeface="Arial"/>
              <a:buChar char="•"/>
            </a:pPr>
            <a:r>
              <a:rPr lang="en-GB" sz="3000" dirty="0">
                <a:latin typeface="Times New Roman"/>
                <a:cs typeface="Times New Roman"/>
              </a:rPr>
              <a:t>Associated with this spin angular momentum is intrinsic</a:t>
            </a:r>
            <a:r>
              <a:rPr lang="en-GB" sz="3000" i="1" dirty="0">
                <a:latin typeface="Times New Roman"/>
                <a:cs typeface="Times New Roman"/>
              </a:rPr>
              <a:t> </a:t>
            </a:r>
            <a:r>
              <a:rPr lang="en-GB" sz="3000" i="1" u="sng" dirty="0" smtClean="0">
                <a:latin typeface="Times New Roman"/>
                <a:cs typeface="Times New Roman"/>
              </a:rPr>
              <a:t>magnetic dipole moments</a:t>
            </a:r>
            <a:endParaRPr lang="en-US" sz="3000" u="sng" dirty="0" smtClean="0">
              <a:latin typeface="Times New Roman"/>
              <a:cs typeface="Times New Roman"/>
            </a:endParaRPr>
          </a:p>
          <a:p>
            <a:pPr marL="457200" indent="-457200">
              <a:buFont typeface="Arial"/>
              <a:buChar char="•"/>
            </a:pPr>
            <a:r>
              <a:rPr lang="en-GB" sz="3200" dirty="0" smtClean="0"/>
              <a:t> </a:t>
            </a:r>
            <a:r>
              <a:rPr lang="en-GB" sz="3000" dirty="0" smtClean="0">
                <a:latin typeface="Times New Roman"/>
                <a:cs typeface="Times New Roman"/>
              </a:rPr>
              <a:t>Magnitude of </a:t>
            </a:r>
            <a:r>
              <a:rPr lang="en-GB" sz="3000" dirty="0">
                <a:latin typeface="Times New Roman"/>
                <a:cs typeface="Times New Roman"/>
              </a:rPr>
              <a:t>spin angular momentum, as predicted by quantum theory and as measured in the </a:t>
            </a:r>
            <a:r>
              <a:rPr lang="en-GB" sz="3000" dirty="0" smtClean="0">
                <a:latin typeface="Times New Roman"/>
                <a:cs typeface="Times New Roman"/>
              </a:rPr>
              <a:t>laboratory</a:t>
            </a:r>
            <a:r>
              <a:rPr lang="en-GB" sz="3200" dirty="0">
                <a:latin typeface="Times New Roman"/>
                <a:cs typeface="Times New Roman"/>
              </a:rPr>
              <a:t>:</a:t>
            </a:r>
            <a:endParaRPr lang="en-US" sz="3200" dirty="0">
              <a:latin typeface="Times New Roman"/>
              <a:cs typeface="Times New Roman"/>
            </a:endParaRPr>
          </a:p>
          <a:p>
            <a:r>
              <a:rPr lang="en-GB" sz="3200" dirty="0"/>
              <a:t> </a:t>
            </a:r>
            <a:endParaRPr lang="en-US" sz="3200" dirty="0"/>
          </a:p>
          <a:p>
            <a:pPr marL="457200" indent="-457200">
              <a:buFont typeface="Arial"/>
              <a:buChar char="•"/>
            </a:pPr>
            <a:endParaRPr lang="en-US" sz="3000" dirty="0">
              <a:latin typeface="Times New Roman"/>
              <a:cs typeface="Times New Roman"/>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014639061"/>
              </p:ext>
            </p:extLst>
          </p:nvPr>
        </p:nvGraphicFramePr>
        <p:xfrm>
          <a:off x="3263896" y="3261246"/>
          <a:ext cx="596907" cy="657256"/>
        </p:xfrm>
        <a:graphic>
          <a:graphicData uri="http://schemas.openxmlformats.org/presentationml/2006/ole">
            <mc:AlternateContent xmlns:mc="http://schemas.openxmlformats.org/markup-compatibility/2006">
              <mc:Choice xmlns:v="urn:schemas-microsoft-com:vml" Requires="v">
                <p:oleObj spid="_x0000_s9324" name="Equation" r:id="rId6" imgW="177800" imgH="203200" progId="Equation.DSMT4">
                  <p:embed/>
                </p:oleObj>
              </mc:Choice>
              <mc:Fallback>
                <p:oleObj name="Equation" r:id="rId6" imgW="177800" imgH="203200" progId="Equation.DSMT4">
                  <p:embed/>
                  <p:pic>
                    <p:nvPicPr>
                      <p:cNvPr id="0" name=""/>
                      <p:cNvPicPr/>
                      <p:nvPr/>
                    </p:nvPicPr>
                    <p:blipFill>
                      <a:blip r:embed="rId7"/>
                      <a:stretch>
                        <a:fillRect/>
                      </a:stretch>
                    </p:blipFill>
                    <p:spPr>
                      <a:xfrm>
                        <a:off x="3263896" y="3261246"/>
                        <a:ext cx="596907" cy="657256"/>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922909885"/>
              </p:ext>
            </p:extLst>
          </p:nvPr>
        </p:nvGraphicFramePr>
        <p:xfrm>
          <a:off x="1928284" y="5750105"/>
          <a:ext cx="3865037" cy="936064"/>
        </p:xfrm>
        <a:graphic>
          <a:graphicData uri="http://schemas.openxmlformats.org/presentationml/2006/ole">
            <mc:AlternateContent xmlns:mc="http://schemas.openxmlformats.org/markup-compatibility/2006">
              <mc:Choice xmlns:v="urn:schemas-microsoft-com:vml" Requires="v">
                <p:oleObj spid="_x0000_s9325" name="Equation" r:id="rId8" imgW="1625600" imgH="393700" progId="Equation.DSMT4">
                  <p:embed/>
                </p:oleObj>
              </mc:Choice>
              <mc:Fallback>
                <p:oleObj name="Equation" r:id="rId8" imgW="1625600" imgH="393700" progId="Equation.DSMT4">
                  <p:embed/>
                  <p:pic>
                    <p:nvPicPr>
                      <p:cNvPr id="0" name=""/>
                      <p:cNvPicPr/>
                      <p:nvPr/>
                    </p:nvPicPr>
                    <p:blipFill>
                      <a:blip r:embed="rId9"/>
                      <a:stretch>
                        <a:fillRect/>
                      </a:stretch>
                    </p:blipFill>
                    <p:spPr>
                      <a:xfrm>
                        <a:off x="1928284" y="5750105"/>
                        <a:ext cx="3865037" cy="936064"/>
                      </a:xfrm>
                      <a:prstGeom prst="rect">
                        <a:avLst/>
                      </a:prstGeom>
                    </p:spPr>
                  </p:pic>
                </p:oleObj>
              </mc:Fallback>
            </mc:AlternateContent>
          </a:graphicData>
        </a:graphic>
      </p:graphicFrame>
    </p:spTree>
    <p:extLst>
      <p:ext uri="{BB962C8B-B14F-4D97-AF65-F5344CB8AC3E}">
        <p14:creationId xmlns:p14="http://schemas.microsoft.com/office/powerpoint/2010/main" val="81173231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5287" y="274638"/>
            <a:ext cx="4008104" cy="665605"/>
          </a:xfrm>
        </p:spPr>
        <p:txBody>
          <a:bodyPr>
            <a:noAutofit/>
          </a:bodyPr>
          <a:lstStyle/>
          <a:p>
            <a:r>
              <a:rPr lang="en-US" sz="5000" dirty="0" smtClean="0">
                <a:latin typeface="Times New Roman"/>
                <a:cs typeface="Times New Roman"/>
              </a:rPr>
              <a:t>SI unit</a:t>
            </a:r>
            <a:endParaRPr lang="en-US" sz="5000" dirty="0">
              <a:latin typeface="Times New Roman"/>
              <a:cs typeface="Times New Roman"/>
            </a:endParaRPr>
          </a:p>
        </p:txBody>
      </p:sp>
      <p:sp>
        <p:nvSpPr>
          <p:cNvPr id="3" name="Content Placeholder 2"/>
          <p:cNvSpPr>
            <a:spLocks noGrp="1"/>
          </p:cNvSpPr>
          <p:nvPr>
            <p:ph idx="1"/>
          </p:nvPr>
        </p:nvSpPr>
        <p:spPr>
          <a:xfrm>
            <a:off x="457200" y="1138340"/>
            <a:ext cx="8229600" cy="4525963"/>
          </a:xfrm>
        </p:spPr>
        <p:txBody>
          <a:bodyPr/>
          <a:lstStyle/>
          <a:p>
            <a:r>
              <a:rPr lang="en-US" dirty="0" smtClean="0">
                <a:latin typeface="Times New Roman"/>
                <a:cs typeface="Times New Roman"/>
              </a:rPr>
              <a:t>Unit of spin angular momentum: The Bohr </a:t>
            </a:r>
            <a:r>
              <a:rPr lang="en-US" dirty="0" err="1" smtClean="0">
                <a:latin typeface="Times New Roman"/>
                <a:cs typeface="Times New Roman"/>
              </a:rPr>
              <a:t>magneton</a:t>
            </a:r>
            <a:r>
              <a:rPr lang="en-US" dirty="0" smtClean="0">
                <a:latin typeface="Times New Roman"/>
                <a:cs typeface="Times New Roman"/>
              </a:rPr>
              <a:t> denoted by: </a:t>
            </a:r>
            <a:endParaRPr lang="en-US" dirty="0">
              <a:latin typeface="Times New Roman"/>
              <a:cs typeface="Times New Roman"/>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171646509"/>
              </p:ext>
            </p:extLst>
          </p:nvPr>
        </p:nvGraphicFramePr>
        <p:xfrm>
          <a:off x="4486893" y="1628366"/>
          <a:ext cx="864040" cy="648013"/>
        </p:xfrm>
        <a:graphic>
          <a:graphicData uri="http://schemas.openxmlformats.org/presentationml/2006/ole">
            <mc:AlternateContent xmlns:mc="http://schemas.openxmlformats.org/markup-compatibility/2006">
              <mc:Choice xmlns:v="urn:schemas-microsoft-com:vml" Requires="v">
                <p:oleObj spid="_x0000_s13514" name="Equation" r:id="rId3" imgW="203200" imgH="203200" progId="Equation.DSMT4">
                  <p:embed/>
                </p:oleObj>
              </mc:Choice>
              <mc:Fallback>
                <p:oleObj name="Equation" r:id="rId3" imgW="203200" imgH="203200" progId="Equation.DSMT4">
                  <p:embed/>
                  <p:pic>
                    <p:nvPicPr>
                      <p:cNvPr id="0" name=""/>
                      <p:cNvPicPr/>
                      <p:nvPr/>
                    </p:nvPicPr>
                    <p:blipFill>
                      <a:blip r:embed="rId4"/>
                      <a:stretch>
                        <a:fillRect/>
                      </a:stretch>
                    </p:blipFill>
                    <p:spPr>
                      <a:xfrm>
                        <a:off x="4486893" y="1628366"/>
                        <a:ext cx="864040" cy="648013"/>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995824882"/>
              </p:ext>
            </p:extLst>
          </p:nvPr>
        </p:nvGraphicFramePr>
        <p:xfrm>
          <a:off x="1342054" y="2619853"/>
          <a:ext cx="6200462" cy="1325616"/>
        </p:xfrm>
        <a:graphic>
          <a:graphicData uri="http://schemas.openxmlformats.org/presentationml/2006/ole">
            <mc:AlternateContent xmlns:mc="http://schemas.openxmlformats.org/markup-compatibility/2006">
              <mc:Choice xmlns:v="urn:schemas-microsoft-com:vml" Requires="v">
                <p:oleObj spid="_x0000_s13515" name="Equation" r:id="rId5" imgW="1841500" imgH="393700" progId="Equation.DSMT4">
                  <p:embed/>
                </p:oleObj>
              </mc:Choice>
              <mc:Fallback>
                <p:oleObj name="Equation" r:id="rId5" imgW="1841500" imgH="393700" progId="Equation.DSMT4">
                  <p:embed/>
                  <p:pic>
                    <p:nvPicPr>
                      <p:cNvPr id="0" name=""/>
                      <p:cNvPicPr/>
                      <p:nvPr/>
                    </p:nvPicPr>
                    <p:blipFill>
                      <a:blip r:embed="rId6"/>
                      <a:stretch>
                        <a:fillRect/>
                      </a:stretch>
                    </p:blipFill>
                    <p:spPr>
                      <a:xfrm>
                        <a:off x="1342054" y="2619853"/>
                        <a:ext cx="6200462" cy="1325616"/>
                      </a:xfrm>
                      <a:prstGeom prst="rect">
                        <a:avLst/>
                      </a:prstGeom>
                    </p:spPr>
                  </p:pic>
                </p:oleObj>
              </mc:Fallback>
            </mc:AlternateContent>
          </a:graphicData>
        </a:graphic>
      </p:graphicFrame>
      <p:sp>
        <p:nvSpPr>
          <p:cNvPr id="8" name="TextBox 7"/>
          <p:cNvSpPr txBox="1"/>
          <p:nvPr/>
        </p:nvSpPr>
        <p:spPr>
          <a:xfrm>
            <a:off x="457199" y="4064000"/>
            <a:ext cx="5080249" cy="1015663"/>
          </a:xfrm>
          <a:prstGeom prst="rect">
            <a:avLst/>
          </a:prstGeom>
          <a:noFill/>
        </p:spPr>
        <p:txBody>
          <a:bodyPr wrap="square" rtlCol="0">
            <a:spAutoFit/>
          </a:bodyPr>
          <a:lstStyle/>
          <a:p>
            <a:pPr marL="457200" indent="-457200">
              <a:buFont typeface="Arial"/>
              <a:buChar char="•"/>
            </a:pPr>
            <a:r>
              <a:rPr lang="en-US" sz="3000" dirty="0" smtClean="0">
                <a:latin typeface="Times New Roman"/>
                <a:cs typeface="Times New Roman"/>
              </a:rPr>
              <a:t>Quantum theory predict </a:t>
            </a:r>
            <a:r>
              <a:rPr lang="en-US" sz="3000" dirty="0" smtClean="0">
                <a:latin typeface="Times New Roman"/>
                <a:cs typeface="Times New Roman"/>
              </a:rPr>
              <a:t>that</a:t>
            </a:r>
            <a:r>
              <a:rPr lang="ja-JP" altLang="en-US" sz="3000" dirty="0" smtClean="0">
                <a:latin typeface="Times New Roman"/>
                <a:cs typeface="Times New Roman"/>
              </a:rPr>
              <a:t> </a:t>
            </a:r>
            <a:r>
              <a:rPr lang="en-US" altLang="ja-JP" sz="3000" dirty="0" smtClean="0">
                <a:latin typeface="Times New Roman"/>
                <a:cs typeface="Times New Roman"/>
              </a:rPr>
              <a:t>spin</a:t>
            </a:r>
            <a:r>
              <a:rPr lang="ja-JP" altLang="en-US" sz="3000" dirty="0" smtClean="0">
                <a:latin typeface="Times New Roman"/>
                <a:cs typeface="Times New Roman"/>
              </a:rPr>
              <a:t> </a:t>
            </a:r>
            <a:r>
              <a:rPr lang="en-US" altLang="ja-JP" sz="3000" dirty="0" smtClean="0">
                <a:latin typeface="Times New Roman"/>
                <a:cs typeface="Times New Roman"/>
              </a:rPr>
              <a:t>angular</a:t>
            </a:r>
            <a:r>
              <a:rPr lang="ja-JP" altLang="en-US" sz="3000" dirty="0" smtClean="0">
                <a:latin typeface="Times New Roman"/>
                <a:cs typeface="Times New Roman"/>
              </a:rPr>
              <a:t> </a:t>
            </a:r>
            <a:r>
              <a:rPr lang="en-US" altLang="ja-JP" sz="3000" dirty="0" smtClean="0">
                <a:latin typeface="Times New Roman"/>
                <a:cs typeface="Times New Roman"/>
              </a:rPr>
              <a:t>momentum</a:t>
            </a:r>
            <a:r>
              <a:rPr lang="ja-JP" altLang="en-US" sz="3000" dirty="0" smtClean="0">
                <a:latin typeface="Times New Roman"/>
                <a:cs typeface="Times New Roman"/>
              </a:rPr>
              <a:t> </a:t>
            </a:r>
            <a:r>
              <a:rPr lang="en-US" altLang="ja-JP" sz="3000" dirty="0" smtClean="0">
                <a:latin typeface="Times New Roman"/>
                <a:cs typeface="Times New Roman"/>
              </a:rPr>
              <a:t>is</a:t>
            </a:r>
            <a:r>
              <a:rPr lang="en-US" sz="3000" dirty="0" smtClean="0">
                <a:latin typeface="Times New Roman"/>
                <a:cs typeface="Times New Roman"/>
              </a:rPr>
              <a:t>: </a:t>
            </a:r>
            <a:endParaRPr lang="en-US" sz="3000" dirty="0">
              <a:latin typeface="Times New Roman"/>
              <a:cs typeface="Times New Roman"/>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467575208"/>
              </p:ext>
            </p:extLst>
          </p:nvPr>
        </p:nvGraphicFramePr>
        <p:xfrm>
          <a:off x="1778021" y="5172498"/>
          <a:ext cx="5262292" cy="707535"/>
        </p:xfrm>
        <a:graphic>
          <a:graphicData uri="http://schemas.openxmlformats.org/presentationml/2006/ole">
            <mc:AlternateContent xmlns:mc="http://schemas.openxmlformats.org/markup-compatibility/2006">
              <mc:Choice xmlns:v="urn:schemas-microsoft-com:vml" Requires="v">
                <p:oleObj spid="_x0000_s13516" name="Equation" r:id="rId7" imgW="1511300" imgH="203200" progId="Equation.DSMT4">
                  <p:embed/>
                </p:oleObj>
              </mc:Choice>
              <mc:Fallback>
                <p:oleObj name="Equation" r:id="rId7" imgW="1511300" imgH="203200" progId="Equation.DSMT4">
                  <p:embed/>
                  <p:pic>
                    <p:nvPicPr>
                      <p:cNvPr id="0" name=""/>
                      <p:cNvPicPr/>
                      <p:nvPr/>
                    </p:nvPicPr>
                    <p:blipFill>
                      <a:blip r:embed="rId8"/>
                      <a:stretch>
                        <a:fillRect/>
                      </a:stretch>
                    </p:blipFill>
                    <p:spPr>
                      <a:xfrm>
                        <a:off x="1778021" y="5172498"/>
                        <a:ext cx="5262292" cy="707535"/>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503060586"/>
              </p:ext>
            </p:extLst>
          </p:nvPr>
        </p:nvGraphicFramePr>
        <p:xfrm>
          <a:off x="1790850" y="5809932"/>
          <a:ext cx="1917554" cy="697292"/>
        </p:xfrm>
        <a:graphic>
          <a:graphicData uri="http://schemas.openxmlformats.org/presentationml/2006/ole">
            <mc:AlternateContent xmlns:mc="http://schemas.openxmlformats.org/markup-compatibility/2006">
              <mc:Choice xmlns:v="urn:schemas-microsoft-com:vml" Requires="v">
                <p:oleObj spid="_x0000_s13517" name="Equation" r:id="rId9" imgW="558800" imgH="203200" progId="Equation.DSMT4">
                  <p:embed/>
                </p:oleObj>
              </mc:Choice>
              <mc:Fallback>
                <p:oleObj name="Equation" r:id="rId9" imgW="558800" imgH="203200" progId="Equation.DSMT4">
                  <p:embed/>
                  <p:pic>
                    <p:nvPicPr>
                      <p:cNvPr id="0" name=""/>
                      <p:cNvPicPr/>
                      <p:nvPr/>
                    </p:nvPicPr>
                    <p:blipFill>
                      <a:blip r:embed="rId10"/>
                      <a:stretch>
                        <a:fillRect/>
                      </a:stretch>
                    </p:blipFill>
                    <p:spPr>
                      <a:xfrm>
                        <a:off x="1790850" y="5809932"/>
                        <a:ext cx="1917554" cy="697292"/>
                      </a:xfrm>
                      <a:prstGeom prst="rect">
                        <a:avLst/>
                      </a:prstGeom>
                    </p:spPr>
                  </p:pic>
                </p:oleObj>
              </mc:Fallback>
            </mc:AlternateContent>
          </a:graphicData>
        </a:graphic>
      </p:graphicFrame>
    </p:spTree>
    <p:extLst>
      <p:ext uri="{BB962C8B-B14F-4D97-AF65-F5344CB8AC3E}">
        <p14:creationId xmlns:p14="http://schemas.microsoft.com/office/powerpoint/2010/main" val="2764414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4" y="1600201"/>
            <a:ext cx="8812569" cy="2375212"/>
          </a:xfrm>
        </p:spPr>
        <p:txBody>
          <a:bodyPr>
            <a:normAutofit fontScale="92500"/>
          </a:bodyPr>
          <a:lstStyle/>
          <a:p>
            <a:pPr marL="0" indent="0">
              <a:buNone/>
            </a:pPr>
            <a:r>
              <a:rPr lang="en-US" dirty="0" smtClean="0">
                <a:latin typeface="Times New Roman"/>
                <a:cs typeface="Times New Roman"/>
              </a:rPr>
              <a:t>B</a:t>
            </a:r>
            <a:r>
              <a:rPr lang="en-US" sz="4000" dirty="0" smtClean="0">
                <a:latin typeface="Times New Roman"/>
                <a:cs typeface="Times New Roman"/>
              </a:rPr>
              <a:t>. The </a:t>
            </a:r>
            <a:r>
              <a:rPr lang="en-US" sz="4000" dirty="0">
                <a:latin typeface="Times New Roman"/>
                <a:cs typeface="Times New Roman"/>
              </a:rPr>
              <a:t>electrons that orbit around its nucleus </a:t>
            </a:r>
            <a:r>
              <a:rPr lang="en-US" sz="4000" dirty="0" smtClean="0">
                <a:latin typeface="Times New Roman"/>
                <a:cs typeface="Times New Roman"/>
              </a:rPr>
              <a:t>makes </a:t>
            </a:r>
            <a:r>
              <a:rPr lang="en-US" sz="4000" dirty="0">
                <a:latin typeface="Times New Roman"/>
                <a:cs typeface="Times New Roman"/>
              </a:rPr>
              <a:t>a miniature current loop </a:t>
            </a:r>
            <a:r>
              <a:rPr lang="en-US" sz="4000" dirty="0" smtClean="0">
                <a:latin typeface="Times New Roman"/>
                <a:cs typeface="Times New Roman"/>
              </a:rPr>
              <a:t> resulting </a:t>
            </a:r>
            <a:r>
              <a:rPr lang="en-US" sz="4000" dirty="0">
                <a:latin typeface="Times New Roman"/>
                <a:cs typeface="Times New Roman"/>
              </a:rPr>
              <a:t>in an </a:t>
            </a:r>
            <a:r>
              <a:rPr lang="en-US" sz="4000" i="1" u="sng" dirty="0">
                <a:latin typeface="Times New Roman"/>
                <a:cs typeface="Times New Roman"/>
              </a:rPr>
              <a:t>orbital </a:t>
            </a:r>
            <a:r>
              <a:rPr lang="en-US" sz="4000" i="1" u="sng" dirty="0" smtClean="0">
                <a:latin typeface="Times New Roman"/>
                <a:cs typeface="Times New Roman"/>
              </a:rPr>
              <a:t>magnetic dipole </a:t>
            </a:r>
            <a:r>
              <a:rPr lang="en-US" sz="4000" i="1" u="sng" dirty="0">
                <a:latin typeface="Times New Roman"/>
                <a:cs typeface="Times New Roman"/>
              </a:rPr>
              <a:t>moment</a:t>
            </a:r>
          </a:p>
          <a:p>
            <a:r>
              <a:rPr lang="en-US" dirty="0" smtClean="0">
                <a:latin typeface="Times New Roman"/>
                <a:cs typeface="Times New Roman"/>
              </a:rPr>
              <a:t>Given by:  </a:t>
            </a:r>
            <a:endParaRPr lang="en-US" b="1" i="1" dirty="0">
              <a:latin typeface="Times New Roman"/>
              <a:cs typeface="Times New Roman"/>
            </a:endParaRPr>
          </a:p>
        </p:txBody>
      </p:sp>
      <p:sp>
        <p:nvSpPr>
          <p:cNvPr id="4" name="Rectangle 3"/>
          <p:cNvSpPr txBox="1">
            <a:spLocks noRot="1" noChangeArrowheads="1"/>
          </p:cNvSpPr>
          <p:nvPr/>
        </p:nvSpPr>
        <p:spPr>
          <a:xfrm>
            <a:off x="657225" y="149339"/>
            <a:ext cx="8266642" cy="10668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90000"/>
              </a:lnSpc>
              <a:buFont typeface="Arial"/>
              <a:buNone/>
            </a:pPr>
            <a:r>
              <a:rPr lang="en-US" sz="4000" dirty="0" smtClean="0">
                <a:latin typeface="Times New Roman"/>
                <a:cs typeface="Times New Roman"/>
              </a:rPr>
              <a:t>Origin of Magnetism macroscopic materials (cont’d)</a:t>
            </a:r>
            <a:endParaRPr lang="en-US" sz="4000" dirty="0">
              <a:latin typeface="Times New Roman"/>
              <a:cs typeface="Times New Roman"/>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1569" y="4371975"/>
            <a:ext cx="2181225"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5"/>
          <p:cNvGraphicFramePr>
            <a:graphicFrameLocks noChangeAspect="1"/>
          </p:cNvGraphicFramePr>
          <p:nvPr>
            <p:extLst>
              <p:ext uri="{D42A27DB-BD31-4B8C-83A1-F6EECF244321}">
                <p14:modId xmlns:p14="http://schemas.microsoft.com/office/powerpoint/2010/main" val="3274510026"/>
              </p:ext>
            </p:extLst>
          </p:nvPr>
        </p:nvGraphicFramePr>
        <p:xfrm>
          <a:off x="2228684" y="3435881"/>
          <a:ext cx="615090" cy="578908"/>
        </p:xfrm>
        <a:graphic>
          <a:graphicData uri="http://schemas.openxmlformats.org/presentationml/2006/ole">
            <mc:AlternateContent xmlns:mc="http://schemas.openxmlformats.org/markup-compatibility/2006">
              <mc:Choice xmlns:v="urn:schemas-microsoft-com:vml" Requires="v">
                <p:oleObj spid="_x0000_s14387" name="Equation" r:id="rId4" imgW="215900" imgH="203200" progId="Equation.DSMT4">
                  <p:embed/>
                </p:oleObj>
              </mc:Choice>
              <mc:Fallback>
                <p:oleObj name="Equation" r:id="rId4" imgW="215900" imgH="203200" progId="Equation.DSMT4">
                  <p:embed/>
                  <p:pic>
                    <p:nvPicPr>
                      <p:cNvPr id="0" name=""/>
                      <p:cNvPicPr/>
                      <p:nvPr/>
                    </p:nvPicPr>
                    <p:blipFill>
                      <a:blip r:embed="rId5"/>
                      <a:stretch>
                        <a:fillRect/>
                      </a:stretch>
                    </p:blipFill>
                    <p:spPr>
                      <a:xfrm>
                        <a:off x="2228684" y="3435881"/>
                        <a:ext cx="615090" cy="578908"/>
                      </a:xfrm>
                      <a:prstGeom prst="rect">
                        <a:avLst/>
                      </a:prstGeom>
                    </p:spPr>
                  </p:pic>
                </p:oleObj>
              </mc:Fallback>
            </mc:AlternateContent>
          </a:graphicData>
        </a:graphic>
      </p:graphicFrame>
    </p:spTree>
    <p:extLst>
      <p:ext uri="{BB962C8B-B14F-4D97-AF65-F5344CB8AC3E}">
        <p14:creationId xmlns:p14="http://schemas.microsoft.com/office/powerpoint/2010/main" val="345587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a:xfrm>
            <a:off x="457200" y="0"/>
            <a:ext cx="8229600" cy="1143000"/>
          </a:xfrm>
        </p:spPr>
        <p:txBody>
          <a:bodyPr>
            <a:normAutofit fontScale="90000"/>
          </a:bodyPr>
          <a:lstStyle/>
          <a:p>
            <a:pPr eaLnBrk="1" hangingPunct="1"/>
            <a:r>
              <a:rPr lang="en-US" sz="3600" b="1" dirty="0" smtClean="0">
                <a:latin typeface="Calibri" charset="0"/>
              </a:rPr>
              <a:t> </a:t>
            </a:r>
            <a:r>
              <a:rPr lang="en-US" dirty="0">
                <a:latin typeface="Times New Roman"/>
                <a:cs typeface="Times New Roman"/>
              </a:rPr>
              <a:t>ATOMIC AND NUCLEAR MAGNETIC MOMENTS</a:t>
            </a:r>
          </a:p>
        </p:txBody>
      </p:sp>
      <p:sp>
        <p:nvSpPr>
          <p:cNvPr id="55298" name="Content Placeholder 2"/>
          <p:cNvSpPr>
            <a:spLocks noGrp="1"/>
          </p:cNvSpPr>
          <p:nvPr>
            <p:ph idx="1"/>
          </p:nvPr>
        </p:nvSpPr>
        <p:spPr>
          <a:xfrm>
            <a:off x="0" y="1143000"/>
            <a:ext cx="8991600" cy="5105400"/>
          </a:xfrm>
        </p:spPr>
        <p:txBody>
          <a:bodyPr>
            <a:normAutofit/>
          </a:bodyPr>
          <a:lstStyle/>
          <a:p>
            <a:pPr marL="0" indent="0" eaLnBrk="1" hangingPunct="1">
              <a:buFont typeface="Arial" charset="0"/>
              <a:buNone/>
            </a:pPr>
            <a:r>
              <a:rPr lang="en-US" sz="4000" dirty="0">
                <a:latin typeface="Times New Roman"/>
                <a:cs typeface="Times New Roman"/>
              </a:rPr>
              <a:t>An electron moving in an orbit around a nucleus produces an average current </a:t>
            </a:r>
            <a:r>
              <a:rPr lang="en-US" sz="4000" i="1" dirty="0">
                <a:latin typeface="Times New Roman"/>
                <a:cs typeface="Times New Roman"/>
              </a:rPr>
              <a:t>I</a:t>
            </a:r>
            <a:r>
              <a:rPr lang="en-US" sz="4000" dirty="0">
                <a:latin typeface="Times New Roman"/>
                <a:cs typeface="Times New Roman"/>
              </a:rPr>
              <a:t> along its orbit. For an electron in a circular </a:t>
            </a:r>
            <a:r>
              <a:rPr lang="en-US" sz="4000" dirty="0" smtClean="0">
                <a:latin typeface="Times New Roman"/>
                <a:cs typeface="Times New Roman"/>
              </a:rPr>
              <a:t>path</a:t>
            </a:r>
            <a:endParaRPr lang="en-US" sz="4000" dirty="0">
              <a:latin typeface="Times New Roman"/>
              <a:cs typeface="Times New Roman"/>
            </a:endParaRPr>
          </a:p>
          <a:p>
            <a:pPr marL="0" indent="0" eaLnBrk="1" hangingPunct="1">
              <a:buFont typeface="Arial" charset="0"/>
              <a:buNone/>
            </a:pPr>
            <a:r>
              <a:rPr lang="en-US" sz="4000" dirty="0">
                <a:latin typeface="Times New Roman"/>
                <a:cs typeface="Times New Roman"/>
              </a:rPr>
              <a:t> </a:t>
            </a:r>
          </a:p>
        </p:txBody>
      </p:sp>
      <p:pic>
        <p:nvPicPr>
          <p:cNvPr id="5529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62" y="3753892"/>
            <a:ext cx="32766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0592" y="3005667"/>
            <a:ext cx="6280150" cy="251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fld id="{9A9040C1-E1BB-7841-91B6-D77B05BBC7AB}" type="slidenum">
              <a:rPr lang="en-US" sz="1200" b="0">
                <a:solidFill>
                  <a:srgbClr val="898989"/>
                </a:solidFill>
                <a:latin typeface="Calibri" charset="0"/>
              </a:rPr>
              <a:pPr eaLnBrk="1" hangingPunct="1"/>
              <a:t>8</a:t>
            </a:fld>
            <a:endParaRPr lang="en-US" sz="1200" b="0">
              <a:solidFill>
                <a:srgbClr val="898989"/>
              </a:solidFill>
              <a:latin typeface="Calibri" charset="0"/>
            </a:endParaRPr>
          </a:p>
        </p:txBody>
      </p:sp>
    </p:spTree>
    <p:extLst>
      <p:ext uri="{BB962C8B-B14F-4D97-AF65-F5344CB8AC3E}">
        <p14:creationId xmlns:p14="http://schemas.microsoft.com/office/powerpoint/2010/main" val="399399925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3133"/>
            <a:ext cx="8839200" cy="6629400"/>
          </a:xfrm>
        </p:spPr>
        <p:txBody>
          <a:bodyPr rtlCol="0">
            <a:normAutofit/>
          </a:bodyPr>
          <a:lstStyle/>
          <a:p>
            <a:pPr eaLnBrk="1" fontAlgn="auto" hangingPunct="1">
              <a:spcAft>
                <a:spcPts val="0"/>
              </a:spcAft>
              <a:buFont typeface="Arial" pitchFamily="34" charset="0"/>
              <a:buChar char="•"/>
              <a:defRPr/>
            </a:pPr>
            <a:r>
              <a:rPr lang="en-US" dirty="0" smtClean="0">
                <a:latin typeface="Times New Roman"/>
                <a:ea typeface="+mn-ea"/>
                <a:cs typeface="Times New Roman"/>
              </a:rPr>
              <a:t>The magnitude of </a:t>
            </a:r>
            <a:r>
              <a:rPr lang="en-US" i="1" dirty="0" smtClean="0">
                <a:latin typeface="Times New Roman"/>
                <a:ea typeface="+mn-ea"/>
                <a:cs typeface="Times New Roman"/>
              </a:rPr>
              <a:t>L</a:t>
            </a:r>
            <a:r>
              <a:rPr lang="en-US" dirty="0" smtClean="0">
                <a:latin typeface="Times New Roman"/>
                <a:ea typeface="+mn-ea"/>
                <a:cs typeface="Times New Roman"/>
              </a:rPr>
              <a:t> is always some integer multiple of the constant </a:t>
            </a:r>
            <a:r>
              <a:rPr lang="en-US" dirty="0" smtClean="0">
                <a:latin typeface="Times New Roman"/>
                <a:ea typeface="+mn-ea"/>
                <a:cs typeface="Times New Roman"/>
                <a:sym typeface="MT Extra"/>
              </a:rPr>
              <a:t></a:t>
            </a:r>
            <a:r>
              <a:rPr lang="en-US" dirty="0" smtClean="0">
                <a:latin typeface="Times New Roman"/>
                <a:ea typeface="+mn-ea"/>
                <a:cs typeface="Times New Roman"/>
              </a:rPr>
              <a:t>. Thus, the possible values of the orbital angular momentum </a:t>
            </a:r>
            <a:r>
              <a:rPr lang="en-US" i="1" dirty="0" smtClean="0">
                <a:latin typeface="Times New Roman"/>
                <a:ea typeface="+mn-ea"/>
                <a:cs typeface="Times New Roman"/>
              </a:rPr>
              <a:t>L</a:t>
            </a:r>
            <a:r>
              <a:rPr lang="en-US" dirty="0" smtClean="0">
                <a:latin typeface="Times New Roman"/>
                <a:ea typeface="+mn-ea"/>
                <a:cs typeface="Times New Roman"/>
              </a:rPr>
              <a:t> are</a:t>
            </a:r>
          </a:p>
          <a:p>
            <a:pPr marL="0" indent="0" eaLnBrk="1" fontAlgn="auto" hangingPunct="1">
              <a:spcAft>
                <a:spcPts val="0"/>
              </a:spcAft>
              <a:buFont typeface="Arial" pitchFamily="34" charset="0"/>
              <a:buNone/>
              <a:defRPr/>
            </a:pPr>
            <a:r>
              <a:rPr lang="en-US" dirty="0" smtClean="0">
                <a:latin typeface="Times New Roman"/>
                <a:ea typeface="+mn-ea"/>
                <a:cs typeface="Times New Roman"/>
              </a:rPr>
              <a:t>       </a:t>
            </a:r>
            <a:r>
              <a:rPr lang="en-US" i="1" dirty="0" smtClean="0">
                <a:latin typeface="Times New Roman"/>
                <a:ea typeface="+mn-ea"/>
                <a:cs typeface="Times New Roman"/>
              </a:rPr>
              <a:t> L = </a:t>
            </a:r>
            <a:r>
              <a:rPr lang="en-US" dirty="0" smtClean="0">
                <a:latin typeface="Times New Roman"/>
                <a:ea typeface="+mn-ea"/>
                <a:cs typeface="Times New Roman"/>
              </a:rPr>
              <a:t>0</a:t>
            </a:r>
            <a:r>
              <a:rPr lang="en-US" i="1" dirty="0" smtClean="0">
                <a:latin typeface="Times New Roman"/>
                <a:ea typeface="+mn-ea"/>
                <a:cs typeface="Times New Roman"/>
              </a:rPr>
              <a:t>, </a:t>
            </a:r>
            <a:r>
              <a:rPr lang="en-US" dirty="0" smtClean="0">
                <a:latin typeface="Times New Roman"/>
                <a:ea typeface="+mn-ea"/>
                <a:cs typeface="Times New Roman"/>
                <a:sym typeface="MT Extra"/>
              </a:rPr>
              <a:t></a:t>
            </a:r>
            <a:r>
              <a:rPr lang="en-US" dirty="0" smtClean="0">
                <a:latin typeface="Times New Roman"/>
                <a:ea typeface="+mn-ea"/>
                <a:cs typeface="Times New Roman"/>
              </a:rPr>
              <a:t>, 2</a:t>
            </a:r>
            <a:r>
              <a:rPr lang="en-US" dirty="0" smtClean="0">
                <a:latin typeface="Times New Roman"/>
                <a:ea typeface="+mn-ea"/>
                <a:cs typeface="Times New Roman"/>
                <a:sym typeface="MT Extra"/>
              </a:rPr>
              <a:t></a:t>
            </a:r>
            <a:r>
              <a:rPr lang="en-US" dirty="0" smtClean="0">
                <a:latin typeface="Times New Roman"/>
                <a:ea typeface="+mn-ea"/>
                <a:cs typeface="Times New Roman"/>
              </a:rPr>
              <a:t>, 3</a:t>
            </a:r>
            <a:r>
              <a:rPr lang="en-US" dirty="0" smtClean="0">
                <a:latin typeface="Times New Roman"/>
                <a:ea typeface="+mn-ea"/>
                <a:cs typeface="Times New Roman"/>
                <a:sym typeface="MT Extra"/>
              </a:rPr>
              <a:t></a:t>
            </a:r>
            <a:r>
              <a:rPr lang="en-US" dirty="0" smtClean="0">
                <a:latin typeface="Times New Roman"/>
                <a:ea typeface="+mn-ea"/>
                <a:cs typeface="Times New Roman"/>
              </a:rPr>
              <a:t>, 4</a:t>
            </a:r>
            <a:r>
              <a:rPr lang="en-US" dirty="0" smtClean="0">
                <a:latin typeface="Times New Roman"/>
                <a:ea typeface="+mn-ea"/>
                <a:cs typeface="Times New Roman"/>
                <a:sym typeface="MT Extra"/>
              </a:rPr>
              <a:t></a:t>
            </a:r>
            <a:r>
              <a:rPr lang="en-US" dirty="0" smtClean="0">
                <a:latin typeface="Times New Roman"/>
                <a:ea typeface="+mn-ea"/>
                <a:cs typeface="Times New Roman"/>
              </a:rPr>
              <a:t>, .........                       (2.4)</a:t>
            </a:r>
          </a:p>
          <a:p>
            <a:pPr marL="0" indent="0" eaLnBrk="1" fontAlgn="auto" hangingPunct="1">
              <a:spcAft>
                <a:spcPts val="0"/>
              </a:spcAft>
              <a:buFont typeface="Arial" pitchFamily="34" charset="0"/>
              <a:buNone/>
              <a:defRPr/>
            </a:pPr>
            <a:endParaRPr lang="en-US" dirty="0" smtClean="0">
              <a:latin typeface="Times New Roman"/>
              <a:ea typeface="+mn-ea"/>
              <a:cs typeface="Times New Roman"/>
            </a:endParaRPr>
          </a:p>
          <a:p>
            <a:pPr eaLnBrk="1" fontAlgn="auto" hangingPunct="1">
              <a:spcAft>
                <a:spcPts val="0"/>
              </a:spcAft>
              <a:buFont typeface="Arial" pitchFamily="34" charset="0"/>
              <a:buChar char="•"/>
              <a:defRPr/>
            </a:pPr>
            <a:r>
              <a:rPr lang="en-US" dirty="0" smtClean="0">
                <a:latin typeface="Times New Roman"/>
                <a:ea typeface="+mn-ea"/>
                <a:cs typeface="Times New Roman"/>
              </a:rPr>
              <a:t>Because angular momentum exists only in discrete packets, it is said to be quantized.</a:t>
            </a:r>
            <a:endParaRPr lang="en-US" dirty="0">
              <a:latin typeface="Times New Roman"/>
              <a:ea typeface="+mn-ea"/>
              <a:cs typeface="Times New Roman"/>
            </a:endParaRPr>
          </a:p>
          <a:p>
            <a:pPr eaLnBrk="1" fontAlgn="auto" hangingPunct="1">
              <a:spcAft>
                <a:spcPts val="0"/>
              </a:spcAft>
              <a:buFont typeface="Arial" pitchFamily="34" charset="0"/>
              <a:buChar char="•"/>
              <a:defRPr/>
            </a:pPr>
            <a:r>
              <a:rPr lang="en-US" dirty="0" smtClean="0">
                <a:latin typeface="Times New Roman"/>
                <a:ea typeface="+mn-ea"/>
                <a:cs typeface="Times New Roman"/>
              </a:rPr>
              <a:t> The net magnetic moment of the atom is obtained by </a:t>
            </a:r>
            <a:r>
              <a:rPr lang="en-US" i="1" u="sng" dirty="0" smtClean="0">
                <a:latin typeface="Times New Roman"/>
                <a:ea typeface="+mn-ea"/>
                <a:cs typeface="Times New Roman"/>
              </a:rPr>
              <a:t>combining the orbital and spin moments of all the electrons, taking into account the directions of these moments.</a:t>
            </a:r>
            <a:endParaRPr lang="en-US" i="1" u="sng" dirty="0">
              <a:latin typeface="Times New Roman"/>
              <a:ea typeface="+mn-ea"/>
              <a:cs typeface="Times New Roman"/>
            </a:endParaRPr>
          </a:p>
          <a:p>
            <a:pPr marL="0" indent="0" eaLnBrk="1" fontAlgn="auto" hangingPunct="1">
              <a:spcAft>
                <a:spcPts val="0"/>
              </a:spcAft>
              <a:buFont typeface="Arial" pitchFamily="34" charset="0"/>
              <a:buNone/>
              <a:defRPr/>
            </a:pPr>
            <a:endParaRPr lang="en-US" dirty="0" smtClean="0">
              <a:latin typeface="Times New Roman"/>
              <a:ea typeface="+mn-ea"/>
              <a:cs typeface="Times New Roman"/>
            </a:endParaRPr>
          </a:p>
          <a:p>
            <a:pPr marL="0" indent="0" eaLnBrk="1" fontAlgn="auto" hangingPunct="1">
              <a:spcAft>
                <a:spcPts val="0"/>
              </a:spcAft>
              <a:buFont typeface="Arial" pitchFamily="34" charset="0"/>
              <a:buNone/>
              <a:defRPr/>
            </a:pPr>
            <a:endParaRPr lang="en-US" dirty="0">
              <a:latin typeface="Times New Roman"/>
              <a:ea typeface="+mn-ea"/>
              <a:cs typeface="Times New Roman"/>
            </a:endParaRPr>
          </a:p>
        </p:txBody>
      </p:sp>
      <p:sp>
        <p:nvSpPr>
          <p:cNvPr id="5939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fld id="{47EFFE58-610A-DD45-BD28-7A02F80C7288}" type="slidenum">
              <a:rPr lang="en-US" sz="1200" b="0">
                <a:solidFill>
                  <a:srgbClr val="898989"/>
                </a:solidFill>
                <a:latin typeface="Calibri" charset="0"/>
              </a:rPr>
              <a:pPr eaLnBrk="1" hangingPunct="1"/>
              <a:t>9</a:t>
            </a:fld>
            <a:endParaRPr lang="en-US" sz="1200" b="0">
              <a:solidFill>
                <a:srgbClr val="898989"/>
              </a:solidFill>
              <a:latin typeface="Calibri" charset="0"/>
            </a:endParaRPr>
          </a:p>
        </p:txBody>
      </p:sp>
    </p:spTree>
    <p:extLst>
      <p:ext uri="{BB962C8B-B14F-4D97-AF65-F5344CB8AC3E}">
        <p14:creationId xmlns:p14="http://schemas.microsoft.com/office/powerpoint/2010/main" val="190364186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256</TotalTime>
  <Words>2292</Words>
  <Application>Microsoft Macintosh PowerPoint</Application>
  <PresentationFormat>On-screen Show (4:3)</PresentationFormat>
  <Paragraphs>214</Paragraphs>
  <Slides>41</Slides>
  <Notes>25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3" baseType="lpstr">
      <vt:lpstr>Office Theme</vt:lpstr>
      <vt:lpstr>Equation</vt:lpstr>
      <vt:lpstr>   MAGNETIC PROPERTIES OF MATTER   PHY 170 LECTURE 3 &amp; 4  Abavare  </vt:lpstr>
      <vt:lpstr> MACROSCOPIC MAGNETIC PROPERTIES OF MATTER   </vt:lpstr>
      <vt:lpstr>PowerPoint Presentation</vt:lpstr>
      <vt:lpstr>PowerPoint Presentation</vt:lpstr>
      <vt:lpstr>PowerPoint Presentation</vt:lpstr>
      <vt:lpstr>SI unit</vt:lpstr>
      <vt:lpstr>PowerPoint Presentation</vt:lpstr>
      <vt:lpstr> ATOMIC AND NUCLEAR MAGNETIC MOMENTS</vt:lpstr>
      <vt:lpstr>PowerPoint Presentation</vt:lpstr>
      <vt:lpstr>PowerPoint Presentation</vt:lpstr>
      <vt:lpstr>  CLASSIFICATION OF MAGNETIC MATERIALS </vt:lpstr>
      <vt:lpstr>PowerPoint Presentation</vt:lpstr>
      <vt:lpstr> DIAMAGNETISM</vt:lpstr>
      <vt:lpstr>PowerPoint Presentation</vt:lpstr>
      <vt:lpstr>PARAMAGNETISM</vt:lpstr>
      <vt:lpstr>PowerPoint Presentation</vt:lpstr>
      <vt:lpstr>PowerPoint Presentation</vt:lpstr>
      <vt:lpstr>PowerPoint Presentation</vt:lpstr>
      <vt:lpstr>PowerPoint Presentation</vt:lpstr>
      <vt:lpstr>Magnetization</vt:lpstr>
      <vt:lpstr>PowerPoint Presentation</vt:lpstr>
      <vt:lpstr>FERROMAGNETISM</vt:lpstr>
      <vt:lpstr>PowerPoint Presentation</vt:lpstr>
      <vt:lpstr>PowerPoint Presentation</vt:lpstr>
      <vt:lpstr>PowerPoint Presentation</vt:lpstr>
      <vt:lpstr>Hysteresis loop</vt:lpstr>
      <vt:lpstr>Hysteresis loop</vt:lpstr>
      <vt:lpstr>PowerPoint Presentation</vt:lpstr>
      <vt:lpstr>FERRIMAGNETISM </vt:lpstr>
      <vt:lpstr>PowerPoint Presentation</vt:lpstr>
      <vt:lpstr>FERRIMAGNETISM </vt:lpstr>
      <vt:lpstr>The story goes that a Greek shepherd named Magnes was wandering through part of Asia Minor then known as Magnesia (Presnt Turkey).</vt:lpstr>
      <vt:lpstr>The Sheppard stone  (magnetite or Lodeston)</vt:lpstr>
      <vt:lpstr>Effects of temperature </vt:lpstr>
      <vt:lpstr>Properties</vt:lpstr>
      <vt:lpstr>PowerPoint Presentation</vt:lpstr>
      <vt:lpstr>PowerPoint Presentation</vt:lpstr>
      <vt:lpstr>PowerPoint Presentation</vt:lpstr>
      <vt:lpstr>Summary</vt:lpstr>
      <vt:lpstr>Summary</vt:lpstr>
      <vt:lpstr>PowerPoint Presentation</vt:lpstr>
    </vt:vector>
  </TitlesOfParts>
  <Company>KNUST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CHAPTER TWO   MAGNETIC PROPERTIES OF MATTER    </dc:title>
  <dc:creator>Eric KK Abavare</dc:creator>
  <cp:lastModifiedBy>Eric KK Abavare</cp:lastModifiedBy>
  <cp:revision>59</cp:revision>
  <dcterms:created xsi:type="dcterms:W3CDTF">2014-05-23T14:53:14Z</dcterms:created>
  <dcterms:modified xsi:type="dcterms:W3CDTF">2016-02-08T21:37:26Z</dcterms:modified>
</cp:coreProperties>
</file>