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audio1.bin" ContentType="audio/unknown"/>
  <Override PartName="/ppt/media/audio2.bin" ContentType="audio/unknown"/>
  <Override PartName="/ppt/media/audio3.bin" ContentType="audio/unknown"/>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notesSlides/notesSlide1.xml" ContentType="application/vnd.openxmlformats-officedocument.presentationml.notesSlide+xml"/>
  <Override PartName="/ppt/embeddings/oleObject27.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28.bin" ContentType="application/vnd.openxmlformats-officedocument.oleObject"/>
  <Override PartName="/ppt/embeddings/oleObject29.bin" ContentType="application/vnd.openxmlformats-officedocument.oleObject"/>
  <Override PartName="/ppt/notesSlides/notesSlide4.xml" ContentType="application/vnd.openxmlformats-officedocument.presentationml.notesSlide+xml"/>
  <Override PartName="/ppt/embeddings/oleObject30.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notesSlides/notesSlide7.xml" ContentType="application/vnd.openxmlformats-officedocument.presentationml.notesSlide+xml"/>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notesSlides/notesSlide8.xml" ContentType="application/vnd.openxmlformats-officedocument.presentationml.notesSlide+xml"/>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embeddings/oleObject65.bin" ContentType="application/vnd.openxmlformats-officedocument.oleObject"/>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embeddings/oleObject69.bin" ContentType="application/vnd.openxmlformats-officedocument.oleObject"/>
  <Override PartName="/ppt/embeddings/oleObject70.bin" ContentType="application/vnd.openxmlformats-officedocument.oleObject"/>
  <Override PartName="/ppt/embeddings/oleObject71.bin" ContentType="application/vnd.openxmlformats-officedocument.oleObject"/>
  <Override PartName="/ppt/embeddings/oleObject72.bin" ContentType="application/vnd.openxmlformats-officedocument.oleObject"/>
  <Override PartName="/ppt/embeddings/oleObject73.bin" ContentType="application/vnd.openxmlformats-officedocument.oleObject"/>
  <Override PartName="/ppt/notesSlides/notesSlide9.xml" ContentType="application/vnd.openxmlformats-officedocument.presentationml.notesSlide+xml"/>
  <Override PartName="/ppt/embeddings/oleObject74.bin" ContentType="application/vnd.openxmlformats-officedocument.oleObject"/>
  <Override PartName="/ppt/notesSlides/notesSlide10.xml" ContentType="application/vnd.openxmlformats-officedocument.presentationml.notesSlide+xml"/>
  <Override PartName="/ppt/embeddings/oleObject75.bin" ContentType="application/vnd.openxmlformats-officedocument.oleObject"/>
  <Override PartName="/ppt/embeddings/oleObject76.bin" ContentType="application/vnd.openxmlformats-officedocument.oleObject"/>
  <Override PartName="/ppt/embeddings/oleObject77.bin" ContentType="application/vnd.openxmlformats-officedocument.oleObject"/>
  <Override PartName="/ppt/embeddings/oleObject78.bin" ContentType="application/vnd.openxmlformats-officedocument.oleObject"/>
  <Override PartName="/ppt/notesSlides/notesSlide11.xml" ContentType="application/vnd.openxmlformats-officedocument.presentationml.notesSlide+xml"/>
  <Override PartName="/ppt/embeddings/oleObject79.bin" ContentType="application/vnd.openxmlformats-officedocument.oleObject"/>
  <Override PartName="/ppt/embeddings/oleObject80.bin" ContentType="application/vnd.openxmlformats-officedocument.oleObject"/>
  <Override PartName="/ppt/embeddings/oleObject81.bin" ContentType="application/vnd.openxmlformats-officedocument.oleObject"/>
  <Override PartName="/ppt/embeddings/oleObject82.bin" ContentType="application/vnd.openxmlformats-officedocument.oleObject"/>
  <Override PartName="/ppt/embeddings/oleObject83.bin" ContentType="application/vnd.openxmlformats-officedocument.oleObject"/>
  <Override PartName="/ppt/embeddings/oleObject84.bin" ContentType="application/vnd.openxmlformats-officedocument.oleObject"/>
  <Override PartName="/ppt/embeddings/oleObject85.bin" ContentType="application/vnd.openxmlformats-officedocument.oleObject"/>
  <Override PartName="/ppt/embeddings/oleObject86.bin" ContentType="application/vnd.openxmlformats-officedocument.oleObject"/>
  <Override PartName="/ppt/embeddings/oleObject87.bin" ContentType="application/vnd.openxmlformats-officedocument.oleObject"/>
  <Override PartName="/ppt/embeddings/oleObject88.bin" ContentType="application/vnd.openxmlformats-officedocument.oleObject"/>
  <Override PartName="/ppt/embeddings/oleObject89.bin" ContentType="application/vnd.openxmlformats-officedocument.oleObject"/>
  <Override PartName="/ppt/embeddings/oleObject90.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8"/>
  </p:notesMasterIdLst>
  <p:sldIdLst>
    <p:sldId id="256" r:id="rId2"/>
    <p:sldId id="326" r:id="rId3"/>
    <p:sldId id="325" r:id="rId4"/>
    <p:sldId id="327" r:id="rId5"/>
    <p:sldId id="328" r:id="rId6"/>
    <p:sldId id="334" r:id="rId7"/>
    <p:sldId id="329" r:id="rId8"/>
    <p:sldId id="258" r:id="rId9"/>
    <p:sldId id="330" r:id="rId10"/>
    <p:sldId id="331" r:id="rId11"/>
    <p:sldId id="259" r:id="rId12"/>
    <p:sldId id="260" r:id="rId13"/>
    <p:sldId id="332" r:id="rId14"/>
    <p:sldId id="261" r:id="rId15"/>
    <p:sldId id="262" r:id="rId16"/>
    <p:sldId id="264" r:id="rId17"/>
    <p:sldId id="333" r:id="rId18"/>
    <p:sldId id="265" r:id="rId19"/>
    <p:sldId id="266" r:id="rId20"/>
    <p:sldId id="267" r:id="rId21"/>
    <p:sldId id="268" r:id="rId22"/>
    <p:sldId id="269" r:id="rId23"/>
    <p:sldId id="270" r:id="rId24"/>
    <p:sldId id="271" r:id="rId25"/>
    <p:sldId id="272" r:id="rId26"/>
    <p:sldId id="273" r:id="rId27"/>
    <p:sldId id="274" r:id="rId28"/>
    <p:sldId id="275" r:id="rId29"/>
    <p:sldId id="277" r:id="rId30"/>
    <p:sldId id="278" r:id="rId31"/>
    <p:sldId id="279" r:id="rId32"/>
    <p:sldId id="276" r:id="rId33"/>
    <p:sldId id="280" r:id="rId34"/>
    <p:sldId id="283" r:id="rId35"/>
    <p:sldId id="281" r:id="rId36"/>
    <p:sldId id="282" r:id="rId37"/>
    <p:sldId id="284" r:id="rId38"/>
    <p:sldId id="285" r:id="rId39"/>
    <p:sldId id="286" r:id="rId40"/>
    <p:sldId id="287" r:id="rId41"/>
    <p:sldId id="288" r:id="rId42"/>
    <p:sldId id="294" r:id="rId43"/>
    <p:sldId id="291" r:id="rId44"/>
    <p:sldId id="292" r:id="rId45"/>
    <p:sldId id="289" r:id="rId46"/>
    <p:sldId id="290" r:id="rId47"/>
    <p:sldId id="295" r:id="rId48"/>
    <p:sldId id="293" r:id="rId49"/>
    <p:sldId id="296" r:id="rId50"/>
    <p:sldId id="305" r:id="rId51"/>
    <p:sldId id="298" r:id="rId52"/>
    <p:sldId id="299" r:id="rId53"/>
    <p:sldId id="306" r:id="rId54"/>
    <p:sldId id="307" r:id="rId55"/>
    <p:sldId id="308" r:id="rId56"/>
    <p:sldId id="309" r:id="rId57"/>
    <p:sldId id="300" r:id="rId58"/>
    <p:sldId id="301" r:id="rId59"/>
    <p:sldId id="302" r:id="rId60"/>
    <p:sldId id="303" r:id="rId61"/>
    <p:sldId id="310" r:id="rId62"/>
    <p:sldId id="311" r:id="rId63"/>
    <p:sldId id="312" r:id="rId64"/>
    <p:sldId id="313" r:id="rId65"/>
    <p:sldId id="314" r:id="rId66"/>
    <p:sldId id="315" r:id="rId67"/>
    <p:sldId id="344" r:id="rId68"/>
    <p:sldId id="345" r:id="rId69"/>
    <p:sldId id="346" r:id="rId70"/>
    <p:sldId id="335" r:id="rId71"/>
    <p:sldId id="316" r:id="rId72"/>
    <p:sldId id="338" r:id="rId73"/>
    <p:sldId id="317" r:id="rId74"/>
    <p:sldId id="336" r:id="rId75"/>
    <p:sldId id="337" r:id="rId76"/>
    <p:sldId id="339" r:id="rId77"/>
    <p:sldId id="340" r:id="rId78"/>
    <p:sldId id="341" r:id="rId79"/>
    <p:sldId id="342" r:id="rId80"/>
    <p:sldId id="343" r:id="rId81"/>
    <p:sldId id="319" r:id="rId82"/>
    <p:sldId id="320" r:id="rId83"/>
    <p:sldId id="321" r:id="rId84"/>
    <p:sldId id="322" r:id="rId85"/>
    <p:sldId id="323" r:id="rId86"/>
    <p:sldId id="324" r:id="rId8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94" d="100"/>
          <a:sy n="94" d="100"/>
        </p:scale>
        <p:origin x="-200" y="-2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interSettings" Target="printerSettings/printerSettings1.bin"/></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 Id="rId2"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 Id="rId2"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 Id="rId2"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1.wmf"/><Relationship Id="rId4" Type="http://schemas.openxmlformats.org/officeDocument/2006/relationships/image" Target="../media/image42.wmf"/><Relationship Id="rId5" Type="http://schemas.openxmlformats.org/officeDocument/2006/relationships/image" Target="../media/image43.wmf"/><Relationship Id="rId1" Type="http://schemas.openxmlformats.org/officeDocument/2006/relationships/image" Target="../media/image39.wmf"/><Relationship Id="rId2"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4.wmf"/><Relationship Id="rId2"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7.wmf"/><Relationship Id="rId2"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0.wmf"/><Relationship Id="rId2"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2.wmf"/><Relationship Id="rId2" Type="http://schemas.openxmlformats.org/officeDocument/2006/relationships/image" Target="../media/image53.wmf"/><Relationship Id="rId3" Type="http://schemas.openxmlformats.org/officeDocument/2006/relationships/image" Target="../media/image5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8.wmf"/><Relationship Id="rId4" Type="http://schemas.openxmlformats.org/officeDocument/2006/relationships/image" Target="../media/image59.wmf"/><Relationship Id="rId1" Type="http://schemas.openxmlformats.org/officeDocument/2006/relationships/image" Target="../media/image56.wmf"/><Relationship Id="rId2" Type="http://schemas.openxmlformats.org/officeDocument/2006/relationships/image" Target="../media/image5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5.wmf"/><Relationship Id="rId4" Type="http://schemas.openxmlformats.org/officeDocument/2006/relationships/image" Target="../media/image66.wmf"/><Relationship Id="rId1" Type="http://schemas.openxmlformats.org/officeDocument/2006/relationships/image" Target="../media/image63.wmf"/><Relationship Id="rId2" Type="http://schemas.openxmlformats.org/officeDocument/2006/relationships/image" Target="../media/image6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8.wmf"/><Relationship Id="rId4" Type="http://schemas.openxmlformats.org/officeDocument/2006/relationships/image" Target="../media/image79.wmf"/><Relationship Id="rId5" Type="http://schemas.openxmlformats.org/officeDocument/2006/relationships/image" Target="../media/image80.wmf"/><Relationship Id="rId6" Type="http://schemas.openxmlformats.org/officeDocument/2006/relationships/image" Target="../media/image81.wmf"/><Relationship Id="rId7" Type="http://schemas.openxmlformats.org/officeDocument/2006/relationships/image" Target="../media/image82.wmf"/><Relationship Id="rId1" Type="http://schemas.openxmlformats.org/officeDocument/2006/relationships/image" Target="../media/image76.wmf"/><Relationship Id="rId2" Type="http://schemas.openxmlformats.org/officeDocument/2006/relationships/image" Target="../media/image7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3.wmf"/><Relationship Id="rId2" Type="http://schemas.openxmlformats.org/officeDocument/2006/relationships/image" Target="../media/image8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7.wmf"/><Relationship Id="rId4" Type="http://schemas.openxmlformats.org/officeDocument/2006/relationships/image" Target="../media/image88.wmf"/><Relationship Id="rId1" Type="http://schemas.openxmlformats.org/officeDocument/2006/relationships/image" Target="../media/image85.wmf"/><Relationship Id="rId2" Type="http://schemas.openxmlformats.org/officeDocument/2006/relationships/image" Target="../media/image8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1.wmf"/><Relationship Id="rId4" Type="http://schemas.openxmlformats.org/officeDocument/2006/relationships/image" Target="../media/image92.wmf"/><Relationship Id="rId5" Type="http://schemas.openxmlformats.org/officeDocument/2006/relationships/image" Target="../media/image93.wmf"/><Relationship Id="rId1" Type="http://schemas.openxmlformats.org/officeDocument/2006/relationships/image" Target="../media/image89.wmf"/><Relationship Id="rId2" Type="http://schemas.openxmlformats.org/officeDocument/2006/relationships/image" Target="../media/image90.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3.wmf"/><Relationship Id="rId2" Type="http://schemas.openxmlformats.org/officeDocument/2006/relationships/image" Target="../media/image10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5.emf"/><Relationship Id="rId2" Type="http://schemas.openxmlformats.org/officeDocument/2006/relationships/image" Target="../media/image106.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07.emf"/><Relationship Id="rId2" Type="http://schemas.openxmlformats.org/officeDocument/2006/relationships/image" Target="../media/image10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10.emf"/><Relationship Id="rId2" Type="http://schemas.openxmlformats.org/officeDocument/2006/relationships/image" Target="../media/image11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15.emf"/><Relationship Id="rId2" Type="http://schemas.openxmlformats.org/officeDocument/2006/relationships/image" Target="../media/image116.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17.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19.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23.wmf"/><Relationship Id="rId2" Type="http://schemas.openxmlformats.org/officeDocument/2006/relationships/image" Target="../media/image124.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 Id="rId3"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4" Type="http://schemas.openxmlformats.org/officeDocument/2006/relationships/image" Target="../media/image14.wmf"/><Relationship Id="rId5" Type="http://schemas.openxmlformats.org/officeDocument/2006/relationships/image" Target="../media/image15.wmf"/><Relationship Id="rId1" Type="http://schemas.openxmlformats.org/officeDocument/2006/relationships/image" Target="../media/image11.wmf"/><Relationship Id="rId2"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 Id="rId2"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wmf"/><Relationship Id="rId3"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 Id="rId2" Type="http://schemas.openxmlformats.org/officeDocument/2006/relationships/image" Target="../media/image23.wmf"/><Relationship Id="rId3"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0E39B6-E18A-334C-B845-9A3CA7A74133}" type="datetimeFigureOut">
              <a:rPr lang="en-US" smtClean="0"/>
              <a:t>3/10/16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9E14AA-E10E-7648-9870-BF8CEE7C3B72}" type="slidenum">
              <a:rPr lang="en-US" smtClean="0"/>
              <a:t>‹#›</a:t>
            </a:fld>
            <a:endParaRPr lang="en-US"/>
          </a:p>
        </p:txBody>
      </p:sp>
    </p:spTree>
    <p:extLst>
      <p:ext uri="{BB962C8B-B14F-4D97-AF65-F5344CB8AC3E}">
        <p14:creationId xmlns:p14="http://schemas.microsoft.com/office/powerpoint/2010/main" val="32542034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fld id="{2A49440E-5643-FA4E-960C-40809A066A90}" type="slidenum">
              <a:rPr lang="en-GB">
                <a:latin typeface="Calibri" charset="0"/>
              </a:rPr>
              <a:pPr/>
              <a:t>21</a:t>
            </a:fld>
            <a:endParaRPr lang="en-GB">
              <a:latin typeface="Calibri" charset="0"/>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36546"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de-DE">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B8D3C4-83FD-AE44-9E6B-DD65924FB907}" type="slidenum">
              <a:rPr lang="en-US"/>
              <a:pPr/>
              <a:t>74</a:t>
            </a:fld>
            <a:endParaRPr lang="en-US"/>
          </a:p>
        </p:txBody>
      </p:sp>
      <p:sp>
        <p:nvSpPr>
          <p:cNvPr id="120834" name="Rectangle 2"/>
          <p:cNvSpPr>
            <a:spLocks noChangeArrowheads="1" noTextEdit="1"/>
          </p:cNvSpPr>
          <p:nvPr>
            <p:ph type="sldImg"/>
          </p:nvPr>
        </p:nvSpPr>
        <p:spPr bwMode="auto">
          <a:xfrm>
            <a:off x="1104900" y="685488"/>
            <a:ext cx="46482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20835" name="Rectangle 3"/>
          <p:cNvSpPr>
            <a:spLocks noChangeArrowheads="1"/>
          </p:cNvSpPr>
          <p:nvPr>
            <p:ph type="body" idx="1"/>
          </p:nvPr>
        </p:nvSpPr>
        <p:spPr bwMode="auto">
          <a:xfrm>
            <a:off x="914400" y="4344025"/>
            <a:ext cx="5029200" cy="4114488"/>
          </a:xfrm>
          <a:prstGeom prst="rect">
            <a:avLst/>
          </a:prstGeom>
          <a:solidFill>
            <a:srgbClr val="FFFFFF"/>
          </a:solidFill>
          <a:ln>
            <a:solidFill>
              <a:srgbClr val="000000"/>
            </a:solidFill>
            <a:miter lim="800000"/>
            <a:headEnd/>
            <a:tailEnd/>
          </a:ln>
        </p:spPr>
        <p:txBody>
          <a:bodyPr/>
          <a:lstStyle/>
          <a:p>
            <a:r>
              <a:rPr lang="he-IL">
                <a:cs typeface="Lucida Grande" charset="0"/>
              </a:rPr>
              <a:t>נוצר</a:t>
            </a:r>
            <a:r>
              <a:rPr lang="he-IL"/>
              <a:t> </a:t>
            </a:r>
            <a:r>
              <a:rPr lang="he-IL">
                <a:cs typeface="Lucida Grande" charset="0"/>
              </a:rPr>
              <a:t>באטמוספירה</a:t>
            </a:r>
            <a:r>
              <a:rPr lang="he-IL"/>
              <a:t> </a:t>
            </a:r>
            <a:r>
              <a:rPr lang="he-IL">
                <a:cs typeface="Lucida Grande" charset="0"/>
              </a:rPr>
              <a:t>העליונה</a:t>
            </a:r>
            <a:r>
              <a:rPr lang="he-IL"/>
              <a:t> </a:t>
            </a:r>
            <a:r>
              <a:rPr lang="he-IL">
                <a:cs typeface="Lucida Grande" charset="0"/>
              </a:rPr>
              <a:t>על</a:t>
            </a:r>
            <a:r>
              <a:rPr lang="he-IL"/>
              <a:t> </a:t>
            </a:r>
            <a:r>
              <a:rPr lang="he-IL">
                <a:cs typeface="Lucida Grande" charset="0"/>
              </a:rPr>
              <a:t>ידי</a:t>
            </a:r>
            <a:r>
              <a:rPr lang="he-IL"/>
              <a:t> </a:t>
            </a:r>
            <a:r>
              <a:rPr lang="he-IL">
                <a:cs typeface="Lucida Grande" charset="0"/>
              </a:rPr>
              <a:t>פגיעה</a:t>
            </a:r>
            <a:r>
              <a:rPr lang="he-IL"/>
              <a:t> </a:t>
            </a:r>
            <a:r>
              <a:rPr lang="he-IL">
                <a:cs typeface="Lucida Grande" charset="0"/>
              </a:rPr>
              <a:t>של</a:t>
            </a:r>
            <a:r>
              <a:rPr lang="he-IL"/>
              <a:t> </a:t>
            </a:r>
            <a:r>
              <a:rPr lang="he-IL">
                <a:cs typeface="Lucida Grande" charset="0"/>
              </a:rPr>
              <a:t>קרניים</a:t>
            </a:r>
            <a:r>
              <a:rPr lang="he-IL"/>
              <a:t> </a:t>
            </a:r>
            <a:r>
              <a:rPr lang="he-IL">
                <a:cs typeface="Lucida Grande" charset="0"/>
              </a:rPr>
              <a:t>קוסמיות</a:t>
            </a:r>
            <a:r>
              <a:rPr lang="he-IL"/>
              <a:t> </a:t>
            </a:r>
            <a:r>
              <a:rPr lang="he-IL">
                <a:cs typeface="Lucida Grande" charset="0"/>
              </a:rPr>
              <a:t>בחנקן</a:t>
            </a:r>
            <a:r>
              <a:rPr lang="he-IL"/>
              <a:t> 14, </a:t>
            </a:r>
          </a:p>
          <a:p>
            <a:r>
              <a:rPr lang="he-IL">
                <a:cs typeface="Lucida Grande" charset="0"/>
              </a:rPr>
              <a:t>מיד</a:t>
            </a:r>
            <a:r>
              <a:rPr lang="he-IL"/>
              <a:t> </a:t>
            </a:r>
            <a:r>
              <a:rPr lang="he-IL">
                <a:cs typeface="Lucida Grande" charset="0"/>
              </a:rPr>
              <a:t>לאחר</a:t>
            </a:r>
            <a:r>
              <a:rPr lang="he-IL"/>
              <a:t> </a:t>
            </a:r>
            <a:r>
              <a:rPr lang="he-IL">
                <a:cs typeface="Lucida Grande" charset="0"/>
              </a:rPr>
              <a:t>היווצרותו</a:t>
            </a:r>
            <a:r>
              <a:rPr lang="he-IL"/>
              <a:t>, </a:t>
            </a:r>
            <a:r>
              <a:rPr lang="he-IL">
                <a:cs typeface="Lucida Grande" charset="0"/>
              </a:rPr>
              <a:t>מתרכב</a:t>
            </a:r>
            <a:r>
              <a:rPr lang="he-IL"/>
              <a:t> </a:t>
            </a:r>
            <a:r>
              <a:rPr lang="he-IL">
                <a:cs typeface="Lucida Grande" charset="0"/>
              </a:rPr>
              <a:t>הפחמן</a:t>
            </a:r>
            <a:r>
              <a:rPr lang="he-IL"/>
              <a:t> </a:t>
            </a:r>
            <a:r>
              <a:rPr lang="he-IL">
                <a:cs typeface="Lucida Grande" charset="0"/>
              </a:rPr>
              <a:t>עם</a:t>
            </a:r>
            <a:r>
              <a:rPr lang="he-IL"/>
              <a:t> </a:t>
            </a:r>
            <a:r>
              <a:rPr lang="he-IL">
                <a:cs typeface="Lucida Grande" charset="0"/>
              </a:rPr>
              <a:t>חמצן</a:t>
            </a:r>
            <a:r>
              <a:rPr lang="he-IL"/>
              <a:t> </a:t>
            </a:r>
            <a:r>
              <a:rPr lang="he-IL">
                <a:cs typeface="Lucida Grande" charset="0"/>
              </a:rPr>
              <a:t>ויוצר</a:t>
            </a:r>
            <a:r>
              <a:rPr lang="he-IL"/>
              <a:t> </a:t>
            </a:r>
            <a:r>
              <a:rPr lang="he-IL">
                <a:cs typeface="Lucida Grande" charset="0"/>
              </a:rPr>
              <a:t>פחמן</a:t>
            </a:r>
            <a:r>
              <a:rPr lang="he-IL"/>
              <a:t> </a:t>
            </a:r>
            <a:r>
              <a:rPr lang="he-IL">
                <a:cs typeface="Lucida Grande" charset="0"/>
              </a:rPr>
              <a:t>חד</a:t>
            </a:r>
            <a:r>
              <a:rPr lang="he-IL"/>
              <a:t> </a:t>
            </a:r>
            <a:r>
              <a:rPr lang="he-IL">
                <a:cs typeface="Lucida Grande" charset="0"/>
              </a:rPr>
              <a:t>חמצני</a:t>
            </a:r>
            <a:r>
              <a:rPr lang="he-IL"/>
              <a:t> </a:t>
            </a:r>
            <a:r>
              <a:rPr lang="he-IL">
                <a:cs typeface="Lucida Grande" charset="0"/>
              </a:rPr>
              <a:t>ופחמן</a:t>
            </a:r>
            <a:r>
              <a:rPr lang="he-IL"/>
              <a:t> </a:t>
            </a:r>
            <a:r>
              <a:rPr lang="he-IL">
                <a:cs typeface="Lucida Grande" charset="0"/>
              </a:rPr>
              <a:t>דו</a:t>
            </a:r>
            <a:r>
              <a:rPr lang="he-IL"/>
              <a:t> </a:t>
            </a:r>
            <a:r>
              <a:rPr lang="he-IL">
                <a:cs typeface="Lucida Grande" charset="0"/>
              </a:rPr>
              <a:t>חמצני</a:t>
            </a:r>
            <a:r>
              <a:rPr lang="he-IL"/>
              <a:t> </a:t>
            </a:r>
            <a:r>
              <a:rPr lang="he-IL">
                <a:cs typeface="Lucida Grande" charset="0"/>
              </a:rPr>
              <a:t>שמומס</a:t>
            </a:r>
            <a:r>
              <a:rPr lang="he-IL"/>
              <a:t> </a:t>
            </a:r>
            <a:r>
              <a:rPr lang="he-IL">
                <a:cs typeface="Lucida Grande" charset="0"/>
              </a:rPr>
              <a:t>באוקיינוסים</a:t>
            </a:r>
            <a:r>
              <a:rPr lang="he-IL"/>
              <a:t> </a:t>
            </a:r>
            <a:r>
              <a:rPr lang="he-IL">
                <a:cs typeface="Lucida Grande" charset="0"/>
              </a:rPr>
              <a:t>ונכנס</a:t>
            </a:r>
            <a:r>
              <a:rPr lang="he-IL"/>
              <a:t> </a:t>
            </a:r>
            <a:r>
              <a:rPr lang="he-IL">
                <a:cs typeface="Lucida Grande" charset="0"/>
              </a:rPr>
              <a:t>לביוספרה</a:t>
            </a:r>
            <a:r>
              <a:rPr lang="he-IL"/>
              <a:t> </a:t>
            </a:r>
            <a:r>
              <a:rPr lang="he-IL">
                <a:cs typeface="Lucida Grande" charset="0"/>
              </a:rPr>
              <a:t>גם</a:t>
            </a:r>
            <a:r>
              <a:rPr lang="he-IL"/>
              <a:t> </a:t>
            </a:r>
            <a:r>
              <a:rPr lang="he-IL">
                <a:cs typeface="Lucida Grande" charset="0"/>
              </a:rPr>
              <a:t>על</a:t>
            </a:r>
            <a:r>
              <a:rPr lang="he-IL"/>
              <a:t> </a:t>
            </a:r>
            <a:r>
              <a:rPr lang="he-IL">
                <a:cs typeface="Lucida Grande" charset="0"/>
              </a:rPr>
              <a:t>ידי</a:t>
            </a:r>
            <a:r>
              <a:rPr lang="he-IL"/>
              <a:t> </a:t>
            </a:r>
            <a:r>
              <a:rPr lang="he-IL">
                <a:cs typeface="Lucida Grande" charset="0"/>
              </a:rPr>
              <a:t>פוטוסינתזה</a:t>
            </a:r>
            <a:r>
              <a:rPr lang="he-IL"/>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fld id="{530DCC69-7560-FC42-8203-C6DA1704C803}" type="slidenum">
              <a:rPr lang="en-GB">
                <a:latin typeface="Calibri" charset="0"/>
              </a:rPr>
              <a:pPr/>
              <a:t>23</a:t>
            </a:fld>
            <a:endParaRPr lang="en-GB">
              <a:latin typeface="Calibri" charset="0"/>
            </a:endParaRPr>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fld id="{6B92C2C8-E91A-784C-85ED-1BA2031C3696}" type="slidenum">
              <a:rPr lang="en-GB">
                <a:latin typeface="Calibri" charset="0"/>
              </a:rPr>
              <a:pPr/>
              <a:t>24</a:t>
            </a:fld>
            <a:endParaRPr lang="en-GB">
              <a:latin typeface="Calibri" charset="0"/>
            </a:endParaRPr>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9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fld id="{1530AD19-B21A-6346-82FC-B170F4BAABAD}" type="slidenum">
              <a:rPr lang="en-GB">
                <a:latin typeface="Calibri" charset="0"/>
              </a:rPr>
              <a:pPr/>
              <a:t>26</a:t>
            </a:fld>
            <a:endParaRPr lang="en-GB">
              <a:latin typeface="Calibri" charset="0"/>
            </a:endParaRPr>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fld id="{E4190D27-1BEA-E042-B3B0-82BB5653C85F}" type="slidenum">
              <a:rPr lang="en-GB">
                <a:latin typeface="Calibri" charset="0"/>
              </a:rPr>
              <a:pPr/>
              <a:t>29</a:t>
            </a:fld>
            <a:endParaRPr lang="en-GB">
              <a:latin typeface="Calibri" charset="0"/>
            </a:endParaRPr>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fld id="{0CAF4300-EC1D-8C4E-A4D6-4790599EAE9A}" type="slidenum">
              <a:rPr lang="en-GB">
                <a:latin typeface="Calibri" charset="0"/>
              </a:rPr>
              <a:pPr/>
              <a:t>30</a:t>
            </a:fld>
            <a:endParaRPr lang="en-GB">
              <a:latin typeface="Calibri" charset="0"/>
            </a:endParaRPr>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2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fld id="{56400CFB-A5BD-4748-BF96-86134B441E8F}" type="slidenum">
              <a:rPr lang="en-GB">
                <a:latin typeface="Calibri" charset="0"/>
              </a:rPr>
              <a:pPr/>
              <a:t>33</a:t>
            </a:fld>
            <a:endParaRPr lang="en-GB">
              <a:latin typeface="Calibri" charset="0"/>
            </a:endParaRPr>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fld id="{72EC296E-D4EA-9947-9D35-FBEB22EB09DE}" type="slidenum">
              <a:rPr lang="en-GB">
                <a:latin typeface="Calibri" charset="0"/>
              </a:rPr>
              <a:pPr/>
              <a:t>49</a:t>
            </a:fld>
            <a:endParaRPr lang="en-GB">
              <a:latin typeface="Calibri" charset="0"/>
            </a:endParaRPr>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8689AD-1EA3-664B-800A-B9903333521E}" type="slidenum">
              <a:rPr lang="en-US"/>
              <a:pPr/>
              <a:t>70</a:t>
            </a:fld>
            <a:endParaRPr lang="en-US"/>
          </a:p>
        </p:txBody>
      </p:sp>
      <p:sp>
        <p:nvSpPr>
          <p:cNvPr id="118786" name="Rectangle 2"/>
          <p:cNvSpPr>
            <a:spLocks noChangeArrowheads="1" noTextEdit="1"/>
          </p:cNvSpPr>
          <p:nvPr>
            <p:ph type="sldImg"/>
          </p:nvPr>
        </p:nvSpPr>
        <p:spPr bwMode="auto">
          <a:xfrm>
            <a:off x="1104900" y="685488"/>
            <a:ext cx="46482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18787" name="Rectangle 3"/>
          <p:cNvSpPr>
            <a:spLocks noChangeArrowheads="1"/>
          </p:cNvSpPr>
          <p:nvPr>
            <p:ph type="body" idx="1"/>
          </p:nvPr>
        </p:nvSpPr>
        <p:spPr bwMode="auto">
          <a:xfrm>
            <a:off x="914400" y="4344025"/>
            <a:ext cx="5029200" cy="4114488"/>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98CF51-289B-9B44-AF41-8AFD5FD3A56D}" type="datetimeFigureOut">
              <a:rPr lang="en-US" smtClean="0"/>
              <a:t>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CDF39-FFEC-F143-9915-8000C2BFD9B0}" type="slidenum">
              <a:rPr lang="en-US" smtClean="0"/>
              <a:t>‹#›</a:t>
            </a:fld>
            <a:endParaRPr lang="en-US"/>
          </a:p>
        </p:txBody>
      </p:sp>
    </p:spTree>
    <p:extLst>
      <p:ext uri="{BB962C8B-B14F-4D97-AF65-F5344CB8AC3E}">
        <p14:creationId xmlns:p14="http://schemas.microsoft.com/office/powerpoint/2010/main" val="27841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98CF51-289B-9B44-AF41-8AFD5FD3A56D}" type="datetimeFigureOut">
              <a:rPr lang="en-US" smtClean="0"/>
              <a:t>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CDF39-FFEC-F143-9915-8000C2BFD9B0}" type="slidenum">
              <a:rPr lang="en-US" smtClean="0"/>
              <a:t>‹#›</a:t>
            </a:fld>
            <a:endParaRPr lang="en-US"/>
          </a:p>
        </p:txBody>
      </p:sp>
    </p:spTree>
    <p:extLst>
      <p:ext uri="{BB962C8B-B14F-4D97-AF65-F5344CB8AC3E}">
        <p14:creationId xmlns:p14="http://schemas.microsoft.com/office/powerpoint/2010/main" val="2975416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98CF51-289B-9B44-AF41-8AFD5FD3A56D}" type="datetimeFigureOut">
              <a:rPr lang="en-US" smtClean="0"/>
              <a:t>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CDF39-FFEC-F143-9915-8000C2BFD9B0}" type="slidenum">
              <a:rPr lang="en-US" smtClean="0"/>
              <a:t>‹#›</a:t>
            </a:fld>
            <a:endParaRPr lang="en-US"/>
          </a:p>
        </p:txBody>
      </p:sp>
    </p:spTree>
    <p:extLst>
      <p:ext uri="{BB962C8B-B14F-4D97-AF65-F5344CB8AC3E}">
        <p14:creationId xmlns:p14="http://schemas.microsoft.com/office/powerpoint/2010/main" val="374114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p:txBody>
          <a:bodyPr/>
          <a:lstStyle>
            <a:lvl1pPr fontAlgn="auto">
              <a:spcBef>
                <a:spcPts val="0"/>
              </a:spcBef>
              <a:spcAft>
                <a:spcPts val="0"/>
              </a:spcAft>
              <a:defRPr>
                <a:latin typeface="+mn-lt"/>
                <a:ea typeface="+mn-ea"/>
                <a:cs typeface="+mn-cs"/>
              </a:defRPr>
            </a:lvl1pPr>
          </a:lstStyle>
          <a:p>
            <a:pPr>
              <a:defRPr/>
            </a:pPr>
            <a:endParaRPr lang="en-GB"/>
          </a:p>
        </p:txBody>
      </p:sp>
      <p:sp>
        <p:nvSpPr>
          <p:cNvPr id="6" name="Rectangle 5"/>
          <p:cNvSpPr>
            <a:spLocks noGrp="1" noChangeArrowheads="1"/>
          </p:cNvSpPr>
          <p:nvPr>
            <p:ph type="ftr" sz="quarter" idx="11"/>
          </p:nvPr>
        </p:nvSpPr>
        <p:spPr/>
        <p:txBody>
          <a:bodyPr/>
          <a:lstStyle>
            <a:lvl1pPr>
              <a:defRPr/>
            </a:lvl1pPr>
          </a:lstStyle>
          <a:p>
            <a:pPr>
              <a:defRPr/>
            </a:pPr>
            <a:endParaRPr lang="en-GB"/>
          </a:p>
        </p:txBody>
      </p:sp>
      <p:sp>
        <p:nvSpPr>
          <p:cNvPr id="7" name="Rectangle 6"/>
          <p:cNvSpPr>
            <a:spLocks noGrp="1" noChangeArrowheads="1"/>
          </p:cNvSpPr>
          <p:nvPr>
            <p:ph type="sldNum" sz="quarter" idx="12"/>
          </p:nvPr>
        </p:nvSpPr>
        <p:spPr/>
        <p:txBody>
          <a:bodyPr/>
          <a:lstStyle>
            <a:lvl1pPr>
              <a:defRPr/>
            </a:lvl1pPr>
          </a:lstStyle>
          <a:p>
            <a:fld id="{FFE53837-2B00-854A-BA7B-82AB4D5A9F38}" type="slidenum">
              <a:rPr lang="en-GB"/>
              <a:pPr/>
              <a:t>‹#›</a:t>
            </a:fld>
            <a:endParaRPr lang="en-GB"/>
          </a:p>
        </p:txBody>
      </p:sp>
    </p:spTree>
    <p:extLst>
      <p:ext uri="{BB962C8B-B14F-4D97-AF65-F5344CB8AC3E}">
        <p14:creationId xmlns:p14="http://schemas.microsoft.com/office/powerpoint/2010/main" val="2079182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p:txBody>
          <a:bodyPr/>
          <a:lstStyle>
            <a:lvl1pPr fontAlgn="auto">
              <a:spcBef>
                <a:spcPts val="0"/>
              </a:spcBef>
              <a:spcAft>
                <a:spcPts val="0"/>
              </a:spcAft>
              <a:defRPr>
                <a:latin typeface="+mn-lt"/>
                <a:ea typeface="+mn-ea"/>
                <a:cs typeface="+mn-cs"/>
              </a:defRPr>
            </a:lvl1pPr>
          </a:lstStyle>
          <a:p>
            <a:pPr>
              <a:defRPr/>
            </a:pPr>
            <a:endParaRPr lang="en-US" altLang="zh-HK"/>
          </a:p>
        </p:txBody>
      </p:sp>
      <p:sp>
        <p:nvSpPr>
          <p:cNvPr id="7" name="Rectangle 5"/>
          <p:cNvSpPr>
            <a:spLocks noGrp="1" noChangeArrowheads="1"/>
          </p:cNvSpPr>
          <p:nvPr>
            <p:ph type="ftr" sz="quarter" idx="11"/>
          </p:nvPr>
        </p:nvSpPr>
        <p:spPr/>
        <p:txBody>
          <a:bodyPr/>
          <a:lstStyle>
            <a:lvl1pPr>
              <a:defRPr/>
            </a:lvl1pPr>
          </a:lstStyle>
          <a:p>
            <a:pPr>
              <a:defRPr/>
            </a:pPr>
            <a:endParaRPr lang="en-US" altLang="zh-HK"/>
          </a:p>
        </p:txBody>
      </p:sp>
      <p:sp>
        <p:nvSpPr>
          <p:cNvPr id="8" name="Rectangle 6"/>
          <p:cNvSpPr>
            <a:spLocks noGrp="1" noChangeArrowheads="1"/>
          </p:cNvSpPr>
          <p:nvPr>
            <p:ph type="sldNum" sz="quarter" idx="12"/>
          </p:nvPr>
        </p:nvSpPr>
        <p:spPr/>
        <p:txBody>
          <a:bodyPr/>
          <a:lstStyle>
            <a:lvl1pPr>
              <a:defRPr>
                <a:ea typeface="Microsoft JhengHei" charset="0"/>
                <a:cs typeface="Microsoft JhengHei" charset="0"/>
              </a:defRPr>
            </a:lvl1pPr>
          </a:lstStyle>
          <a:p>
            <a:fld id="{2067DC9D-9735-944B-AC23-9455C9AA091E}" type="slidenum">
              <a:rPr lang="en-US"/>
              <a:pPr/>
              <a:t>‹#›</a:t>
            </a:fld>
            <a:endParaRPr lang="en-US"/>
          </a:p>
        </p:txBody>
      </p:sp>
    </p:spTree>
    <p:extLst>
      <p:ext uri="{BB962C8B-B14F-4D97-AF65-F5344CB8AC3E}">
        <p14:creationId xmlns:p14="http://schemas.microsoft.com/office/powerpoint/2010/main" val="307308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3"/>
          <p:cNvSpPr>
            <a:spLocks noGrp="1"/>
          </p:cNvSpPr>
          <p:nvPr>
            <p:ph type="dt" sz="half" idx="10"/>
          </p:nvPr>
        </p:nvSpPr>
        <p:spPr/>
        <p:txBody>
          <a:bodyPr/>
          <a:lstStyle>
            <a:lvl1pPr>
              <a:defRPr/>
            </a:lvl1pPr>
          </a:lstStyle>
          <a:p>
            <a:pPr>
              <a:defRPr/>
            </a:pPr>
            <a:fld id="{358ECAF8-A43E-464F-B130-A34A8CA3F5CA}" type="datetime1">
              <a:rPr lang="en-US"/>
              <a:pPr>
                <a:defRPr/>
              </a:pPr>
              <a:t>3/10/16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2F3DA1B-DDFC-0248-AD8B-A0F029AD4ECD}" type="slidenum">
              <a:rPr lang="en-US"/>
              <a:pPr>
                <a:defRPr/>
              </a:pPr>
              <a:t>‹#›</a:t>
            </a:fld>
            <a:endParaRPr lang="en-US"/>
          </a:p>
        </p:txBody>
      </p:sp>
    </p:spTree>
    <p:extLst>
      <p:ext uri="{BB962C8B-B14F-4D97-AF65-F5344CB8AC3E}">
        <p14:creationId xmlns:p14="http://schemas.microsoft.com/office/powerpoint/2010/main" val="321207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98CF51-289B-9B44-AF41-8AFD5FD3A56D}" type="datetimeFigureOut">
              <a:rPr lang="en-US" smtClean="0"/>
              <a:t>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CDF39-FFEC-F143-9915-8000C2BFD9B0}" type="slidenum">
              <a:rPr lang="en-US" smtClean="0"/>
              <a:t>‹#›</a:t>
            </a:fld>
            <a:endParaRPr lang="en-US"/>
          </a:p>
        </p:txBody>
      </p:sp>
    </p:spTree>
    <p:extLst>
      <p:ext uri="{BB962C8B-B14F-4D97-AF65-F5344CB8AC3E}">
        <p14:creationId xmlns:p14="http://schemas.microsoft.com/office/powerpoint/2010/main" val="409182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98CF51-289B-9B44-AF41-8AFD5FD3A56D}" type="datetimeFigureOut">
              <a:rPr lang="en-US" smtClean="0"/>
              <a:t>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CDF39-FFEC-F143-9915-8000C2BFD9B0}" type="slidenum">
              <a:rPr lang="en-US" smtClean="0"/>
              <a:t>‹#›</a:t>
            </a:fld>
            <a:endParaRPr lang="en-US"/>
          </a:p>
        </p:txBody>
      </p:sp>
    </p:spTree>
    <p:extLst>
      <p:ext uri="{BB962C8B-B14F-4D97-AF65-F5344CB8AC3E}">
        <p14:creationId xmlns:p14="http://schemas.microsoft.com/office/powerpoint/2010/main" val="2291321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98CF51-289B-9B44-AF41-8AFD5FD3A56D}" type="datetimeFigureOut">
              <a:rPr lang="en-US" smtClean="0"/>
              <a:t>3/10/16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CDF39-FFEC-F143-9915-8000C2BFD9B0}" type="slidenum">
              <a:rPr lang="en-US" smtClean="0"/>
              <a:t>‹#›</a:t>
            </a:fld>
            <a:endParaRPr lang="en-US"/>
          </a:p>
        </p:txBody>
      </p:sp>
    </p:spTree>
    <p:extLst>
      <p:ext uri="{BB962C8B-B14F-4D97-AF65-F5344CB8AC3E}">
        <p14:creationId xmlns:p14="http://schemas.microsoft.com/office/powerpoint/2010/main" val="2408569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98CF51-289B-9B44-AF41-8AFD5FD3A56D}" type="datetimeFigureOut">
              <a:rPr lang="en-US" smtClean="0"/>
              <a:t>3/10/16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FCDF39-FFEC-F143-9915-8000C2BFD9B0}" type="slidenum">
              <a:rPr lang="en-US" smtClean="0"/>
              <a:t>‹#›</a:t>
            </a:fld>
            <a:endParaRPr lang="en-US"/>
          </a:p>
        </p:txBody>
      </p:sp>
    </p:spTree>
    <p:extLst>
      <p:ext uri="{BB962C8B-B14F-4D97-AF65-F5344CB8AC3E}">
        <p14:creationId xmlns:p14="http://schemas.microsoft.com/office/powerpoint/2010/main" val="4122276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98CF51-289B-9B44-AF41-8AFD5FD3A56D}" type="datetimeFigureOut">
              <a:rPr lang="en-US" smtClean="0"/>
              <a:t>3/10/16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FCDF39-FFEC-F143-9915-8000C2BFD9B0}" type="slidenum">
              <a:rPr lang="en-US" smtClean="0"/>
              <a:t>‹#›</a:t>
            </a:fld>
            <a:endParaRPr lang="en-US"/>
          </a:p>
        </p:txBody>
      </p:sp>
    </p:spTree>
    <p:extLst>
      <p:ext uri="{BB962C8B-B14F-4D97-AF65-F5344CB8AC3E}">
        <p14:creationId xmlns:p14="http://schemas.microsoft.com/office/powerpoint/2010/main" val="1324750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8CF51-289B-9B44-AF41-8AFD5FD3A56D}" type="datetimeFigureOut">
              <a:rPr lang="en-US" smtClean="0"/>
              <a:t>3/10/16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FCDF39-FFEC-F143-9915-8000C2BFD9B0}" type="slidenum">
              <a:rPr lang="en-US" smtClean="0"/>
              <a:t>‹#›</a:t>
            </a:fld>
            <a:endParaRPr lang="en-US"/>
          </a:p>
        </p:txBody>
      </p:sp>
    </p:spTree>
    <p:extLst>
      <p:ext uri="{BB962C8B-B14F-4D97-AF65-F5344CB8AC3E}">
        <p14:creationId xmlns:p14="http://schemas.microsoft.com/office/powerpoint/2010/main" val="80526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98CF51-289B-9B44-AF41-8AFD5FD3A56D}" type="datetimeFigureOut">
              <a:rPr lang="en-US" smtClean="0"/>
              <a:t>3/10/16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CDF39-FFEC-F143-9915-8000C2BFD9B0}" type="slidenum">
              <a:rPr lang="en-US" smtClean="0"/>
              <a:t>‹#›</a:t>
            </a:fld>
            <a:endParaRPr lang="en-US"/>
          </a:p>
        </p:txBody>
      </p:sp>
    </p:spTree>
    <p:extLst>
      <p:ext uri="{BB962C8B-B14F-4D97-AF65-F5344CB8AC3E}">
        <p14:creationId xmlns:p14="http://schemas.microsoft.com/office/powerpoint/2010/main" val="1838695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98CF51-289B-9B44-AF41-8AFD5FD3A56D}" type="datetimeFigureOut">
              <a:rPr lang="en-US" smtClean="0"/>
              <a:t>3/10/16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CDF39-FFEC-F143-9915-8000C2BFD9B0}" type="slidenum">
              <a:rPr lang="en-US" smtClean="0"/>
              <a:t>‹#›</a:t>
            </a:fld>
            <a:endParaRPr lang="en-US"/>
          </a:p>
        </p:txBody>
      </p:sp>
    </p:spTree>
    <p:extLst>
      <p:ext uri="{BB962C8B-B14F-4D97-AF65-F5344CB8AC3E}">
        <p14:creationId xmlns:p14="http://schemas.microsoft.com/office/powerpoint/2010/main" val="3110737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8CF51-289B-9B44-AF41-8AFD5FD3A56D}" type="datetimeFigureOut">
              <a:rPr lang="en-US" smtClean="0"/>
              <a:t>3/10/16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FCDF39-FFEC-F143-9915-8000C2BFD9B0}" type="slidenum">
              <a:rPr lang="en-US" smtClean="0"/>
              <a:t>‹#›</a:t>
            </a:fld>
            <a:endParaRPr lang="en-US"/>
          </a:p>
        </p:txBody>
      </p:sp>
    </p:spTree>
    <p:extLst>
      <p:ext uri="{BB962C8B-B14F-4D97-AF65-F5344CB8AC3E}">
        <p14:creationId xmlns:p14="http://schemas.microsoft.com/office/powerpoint/2010/main" val="3588837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audio" Target="../media/audio2.bin"/><Relationship Id="rId5" Type="http://schemas.openxmlformats.org/officeDocument/2006/relationships/oleObject" Target="../embeddings/oleObject4.bin"/><Relationship Id="rId6" Type="http://schemas.openxmlformats.org/officeDocument/2006/relationships/image" Target="../media/image6.wmf"/><Relationship Id="rId7" Type="http://schemas.openxmlformats.org/officeDocument/2006/relationships/oleObject" Target="../embeddings/oleObject5.bin"/><Relationship Id="rId8"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8.wmf"/><Relationship Id="rId5" Type="http://schemas.openxmlformats.org/officeDocument/2006/relationships/oleObject" Target="../embeddings/oleObject7.bin"/><Relationship Id="rId6" Type="http://schemas.openxmlformats.org/officeDocument/2006/relationships/image" Target="../media/image9.wmf"/><Relationship Id="rId7" Type="http://schemas.openxmlformats.org/officeDocument/2006/relationships/oleObject" Target="../embeddings/oleObject8.bin"/><Relationship Id="rId8" Type="http://schemas.openxmlformats.org/officeDocument/2006/relationships/image" Target="../media/image10.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1" Type="http://schemas.openxmlformats.org/officeDocument/2006/relationships/oleObject" Target="../embeddings/oleObject12.bin"/><Relationship Id="rId12" Type="http://schemas.openxmlformats.org/officeDocument/2006/relationships/image" Target="../media/image14.wmf"/><Relationship Id="rId13" Type="http://schemas.openxmlformats.org/officeDocument/2006/relationships/oleObject" Target="../embeddings/oleObject13.bin"/><Relationship Id="rId14" Type="http://schemas.openxmlformats.org/officeDocument/2006/relationships/image" Target="../media/image15.wmf"/><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audio" Target="../media/audio3.bin"/><Relationship Id="rId4" Type="http://schemas.openxmlformats.org/officeDocument/2006/relationships/oleObject" Target="../embeddings/oleObject9.bin"/><Relationship Id="rId5" Type="http://schemas.openxmlformats.org/officeDocument/2006/relationships/image" Target="../media/image11.wmf"/><Relationship Id="rId6" Type="http://schemas.openxmlformats.org/officeDocument/2006/relationships/image" Target="../media/image16.png"/><Relationship Id="rId7" Type="http://schemas.openxmlformats.org/officeDocument/2006/relationships/oleObject" Target="../embeddings/oleObject10.bin"/><Relationship Id="rId8" Type="http://schemas.openxmlformats.org/officeDocument/2006/relationships/image" Target="../media/image12.wmf"/><Relationship Id="rId9" Type="http://schemas.openxmlformats.org/officeDocument/2006/relationships/oleObject" Target="../embeddings/oleObject11.bin"/><Relationship Id="rId10"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17.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17.wmf"/><Relationship Id="rId5" Type="http://schemas.openxmlformats.org/officeDocument/2006/relationships/oleObject" Target="../embeddings/oleObject16.bin"/><Relationship Id="rId6" Type="http://schemas.openxmlformats.org/officeDocument/2006/relationships/image" Target="../media/image18.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19.wmf"/><Relationship Id="rId5" Type="http://schemas.openxmlformats.org/officeDocument/2006/relationships/oleObject" Target="../embeddings/oleObject18.bin"/><Relationship Id="rId6" Type="http://schemas.openxmlformats.org/officeDocument/2006/relationships/image" Target="../media/image20.wmf"/><Relationship Id="rId7" Type="http://schemas.openxmlformats.org/officeDocument/2006/relationships/oleObject" Target="../embeddings/oleObject19.bin"/><Relationship Id="rId8" Type="http://schemas.openxmlformats.org/officeDocument/2006/relationships/image" Target="../media/image21.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0.bin"/><Relationship Id="rId4" Type="http://schemas.openxmlformats.org/officeDocument/2006/relationships/image" Target="../media/image22.wmf"/><Relationship Id="rId5" Type="http://schemas.openxmlformats.org/officeDocument/2006/relationships/oleObject" Target="../embeddings/oleObject21.bin"/><Relationship Id="rId6" Type="http://schemas.openxmlformats.org/officeDocument/2006/relationships/image" Target="../media/image23.wmf"/><Relationship Id="rId7" Type="http://schemas.openxmlformats.org/officeDocument/2006/relationships/oleObject" Target="../embeddings/oleObject22.bin"/><Relationship Id="rId8" Type="http://schemas.openxmlformats.org/officeDocument/2006/relationships/image" Target="../media/image15.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audio" Target="../media/audio3.bin"/><Relationship Id="rId5" Type="http://schemas.openxmlformats.org/officeDocument/2006/relationships/oleObject" Target="../embeddings/oleObject23.bin"/><Relationship Id="rId6" Type="http://schemas.openxmlformats.org/officeDocument/2006/relationships/image" Target="../media/image24.emf"/><Relationship Id="rId7" Type="http://schemas.openxmlformats.org/officeDocument/2006/relationships/oleObject" Target="../embeddings/oleObject24.bin"/><Relationship Id="rId8" Type="http://schemas.openxmlformats.org/officeDocument/2006/relationships/image" Target="../media/image25.emf"/><Relationship Id="rId1" Type="http://schemas.openxmlformats.org/officeDocument/2006/relationships/vmlDrawing" Target="../drawings/vmlDrawing10.vml"/><Relationship Id="rId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5.bin"/><Relationship Id="rId4" Type="http://schemas.openxmlformats.org/officeDocument/2006/relationships/image" Target="../media/image28.wmf"/><Relationship Id="rId5" Type="http://schemas.openxmlformats.org/officeDocument/2006/relationships/oleObject" Target="../embeddings/oleObject26.bin"/><Relationship Id="rId6" Type="http://schemas.openxmlformats.org/officeDocument/2006/relationships/image" Target="../media/image29.w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jpeg"/><Relationship Id="rId3" Type="http://schemas.openxmlformats.org/officeDocument/2006/relationships/image" Target="file://localhost/%11gri76643_1808.jpg%20%20%20%20%20%20%20%20%20%20%20%20%20%20%20%20%20%20%20%20%20%20%20%20%20%20%20%20%20%20%20%20%20%20%20%20%20%20%20%20%20%20%20%20%20%2000005490%0ELachina%20Server%20%20%20%20%20%20%20%20%20%20%20%20%20%20%20%20%20B10F5F25/"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32.jpeg"/><Relationship Id="rId5" Type="http://schemas.openxmlformats.org/officeDocument/2006/relationships/oleObject" Target="../embeddings/oleObject27.bin"/><Relationship Id="rId6" Type="http://schemas.openxmlformats.org/officeDocument/2006/relationships/image" Target="../media/image31.wmf"/><Relationship Id="rId1" Type="http://schemas.openxmlformats.org/officeDocument/2006/relationships/vmlDrawing" Target="../drawings/vmlDrawing12.vml"/><Relationship Id="rId2"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jpeg"/><Relationship Id="rId3" Type="http://schemas.openxmlformats.org/officeDocument/2006/relationships/image" Target="file://localhost/%11gri76643_1806.jpg%20%20%20%20%20%20%20%20%20%20%20%20%20%20%20%20%20%20%20%20%20%20%20%20%20%20%20%20%20%20%20%20%20%20%20%20%20%20%20%20%20%20%20%20%20%2000005490%0ELachina%20Server%20%20%20%20%20%20%20%20%20%20%20%20%20%20%20%20%20B10F5F25/"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8.bin"/><Relationship Id="rId4" Type="http://schemas.openxmlformats.org/officeDocument/2006/relationships/image" Target="../media/image34.wmf"/><Relationship Id="rId5" Type="http://schemas.openxmlformats.org/officeDocument/2006/relationships/oleObject" Target="../embeddings/oleObject29.bin"/><Relationship Id="rId6" Type="http://schemas.openxmlformats.org/officeDocument/2006/relationships/image" Target="../media/image35.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37.jpeg"/><Relationship Id="rId5" Type="http://schemas.openxmlformats.org/officeDocument/2006/relationships/oleObject" Target="../embeddings/oleObject30.bin"/><Relationship Id="rId6" Type="http://schemas.openxmlformats.org/officeDocument/2006/relationships/image" Target="../media/image36.wmf"/><Relationship Id="rId1" Type="http://schemas.openxmlformats.org/officeDocument/2006/relationships/vmlDrawing" Target="../drawings/vmlDrawing14.vml"/><Relationship Id="rId2"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8.jpeg"/><Relationship Id="rId3" Type="http://schemas.openxmlformats.org/officeDocument/2006/relationships/image" Target="file://localhost/%11gri76643_1807.jpg%20%20%20%20%20%20%20%20%20%20%20%20%20%20%20%20%20%20%20%20%20%20%20%20%20%20%20%20%20%20%20%20%20%20%20%20%20%20%20%20%20%20%20%20%20%2000005490%0ELachina%20Server%20%20%20%20%20%20%20%20%20%20%20%20%20%20%20%20%20B10F5F25/"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31.xml.rels><?xml version="1.0" encoding="UTF-8" standalone="yes"?>
<Relationships xmlns="http://schemas.openxmlformats.org/package/2006/relationships"><Relationship Id="rId11" Type="http://schemas.openxmlformats.org/officeDocument/2006/relationships/oleObject" Target="../embeddings/oleObject35.bin"/><Relationship Id="rId12" Type="http://schemas.openxmlformats.org/officeDocument/2006/relationships/image" Target="../media/image43.wmf"/><Relationship Id="rId1" Type="http://schemas.openxmlformats.org/officeDocument/2006/relationships/vmlDrawing" Target="../drawings/vmlDrawing15.vml"/><Relationship Id="rId2" Type="http://schemas.openxmlformats.org/officeDocument/2006/relationships/slideLayout" Target="../slideLayouts/slideLayout13.xml"/><Relationship Id="rId3" Type="http://schemas.openxmlformats.org/officeDocument/2006/relationships/oleObject" Target="../embeddings/oleObject31.bin"/><Relationship Id="rId4" Type="http://schemas.openxmlformats.org/officeDocument/2006/relationships/image" Target="../media/image39.wmf"/><Relationship Id="rId5" Type="http://schemas.openxmlformats.org/officeDocument/2006/relationships/oleObject" Target="../embeddings/oleObject32.bin"/><Relationship Id="rId6" Type="http://schemas.openxmlformats.org/officeDocument/2006/relationships/image" Target="../media/image40.wmf"/><Relationship Id="rId7" Type="http://schemas.openxmlformats.org/officeDocument/2006/relationships/oleObject" Target="../embeddings/oleObject33.bin"/><Relationship Id="rId8" Type="http://schemas.openxmlformats.org/officeDocument/2006/relationships/image" Target="../media/image41.wmf"/><Relationship Id="rId9" Type="http://schemas.openxmlformats.org/officeDocument/2006/relationships/oleObject" Target="../embeddings/oleObject34.bin"/><Relationship Id="rId10" Type="http://schemas.openxmlformats.org/officeDocument/2006/relationships/image" Target="../media/image4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6.bin"/><Relationship Id="rId4" Type="http://schemas.openxmlformats.org/officeDocument/2006/relationships/image" Target="../media/image44.wmf"/><Relationship Id="rId5" Type="http://schemas.openxmlformats.org/officeDocument/2006/relationships/oleObject" Target="../embeddings/oleObject37.bin"/><Relationship Id="rId6" Type="http://schemas.openxmlformats.org/officeDocument/2006/relationships/image" Target="../media/image45.wmf"/><Relationship Id="rId1" Type="http://schemas.openxmlformats.org/officeDocument/2006/relationships/vmlDrawing" Target="../drawings/vmlDrawing16.vml"/><Relationship Id="rId2"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8.bin"/><Relationship Id="rId4" Type="http://schemas.openxmlformats.org/officeDocument/2006/relationships/image" Target="../media/image46.wmf"/><Relationship Id="rId1" Type="http://schemas.openxmlformats.org/officeDocument/2006/relationships/vmlDrawing" Target="../drawings/vmlDrawing17.vml"/><Relationship Id="rId2"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9.bin"/><Relationship Id="rId4" Type="http://schemas.openxmlformats.org/officeDocument/2006/relationships/image" Target="../media/image47.wmf"/><Relationship Id="rId5" Type="http://schemas.openxmlformats.org/officeDocument/2006/relationships/oleObject" Target="../embeddings/oleObject40.bin"/><Relationship Id="rId6" Type="http://schemas.openxmlformats.org/officeDocument/2006/relationships/image" Target="../media/image48.wmf"/><Relationship Id="rId7" Type="http://schemas.openxmlformats.org/officeDocument/2006/relationships/image" Target="../media/image49.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1.bin"/><Relationship Id="rId4" Type="http://schemas.openxmlformats.org/officeDocument/2006/relationships/image" Target="../media/image50.wmf"/><Relationship Id="rId5" Type="http://schemas.openxmlformats.org/officeDocument/2006/relationships/oleObject" Target="../embeddings/oleObject42.bin"/><Relationship Id="rId6" Type="http://schemas.openxmlformats.org/officeDocument/2006/relationships/image" Target="../media/image51.w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3.bin"/><Relationship Id="rId4" Type="http://schemas.openxmlformats.org/officeDocument/2006/relationships/image" Target="../media/image52.wmf"/><Relationship Id="rId5" Type="http://schemas.openxmlformats.org/officeDocument/2006/relationships/oleObject" Target="../embeddings/oleObject44.bin"/><Relationship Id="rId6" Type="http://schemas.openxmlformats.org/officeDocument/2006/relationships/image" Target="../media/image53.wmf"/><Relationship Id="rId7" Type="http://schemas.openxmlformats.org/officeDocument/2006/relationships/oleObject" Target="../embeddings/oleObject45.bin"/><Relationship Id="rId8" Type="http://schemas.openxmlformats.org/officeDocument/2006/relationships/image" Target="../media/image54.w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2.bin"/><Relationship Id="rId4" Type="http://schemas.openxmlformats.org/officeDocument/2006/relationships/audio" Target="../media/audio3.bin"/><Relationship Id="rId5" Type="http://schemas.openxmlformats.org/officeDocument/2006/relationships/image" Target="../media/image2.png"/><Relationship Id="rId1" Type="http://schemas.openxmlformats.org/officeDocument/2006/relationships/slideLayout" Target="../slideLayouts/slideLayout6.xml"/><Relationship Id="rId2" Type="http://schemas.openxmlformats.org/officeDocument/2006/relationships/audio" Target="../media/audio1.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6.bin"/><Relationship Id="rId4" Type="http://schemas.openxmlformats.org/officeDocument/2006/relationships/image" Target="../media/image55.w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7.bin"/><Relationship Id="rId4" Type="http://schemas.openxmlformats.org/officeDocument/2006/relationships/image" Target="../media/image56.wmf"/><Relationship Id="rId5" Type="http://schemas.openxmlformats.org/officeDocument/2006/relationships/oleObject" Target="../embeddings/oleObject48.bin"/><Relationship Id="rId6" Type="http://schemas.openxmlformats.org/officeDocument/2006/relationships/image" Target="../media/image57.wmf"/><Relationship Id="rId7" Type="http://schemas.openxmlformats.org/officeDocument/2006/relationships/oleObject" Target="../embeddings/oleObject49.bin"/><Relationship Id="rId8" Type="http://schemas.openxmlformats.org/officeDocument/2006/relationships/image" Target="../media/image58.wmf"/><Relationship Id="rId9" Type="http://schemas.openxmlformats.org/officeDocument/2006/relationships/oleObject" Target="../embeddings/oleObject50.bin"/><Relationship Id="rId10" Type="http://schemas.openxmlformats.org/officeDocument/2006/relationships/image" Target="../media/image59.w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4" Type="http://schemas.openxmlformats.org/officeDocument/2006/relationships/image" Target="../media/image62.png"/><Relationship Id="rId1" Type="http://schemas.openxmlformats.org/officeDocument/2006/relationships/slideLayout" Target="../slideLayouts/slideLayout2.xml"/><Relationship Id="rId2" Type="http://schemas.openxmlformats.org/officeDocument/2006/relationships/image" Target="../media/image6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1.bin"/><Relationship Id="rId4" Type="http://schemas.openxmlformats.org/officeDocument/2006/relationships/image" Target="../media/image63.wmf"/><Relationship Id="rId5" Type="http://schemas.openxmlformats.org/officeDocument/2006/relationships/oleObject" Target="../embeddings/oleObject52.bin"/><Relationship Id="rId6" Type="http://schemas.openxmlformats.org/officeDocument/2006/relationships/image" Target="../media/image64.wmf"/><Relationship Id="rId7" Type="http://schemas.openxmlformats.org/officeDocument/2006/relationships/oleObject" Target="../embeddings/oleObject53.bin"/><Relationship Id="rId8" Type="http://schemas.openxmlformats.org/officeDocument/2006/relationships/image" Target="../media/image65.wmf"/><Relationship Id="rId9" Type="http://schemas.openxmlformats.org/officeDocument/2006/relationships/oleObject" Target="../embeddings/oleObject54.bin"/><Relationship Id="rId10" Type="http://schemas.openxmlformats.org/officeDocument/2006/relationships/image" Target="../media/image66.w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8.png"/><Relationship Id="rId4" Type="http://schemas.openxmlformats.org/officeDocument/2006/relationships/image" Target="../media/image69.png"/><Relationship Id="rId5" Type="http://schemas.openxmlformats.org/officeDocument/2006/relationships/image" Target="../media/image70.png"/><Relationship Id="rId6" Type="http://schemas.openxmlformats.org/officeDocument/2006/relationships/image" Target="../media/image71.png"/><Relationship Id="rId7" Type="http://schemas.openxmlformats.org/officeDocument/2006/relationships/image" Target="../media/image72.png"/><Relationship Id="rId8" Type="http://schemas.openxmlformats.org/officeDocument/2006/relationships/image" Target="../media/image73.png"/><Relationship Id="rId9" Type="http://schemas.openxmlformats.org/officeDocument/2006/relationships/image" Target="../media/image74.png"/><Relationship Id="rId1" Type="http://schemas.openxmlformats.org/officeDocument/2006/relationships/slideLayout" Target="../slideLayouts/slideLayout7.xml"/><Relationship Id="rId2" Type="http://schemas.openxmlformats.org/officeDocument/2006/relationships/image" Target="../media/image6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5.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5.xml.rels><?xml version="1.0" encoding="UTF-8" standalone="yes"?>
<Relationships xmlns="http://schemas.openxmlformats.org/package/2006/relationships"><Relationship Id="rId3" Type="http://schemas.openxmlformats.org/officeDocument/2006/relationships/audio" Target="../media/audio3.bin"/><Relationship Id="rId4" Type="http://schemas.openxmlformats.org/officeDocument/2006/relationships/audio" Target="../media/audio2.bin"/><Relationship Id="rId1" Type="http://schemas.openxmlformats.org/officeDocument/2006/relationships/slideLayout" Target="../slideLayouts/slideLayout6.xml"/><Relationship Id="rId2" Type="http://schemas.openxmlformats.org/officeDocument/2006/relationships/audio" Target="../media/audio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1" Type="http://schemas.openxmlformats.org/officeDocument/2006/relationships/oleObject" Target="../embeddings/oleObject59.bin"/><Relationship Id="rId12" Type="http://schemas.openxmlformats.org/officeDocument/2006/relationships/image" Target="../media/image80.wmf"/><Relationship Id="rId13" Type="http://schemas.openxmlformats.org/officeDocument/2006/relationships/oleObject" Target="../embeddings/oleObject60.bin"/><Relationship Id="rId14" Type="http://schemas.openxmlformats.org/officeDocument/2006/relationships/image" Target="../media/image81.wmf"/><Relationship Id="rId15" Type="http://schemas.openxmlformats.org/officeDocument/2006/relationships/oleObject" Target="../embeddings/oleObject61.bin"/><Relationship Id="rId16" Type="http://schemas.openxmlformats.org/officeDocument/2006/relationships/image" Target="../media/image82.wmf"/><Relationship Id="rId1" Type="http://schemas.openxmlformats.org/officeDocument/2006/relationships/vmlDrawing" Target="../drawings/vmlDrawing24.vml"/><Relationship Id="rId2" Type="http://schemas.openxmlformats.org/officeDocument/2006/relationships/slideLayout" Target="../slideLayouts/slideLayout2.xml"/><Relationship Id="rId3" Type="http://schemas.openxmlformats.org/officeDocument/2006/relationships/oleObject" Target="../embeddings/oleObject55.bin"/><Relationship Id="rId4" Type="http://schemas.openxmlformats.org/officeDocument/2006/relationships/image" Target="../media/image76.wmf"/><Relationship Id="rId5" Type="http://schemas.openxmlformats.org/officeDocument/2006/relationships/oleObject" Target="../embeddings/oleObject56.bin"/><Relationship Id="rId6" Type="http://schemas.openxmlformats.org/officeDocument/2006/relationships/image" Target="../media/image77.wmf"/><Relationship Id="rId7" Type="http://schemas.openxmlformats.org/officeDocument/2006/relationships/oleObject" Target="../embeddings/oleObject57.bin"/><Relationship Id="rId8" Type="http://schemas.openxmlformats.org/officeDocument/2006/relationships/image" Target="../media/image78.wmf"/><Relationship Id="rId9" Type="http://schemas.openxmlformats.org/officeDocument/2006/relationships/oleObject" Target="../embeddings/oleObject58.bin"/><Relationship Id="rId10" Type="http://schemas.openxmlformats.org/officeDocument/2006/relationships/image" Target="../media/image79.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62.bin"/><Relationship Id="rId4" Type="http://schemas.openxmlformats.org/officeDocument/2006/relationships/image" Target="../media/image83.wmf"/><Relationship Id="rId5" Type="http://schemas.openxmlformats.org/officeDocument/2006/relationships/oleObject" Target="../embeddings/oleObject63.bin"/><Relationship Id="rId6" Type="http://schemas.openxmlformats.org/officeDocument/2006/relationships/image" Target="../media/image84.w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64.bin"/><Relationship Id="rId4" Type="http://schemas.openxmlformats.org/officeDocument/2006/relationships/image" Target="../media/image85.wmf"/><Relationship Id="rId5" Type="http://schemas.openxmlformats.org/officeDocument/2006/relationships/oleObject" Target="../embeddings/oleObject65.bin"/><Relationship Id="rId6" Type="http://schemas.openxmlformats.org/officeDocument/2006/relationships/image" Target="../media/image86.wmf"/><Relationship Id="rId7" Type="http://schemas.openxmlformats.org/officeDocument/2006/relationships/oleObject" Target="../embeddings/oleObject66.bin"/><Relationship Id="rId8" Type="http://schemas.openxmlformats.org/officeDocument/2006/relationships/image" Target="../media/image87.wmf"/><Relationship Id="rId9" Type="http://schemas.openxmlformats.org/officeDocument/2006/relationships/oleObject" Target="../embeddings/oleObject67.bin"/><Relationship Id="rId10" Type="http://schemas.openxmlformats.org/officeDocument/2006/relationships/image" Target="../media/image88.w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1" Type="http://schemas.openxmlformats.org/officeDocument/2006/relationships/oleObject" Target="../embeddings/oleObject72.bin"/><Relationship Id="rId12" Type="http://schemas.openxmlformats.org/officeDocument/2006/relationships/image" Target="../media/image93.wmf"/><Relationship Id="rId1" Type="http://schemas.openxmlformats.org/officeDocument/2006/relationships/vmlDrawing" Target="../drawings/vmlDrawing27.vml"/><Relationship Id="rId2" Type="http://schemas.openxmlformats.org/officeDocument/2006/relationships/slideLayout" Target="../slideLayouts/slideLayout2.xml"/><Relationship Id="rId3" Type="http://schemas.openxmlformats.org/officeDocument/2006/relationships/oleObject" Target="../embeddings/oleObject68.bin"/><Relationship Id="rId4" Type="http://schemas.openxmlformats.org/officeDocument/2006/relationships/image" Target="../media/image89.wmf"/><Relationship Id="rId5" Type="http://schemas.openxmlformats.org/officeDocument/2006/relationships/oleObject" Target="../embeddings/oleObject69.bin"/><Relationship Id="rId6" Type="http://schemas.openxmlformats.org/officeDocument/2006/relationships/image" Target="../media/image90.wmf"/><Relationship Id="rId7" Type="http://schemas.openxmlformats.org/officeDocument/2006/relationships/oleObject" Target="../embeddings/oleObject70.bin"/><Relationship Id="rId8" Type="http://schemas.openxmlformats.org/officeDocument/2006/relationships/image" Target="../media/image91.wmf"/><Relationship Id="rId9" Type="http://schemas.openxmlformats.org/officeDocument/2006/relationships/oleObject" Target="../embeddings/oleObject71.bin"/><Relationship Id="rId10" Type="http://schemas.openxmlformats.org/officeDocument/2006/relationships/image" Target="../media/image92.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audio" Target="../media/audio3.bin"/><Relationship Id="rId5" Type="http://schemas.openxmlformats.org/officeDocument/2006/relationships/audio" Target="../media/audio2.bin"/><Relationship Id="rId6" Type="http://schemas.openxmlformats.org/officeDocument/2006/relationships/oleObject" Target="../embeddings/oleObject1.bin"/><Relationship Id="rId7"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73.bin"/><Relationship Id="rId4" Type="http://schemas.openxmlformats.org/officeDocument/2006/relationships/image" Target="../media/image97.wmf"/><Relationship Id="rId5" Type="http://schemas.openxmlformats.org/officeDocument/2006/relationships/image" Target="../media/image98.png"/><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0.png"/><Relationship Id="rId4" Type="http://schemas.openxmlformats.org/officeDocument/2006/relationships/image" Target="../media/image101.png"/><Relationship Id="rId1" Type="http://schemas.openxmlformats.org/officeDocument/2006/relationships/slideLayout" Target="../slideLayouts/slideLayout2.xml"/><Relationship Id="rId2" Type="http://schemas.openxmlformats.org/officeDocument/2006/relationships/image" Target="../media/image9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audio" Target="../media/audio1.bin"/></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74.bin"/><Relationship Id="rId5" Type="http://schemas.openxmlformats.org/officeDocument/2006/relationships/image" Target="../media/image102.emf"/><Relationship Id="rId1" Type="http://schemas.openxmlformats.org/officeDocument/2006/relationships/vmlDrawing" Target="../drawings/vmlDrawing29.vml"/><Relationship Id="rId2"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75.bin"/><Relationship Id="rId5" Type="http://schemas.openxmlformats.org/officeDocument/2006/relationships/image" Target="../media/image103.wmf"/><Relationship Id="rId6" Type="http://schemas.openxmlformats.org/officeDocument/2006/relationships/oleObject" Target="../embeddings/oleObject76.bin"/><Relationship Id="rId7" Type="http://schemas.openxmlformats.org/officeDocument/2006/relationships/image" Target="../media/image104.wmf"/><Relationship Id="rId1" Type="http://schemas.openxmlformats.org/officeDocument/2006/relationships/vmlDrawing" Target="../drawings/vmlDrawing30.vml"/><Relationship Id="rId2"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77.bin"/><Relationship Id="rId4" Type="http://schemas.openxmlformats.org/officeDocument/2006/relationships/image" Target="../media/image105.emf"/><Relationship Id="rId5" Type="http://schemas.openxmlformats.org/officeDocument/2006/relationships/oleObject" Target="../embeddings/oleObject78.bin"/><Relationship Id="rId6" Type="http://schemas.openxmlformats.org/officeDocument/2006/relationships/image" Target="../media/image106.emf"/><Relationship Id="rId1" Type="http://schemas.openxmlformats.org/officeDocument/2006/relationships/vmlDrawing" Target="../drawings/vmlDrawing31.vml"/><Relationship Id="rId2"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79.bin"/><Relationship Id="rId5" Type="http://schemas.openxmlformats.org/officeDocument/2006/relationships/image" Target="../media/image107.emf"/><Relationship Id="rId6" Type="http://schemas.openxmlformats.org/officeDocument/2006/relationships/oleObject" Target="../embeddings/oleObject80.bin"/><Relationship Id="rId7" Type="http://schemas.openxmlformats.org/officeDocument/2006/relationships/image" Target="../media/image108.emf"/><Relationship Id="rId8" Type="http://schemas.openxmlformats.org/officeDocument/2006/relationships/image" Target="../media/image109.png"/><Relationship Id="rId1" Type="http://schemas.openxmlformats.org/officeDocument/2006/relationships/vmlDrawing" Target="../drawings/vmlDrawing32.vml"/><Relationship Id="rId2"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12.png"/><Relationship Id="rId4" Type="http://schemas.openxmlformats.org/officeDocument/2006/relationships/oleObject" Target="../embeddings/oleObject81.bin"/><Relationship Id="rId5" Type="http://schemas.openxmlformats.org/officeDocument/2006/relationships/image" Target="../media/image110.emf"/><Relationship Id="rId6" Type="http://schemas.openxmlformats.org/officeDocument/2006/relationships/oleObject" Target="../embeddings/oleObject82.bin"/><Relationship Id="rId7" Type="http://schemas.openxmlformats.org/officeDocument/2006/relationships/image" Target="../media/image111.emf"/><Relationship Id="rId1" Type="http://schemas.openxmlformats.org/officeDocument/2006/relationships/vmlDrawing" Target="../drawings/vmlDrawing33.vml"/><Relationship Id="rId2"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14.png"/><Relationship Id="rId4" Type="http://schemas.openxmlformats.org/officeDocument/2006/relationships/oleObject" Target="../embeddings/oleObject83.bin"/><Relationship Id="rId5" Type="http://schemas.openxmlformats.org/officeDocument/2006/relationships/image" Target="../media/image113.emf"/><Relationship Id="rId1" Type="http://schemas.openxmlformats.org/officeDocument/2006/relationships/vmlDrawing" Target="../drawings/vmlDrawing34.vml"/><Relationship Id="rId2"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84.bin"/><Relationship Id="rId4" Type="http://schemas.openxmlformats.org/officeDocument/2006/relationships/image" Target="../media/image115.emf"/><Relationship Id="rId5" Type="http://schemas.openxmlformats.org/officeDocument/2006/relationships/oleObject" Target="../embeddings/oleObject85.bin"/><Relationship Id="rId6" Type="http://schemas.openxmlformats.org/officeDocument/2006/relationships/image" Target="../media/image116.emf"/><Relationship Id="rId1" Type="http://schemas.openxmlformats.org/officeDocument/2006/relationships/vmlDrawing" Target="../drawings/vmlDrawing35.vml"/><Relationship Id="rId2"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18.png"/><Relationship Id="rId4" Type="http://schemas.openxmlformats.org/officeDocument/2006/relationships/oleObject" Target="../embeddings/oleObject86.bin"/><Relationship Id="rId5" Type="http://schemas.openxmlformats.org/officeDocument/2006/relationships/image" Target="../media/image117.emf"/><Relationship Id="rId1" Type="http://schemas.openxmlformats.org/officeDocument/2006/relationships/vmlDrawing" Target="../drawings/vmlDrawing36.vml"/><Relationship Id="rId2"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20.jpeg"/><Relationship Id="rId4" Type="http://schemas.openxmlformats.org/officeDocument/2006/relationships/image" Target="../media/image121.jpeg"/><Relationship Id="rId5" Type="http://schemas.openxmlformats.org/officeDocument/2006/relationships/oleObject" Target="../embeddings/oleObject87.bin"/><Relationship Id="rId6" Type="http://schemas.openxmlformats.org/officeDocument/2006/relationships/image" Target="../media/image119.emf"/><Relationship Id="rId1" Type="http://schemas.openxmlformats.org/officeDocument/2006/relationships/vmlDrawing" Target="../drawings/vmlDrawing37.vml"/><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88.bin"/><Relationship Id="rId4" Type="http://schemas.openxmlformats.org/officeDocument/2006/relationships/image" Target="../media/image123.wmf"/><Relationship Id="rId5" Type="http://schemas.openxmlformats.org/officeDocument/2006/relationships/oleObject" Target="../embeddings/oleObject89.bin"/><Relationship Id="rId6" Type="http://schemas.openxmlformats.org/officeDocument/2006/relationships/image" Target="../media/image124.wmf"/><Relationship Id="rId1" Type="http://schemas.openxmlformats.org/officeDocument/2006/relationships/vmlDrawing" Target="../drawings/vmlDrawing38.vml"/><Relationship Id="rId2"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90.bin"/><Relationship Id="rId4" Type="http://schemas.openxmlformats.org/officeDocument/2006/relationships/image" Target="../media/image125.wmf"/><Relationship Id="rId1" Type="http://schemas.openxmlformats.org/officeDocument/2006/relationships/vmlDrawing" Target="../drawings/vmlDrawing39.vml"/><Relationship Id="rId2"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8.png"/></Relationships>
</file>

<file path=ppt/slides/_rels/slide9.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audio" Target="../media/audio3.bin"/><Relationship Id="rId5" Type="http://schemas.openxmlformats.org/officeDocument/2006/relationships/audio" Target="../media/audio2.bin"/><Relationship Id="rId6" Type="http://schemas.openxmlformats.org/officeDocument/2006/relationships/oleObject" Target="../embeddings/oleObject2.bin"/><Relationship Id="rId7" Type="http://schemas.openxmlformats.org/officeDocument/2006/relationships/image" Target="../media/image4.wmf"/><Relationship Id="rId8" Type="http://schemas.openxmlformats.org/officeDocument/2006/relationships/oleObject" Target="../embeddings/oleObject3.bin"/><Relationship Id="rId9"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59485"/>
            <a:ext cx="7772400" cy="2561468"/>
          </a:xfrm>
        </p:spPr>
        <p:txBody>
          <a:bodyPr>
            <a:normAutofit fontScale="90000"/>
          </a:bodyPr>
          <a:lstStyle/>
          <a:p>
            <a:r>
              <a:rPr lang="en-US" dirty="0" smtClean="0">
                <a:latin typeface="Times New Roman"/>
                <a:cs typeface="Times New Roman"/>
              </a:rPr>
              <a:t>Introductory</a:t>
            </a:r>
            <a:br>
              <a:rPr lang="en-US" dirty="0" smtClean="0">
                <a:latin typeface="Times New Roman"/>
                <a:cs typeface="Times New Roman"/>
              </a:rPr>
            </a:br>
            <a:r>
              <a:rPr lang="en-US" dirty="0" smtClean="0">
                <a:latin typeface="Times New Roman"/>
                <a:cs typeface="Times New Roman"/>
              </a:rPr>
              <a:t>NUCLEAR PHYSICS</a:t>
            </a:r>
            <a:br>
              <a:rPr lang="en-US" dirty="0" smtClean="0">
                <a:latin typeface="Times New Roman"/>
                <a:cs typeface="Times New Roman"/>
              </a:rPr>
            </a:br>
            <a:r>
              <a:rPr lang="en-US" dirty="0">
                <a:latin typeface="Times New Roman"/>
                <a:cs typeface="Times New Roman"/>
              </a:rPr>
              <a:t/>
            </a:r>
            <a:br>
              <a:rPr lang="en-US" dirty="0">
                <a:latin typeface="Times New Roman"/>
                <a:cs typeface="Times New Roman"/>
              </a:rPr>
            </a:br>
            <a:r>
              <a:rPr lang="en-US" dirty="0" smtClean="0">
                <a:latin typeface="Times New Roman"/>
                <a:cs typeface="Times New Roman"/>
              </a:rPr>
              <a:t>PHY 170</a:t>
            </a:r>
            <a:br>
              <a:rPr lang="en-US" dirty="0" smtClean="0">
                <a:latin typeface="Times New Roman"/>
                <a:cs typeface="Times New Roman"/>
              </a:rPr>
            </a:br>
            <a:r>
              <a:rPr lang="en-US" dirty="0">
                <a:latin typeface="Times New Roman"/>
                <a:cs typeface="Times New Roman"/>
              </a:rPr>
              <a:t/>
            </a:r>
            <a:br>
              <a:rPr lang="en-US" dirty="0">
                <a:latin typeface="Times New Roman"/>
                <a:cs typeface="Times New Roman"/>
              </a:rPr>
            </a:br>
            <a:r>
              <a:rPr lang="en-US" dirty="0" smtClean="0">
                <a:latin typeface="Times New Roman"/>
                <a:cs typeface="Times New Roman"/>
              </a:rPr>
              <a:t/>
            </a:r>
            <a:br>
              <a:rPr lang="en-US" dirty="0" smtClean="0">
                <a:latin typeface="Times New Roman"/>
                <a:cs typeface="Times New Roman"/>
              </a:rPr>
            </a:br>
            <a:r>
              <a:rPr lang="en-US" sz="4000" dirty="0" smtClean="0">
                <a:latin typeface="Times New Roman"/>
                <a:cs typeface="Times New Roman"/>
              </a:rPr>
              <a:t>Dr. Eric K.K. </a:t>
            </a:r>
            <a:r>
              <a:rPr lang="ja-JP" altLang="ja-JP" sz="4000" dirty="0" smtClean="0">
                <a:latin typeface="Times New Roman"/>
                <a:cs typeface="Times New Roman"/>
              </a:rPr>
              <a:t>A</a:t>
            </a:r>
            <a:r>
              <a:rPr lang="en-US" altLang="ja-JP" sz="4000" dirty="0" err="1" smtClean="0">
                <a:latin typeface="Times New Roman"/>
                <a:cs typeface="Times New Roman"/>
              </a:rPr>
              <a:t>bavare</a:t>
            </a:r>
            <a:endParaRPr lang="en-US" sz="4000" dirty="0">
              <a:latin typeface="Times New Roman"/>
              <a:cs typeface="Times New Roman"/>
            </a:endParaRPr>
          </a:p>
        </p:txBody>
      </p:sp>
    </p:spTree>
    <p:extLst>
      <p:ext uri="{BB962C8B-B14F-4D97-AF65-F5344CB8AC3E}">
        <p14:creationId xmlns:p14="http://schemas.microsoft.com/office/powerpoint/2010/main" val="3881031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a:xfrm>
            <a:off x="914400" y="152400"/>
            <a:ext cx="7315200" cy="1143000"/>
          </a:xfrm>
        </p:spPr>
        <p:txBody>
          <a:bodyPr/>
          <a:lstStyle/>
          <a:p>
            <a:pPr algn="ctr"/>
            <a:r>
              <a:rPr lang="en-US"/>
              <a:t>Conservation of Mass-Energy</a:t>
            </a:r>
          </a:p>
        </p:txBody>
      </p:sp>
      <p:sp>
        <p:nvSpPr>
          <p:cNvPr id="932867" name="Text Box 3"/>
          <p:cNvSpPr txBox="1">
            <a:spLocks noChangeArrowheads="1"/>
          </p:cNvSpPr>
          <p:nvPr/>
        </p:nvSpPr>
        <p:spPr bwMode="auto">
          <a:xfrm>
            <a:off x="76200" y="1026855"/>
            <a:ext cx="9067800" cy="206210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lang="en-US" sz="3200" dirty="0">
                <a:effectLst>
                  <a:outerShdw blurRad="38100" dist="38100" dir="2700000" algn="tl">
                    <a:srgbClr val="000000"/>
                  </a:outerShdw>
                </a:effectLst>
              </a:rPr>
              <a:t>There is always mass-energy associated with any nuclear reaction. The energy released or absorbed is called the Q-value and can be found if the atomic masses are known before and after.</a:t>
            </a:r>
          </a:p>
        </p:txBody>
      </p:sp>
      <p:graphicFrame>
        <p:nvGraphicFramePr>
          <p:cNvPr id="932868" name="Object 4"/>
          <p:cNvGraphicFramePr>
            <a:graphicFrameLocks noChangeAspect="1"/>
          </p:cNvGraphicFramePr>
          <p:nvPr/>
        </p:nvGraphicFramePr>
        <p:xfrm>
          <a:off x="2198688" y="3352800"/>
          <a:ext cx="4441825" cy="639763"/>
        </p:xfrm>
        <a:graphic>
          <a:graphicData uri="http://schemas.openxmlformats.org/presentationml/2006/ole">
            <mc:AlternateContent xmlns:mc="http://schemas.openxmlformats.org/markup-compatibility/2006">
              <mc:Choice xmlns:v="urn:schemas-microsoft-com:vml" Requires="v">
                <p:oleObj spid="_x0000_s100373" name="Equation" r:id="rId5" imgW="1676160" imgH="241200" progId="Equation.DSMT4">
                  <p:embed/>
                </p:oleObj>
              </mc:Choice>
              <mc:Fallback>
                <p:oleObj name="Equation" r:id="rId5" imgW="167616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8688" y="3352800"/>
                        <a:ext cx="4441825" cy="639763"/>
                      </a:xfrm>
                      <a:prstGeom prst="rect">
                        <a:avLst/>
                      </a:prstGeom>
                      <a:solidFill>
                        <a:srgbClr val="FFFFCC"/>
                      </a:solidFill>
                      <a:ln w="38100">
                        <a:solidFill>
                          <a:srgbClr val="000000"/>
                        </a:solidFill>
                        <a:miter lim="800000"/>
                        <a:headEnd/>
                        <a:tailEnd/>
                      </a:ln>
                      <a:effectLst>
                        <a:outerShdw blurRad="63500" dist="107763" dir="2700000" algn="ctr" rotWithShape="0">
                          <a:schemeClr val="bg2">
                            <a:alpha val="74998"/>
                          </a:schemeClr>
                        </a:outerShdw>
                      </a:effectLst>
                    </p:spPr>
                  </p:pic>
                </p:oleObj>
              </mc:Fallback>
            </mc:AlternateContent>
          </a:graphicData>
        </a:graphic>
      </p:graphicFrame>
      <p:sp>
        <p:nvSpPr>
          <p:cNvPr id="932871" name="Text Box 7"/>
          <p:cNvSpPr txBox="1">
            <a:spLocks noChangeArrowheads="1"/>
          </p:cNvSpPr>
          <p:nvPr/>
        </p:nvSpPr>
        <p:spPr bwMode="auto">
          <a:xfrm>
            <a:off x="243209" y="5029200"/>
            <a:ext cx="8796076" cy="156966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lang="en-US" sz="3200" dirty="0">
                <a:solidFill>
                  <a:srgbClr val="FFFF00"/>
                </a:solidFill>
                <a:effectLst>
                  <a:outerShdw blurRad="38100" dist="38100" dir="2700000" algn="tl">
                    <a:srgbClr val="000000"/>
                  </a:outerShdw>
                </a:effectLst>
              </a:rPr>
              <a:t>Q</a:t>
            </a:r>
            <a:r>
              <a:rPr lang="en-US" sz="3200" dirty="0">
                <a:effectLst>
                  <a:outerShdw blurRad="38100" dist="38100" dir="2700000" algn="tl">
                    <a:srgbClr val="000000"/>
                  </a:outerShdw>
                </a:effectLst>
              </a:rPr>
              <a:t> is the energy </a:t>
            </a:r>
            <a:r>
              <a:rPr lang="en-US" sz="3200" dirty="0">
                <a:solidFill>
                  <a:srgbClr val="FFFF00"/>
                </a:solidFill>
                <a:effectLst>
                  <a:outerShdw blurRad="38100" dist="38100" dir="2700000" algn="tl">
                    <a:srgbClr val="000000"/>
                  </a:outerShdw>
                </a:effectLst>
              </a:rPr>
              <a:t>released </a:t>
            </a:r>
            <a:r>
              <a:rPr lang="en-US" sz="3200" dirty="0">
                <a:effectLst>
                  <a:outerShdw blurRad="38100" dist="38100" dir="2700000" algn="tl">
                    <a:srgbClr val="000000"/>
                  </a:outerShdw>
                </a:effectLst>
              </a:rPr>
              <a:t>in the reaction. If </a:t>
            </a:r>
            <a:r>
              <a:rPr lang="en-US" sz="3200" dirty="0">
                <a:solidFill>
                  <a:srgbClr val="FFFF00"/>
                </a:solidFill>
                <a:effectLst>
                  <a:outerShdw blurRad="38100" dist="38100" dir="2700000" algn="tl">
                    <a:srgbClr val="000000"/>
                  </a:outerShdw>
                </a:effectLst>
              </a:rPr>
              <a:t>Q</a:t>
            </a:r>
            <a:r>
              <a:rPr lang="en-US" sz="3200" dirty="0">
                <a:effectLst>
                  <a:outerShdw blurRad="38100" dist="38100" dir="2700000" algn="tl">
                    <a:srgbClr val="000000"/>
                  </a:outerShdw>
                </a:effectLst>
              </a:rPr>
              <a:t> is </a:t>
            </a:r>
            <a:r>
              <a:rPr lang="en-US" sz="3200" dirty="0">
                <a:solidFill>
                  <a:srgbClr val="FFFF00"/>
                </a:solidFill>
                <a:effectLst>
                  <a:outerShdw blurRad="38100" dist="38100" dir="2700000" algn="tl">
                    <a:srgbClr val="000000"/>
                  </a:outerShdw>
                </a:effectLst>
              </a:rPr>
              <a:t>positive</a:t>
            </a:r>
            <a:r>
              <a:rPr lang="en-US" sz="3200" dirty="0">
                <a:effectLst>
                  <a:outerShdw blurRad="38100" dist="38100" dir="2700000" algn="tl">
                    <a:srgbClr val="000000"/>
                  </a:outerShdw>
                </a:effectLst>
              </a:rPr>
              <a:t>, it is </a:t>
            </a:r>
            <a:r>
              <a:rPr lang="en-US" sz="3200" dirty="0">
                <a:solidFill>
                  <a:srgbClr val="FFFF00"/>
                </a:solidFill>
                <a:effectLst>
                  <a:outerShdw blurRad="38100" dist="38100" dir="2700000" algn="tl">
                    <a:srgbClr val="000000"/>
                  </a:outerShdw>
                </a:effectLst>
              </a:rPr>
              <a:t>exothermic</a:t>
            </a:r>
            <a:r>
              <a:rPr lang="en-US" sz="3200" dirty="0">
                <a:effectLst>
                  <a:outerShdw blurRad="38100" dist="38100" dir="2700000" algn="tl">
                    <a:srgbClr val="000000"/>
                  </a:outerShdw>
                </a:effectLst>
              </a:rPr>
              <a:t>. If </a:t>
            </a:r>
            <a:r>
              <a:rPr lang="en-US" sz="3200" dirty="0">
                <a:solidFill>
                  <a:srgbClr val="FFFF00"/>
                </a:solidFill>
                <a:effectLst>
                  <a:outerShdw blurRad="38100" dist="38100" dir="2700000" algn="tl">
                    <a:srgbClr val="000000"/>
                  </a:outerShdw>
                </a:effectLst>
              </a:rPr>
              <a:t>Q</a:t>
            </a:r>
            <a:r>
              <a:rPr lang="en-US" sz="3200" dirty="0">
                <a:effectLst>
                  <a:outerShdw blurRad="38100" dist="38100" dir="2700000" algn="tl">
                    <a:srgbClr val="000000"/>
                  </a:outerShdw>
                </a:effectLst>
              </a:rPr>
              <a:t> is </a:t>
            </a:r>
            <a:r>
              <a:rPr lang="en-US" sz="3200" dirty="0">
                <a:solidFill>
                  <a:srgbClr val="FFFF00"/>
                </a:solidFill>
                <a:effectLst>
                  <a:outerShdw blurRad="38100" dist="38100" dir="2700000" algn="tl">
                    <a:srgbClr val="000000"/>
                  </a:outerShdw>
                </a:effectLst>
              </a:rPr>
              <a:t>negative</a:t>
            </a:r>
            <a:r>
              <a:rPr lang="en-US" sz="3200" dirty="0">
                <a:effectLst>
                  <a:outerShdw blurRad="38100" dist="38100" dir="2700000" algn="tl">
                    <a:srgbClr val="000000"/>
                  </a:outerShdw>
                </a:effectLst>
              </a:rPr>
              <a:t>, it is </a:t>
            </a:r>
            <a:r>
              <a:rPr lang="en-US" sz="3200" dirty="0">
                <a:solidFill>
                  <a:srgbClr val="FFFF00"/>
                </a:solidFill>
                <a:effectLst>
                  <a:outerShdw blurRad="38100" dist="38100" dir="2700000" algn="tl">
                    <a:srgbClr val="000000"/>
                  </a:outerShdw>
                </a:effectLst>
              </a:rPr>
              <a:t>endothermic</a:t>
            </a:r>
            <a:r>
              <a:rPr lang="en-US" sz="3200" dirty="0">
                <a:effectLst>
                  <a:outerShdw blurRad="38100" dist="38100" dir="2700000" algn="tl">
                    <a:srgbClr val="000000"/>
                  </a:outerShdw>
                </a:effectLst>
              </a:rPr>
              <a:t>.</a:t>
            </a:r>
          </a:p>
        </p:txBody>
      </p:sp>
      <p:graphicFrame>
        <p:nvGraphicFramePr>
          <p:cNvPr id="3" name="Object 2"/>
          <p:cNvGraphicFramePr>
            <a:graphicFrameLocks noChangeAspect="1"/>
          </p:cNvGraphicFramePr>
          <p:nvPr>
            <p:extLst>
              <p:ext uri="{D42A27DB-BD31-4B8C-83A1-F6EECF244321}">
                <p14:modId xmlns:p14="http://schemas.microsoft.com/office/powerpoint/2010/main" val="4255186980"/>
              </p:ext>
            </p:extLst>
          </p:nvPr>
        </p:nvGraphicFramePr>
        <p:xfrm>
          <a:off x="1698075" y="4233167"/>
          <a:ext cx="5107282" cy="796033"/>
        </p:xfrm>
        <a:graphic>
          <a:graphicData uri="http://schemas.openxmlformats.org/presentationml/2006/ole">
            <mc:AlternateContent xmlns:mc="http://schemas.openxmlformats.org/markup-compatibility/2006">
              <mc:Choice xmlns:v="urn:schemas-microsoft-com:vml" Requires="v">
                <p:oleObj spid="_x0000_s100374" name="Equation" r:id="rId7" imgW="1765300" imgH="304800" progId="Equation.DSMT4">
                  <p:embed/>
                </p:oleObj>
              </mc:Choice>
              <mc:Fallback>
                <p:oleObj name="Equation" r:id="rId7" imgW="1765300" imgH="304800" progId="Equation.DSMT4">
                  <p:embed/>
                  <p:pic>
                    <p:nvPicPr>
                      <p:cNvPr id="0" name=""/>
                      <p:cNvPicPr/>
                      <p:nvPr/>
                    </p:nvPicPr>
                    <p:blipFill>
                      <a:blip r:embed="rId8"/>
                      <a:stretch>
                        <a:fillRect/>
                      </a:stretch>
                    </p:blipFill>
                    <p:spPr>
                      <a:xfrm>
                        <a:off x="1698075" y="4233167"/>
                        <a:ext cx="5107282" cy="796033"/>
                      </a:xfrm>
                      <a:prstGeom prst="rect">
                        <a:avLst/>
                      </a:prstGeom>
                    </p:spPr>
                  </p:pic>
                </p:oleObj>
              </mc:Fallback>
            </mc:AlternateContent>
          </a:graphicData>
        </a:graphic>
      </p:graphicFrame>
    </p:spTree>
    <p:extLst>
      <p:ext uri="{BB962C8B-B14F-4D97-AF65-F5344CB8AC3E}">
        <p14:creationId xmlns:p14="http://schemas.microsoft.com/office/powerpoint/2010/main" val="30736501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32866"/>
                                        </p:tgtEl>
                                        <p:attrNameLst>
                                          <p:attrName>style.visibility</p:attrName>
                                        </p:attrNameLst>
                                      </p:cBhvr>
                                      <p:to>
                                        <p:strVal val="visible"/>
                                      </p:to>
                                    </p:set>
                                    <p:animEffect transition="in" filter="box(out)">
                                      <p:cBhvr>
                                        <p:cTn id="7" dur="500"/>
                                        <p:tgtEl>
                                          <p:spTgt spid="93286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8" fill="hold" nodeType="afterGroup">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932867"/>
                                        </p:tgtEl>
                                        <p:attrNameLst>
                                          <p:attrName>style.visibility</p:attrName>
                                        </p:attrNameLst>
                                      </p:cBhvr>
                                      <p:to>
                                        <p:strVal val="visible"/>
                                      </p:to>
                                    </p:set>
                                    <p:anim calcmode="lin" valueType="num">
                                      <p:cBhvr>
                                        <p:cTn id="11" dur="500" fill="hold"/>
                                        <p:tgtEl>
                                          <p:spTgt spid="932867"/>
                                        </p:tgtEl>
                                        <p:attrNameLst>
                                          <p:attrName>ppt_w</p:attrName>
                                        </p:attrNameLst>
                                      </p:cBhvr>
                                      <p:tavLst>
                                        <p:tav tm="0">
                                          <p:val>
                                            <p:fltVal val="0"/>
                                          </p:val>
                                        </p:tav>
                                        <p:tav tm="100000">
                                          <p:val>
                                            <p:strVal val="#ppt_w"/>
                                          </p:val>
                                        </p:tav>
                                      </p:tavLst>
                                    </p:anim>
                                    <p:anim calcmode="lin" valueType="num">
                                      <p:cBhvr>
                                        <p:cTn id="12" dur="500" fill="hold"/>
                                        <p:tgtEl>
                                          <p:spTgt spid="932867"/>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2" fill="hold" nodeType="clickEffect">
                                  <p:stCondLst>
                                    <p:cond delay="0"/>
                                  </p:stCondLst>
                                  <p:childTnLst>
                                    <p:set>
                                      <p:cBhvr>
                                        <p:cTn id="16" dur="1" fill="hold">
                                          <p:stCondLst>
                                            <p:cond delay="0"/>
                                          </p:stCondLst>
                                        </p:cTn>
                                        <p:tgtEl>
                                          <p:spTgt spid="932868"/>
                                        </p:tgtEl>
                                        <p:attrNameLst>
                                          <p:attrName>style.visibility</p:attrName>
                                        </p:attrNameLst>
                                      </p:cBhvr>
                                      <p:to>
                                        <p:strVal val="visible"/>
                                      </p:to>
                                    </p:set>
                                    <p:anim calcmode="lin" valueType="num">
                                      <p:cBhvr additive="base">
                                        <p:cTn id="17" dur="500" fill="hold"/>
                                        <p:tgtEl>
                                          <p:spTgt spid="932868"/>
                                        </p:tgtEl>
                                        <p:attrNameLst>
                                          <p:attrName>ppt_x</p:attrName>
                                        </p:attrNameLst>
                                      </p:cBhvr>
                                      <p:tavLst>
                                        <p:tav tm="0">
                                          <p:val>
                                            <p:strVal val="0-#ppt_w/2"/>
                                          </p:val>
                                        </p:tav>
                                        <p:tav tm="100000">
                                          <p:val>
                                            <p:strVal val="#ppt_x"/>
                                          </p:val>
                                        </p:tav>
                                      </p:tavLst>
                                    </p:anim>
                                    <p:anim calcmode="lin" valueType="num">
                                      <p:cBhvr additive="base">
                                        <p:cTn id="18" dur="500" fill="hold"/>
                                        <p:tgtEl>
                                          <p:spTgt spid="932868"/>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932871"/>
                                        </p:tgtEl>
                                        <p:attrNameLst>
                                          <p:attrName>style.visibility</p:attrName>
                                        </p:attrNameLst>
                                      </p:cBhvr>
                                      <p:to>
                                        <p:strVal val="visible"/>
                                      </p:to>
                                    </p:set>
                                    <p:anim calcmode="lin" valueType="num">
                                      <p:cBhvr>
                                        <p:cTn id="23" dur="500" fill="hold"/>
                                        <p:tgtEl>
                                          <p:spTgt spid="932871"/>
                                        </p:tgtEl>
                                        <p:attrNameLst>
                                          <p:attrName>ppt_x</p:attrName>
                                        </p:attrNameLst>
                                      </p:cBhvr>
                                      <p:tavLst>
                                        <p:tav tm="0">
                                          <p:val>
                                            <p:strVal val="#ppt_x-#ppt_w/2"/>
                                          </p:val>
                                        </p:tav>
                                        <p:tav tm="100000">
                                          <p:val>
                                            <p:strVal val="#ppt_x"/>
                                          </p:val>
                                        </p:tav>
                                      </p:tavLst>
                                    </p:anim>
                                    <p:anim calcmode="lin" valueType="num">
                                      <p:cBhvr>
                                        <p:cTn id="24" dur="500" fill="hold"/>
                                        <p:tgtEl>
                                          <p:spTgt spid="932871"/>
                                        </p:tgtEl>
                                        <p:attrNameLst>
                                          <p:attrName>ppt_y</p:attrName>
                                        </p:attrNameLst>
                                      </p:cBhvr>
                                      <p:tavLst>
                                        <p:tav tm="0">
                                          <p:val>
                                            <p:strVal val="#ppt_y"/>
                                          </p:val>
                                        </p:tav>
                                        <p:tav tm="100000">
                                          <p:val>
                                            <p:strVal val="#ppt_y"/>
                                          </p:val>
                                        </p:tav>
                                      </p:tavLst>
                                    </p:anim>
                                    <p:anim calcmode="lin" valueType="num">
                                      <p:cBhvr>
                                        <p:cTn id="25" dur="500" fill="hold"/>
                                        <p:tgtEl>
                                          <p:spTgt spid="932871"/>
                                        </p:tgtEl>
                                        <p:attrNameLst>
                                          <p:attrName>ppt_w</p:attrName>
                                        </p:attrNameLst>
                                      </p:cBhvr>
                                      <p:tavLst>
                                        <p:tav tm="0">
                                          <p:val>
                                            <p:fltVal val="0"/>
                                          </p:val>
                                        </p:tav>
                                        <p:tav tm="100000">
                                          <p:val>
                                            <p:strVal val="#ppt_w"/>
                                          </p:val>
                                        </p:tav>
                                      </p:tavLst>
                                    </p:anim>
                                    <p:anim calcmode="lin" valueType="num">
                                      <p:cBhvr>
                                        <p:cTn id="26" dur="500" fill="hold"/>
                                        <p:tgtEl>
                                          <p:spTgt spid="932871"/>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1"/>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866" grpId="0" autoUpdateAnimBg="0"/>
      <p:bldP spid="932867" grpId="0" autoUpdateAnimBg="0"/>
      <p:bldP spid="93287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3"/>
          <p:cNvSpPr>
            <a:spLocks noChangeArrowheads="1"/>
          </p:cNvSpPr>
          <p:nvPr/>
        </p:nvSpPr>
        <p:spPr bwMode="auto">
          <a:xfrm>
            <a:off x="228600" y="187325"/>
            <a:ext cx="8915400"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b="1" u="sng" dirty="0" smtClean="0">
                <a:latin typeface="Perpetua" charset="0"/>
              </a:rPr>
              <a:t>Law Radioactive </a:t>
            </a:r>
            <a:r>
              <a:rPr lang="en-US" sz="3200" b="1" u="sng" dirty="0">
                <a:latin typeface="Perpetua" charset="0"/>
              </a:rPr>
              <a:t>Decay</a:t>
            </a:r>
          </a:p>
          <a:p>
            <a:r>
              <a:rPr lang="en-US" sz="2800" dirty="0">
                <a:latin typeface="Perpetua" charset="0"/>
              </a:rPr>
              <a:t>In a typical radioactive decay an initial nucleus (a parent) decays by emitting a particle forming a new nucleus (a daughter). Generally,</a:t>
            </a:r>
          </a:p>
          <a:p>
            <a:endParaRPr lang="en-US" sz="2800" dirty="0">
              <a:latin typeface="Perpetua" charset="0"/>
            </a:endParaRPr>
          </a:p>
          <a:p>
            <a:endParaRPr lang="en-US" sz="2800" dirty="0">
              <a:latin typeface="Perpetua" charset="0"/>
            </a:endParaRPr>
          </a:p>
          <a:p>
            <a:r>
              <a:rPr lang="en-US" sz="2800" dirty="0">
                <a:latin typeface="Perpetua" charset="0"/>
              </a:rPr>
              <a:t>where              is the unstable parent nucleus, </a:t>
            </a:r>
          </a:p>
          <a:p>
            <a:r>
              <a:rPr lang="en-US" sz="2800" dirty="0">
                <a:latin typeface="Perpetua" charset="0"/>
              </a:rPr>
              <a:t>                         is the daughter nucleus, </a:t>
            </a:r>
          </a:p>
          <a:p>
            <a:r>
              <a:rPr lang="en-US" sz="2800" dirty="0">
                <a:latin typeface="Perpetua" charset="0"/>
              </a:rPr>
              <a:t>                </a:t>
            </a:r>
            <a:r>
              <a:rPr lang="en-US" sz="2800" dirty="0" err="1">
                <a:latin typeface="Perpetua" charset="0"/>
              </a:rPr>
              <a:t>λ</a:t>
            </a:r>
            <a:r>
              <a:rPr lang="en-US" sz="2800" dirty="0">
                <a:latin typeface="Perpetua" charset="0"/>
              </a:rPr>
              <a:t>       is the decay or disintegration constant and </a:t>
            </a:r>
            <a:r>
              <a:rPr lang="en-US" sz="2800" i="1" dirty="0">
                <a:latin typeface="Perpetua" charset="0"/>
              </a:rPr>
              <a:t>t</a:t>
            </a:r>
            <a:r>
              <a:rPr lang="en-US" sz="2800" dirty="0">
                <a:latin typeface="Perpetua" charset="0"/>
              </a:rPr>
              <a:t> is time.</a:t>
            </a:r>
          </a:p>
          <a:p>
            <a:endParaRPr lang="en-US" sz="2800" dirty="0">
              <a:latin typeface="Perpetua" charset="0"/>
            </a:endParaRPr>
          </a:p>
        </p:txBody>
      </p:sp>
      <p:graphicFrame>
        <p:nvGraphicFramePr>
          <p:cNvPr id="1026" name="Object 2"/>
          <p:cNvGraphicFramePr>
            <a:graphicFrameLocks noChangeAspect="1"/>
          </p:cNvGraphicFramePr>
          <p:nvPr/>
        </p:nvGraphicFramePr>
        <p:xfrm>
          <a:off x="1219200" y="1752600"/>
          <a:ext cx="2128838" cy="546100"/>
        </p:xfrm>
        <a:graphic>
          <a:graphicData uri="http://schemas.openxmlformats.org/presentationml/2006/ole">
            <mc:AlternateContent xmlns:mc="http://schemas.openxmlformats.org/markup-compatibility/2006">
              <mc:Choice xmlns:v="urn:schemas-microsoft-com:vml" Requires="v">
                <p:oleObj spid="_x0000_s4320" name="Equation" r:id="rId3" imgW="888840" imgH="228600" progId="Equation.3">
                  <p:embed/>
                </p:oleObj>
              </mc:Choice>
              <mc:Fallback>
                <p:oleObj name="Equation" r:id="rId3" imgW="8888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752600"/>
                        <a:ext cx="2128838"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1600200" y="2362200"/>
          <a:ext cx="517525" cy="425450"/>
        </p:xfrm>
        <a:graphic>
          <a:graphicData uri="http://schemas.openxmlformats.org/presentationml/2006/ole">
            <mc:AlternateContent xmlns:mc="http://schemas.openxmlformats.org/markup-compatibility/2006">
              <mc:Choice xmlns:v="urn:schemas-microsoft-com:vml" Requires="v">
                <p:oleObj spid="_x0000_s4321" name="Equation" r:id="rId5" imgW="215640" imgH="177480" progId="Equation.3">
                  <p:embed/>
                </p:oleObj>
              </mc:Choice>
              <mc:Fallback>
                <p:oleObj name="Equation" r:id="rId5" imgW="21564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362200"/>
                        <a:ext cx="51752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28" name="Object 4"/>
          <p:cNvGraphicFramePr>
            <a:graphicFrameLocks noChangeAspect="1"/>
          </p:cNvGraphicFramePr>
          <p:nvPr/>
        </p:nvGraphicFramePr>
        <p:xfrm>
          <a:off x="1371600" y="2819400"/>
          <a:ext cx="792163" cy="485775"/>
        </p:xfrm>
        <a:graphic>
          <a:graphicData uri="http://schemas.openxmlformats.org/presentationml/2006/ole">
            <mc:AlternateContent xmlns:mc="http://schemas.openxmlformats.org/markup-compatibility/2006">
              <mc:Choice xmlns:v="urn:schemas-microsoft-com:vml" Requires="v">
                <p:oleObj spid="_x0000_s4322" name="Equation" r:id="rId7" imgW="330120" imgH="203040" progId="Equation.DSMT4">
                  <p:embed/>
                </p:oleObj>
              </mc:Choice>
              <mc:Fallback>
                <p:oleObj name="Equation" r:id="rId7" imgW="33012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2819400"/>
                        <a:ext cx="792163"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 name="Text Box 8"/>
          <p:cNvSpPr txBox="1">
            <a:spLocks noChangeArrowheads="1"/>
          </p:cNvSpPr>
          <p:nvPr/>
        </p:nvSpPr>
        <p:spPr bwMode="auto">
          <a:xfrm>
            <a:off x="3761327" y="1799628"/>
            <a:ext cx="2232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de-DE" sz="2800" b="0" kern="1200" dirty="0">
                <a:cs typeface="Arial" charset="0"/>
              </a:rPr>
              <a:t>(1)</a:t>
            </a:r>
          </a:p>
        </p:txBody>
      </p:sp>
    </p:spTree>
    <p:extLst>
      <p:ext uri="{BB962C8B-B14F-4D97-AF65-F5344CB8AC3E}">
        <p14:creationId xmlns:p14="http://schemas.microsoft.com/office/powerpoint/2010/main" val="334515593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304800" y="76200"/>
            <a:ext cx="5181600"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dirty="0">
                <a:latin typeface="Perpetua" charset="0"/>
              </a:rPr>
              <a:t> </a:t>
            </a:r>
            <a:r>
              <a:rPr lang="en-US" sz="3200" b="1" u="sng" dirty="0">
                <a:solidFill>
                  <a:srgbClr val="C00000"/>
                </a:solidFill>
                <a:latin typeface="Perpetua" charset="0"/>
              </a:rPr>
              <a:t>Half-Life  </a:t>
            </a:r>
            <a:r>
              <a:rPr lang="en-US" sz="3200" b="1" dirty="0">
                <a:solidFill>
                  <a:srgbClr val="C00000"/>
                </a:solidFill>
                <a:latin typeface="Perpetua" charset="0"/>
              </a:rPr>
              <a:t>(T</a:t>
            </a:r>
            <a:r>
              <a:rPr lang="en-US" sz="3200" b="1" baseline="-25000" dirty="0">
                <a:solidFill>
                  <a:srgbClr val="C00000"/>
                </a:solidFill>
                <a:latin typeface="Perpetua" charset="0"/>
              </a:rPr>
              <a:t>1/2 </a:t>
            </a:r>
            <a:r>
              <a:rPr lang="en-US" sz="3200" b="1" dirty="0">
                <a:solidFill>
                  <a:srgbClr val="C00000"/>
                </a:solidFill>
                <a:latin typeface="Perpetua" charset="0"/>
              </a:rPr>
              <a:t>) </a:t>
            </a:r>
            <a:endParaRPr lang="en-US" sz="2400" b="1" dirty="0">
              <a:solidFill>
                <a:srgbClr val="C00000"/>
              </a:solidFill>
              <a:latin typeface="Perpetua" charset="0"/>
            </a:endParaRPr>
          </a:p>
          <a:p>
            <a:r>
              <a:rPr lang="en-US" sz="2800" dirty="0">
                <a:latin typeface="Perpetua" charset="0"/>
              </a:rPr>
              <a:t>This is defined as the time interval required for the number of parent nuclei present at the beginning to be reduced by a factor of one-half. Thus, using</a:t>
            </a:r>
          </a:p>
          <a:p>
            <a:endParaRPr lang="en-US" sz="2400" b="1" dirty="0">
              <a:latin typeface="Perpetua" charset="0"/>
            </a:endParaRPr>
          </a:p>
          <a:p>
            <a:endParaRPr lang="en-US" sz="2400" b="1" dirty="0">
              <a:latin typeface="Symbol" charset="0"/>
              <a:cs typeface="Times New Roman" charset="0"/>
            </a:endParaRPr>
          </a:p>
          <a:p>
            <a:endParaRPr lang="en-US" sz="2400" b="1" dirty="0">
              <a:latin typeface="Symbol" charset="0"/>
              <a:cs typeface="Times New Roman" charset="0"/>
            </a:endParaRPr>
          </a:p>
          <a:p>
            <a:endParaRPr lang="en-US" sz="2400" dirty="0">
              <a:latin typeface="Perpetua" charset="0"/>
            </a:endParaRPr>
          </a:p>
        </p:txBody>
      </p:sp>
      <p:graphicFrame>
        <p:nvGraphicFramePr>
          <p:cNvPr id="4" name="Object 5"/>
          <p:cNvGraphicFramePr>
            <a:graphicFrameLocks noChangeAspect="1"/>
          </p:cNvGraphicFramePr>
          <p:nvPr>
            <p:extLst>
              <p:ext uri="{D42A27DB-BD31-4B8C-83A1-F6EECF244321}">
                <p14:modId xmlns:p14="http://schemas.microsoft.com/office/powerpoint/2010/main" val="1240570431"/>
              </p:ext>
            </p:extLst>
          </p:nvPr>
        </p:nvGraphicFramePr>
        <p:xfrm>
          <a:off x="531600" y="2824605"/>
          <a:ext cx="3082147" cy="1026439"/>
        </p:xfrm>
        <a:graphic>
          <a:graphicData uri="http://schemas.openxmlformats.org/presentationml/2006/ole">
            <mc:AlternateContent xmlns:mc="http://schemas.openxmlformats.org/markup-compatibility/2006">
              <mc:Choice xmlns:v="urn:schemas-microsoft-com:vml" Requires="v">
                <p:oleObj spid="_x0000_s5289" name="Equation" r:id="rId4" imgW="1167893" imgH="393529" progId="Equation.3">
                  <p:embed/>
                </p:oleObj>
              </mc:Choice>
              <mc:Fallback>
                <p:oleObj name="Equation" r:id="rId4" imgW="1167893"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600" y="2824605"/>
                        <a:ext cx="3082147" cy="1026439"/>
                      </a:xfrm>
                      <a:prstGeom prst="rect">
                        <a:avLst/>
                      </a:prstGeom>
                      <a:noFill/>
                      <a:ln>
                        <a:noFill/>
                      </a:ln>
                    </p:spPr>
                  </p:pic>
                </p:oleObj>
              </mc:Fallback>
            </mc:AlternateContent>
          </a:graphicData>
        </a:graphic>
      </p:graphicFrame>
      <p:sp>
        <p:nvSpPr>
          <p:cNvPr id="5" name="Text Box 8"/>
          <p:cNvSpPr txBox="1">
            <a:spLocks noChangeArrowheads="1"/>
          </p:cNvSpPr>
          <p:nvPr/>
        </p:nvSpPr>
        <p:spPr bwMode="auto">
          <a:xfrm>
            <a:off x="4044950" y="2934160"/>
            <a:ext cx="1441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de-DE" sz="2800" b="0" dirty="0">
                <a:cs typeface="Arial" charset="0"/>
              </a:rPr>
              <a:t>(2)</a:t>
            </a:r>
          </a:p>
        </p:txBody>
      </p:sp>
      <p:grpSp>
        <p:nvGrpSpPr>
          <p:cNvPr id="7" name="Group 29"/>
          <p:cNvGrpSpPr>
            <a:grpSpLocks/>
          </p:cNvGrpSpPr>
          <p:nvPr/>
        </p:nvGrpSpPr>
        <p:grpSpPr bwMode="auto">
          <a:xfrm>
            <a:off x="5472888" y="375466"/>
            <a:ext cx="4037012" cy="4473575"/>
            <a:chOff x="2881" y="959"/>
            <a:chExt cx="2447" cy="2675"/>
          </a:xfrm>
        </p:grpSpPr>
        <p:pic>
          <p:nvPicPr>
            <p:cNvPr id="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 y="1056"/>
              <a:ext cx="2135" cy="2554"/>
            </a:xfrm>
            <a:prstGeom prst="rect">
              <a:avLst/>
            </a:prstGeom>
            <a:noFill/>
            <a:ln w="57150">
              <a:solidFill>
                <a:srgbClr val="000000"/>
              </a:solidFill>
              <a:miter lim="800000"/>
              <a:headEnd/>
              <a:tailEnd/>
            </a:ln>
            <a:effectLst>
              <a:outerShdw blurRad="63500" dist="107763" dir="2700000" algn="ctr" rotWithShape="0">
                <a:schemeClr val="bg2">
                  <a:alpha val="74998"/>
                </a:schemeClr>
              </a:outerShdw>
            </a:effectLst>
            <a:extLst>
              <a:ext uri="{909E8E84-426E-40dd-AFC4-6F175D3DCCD1}">
                <a14:hiddenFill xmlns:a14="http://schemas.microsoft.com/office/drawing/2010/main">
                  <a:solidFill>
                    <a:srgbClr val="FFFFCC"/>
                  </a:solidFill>
                </a14:hiddenFill>
              </a:ext>
            </a:extLst>
          </p:spPr>
        </p:pic>
        <p:sp>
          <p:nvSpPr>
            <p:cNvPr id="9" name="Text Box 6"/>
            <p:cNvSpPr txBox="1">
              <a:spLocks noChangeArrowheads="1"/>
            </p:cNvSpPr>
            <p:nvPr/>
          </p:nvSpPr>
          <p:spPr bwMode="auto">
            <a:xfrm>
              <a:off x="3168" y="1056"/>
              <a:ext cx="384" cy="27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a:solidFill>
                    <a:srgbClr val="000000"/>
                  </a:solidFill>
                  <a:effectLst/>
                </a:rPr>
                <a:t>N</a:t>
              </a:r>
              <a:r>
                <a:rPr lang="en-US" sz="2400" baseline="-25000">
                  <a:solidFill>
                    <a:srgbClr val="000000"/>
                  </a:solidFill>
                  <a:effectLst/>
                </a:rPr>
                <a:t>o</a:t>
              </a:r>
              <a:endParaRPr lang="en-US" sz="2400">
                <a:solidFill>
                  <a:srgbClr val="000000"/>
                </a:solidFill>
                <a:effectLst/>
              </a:endParaRPr>
            </a:p>
          </p:txBody>
        </p:sp>
        <p:graphicFrame>
          <p:nvGraphicFramePr>
            <p:cNvPr id="10" name="Object 7"/>
            <p:cNvGraphicFramePr>
              <a:graphicFrameLocks noChangeAspect="1"/>
            </p:cNvGraphicFramePr>
            <p:nvPr/>
          </p:nvGraphicFramePr>
          <p:xfrm>
            <a:off x="3203" y="1968"/>
            <a:ext cx="253" cy="392"/>
          </p:xfrm>
          <a:graphic>
            <a:graphicData uri="http://schemas.openxmlformats.org/presentationml/2006/ole">
              <mc:AlternateContent xmlns:mc="http://schemas.openxmlformats.org/markup-compatibility/2006">
                <mc:Choice xmlns:v="urn:schemas-microsoft-com:vml" Requires="v">
                  <p:oleObj spid="_x0000_s5290" name="Equation" r:id="rId7" imgW="253800" imgH="393480" progId="Equation.DSMT4">
                    <p:embed/>
                  </p:oleObj>
                </mc:Choice>
                <mc:Fallback>
                  <p:oleObj name="Equation" r:id="rId7" imgW="253800" imgH="393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 y="1968"/>
                          <a:ext cx="253"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1" name="Object 8"/>
            <p:cNvGraphicFramePr>
              <a:graphicFrameLocks noChangeAspect="1"/>
            </p:cNvGraphicFramePr>
            <p:nvPr/>
          </p:nvGraphicFramePr>
          <p:xfrm>
            <a:off x="3203" y="2488"/>
            <a:ext cx="253" cy="392"/>
          </p:xfrm>
          <a:graphic>
            <a:graphicData uri="http://schemas.openxmlformats.org/presentationml/2006/ole">
              <mc:AlternateContent xmlns:mc="http://schemas.openxmlformats.org/markup-compatibility/2006">
                <mc:Choice xmlns:v="urn:schemas-microsoft-com:vml" Requires="v">
                  <p:oleObj spid="_x0000_s5291" name="Equation" r:id="rId9" imgW="253800" imgH="393480" progId="Equation.DSMT4">
                    <p:embed/>
                  </p:oleObj>
                </mc:Choice>
                <mc:Fallback>
                  <p:oleObj name="Equation" r:id="rId9" imgW="253800" imgH="3934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 y="2488"/>
                          <a:ext cx="253"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2" name="Line 9"/>
            <p:cNvSpPr>
              <a:spLocks noChangeShapeType="1"/>
            </p:cNvSpPr>
            <p:nvPr/>
          </p:nvSpPr>
          <p:spPr bwMode="auto">
            <a:xfrm flipV="1">
              <a:off x="3840" y="1152"/>
              <a:ext cx="0" cy="206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13" name="Line 10"/>
            <p:cNvSpPr>
              <a:spLocks noChangeShapeType="1"/>
            </p:cNvSpPr>
            <p:nvPr/>
          </p:nvSpPr>
          <p:spPr bwMode="auto">
            <a:xfrm flipV="1">
              <a:off x="4140" y="1152"/>
              <a:ext cx="0" cy="206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14" name="Line 11"/>
            <p:cNvSpPr>
              <a:spLocks noChangeShapeType="1"/>
            </p:cNvSpPr>
            <p:nvPr/>
          </p:nvSpPr>
          <p:spPr bwMode="auto">
            <a:xfrm flipV="1">
              <a:off x="4500" y="1152"/>
              <a:ext cx="0" cy="206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15" name="Line 12"/>
            <p:cNvSpPr>
              <a:spLocks noChangeShapeType="1"/>
            </p:cNvSpPr>
            <p:nvPr/>
          </p:nvSpPr>
          <p:spPr bwMode="auto">
            <a:xfrm flipV="1">
              <a:off x="4800" y="1152"/>
              <a:ext cx="0" cy="206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16" name="Line 13"/>
            <p:cNvSpPr>
              <a:spLocks noChangeShapeType="1"/>
            </p:cNvSpPr>
            <p:nvPr/>
          </p:nvSpPr>
          <p:spPr bwMode="auto">
            <a:xfrm>
              <a:off x="3504" y="2964"/>
              <a:ext cx="153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17" name="Line 14"/>
            <p:cNvSpPr>
              <a:spLocks noChangeShapeType="1"/>
            </p:cNvSpPr>
            <p:nvPr/>
          </p:nvSpPr>
          <p:spPr bwMode="auto">
            <a:xfrm>
              <a:off x="3504" y="2688"/>
              <a:ext cx="153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18" name="Line 15"/>
            <p:cNvSpPr>
              <a:spLocks noChangeShapeType="1"/>
            </p:cNvSpPr>
            <p:nvPr/>
          </p:nvSpPr>
          <p:spPr bwMode="auto">
            <a:xfrm>
              <a:off x="3504" y="2208"/>
              <a:ext cx="153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19" name="Line 16"/>
            <p:cNvSpPr>
              <a:spLocks noChangeShapeType="1"/>
            </p:cNvSpPr>
            <p:nvPr/>
          </p:nvSpPr>
          <p:spPr bwMode="auto">
            <a:xfrm>
              <a:off x="3517" y="2460"/>
              <a:ext cx="153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0" name="Line 17"/>
            <p:cNvSpPr>
              <a:spLocks noChangeShapeType="1"/>
            </p:cNvSpPr>
            <p:nvPr/>
          </p:nvSpPr>
          <p:spPr bwMode="auto">
            <a:xfrm>
              <a:off x="3504" y="1968"/>
              <a:ext cx="153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1" name="Line 18"/>
            <p:cNvSpPr>
              <a:spLocks noChangeShapeType="1"/>
            </p:cNvSpPr>
            <p:nvPr/>
          </p:nvSpPr>
          <p:spPr bwMode="auto">
            <a:xfrm>
              <a:off x="3504" y="1692"/>
              <a:ext cx="153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2" name="Line 19"/>
            <p:cNvSpPr>
              <a:spLocks noChangeShapeType="1"/>
            </p:cNvSpPr>
            <p:nvPr/>
          </p:nvSpPr>
          <p:spPr bwMode="auto">
            <a:xfrm>
              <a:off x="3504" y="1212"/>
              <a:ext cx="153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3" name="Line 20"/>
            <p:cNvSpPr>
              <a:spLocks noChangeShapeType="1"/>
            </p:cNvSpPr>
            <p:nvPr/>
          </p:nvSpPr>
          <p:spPr bwMode="auto">
            <a:xfrm>
              <a:off x="3517" y="1464"/>
              <a:ext cx="153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4" name="Line 21"/>
            <p:cNvSpPr>
              <a:spLocks noChangeShapeType="1"/>
            </p:cNvSpPr>
            <p:nvPr/>
          </p:nvSpPr>
          <p:spPr bwMode="auto">
            <a:xfrm>
              <a:off x="3504" y="1104"/>
              <a:ext cx="0" cy="211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5" name="Line 22"/>
            <p:cNvSpPr>
              <a:spLocks noChangeShapeType="1"/>
            </p:cNvSpPr>
            <p:nvPr/>
          </p:nvSpPr>
          <p:spPr bwMode="auto">
            <a:xfrm>
              <a:off x="3504" y="3216"/>
              <a:ext cx="153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6" name="Text Box 23"/>
            <p:cNvSpPr txBox="1">
              <a:spLocks noChangeArrowheads="1"/>
            </p:cNvSpPr>
            <p:nvPr/>
          </p:nvSpPr>
          <p:spPr bwMode="auto">
            <a:xfrm>
              <a:off x="3120" y="3360"/>
              <a:ext cx="2208" cy="274"/>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a:solidFill>
                    <a:srgbClr val="000000"/>
                  </a:solidFill>
                  <a:effectLst/>
                </a:rPr>
                <a:t>Number of Half-lives</a:t>
              </a:r>
            </a:p>
          </p:txBody>
        </p:sp>
        <p:sp>
          <p:nvSpPr>
            <p:cNvPr id="27" name="Text Box 24"/>
            <p:cNvSpPr txBox="1">
              <a:spLocks noChangeArrowheads="1"/>
            </p:cNvSpPr>
            <p:nvPr/>
          </p:nvSpPr>
          <p:spPr bwMode="auto">
            <a:xfrm rot="-5400000">
              <a:off x="1748" y="2092"/>
              <a:ext cx="2544" cy="27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a:solidFill>
                    <a:srgbClr val="000000"/>
                  </a:solidFill>
                  <a:effectLst/>
                </a:rPr>
                <a:t>Number Undecayed Nuclei</a:t>
              </a:r>
            </a:p>
          </p:txBody>
        </p:sp>
        <p:sp>
          <p:nvSpPr>
            <p:cNvPr id="28" name="Text Box 25"/>
            <p:cNvSpPr txBox="1">
              <a:spLocks noChangeArrowheads="1"/>
            </p:cNvSpPr>
            <p:nvPr/>
          </p:nvSpPr>
          <p:spPr bwMode="auto">
            <a:xfrm>
              <a:off x="3696" y="3168"/>
              <a:ext cx="240" cy="27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a:solidFill>
                    <a:srgbClr val="000000"/>
                  </a:solidFill>
                  <a:effectLst/>
                </a:rPr>
                <a:t>1</a:t>
              </a:r>
            </a:p>
          </p:txBody>
        </p:sp>
        <p:sp>
          <p:nvSpPr>
            <p:cNvPr id="29" name="Text Box 26"/>
            <p:cNvSpPr txBox="1">
              <a:spLocks noChangeArrowheads="1"/>
            </p:cNvSpPr>
            <p:nvPr/>
          </p:nvSpPr>
          <p:spPr bwMode="auto">
            <a:xfrm>
              <a:off x="4704" y="3168"/>
              <a:ext cx="240" cy="27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a:solidFill>
                    <a:srgbClr val="000000"/>
                  </a:solidFill>
                  <a:effectLst/>
                </a:rPr>
                <a:t>4</a:t>
              </a:r>
            </a:p>
          </p:txBody>
        </p:sp>
        <p:sp>
          <p:nvSpPr>
            <p:cNvPr id="30" name="Text Box 27"/>
            <p:cNvSpPr txBox="1">
              <a:spLocks noChangeArrowheads="1"/>
            </p:cNvSpPr>
            <p:nvPr/>
          </p:nvSpPr>
          <p:spPr bwMode="auto">
            <a:xfrm>
              <a:off x="4368" y="3168"/>
              <a:ext cx="240" cy="27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a:solidFill>
                    <a:srgbClr val="000000"/>
                  </a:solidFill>
                  <a:effectLst/>
                </a:rPr>
                <a:t>3</a:t>
              </a:r>
            </a:p>
          </p:txBody>
        </p:sp>
        <p:sp>
          <p:nvSpPr>
            <p:cNvPr id="31" name="Text Box 28"/>
            <p:cNvSpPr txBox="1">
              <a:spLocks noChangeArrowheads="1"/>
            </p:cNvSpPr>
            <p:nvPr/>
          </p:nvSpPr>
          <p:spPr bwMode="auto">
            <a:xfrm>
              <a:off x="4032" y="3168"/>
              <a:ext cx="240" cy="27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a:solidFill>
                    <a:srgbClr val="000000"/>
                  </a:solidFill>
                  <a:effectLst/>
                </a:rPr>
                <a:t>2</a:t>
              </a:r>
            </a:p>
          </p:txBody>
        </p:sp>
      </p:grpSp>
      <p:graphicFrame>
        <p:nvGraphicFramePr>
          <p:cNvPr id="32" name="Object 31"/>
          <p:cNvGraphicFramePr>
            <a:graphicFrameLocks noChangeAspect="1"/>
          </p:cNvGraphicFramePr>
          <p:nvPr>
            <p:extLst>
              <p:ext uri="{D42A27DB-BD31-4B8C-83A1-F6EECF244321}">
                <p14:modId xmlns:p14="http://schemas.microsoft.com/office/powerpoint/2010/main" val="3370181539"/>
              </p:ext>
            </p:extLst>
          </p:nvPr>
        </p:nvGraphicFramePr>
        <p:xfrm>
          <a:off x="1024069" y="4454835"/>
          <a:ext cx="1981200" cy="998537"/>
        </p:xfrm>
        <a:graphic>
          <a:graphicData uri="http://schemas.openxmlformats.org/presentationml/2006/ole">
            <mc:AlternateContent xmlns:mc="http://schemas.openxmlformats.org/markup-compatibility/2006">
              <mc:Choice xmlns:v="urn:schemas-microsoft-com:vml" Requires="v">
                <p:oleObj spid="_x0000_s5292" name="Equation" r:id="rId11" imgW="825480" imgH="469800" progId="Equation.DSMT4">
                  <p:embed/>
                </p:oleObj>
              </mc:Choice>
              <mc:Fallback>
                <p:oleObj name="Equation" r:id="rId11" imgW="825480" imgH="4698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4069" y="4454835"/>
                        <a:ext cx="1981200" cy="998537"/>
                      </a:xfrm>
                      <a:prstGeom prst="rect">
                        <a:avLst/>
                      </a:prstGeom>
                      <a:solidFill>
                        <a:srgbClr val="FFFFCC"/>
                      </a:solidFill>
                      <a:ln w="38100">
                        <a:solidFill>
                          <a:srgbClr val="000000"/>
                        </a:solidFill>
                        <a:miter lim="800000"/>
                        <a:headEnd/>
                        <a:tailEnd/>
                      </a:ln>
                      <a:effectLst>
                        <a:outerShdw blurRad="63500" dist="107763" dir="2700000" algn="ctr" rotWithShape="0">
                          <a:schemeClr val="bg2">
                            <a:alpha val="74998"/>
                          </a:schemeClr>
                        </a:outerShdw>
                      </a:effectLst>
                    </p:spPr>
                  </p:pic>
                </p:oleObj>
              </mc:Fallback>
            </mc:AlternateContent>
          </a:graphicData>
        </a:graphic>
      </p:graphicFrame>
      <p:sp>
        <p:nvSpPr>
          <p:cNvPr id="33" name="Text Box 33"/>
          <p:cNvSpPr txBox="1">
            <a:spLocks noChangeArrowheads="1"/>
          </p:cNvSpPr>
          <p:nvPr/>
        </p:nvSpPr>
        <p:spPr bwMode="auto">
          <a:xfrm>
            <a:off x="304800" y="5700065"/>
            <a:ext cx="3505200" cy="9461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800" dirty="0">
                <a:effectLst>
                  <a:outerShdw blurRad="38100" dist="38100" dir="2700000" algn="tl">
                    <a:srgbClr val="000000"/>
                  </a:outerShdw>
                </a:effectLst>
              </a:rPr>
              <a:t>Where </a:t>
            </a:r>
            <a:r>
              <a:rPr lang="en-US" sz="2800" i="1" dirty="0">
                <a:effectLst>
                  <a:outerShdw blurRad="38100" dist="38100" dir="2700000" algn="tl">
                    <a:srgbClr val="000000"/>
                  </a:outerShdw>
                </a:effectLst>
              </a:rPr>
              <a:t>n </a:t>
            </a:r>
            <a:r>
              <a:rPr lang="en-US" sz="2800" dirty="0">
                <a:effectLst>
                  <a:outerShdw blurRad="38100" dist="38100" dir="2700000" algn="tl">
                    <a:srgbClr val="000000"/>
                  </a:outerShdw>
                </a:effectLst>
              </a:rPr>
              <a:t>is number of half-lives</a:t>
            </a:r>
          </a:p>
        </p:txBody>
      </p:sp>
      <p:sp>
        <p:nvSpPr>
          <p:cNvPr id="35" name="Text Box 21"/>
          <p:cNvSpPr txBox="1">
            <a:spLocks noChangeArrowheads="1"/>
          </p:cNvSpPr>
          <p:nvPr/>
        </p:nvSpPr>
        <p:spPr bwMode="auto">
          <a:xfrm>
            <a:off x="685800" y="3871700"/>
            <a:ext cx="3124200" cy="46166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0"/>
              </a:spcBef>
            </a:pPr>
            <a:r>
              <a:rPr kumimoji="0" lang="en-US" sz="2400" dirty="0">
                <a:solidFill>
                  <a:srgbClr val="000000"/>
                </a:solidFill>
                <a:effectLst>
                  <a:outerShdw blurRad="38100" dist="38100" dir="2700000" algn="tl">
                    <a:srgbClr val="000000"/>
                  </a:outerShdw>
                </a:effectLst>
              </a:rPr>
              <a:t>Nuclei Remaining</a:t>
            </a:r>
          </a:p>
        </p:txBody>
      </p:sp>
      <p:graphicFrame>
        <p:nvGraphicFramePr>
          <p:cNvPr id="36" name="Object 31"/>
          <p:cNvGraphicFramePr>
            <a:graphicFrameLocks noChangeAspect="1"/>
          </p:cNvGraphicFramePr>
          <p:nvPr>
            <p:extLst>
              <p:ext uri="{D42A27DB-BD31-4B8C-83A1-F6EECF244321}">
                <p14:modId xmlns:p14="http://schemas.microsoft.com/office/powerpoint/2010/main" val="1124278553"/>
              </p:ext>
            </p:extLst>
          </p:nvPr>
        </p:nvGraphicFramePr>
        <p:xfrm>
          <a:off x="3810000" y="4526275"/>
          <a:ext cx="993913" cy="890587"/>
        </p:xfrm>
        <a:graphic>
          <a:graphicData uri="http://schemas.openxmlformats.org/presentationml/2006/ole">
            <mc:AlternateContent xmlns:mc="http://schemas.openxmlformats.org/markup-compatibility/2006">
              <mc:Choice xmlns:v="urn:schemas-microsoft-com:vml" Requires="v">
                <p:oleObj spid="_x0000_s5293" name="Equation" r:id="rId13" imgW="469800" imgH="457200" progId="Equation.DSMT4">
                  <p:embed/>
                </p:oleObj>
              </mc:Choice>
              <mc:Fallback>
                <p:oleObj name="Equation" r:id="rId13" imgW="469800" imgH="4572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10000" y="4526275"/>
                        <a:ext cx="993913" cy="890587"/>
                      </a:xfrm>
                      <a:prstGeom prst="rect">
                        <a:avLst/>
                      </a:prstGeom>
                      <a:solidFill>
                        <a:srgbClr val="FFFFCC"/>
                      </a:solidFill>
                      <a:ln w="38100">
                        <a:solidFill>
                          <a:srgbClr val="000000"/>
                        </a:solidFill>
                        <a:miter lim="800000"/>
                        <a:headEnd/>
                        <a:tailEnd/>
                      </a:ln>
                      <a:effectLst>
                        <a:outerShdw blurRad="63500" dist="107763" dir="2700000" algn="ctr" rotWithShape="0">
                          <a:schemeClr val="bg2">
                            <a:alpha val="74998"/>
                          </a:schemeClr>
                        </a:outerShdw>
                      </a:effectLst>
                    </p:spPr>
                  </p:pic>
                </p:oleObj>
              </mc:Fallback>
            </mc:AlternateContent>
          </a:graphicData>
        </a:graphic>
      </p:graphicFrame>
    </p:spTree>
    <p:extLst>
      <p:ext uri="{BB962C8B-B14F-4D97-AF65-F5344CB8AC3E}">
        <p14:creationId xmlns:p14="http://schemas.microsoft.com/office/powerpoint/2010/main" val="17226222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100000">
                                          <p:val>
                                            <p:strVal val="#ppt_x"/>
                                          </p:val>
                                        </p:tav>
                                      </p:tavLst>
                                    </p:anim>
                                    <p:anim calcmode="lin" valueType="num">
                                      <p:cBhvr>
                                        <p:cTn id="8" dur="500" fill="hold"/>
                                        <p:tgtEl>
                                          <p:spTgt spid="7"/>
                                        </p:tgtEl>
                                        <p:attrNameLst>
                                          <p:attrName>ppt_y</p:attrName>
                                        </p:attrNameLst>
                                      </p:cBhvr>
                                      <p:tavLst>
                                        <p:tav tm="0">
                                          <p:val>
                                            <p:strVal val="#ppt_y+#ppt_h/2"/>
                                          </p:val>
                                        </p:tav>
                                        <p:tav tm="100000">
                                          <p:val>
                                            <p:strVal val="#ppt_y"/>
                                          </p:val>
                                        </p:tav>
                                      </p:tavLst>
                                    </p:anim>
                                    <p:anim calcmode="lin" valueType="num">
                                      <p:cBhvr>
                                        <p:cTn id="9" dur="500" fill="hold"/>
                                        <p:tgtEl>
                                          <p:spTgt spid="7"/>
                                        </p:tgtEl>
                                        <p:attrNameLst>
                                          <p:attrName>ppt_w</p:attrName>
                                        </p:attrNameLst>
                                      </p:cBhvr>
                                      <p:tavLst>
                                        <p:tav tm="0">
                                          <p:val>
                                            <p:strVal val="#ppt_w"/>
                                          </p:val>
                                        </p:tav>
                                        <p:tav tm="100000">
                                          <p:val>
                                            <p:strVal val="#ppt_w"/>
                                          </p:val>
                                        </p:tav>
                                      </p:tavLst>
                                    </p:anim>
                                    <p:anim calcmode="lin" valueType="num">
                                      <p:cBhvr>
                                        <p:cTn id="10" dur="500" fill="hold"/>
                                        <p:tgtEl>
                                          <p:spTgt spid="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Jungle Menu Command.wav"/>
                                        </p:tgtEl>
                                      </p:cMediaNode>
                                    </p:audio>
                                  </p:subTnLst>
                                </p:cTn>
                              </p:par>
                            </p:childTnLst>
                          </p:cTn>
                        </p:par>
                      </p:childTnLst>
                    </p:cTn>
                  </p:par>
                  <p:par>
                    <p:cTn id="11" fill="hold">
                      <p:stCondLst>
                        <p:cond delay="indefinite"/>
                      </p:stCondLst>
                      <p:childTnLst>
                        <p:par>
                          <p:cTn id="12" fill="hold">
                            <p:stCondLst>
                              <p:cond delay="0"/>
                            </p:stCondLst>
                            <p:childTnLst>
                              <p:par>
                                <p:cTn id="13" presetID="2" presetClass="entr" presetSubtype="12"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0-#ppt_w/2"/>
                                          </p:val>
                                        </p:tav>
                                        <p:tav tm="100000">
                                          <p:val>
                                            <p:strVal val="#ppt_x"/>
                                          </p:val>
                                        </p:tav>
                                      </p:tavLst>
                                    </p:anim>
                                    <p:anim calcmode="lin" valueType="num">
                                      <p:cBhvr additive="base">
                                        <p:cTn id="16" dur="500" fill="hold"/>
                                        <p:tgtEl>
                                          <p:spTgt spid="3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12"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0-#ppt_w/2"/>
                                          </p:val>
                                        </p:tav>
                                        <p:tav tm="100000">
                                          <p:val>
                                            <p:strVal val="#ppt_x"/>
                                          </p:val>
                                        </p:tav>
                                      </p:tavLst>
                                    </p:anim>
                                    <p:anim calcmode="lin" valueType="num">
                                      <p:cBhvr additive="base">
                                        <p:cTn id="21" dur="500" fill="hold"/>
                                        <p:tgtEl>
                                          <p:spTgt spid="3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Jungle Menu Command.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solidFill>
                  <a:srgbClr val="C00000"/>
                </a:solidFill>
                <a:latin typeface="Perpetua" charset="0"/>
              </a:rPr>
              <a:t>Average of Mean Life time </a:t>
            </a:r>
            <a:r>
              <a:rPr lang="en-US" b="1" u="sng" dirty="0" smtClean="0">
                <a:solidFill>
                  <a:srgbClr val="C00000"/>
                </a:solidFill>
                <a:latin typeface="Perpetua" charset="0"/>
              </a:rPr>
              <a:t>( </a:t>
            </a:r>
            <a:r>
              <a:rPr lang="en-US" b="1" u="sng" dirty="0">
                <a:solidFill>
                  <a:srgbClr val="C00000"/>
                </a:solidFill>
                <a:latin typeface="Perpetua" charset="0"/>
              </a:rPr>
              <a:t>Tm)</a:t>
            </a:r>
            <a:br>
              <a:rPr lang="en-US" b="1" u="sng" dirty="0">
                <a:solidFill>
                  <a:srgbClr val="C00000"/>
                </a:solidFill>
                <a:latin typeface="Perpetua" charset="0"/>
              </a:rPr>
            </a:br>
            <a:endParaRPr lang="en-US" dirty="0"/>
          </a:p>
        </p:txBody>
      </p:sp>
      <p:sp>
        <p:nvSpPr>
          <p:cNvPr id="3" name="Content Placeholder 2"/>
          <p:cNvSpPr>
            <a:spLocks noGrp="1"/>
          </p:cNvSpPr>
          <p:nvPr>
            <p:ph idx="1"/>
          </p:nvPr>
        </p:nvSpPr>
        <p:spPr>
          <a:xfrm>
            <a:off x="551782" y="907835"/>
            <a:ext cx="8229600" cy="4525963"/>
          </a:xfrm>
        </p:spPr>
        <p:txBody>
          <a:bodyPr/>
          <a:lstStyle/>
          <a:p>
            <a:r>
              <a:rPr lang="en-US" dirty="0">
                <a:latin typeface="Perpetua" charset="0"/>
              </a:rPr>
              <a:t>This is defined as </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241098326"/>
              </p:ext>
            </p:extLst>
          </p:nvPr>
        </p:nvGraphicFramePr>
        <p:xfrm>
          <a:off x="3505638" y="2032060"/>
          <a:ext cx="2232981" cy="1056449"/>
        </p:xfrm>
        <a:graphic>
          <a:graphicData uri="http://schemas.openxmlformats.org/presentationml/2006/ole">
            <mc:AlternateContent xmlns:mc="http://schemas.openxmlformats.org/markup-compatibility/2006">
              <mc:Choice xmlns:v="urn:schemas-microsoft-com:vml" Requires="v">
                <p:oleObj spid="_x0000_s101385" name="Equation" r:id="rId3" imgW="889000" imgH="419100" progId="Equation.3">
                  <p:embed/>
                </p:oleObj>
              </mc:Choice>
              <mc:Fallback>
                <p:oleObj name="Equation" r:id="rId3" imgW="8890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638" y="2032060"/>
                        <a:ext cx="2232981" cy="105644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7568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Grp="1"/>
          </p:cNvSpPr>
          <p:nvPr>
            <p:ph type="title"/>
          </p:nvPr>
        </p:nvSpPr>
        <p:spPr>
          <a:xfrm>
            <a:off x="457200" y="274638"/>
            <a:ext cx="8229600" cy="633412"/>
          </a:xfrm>
        </p:spPr>
        <p:txBody>
          <a:bodyPr>
            <a:normAutofit fontScale="90000"/>
          </a:bodyPr>
          <a:lstStyle/>
          <a:p>
            <a:pPr eaLnBrk="1" hangingPunct="1"/>
            <a:r>
              <a:rPr lang="en-GB" sz="4000" dirty="0">
                <a:latin typeface="Times New Roman"/>
                <a:cs typeface="Times New Roman"/>
              </a:rPr>
              <a:t>Average of Mean Life time Tm</a:t>
            </a:r>
            <a:r>
              <a:rPr lang="de-DE" sz="4000" dirty="0">
                <a:latin typeface="Times New Roman"/>
                <a:cs typeface="Times New Roman"/>
              </a:rPr>
              <a:t/>
            </a:r>
            <a:br>
              <a:rPr lang="de-DE" sz="4000" dirty="0">
                <a:latin typeface="Times New Roman"/>
                <a:cs typeface="Times New Roman"/>
              </a:rPr>
            </a:br>
            <a:endParaRPr lang="de-DE" sz="4000" dirty="0">
              <a:latin typeface="Times New Roman"/>
              <a:cs typeface="Times New Roman"/>
            </a:endParaRPr>
          </a:p>
        </p:txBody>
      </p:sp>
      <p:sp>
        <p:nvSpPr>
          <p:cNvPr id="180230" name="Rectangle 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185347" name="Object 5"/>
          <p:cNvGraphicFramePr>
            <a:graphicFrameLocks noChangeAspect="1"/>
          </p:cNvGraphicFramePr>
          <p:nvPr/>
        </p:nvGraphicFramePr>
        <p:xfrm>
          <a:off x="3059113" y="1268413"/>
          <a:ext cx="2627312" cy="1243012"/>
        </p:xfrm>
        <a:graphic>
          <a:graphicData uri="http://schemas.openxmlformats.org/presentationml/2006/ole">
            <mc:AlternateContent xmlns:mc="http://schemas.openxmlformats.org/markup-compatibility/2006">
              <mc:Choice xmlns:v="urn:schemas-microsoft-com:vml" Requires="v">
                <p:oleObj spid="_x0000_s6295" name="Equation" r:id="rId3" imgW="889000" imgH="419100" progId="Equation.3">
                  <p:embed/>
                </p:oleObj>
              </mc:Choice>
              <mc:Fallback>
                <p:oleObj name="Equation" r:id="rId3" imgW="8890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1268413"/>
                        <a:ext cx="2627312"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0231" name="Rectangle 7"/>
          <p:cNvSpPr>
            <a:spLocks noChangeArrowheads="1"/>
          </p:cNvSpPr>
          <p:nvPr/>
        </p:nvSpPr>
        <p:spPr bwMode="auto">
          <a:xfrm>
            <a:off x="250825" y="974259"/>
            <a:ext cx="27653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GB" b="0" dirty="0">
                <a:latin typeface="Times New Roman"/>
                <a:cs typeface="Times New Roman"/>
              </a:rPr>
              <a:t> </a:t>
            </a:r>
            <a:r>
              <a:rPr lang="en-GB" sz="2800" b="0" dirty="0">
                <a:latin typeface="Times New Roman"/>
                <a:cs typeface="Times New Roman"/>
              </a:rPr>
              <a:t>This is defined as</a:t>
            </a:r>
            <a:r>
              <a:rPr lang="en-GB" b="0" dirty="0">
                <a:latin typeface="Times New Roman"/>
                <a:cs typeface="Times New Roman"/>
              </a:rPr>
              <a:t> </a:t>
            </a:r>
          </a:p>
        </p:txBody>
      </p:sp>
      <p:sp>
        <p:nvSpPr>
          <p:cNvPr id="180233" name="Rectangle 9"/>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185350" name="Object 8"/>
          <p:cNvGraphicFramePr>
            <a:graphicFrameLocks noChangeAspect="1"/>
          </p:cNvGraphicFramePr>
          <p:nvPr/>
        </p:nvGraphicFramePr>
        <p:xfrm>
          <a:off x="2627313" y="2924175"/>
          <a:ext cx="3529012" cy="2122488"/>
        </p:xfrm>
        <a:graphic>
          <a:graphicData uri="http://schemas.openxmlformats.org/presentationml/2006/ole">
            <mc:AlternateContent xmlns:mc="http://schemas.openxmlformats.org/markup-compatibility/2006">
              <mc:Choice xmlns:v="urn:schemas-microsoft-com:vml" Requires="v">
                <p:oleObj spid="_x0000_s6296" name="Equation" r:id="rId5" imgW="1600200" imgH="965200" progId="Equation.DSMT4">
                  <p:embed/>
                </p:oleObj>
              </mc:Choice>
              <mc:Fallback>
                <p:oleObj name="Equation" r:id="rId5" imgW="1600200" imgH="965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2924175"/>
                        <a:ext cx="3529012"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0234" name="Rectangle 10"/>
          <p:cNvSpPr>
            <a:spLocks noChangeArrowheads="1"/>
          </p:cNvSpPr>
          <p:nvPr/>
        </p:nvSpPr>
        <p:spPr bwMode="auto">
          <a:xfrm>
            <a:off x="466725" y="2476034"/>
            <a:ext cx="17235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GB" sz="2800" b="0" dirty="0">
                <a:solidFill>
                  <a:srgbClr val="FF0000"/>
                </a:solidFill>
                <a:latin typeface="Times New Roman"/>
                <a:cs typeface="Times New Roman"/>
              </a:rPr>
              <a:t>Derivation</a:t>
            </a:r>
            <a:r>
              <a:rPr lang="en-GB" b="0" dirty="0">
                <a:latin typeface="Times New Roman"/>
                <a:cs typeface="Times New Roman"/>
              </a:rPr>
              <a:t> </a:t>
            </a:r>
          </a:p>
        </p:txBody>
      </p:sp>
      <p:sp>
        <p:nvSpPr>
          <p:cNvPr id="180235" name="Text Box 11"/>
          <p:cNvSpPr txBox="1">
            <a:spLocks noChangeArrowheads="1"/>
          </p:cNvSpPr>
          <p:nvPr/>
        </p:nvSpPr>
        <p:spPr bwMode="auto">
          <a:xfrm>
            <a:off x="6372225" y="1700213"/>
            <a:ext cx="1441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de-DE" sz="2800" b="0">
                <a:cs typeface="Arial" charset="0"/>
              </a:rPr>
              <a:t>(3)</a:t>
            </a:r>
          </a:p>
        </p:txBody>
      </p:sp>
      <p:sp>
        <p:nvSpPr>
          <p:cNvPr id="180236" name="Text Box 12"/>
          <p:cNvSpPr txBox="1">
            <a:spLocks noChangeArrowheads="1"/>
          </p:cNvSpPr>
          <p:nvPr/>
        </p:nvSpPr>
        <p:spPr bwMode="auto">
          <a:xfrm>
            <a:off x="6516688" y="3716338"/>
            <a:ext cx="1441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de-DE" sz="2800" b="0">
                <a:cs typeface="Arial" charset="0"/>
              </a:rPr>
              <a:t>(4)</a:t>
            </a:r>
          </a:p>
        </p:txBody>
      </p:sp>
      <p:sp>
        <p:nvSpPr>
          <p:cNvPr id="180237" name="Rectangle 13"/>
          <p:cNvSpPr>
            <a:spLocks noChangeArrowheads="1"/>
          </p:cNvSpPr>
          <p:nvPr/>
        </p:nvSpPr>
        <p:spPr bwMode="auto">
          <a:xfrm>
            <a:off x="179388" y="5007760"/>
            <a:ext cx="77092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GB" sz="2800" b="0" dirty="0">
                <a:latin typeface="Times New Roman"/>
                <a:cs typeface="Times New Roman"/>
              </a:rPr>
              <a:t>Now taking the first time differential of equation (1) </a:t>
            </a:r>
          </a:p>
          <a:p>
            <a:pPr>
              <a:defRPr/>
            </a:pPr>
            <a:r>
              <a:rPr lang="en-GB" sz="2800" b="0" dirty="0">
                <a:latin typeface="Times New Roman"/>
                <a:cs typeface="Times New Roman"/>
              </a:rPr>
              <a:t>gives</a:t>
            </a:r>
            <a:r>
              <a:rPr lang="en-GB" b="0" dirty="0">
                <a:latin typeface="Times New Roman"/>
                <a:cs typeface="Times New Roman"/>
              </a:rPr>
              <a:t> </a:t>
            </a:r>
          </a:p>
        </p:txBody>
      </p:sp>
    </p:spTree>
    <p:extLst>
      <p:ext uri="{BB962C8B-B14F-4D97-AF65-F5344CB8AC3E}">
        <p14:creationId xmlns:p14="http://schemas.microsoft.com/office/powerpoint/2010/main" val="25638253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Text Box 4"/>
          <p:cNvSpPr txBox="1">
            <a:spLocks noChangeArrowheads="1"/>
          </p:cNvSpPr>
          <p:nvPr/>
        </p:nvSpPr>
        <p:spPr bwMode="auto">
          <a:xfrm>
            <a:off x="0" y="1619250"/>
            <a:ext cx="88931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b="0">
                <a:cs typeface="Arial" charset="0"/>
              </a:rPr>
              <a:t>Using (5) in (4) and changing the limits N0,0 to      ,0 in terms of the time variable t gives</a:t>
            </a:r>
            <a:endParaRPr lang="de-DE" sz="2800" b="0">
              <a:cs typeface="Arial" charset="0"/>
            </a:endParaRPr>
          </a:p>
        </p:txBody>
      </p:sp>
      <p:sp>
        <p:nvSpPr>
          <p:cNvPr id="181254"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186371" name="Object 5"/>
          <p:cNvGraphicFramePr>
            <a:graphicFrameLocks noChangeAspect="1"/>
          </p:cNvGraphicFramePr>
          <p:nvPr/>
        </p:nvGraphicFramePr>
        <p:xfrm>
          <a:off x="2051050" y="333375"/>
          <a:ext cx="3924300" cy="846138"/>
        </p:xfrm>
        <a:graphic>
          <a:graphicData uri="http://schemas.openxmlformats.org/presentationml/2006/ole">
            <mc:AlternateContent xmlns:mc="http://schemas.openxmlformats.org/markup-compatibility/2006">
              <mc:Choice xmlns:v="urn:schemas-microsoft-com:vml" Requires="v">
                <p:oleObj spid="_x0000_s7392" name="Equation" r:id="rId3" imgW="1104900" imgH="241300" progId="Equation.3">
                  <p:embed/>
                </p:oleObj>
              </mc:Choice>
              <mc:Fallback>
                <p:oleObj name="Equation" r:id="rId3" imgW="11049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33375"/>
                        <a:ext cx="392430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1255" name="Text Box 7"/>
          <p:cNvSpPr txBox="1">
            <a:spLocks noChangeArrowheads="1"/>
          </p:cNvSpPr>
          <p:nvPr/>
        </p:nvSpPr>
        <p:spPr bwMode="auto">
          <a:xfrm>
            <a:off x="6443663" y="549275"/>
            <a:ext cx="1441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de-DE" sz="2800" b="0">
                <a:cs typeface="Arial" charset="0"/>
              </a:rPr>
              <a:t>(5)</a:t>
            </a:r>
          </a:p>
        </p:txBody>
      </p:sp>
      <p:sp>
        <p:nvSpPr>
          <p:cNvPr id="181257" name="Rectangle 9"/>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186374" name="Object 8"/>
          <p:cNvGraphicFramePr>
            <a:graphicFrameLocks noChangeAspect="1"/>
          </p:cNvGraphicFramePr>
          <p:nvPr/>
        </p:nvGraphicFramePr>
        <p:xfrm>
          <a:off x="7537450" y="1714500"/>
          <a:ext cx="539750" cy="431800"/>
        </p:xfrm>
        <a:graphic>
          <a:graphicData uri="http://schemas.openxmlformats.org/presentationml/2006/ole">
            <mc:AlternateContent xmlns:mc="http://schemas.openxmlformats.org/markup-compatibility/2006">
              <mc:Choice xmlns:v="urn:schemas-microsoft-com:vml" Requires="v">
                <p:oleObj spid="_x0000_s7393" name="Equation" r:id="rId5" imgW="152202" imgH="126835" progId="Equation.3">
                  <p:embed/>
                </p:oleObj>
              </mc:Choice>
              <mc:Fallback>
                <p:oleObj name="Equation" r:id="rId5" imgW="152202" imgH="1268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7450" y="1714500"/>
                        <a:ext cx="539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1259"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186376" name="Object 10"/>
          <p:cNvGraphicFramePr>
            <a:graphicFrameLocks noChangeAspect="1"/>
          </p:cNvGraphicFramePr>
          <p:nvPr/>
        </p:nvGraphicFramePr>
        <p:xfrm>
          <a:off x="395288" y="3141663"/>
          <a:ext cx="8172450" cy="1222375"/>
        </p:xfrm>
        <a:graphic>
          <a:graphicData uri="http://schemas.openxmlformats.org/presentationml/2006/ole">
            <mc:AlternateContent xmlns:mc="http://schemas.openxmlformats.org/markup-compatibility/2006">
              <mc:Choice xmlns:v="urn:schemas-microsoft-com:vml" Requires="v">
                <p:oleObj spid="_x0000_s7394" name="Equation" r:id="rId7" imgW="3251200" imgH="482600" progId="Equation.DSMT4">
                  <p:embed/>
                </p:oleObj>
              </mc:Choice>
              <mc:Fallback>
                <p:oleObj name="Equation" r:id="rId7" imgW="3251200" imgH="482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3141663"/>
                        <a:ext cx="817245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8767387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4"/>
          <p:cNvSpPr>
            <a:spLocks noChangeArrowheads="1"/>
          </p:cNvSpPr>
          <p:nvPr/>
        </p:nvSpPr>
        <p:spPr bwMode="auto">
          <a:xfrm>
            <a:off x="304800" y="228600"/>
            <a:ext cx="8610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b="1" u="sng">
                <a:solidFill>
                  <a:srgbClr val="C00000"/>
                </a:solidFill>
                <a:latin typeface="Perpetua" charset="0"/>
              </a:rPr>
              <a:t>Activity</a:t>
            </a:r>
          </a:p>
          <a:p>
            <a:r>
              <a:rPr lang="en-US" sz="3200">
                <a:latin typeface="Perpetua" charset="0"/>
              </a:rPr>
              <a:t>The activity (i.e. the absolute value of the rate of disintegration) of a nucleus is defined as</a:t>
            </a:r>
          </a:p>
        </p:txBody>
      </p:sp>
      <p:sp>
        <p:nvSpPr>
          <p:cNvPr id="2052" name="Rectangle 6"/>
          <p:cNvSpPr>
            <a:spLocks noChangeArrowheads="1"/>
          </p:cNvSpPr>
          <p:nvPr/>
        </p:nvSpPr>
        <p:spPr bwMode="auto">
          <a:xfrm>
            <a:off x="381000" y="2895600"/>
            <a:ext cx="83058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dirty="0">
                <a:latin typeface="Perpetua" charset="0"/>
              </a:rPr>
              <a:t>Activity is measured in the unit of </a:t>
            </a:r>
            <a:r>
              <a:rPr lang="en-US" sz="3200" dirty="0">
                <a:solidFill>
                  <a:srgbClr val="C00000"/>
                </a:solidFill>
                <a:latin typeface="Perpetua" charset="0"/>
              </a:rPr>
              <a:t>Curie (</a:t>
            </a:r>
            <a:r>
              <a:rPr lang="en-US" sz="3200" dirty="0" err="1">
                <a:solidFill>
                  <a:srgbClr val="C00000"/>
                </a:solidFill>
                <a:latin typeface="Perpetua" charset="0"/>
              </a:rPr>
              <a:t>Ci</a:t>
            </a:r>
            <a:r>
              <a:rPr lang="en-US" sz="3200" dirty="0">
                <a:solidFill>
                  <a:srgbClr val="C00000"/>
                </a:solidFill>
                <a:latin typeface="Perpetua" charset="0"/>
              </a:rPr>
              <a:t>). </a:t>
            </a:r>
            <a:endParaRPr lang="en-US" sz="3200" dirty="0">
              <a:latin typeface="Perpetua" charset="0"/>
            </a:endParaRPr>
          </a:p>
          <a:p>
            <a:r>
              <a:rPr lang="en-US" sz="3200" dirty="0">
                <a:solidFill>
                  <a:srgbClr val="C00000"/>
                </a:solidFill>
                <a:latin typeface="Perpetua" charset="0"/>
              </a:rPr>
              <a:t>1 </a:t>
            </a:r>
            <a:r>
              <a:rPr lang="en-US" sz="3200" dirty="0" err="1">
                <a:solidFill>
                  <a:srgbClr val="C00000"/>
                </a:solidFill>
                <a:latin typeface="Perpetua" charset="0"/>
              </a:rPr>
              <a:t>Ci</a:t>
            </a:r>
            <a:r>
              <a:rPr lang="en-US" sz="3200" dirty="0">
                <a:solidFill>
                  <a:srgbClr val="C00000"/>
                </a:solidFill>
                <a:latin typeface="Perpetua" charset="0"/>
              </a:rPr>
              <a:t> = 3.7×</a:t>
            </a:r>
            <a:r>
              <a:rPr lang="en-US" sz="3200" dirty="0" smtClean="0">
                <a:solidFill>
                  <a:srgbClr val="C00000"/>
                </a:solidFill>
                <a:latin typeface="Perpetua" charset="0"/>
              </a:rPr>
              <a:t>10</a:t>
            </a:r>
            <a:r>
              <a:rPr lang="en-US" sz="3200" baseline="30000" dirty="0" smtClean="0">
                <a:solidFill>
                  <a:srgbClr val="C00000"/>
                </a:solidFill>
                <a:latin typeface="Perpetua" charset="0"/>
              </a:rPr>
              <a:t>10</a:t>
            </a:r>
            <a:r>
              <a:rPr lang="en-US" sz="3200" dirty="0" smtClean="0">
                <a:solidFill>
                  <a:srgbClr val="C00000"/>
                </a:solidFill>
                <a:latin typeface="Perpetua" charset="0"/>
              </a:rPr>
              <a:t> Becquerel </a:t>
            </a:r>
            <a:r>
              <a:rPr lang="en-US" sz="3200" dirty="0">
                <a:solidFill>
                  <a:srgbClr val="C00000"/>
                </a:solidFill>
                <a:latin typeface="Perpetua" charset="0"/>
              </a:rPr>
              <a:t>(</a:t>
            </a:r>
            <a:r>
              <a:rPr lang="en-US" sz="3200" dirty="0" err="1">
                <a:solidFill>
                  <a:srgbClr val="C00000"/>
                </a:solidFill>
                <a:latin typeface="Perpetua" charset="0"/>
              </a:rPr>
              <a:t>Bq</a:t>
            </a:r>
            <a:r>
              <a:rPr lang="en-US" sz="3200" dirty="0">
                <a:solidFill>
                  <a:srgbClr val="C00000"/>
                </a:solidFill>
                <a:latin typeface="Perpetua" charset="0"/>
              </a:rPr>
              <a:t>) </a:t>
            </a:r>
            <a:r>
              <a:rPr lang="en-US" sz="3200" dirty="0" smtClean="0">
                <a:solidFill>
                  <a:srgbClr val="C00000"/>
                </a:solidFill>
                <a:latin typeface="Perpetua" charset="0"/>
              </a:rPr>
              <a:t>or </a:t>
            </a:r>
            <a:r>
              <a:rPr lang="it-IT" sz="3200" dirty="0" err="1" smtClean="0">
                <a:solidFill>
                  <a:srgbClr val="C00000"/>
                </a:solidFill>
                <a:latin typeface="Perpetua" charset="0"/>
              </a:rPr>
              <a:t>disintegrations</a:t>
            </a:r>
            <a:r>
              <a:rPr lang="it-IT" sz="3200" dirty="0" smtClean="0">
                <a:solidFill>
                  <a:srgbClr val="C00000"/>
                </a:solidFill>
                <a:latin typeface="Perpetua" charset="0"/>
              </a:rPr>
              <a:t> </a:t>
            </a:r>
            <a:r>
              <a:rPr lang="it-IT" sz="3200" dirty="0">
                <a:solidFill>
                  <a:srgbClr val="C00000"/>
                </a:solidFill>
                <a:latin typeface="Perpetua" charset="0"/>
              </a:rPr>
              <a:t>per </a:t>
            </a:r>
            <a:r>
              <a:rPr lang="it-IT" sz="3200" dirty="0" err="1">
                <a:solidFill>
                  <a:srgbClr val="C00000"/>
                </a:solidFill>
                <a:latin typeface="Perpetua" charset="0"/>
              </a:rPr>
              <a:t>second</a:t>
            </a:r>
            <a:r>
              <a:rPr lang="it-IT" sz="3200" dirty="0">
                <a:solidFill>
                  <a:srgbClr val="C00000"/>
                </a:solidFill>
                <a:latin typeface="Perpetua" charset="0"/>
              </a:rPr>
              <a:t>. </a:t>
            </a:r>
            <a:endParaRPr lang="it-IT" sz="3200" dirty="0">
              <a:latin typeface="Perpetua" charset="0"/>
            </a:endParaRPr>
          </a:p>
          <a:p>
            <a:r>
              <a:rPr lang="it-IT" sz="3200" dirty="0">
                <a:latin typeface="Perpetua" charset="0"/>
              </a:rPr>
              <a:t>1 </a:t>
            </a:r>
            <a:r>
              <a:rPr lang="it-IT" sz="3200" dirty="0" err="1">
                <a:latin typeface="Perpetua" charset="0"/>
              </a:rPr>
              <a:t>Bq</a:t>
            </a:r>
            <a:r>
              <a:rPr lang="it-IT" sz="3200" dirty="0">
                <a:latin typeface="Perpetua" charset="0"/>
              </a:rPr>
              <a:t> = 1 </a:t>
            </a:r>
            <a:r>
              <a:rPr lang="it-IT" sz="3200" dirty="0" err="1">
                <a:latin typeface="Perpetua" charset="0"/>
              </a:rPr>
              <a:t>disintegration</a:t>
            </a:r>
            <a:r>
              <a:rPr lang="it-IT" sz="3200" dirty="0">
                <a:latin typeface="Perpetua" charset="0"/>
              </a:rPr>
              <a:t> per </a:t>
            </a:r>
            <a:r>
              <a:rPr lang="it-IT" sz="3200" dirty="0" err="1">
                <a:latin typeface="Perpetua" charset="0"/>
              </a:rPr>
              <a:t>second</a:t>
            </a:r>
            <a:r>
              <a:rPr lang="it-IT" sz="3200" dirty="0">
                <a:latin typeface="Perpetua" charset="0"/>
              </a:rPr>
              <a:t>.</a:t>
            </a:r>
            <a:endParaRPr lang="en-US" sz="3200" dirty="0">
              <a:latin typeface="Perpetua" charset="0"/>
            </a:endParaRPr>
          </a:p>
        </p:txBody>
      </p:sp>
      <p:graphicFrame>
        <p:nvGraphicFramePr>
          <p:cNvPr id="5" name="Object 5"/>
          <p:cNvGraphicFramePr>
            <a:graphicFrameLocks noChangeAspect="1"/>
          </p:cNvGraphicFramePr>
          <p:nvPr>
            <p:extLst>
              <p:ext uri="{D42A27DB-BD31-4B8C-83A1-F6EECF244321}">
                <p14:modId xmlns:p14="http://schemas.microsoft.com/office/powerpoint/2010/main" val="1297115933"/>
              </p:ext>
            </p:extLst>
          </p:nvPr>
        </p:nvGraphicFramePr>
        <p:xfrm>
          <a:off x="755650" y="1799145"/>
          <a:ext cx="5256213" cy="1143000"/>
        </p:xfrm>
        <a:graphic>
          <a:graphicData uri="http://schemas.openxmlformats.org/presentationml/2006/ole">
            <mc:AlternateContent xmlns:mc="http://schemas.openxmlformats.org/markup-compatibility/2006">
              <mc:Choice xmlns:v="urn:schemas-microsoft-com:vml" Requires="v">
                <p:oleObj spid="_x0000_s13399" name="Equation" r:id="rId3" imgW="1968500" imgH="431800" progId="Equation.DSMT4">
                  <p:embed/>
                </p:oleObj>
              </mc:Choice>
              <mc:Fallback>
                <p:oleObj name="Equation" r:id="rId3" imgW="19685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799145"/>
                        <a:ext cx="52562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25"/>
          <p:cNvGraphicFramePr>
            <a:graphicFrameLocks noChangeAspect="1"/>
          </p:cNvGraphicFramePr>
          <p:nvPr>
            <p:extLst>
              <p:ext uri="{D42A27DB-BD31-4B8C-83A1-F6EECF244321}">
                <p14:modId xmlns:p14="http://schemas.microsoft.com/office/powerpoint/2010/main" val="2856388654"/>
              </p:ext>
            </p:extLst>
          </p:nvPr>
        </p:nvGraphicFramePr>
        <p:xfrm>
          <a:off x="525952" y="5564645"/>
          <a:ext cx="1858963" cy="998538"/>
        </p:xfrm>
        <a:graphic>
          <a:graphicData uri="http://schemas.openxmlformats.org/presentationml/2006/ole">
            <mc:AlternateContent xmlns:mc="http://schemas.openxmlformats.org/markup-compatibility/2006">
              <mc:Choice xmlns:v="urn:schemas-microsoft-com:vml" Requires="v">
                <p:oleObj spid="_x0000_s13400" name="Equation" r:id="rId5" imgW="774360" imgH="469800" progId="Equation.3">
                  <p:embed/>
                </p:oleObj>
              </mc:Choice>
              <mc:Fallback>
                <p:oleObj name="Equation" r:id="rId5" imgW="774360" imgH="469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952" y="5564645"/>
                        <a:ext cx="1858963" cy="998538"/>
                      </a:xfrm>
                      <a:prstGeom prst="rect">
                        <a:avLst/>
                      </a:prstGeom>
                      <a:solidFill>
                        <a:srgbClr val="FFFFCC"/>
                      </a:solidFill>
                      <a:ln w="38100">
                        <a:solidFill>
                          <a:srgbClr val="000000"/>
                        </a:solidFill>
                        <a:miter lim="800000"/>
                        <a:headEnd/>
                        <a:tailEnd/>
                      </a:ln>
                      <a:effectLst>
                        <a:outerShdw blurRad="63500" dist="107763" dir="2700000" algn="ctr" rotWithShape="0">
                          <a:schemeClr val="bg2">
                            <a:alpha val="74998"/>
                          </a:schemeClr>
                        </a:outerShdw>
                      </a:effectLst>
                    </p:spPr>
                  </p:pic>
                </p:oleObj>
              </mc:Fallback>
            </mc:AlternateContent>
          </a:graphicData>
        </a:graphic>
      </p:graphicFrame>
      <p:sp>
        <p:nvSpPr>
          <p:cNvPr id="7" name="Text Box 24"/>
          <p:cNvSpPr txBox="1">
            <a:spLocks noChangeArrowheads="1"/>
          </p:cNvSpPr>
          <p:nvPr/>
        </p:nvSpPr>
        <p:spPr bwMode="auto">
          <a:xfrm>
            <a:off x="381000" y="5011058"/>
            <a:ext cx="2514600" cy="36933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0"/>
              </a:spcBef>
            </a:pPr>
            <a:r>
              <a:rPr kumimoji="0" lang="en-US" dirty="0">
                <a:solidFill>
                  <a:srgbClr val="000000"/>
                </a:solidFill>
                <a:effectLst>
                  <a:outerShdw blurRad="38100" dist="38100" dir="2700000" algn="tl">
                    <a:srgbClr val="000000"/>
                  </a:outerShdw>
                </a:effectLst>
              </a:rPr>
              <a:t>Activity </a:t>
            </a:r>
            <a:r>
              <a:rPr kumimoji="0" lang="en-US" dirty="0" smtClean="0">
                <a:solidFill>
                  <a:srgbClr val="000000"/>
                </a:solidFill>
                <a:effectLst>
                  <a:outerShdw blurRad="38100" dist="38100" dir="2700000" algn="tl">
                    <a:srgbClr val="000000"/>
                  </a:outerShdw>
                </a:effectLst>
              </a:rPr>
              <a:t>R</a:t>
            </a:r>
            <a:endParaRPr kumimoji="0" lang="en-US" dirty="0">
              <a:solidFill>
                <a:srgbClr val="000000"/>
              </a:solidFill>
              <a:effectLst>
                <a:outerShdw blurRad="38100" dist="38100" dir="2700000" algn="tl">
                  <a:srgbClr val="000000"/>
                </a:outerShdw>
              </a:effectLst>
            </a:endParaRPr>
          </a:p>
        </p:txBody>
      </p:sp>
      <p:graphicFrame>
        <p:nvGraphicFramePr>
          <p:cNvPr id="8" name="Object 31"/>
          <p:cNvGraphicFramePr>
            <a:graphicFrameLocks noChangeAspect="1"/>
          </p:cNvGraphicFramePr>
          <p:nvPr>
            <p:extLst>
              <p:ext uri="{D42A27DB-BD31-4B8C-83A1-F6EECF244321}">
                <p14:modId xmlns:p14="http://schemas.microsoft.com/office/powerpoint/2010/main" val="1989847877"/>
              </p:ext>
            </p:extLst>
          </p:nvPr>
        </p:nvGraphicFramePr>
        <p:xfrm>
          <a:off x="3277975" y="5564645"/>
          <a:ext cx="993913" cy="890587"/>
        </p:xfrm>
        <a:graphic>
          <a:graphicData uri="http://schemas.openxmlformats.org/presentationml/2006/ole">
            <mc:AlternateContent xmlns:mc="http://schemas.openxmlformats.org/markup-compatibility/2006">
              <mc:Choice xmlns:v="urn:schemas-microsoft-com:vml" Requires="v">
                <p:oleObj spid="_x0000_s13401" name="Equation" r:id="rId7" imgW="469800" imgH="457200" progId="Equation.DSMT4">
                  <p:embed/>
                </p:oleObj>
              </mc:Choice>
              <mc:Fallback>
                <p:oleObj name="Equation" r:id="rId7" imgW="469800" imgH="457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7975" y="5564645"/>
                        <a:ext cx="993913" cy="890587"/>
                      </a:xfrm>
                      <a:prstGeom prst="rect">
                        <a:avLst/>
                      </a:prstGeom>
                      <a:solidFill>
                        <a:srgbClr val="FFFFCC"/>
                      </a:solidFill>
                      <a:ln w="38100">
                        <a:solidFill>
                          <a:srgbClr val="000000"/>
                        </a:solidFill>
                        <a:miter lim="800000"/>
                        <a:headEnd/>
                        <a:tailEnd/>
                      </a:ln>
                      <a:effectLst>
                        <a:outerShdw blurRad="63500" dist="107763" dir="2700000" algn="ctr" rotWithShape="0">
                          <a:schemeClr val="bg2">
                            <a:alpha val="74998"/>
                          </a:schemeClr>
                        </a:outerShdw>
                      </a:effectLst>
                    </p:spPr>
                  </p:pic>
                </p:oleObj>
              </mc:Fallback>
            </mc:AlternateContent>
          </a:graphicData>
        </a:graphic>
      </p:graphicFrame>
      <p:sp>
        <p:nvSpPr>
          <p:cNvPr id="9" name="Text Box 30"/>
          <p:cNvSpPr txBox="1">
            <a:spLocks noChangeArrowheads="1"/>
          </p:cNvSpPr>
          <p:nvPr/>
        </p:nvSpPr>
        <p:spPr bwMode="auto">
          <a:xfrm>
            <a:off x="2438146" y="5142369"/>
            <a:ext cx="3810000" cy="36933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0"/>
              </a:spcBef>
            </a:pPr>
            <a:r>
              <a:rPr kumimoji="0" lang="en-US" dirty="0">
                <a:effectLst>
                  <a:outerShdw blurRad="38100" dist="38100" dir="2700000" algn="tl">
                    <a:srgbClr val="000000"/>
                  </a:outerShdw>
                </a:effectLst>
              </a:rPr>
              <a:t>Number of Half-lives:</a:t>
            </a:r>
          </a:p>
        </p:txBody>
      </p:sp>
    </p:spTree>
    <p:extLst>
      <p:ext uri="{BB962C8B-B14F-4D97-AF65-F5344CB8AC3E}">
        <p14:creationId xmlns:p14="http://schemas.microsoft.com/office/powerpoint/2010/main" val="214537675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8770" name="Rectangle 2"/>
          <p:cNvSpPr>
            <a:spLocks noGrp="1" noChangeArrowheads="1"/>
          </p:cNvSpPr>
          <p:nvPr>
            <p:ph type="title"/>
          </p:nvPr>
        </p:nvSpPr>
        <p:spPr>
          <a:xfrm>
            <a:off x="162140" y="274638"/>
            <a:ext cx="8981860" cy="1143000"/>
          </a:xfrm>
        </p:spPr>
        <p:txBody>
          <a:bodyPr>
            <a:noAutofit/>
          </a:bodyPr>
          <a:lstStyle/>
          <a:p>
            <a:r>
              <a:rPr lang="en-US" sz="2800" u="sng" dirty="0">
                <a:latin typeface="Times"/>
                <a:cs typeface="Times"/>
              </a:rPr>
              <a:t>Example </a:t>
            </a:r>
            <a:r>
              <a:rPr lang="en-US" sz="2800" u="sng" dirty="0" smtClean="0">
                <a:latin typeface="Times"/>
                <a:cs typeface="Times"/>
              </a:rPr>
              <a:t>:</a:t>
            </a:r>
            <a:r>
              <a:rPr lang="en-US" sz="2800" dirty="0" smtClean="0">
                <a:latin typeface="Times"/>
                <a:cs typeface="Times"/>
              </a:rPr>
              <a:t> </a:t>
            </a:r>
            <a:r>
              <a:rPr lang="en-US" sz="2800" dirty="0">
                <a:solidFill>
                  <a:schemeClr val="tx1"/>
                </a:solidFill>
                <a:latin typeface="Times"/>
                <a:cs typeface="Times"/>
              </a:rPr>
              <a:t>A sample </a:t>
            </a:r>
            <a:r>
              <a:rPr lang="en-US" sz="2800" dirty="0">
                <a:solidFill>
                  <a:srgbClr val="000000"/>
                </a:solidFill>
                <a:latin typeface="Times"/>
                <a:cs typeface="Times"/>
              </a:rPr>
              <a:t>of iodine-131 </a:t>
            </a:r>
            <a:r>
              <a:rPr lang="en-US" sz="2800" dirty="0">
                <a:solidFill>
                  <a:schemeClr val="tx1"/>
                </a:solidFill>
                <a:latin typeface="Times"/>
                <a:cs typeface="Times"/>
              </a:rPr>
              <a:t>has an initial activity of</a:t>
            </a:r>
            <a:r>
              <a:rPr lang="en-US" sz="2800" dirty="0">
                <a:solidFill>
                  <a:srgbClr val="000000"/>
                </a:solidFill>
                <a:latin typeface="Times"/>
                <a:cs typeface="Times"/>
              </a:rPr>
              <a:t> 5 </a:t>
            </a:r>
            <a:r>
              <a:rPr lang="en-US" sz="2800" dirty="0" err="1">
                <a:solidFill>
                  <a:srgbClr val="000000"/>
                </a:solidFill>
                <a:latin typeface="Times"/>
                <a:cs typeface="Times"/>
              </a:rPr>
              <a:t>mCi</a:t>
            </a:r>
            <a:r>
              <a:rPr lang="en-US" sz="2800" dirty="0">
                <a:solidFill>
                  <a:srgbClr val="000000"/>
                </a:solidFill>
                <a:latin typeface="Times"/>
                <a:cs typeface="Times"/>
              </a:rPr>
              <a:t>. The </a:t>
            </a:r>
            <a:r>
              <a:rPr lang="en-US" sz="2800" dirty="0">
                <a:solidFill>
                  <a:schemeClr val="tx1"/>
                </a:solidFill>
                <a:latin typeface="Times"/>
                <a:cs typeface="Times"/>
              </a:rPr>
              <a:t>half-life of I-131 </a:t>
            </a:r>
            <a:r>
              <a:rPr lang="en-US" sz="2800" dirty="0">
                <a:solidFill>
                  <a:srgbClr val="000000"/>
                </a:solidFill>
                <a:latin typeface="Times"/>
                <a:cs typeface="Times"/>
              </a:rPr>
              <a:t>is 8 days. </a:t>
            </a:r>
            <a:r>
              <a:rPr lang="en-US" sz="2800" dirty="0">
                <a:solidFill>
                  <a:schemeClr val="tx1"/>
                </a:solidFill>
                <a:latin typeface="Times"/>
                <a:cs typeface="Times"/>
              </a:rPr>
              <a:t>What is the activity of the </a:t>
            </a:r>
            <a:r>
              <a:rPr lang="en-US" sz="2800" dirty="0">
                <a:solidFill>
                  <a:srgbClr val="000000"/>
                </a:solidFill>
                <a:latin typeface="Times"/>
                <a:cs typeface="Times"/>
              </a:rPr>
              <a:t>sample 32 days </a:t>
            </a:r>
            <a:r>
              <a:rPr lang="en-US" sz="2800" dirty="0">
                <a:solidFill>
                  <a:schemeClr val="tx1"/>
                </a:solidFill>
                <a:latin typeface="Times"/>
                <a:cs typeface="Times"/>
              </a:rPr>
              <a:t>later?</a:t>
            </a:r>
            <a:endParaRPr lang="en-US" sz="2800" u="sng" dirty="0">
              <a:latin typeface="Times"/>
              <a:cs typeface="Times"/>
            </a:endParaRPr>
          </a:p>
        </p:txBody>
      </p:sp>
      <p:sp>
        <p:nvSpPr>
          <p:cNvPr id="928771" name="Text Box 3"/>
          <p:cNvSpPr txBox="1">
            <a:spLocks noChangeArrowheads="1"/>
          </p:cNvSpPr>
          <p:nvPr/>
        </p:nvSpPr>
        <p:spPr bwMode="auto">
          <a:xfrm>
            <a:off x="572837" y="1612433"/>
            <a:ext cx="7391400" cy="52322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800" dirty="0">
                <a:solidFill>
                  <a:srgbClr val="000000"/>
                </a:solidFill>
                <a:effectLst>
                  <a:outerShdw blurRad="38100" dist="38100" dir="2700000" algn="tl">
                    <a:srgbClr val="000000"/>
                  </a:outerShdw>
                </a:effectLst>
              </a:rPr>
              <a:t>First we determine the number of half-lives:</a:t>
            </a:r>
          </a:p>
        </p:txBody>
      </p:sp>
      <p:sp>
        <p:nvSpPr>
          <p:cNvPr id="928773" name="Text Box 5"/>
          <p:cNvSpPr txBox="1">
            <a:spLocks noChangeArrowheads="1"/>
          </p:cNvSpPr>
          <p:nvPr/>
        </p:nvSpPr>
        <p:spPr bwMode="auto">
          <a:xfrm>
            <a:off x="3310351" y="2527577"/>
            <a:ext cx="3124200" cy="36933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i="1" dirty="0">
                <a:effectLst>
                  <a:outerShdw blurRad="38100" dist="38100" dir="2700000" algn="tl">
                    <a:srgbClr val="000000"/>
                  </a:outerShdw>
                </a:effectLst>
              </a:rPr>
              <a:t>n = </a:t>
            </a:r>
            <a:r>
              <a:rPr lang="en-US" dirty="0">
                <a:effectLst>
                  <a:outerShdw blurRad="38100" dist="38100" dir="2700000" algn="tl">
                    <a:srgbClr val="000000"/>
                  </a:outerShdw>
                </a:effectLst>
              </a:rPr>
              <a:t>4 half-lives</a:t>
            </a:r>
            <a:endParaRPr lang="en-US" i="1" dirty="0">
              <a:effectLst>
                <a:outerShdw blurRad="38100" dist="38100" dir="2700000" algn="tl">
                  <a:srgbClr val="000000"/>
                </a:outerShdw>
              </a:effectLst>
            </a:endParaRPr>
          </a:p>
        </p:txBody>
      </p:sp>
      <p:sp>
        <p:nvSpPr>
          <p:cNvPr id="928778" name="Text Box 10"/>
          <p:cNvSpPr txBox="1">
            <a:spLocks noChangeArrowheads="1"/>
          </p:cNvSpPr>
          <p:nvPr/>
        </p:nvSpPr>
        <p:spPr bwMode="auto">
          <a:xfrm>
            <a:off x="3615151" y="4173700"/>
            <a:ext cx="2819400" cy="830263"/>
          </a:xfrm>
          <a:prstGeom prst="rect">
            <a:avLst/>
          </a:prstGeom>
          <a:solidFill>
            <a:srgbClr val="FFFFCC"/>
          </a:solidFill>
          <a:ln w="38100">
            <a:solidFill>
              <a:srgbClr val="000000"/>
            </a:solidFill>
            <a:miter lim="800000"/>
            <a:headEnd/>
            <a:tailEnd/>
          </a:ln>
          <a:effectLst>
            <a:outerShdw blurRad="63500" dist="107763" dir="2700000" algn="ctr" rotWithShape="0">
              <a:schemeClr val="bg2">
                <a:alpha val="74998"/>
              </a:schemeClr>
            </a:outerShdw>
          </a:effectLst>
        </p:spPr>
        <p:txBody>
          <a:bodyPr tIns="182880" bIns="182880">
            <a:spAutoFit/>
          </a:bodyPr>
          <a:lstStyle/>
          <a:p>
            <a:r>
              <a:rPr lang="en-US" sz="2800" i="1">
                <a:solidFill>
                  <a:srgbClr val="000000"/>
                </a:solidFill>
                <a:effectLst/>
              </a:rPr>
              <a:t>R</a:t>
            </a:r>
            <a:r>
              <a:rPr lang="en-US" sz="2800">
                <a:solidFill>
                  <a:srgbClr val="000000"/>
                </a:solidFill>
                <a:effectLst/>
              </a:rPr>
              <a:t> = 0.313 mCi</a:t>
            </a:r>
            <a:endParaRPr lang="en-US" sz="2800" i="1">
              <a:solidFill>
                <a:srgbClr val="000000"/>
              </a:solidFill>
              <a:effectLst/>
            </a:endParaRPr>
          </a:p>
        </p:txBody>
      </p:sp>
      <p:sp>
        <p:nvSpPr>
          <p:cNvPr id="928779" name="Text Box 11"/>
          <p:cNvSpPr txBox="1">
            <a:spLocks noChangeArrowheads="1"/>
          </p:cNvSpPr>
          <p:nvPr/>
        </p:nvSpPr>
        <p:spPr bwMode="auto">
          <a:xfrm>
            <a:off x="1066800" y="5181600"/>
            <a:ext cx="7315200" cy="1077218"/>
          </a:xfrm>
          <a:prstGeom prst="rect">
            <a:avLst/>
          </a:prstGeom>
          <a:solidFill>
            <a:srgbClr val="CCFFCC"/>
          </a:solidFill>
          <a:ln w="38100">
            <a:solidFill>
              <a:srgbClr val="000000"/>
            </a:solidFill>
            <a:miter lim="800000"/>
            <a:headEnd/>
            <a:tailEnd/>
          </a:ln>
          <a:effectLst>
            <a:outerShdw blurRad="63500" dist="107763" dir="2700000" algn="ctr" rotWithShape="0">
              <a:schemeClr val="bg2">
                <a:alpha val="74998"/>
              </a:schemeClr>
            </a:outerShdw>
          </a:effectLst>
        </p:spPr>
        <p:txBody>
          <a:bodyPr>
            <a:spAutoFit/>
          </a:bodyPr>
          <a:lstStyle/>
          <a:p>
            <a:r>
              <a:rPr lang="en-US" sz="3200" dirty="0">
                <a:solidFill>
                  <a:srgbClr val="000000"/>
                </a:solidFill>
                <a:effectLst/>
              </a:rPr>
              <a:t>There would also be 1/16 remaining of the mass and 1/16 of the number of </a:t>
            </a:r>
            <a:r>
              <a:rPr lang="en-US" sz="3200" dirty="0" smtClean="0">
                <a:solidFill>
                  <a:srgbClr val="000000"/>
                </a:solidFill>
                <a:effectLst/>
              </a:rPr>
              <a:t>nuclei.</a:t>
            </a:r>
            <a:endParaRPr lang="en-US" sz="3200" dirty="0">
              <a:solidFill>
                <a:srgbClr val="000000"/>
              </a:solidFill>
              <a:effectLs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06978735"/>
              </p:ext>
            </p:extLst>
          </p:nvPr>
        </p:nvGraphicFramePr>
        <p:xfrm>
          <a:off x="1219200" y="2330917"/>
          <a:ext cx="1901988" cy="781928"/>
        </p:xfrm>
        <a:graphic>
          <a:graphicData uri="http://schemas.openxmlformats.org/presentationml/2006/ole">
            <mc:AlternateContent xmlns:mc="http://schemas.openxmlformats.org/markup-compatibility/2006">
              <mc:Choice xmlns:v="urn:schemas-microsoft-com:vml" Requires="v">
                <p:oleObj spid="_x0000_s102410" name="Equation" r:id="rId5" imgW="1143000" imgH="469900" progId="Equation.DSMT4">
                  <p:embed/>
                </p:oleObj>
              </mc:Choice>
              <mc:Fallback>
                <p:oleObj name="Equation" r:id="rId5" imgW="1143000" imgH="469900" progId="Equation.DSMT4">
                  <p:embed/>
                  <p:pic>
                    <p:nvPicPr>
                      <p:cNvPr id="0" name=""/>
                      <p:cNvPicPr/>
                      <p:nvPr/>
                    </p:nvPicPr>
                    <p:blipFill>
                      <a:blip r:embed="rId6"/>
                      <a:stretch>
                        <a:fillRect/>
                      </a:stretch>
                    </p:blipFill>
                    <p:spPr>
                      <a:xfrm>
                        <a:off x="1219200" y="2330917"/>
                        <a:ext cx="1901988" cy="781928"/>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630401366"/>
              </p:ext>
            </p:extLst>
          </p:nvPr>
        </p:nvGraphicFramePr>
        <p:xfrm>
          <a:off x="906621" y="4030641"/>
          <a:ext cx="2598488" cy="838222"/>
        </p:xfrm>
        <a:graphic>
          <a:graphicData uri="http://schemas.openxmlformats.org/presentationml/2006/ole">
            <mc:AlternateContent xmlns:mc="http://schemas.openxmlformats.org/markup-compatibility/2006">
              <mc:Choice xmlns:v="urn:schemas-microsoft-com:vml" Requires="v">
                <p:oleObj spid="_x0000_s102411" name="Equation" r:id="rId7" imgW="1574800" imgH="508000" progId="Equation.DSMT4">
                  <p:embed/>
                </p:oleObj>
              </mc:Choice>
              <mc:Fallback>
                <p:oleObj name="Equation" r:id="rId7" imgW="1574800" imgH="508000" progId="Equation.DSMT4">
                  <p:embed/>
                  <p:pic>
                    <p:nvPicPr>
                      <p:cNvPr id="0" name=""/>
                      <p:cNvPicPr/>
                      <p:nvPr/>
                    </p:nvPicPr>
                    <p:blipFill>
                      <a:blip r:embed="rId8"/>
                      <a:stretch>
                        <a:fillRect/>
                      </a:stretch>
                    </p:blipFill>
                    <p:spPr>
                      <a:xfrm>
                        <a:off x="906621" y="4030641"/>
                        <a:ext cx="2598488" cy="838222"/>
                      </a:xfrm>
                      <a:prstGeom prst="rect">
                        <a:avLst/>
                      </a:prstGeom>
                    </p:spPr>
                  </p:pic>
                </p:oleObj>
              </mc:Fallback>
            </mc:AlternateContent>
          </a:graphicData>
        </a:graphic>
      </p:graphicFrame>
      <p:sp>
        <p:nvSpPr>
          <p:cNvPr id="5" name="TextBox 4"/>
          <p:cNvSpPr txBox="1"/>
          <p:nvPr/>
        </p:nvSpPr>
        <p:spPr>
          <a:xfrm>
            <a:off x="906621" y="3363983"/>
            <a:ext cx="4011615" cy="584776"/>
          </a:xfrm>
          <a:prstGeom prst="rect">
            <a:avLst/>
          </a:prstGeom>
          <a:noFill/>
        </p:spPr>
        <p:txBody>
          <a:bodyPr wrap="square" rtlCol="0">
            <a:spAutoFit/>
          </a:bodyPr>
          <a:lstStyle/>
          <a:p>
            <a:r>
              <a:rPr lang="en-US" sz="3200" dirty="0" smtClean="0"/>
              <a:t>The Activity is</a:t>
            </a:r>
            <a:endParaRPr lang="en-US" sz="3200" dirty="0"/>
          </a:p>
        </p:txBody>
      </p:sp>
    </p:spTree>
    <p:extLst>
      <p:ext uri="{BB962C8B-B14F-4D97-AF65-F5344CB8AC3E}">
        <p14:creationId xmlns:p14="http://schemas.microsoft.com/office/powerpoint/2010/main" val="1247508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28770"/>
                                        </p:tgtEl>
                                        <p:attrNameLst>
                                          <p:attrName>style.visibility</p:attrName>
                                        </p:attrNameLst>
                                      </p:cBhvr>
                                      <p:to>
                                        <p:strVal val="visible"/>
                                      </p:to>
                                    </p:set>
                                    <p:animEffect transition="in" filter="box(out)">
                                      <p:cBhvr>
                                        <p:cTn id="7" dur="500"/>
                                        <p:tgtEl>
                                          <p:spTgt spid="928770"/>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28771"/>
                                        </p:tgtEl>
                                        <p:attrNameLst>
                                          <p:attrName>style.visibility</p:attrName>
                                        </p:attrNameLst>
                                      </p:cBhvr>
                                      <p:to>
                                        <p:strVal val="visible"/>
                                      </p:to>
                                    </p:set>
                                    <p:anim calcmode="lin" valueType="num">
                                      <p:cBhvr additive="base">
                                        <p:cTn id="12" dur="500" fill="hold"/>
                                        <p:tgtEl>
                                          <p:spTgt spid="928771"/>
                                        </p:tgtEl>
                                        <p:attrNameLst>
                                          <p:attrName>ppt_x</p:attrName>
                                        </p:attrNameLst>
                                      </p:cBhvr>
                                      <p:tavLst>
                                        <p:tav tm="0">
                                          <p:val>
                                            <p:strVal val="0-#ppt_w/2"/>
                                          </p:val>
                                        </p:tav>
                                        <p:tav tm="100000">
                                          <p:val>
                                            <p:strVal val="#ppt_x"/>
                                          </p:val>
                                        </p:tav>
                                      </p:tavLst>
                                    </p:anim>
                                    <p:anim calcmode="lin" valueType="num">
                                      <p:cBhvr additive="base">
                                        <p:cTn id="13" dur="500" fill="hold"/>
                                        <p:tgtEl>
                                          <p:spTgt spid="92877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28773"/>
                                        </p:tgtEl>
                                        <p:attrNameLst>
                                          <p:attrName>style.visibility</p:attrName>
                                        </p:attrNameLst>
                                      </p:cBhvr>
                                      <p:to>
                                        <p:strVal val="visible"/>
                                      </p:to>
                                    </p:set>
                                    <p:animEffect transition="in" filter="dissolve">
                                      <p:cBhvr>
                                        <p:cTn id="18" dur="500"/>
                                        <p:tgtEl>
                                          <p:spTgt spid="928773"/>
                                        </p:tgtEl>
                                      </p:cBhvr>
                                    </p:animEffect>
                                  </p:childTnLst>
                                  <p:subTnLst>
                                    <p:audio>
                                      <p:cMediaNode>
                                        <p:cTn display="0" masterRel="sameClick">
                                          <p:stCondLst>
                                            <p:cond evt="begin" delay="0">
                                              <p:tn val="16"/>
                                            </p:cond>
                                          </p:stCondLst>
                                          <p:endCondLst>
                                            <p:cond evt="onStopAudio" delay="0">
                                              <p:tgtEl>
                                                <p:sldTgt/>
                                              </p:tgtEl>
                                            </p:cond>
                                          </p:endCondLst>
                                        </p:cTn>
                                        <p:tgtEl>
                                          <p:sndTgt r:embed="rId4" name="Jungle Menu Command.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28778"/>
                                        </p:tgtEl>
                                        <p:attrNameLst>
                                          <p:attrName>style.visibility</p:attrName>
                                        </p:attrNameLst>
                                      </p:cBhvr>
                                      <p:to>
                                        <p:strVal val="visible"/>
                                      </p:to>
                                    </p:set>
                                    <p:animEffect transition="in" filter="dissolve">
                                      <p:cBhvr>
                                        <p:cTn id="23" dur="500"/>
                                        <p:tgtEl>
                                          <p:spTgt spid="928778"/>
                                        </p:tgtEl>
                                      </p:cBhvr>
                                    </p:animEffect>
                                  </p:childTnLst>
                                  <p:subTnLst>
                                    <p:audio>
                                      <p:cMediaNode>
                                        <p:cTn display="0" masterRel="sameClick">
                                          <p:stCondLst>
                                            <p:cond evt="begin" delay="0">
                                              <p:tn val="21"/>
                                            </p:cond>
                                          </p:stCondLst>
                                          <p:endCondLst>
                                            <p:cond evt="onStopAudio" delay="0">
                                              <p:tgtEl>
                                                <p:sldTgt/>
                                              </p:tgtEl>
                                            </p:cond>
                                          </p:endCondLst>
                                        </p:cTn>
                                        <p:tgtEl>
                                          <p:sndTgt r:embed="rId4" name="Jungle Menu Command.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928779"/>
                                        </p:tgtEl>
                                        <p:attrNameLst>
                                          <p:attrName>style.visibility</p:attrName>
                                        </p:attrNameLst>
                                      </p:cBhvr>
                                      <p:to>
                                        <p:strVal val="visible"/>
                                      </p:to>
                                    </p:set>
                                    <p:anim calcmode="lin" valueType="num">
                                      <p:cBhvr>
                                        <p:cTn id="28" dur="500" fill="hold"/>
                                        <p:tgtEl>
                                          <p:spTgt spid="928779"/>
                                        </p:tgtEl>
                                        <p:attrNameLst>
                                          <p:attrName>ppt_w</p:attrName>
                                        </p:attrNameLst>
                                      </p:cBhvr>
                                      <p:tavLst>
                                        <p:tav tm="0">
                                          <p:val>
                                            <p:fltVal val="0"/>
                                          </p:val>
                                        </p:tav>
                                        <p:tav tm="100000">
                                          <p:val>
                                            <p:strVal val="#ppt_w"/>
                                          </p:val>
                                        </p:tav>
                                      </p:tavLst>
                                    </p:anim>
                                    <p:anim calcmode="lin" valueType="num">
                                      <p:cBhvr>
                                        <p:cTn id="29" dur="500" fill="hold"/>
                                        <p:tgtEl>
                                          <p:spTgt spid="92877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6"/>
                                            </p:cond>
                                          </p:stCondLst>
                                          <p:endCondLst>
                                            <p:cond evt="onStopAudio" delay="0">
                                              <p:tgtEl>
                                                <p:sldTgt/>
                                              </p:tgtEl>
                                            </p:cond>
                                          </p:endCondLst>
                                        </p:cTn>
                                        <p:tgtEl>
                                          <p:sndTgt r:embed="rId4" name="Jungle Menu Command.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0" grpId="0" autoUpdateAnimBg="0"/>
      <p:bldP spid="928771" grpId="0" autoUpdateAnimBg="0"/>
      <p:bldP spid="928773" grpId="0" autoUpdateAnimBg="0"/>
      <p:bldP spid="928778" grpId="0" animBg="1" autoUpdateAnimBg="0"/>
      <p:bldP spid="928779"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descr="E:\t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685800"/>
            <a:ext cx="8424862"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6"/>
          <p:cNvSpPr>
            <a:spLocks noChangeArrowheads="1"/>
          </p:cNvSpPr>
          <p:nvPr/>
        </p:nvSpPr>
        <p:spPr bwMode="auto">
          <a:xfrm>
            <a:off x="609600" y="228600"/>
            <a:ext cx="17240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GB" sz="3600">
                <a:latin typeface="Perpetua" charset="0"/>
              </a:rPr>
              <a:t>Question</a:t>
            </a:r>
            <a:endParaRPr lang="en-US" sz="3600">
              <a:latin typeface="Perpetua" charset="0"/>
            </a:endParaRPr>
          </a:p>
        </p:txBody>
      </p:sp>
      <p:pic>
        <p:nvPicPr>
          <p:cNvPr id="15364" name="Picture 5" descr="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613" y="5638800"/>
            <a:ext cx="762158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77947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2"/>
          <p:cNvSpPr>
            <a:spLocks noGrp="1"/>
          </p:cNvSpPr>
          <p:nvPr>
            <p:ph type="title"/>
          </p:nvPr>
        </p:nvSpPr>
        <p:spPr>
          <a:xfrm>
            <a:off x="395288" y="0"/>
            <a:ext cx="8229600" cy="1143000"/>
          </a:xfrm>
        </p:spPr>
        <p:txBody>
          <a:bodyPr/>
          <a:lstStyle/>
          <a:p>
            <a:pPr marL="838200" indent="-838200" eaLnBrk="1" hangingPunct="1"/>
            <a:r>
              <a:rPr lang="en-GB" dirty="0">
                <a:latin typeface="Times New Roman"/>
                <a:cs typeface="Times New Roman"/>
              </a:rPr>
              <a:t> Gamma Decay</a:t>
            </a:r>
            <a:endParaRPr lang="de-DE" dirty="0">
              <a:latin typeface="Times New Roman"/>
              <a:cs typeface="Times New Roman"/>
            </a:endParaRPr>
          </a:p>
        </p:txBody>
      </p:sp>
      <p:sp>
        <p:nvSpPr>
          <p:cNvPr id="183300" name="Text Box 4"/>
          <p:cNvSpPr txBox="1">
            <a:spLocks noChangeArrowheads="1"/>
          </p:cNvSpPr>
          <p:nvPr/>
        </p:nvSpPr>
        <p:spPr bwMode="auto">
          <a:xfrm>
            <a:off x="166320" y="1119554"/>
            <a:ext cx="882015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b="0" dirty="0">
                <a:latin typeface="Times New Roman"/>
                <a:cs typeface="Times New Roman"/>
              </a:rPr>
              <a:t>This occurs when a nucleus in an excited energy state makes a transition to a lower energy state and accordingly emits a </a:t>
            </a:r>
            <a:r>
              <a:rPr lang="en-GB" sz="2800" b="0" dirty="0" smtClean="0">
                <a:latin typeface="Times New Roman"/>
                <a:cs typeface="Times New Roman"/>
              </a:rPr>
              <a:t>-</a:t>
            </a:r>
            <a:r>
              <a:rPr lang="en-GB" sz="2800" b="0" dirty="0">
                <a:latin typeface="Times New Roman"/>
                <a:cs typeface="Times New Roman"/>
              </a:rPr>
              <a:t>ray in the process. If the nucleus makes a transition from a higher energy state </a:t>
            </a:r>
            <a:r>
              <a:rPr lang="en-GB" sz="2800" b="0" dirty="0" err="1">
                <a:latin typeface="Times New Roman"/>
                <a:cs typeface="Times New Roman"/>
              </a:rPr>
              <a:t>Eu</a:t>
            </a:r>
            <a:r>
              <a:rPr lang="en-GB" sz="2800" b="0" dirty="0">
                <a:latin typeface="Times New Roman"/>
                <a:cs typeface="Times New Roman"/>
              </a:rPr>
              <a:t> to a lower energy state El then</a:t>
            </a:r>
            <a:endParaRPr lang="de-DE" sz="2800" b="0" dirty="0">
              <a:latin typeface="Times New Roman"/>
              <a:cs typeface="Times New Roman"/>
            </a:endParaRPr>
          </a:p>
        </p:txBody>
      </p:sp>
      <p:sp>
        <p:nvSpPr>
          <p:cNvPr id="183302" name="Rectangle 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188420" name="Object 5"/>
          <p:cNvGraphicFramePr>
            <a:graphicFrameLocks noChangeAspect="1"/>
          </p:cNvGraphicFramePr>
          <p:nvPr/>
        </p:nvGraphicFramePr>
        <p:xfrm>
          <a:off x="2771775" y="3500438"/>
          <a:ext cx="3097213" cy="855662"/>
        </p:xfrm>
        <a:graphic>
          <a:graphicData uri="http://schemas.openxmlformats.org/presentationml/2006/ole">
            <mc:AlternateContent xmlns:mc="http://schemas.openxmlformats.org/markup-compatibility/2006">
              <mc:Choice xmlns:v="urn:schemas-microsoft-com:vml" Requires="v">
                <p:oleObj spid="_x0000_s15497" name="Equation" r:id="rId3" imgW="825500" imgH="228600" progId="Equation.3">
                  <p:embed/>
                </p:oleObj>
              </mc:Choice>
              <mc:Fallback>
                <p:oleObj name="Equation" r:id="rId3" imgW="8255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3500438"/>
                        <a:ext cx="3097213"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3304" name="Rectangle 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188422" name="Object 7"/>
          <p:cNvGraphicFramePr>
            <a:graphicFrameLocks noChangeAspect="1"/>
          </p:cNvGraphicFramePr>
          <p:nvPr/>
        </p:nvGraphicFramePr>
        <p:xfrm>
          <a:off x="2700338" y="5992813"/>
          <a:ext cx="3457575" cy="865187"/>
        </p:xfrm>
        <a:graphic>
          <a:graphicData uri="http://schemas.openxmlformats.org/presentationml/2006/ole">
            <mc:AlternateContent xmlns:mc="http://schemas.openxmlformats.org/markup-compatibility/2006">
              <mc:Choice xmlns:v="urn:schemas-microsoft-com:vml" Requires="v">
                <p:oleObj spid="_x0000_s15498" name="Equation" r:id="rId5" imgW="914400" imgH="228600" progId="Equation.DSMT4">
                  <p:embed/>
                </p:oleObj>
              </mc:Choice>
              <mc:Fallback>
                <p:oleObj name="Equation" r:id="rId5" imgW="9144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5992813"/>
                        <a:ext cx="3457575"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3305" name="Text Box 9"/>
          <p:cNvSpPr txBox="1">
            <a:spLocks noChangeArrowheads="1"/>
          </p:cNvSpPr>
          <p:nvPr/>
        </p:nvSpPr>
        <p:spPr bwMode="auto">
          <a:xfrm>
            <a:off x="468313" y="5157788"/>
            <a:ext cx="3168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de-DE" sz="2800" b="0">
                <a:solidFill>
                  <a:srgbClr val="FF0000"/>
                </a:solidFill>
                <a:cs typeface="Arial" charset="0"/>
              </a:rPr>
              <a:t>Example</a:t>
            </a:r>
          </a:p>
        </p:txBody>
      </p:sp>
      <p:sp>
        <p:nvSpPr>
          <p:cNvPr id="183306" name="Rectangle 10"/>
          <p:cNvSpPr>
            <a:spLocks noChangeArrowheads="1"/>
          </p:cNvSpPr>
          <p:nvPr/>
        </p:nvSpPr>
        <p:spPr bwMode="auto">
          <a:xfrm>
            <a:off x="179388" y="4289237"/>
            <a:ext cx="7517077"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GB" sz="2600" b="0" dirty="0">
                <a:solidFill>
                  <a:schemeClr val="hlink"/>
                </a:solidFill>
                <a:latin typeface="Times New Roman"/>
                <a:cs typeface="Times New Roman"/>
              </a:rPr>
              <a:t>Excited nuclei are called </a:t>
            </a:r>
            <a:r>
              <a:rPr lang="en-GB" sz="2600" b="0" i="1" dirty="0">
                <a:solidFill>
                  <a:schemeClr val="hlink"/>
                </a:solidFill>
                <a:latin typeface="Times New Roman"/>
                <a:cs typeface="Times New Roman"/>
              </a:rPr>
              <a:t>isomers</a:t>
            </a:r>
            <a:r>
              <a:rPr lang="en-GB" sz="2600" b="0" dirty="0">
                <a:solidFill>
                  <a:schemeClr val="hlink"/>
                </a:solidFill>
                <a:latin typeface="Times New Roman"/>
                <a:cs typeface="Times New Roman"/>
              </a:rPr>
              <a:t> and the excited states </a:t>
            </a:r>
          </a:p>
          <a:p>
            <a:pPr>
              <a:defRPr/>
            </a:pPr>
            <a:r>
              <a:rPr lang="en-GB" sz="2600" b="0" dirty="0">
                <a:solidFill>
                  <a:schemeClr val="hlink"/>
                </a:solidFill>
                <a:latin typeface="Times New Roman"/>
                <a:cs typeface="Times New Roman"/>
              </a:rPr>
              <a:t>are referred to as </a:t>
            </a:r>
            <a:r>
              <a:rPr lang="en-GB" sz="2600" b="0" i="1" dirty="0">
                <a:solidFill>
                  <a:schemeClr val="hlink"/>
                </a:solidFill>
                <a:latin typeface="Times New Roman"/>
                <a:cs typeface="Times New Roman"/>
              </a:rPr>
              <a:t>isomeric states</a:t>
            </a:r>
            <a:r>
              <a:rPr lang="en-GB" sz="2600" b="0" dirty="0">
                <a:solidFill>
                  <a:schemeClr val="hlink"/>
                </a:solidFill>
                <a:latin typeface="Times New Roman"/>
                <a:cs typeface="Times New Roman"/>
              </a:rPr>
              <a:t>.</a:t>
            </a:r>
          </a:p>
        </p:txBody>
      </p:sp>
    </p:spTree>
    <p:extLst>
      <p:ext uri="{BB962C8B-B14F-4D97-AF65-F5344CB8AC3E}">
        <p14:creationId xmlns:p14="http://schemas.microsoft.com/office/powerpoint/2010/main" val="30885095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p:txBody>
          <a:bodyPr/>
          <a:lstStyle/>
          <a:p>
            <a:pPr eaLnBrk="1" hangingPunct="1"/>
            <a:endParaRPr lang="zh-HK">
              <a:latin typeface="Arial" charset="0"/>
              <a:ea typeface="新細明體" charset="0"/>
              <a:cs typeface="新細明體" charset="0"/>
            </a:endParaRPr>
          </a:p>
        </p:txBody>
      </p:sp>
      <p:sp>
        <p:nvSpPr>
          <p:cNvPr id="56323" name="Rectangle 3"/>
          <p:cNvSpPr>
            <a:spLocks noGrp="1" noChangeArrowheads="1"/>
          </p:cNvSpPr>
          <p:nvPr>
            <p:ph type="subTitle" idx="1"/>
          </p:nvPr>
        </p:nvSpPr>
        <p:spPr/>
        <p:txBody>
          <a:bodyPr/>
          <a:lstStyle/>
          <a:p>
            <a:pPr eaLnBrk="1" hangingPunct="1"/>
            <a:endParaRPr lang="zh-HK">
              <a:latin typeface="Arial" charset="0"/>
              <a:ea typeface="新細明體" charset="0"/>
              <a:cs typeface="新細明體" charset="0"/>
            </a:endParaRPr>
          </a:p>
        </p:txBody>
      </p:sp>
      <p:pic>
        <p:nvPicPr>
          <p:cNvPr id="56324" name="Picture 4" descr="Nice 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75"/>
            <a:ext cx="9144000" cy="701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194460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457200" y="242888"/>
            <a:ext cx="8229600" cy="119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lgn="ctr">
              <a:lnSpc>
                <a:spcPts val="2400"/>
              </a:lnSpc>
              <a:spcBef>
                <a:spcPct val="50000"/>
              </a:spcBef>
            </a:pPr>
            <a:r>
              <a:rPr lang="en-US" sz="3600" b="1" u="sng"/>
              <a:t>Gamma decay</a:t>
            </a:r>
            <a:r>
              <a:rPr lang="en-US" sz="2800" b="1"/>
              <a:t> of bismuth-214. </a:t>
            </a:r>
          </a:p>
          <a:p>
            <a:pPr>
              <a:lnSpc>
                <a:spcPts val="2400"/>
              </a:lnSpc>
              <a:spcBef>
                <a:spcPct val="50000"/>
              </a:spcBef>
            </a:pPr>
            <a:r>
              <a:rPr lang="en-US" sz="2400" b="1"/>
              <a:t>The daughter isotope is a more stable (lower-energy) </a:t>
            </a:r>
            <a:br>
              <a:rPr lang="en-US" sz="2400" b="1"/>
            </a:br>
            <a:r>
              <a:rPr lang="en-US" sz="2400" b="1"/>
              <a:t>version of the original bismuth-214.</a:t>
            </a:r>
          </a:p>
        </p:txBody>
      </p:sp>
      <p:pic>
        <p:nvPicPr>
          <p:cNvPr id="17411" name="Picture 3" descr="gri76643_1808.jpg                                              00005490Lachina Server                 B10F5F25:"/>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979613" y="1676400"/>
            <a:ext cx="5183187"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4702253"/>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24553" y="274638"/>
            <a:ext cx="8229600" cy="777875"/>
          </a:xfrm>
        </p:spPr>
        <p:txBody>
          <a:bodyPr>
            <a:normAutofit/>
          </a:bodyPr>
          <a:lstStyle/>
          <a:p>
            <a:pPr fontAlgn="auto">
              <a:spcAft>
                <a:spcPts val="0"/>
              </a:spcAft>
              <a:defRPr/>
            </a:pPr>
            <a:r>
              <a:rPr lang="en-GB" dirty="0" smtClean="0">
                <a:solidFill>
                  <a:schemeClr val="tx1"/>
                </a:solidFill>
                <a:latin typeface="Times New Roman"/>
                <a:ea typeface="+mj-ea"/>
                <a:cs typeface="Times New Roman"/>
              </a:rPr>
              <a:t>Alpha Decay</a:t>
            </a:r>
          </a:p>
        </p:txBody>
      </p:sp>
      <p:sp>
        <p:nvSpPr>
          <p:cNvPr id="173059" name="Rectangle 3"/>
          <p:cNvSpPr>
            <a:spLocks noGrp="1" noChangeArrowheads="1"/>
          </p:cNvSpPr>
          <p:nvPr>
            <p:ph type="body" sz="half" idx="1"/>
          </p:nvPr>
        </p:nvSpPr>
        <p:spPr>
          <a:xfrm>
            <a:off x="-43203" y="1268413"/>
            <a:ext cx="8748712" cy="1036637"/>
          </a:xfrm>
        </p:spPr>
        <p:txBody>
          <a:bodyPr>
            <a:normAutofit fontScale="77500" lnSpcReduction="20000"/>
          </a:bodyPr>
          <a:lstStyle/>
          <a:p>
            <a:pPr marL="0" indent="0">
              <a:buFont typeface="Wingdings 2" charset="0"/>
              <a:buNone/>
            </a:pPr>
            <a:r>
              <a:rPr lang="en-US" sz="2800" dirty="0">
                <a:latin typeface="Perpetua" charset="0"/>
              </a:rPr>
              <a:t>The α-particle is a helium nucleus.</a:t>
            </a:r>
            <a:endParaRPr lang="en-GB" sz="2800" dirty="0">
              <a:latin typeface="Perpetua" charset="0"/>
            </a:endParaRPr>
          </a:p>
          <a:p>
            <a:pPr marL="0" indent="0">
              <a:buFontTx/>
              <a:buNone/>
            </a:pPr>
            <a:r>
              <a:rPr lang="en-GB" sz="2800" dirty="0">
                <a:latin typeface="Perpetua" charset="0"/>
              </a:rPr>
              <a:t>Alpha particles consist of two protons plus two neutrons. </a:t>
            </a:r>
          </a:p>
          <a:p>
            <a:pPr marL="0" indent="0">
              <a:buFontTx/>
              <a:buNone/>
            </a:pPr>
            <a:r>
              <a:rPr lang="en-GB" sz="2800" dirty="0">
                <a:latin typeface="Perpetua" charset="0"/>
              </a:rPr>
              <a:t>They are emitted by some of the isotopes of the heaviest elements.</a:t>
            </a:r>
            <a:endParaRPr lang="en-GB" sz="2800" b="1" dirty="0">
              <a:latin typeface="Perpetua" charset="0"/>
            </a:endParaRPr>
          </a:p>
        </p:txBody>
      </p:sp>
      <p:pic>
        <p:nvPicPr>
          <p:cNvPr id="173060" name="Picture 4" descr="198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743200"/>
            <a:ext cx="431482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20"/>
          <p:cNvGrpSpPr>
            <a:grpSpLocks/>
          </p:cNvGrpSpPr>
          <p:nvPr/>
        </p:nvGrpSpPr>
        <p:grpSpPr bwMode="auto">
          <a:xfrm>
            <a:off x="6061869" y="746882"/>
            <a:ext cx="1474788" cy="1239838"/>
            <a:chOff x="3833" y="2478"/>
            <a:chExt cx="929" cy="781"/>
          </a:xfrm>
        </p:grpSpPr>
        <p:sp>
          <p:nvSpPr>
            <p:cNvPr id="18438" name="Text Box 21"/>
            <p:cNvSpPr txBox="1">
              <a:spLocks noChangeArrowheads="1"/>
            </p:cNvSpPr>
            <p:nvPr/>
          </p:nvSpPr>
          <p:spPr bwMode="auto">
            <a:xfrm>
              <a:off x="4059" y="2659"/>
              <a:ext cx="70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4000" b="1" dirty="0"/>
                <a:t>He</a:t>
              </a:r>
              <a:endParaRPr lang="el-GR" sz="4000" b="1" dirty="0">
                <a:latin typeface="Cambria" charset="0"/>
              </a:endParaRPr>
            </a:p>
          </p:txBody>
        </p:sp>
        <p:sp>
          <p:nvSpPr>
            <p:cNvPr id="18439" name="Text Box 22"/>
            <p:cNvSpPr txBox="1">
              <a:spLocks noChangeArrowheads="1"/>
            </p:cNvSpPr>
            <p:nvPr/>
          </p:nvSpPr>
          <p:spPr bwMode="auto">
            <a:xfrm>
              <a:off x="3833" y="2478"/>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chemeClr val="accent2"/>
                  </a:solidFill>
                </a:rPr>
                <a:t>4</a:t>
              </a:r>
            </a:p>
          </p:txBody>
        </p:sp>
        <p:sp>
          <p:nvSpPr>
            <p:cNvPr id="18440" name="Text Box 23"/>
            <p:cNvSpPr txBox="1">
              <a:spLocks noChangeArrowheads="1"/>
            </p:cNvSpPr>
            <p:nvPr/>
          </p:nvSpPr>
          <p:spPr bwMode="auto">
            <a:xfrm>
              <a:off x="3833" y="2932"/>
              <a:ext cx="3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rgbClr val="FF0066"/>
                  </a:solidFill>
                </a:rPr>
                <a:t>2</a:t>
              </a:r>
            </a:p>
          </p:txBody>
        </p:sp>
      </p:grpSp>
      <p:graphicFrame>
        <p:nvGraphicFramePr>
          <p:cNvPr id="9" name="Object 5"/>
          <p:cNvGraphicFramePr>
            <a:graphicFrameLocks noChangeAspect="1"/>
          </p:cNvGraphicFramePr>
          <p:nvPr>
            <p:extLst>
              <p:ext uri="{D42A27DB-BD31-4B8C-83A1-F6EECF244321}">
                <p14:modId xmlns:p14="http://schemas.microsoft.com/office/powerpoint/2010/main" val="3228597344"/>
              </p:ext>
            </p:extLst>
          </p:nvPr>
        </p:nvGraphicFramePr>
        <p:xfrm>
          <a:off x="2386013" y="5786437"/>
          <a:ext cx="3024187" cy="690563"/>
        </p:xfrm>
        <a:graphic>
          <a:graphicData uri="http://schemas.openxmlformats.org/presentationml/2006/ole">
            <mc:AlternateContent xmlns:mc="http://schemas.openxmlformats.org/markup-compatibility/2006">
              <mc:Choice xmlns:v="urn:schemas-microsoft-com:vml" Requires="v">
                <p:oleObj spid="_x0000_s17479" name="Equation" r:id="rId5" imgW="1002865" imgH="228501" progId="Equation.DSMT4">
                  <p:embed/>
                </p:oleObj>
              </mc:Choice>
              <mc:Fallback>
                <p:oleObj name="Equation" r:id="rId5" imgW="1002865" imgH="22850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6013" y="5786437"/>
                        <a:ext cx="3024187"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1329836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57200" y="242888"/>
            <a:ext cx="82296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lgn="ctr">
              <a:lnSpc>
                <a:spcPts val="2400"/>
              </a:lnSpc>
              <a:spcBef>
                <a:spcPct val="50000"/>
              </a:spcBef>
            </a:pPr>
            <a:r>
              <a:rPr lang="en-US" sz="4000" dirty="0">
                <a:latin typeface="Times New Roman"/>
                <a:cs typeface="Times New Roman"/>
              </a:rPr>
              <a:t>Alpha decay</a:t>
            </a:r>
            <a:r>
              <a:rPr lang="en-US" sz="3200" dirty="0">
                <a:latin typeface="Times New Roman"/>
                <a:cs typeface="Times New Roman"/>
              </a:rPr>
              <a:t> of Radium-226. </a:t>
            </a:r>
          </a:p>
          <a:p>
            <a:pPr algn="ctr">
              <a:lnSpc>
                <a:spcPts val="2400"/>
              </a:lnSpc>
              <a:spcBef>
                <a:spcPct val="50000"/>
              </a:spcBef>
            </a:pPr>
            <a:r>
              <a:rPr lang="en-US" sz="3200" dirty="0">
                <a:latin typeface="Times New Roman"/>
                <a:cs typeface="Times New Roman"/>
              </a:rPr>
              <a:t/>
            </a:r>
            <a:br>
              <a:rPr lang="en-US" sz="3200" dirty="0">
                <a:latin typeface="Times New Roman"/>
                <a:cs typeface="Times New Roman"/>
              </a:rPr>
            </a:br>
            <a:r>
              <a:rPr lang="en-US" sz="3200" dirty="0">
                <a:latin typeface="Times New Roman"/>
                <a:cs typeface="Times New Roman"/>
              </a:rPr>
              <a:t>The daughter isotope is Radon-222.</a:t>
            </a:r>
          </a:p>
        </p:txBody>
      </p:sp>
      <p:pic>
        <p:nvPicPr>
          <p:cNvPr id="19459" name="Picture 3" descr="gri76643_1806.jpg                                              00005490Lachina Server                 B10F5F25:"/>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219200" y="1717675"/>
            <a:ext cx="6705600"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2439710"/>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777875"/>
          </a:xfrm>
        </p:spPr>
        <p:txBody>
          <a:bodyPr>
            <a:normAutofit/>
          </a:bodyPr>
          <a:lstStyle/>
          <a:p>
            <a:pPr fontAlgn="auto">
              <a:spcAft>
                <a:spcPts val="0"/>
              </a:spcAft>
              <a:defRPr/>
            </a:pPr>
            <a:r>
              <a:rPr lang="en-GB" sz="3600" dirty="0" smtClean="0">
                <a:solidFill>
                  <a:schemeClr val="tx1"/>
                </a:solidFill>
                <a:latin typeface="+mn-lt"/>
                <a:ea typeface="+mj-ea"/>
              </a:rPr>
              <a:t>Example: The decay of Uranium 238</a:t>
            </a:r>
          </a:p>
        </p:txBody>
      </p:sp>
      <p:grpSp>
        <p:nvGrpSpPr>
          <p:cNvPr id="2" name="Group 3"/>
          <p:cNvGrpSpPr>
            <a:grpSpLocks/>
          </p:cNvGrpSpPr>
          <p:nvPr/>
        </p:nvGrpSpPr>
        <p:grpSpPr bwMode="auto">
          <a:xfrm>
            <a:off x="1835150" y="1389063"/>
            <a:ext cx="1728788" cy="1239837"/>
            <a:chOff x="930" y="1026"/>
            <a:chExt cx="1089" cy="781"/>
          </a:xfrm>
        </p:grpSpPr>
        <p:sp>
          <p:nvSpPr>
            <p:cNvPr id="20496" name="Text Box 4"/>
            <p:cNvSpPr txBox="1">
              <a:spLocks noChangeArrowheads="1"/>
            </p:cNvSpPr>
            <p:nvPr/>
          </p:nvSpPr>
          <p:spPr bwMode="auto">
            <a:xfrm>
              <a:off x="1316" y="1207"/>
              <a:ext cx="70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4000" b="1"/>
                <a:t>U</a:t>
              </a:r>
            </a:p>
          </p:txBody>
        </p:sp>
        <p:sp>
          <p:nvSpPr>
            <p:cNvPr id="20497" name="Text Box 5"/>
            <p:cNvSpPr txBox="1">
              <a:spLocks noChangeArrowheads="1"/>
            </p:cNvSpPr>
            <p:nvPr/>
          </p:nvSpPr>
          <p:spPr bwMode="auto">
            <a:xfrm>
              <a:off x="930" y="1026"/>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chemeClr val="accent2"/>
                  </a:solidFill>
                </a:rPr>
                <a:t>238</a:t>
              </a:r>
            </a:p>
          </p:txBody>
        </p:sp>
        <p:sp>
          <p:nvSpPr>
            <p:cNvPr id="20498" name="Text Box 6"/>
            <p:cNvSpPr txBox="1">
              <a:spLocks noChangeArrowheads="1"/>
            </p:cNvSpPr>
            <p:nvPr/>
          </p:nvSpPr>
          <p:spPr bwMode="auto">
            <a:xfrm>
              <a:off x="1021" y="1480"/>
              <a:ext cx="3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rgbClr val="FF0066"/>
                  </a:solidFill>
                </a:rPr>
                <a:t>92</a:t>
              </a:r>
            </a:p>
          </p:txBody>
        </p:sp>
      </p:grpSp>
      <p:grpSp>
        <p:nvGrpSpPr>
          <p:cNvPr id="3" name="Group 7"/>
          <p:cNvGrpSpPr>
            <a:grpSpLocks/>
          </p:cNvGrpSpPr>
          <p:nvPr/>
        </p:nvGrpSpPr>
        <p:grpSpPr bwMode="auto">
          <a:xfrm>
            <a:off x="3994150" y="1390650"/>
            <a:ext cx="1728788" cy="1239838"/>
            <a:chOff x="1859" y="2297"/>
            <a:chExt cx="1089" cy="781"/>
          </a:xfrm>
        </p:grpSpPr>
        <p:sp>
          <p:nvSpPr>
            <p:cNvPr id="20493" name="Text Box 8"/>
            <p:cNvSpPr txBox="1">
              <a:spLocks noChangeArrowheads="1"/>
            </p:cNvSpPr>
            <p:nvPr/>
          </p:nvSpPr>
          <p:spPr bwMode="auto">
            <a:xfrm>
              <a:off x="2245" y="2478"/>
              <a:ext cx="70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4000" b="1"/>
                <a:t>Th</a:t>
              </a:r>
            </a:p>
          </p:txBody>
        </p:sp>
        <p:sp>
          <p:nvSpPr>
            <p:cNvPr id="20494" name="Text Box 9"/>
            <p:cNvSpPr txBox="1">
              <a:spLocks noChangeArrowheads="1"/>
            </p:cNvSpPr>
            <p:nvPr/>
          </p:nvSpPr>
          <p:spPr bwMode="auto">
            <a:xfrm>
              <a:off x="1859" y="2297"/>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chemeClr val="accent2"/>
                  </a:solidFill>
                </a:rPr>
                <a:t>234</a:t>
              </a:r>
            </a:p>
          </p:txBody>
        </p:sp>
        <p:sp>
          <p:nvSpPr>
            <p:cNvPr id="20495" name="Text Box 10"/>
            <p:cNvSpPr txBox="1">
              <a:spLocks noChangeArrowheads="1"/>
            </p:cNvSpPr>
            <p:nvPr/>
          </p:nvSpPr>
          <p:spPr bwMode="auto">
            <a:xfrm>
              <a:off x="1950" y="2751"/>
              <a:ext cx="3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rgbClr val="FF0066"/>
                  </a:solidFill>
                </a:rPr>
                <a:t>90</a:t>
              </a:r>
            </a:p>
          </p:txBody>
        </p:sp>
      </p:grpSp>
      <p:grpSp>
        <p:nvGrpSpPr>
          <p:cNvPr id="4" name="Group 11"/>
          <p:cNvGrpSpPr>
            <a:grpSpLocks/>
          </p:cNvGrpSpPr>
          <p:nvPr/>
        </p:nvGrpSpPr>
        <p:grpSpPr bwMode="auto">
          <a:xfrm>
            <a:off x="6226175" y="1389063"/>
            <a:ext cx="1474788" cy="1239837"/>
            <a:chOff x="3833" y="2478"/>
            <a:chExt cx="929" cy="781"/>
          </a:xfrm>
        </p:grpSpPr>
        <p:sp>
          <p:nvSpPr>
            <p:cNvPr id="20490" name="Text Box 12"/>
            <p:cNvSpPr txBox="1">
              <a:spLocks noChangeArrowheads="1"/>
            </p:cNvSpPr>
            <p:nvPr/>
          </p:nvSpPr>
          <p:spPr bwMode="auto">
            <a:xfrm>
              <a:off x="4059" y="2659"/>
              <a:ext cx="70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l-GR" sz="4000" b="1">
                  <a:latin typeface="Cambria" charset="0"/>
                </a:rPr>
                <a:t>α</a:t>
              </a:r>
            </a:p>
          </p:txBody>
        </p:sp>
        <p:sp>
          <p:nvSpPr>
            <p:cNvPr id="20491" name="Text Box 13"/>
            <p:cNvSpPr txBox="1">
              <a:spLocks noChangeArrowheads="1"/>
            </p:cNvSpPr>
            <p:nvPr/>
          </p:nvSpPr>
          <p:spPr bwMode="auto">
            <a:xfrm>
              <a:off x="3833" y="2478"/>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chemeClr val="accent2"/>
                  </a:solidFill>
                </a:rPr>
                <a:t>4</a:t>
              </a:r>
            </a:p>
          </p:txBody>
        </p:sp>
        <p:sp>
          <p:nvSpPr>
            <p:cNvPr id="20492" name="Text Box 14"/>
            <p:cNvSpPr txBox="1">
              <a:spLocks noChangeArrowheads="1"/>
            </p:cNvSpPr>
            <p:nvPr/>
          </p:nvSpPr>
          <p:spPr bwMode="auto">
            <a:xfrm>
              <a:off x="3833" y="2932"/>
              <a:ext cx="3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rgbClr val="FF0066"/>
                  </a:solidFill>
                </a:rPr>
                <a:t>2</a:t>
              </a:r>
            </a:p>
          </p:txBody>
        </p:sp>
      </p:grpSp>
      <p:sp>
        <p:nvSpPr>
          <p:cNvPr id="175119" name="Line 15"/>
          <p:cNvSpPr>
            <a:spLocks noChangeShapeType="1"/>
          </p:cNvSpPr>
          <p:nvPr/>
        </p:nvSpPr>
        <p:spPr bwMode="auto">
          <a:xfrm>
            <a:off x="3275013" y="2009775"/>
            <a:ext cx="6477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5120" name="Text Box 16"/>
          <p:cNvSpPr txBox="1">
            <a:spLocks noChangeArrowheads="1"/>
          </p:cNvSpPr>
          <p:nvPr/>
        </p:nvSpPr>
        <p:spPr bwMode="auto">
          <a:xfrm>
            <a:off x="5651500" y="1628775"/>
            <a:ext cx="7921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4400" b="1"/>
              <a:t>+</a:t>
            </a:r>
          </a:p>
        </p:txBody>
      </p:sp>
      <p:sp>
        <p:nvSpPr>
          <p:cNvPr id="175121" name="Text Box 17"/>
          <p:cNvSpPr txBox="1">
            <a:spLocks noChangeArrowheads="1"/>
          </p:cNvSpPr>
          <p:nvPr/>
        </p:nvSpPr>
        <p:spPr bwMode="auto">
          <a:xfrm>
            <a:off x="1116013" y="2852738"/>
            <a:ext cx="7129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000" b="1">
                <a:solidFill>
                  <a:srgbClr val="FF0000"/>
                </a:solidFill>
              </a:rPr>
              <a:t>Uranium 238</a:t>
            </a:r>
            <a:r>
              <a:rPr lang="en-GB" sz="2000"/>
              <a:t> decays to </a:t>
            </a:r>
            <a:r>
              <a:rPr lang="en-GB" sz="2000" b="1">
                <a:solidFill>
                  <a:srgbClr val="FF0000"/>
                </a:solidFill>
              </a:rPr>
              <a:t>Thorium 234</a:t>
            </a:r>
            <a:r>
              <a:rPr lang="en-GB" sz="2000"/>
              <a:t> plus an </a:t>
            </a:r>
            <a:r>
              <a:rPr lang="en-GB" sz="2000" b="1">
                <a:solidFill>
                  <a:srgbClr val="FF0000"/>
                </a:solidFill>
              </a:rPr>
              <a:t>alpha particle</a:t>
            </a:r>
            <a:r>
              <a:rPr lang="en-GB" sz="2000" b="1"/>
              <a:t>.</a:t>
            </a:r>
          </a:p>
        </p:txBody>
      </p:sp>
      <p:sp>
        <p:nvSpPr>
          <p:cNvPr id="175123" name="Text Box 19"/>
          <p:cNvSpPr txBox="1">
            <a:spLocks noChangeArrowheads="1"/>
          </p:cNvSpPr>
          <p:nvPr/>
        </p:nvSpPr>
        <p:spPr bwMode="auto">
          <a:xfrm>
            <a:off x="395288" y="3721100"/>
            <a:ext cx="84978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400" b="1"/>
              <a:t>Notes:</a:t>
            </a:r>
          </a:p>
          <a:p>
            <a:pPr>
              <a:spcBef>
                <a:spcPct val="50000"/>
              </a:spcBef>
            </a:pPr>
            <a:r>
              <a:rPr lang="en-GB" sz="2400"/>
              <a:t>1. The mass and atomic numbers must balance on each side of the equation: (238 = 234 + 4  AND  92 = 90 +2)</a:t>
            </a:r>
          </a:p>
        </p:txBody>
      </p:sp>
    </p:spTree>
    <p:extLst>
      <p:ext uri="{BB962C8B-B14F-4D97-AF65-F5344CB8AC3E}">
        <p14:creationId xmlns:p14="http://schemas.microsoft.com/office/powerpoint/2010/main" val="245434714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633412"/>
          </a:xfrm>
        </p:spPr>
        <p:txBody>
          <a:bodyPr>
            <a:normAutofit fontScale="90000"/>
          </a:bodyPr>
          <a:lstStyle/>
          <a:p>
            <a:pPr fontAlgn="auto">
              <a:spcAft>
                <a:spcPts val="0"/>
              </a:spcAft>
              <a:defRPr/>
            </a:pPr>
            <a:r>
              <a:rPr lang="en-GB" dirty="0" smtClean="0">
                <a:solidFill>
                  <a:schemeClr val="tx1"/>
                </a:solidFill>
                <a:latin typeface="+mn-lt"/>
                <a:ea typeface="+mj-ea"/>
              </a:rPr>
              <a:t>Question</a:t>
            </a:r>
          </a:p>
        </p:txBody>
      </p:sp>
      <p:sp>
        <p:nvSpPr>
          <p:cNvPr id="14339" name="Text Box 6"/>
          <p:cNvSpPr txBox="1">
            <a:spLocks noChangeArrowheads="1"/>
          </p:cNvSpPr>
          <p:nvPr/>
        </p:nvSpPr>
        <p:spPr bwMode="auto">
          <a:xfrm>
            <a:off x="539750" y="1052513"/>
            <a:ext cx="82089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i="1"/>
              <a:t>Show the equation for Plutonium 239 (</a:t>
            </a:r>
            <a:r>
              <a:rPr lang="en-GB" sz="2800" b="1" i="1"/>
              <a:t>Pu</a:t>
            </a:r>
            <a:r>
              <a:rPr lang="en-GB" sz="2800" i="1"/>
              <a:t>) decaying by alpha emission to Uranium (atomic number 92).</a:t>
            </a:r>
          </a:p>
          <a:p>
            <a:pPr>
              <a:spcBef>
                <a:spcPct val="50000"/>
              </a:spcBef>
            </a:pPr>
            <a:r>
              <a:rPr lang="en-GB" sz="2800" i="1"/>
              <a:t>Ans:</a:t>
            </a:r>
          </a:p>
        </p:txBody>
      </p:sp>
      <p:grpSp>
        <p:nvGrpSpPr>
          <p:cNvPr id="2" name="Group 24"/>
          <p:cNvGrpSpPr>
            <a:grpSpLocks/>
          </p:cNvGrpSpPr>
          <p:nvPr/>
        </p:nvGrpSpPr>
        <p:grpSpPr bwMode="auto">
          <a:xfrm>
            <a:off x="1331913" y="2828925"/>
            <a:ext cx="5865812" cy="1241425"/>
            <a:chOff x="839" y="1782"/>
            <a:chExt cx="3695" cy="782"/>
          </a:xfrm>
        </p:grpSpPr>
        <p:grpSp>
          <p:nvGrpSpPr>
            <p:cNvPr id="21509" name="Group 10"/>
            <p:cNvGrpSpPr>
              <a:grpSpLocks/>
            </p:cNvGrpSpPr>
            <p:nvPr/>
          </p:nvGrpSpPr>
          <p:grpSpPr bwMode="auto">
            <a:xfrm>
              <a:off x="839" y="1782"/>
              <a:ext cx="1089" cy="781"/>
              <a:chOff x="930" y="1026"/>
              <a:chExt cx="1089" cy="781"/>
            </a:xfrm>
          </p:grpSpPr>
          <p:sp>
            <p:nvSpPr>
              <p:cNvPr id="21520" name="Text Box 11"/>
              <p:cNvSpPr txBox="1">
                <a:spLocks noChangeArrowheads="1"/>
              </p:cNvSpPr>
              <p:nvPr/>
            </p:nvSpPr>
            <p:spPr bwMode="auto">
              <a:xfrm>
                <a:off x="1316" y="1207"/>
                <a:ext cx="70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4000" b="1"/>
                  <a:t>Pu</a:t>
                </a:r>
              </a:p>
            </p:txBody>
          </p:sp>
          <p:sp>
            <p:nvSpPr>
              <p:cNvPr id="21521" name="Text Box 12"/>
              <p:cNvSpPr txBox="1">
                <a:spLocks noChangeArrowheads="1"/>
              </p:cNvSpPr>
              <p:nvPr/>
            </p:nvSpPr>
            <p:spPr bwMode="auto">
              <a:xfrm>
                <a:off x="930" y="1026"/>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chemeClr val="accent2"/>
                    </a:solidFill>
                  </a:rPr>
                  <a:t>239</a:t>
                </a:r>
              </a:p>
            </p:txBody>
          </p:sp>
          <p:sp>
            <p:nvSpPr>
              <p:cNvPr id="21522" name="Text Box 13"/>
              <p:cNvSpPr txBox="1">
                <a:spLocks noChangeArrowheads="1"/>
              </p:cNvSpPr>
              <p:nvPr/>
            </p:nvSpPr>
            <p:spPr bwMode="auto">
              <a:xfrm>
                <a:off x="1021" y="1480"/>
                <a:ext cx="3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rgbClr val="FF0066"/>
                    </a:solidFill>
                  </a:rPr>
                  <a:t>94</a:t>
                </a:r>
              </a:p>
            </p:txBody>
          </p:sp>
        </p:grpSp>
        <p:grpSp>
          <p:nvGrpSpPr>
            <p:cNvPr id="21510" name="Group 14"/>
            <p:cNvGrpSpPr>
              <a:grpSpLocks/>
            </p:cNvGrpSpPr>
            <p:nvPr/>
          </p:nvGrpSpPr>
          <p:grpSpPr bwMode="auto">
            <a:xfrm>
              <a:off x="2199" y="1783"/>
              <a:ext cx="1089" cy="781"/>
              <a:chOff x="1859" y="2297"/>
              <a:chExt cx="1089" cy="781"/>
            </a:xfrm>
          </p:grpSpPr>
          <p:sp>
            <p:nvSpPr>
              <p:cNvPr id="21517" name="Text Box 15"/>
              <p:cNvSpPr txBox="1">
                <a:spLocks noChangeArrowheads="1"/>
              </p:cNvSpPr>
              <p:nvPr/>
            </p:nvSpPr>
            <p:spPr bwMode="auto">
              <a:xfrm>
                <a:off x="2245" y="2478"/>
                <a:ext cx="70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4000" b="1"/>
                  <a:t>U</a:t>
                </a:r>
              </a:p>
            </p:txBody>
          </p:sp>
          <p:sp>
            <p:nvSpPr>
              <p:cNvPr id="21518" name="Text Box 16"/>
              <p:cNvSpPr txBox="1">
                <a:spLocks noChangeArrowheads="1"/>
              </p:cNvSpPr>
              <p:nvPr/>
            </p:nvSpPr>
            <p:spPr bwMode="auto">
              <a:xfrm>
                <a:off x="1859" y="2297"/>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chemeClr val="accent2"/>
                    </a:solidFill>
                  </a:rPr>
                  <a:t>235</a:t>
                </a:r>
              </a:p>
            </p:txBody>
          </p:sp>
          <p:sp>
            <p:nvSpPr>
              <p:cNvPr id="21519" name="Text Box 17"/>
              <p:cNvSpPr txBox="1">
                <a:spLocks noChangeArrowheads="1"/>
              </p:cNvSpPr>
              <p:nvPr/>
            </p:nvSpPr>
            <p:spPr bwMode="auto">
              <a:xfrm>
                <a:off x="1950" y="2751"/>
                <a:ext cx="3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rgbClr val="FF0066"/>
                    </a:solidFill>
                  </a:rPr>
                  <a:t>92</a:t>
                </a:r>
              </a:p>
            </p:txBody>
          </p:sp>
        </p:grpSp>
        <p:grpSp>
          <p:nvGrpSpPr>
            <p:cNvPr id="21511" name="Group 18"/>
            <p:cNvGrpSpPr>
              <a:grpSpLocks/>
            </p:cNvGrpSpPr>
            <p:nvPr/>
          </p:nvGrpSpPr>
          <p:grpSpPr bwMode="auto">
            <a:xfrm>
              <a:off x="3605" y="1782"/>
              <a:ext cx="929" cy="781"/>
              <a:chOff x="3833" y="2478"/>
              <a:chExt cx="929" cy="781"/>
            </a:xfrm>
          </p:grpSpPr>
          <p:sp>
            <p:nvSpPr>
              <p:cNvPr id="21514" name="Text Box 19"/>
              <p:cNvSpPr txBox="1">
                <a:spLocks noChangeArrowheads="1"/>
              </p:cNvSpPr>
              <p:nvPr/>
            </p:nvSpPr>
            <p:spPr bwMode="auto">
              <a:xfrm>
                <a:off x="4059" y="2659"/>
                <a:ext cx="70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l-GR" sz="4000" b="1">
                    <a:latin typeface="Cambria" charset="0"/>
                  </a:rPr>
                  <a:t>α</a:t>
                </a:r>
              </a:p>
            </p:txBody>
          </p:sp>
          <p:sp>
            <p:nvSpPr>
              <p:cNvPr id="21515" name="Text Box 20"/>
              <p:cNvSpPr txBox="1">
                <a:spLocks noChangeArrowheads="1"/>
              </p:cNvSpPr>
              <p:nvPr/>
            </p:nvSpPr>
            <p:spPr bwMode="auto">
              <a:xfrm>
                <a:off x="3833" y="2478"/>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chemeClr val="accent2"/>
                    </a:solidFill>
                  </a:rPr>
                  <a:t>4</a:t>
                </a:r>
              </a:p>
            </p:txBody>
          </p:sp>
          <p:sp>
            <p:nvSpPr>
              <p:cNvPr id="21516" name="Text Box 21"/>
              <p:cNvSpPr txBox="1">
                <a:spLocks noChangeArrowheads="1"/>
              </p:cNvSpPr>
              <p:nvPr/>
            </p:nvSpPr>
            <p:spPr bwMode="auto">
              <a:xfrm>
                <a:off x="3833" y="2932"/>
                <a:ext cx="3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rgbClr val="FF0066"/>
                    </a:solidFill>
                  </a:rPr>
                  <a:t>2</a:t>
                </a:r>
              </a:p>
            </p:txBody>
          </p:sp>
        </p:grpSp>
        <p:sp>
          <p:nvSpPr>
            <p:cNvPr id="21512" name="Line 22"/>
            <p:cNvSpPr>
              <a:spLocks noChangeShapeType="1"/>
            </p:cNvSpPr>
            <p:nvPr/>
          </p:nvSpPr>
          <p:spPr bwMode="auto">
            <a:xfrm>
              <a:off x="1746" y="2173"/>
              <a:ext cx="408"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3" name="Text Box 23"/>
            <p:cNvSpPr txBox="1">
              <a:spLocks noChangeArrowheads="1"/>
            </p:cNvSpPr>
            <p:nvPr/>
          </p:nvSpPr>
          <p:spPr bwMode="auto">
            <a:xfrm>
              <a:off x="3243" y="1933"/>
              <a:ext cx="49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4400" b="1"/>
                <a:t>+</a:t>
              </a:r>
            </a:p>
          </p:txBody>
        </p:sp>
      </p:grpSp>
    </p:spTree>
    <p:extLst>
      <p:ext uri="{BB962C8B-B14F-4D97-AF65-F5344CB8AC3E}">
        <p14:creationId xmlns:p14="http://schemas.microsoft.com/office/powerpoint/2010/main" val="366141255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Text Box 4"/>
          <p:cNvSpPr txBox="1">
            <a:spLocks noChangeArrowheads="1"/>
          </p:cNvSpPr>
          <p:nvPr/>
        </p:nvSpPr>
        <p:spPr bwMode="auto">
          <a:xfrm>
            <a:off x="0" y="333375"/>
            <a:ext cx="87487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b="0">
                <a:cs typeface="Arial" charset="0"/>
              </a:rPr>
              <a:t>If the parent nucleus is initially at rest then, energy conservation implies that</a:t>
            </a:r>
            <a:r>
              <a:rPr lang="en-GB" b="0">
                <a:cs typeface="Arial" charset="0"/>
              </a:rPr>
              <a:t> </a:t>
            </a:r>
            <a:endParaRPr lang="de-DE" b="0">
              <a:cs typeface="Arial" charset="0"/>
            </a:endParaRPr>
          </a:p>
        </p:txBody>
      </p:sp>
      <p:sp>
        <p:nvSpPr>
          <p:cNvPr id="185350" name="Rectangle 6"/>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190467" name="Object 5"/>
          <p:cNvGraphicFramePr>
            <a:graphicFrameLocks noChangeAspect="1"/>
          </p:cNvGraphicFramePr>
          <p:nvPr/>
        </p:nvGraphicFramePr>
        <p:xfrm>
          <a:off x="827088" y="1484313"/>
          <a:ext cx="6337300" cy="754062"/>
        </p:xfrm>
        <a:graphic>
          <a:graphicData uri="http://schemas.openxmlformats.org/presentationml/2006/ole">
            <mc:AlternateContent xmlns:mc="http://schemas.openxmlformats.org/markup-compatibility/2006">
              <mc:Choice xmlns:v="urn:schemas-microsoft-com:vml" Requires="v">
                <p:oleObj spid="_x0000_s24705" name="Equation" r:id="rId3" imgW="2159000" imgH="254000" progId="Equation.3">
                  <p:embed/>
                </p:oleObj>
              </mc:Choice>
              <mc:Fallback>
                <p:oleObj name="Equation" r:id="rId3" imgW="2159000" imgH="254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484313"/>
                        <a:ext cx="63373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5352"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190469" name="Object 7"/>
          <p:cNvGraphicFramePr>
            <a:graphicFrameLocks noChangeAspect="1"/>
          </p:cNvGraphicFramePr>
          <p:nvPr/>
        </p:nvGraphicFramePr>
        <p:xfrm>
          <a:off x="2555875" y="5013325"/>
          <a:ext cx="3743325" cy="866775"/>
        </p:xfrm>
        <a:graphic>
          <a:graphicData uri="http://schemas.openxmlformats.org/presentationml/2006/ole">
            <mc:AlternateContent xmlns:mc="http://schemas.openxmlformats.org/markup-compatibility/2006">
              <mc:Choice xmlns:v="urn:schemas-microsoft-com:vml" Requires="v">
                <p:oleObj spid="_x0000_s24706" name="Equation" r:id="rId5" imgW="1028254" imgH="241195" progId="Equation.DSMT4">
                  <p:embed/>
                </p:oleObj>
              </mc:Choice>
              <mc:Fallback>
                <p:oleObj name="Equation" r:id="rId5" imgW="1028254" imgH="24119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5013325"/>
                        <a:ext cx="374332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5353" name="Text Box 9"/>
          <p:cNvSpPr txBox="1">
            <a:spLocks noChangeArrowheads="1"/>
          </p:cNvSpPr>
          <p:nvPr/>
        </p:nvSpPr>
        <p:spPr bwMode="auto">
          <a:xfrm>
            <a:off x="0" y="2636838"/>
            <a:ext cx="8675688"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just">
              <a:spcBef>
                <a:spcPct val="50000"/>
              </a:spcBef>
              <a:defRPr/>
            </a:pPr>
            <a:r>
              <a:rPr lang="en-GB" sz="2800" b="0" dirty="0">
                <a:solidFill>
                  <a:schemeClr val="hlink"/>
                </a:solidFill>
                <a:latin typeface="Times New Roman"/>
                <a:cs typeface="Times New Roman"/>
              </a:rPr>
              <a:t>where KD, </a:t>
            </a:r>
            <a:r>
              <a:rPr lang="en-GB" sz="2800" b="0" dirty="0" smtClean="0">
                <a:solidFill>
                  <a:schemeClr val="hlink"/>
                </a:solidFill>
                <a:latin typeface="Times New Roman"/>
                <a:cs typeface="Times New Roman"/>
              </a:rPr>
              <a:t>K_ </a:t>
            </a:r>
            <a:r>
              <a:rPr lang="en-GB" sz="2800" b="0" dirty="0">
                <a:solidFill>
                  <a:schemeClr val="hlink"/>
                </a:solidFill>
                <a:latin typeface="Times New Roman"/>
                <a:cs typeface="Times New Roman"/>
              </a:rPr>
              <a:t>are the kinetic energies of the daughter nuclei and MP, MD and </a:t>
            </a:r>
            <a:r>
              <a:rPr lang="en-GB" sz="2800" b="0" dirty="0" smtClean="0">
                <a:solidFill>
                  <a:schemeClr val="hlink"/>
                </a:solidFill>
                <a:latin typeface="Times New Roman"/>
                <a:cs typeface="Times New Roman"/>
              </a:rPr>
              <a:t>M</a:t>
            </a:r>
            <a:r>
              <a:rPr lang="en-GB" sz="2800" dirty="0">
                <a:solidFill>
                  <a:schemeClr val="hlink"/>
                </a:solidFill>
                <a:latin typeface="Times New Roman"/>
                <a:cs typeface="Times New Roman"/>
                <a:sym typeface="Symbol" charset="0"/>
              </a:rPr>
              <a:t>_</a:t>
            </a:r>
            <a:r>
              <a:rPr lang="en-GB" sz="2800" b="0" dirty="0" smtClean="0">
                <a:solidFill>
                  <a:schemeClr val="hlink"/>
                </a:solidFill>
                <a:latin typeface="Times New Roman"/>
                <a:cs typeface="Times New Roman"/>
              </a:rPr>
              <a:t> </a:t>
            </a:r>
            <a:r>
              <a:rPr lang="en-GB" sz="2800" b="0" dirty="0">
                <a:solidFill>
                  <a:schemeClr val="hlink"/>
                </a:solidFill>
                <a:latin typeface="Times New Roman"/>
                <a:cs typeface="Times New Roman"/>
              </a:rPr>
              <a:t>are the masses of the parent, daughter nuclei and alpha particle respectively. Since the kinetic energy can never be negative, alpha decay occurs if and only if</a:t>
            </a:r>
            <a:endParaRPr lang="de-DE" sz="2800" b="0" dirty="0">
              <a:solidFill>
                <a:schemeClr val="hlink"/>
              </a:solidFill>
              <a:latin typeface="Times New Roman"/>
              <a:cs typeface="Times New Roman"/>
            </a:endParaRPr>
          </a:p>
        </p:txBody>
      </p:sp>
    </p:spTree>
    <p:extLst>
      <p:ext uri="{BB962C8B-B14F-4D97-AF65-F5344CB8AC3E}">
        <p14:creationId xmlns:p14="http://schemas.microsoft.com/office/powerpoint/2010/main" val="168420570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777875"/>
          </a:xfrm>
        </p:spPr>
        <p:txBody>
          <a:bodyPr>
            <a:normAutofit/>
          </a:bodyPr>
          <a:lstStyle/>
          <a:p>
            <a:pPr fontAlgn="auto">
              <a:spcAft>
                <a:spcPts val="0"/>
              </a:spcAft>
              <a:defRPr/>
            </a:pPr>
            <a:r>
              <a:rPr lang="en-GB" b="1" u="sng" dirty="0" smtClean="0">
                <a:solidFill>
                  <a:schemeClr val="tx1"/>
                </a:solidFill>
                <a:latin typeface="+mn-lt"/>
                <a:ea typeface="+mj-ea"/>
              </a:rPr>
              <a:t>Beta Decay</a:t>
            </a:r>
          </a:p>
        </p:txBody>
      </p:sp>
      <p:sp>
        <p:nvSpPr>
          <p:cNvPr id="177155" name="Rectangle 3"/>
          <p:cNvSpPr>
            <a:spLocks noGrp="1" noChangeArrowheads="1"/>
          </p:cNvSpPr>
          <p:nvPr>
            <p:ph type="body" sz="half" idx="1"/>
          </p:nvPr>
        </p:nvSpPr>
        <p:spPr>
          <a:xfrm>
            <a:off x="457200" y="1266896"/>
            <a:ext cx="4043362" cy="4492625"/>
          </a:xfrm>
        </p:spPr>
        <p:txBody>
          <a:bodyPr>
            <a:normAutofit fontScale="92500"/>
          </a:bodyPr>
          <a:lstStyle/>
          <a:p>
            <a:pPr marL="0" indent="0">
              <a:buFontTx/>
              <a:buNone/>
            </a:pPr>
            <a:r>
              <a:rPr lang="en-GB" sz="3000" dirty="0">
                <a:latin typeface="Perpetua" charset="0"/>
              </a:rPr>
              <a:t>Beta particles consist of high speed electrons. </a:t>
            </a:r>
          </a:p>
          <a:p>
            <a:pPr marL="0" indent="0">
              <a:buFontTx/>
              <a:buNone/>
            </a:pPr>
            <a:r>
              <a:rPr lang="en-GB" sz="3000" dirty="0">
                <a:latin typeface="Perpetua" charset="0"/>
              </a:rPr>
              <a:t>They are emitted by isotopes that have too many neutrons. </a:t>
            </a:r>
          </a:p>
          <a:p>
            <a:pPr marL="0" indent="0">
              <a:buFontTx/>
              <a:buNone/>
            </a:pPr>
            <a:r>
              <a:rPr lang="en-GB" sz="3000" dirty="0">
                <a:latin typeface="Perpetua" charset="0"/>
              </a:rPr>
              <a:t>One of these neutrons decays into a proton and an electron. The proton remains in the nucleus but the electron is emitted as the beta particle.</a:t>
            </a:r>
            <a:endParaRPr lang="en-GB" sz="3000" b="1" dirty="0">
              <a:latin typeface="Perpetua" charset="0"/>
            </a:endParaRPr>
          </a:p>
        </p:txBody>
      </p:sp>
      <p:pic>
        <p:nvPicPr>
          <p:cNvPr id="177157" name="Picture 5" descr="199a"/>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4716463" y="1268413"/>
            <a:ext cx="4176712" cy="2451100"/>
          </a:xfrm>
          <a:noFill/>
        </p:spPr>
      </p:pic>
      <p:graphicFrame>
        <p:nvGraphicFramePr>
          <p:cNvPr id="5" name="Object 5"/>
          <p:cNvGraphicFramePr>
            <a:graphicFrameLocks noChangeAspect="1"/>
          </p:cNvGraphicFramePr>
          <p:nvPr>
            <p:extLst>
              <p:ext uri="{D42A27DB-BD31-4B8C-83A1-F6EECF244321}">
                <p14:modId xmlns:p14="http://schemas.microsoft.com/office/powerpoint/2010/main" val="1506017474"/>
              </p:ext>
            </p:extLst>
          </p:nvPr>
        </p:nvGraphicFramePr>
        <p:xfrm>
          <a:off x="2916238" y="5513165"/>
          <a:ext cx="3600450" cy="900112"/>
        </p:xfrm>
        <a:graphic>
          <a:graphicData uri="http://schemas.openxmlformats.org/presentationml/2006/ole">
            <mc:AlternateContent xmlns:mc="http://schemas.openxmlformats.org/markup-compatibility/2006">
              <mc:Choice xmlns:v="urn:schemas-microsoft-com:vml" Requires="v">
                <p:oleObj spid="_x0000_s26689" name="Equation" r:id="rId5" imgW="952087" imgH="241195" progId="Equation.3">
                  <p:embed/>
                </p:oleObj>
              </mc:Choice>
              <mc:Fallback>
                <p:oleObj name="Equation" r:id="rId5" imgW="952087"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5513165"/>
                        <a:ext cx="360045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8360380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57200" y="242888"/>
            <a:ext cx="82296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lgn="ctr">
              <a:lnSpc>
                <a:spcPts val="2400"/>
              </a:lnSpc>
              <a:spcBef>
                <a:spcPct val="50000"/>
              </a:spcBef>
            </a:pPr>
            <a:r>
              <a:rPr lang="en-US" sz="3200" b="1" u="sng"/>
              <a:t>Beta decay</a:t>
            </a:r>
            <a:r>
              <a:rPr lang="en-US" sz="2400" b="1"/>
              <a:t> of Lead-214.</a:t>
            </a:r>
          </a:p>
          <a:p>
            <a:pPr algn="ctr">
              <a:lnSpc>
                <a:spcPts val="2400"/>
              </a:lnSpc>
              <a:spcBef>
                <a:spcPct val="50000"/>
              </a:spcBef>
            </a:pPr>
            <a:r>
              <a:rPr lang="en-US" sz="2800" b="1"/>
              <a:t> The daughter isotope, </a:t>
            </a:r>
            <a:br>
              <a:rPr lang="en-US" sz="2800" b="1"/>
            </a:br>
            <a:r>
              <a:rPr lang="en-US" sz="2800" b="1"/>
              <a:t>Bismuth-214, has a higher atomic number than Lead.</a:t>
            </a:r>
          </a:p>
        </p:txBody>
      </p:sp>
      <p:pic>
        <p:nvPicPr>
          <p:cNvPr id="23555" name="Picture 3" descr="gri76643_1807.jpg                                              00005490Lachina Server                 B10F5F25:"/>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55613" y="1552575"/>
            <a:ext cx="8231187"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7499335"/>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533400" y="457200"/>
            <a:ext cx="8305800" cy="4840288"/>
          </a:xfrm>
        </p:spPr>
        <p:txBody>
          <a:bodyPr>
            <a:normAutofit fontScale="92500" lnSpcReduction="20000"/>
          </a:bodyPr>
          <a:lstStyle/>
          <a:p>
            <a:pPr>
              <a:lnSpc>
                <a:spcPct val="90000"/>
              </a:lnSpc>
            </a:pPr>
            <a:r>
              <a:rPr lang="en-US" sz="2800" dirty="0">
                <a:latin typeface="Perpetua" charset="0"/>
              </a:rPr>
              <a:t> Beta Decay</a:t>
            </a:r>
          </a:p>
          <a:p>
            <a:pPr lvl="1">
              <a:lnSpc>
                <a:spcPct val="90000"/>
              </a:lnSpc>
            </a:pPr>
            <a:r>
              <a:rPr lang="en-US" sz="2800" baseline="30000" dirty="0">
                <a:latin typeface="Perpetua" charset="0"/>
              </a:rPr>
              <a:t>A</a:t>
            </a:r>
            <a:r>
              <a:rPr lang="en-US" sz="2800" dirty="0">
                <a:latin typeface="Perpetua" charset="0"/>
              </a:rPr>
              <a:t>Z </a:t>
            </a:r>
            <a:r>
              <a:rPr lang="en-US" sz="2800" dirty="0">
                <a:latin typeface="Perpetua" charset="0"/>
                <a:sym typeface="Wingdings" charset="0"/>
              </a:rPr>
              <a:t> </a:t>
            </a:r>
            <a:r>
              <a:rPr lang="en-US" sz="2800" baseline="30000" dirty="0">
                <a:latin typeface="Perpetua" charset="0"/>
                <a:sym typeface="Wingdings" charset="0"/>
              </a:rPr>
              <a:t>A</a:t>
            </a:r>
            <a:r>
              <a:rPr lang="en-US" sz="2800" dirty="0">
                <a:latin typeface="Perpetua" charset="0"/>
                <a:sym typeface="Wingdings" charset="0"/>
              </a:rPr>
              <a:t>(Z+1) + e</a:t>
            </a:r>
            <a:r>
              <a:rPr lang="en-US" sz="2800" baseline="30000" dirty="0">
                <a:latin typeface="Perpetua" charset="0"/>
                <a:sym typeface="Wingdings" charset="0"/>
              </a:rPr>
              <a:t>-</a:t>
            </a:r>
            <a:r>
              <a:rPr lang="en-US" sz="2800" dirty="0">
                <a:latin typeface="Perpetua" charset="0"/>
                <a:sym typeface="Wingdings" charset="0"/>
              </a:rPr>
              <a:t> + an anti-neutrino</a:t>
            </a:r>
          </a:p>
          <a:p>
            <a:pPr lvl="2">
              <a:lnSpc>
                <a:spcPct val="90000"/>
              </a:lnSpc>
            </a:pPr>
            <a:r>
              <a:rPr lang="en-US" sz="2800" dirty="0">
                <a:latin typeface="Perpetua" charset="0"/>
                <a:sym typeface="Wingdings" charset="0"/>
              </a:rPr>
              <a:t>A neutron has converted into a proton, electron and an anti-neutrino.</a:t>
            </a:r>
          </a:p>
          <a:p>
            <a:pPr lvl="2">
              <a:lnSpc>
                <a:spcPct val="90000"/>
              </a:lnSpc>
            </a:pPr>
            <a:endParaRPr lang="en-US" sz="2800" dirty="0">
              <a:latin typeface="Perpetua" charset="0"/>
              <a:sym typeface="Wingdings" charset="0"/>
            </a:endParaRPr>
          </a:p>
          <a:p>
            <a:pPr>
              <a:lnSpc>
                <a:spcPct val="90000"/>
              </a:lnSpc>
            </a:pPr>
            <a:r>
              <a:rPr lang="en-US" sz="2800" dirty="0">
                <a:latin typeface="Perpetua" charset="0"/>
              </a:rPr>
              <a:t> Positron Decay</a:t>
            </a:r>
          </a:p>
          <a:p>
            <a:pPr lvl="1">
              <a:lnSpc>
                <a:spcPct val="90000"/>
              </a:lnSpc>
            </a:pPr>
            <a:r>
              <a:rPr lang="en-US" sz="2800" baseline="30000" dirty="0">
                <a:latin typeface="Perpetua" charset="0"/>
              </a:rPr>
              <a:t>A</a:t>
            </a:r>
            <a:r>
              <a:rPr lang="en-US" sz="2800" dirty="0">
                <a:latin typeface="Perpetua" charset="0"/>
              </a:rPr>
              <a:t>Z </a:t>
            </a:r>
            <a:r>
              <a:rPr lang="en-US" sz="2800" dirty="0">
                <a:latin typeface="Perpetua" charset="0"/>
                <a:sym typeface="Wingdings" charset="0"/>
              </a:rPr>
              <a:t>  </a:t>
            </a:r>
            <a:r>
              <a:rPr lang="en-US" sz="2800" baseline="30000" dirty="0">
                <a:latin typeface="Perpetua" charset="0"/>
                <a:sym typeface="Wingdings" charset="0"/>
              </a:rPr>
              <a:t>A</a:t>
            </a:r>
            <a:r>
              <a:rPr lang="en-US" sz="2800" dirty="0">
                <a:latin typeface="Perpetua" charset="0"/>
                <a:sym typeface="Wingdings" charset="0"/>
              </a:rPr>
              <a:t>(Z-1) + e</a:t>
            </a:r>
            <a:r>
              <a:rPr lang="en-US" sz="2800" baseline="30000" dirty="0">
                <a:latin typeface="Perpetua" charset="0"/>
                <a:sym typeface="Wingdings" charset="0"/>
              </a:rPr>
              <a:t>+</a:t>
            </a:r>
            <a:r>
              <a:rPr lang="en-US" sz="2800" dirty="0">
                <a:latin typeface="Perpetua" charset="0"/>
                <a:sym typeface="Wingdings" charset="0"/>
              </a:rPr>
              <a:t> + a neutrino</a:t>
            </a:r>
          </a:p>
          <a:p>
            <a:pPr lvl="2">
              <a:lnSpc>
                <a:spcPct val="90000"/>
              </a:lnSpc>
            </a:pPr>
            <a:r>
              <a:rPr lang="en-US" sz="2800" dirty="0">
                <a:latin typeface="Perpetua" charset="0"/>
              </a:rPr>
              <a:t>A proton has converted into a neutron, positron and a neutrino.</a:t>
            </a:r>
          </a:p>
          <a:p>
            <a:pPr lvl="2">
              <a:lnSpc>
                <a:spcPct val="90000"/>
              </a:lnSpc>
            </a:pPr>
            <a:endParaRPr lang="en-US" sz="2800" dirty="0">
              <a:latin typeface="Perpetua" charset="0"/>
            </a:endParaRPr>
          </a:p>
          <a:p>
            <a:pPr>
              <a:lnSpc>
                <a:spcPct val="90000"/>
              </a:lnSpc>
            </a:pPr>
            <a:r>
              <a:rPr lang="en-US" sz="2800" dirty="0">
                <a:latin typeface="Perpetua" charset="0"/>
              </a:rPr>
              <a:t> Electron Capture </a:t>
            </a:r>
          </a:p>
          <a:p>
            <a:pPr lvl="1">
              <a:lnSpc>
                <a:spcPct val="90000"/>
              </a:lnSpc>
            </a:pPr>
            <a:r>
              <a:rPr lang="en-US" sz="2800" baseline="30000" dirty="0">
                <a:latin typeface="Perpetua" charset="0"/>
              </a:rPr>
              <a:t>A</a:t>
            </a:r>
            <a:r>
              <a:rPr lang="en-US" sz="2800" dirty="0">
                <a:latin typeface="Perpetua" charset="0"/>
              </a:rPr>
              <a:t>Z + </a:t>
            </a:r>
            <a:r>
              <a:rPr lang="en-US" sz="2800" dirty="0">
                <a:latin typeface="Perpetua" charset="0"/>
                <a:sym typeface="Wingdings" charset="0"/>
              </a:rPr>
              <a:t>e</a:t>
            </a:r>
            <a:r>
              <a:rPr lang="en-US" sz="2800" baseline="30000" dirty="0">
                <a:latin typeface="Perpetua" charset="0"/>
                <a:sym typeface="Wingdings" charset="0"/>
              </a:rPr>
              <a:t>-</a:t>
            </a:r>
            <a:r>
              <a:rPr lang="en-US" sz="2800" dirty="0">
                <a:latin typeface="Perpetua" charset="0"/>
                <a:sym typeface="Wingdings" charset="0"/>
              </a:rPr>
              <a:t>   </a:t>
            </a:r>
            <a:r>
              <a:rPr lang="en-US" sz="2800" baseline="30000" dirty="0">
                <a:latin typeface="Perpetua" charset="0"/>
                <a:sym typeface="Wingdings" charset="0"/>
              </a:rPr>
              <a:t>A</a:t>
            </a:r>
            <a:r>
              <a:rPr lang="en-US" sz="2800" dirty="0">
                <a:latin typeface="Perpetua" charset="0"/>
                <a:sym typeface="Wingdings" charset="0"/>
              </a:rPr>
              <a:t>(Z-1) + a neutrino</a:t>
            </a:r>
          </a:p>
          <a:p>
            <a:pPr lvl="2">
              <a:lnSpc>
                <a:spcPct val="90000"/>
              </a:lnSpc>
            </a:pPr>
            <a:r>
              <a:rPr lang="en-US" sz="2800" dirty="0">
                <a:latin typeface="Perpetua" charset="0"/>
              </a:rPr>
              <a:t>A proton and an electron have converted into a neutron and a neutrino.</a:t>
            </a:r>
          </a:p>
          <a:p>
            <a:pPr lvl="2">
              <a:lnSpc>
                <a:spcPct val="90000"/>
              </a:lnSpc>
            </a:pPr>
            <a:endParaRPr lang="en-US" sz="2800" dirty="0">
              <a:latin typeface="Perpetua" charset="0"/>
            </a:endParaRPr>
          </a:p>
        </p:txBody>
      </p:sp>
    </p:spTree>
    <p:extLst>
      <p:ext uri="{BB962C8B-B14F-4D97-AF65-F5344CB8AC3E}">
        <p14:creationId xmlns:p14="http://schemas.microsoft.com/office/powerpoint/2010/main" val="394226797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777875"/>
          </a:xfrm>
        </p:spPr>
        <p:txBody>
          <a:bodyPr>
            <a:normAutofit/>
          </a:bodyPr>
          <a:lstStyle/>
          <a:p>
            <a:pPr fontAlgn="auto">
              <a:spcAft>
                <a:spcPts val="0"/>
              </a:spcAft>
              <a:defRPr/>
            </a:pPr>
            <a:r>
              <a:rPr lang="en-GB" sz="3600" dirty="0" smtClean="0">
                <a:solidFill>
                  <a:schemeClr val="tx1"/>
                </a:solidFill>
                <a:latin typeface="+mn-lt"/>
                <a:ea typeface="+mj-ea"/>
              </a:rPr>
              <a:t>Example: The decay of Carbon 14</a:t>
            </a:r>
          </a:p>
        </p:txBody>
      </p:sp>
      <p:grpSp>
        <p:nvGrpSpPr>
          <p:cNvPr id="2" name="Group 3"/>
          <p:cNvGrpSpPr>
            <a:grpSpLocks/>
          </p:cNvGrpSpPr>
          <p:nvPr/>
        </p:nvGrpSpPr>
        <p:grpSpPr bwMode="auto">
          <a:xfrm>
            <a:off x="1835150" y="1389063"/>
            <a:ext cx="1728788" cy="1239837"/>
            <a:chOff x="930" y="1026"/>
            <a:chExt cx="1089" cy="781"/>
          </a:xfrm>
        </p:grpSpPr>
        <p:sp>
          <p:nvSpPr>
            <p:cNvPr id="25621" name="Text Box 4"/>
            <p:cNvSpPr txBox="1">
              <a:spLocks noChangeArrowheads="1"/>
            </p:cNvSpPr>
            <p:nvPr/>
          </p:nvSpPr>
          <p:spPr bwMode="auto">
            <a:xfrm>
              <a:off x="1316" y="1207"/>
              <a:ext cx="70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4000" b="1"/>
                <a:t>C</a:t>
              </a:r>
            </a:p>
          </p:txBody>
        </p:sp>
        <p:sp>
          <p:nvSpPr>
            <p:cNvPr id="25622" name="Text Box 5"/>
            <p:cNvSpPr txBox="1">
              <a:spLocks noChangeArrowheads="1"/>
            </p:cNvSpPr>
            <p:nvPr/>
          </p:nvSpPr>
          <p:spPr bwMode="auto">
            <a:xfrm>
              <a:off x="930" y="1026"/>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chemeClr val="accent2"/>
                  </a:solidFill>
                </a:rPr>
                <a:t>14</a:t>
              </a:r>
            </a:p>
          </p:txBody>
        </p:sp>
        <p:sp>
          <p:nvSpPr>
            <p:cNvPr id="25623" name="Text Box 6"/>
            <p:cNvSpPr txBox="1">
              <a:spLocks noChangeArrowheads="1"/>
            </p:cNvSpPr>
            <p:nvPr/>
          </p:nvSpPr>
          <p:spPr bwMode="auto">
            <a:xfrm>
              <a:off x="1021" y="1480"/>
              <a:ext cx="3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rgbClr val="FF0066"/>
                  </a:solidFill>
                </a:rPr>
                <a:t>6</a:t>
              </a:r>
            </a:p>
          </p:txBody>
        </p:sp>
      </p:grpSp>
      <p:grpSp>
        <p:nvGrpSpPr>
          <p:cNvPr id="3" name="Group 7"/>
          <p:cNvGrpSpPr>
            <a:grpSpLocks/>
          </p:cNvGrpSpPr>
          <p:nvPr/>
        </p:nvGrpSpPr>
        <p:grpSpPr bwMode="auto">
          <a:xfrm>
            <a:off x="3994150" y="1390650"/>
            <a:ext cx="1728788" cy="1239838"/>
            <a:chOff x="1859" y="2297"/>
            <a:chExt cx="1089" cy="781"/>
          </a:xfrm>
        </p:grpSpPr>
        <p:sp>
          <p:nvSpPr>
            <p:cNvPr id="25618" name="Text Box 8"/>
            <p:cNvSpPr txBox="1">
              <a:spLocks noChangeArrowheads="1"/>
            </p:cNvSpPr>
            <p:nvPr/>
          </p:nvSpPr>
          <p:spPr bwMode="auto">
            <a:xfrm>
              <a:off x="2245" y="2478"/>
              <a:ext cx="70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4000" b="1"/>
                <a:t>N</a:t>
              </a:r>
            </a:p>
          </p:txBody>
        </p:sp>
        <p:sp>
          <p:nvSpPr>
            <p:cNvPr id="25619" name="Text Box 9"/>
            <p:cNvSpPr txBox="1">
              <a:spLocks noChangeArrowheads="1"/>
            </p:cNvSpPr>
            <p:nvPr/>
          </p:nvSpPr>
          <p:spPr bwMode="auto">
            <a:xfrm>
              <a:off x="1859" y="2297"/>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chemeClr val="accent2"/>
                  </a:solidFill>
                </a:rPr>
                <a:t>14</a:t>
              </a:r>
            </a:p>
          </p:txBody>
        </p:sp>
        <p:sp>
          <p:nvSpPr>
            <p:cNvPr id="25620" name="Text Box 10"/>
            <p:cNvSpPr txBox="1">
              <a:spLocks noChangeArrowheads="1"/>
            </p:cNvSpPr>
            <p:nvPr/>
          </p:nvSpPr>
          <p:spPr bwMode="auto">
            <a:xfrm>
              <a:off x="1950" y="2751"/>
              <a:ext cx="3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rgbClr val="FF0066"/>
                  </a:solidFill>
                </a:rPr>
                <a:t>7</a:t>
              </a:r>
            </a:p>
          </p:txBody>
        </p:sp>
      </p:grpSp>
      <p:grpSp>
        <p:nvGrpSpPr>
          <p:cNvPr id="4" name="Group 25"/>
          <p:cNvGrpSpPr>
            <a:grpSpLocks/>
          </p:cNvGrpSpPr>
          <p:nvPr/>
        </p:nvGrpSpPr>
        <p:grpSpPr bwMode="auto">
          <a:xfrm>
            <a:off x="6226175" y="1412875"/>
            <a:ext cx="1474788" cy="1216025"/>
            <a:chOff x="3922" y="890"/>
            <a:chExt cx="929" cy="766"/>
          </a:xfrm>
        </p:grpSpPr>
        <p:sp>
          <p:nvSpPr>
            <p:cNvPr id="25615" name="Text Box 12"/>
            <p:cNvSpPr txBox="1">
              <a:spLocks noChangeArrowheads="1"/>
            </p:cNvSpPr>
            <p:nvPr/>
          </p:nvSpPr>
          <p:spPr bwMode="auto">
            <a:xfrm>
              <a:off x="4148" y="1056"/>
              <a:ext cx="70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l-GR" sz="4000" b="1">
                  <a:latin typeface="Cambria" charset="0"/>
                </a:rPr>
                <a:t>β</a:t>
              </a:r>
              <a:r>
                <a:rPr lang="en-GB" sz="4000" b="1" baseline="68000"/>
                <a:t>-</a:t>
              </a:r>
              <a:endParaRPr lang="el-GR" sz="4000" b="1" baseline="68000">
                <a:latin typeface="Cambria" charset="0"/>
              </a:endParaRPr>
            </a:p>
          </p:txBody>
        </p:sp>
        <p:sp>
          <p:nvSpPr>
            <p:cNvPr id="25616" name="Text Box 13"/>
            <p:cNvSpPr txBox="1">
              <a:spLocks noChangeArrowheads="1"/>
            </p:cNvSpPr>
            <p:nvPr/>
          </p:nvSpPr>
          <p:spPr bwMode="auto">
            <a:xfrm>
              <a:off x="3969" y="890"/>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chemeClr val="accent2"/>
                  </a:solidFill>
                </a:rPr>
                <a:t>0</a:t>
              </a:r>
            </a:p>
          </p:txBody>
        </p:sp>
        <p:sp>
          <p:nvSpPr>
            <p:cNvPr id="25617" name="Text Box 14"/>
            <p:cNvSpPr txBox="1">
              <a:spLocks noChangeArrowheads="1"/>
            </p:cNvSpPr>
            <p:nvPr/>
          </p:nvSpPr>
          <p:spPr bwMode="auto">
            <a:xfrm>
              <a:off x="3922" y="1329"/>
              <a:ext cx="3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rgbClr val="FF0066"/>
                  </a:solidFill>
                </a:rPr>
                <a:t>-1</a:t>
              </a:r>
            </a:p>
          </p:txBody>
        </p:sp>
      </p:grpSp>
      <p:sp>
        <p:nvSpPr>
          <p:cNvPr id="182287" name="Line 15"/>
          <p:cNvSpPr>
            <a:spLocks noChangeShapeType="1"/>
          </p:cNvSpPr>
          <p:nvPr/>
        </p:nvSpPr>
        <p:spPr bwMode="auto">
          <a:xfrm>
            <a:off x="3275013" y="2009775"/>
            <a:ext cx="6477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2288" name="Text Box 16"/>
          <p:cNvSpPr txBox="1">
            <a:spLocks noChangeArrowheads="1"/>
          </p:cNvSpPr>
          <p:nvPr/>
        </p:nvSpPr>
        <p:spPr bwMode="auto">
          <a:xfrm>
            <a:off x="5508625" y="1628775"/>
            <a:ext cx="7921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4400" b="1"/>
              <a:t>+</a:t>
            </a:r>
          </a:p>
        </p:txBody>
      </p:sp>
      <p:sp>
        <p:nvSpPr>
          <p:cNvPr id="182289" name="Text Box 17"/>
          <p:cNvSpPr txBox="1">
            <a:spLocks noChangeArrowheads="1"/>
          </p:cNvSpPr>
          <p:nvPr/>
        </p:nvSpPr>
        <p:spPr bwMode="auto">
          <a:xfrm>
            <a:off x="1258888" y="2852738"/>
            <a:ext cx="7129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000" b="1">
                <a:solidFill>
                  <a:srgbClr val="FF0000"/>
                </a:solidFill>
              </a:rPr>
              <a:t>Carbon 14</a:t>
            </a:r>
            <a:r>
              <a:rPr lang="en-GB" sz="2000"/>
              <a:t> decays to </a:t>
            </a:r>
            <a:r>
              <a:rPr lang="en-GB" sz="2000" b="1">
                <a:solidFill>
                  <a:srgbClr val="FF0000"/>
                </a:solidFill>
              </a:rPr>
              <a:t>Nitrogen 14</a:t>
            </a:r>
            <a:r>
              <a:rPr lang="en-GB" sz="2000"/>
              <a:t> plus a </a:t>
            </a:r>
            <a:r>
              <a:rPr lang="en-GB" sz="2000" b="1">
                <a:solidFill>
                  <a:srgbClr val="FF0000"/>
                </a:solidFill>
              </a:rPr>
              <a:t>beta particle</a:t>
            </a:r>
            <a:r>
              <a:rPr lang="en-GB" sz="2000" b="1"/>
              <a:t>.</a:t>
            </a:r>
          </a:p>
        </p:txBody>
      </p:sp>
      <p:sp>
        <p:nvSpPr>
          <p:cNvPr id="182290" name="Text Box 18"/>
          <p:cNvSpPr txBox="1">
            <a:spLocks noChangeArrowheads="1"/>
          </p:cNvSpPr>
          <p:nvPr/>
        </p:nvSpPr>
        <p:spPr bwMode="auto">
          <a:xfrm>
            <a:off x="646113" y="3573463"/>
            <a:ext cx="8497887"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400" b="1"/>
              <a:t>Notes:</a:t>
            </a:r>
          </a:p>
          <a:p>
            <a:pPr>
              <a:spcBef>
                <a:spcPct val="50000"/>
              </a:spcBef>
            </a:pPr>
            <a:r>
              <a:rPr lang="en-GB" sz="2400"/>
              <a:t>1. The beta particle, being negatively charged, has an effective atomic number of minus one.</a:t>
            </a:r>
          </a:p>
          <a:p>
            <a:pPr>
              <a:spcBef>
                <a:spcPct val="50000"/>
              </a:spcBef>
            </a:pPr>
            <a:r>
              <a:rPr lang="en-GB" sz="2400"/>
              <a:t>2. The beta particle can also be notated as:</a:t>
            </a:r>
          </a:p>
        </p:txBody>
      </p:sp>
      <p:grpSp>
        <p:nvGrpSpPr>
          <p:cNvPr id="5" name="Group 26"/>
          <p:cNvGrpSpPr>
            <a:grpSpLocks/>
          </p:cNvGrpSpPr>
          <p:nvPr/>
        </p:nvGrpSpPr>
        <p:grpSpPr bwMode="auto">
          <a:xfrm>
            <a:off x="6694488" y="4941888"/>
            <a:ext cx="1474787" cy="1239837"/>
            <a:chOff x="4241" y="3113"/>
            <a:chExt cx="929" cy="781"/>
          </a:xfrm>
        </p:grpSpPr>
        <p:sp>
          <p:nvSpPr>
            <p:cNvPr id="25611" name="Text Box 20"/>
            <p:cNvSpPr txBox="1">
              <a:spLocks noChangeArrowheads="1"/>
            </p:cNvSpPr>
            <p:nvPr/>
          </p:nvSpPr>
          <p:spPr bwMode="auto">
            <a:xfrm>
              <a:off x="4467" y="3294"/>
              <a:ext cx="70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4000" b="1"/>
                <a:t>e</a:t>
              </a:r>
              <a:endParaRPr lang="el-GR" sz="4000" b="1">
                <a:latin typeface="Cambria" charset="0"/>
              </a:endParaRPr>
            </a:p>
          </p:txBody>
        </p:sp>
        <p:grpSp>
          <p:nvGrpSpPr>
            <p:cNvPr id="25612" name="Group 24"/>
            <p:cNvGrpSpPr>
              <a:grpSpLocks/>
            </p:cNvGrpSpPr>
            <p:nvPr/>
          </p:nvGrpSpPr>
          <p:grpSpPr bwMode="auto">
            <a:xfrm>
              <a:off x="4241" y="3113"/>
              <a:ext cx="408" cy="781"/>
              <a:chOff x="4241" y="3113"/>
              <a:chExt cx="408" cy="781"/>
            </a:xfrm>
          </p:grpSpPr>
          <p:sp>
            <p:nvSpPr>
              <p:cNvPr id="25613" name="Text Box 21"/>
              <p:cNvSpPr txBox="1">
                <a:spLocks noChangeArrowheads="1"/>
              </p:cNvSpPr>
              <p:nvPr/>
            </p:nvSpPr>
            <p:spPr bwMode="auto">
              <a:xfrm>
                <a:off x="4332" y="3113"/>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chemeClr val="accent2"/>
                    </a:solidFill>
                  </a:rPr>
                  <a:t>0</a:t>
                </a:r>
              </a:p>
            </p:txBody>
          </p:sp>
          <p:sp>
            <p:nvSpPr>
              <p:cNvPr id="25614" name="Text Box 22"/>
              <p:cNvSpPr txBox="1">
                <a:spLocks noChangeArrowheads="1"/>
              </p:cNvSpPr>
              <p:nvPr/>
            </p:nvSpPr>
            <p:spPr bwMode="auto">
              <a:xfrm>
                <a:off x="4241" y="3567"/>
                <a:ext cx="3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rgbClr val="FF0066"/>
                    </a:solidFill>
                  </a:rPr>
                  <a:t>-1</a:t>
                </a:r>
              </a:p>
            </p:txBody>
          </p:sp>
        </p:grpSp>
      </p:grpSp>
    </p:spTree>
    <p:extLst>
      <p:ext uri="{BB962C8B-B14F-4D97-AF65-F5344CB8AC3E}">
        <p14:creationId xmlns:p14="http://schemas.microsoft.com/office/powerpoint/2010/main" val="32694176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930" y="274637"/>
            <a:ext cx="5786119" cy="620041"/>
          </a:xfrm>
        </p:spPr>
        <p:txBody>
          <a:bodyPr>
            <a:normAutofit fontScale="90000"/>
          </a:bodyPr>
          <a:lstStyle/>
          <a:p>
            <a:r>
              <a:rPr lang="en-US" dirty="0" smtClean="0">
                <a:latin typeface="Times New Roman"/>
                <a:cs typeface="Times New Roman"/>
              </a:rPr>
              <a:t>introduction</a:t>
            </a:r>
            <a:endParaRPr lang="en-US" dirty="0">
              <a:latin typeface="Times New Roman"/>
              <a:cs typeface="Times New Roman"/>
            </a:endParaRPr>
          </a:p>
        </p:txBody>
      </p:sp>
      <p:sp>
        <p:nvSpPr>
          <p:cNvPr id="3" name="Content Placeholder 2"/>
          <p:cNvSpPr>
            <a:spLocks noGrp="1"/>
          </p:cNvSpPr>
          <p:nvPr>
            <p:ph idx="1"/>
          </p:nvPr>
        </p:nvSpPr>
        <p:spPr>
          <a:xfrm>
            <a:off x="331919" y="984728"/>
            <a:ext cx="8354881" cy="5148148"/>
          </a:xfrm>
        </p:spPr>
        <p:txBody>
          <a:bodyPr>
            <a:normAutofit fontScale="85000" lnSpcReduction="20000"/>
          </a:bodyPr>
          <a:lstStyle/>
          <a:p>
            <a:pPr algn="just"/>
            <a:r>
              <a:rPr lang="en-US" dirty="0" smtClean="0">
                <a:latin typeface="Times New Roman"/>
                <a:cs typeface="Times New Roman"/>
              </a:rPr>
              <a:t>Elements constituent</a:t>
            </a:r>
          </a:p>
          <a:p>
            <a:pPr algn="just"/>
            <a:r>
              <a:rPr lang="en-US" dirty="0" smtClean="0">
                <a:latin typeface="Times New Roman"/>
                <a:cs typeface="Times New Roman"/>
              </a:rPr>
              <a:t>Isotopes</a:t>
            </a:r>
          </a:p>
          <a:p>
            <a:pPr algn="just"/>
            <a:r>
              <a:rPr lang="en-US" dirty="0" smtClean="0">
                <a:latin typeface="Times New Roman"/>
                <a:cs typeface="Times New Roman"/>
              </a:rPr>
              <a:t>Atoms found in nature</a:t>
            </a:r>
            <a:r>
              <a:rPr lang="ja-JP" altLang="en-US" dirty="0" smtClean="0">
                <a:latin typeface="Times New Roman"/>
                <a:cs typeface="Times New Roman"/>
              </a:rPr>
              <a:t> </a:t>
            </a:r>
            <a:r>
              <a:rPr lang="en-US" altLang="ja-JP" dirty="0" smtClean="0">
                <a:latin typeface="Times New Roman"/>
                <a:cs typeface="Times New Roman"/>
              </a:rPr>
              <a:t>are</a:t>
            </a:r>
            <a:r>
              <a:rPr lang="en-US" dirty="0" smtClean="0">
                <a:latin typeface="Times New Roman"/>
                <a:cs typeface="Times New Roman"/>
              </a:rPr>
              <a:t> either stable or  unstable</a:t>
            </a:r>
          </a:p>
          <a:p>
            <a:pPr algn="just"/>
            <a:r>
              <a:rPr lang="en-US" dirty="0" smtClean="0">
                <a:latin typeface="Times New Roman"/>
                <a:cs typeface="Times New Roman"/>
              </a:rPr>
              <a:t>Unstable atoms are radioactive and called radionuclides</a:t>
            </a:r>
          </a:p>
          <a:p>
            <a:pPr algn="just"/>
            <a:r>
              <a:rPr lang="en-US" dirty="0">
                <a:latin typeface="Times New Roman"/>
                <a:cs typeface="Times New Roman"/>
              </a:rPr>
              <a:t>Large atomic nuclei, with more than 83 protons and their associated complement of neutrons, are inherently unstable. Uranium and plutonium are examples of such elements.  </a:t>
            </a:r>
            <a:endParaRPr lang="en-US" dirty="0" smtClean="0">
              <a:latin typeface="Times New Roman"/>
              <a:cs typeface="Times New Roman"/>
            </a:endParaRPr>
          </a:p>
          <a:p>
            <a:pPr algn="just"/>
            <a:r>
              <a:rPr lang="en-US" dirty="0" smtClean="0">
                <a:latin typeface="Times New Roman"/>
                <a:cs typeface="Times New Roman"/>
              </a:rPr>
              <a:t>Constantly vibrate to attain stability through:</a:t>
            </a:r>
          </a:p>
          <a:p>
            <a:pPr lvl="0" algn="just"/>
            <a:r>
              <a:rPr lang="en-US" dirty="0">
                <a:latin typeface="Times New Roman"/>
                <a:cs typeface="Times New Roman"/>
              </a:rPr>
              <a:t>converting one to the other with the ejection of a beta particle or positron</a:t>
            </a:r>
          </a:p>
          <a:p>
            <a:pPr algn="just"/>
            <a:r>
              <a:rPr lang="en-US" dirty="0">
                <a:latin typeface="Times New Roman"/>
                <a:cs typeface="Times New Roman"/>
              </a:rPr>
              <a:t>the release of additional energy by photon (i.e., gamma ray) emission.</a:t>
            </a:r>
          </a:p>
          <a:p>
            <a:pPr marL="0" indent="0" algn="just">
              <a:buNone/>
            </a:pPr>
            <a:endParaRPr lang="en-US" dirty="0" smtClean="0">
              <a:latin typeface="Times New Roman"/>
              <a:cs typeface="Times New Roman"/>
            </a:endParaRPr>
          </a:p>
          <a:p>
            <a:pPr algn="just"/>
            <a:endParaRPr lang="en-US" dirty="0">
              <a:latin typeface="Times New Roman"/>
              <a:cs typeface="Times New Roman"/>
            </a:endParaRPr>
          </a:p>
        </p:txBody>
      </p:sp>
    </p:spTree>
    <p:extLst>
      <p:ext uri="{BB962C8B-B14F-4D97-AF65-F5344CB8AC3E}">
        <p14:creationId xmlns:p14="http://schemas.microsoft.com/office/powerpoint/2010/main" val="1570202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633412"/>
          </a:xfrm>
        </p:spPr>
        <p:txBody>
          <a:bodyPr>
            <a:normAutofit fontScale="90000"/>
          </a:bodyPr>
          <a:lstStyle/>
          <a:p>
            <a:pPr fontAlgn="auto">
              <a:spcAft>
                <a:spcPts val="0"/>
              </a:spcAft>
              <a:defRPr/>
            </a:pPr>
            <a:r>
              <a:rPr lang="en-GB" smtClean="0">
                <a:ea typeface="+mj-ea"/>
              </a:rPr>
              <a:t>Question</a:t>
            </a:r>
          </a:p>
        </p:txBody>
      </p:sp>
      <p:sp>
        <p:nvSpPr>
          <p:cNvPr id="26627" name="Text Box 3"/>
          <p:cNvSpPr txBox="1">
            <a:spLocks noChangeArrowheads="1"/>
          </p:cNvSpPr>
          <p:nvPr/>
        </p:nvSpPr>
        <p:spPr bwMode="auto">
          <a:xfrm>
            <a:off x="539750" y="1052513"/>
            <a:ext cx="8208963"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i="1"/>
              <a:t>Show the equation for Sodium 25 (</a:t>
            </a:r>
            <a:r>
              <a:rPr lang="en-GB" sz="2800" b="1" i="1"/>
              <a:t>Na</a:t>
            </a:r>
            <a:r>
              <a:rPr lang="en-GB" sz="2800" i="1"/>
              <a:t>), atomic number 11, decaying by beta emission to Magnesium (</a:t>
            </a:r>
            <a:r>
              <a:rPr lang="en-GB" sz="2800" b="1" i="1"/>
              <a:t>Mg</a:t>
            </a:r>
            <a:r>
              <a:rPr lang="en-GB" sz="2800" i="1"/>
              <a:t>).</a:t>
            </a:r>
          </a:p>
        </p:txBody>
      </p:sp>
      <p:grpSp>
        <p:nvGrpSpPr>
          <p:cNvPr id="2" name="Group 33"/>
          <p:cNvGrpSpPr>
            <a:grpSpLocks/>
          </p:cNvGrpSpPr>
          <p:nvPr/>
        </p:nvGrpSpPr>
        <p:grpSpPr bwMode="auto">
          <a:xfrm>
            <a:off x="1619250" y="2708275"/>
            <a:ext cx="5505450" cy="1265238"/>
            <a:chOff x="929" y="1933"/>
            <a:chExt cx="3468" cy="797"/>
          </a:xfrm>
        </p:grpSpPr>
        <p:sp>
          <p:nvSpPr>
            <p:cNvPr id="26629" name="Text Box 20"/>
            <p:cNvSpPr txBox="1">
              <a:spLocks noChangeArrowheads="1"/>
            </p:cNvSpPr>
            <p:nvPr/>
          </p:nvSpPr>
          <p:spPr bwMode="auto">
            <a:xfrm>
              <a:off x="1224" y="2145"/>
              <a:ext cx="70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4000" b="1"/>
                <a:t>Na</a:t>
              </a:r>
            </a:p>
          </p:txBody>
        </p:sp>
        <p:sp>
          <p:nvSpPr>
            <p:cNvPr id="26630" name="Text Box 21"/>
            <p:cNvSpPr txBox="1">
              <a:spLocks noChangeArrowheads="1"/>
            </p:cNvSpPr>
            <p:nvPr/>
          </p:nvSpPr>
          <p:spPr bwMode="auto">
            <a:xfrm>
              <a:off x="930" y="1956"/>
              <a:ext cx="4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chemeClr val="accent2"/>
                  </a:solidFill>
                </a:rPr>
                <a:t>25</a:t>
              </a:r>
            </a:p>
          </p:txBody>
        </p:sp>
        <p:sp>
          <p:nvSpPr>
            <p:cNvPr id="26631" name="Text Box 22"/>
            <p:cNvSpPr txBox="1">
              <a:spLocks noChangeArrowheads="1"/>
            </p:cNvSpPr>
            <p:nvPr/>
          </p:nvSpPr>
          <p:spPr bwMode="auto">
            <a:xfrm>
              <a:off x="929" y="2403"/>
              <a:ext cx="3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rgbClr val="FF0066"/>
                  </a:solidFill>
                </a:rPr>
                <a:t>11</a:t>
              </a:r>
            </a:p>
          </p:txBody>
        </p:sp>
        <p:sp>
          <p:nvSpPr>
            <p:cNvPr id="26632" name="Text Box 24"/>
            <p:cNvSpPr txBox="1">
              <a:spLocks noChangeArrowheads="1"/>
            </p:cNvSpPr>
            <p:nvPr/>
          </p:nvSpPr>
          <p:spPr bwMode="auto">
            <a:xfrm>
              <a:off x="2584" y="2146"/>
              <a:ext cx="70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4000" b="1"/>
                <a:t>Mg</a:t>
              </a:r>
            </a:p>
          </p:txBody>
        </p:sp>
        <p:sp>
          <p:nvSpPr>
            <p:cNvPr id="26633" name="Text Box 25"/>
            <p:cNvSpPr txBox="1">
              <a:spLocks noChangeArrowheads="1"/>
            </p:cNvSpPr>
            <p:nvPr/>
          </p:nvSpPr>
          <p:spPr bwMode="auto">
            <a:xfrm>
              <a:off x="2198" y="1956"/>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chemeClr val="accent2"/>
                  </a:solidFill>
                </a:rPr>
                <a:t>25</a:t>
              </a:r>
            </a:p>
          </p:txBody>
        </p:sp>
        <p:sp>
          <p:nvSpPr>
            <p:cNvPr id="26634" name="Text Box 26"/>
            <p:cNvSpPr txBox="1">
              <a:spLocks noChangeArrowheads="1"/>
            </p:cNvSpPr>
            <p:nvPr/>
          </p:nvSpPr>
          <p:spPr bwMode="auto">
            <a:xfrm>
              <a:off x="2200" y="2402"/>
              <a:ext cx="3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rgbClr val="FF0066"/>
                  </a:solidFill>
                </a:rPr>
                <a:t>12</a:t>
              </a:r>
            </a:p>
          </p:txBody>
        </p:sp>
        <p:sp>
          <p:nvSpPr>
            <p:cNvPr id="26635" name="Text Box 28"/>
            <p:cNvSpPr txBox="1">
              <a:spLocks noChangeArrowheads="1"/>
            </p:cNvSpPr>
            <p:nvPr/>
          </p:nvSpPr>
          <p:spPr bwMode="auto">
            <a:xfrm>
              <a:off x="3694" y="2122"/>
              <a:ext cx="70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l-GR" sz="4000" b="1">
                  <a:latin typeface="Cambria" charset="0"/>
                </a:rPr>
                <a:t>β</a:t>
              </a:r>
              <a:r>
                <a:rPr lang="en-GB" sz="4000" b="1" baseline="68000"/>
                <a:t>-</a:t>
              </a:r>
              <a:endParaRPr lang="el-GR" sz="4000" b="1" baseline="68000">
                <a:latin typeface="Cambria" charset="0"/>
              </a:endParaRPr>
            </a:p>
          </p:txBody>
        </p:sp>
        <p:sp>
          <p:nvSpPr>
            <p:cNvPr id="26636" name="Text Box 29"/>
            <p:cNvSpPr txBox="1">
              <a:spLocks noChangeArrowheads="1"/>
            </p:cNvSpPr>
            <p:nvPr/>
          </p:nvSpPr>
          <p:spPr bwMode="auto">
            <a:xfrm>
              <a:off x="3515" y="1933"/>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chemeClr val="accent2"/>
                  </a:solidFill>
                </a:rPr>
                <a:t>0</a:t>
              </a:r>
            </a:p>
          </p:txBody>
        </p:sp>
        <p:sp>
          <p:nvSpPr>
            <p:cNvPr id="26637" name="Text Box 30"/>
            <p:cNvSpPr txBox="1">
              <a:spLocks noChangeArrowheads="1"/>
            </p:cNvSpPr>
            <p:nvPr/>
          </p:nvSpPr>
          <p:spPr bwMode="auto">
            <a:xfrm>
              <a:off x="3468" y="2380"/>
              <a:ext cx="3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2800" b="1">
                  <a:solidFill>
                    <a:srgbClr val="FF0066"/>
                  </a:solidFill>
                </a:rPr>
                <a:t>-1</a:t>
              </a:r>
            </a:p>
          </p:txBody>
        </p:sp>
        <p:sp>
          <p:nvSpPr>
            <p:cNvPr id="26638" name="Line 31"/>
            <p:cNvSpPr>
              <a:spLocks noChangeShapeType="1"/>
            </p:cNvSpPr>
            <p:nvPr/>
          </p:nvSpPr>
          <p:spPr bwMode="auto">
            <a:xfrm>
              <a:off x="1745" y="2355"/>
              <a:ext cx="408"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9" name="Text Box 32"/>
            <p:cNvSpPr txBox="1">
              <a:spLocks noChangeArrowheads="1"/>
            </p:cNvSpPr>
            <p:nvPr/>
          </p:nvSpPr>
          <p:spPr bwMode="auto">
            <a:xfrm>
              <a:off x="3152" y="2069"/>
              <a:ext cx="49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spcBef>
                  <a:spcPct val="50000"/>
                </a:spcBef>
              </a:pPr>
              <a:r>
                <a:rPr lang="en-GB" sz="4400" b="1"/>
                <a:t>+</a:t>
              </a:r>
            </a:p>
          </p:txBody>
        </p:sp>
      </p:grpSp>
    </p:spTree>
    <p:extLst>
      <p:ext uri="{BB962C8B-B14F-4D97-AF65-F5344CB8AC3E}">
        <p14:creationId xmlns:p14="http://schemas.microsoft.com/office/powerpoint/2010/main" val="181246617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5"/>
          <p:cNvSpPr>
            <a:spLocks noGrp="1" noChangeArrowheads="1"/>
          </p:cNvSpPr>
          <p:nvPr>
            <p:ph type="body" sz="half" idx="1"/>
          </p:nvPr>
        </p:nvSpPr>
        <p:spPr>
          <a:xfrm>
            <a:off x="0" y="1219200"/>
            <a:ext cx="4343400" cy="5638800"/>
          </a:xfrm>
        </p:spPr>
        <p:txBody>
          <a:bodyPr/>
          <a:lstStyle/>
          <a:p>
            <a:pPr>
              <a:buFont typeface="Wingdings" charset="0"/>
              <a:buNone/>
            </a:pPr>
            <a:r>
              <a:rPr lang="en-US" sz="2400">
                <a:latin typeface="Symbol" charset="0"/>
              </a:rPr>
              <a:t>a</a:t>
            </a:r>
            <a:r>
              <a:rPr lang="en-US" sz="2400">
                <a:latin typeface="Perpetua" charset="0"/>
              </a:rPr>
              <a:t> decay:  </a:t>
            </a:r>
          </a:p>
          <a:p>
            <a:pPr>
              <a:buFont typeface="Wingdings" charset="0"/>
              <a:buNone/>
            </a:pPr>
            <a:endParaRPr lang="en-US" sz="2400">
              <a:latin typeface="Perpetua" charset="0"/>
            </a:endParaRPr>
          </a:p>
          <a:p>
            <a:pPr>
              <a:buFont typeface="Wingdings" charset="0"/>
              <a:buNone/>
            </a:pPr>
            <a:endParaRPr lang="en-US" sz="2400">
              <a:latin typeface="Perpetua" charset="0"/>
            </a:endParaRPr>
          </a:p>
          <a:p>
            <a:pPr>
              <a:buFont typeface="Wingdings" charset="0"/>
              <a:buNone/>
            </a:pPr>
            <a:r>
              <a:rPr lang="en-US" sz="2400">
                <a:latin typeface="Symbol" charset="0"/>
              </a:rPr>
              <a:t>b</a:t>
            </a:r>
            <a:r>
              <a:rPr lang="en-US" sz="2400" baseline="30000">
                <a:latin typeface="Symbol" charset="0"/>
              </a:rPr>
              <a:t>-</a:t>
            </a:r>
            <a:r>
              <a:rPr lang="en-US" sz="2400">
                <a:latin typeface="Perpetua" charset="0"/>
              </a:rPr>
              <a:t> decay:</a:t>
            </a:r>
          </a:p>
          <a:p>
            <a:pPr>
              <a:buFont typeface="Wingdings" charset="0"/>
              <a:buNone/>
            </a:pPr>
            <a:endParaRPr lang="en-US" sz="2400">
              <a:latin typeface="Perpetua" charset="0"/>
            </a:endParaRPr>
          </a:p>
          <a:p>
            <a:pPr>
              <a:buFont typeface="Wingdings" charset="0"/>
              <a:buNone/>
            </a:pPr>
            <a:endParaRPr lang="en-US" sz="2400">
              <a:latin typeface="Perpetua" charset="0"/>
            </a:endParaRPr>
          </a:p>
          <a:p>
            <a:pPr>
              <a:buFont typeface="Wingdings" charset="0"/>
              <a:buNone/>
            </a:pPr>
            <a:endParaRPr lang="en-US" sz="2400">
              <a:latin typeface="Symbol" charset="0"/>
            </a:endParaRPr>
          </a:p>
          <a:p>
            <a:pPr>
              <a:buFont typeface="Wingdings" charset="0"/>
              <a:buNone/>
            </a:pPr>
            <a:r>
              <a:rPr lang="en-US" sz="2400">
                <a:latin typeface="Symbol" charset="0"/>
              </a:rPr>
              <a:t>b</a:t>
            </a:r>
            <a:r>
              <a:rPr lang="en-US" sz="2400" baseline="30000">
                <a:latin typeface="Symbol" charset="0"/>
              </a:rPr>
              <a:t>+</a:t>
            </a:r>
            <a:r>
              <a:rPr lang="en-US" sz="2400">
                <a:latin typeface="Perpetua" charset="0"/>
              </a:rPr>
              <a:t> decay:</a:t>
            </a:r>
          </a:p>
          <a:p>
            <a:endParaRPr lang="en-US" sz="2400">
              <a:latin typeface="Perpetua" charset="0"/>
            </a:endParaRPr>
          </a:p>
        </p:txBody>
      </p:sp>
      <p:graphicFrame>
        <p:nvGraphicFramePr>
          <p:cNvPr id="3074" name="Object 7"/>
          <p:cNvGraphicFramePr>
            <a:graphicFrameLocks noGrp="1" noChangeAspect="1"/>
          </p:cNvGraphicFramePr>
          <p:nvPr>
            <p:ph sz="quarter" idx="2"/>
          </p:nvPr>
        </p:nvGraphicFramePr>
        <p:xfrm>
          <a:off x="1447800" y="990600"/>
          <a:ext cx="3124200" cy="1016000"/>
        </p:xfrm>
        <a:graphic>
          <a:graphicData uri="http://schemas.openxmlformats.org/presentationml/2006/ole">
            <mc:AlternateContent xmlns:mc="http://schemas.openxmlformats.org/markup-compatibility/2006">
              <mc:Choice xmlns:v="urn:schemas-microsoft-com:vml" Requires="v">
                <p:oleObj spid="_x0000_s37164" name="Equation" r:id="rId3" imgW="1409400" imgH="482400" progId="Equation.3">
                  <p:embed/>
                </p:oleObj>
              </mc:Choice>
              <mc:Fallback>
                <p:oleObj name="Equation" r:id="rId3" imgW="140940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990600"/>
                        <a:ext cx="3124200" cy="10160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3075" name="Object 13"/>
          <p:cNvGraphicFramePr>
            <a:graphicFrameLocks noGrp="1" noChangeAspect="1"/>
          </p:cNvGraphicFramePr>
          <p:nvPr>
            <p:ph sz="quarter" idx="3"/>
          </p:nvPr>
        </p:nvGraphicFramePr>
        <p:xfrm>
          <a:off x="1295400" y="2362200"/>
          <a:ext cx="3733800" cy="1219200"/>
        </p:xfrm>
        <a:graphic>
          <a:graphicData uri="http://schemas.openxmlformats.org/presentationml/2006/ole">
            <mc:AlternateContent xmlns:mc="http://schemas.openxmlformats.org/markup-compatibility/2006">
              <mc:Choice xmlns:v="urn:schemas-microsoft-com:vml" Requires="v">
                <p:oleObj spid="_x0000_s37165" name="Equation" r:id="rId5" imgW="1485720" imgH="634680" progId="Equation.3">
                  <p:embed/>
                </p:oleObj>
              </mc:Choice>
              <mc:Fallback>
                <p:oleObj name="Equation" r:id="rId5" imgW="1485720" imgH="6346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362200"/>
                        <a:ext cx="3733800" cy="12192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3076" name="Object 16"/>
          <p:cNvGraphicFramePr>
            <a:graphicFrameLocks noChangeAspect="1"/>
          </p:cNvGraphicFramePr>
          <p:nvPr/>
        </p:nvGraphicFramePr>
        <p:xfrm>
          <a:off x="1371600" y="4114800"/>
          <a:ext cx="2667000" cy="1143000"/>
        </p:xfrm>
        <a:graphic>
          <a:graphicData uri="http://schemas.openxmlformats.org/presentationml/2006/ole">
            <mc:AlternateContent xmlns:mc="http://schemas.openxmlformats.org/markup-compatibility/2006">
              <mc:Choice xmlns:v="urn:schemas-microsoft-com:vml" Requires="v">
                <p:oleObj spid="_x0000_s37166" name="Equation" r:id="rId7" imgW="1358640" imgH="558720" progId="Equation.3">
                  <p:embed/>
                </p:oleObj>
              </mc:Choice>
              <mc:Fallback>
                <p:oleObj name="Equation" r:id="rId7" imgW="1358640" imgH="558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4114800"/>
                        <a:ext cx="2667000" cy="1143000"/>
                      </a:xfrm>
                      <a:prstGeom prst="rect">
                        <a:avLst/>
                      </a:prstGeom>
                      <a:solidFill>
                        <a:srgbClr val="FBF57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080" name="Rectangle 17"/>
          <p:cNvSpPr>
            <a:spLocks noChangeArrowheads="1"/>
          </p:cNvSpPr>
          <p:nvPr/>
        </p:nvSpPr>
        <p:spPr bwMode="auto">
          <a:xfrm>
            <a:off x="4800600" y="1066800"/>
            <a:ext cx="4343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spcBef>
                <a:spcPct val="20000"/>
              </a:spcBef>
              <a:buClr>
                <a:schemeClr val="folHlink"/>
              </a:buClr>
              <a:buFont typeface="Wingdings" charset="0"/>
              <a:buNone/>
            </a:pPr>
            <a:r>
              <a:rPr lang="en-US" sz="2400">
                <a:solidFill>
                  <a:schemeClr val="folHlink"/>
                </a:solidFill>
                <a:latin typeface="Comic Sans MS" charset="0"/>
              </a:rPr>
              <a:t>         </a:t>
            </a:r>
            <a:r>
              <a:rPr lang="en-US" sz="2400">
                <a:latin typeface="Perpetua" charset="0"/>
              </a:rPr>
              <a:t>Electron capture:</a:t>
            </a:r>
          </a:p>
          <a:p>
            <a:pPr marL="342900" indent="-342900">
              <a:spcBef>
                <a:spcPct val="20000"/>
              </a:spcBef>
              <a:buClr>
                <a:schemeClr val="folHlink"/>
              </a:buClr>
              <a:buFont typeface="Wingdings" charset="0"/>
              <a:buNone/>
            </a:pPr>
            <a:endParaRPr lang="en-US" sz="2400">
              <a:solidFill>
                <a:schemeClr val="folHlink"/>
              </a:solidFill>
              <a:latin typeface="Comic Sans MS" charset="0"/>
            </a:endParaRPr>
          </a:p>
          <a:p>
            <a:pPr marL="342900" indent="-342900">
              <a:spcBef>
                <a:spcPct val="20000"/>
              </a:spcBef>
              <a:buClr>
                <a:schemeClr val="folHlink"/>
              </a:buClr>
              <a:buFont typeface="Wingdings" charset="0"/>
              <a:buNone/>
            </a:pPr>
            <a:endParaRPr lang="en-US" sz="2400">
              <a:solidFill>
                <a:schemeClr val="folHlink"/>
              </a:solidFill>
              <a:latin typeface="Comic Sans MS" charset="0"/>
            </a:endParaRPr>
          </a:p>
          <a:p>
            <a:pPr marL="342900" indent="-342900">
              <a:spcBef>
                <a:spcPct val="20000"/>
              </a:spcBef>
              <a:buClr>
                <a:schemeClr val="folHlink"/>
              </a:buClr>
              <a:buFont typeface="Wingdings" charset="0"/>
              <a:buNone/>
            </a:pPr>
            <a:endParaRPr lang="en-US" sz="2400">
              <a:solidFill>
                <a:schemeClr val="folHlink"/>
              </a:solidFill>
              <a:latin typeface="Comic Sans MS" charset="0"/>
            </a:endParaRPr>
          </a:p>
          <a:p>
            <a:pPr marL="342900" indent="-342900">
              <a:spcBef>
                <a:spcPct val="20000"/>
              </a:spcBef>
              <a:buClr>
                <a:schemeClr val="folHlink"/>
              </a:buClr>
              <a:buFont typeface="Wingdings" charset="0"/>
              <a:buNone/>
            </a:pPr>
            <a:r>
              <a:rPr lang="en-US" sz="2400">
                <a:solidFill>
                  <a:schemeClr val="folHlink"/>
                </a:solidFill>
                <a:latin typeface="Symbol" charset="0"/>
              </a:rPr>
              <a:t>    </a:t>
            </a:r>
          </a:p>
          <a:p>
            <a:pPr marL="342900" indent="-342900">
              <a:spcBef>
                <a:spcPct val="20000"/>
              </a:spcBef>
              <a:buClr>
                <a:schemeClr val="folHlink"/>
              </a:buClr>
              <a:buFont typeface="Wingdings" charset="0"/>
              <a:buNone/>
            </a:pPr>
            <a:r>
              <a:rPr lang="en-US" sz="2400">
                <a:solidFill>
                  <a:schemeClr val="folHlink"/>
                </a:solidFill>
                <a:latin typeface="Symbol" charset="0"/>
              </a:rPr>
              <a:t>      </a:t>
            </a:r>
          </a:p>
          <a:p>
            <a:pPr marL="342900" indent="-342900">
              <a:spcBef>
                <a:spcPct val="20000"/>
              </a:spcBef>
              <a:buClr>
                <a:schemeClr val="folHlink"/>
              </a:buClr>
              <a:buFont typeface="Wingdings" charset="0"/>
              <a:buNone/>
            </a:pPr>
            <a:r>
              <a:rPr lang="en-US" sz="2400">
                <a:solidFill>
                  <a:schemeClr val="folHlink"/>
                </a:solidFill>
                <a:latin typeface="Symbol" charset="0"/>
              </a:rPr>
              <a:t>        </a:t>
            </a:r>
            <a:r>
              <a:rPr lang="en-US" sz="2400">
                <a:latin typeface="Symbol" charset="0"/>
              </a:rPr>
              <a:t>g</a:t>
            </a:r>
            <a:r>
              <a:rPr lang="en-US" sz="2400">
                <a:solidFill>
                  <a:schemeClr val="folHlink"/>
                </a:solidFill>
                <a:latin typeface="Comic Sans MS" charset="0"/>
              </a:rPr>
              <a:t> </a:t>
            </a:r>
            <a:r>
              <a:rPr lang="en-US" sz="2400">
                <a:latin typeface="Perpetua" charset="0"/>
              </a:rPr>
              <a:t>decay:</a:t>
            </a:r>
          </a:p>
          <a:p>
            <a:pPr marL="342900" indent="-342900">
              <a:spcBef>
                <a:spcPct val="20000"/>
              </a:spcBef>
              <a:buClr>
                <a:schemeClr val="folHlink"/>
              </a:buClr>
              <a:buFont typeface="Wingdings" charset="0"/>
              <a:buNone/>
            </a:pPr>
            <a:endParaRPr lang="en-US" sz="2400">
              <a:solidFill>
                <a:schemeClr val="folHlink"/>
              </a:solidFill>
              <a:latin typeface="Comic Sans MS" charset="0"/>
            </a:endParaRPr>
          </a:p>
          <a:p>
            <a:pPr marL="342900" indent="-342900">
              <a:spcBef>
                <a:spcPct val="20000"/>
              </a:spcBef>
              <a:buClr>
                <a:schemeClr val="folHlink"/>
              </a:buClr>
              <a:buFont typeface="Wingdings" charset="0"/>
              <a:buChar char="q"/>
            </a:pPr>
            <a:endParaRPr lang="en-US" sz="2400">
              <a:solidFill>
                <a:schemeClr val="folHlink"/>
              </a:solidFill>
              <a:latin typeface="Comic Sans MS" charset="0"/>
            </a:endParaRPr>
          </a:p>
        </p:txBody>
      </p:sp>
      <p:graphicFrame>
        <p:nvGraphicFramePr>
          <p:cNvPr id="3077" name="Object 18"/>
          <p:cNvGraphicFramePr>
            <a:graphicFrameLocks noChangeAspect="1"/>
          </p:cNvGraphicFramePr>
          <p:nvPr/>
        </p:nvGraphicFramePr>
        <p:xfrm>
          <a:off x="6019800" y="1676400"/>
          <a:ext cx="2678113" cy="1155700"/>
        </p:xfrm>
        <a:graphic>
          <a:graphicData uri="http://schemas.openxmlformats.org/presentationml/2006/ole">
            <mc:AlternateContent xmlns:mc="http://schemas.openxmlformats.org/markup-compatibility/2006">
              <mc:Choice xmlns:v="urn:schemas-microsoft-com:vml" Requires="v">
                <p:oleObj spid="_x0000_s37167" name="Equation" r:id="rId9" imgW="1358640" imgH="558720" progId="Equation.3">
                  <p:embed/>
                </p:oleObj>
              </mc:Choice>
              <mc:Fallback>
                <p:oleObj name="Equation" r:id="rId9" imgW="1358640" imgH="5587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1676400"/>
                        <a:ext cx="2678113" cy="11557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078" name="Object 19"/>
          <p:cNvGraphicFramePr>
            <a:graphicFrameLocks noChangeAspect="1"/>
          </p:cNvGraphicFramePr>
          <p:nvPr/>
        </p:nvGraphicFramePr>
        <p:xfrm>
          <a:off x="5257800" y="4267200"/>
          <a:ext cx="3733800" cy="1219200"/>
        </p:xfrm>
        <a:graphic>
          <a:graphicData uri="http://schemas.openxmlformats.org/presentationml/2006/ole">
            <mc:AlternateContent xmlns:mc="http://schemas.openxmlformats.org/markup-compatibility/2006">
              <mc:Choice xmlns:v="urn:schemas-microsoft-com:vml" Requires="v">
                <p:oleObj spid="_x0000_s37168" name="Equation" r:id="rId11" imgW="1803240" imgH="558720" progId="Equation.DSMT4">
                  <p:embed/>
                </p:oleObj>
              </mc:Choice>
              <mc:Fallback>
                <p:oleObj name="Equation" r:id="rId11" imgW="1803240" imgH="55872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7800" y="4267200"/>
                        <a:ext cx="3733800" cy="12192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081" name="Rectangle 10"/>
          <p:cNvSpPr>
            <a:spLocks noChangeArrowheads="1"/>
          </p:cNvSpPr>
          <p:nvPr/>
        </p:nvSpPr>
        <p:spPr bwMode="auto">
          <a:xfrm>
            <a:off x="2438400" y="228600"/>
            <a:ext cx="3857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a:latin typeface="Perpetua" charset="0"/>
              </a:rPr>
              <a:t>Several Decay Processes:</a:t>
            </a:r>
          </a:p>
        </p:txBody>
      </p:sp>
    </p:spTree>
    <p:extLst>
      <p:ext uri="{BB962C8B-B14F-4D97-AF65-F5344CB8AC3E}">
        <p14:creationId xmlns:p14="http://schemas.microsoft.com/office/powerpoint/2010/main" val="17699540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p:cNvSpPr>
          <p:nvPr>
            <p:ph type="title"/>
          </p:nvPr>
        </p:nvSpPr>
        <p:spPr>
          <a:xfrm>
            <a:off x="395288" y="0"/>
            <a:ext cx="8229600" cy="1143000"/>
          </a:xfrm>
        </p:spPr>
        <p:txBody>
          <a:bodyPr/>
          <a:lstStyle/>
          <a:p>
            <a:pPr eaLnBrk="1" hangingPunct="1"/>
            <a:r>
              <a:rPr lang="de-DE">
                <a:latin typeface="Calibri" charset="0"/>
              </a:rPr>
              <a:t>Problems</a:t>
            </a:r>
          </a:p>
        </p:txBody>
      </p:sp>
      <p:sp>
        <p:nvSpPr>
          <p:cNvPr id="193538" name="Rectangle 3"/>
          <p:cNvSpPr>
            <a:spLocks noGrp="1"/>
          </p:cNvSpPr>
          <p:nvPr>
            <p:ph type="body" sz="half" idx="1"/>
          </p:nvPr>
        </p:nvSpPr>
        <p:spPr>
          <a:xfrm>
            <a:off x="468313" y="1268413"/>
            <a:ext cx="7138987" cy="676275"/>
          </a:xfrm>
        </p:spPr>
        <p:txBody>
          <a:bodyPr/>
          <a:lstStyle/>
          <a:p>
            <a:pPr marL="533400" indent="-533400" eaLnBrk="1" hangingPunct="1">
              <a:buFont typeface="Arial" charset="0"/>
              <a:buAutoNum type="arabicPeriod"/>
            </a:pPr>
            <a:r>
              <a:rPr lang="de-DE" sz="3000">
                <a:latin typeface="Calibri" charset="0"/>
              </a:rPr>
              <a:t>Derive the decay law</a:t>
            </a:r>
          </a:p>
          <a:p>
            <a:pPr marL="533400" indent="-533400" eaLnBrk="1" hangingPunct="1">
              <a:buFont typeface="Arial" charset="0"/>
              <a:buAutoNum type="arabicPeriod"/>
            </a:pPr>
            <a:endParaRPr lang="de-DE" sz="3000">
              <a:latin typeface="Calibri" charset="0"/>
            </a:endParaRPr>
          </a:p>
        </p:txBody>
      </p:sp>
      <p:graphicFrame>
        <p:nvGraphicFramePr>
          <p:cNvPr id="193539" name="Object 4"/>
          <p:cNvGraphicFramePr>
            <a:graphicFrameLocks noGrp="1" noChangeAspect="1"/>
          </p:cNvGraphicFramePr>
          <p:nvPr>
            <p:ph sz="half" idx="2"/>
          </p:nvPr>
        </p:nvGraphicFramePr>
        <p:xfrm>
          <a:off x="2555875" y="1989138"/>
          <a:ext cx="2663825" cy="887412"/>
        </p:xfrm>
        <a:graphic>
          <a:graphicData uri="http://schemas.openxmlformats.org/presentationml/2006/ole">
            <mc:AlternateContent xmlns:mc="http://schemas.openxmlformats.org/markup-compatibility/2006">
              <mc:Choice xmlns:v="urn:schemas-microsoft-com:vml" Requires="v">
                <p:oleObj spid="_x0000_s30845" name="Equation" r:id="rId3" imgW="723586" imgH="241195" progId="Equation.3">
                  <p:embed/>
                </p:oleObj>
              </mc:Choice>
              <mc:Fallback>
                <p:oleObj name="Equation" r:id="rId3" imgW="723586"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989138"/>
                        <a:ext cx="2663825"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3540" name="Rectangle 6"/>
          <p:cNvSpPr>
            <a:spLocks/>
          </p:cNvSpPr>
          <p:nvPr/>
        </p:nvSpPr>
        <p:spPr bwMode="auto">
          <a:xfrm>
            <a:off x="611188" y="3141663"/>
            <a:ext cx="82073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spcBef>
                <a:spcPct val="20000"/>
              </a:spcBef>
              <a:buFont typeface="Arial" charset="0"/>
              <a:buNone/>
            </a:pPr>
            <a:r>
              <a:rPr lang="de-DE" sz="3000" b="0">
                <a:latin typeface="Calibri" charset="0"/>
              </a:rPr>
              <a:t>2. </a:t>
            </a:r>
            <a:r>
              <a:rPr lang="en-GB" sz="3000" b="0">
                <a:latin typeface="Calibri" charset="0"/>
              </a:rPr>
              <a:t>What is the activity of one gram of                 whose half life is 1622 years?</a:t>
            </a:r>
          </a:p>
          <a:p>
            <a:pPr marL="533400" indent="-533400">
              <a:spcBef>
                <a:spcPct val="20000"/>
              </a:spcBef>
              <a:buFont typeface="Arial" charset="0"/>
              <a:buNone/>
            </a:pPr>
            <a:endParaRPr lang="en-GB" sz="3000" b="0">
              <a:latin typeface="Calibri" charset="0"/>
            </a:endParaRPr>
          </a:p>
          <a:p>
            <a:pPr marL="533400" indent="-533400">
              <a:spcBef>
                <a:spcPct val="20000"/>
              </a:spcBef>
              <a:buFont typeface="Arial" charset="0"/>
              <a:buNone/>
            </a:pPr>
            <a:endParaRPr lang="de-DE" sz="3000" b="0">
              <a:latin typeface="Calibri" charset="0"/>
            </a:endParaRPr>
          </a:p>
        </p:txBody>
      </p:sp>
      <p:sp>
        <p:nvSpPr>
          <p:cNvPr id="188425"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193542" name="Object 8"/>
          <p:cNvGraphicFramePr>
            <a:graphicFrameLocks noChangeAspect="1"/>
          </p:cNvGraphicFramePr>
          <p:nvPr/>
        </p:nvGraphicFramePr>
        <p:xfrm>
          <a:off x="6443663" y="3357563"/>
          <a:ext cx="1295400" cy="830262"/>
        </p:xfrm>
        <a:graphic>
          <a:graphicData uri="http://schemas.openxmlformats.org/presentationml/2006/ole">
            <mc:AlternateContent xmlns:mc="http://schemas.openxmlformats.org/markup-compatibility/2006">
              <mc:Choice xmlns:v="urn:schemas-microsoft-com:vml" Requires="v">
                <p:oleObj spid="_x0000_s30846" name="Equation" r:id="rId5" imgW="368300" imgH="241300" progId="Equation.DSMT4">
                  <p:embed/>
                </p:oleObj>
              </mc:Choice>
              <mc:Fallback>
                <p:oleObj name="Equation" r:id="rId5" imgW="368300" imgH="241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3663" y="3357563"/>
                        <a:ext cx="1295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8426" name="Text Box 10"/>
          <p:cNvSpPr txBox="1">
            <a:spLocks noChangeArrowheads="1"/>
          </p:cNvSpPr>
          <p:nvPr/>
        </p:nvSpPr>
        <p:spPr bwMode="auto">
          <a:xfrm>
            <a:off x="611188" y="4868863"/>
            <a:ext cx="813752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de-DE" sz="2800" b="0" dirty="0">
                <a:cs typeface="Arial" charset="0"/>
              </a:rPr>
              <a:t>3. Over </a:t>
            </a:r>
            <a:r>
              <a:rPr lang="de-DE" sz="2800" b="0" dirty="0" err="1" smtClean="0">
                <a:cs typeface="Arial" charset="0"/>
              </a:rPr>
              <a:t>what</a:t>
            </a:r>
            <a:r>
              <a:rPr lang="de-DE" sz="2800" b="0" dirty="0" smtClean="0">
                <a:cs typeface="Arial" charset="0"/>
              </a:rPr>
              <a:t> </a:t>
            </a:r>
            <a:r>
              <a:rPr lang="de-DE" sz="2800" b="0" dirty="0" err="1">
                <a:cs typeface="Arial" charset="0"/>
              </a:rPr>
              <a:t>distance</a:t>
            </a:r>
            <a:r>
              <a:rPr lang="de-DE" sz="2800" b="0" dirty="0">
                <a:cs typeface="Arial" charset="0"/>
              </a:rPr>
              <a:t> in </a:t>
            </a:r>
            <a:r>
              <a:rPr lang="de-DE" sz="2800" b="0" dirty="0" err="1">
                <a:cs typeface="Arial" charset="0"/>
              </a:rPr>
              <a:t>free</a:t>
            </a:r>
            <a:r>
              <a:rPr lang="de-DE" sz="2800" b="0" dirty="0">
                <a:cs typeface="Arial" charset="0"/>
              </a:rPr>
              <a:t> </a:t>
            </a:r>
            <a:r>
              <a:rPr lang="de-DE" sz="2800" b="0" dirty="0" err="1">
                <a:cs typeface="Arial" charset="0"/>
              </a:rPr>
              <a:t>space</a:t>
            </a:r>
            <a:r>
              <a:rPr lang="de-DE" sz="2800" b="0" dirty="0">
                <a:cs typeface="Arial" charset="0"/>
              </a:rPr>
              <a:t> will </a:t>
            </a:r>
            <a:r>
              <a:rPr lang="de-DE" sz="2800" b="0" dirty="0" err="1">
                <a:cs typeface="Arial" charset="0"/>
              </a:rPr>
              <a:t>the</a:t>
            </a:r>
            <a:r>
              <a:rPr lang="de-DE" sz="2800" b="0" dirty="0">
                <a:cs typeface="Arial" charset="0"/>
              </a:rPr>
              <a:t> </a:t>
            </a:r>
            <a:r>
              <a:rPr lang="de-DE" sz="2800" b="0" dirty="0" err="1">
                <a:cs typeface="Arial" charset="0"/>
              </a:rPr>
              <a:t>intensity</a:t>
            </a:r>
            <a:r>
              <a:rPr lang="de-DE" sz="2800" b="0" dirty="0">
                <a:cs typeface="Arial" charset="0"/>
              </a:rPr>
              <a:t> </a:t>
            </a:r>
            <a:r>
              <a:rPr lang="de-DE" sz="2800" b="0" dirty="0" err="1">
                <a:cs typeface="Arial" charset="0"/>
              </a:rPr>
              <a:t>of</a:t>
            </a:r>
            <a:r>
              <a:rPr lang="de-DE" sz="2800" b="0" dirty="0">
                <a:cs typeface="Arial" charset="0"/>
              </a:rPr>
              <a:t> a 5 eV </a:t>
            </a:r>
            <a:r>
              <a:rPr lang="de-DE" sz="2800" b="0" dirty="0" err="1">
                <a:cs typeface="Arial" charset="0"/>
              </a:rPr>
              <a:t>neutron</a:t>
            </a:r>
            <a:r>
              <a:rPr lang="de-DE" sz="2800" b="0" dirty="0">
                <a:cs typeface="Arial" charset="0"/>
              </a:rPr>
              <a:t> beam </a:t>
            </a:r>
            <a:r>
              <a:rPr lang="de-DE" sz="2800" b="0" dirty="0" err="1">
                <a:cs typeface="Arial" charset="0"/>
              </a:rPr>
              <a:t>be</a:t>
            </a:r>
            <a:r>
              <a:rPr lang="de-DE" sz="2800" b="0" dirty="0">
                <a:cs typeface="Arial" charset="0"/>
              </a:rPr>
              <a:t> </a:t>
            </a:r>
            <a:r>
              <a:rPr lang="de-DE" sz="2800" b="0" dirty="0" err="1">
                <a:cs typeface="Arial" charset="0"/>
              </a:rPr>
              <a:t>reduced</a:t>
            </a:r>
            <a:r>
              <a:rPr lang="de-DE" sz="2800" b="0" dirty="0">
                <a:cs typeface="Arial" charset="0"/>
              </a:rPr>
              <a:t> </a:t>
            </a:r>
            <a:r>
              <a:rPr lang="de-DE" sz="2800" b="0" dirty="0" err="1">
                <a:cs typeface="Arial" charset="0"/>
              </a:rPr>
              <a:t>by</a:t>
            </a:r>
            <a:r>
              <a:rPr lang="de-DE" sz="2800" b="0" dirty="0">
                <a:cs typeface="Arial" charset="0"/>
              </a:rPr>
              <a:t>  a </a:t>
            </a:r>
            <a:r>
              <a:rPr lang="de-DE" sz="2800" b="0" dirty="0" err="1">
                <a:cs typeface="Arial" charset="0"/>
              </a:rPr>
              <a:t>factor</a:t>
            </a:r>
            <a:r>
              <a:rPr lang="de-DE" sz="2800" b="0" dirty="0">
                <a:cs typeface="Arial" charset="0"/>
              </a:rPr>
              <a:t> </a:t>
            </a:r>
            <a:r>
              <a:rPr lang="de-DE" sz="2800" b="0" dirty="0" err="1">
                <a:cs typeface="Arial" charset="0"/>
              </a:rPr>
              <a:t>of</a:t>
            </a:r>
            <a:r>
              <a:rPr lang="de-DE" sz="2800" b="0" dirty="0">
                <a:cs typeface="Arial" charset="0"/>
              </a:rPr>
              <a:t> </a:t>
            </a:r>
            <a:r>
              <a:rPr lang="de-DE" sz="2800" b="0" dirty="0" err="1">
                <a:cs typeface="Arial" charset="0"/>
              </a:rPr>
              <a:t>one</a:t>
            </a:r>
            <a:r>
              <a:rPr lang="de-DE" sz="2800" b="0" dirty="0">
                <a:cs typeface="Arial" charset="0"/>
              </a:rPr>
              <a:t>-half? ( T ½ = 12.8 min)</a:t>
            </a:r>
          </a:p>
        </p:txBody>
      </p:sp>
    </p:spTree>
    <p:extLst>
      <p:ext uri="{BB962C8B-B14F-4D97-AF65-F5344CB8AC3E}">
        <p14:creationId xmlns:p14="http://schemas.microsoft.com/office/powerpoint/2010/main" val="71506615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29600" cy="777875"/>
          </a:xfrm>
        </p:spPr>
        <p:txBody>
          <a:bodyPr>
            <a:normAutofit/>
          </a:bodyPr>
          <a:lstStyle/>
          <a:p>
            <a:pPr fontAlgn="auto">
              <a:spcAft>
                <a:spcPts val="0"/>
              </a:spcAft>
              <a:defRPr/>
            </a:pPr>
            <a:r>
              <a:rPr lang="en-GB" b="1" dirty="0" smtClean="0">
                <a:solidFill>
                  <a:schemeClr val="tx1"/>
                </a:solidFill>
                <a:latin typeface="+mn-lt"/>
                <a:ea typeface="+mj-ea"/>
              </a:rPr>
              <a:t>Changing Elements</a:t>
            </a:r>
          </a:p>
        </p:txBody>
      </p:sp>
      <p:sp>
        <p:nvSpPr>
          <p:cNvPr id="27651" name="Rectangle 3"/>
          <p:cNvSpPr>
            <a:spLocks noGrp="1" noChangeArrowheads="1"/>
          </p:cNvSpPr>
          <p:nvPr>
            <p:ph type="body" sz="half" idx="1"/>
          </p:nvPr>
        </p:nvSpPr>
        <p:spPr>
          <a:xfrm>
            <a:off x="468313" y="1196975"/>
            <a:ext cx="8218487" cy="1152525"/>
          </a:xfrm>
        </p:spPr>
        <p:txBody>
          <a:bodyPr/>
          <a:lstStyle/>
          <a:p>
            <a:pPr marL="0" indent="0">
              <a:lnSpc>
                <a:spcPct val="90000"/>
              </a:lnSpc>
              <a:buFontTx/>
              <a:buNone/>
            </a:pPr>
            <a:r>
              <a:rPr lang="en-GB" sz="2400">
                <a:latin typeface="Perpetua" charset="0"/>
              </a:rPr>
              <a:t>Both alpha and beta decay cause the an isotope to change atomic number and therefore element. Alpha decay also causes a change in mass number.</a:t>
            </a:r>
            <a:endParaRPr lang="en-GB" sz="2400" b="1">
              <a:latin typeface="Perpetua" charset="0"/>
            </a:endParaRPr>
          </a:p>
        </p:txBody>
      </p:sp>
      <p:graphicFrame>
        <p:nvGraphicFramePr>
          <p:cNvPr id="184351" name="Group 31"/>
          <p:cNvGraphicFramePr>
            <a:graphicFrameLocks noGrp="1"/>
          </p:cNvGraphicFramePr>
          <p:nvPr>
            <p:ph sz="half" idx="2"/>
          </p:nvPr>
        </p:nvGraphicFramePr>
        <p:xfrm>
          <a:off x="539750" y="2492375"/>
          <a:ext cx="8208963" cy="3168651"/>
        </p:xfrm>
        <a:graphic>
          <a:graphicData uri="http://schemas.openxmlformats.org/drawingml/2006/table">
            <a:tbl>
              <a:tblPr/>
              <a:tblGrid>
                <a:gridCol w="2736850"/>
                <a:gridCol w="2735263"/>
                <a:gridCol w="2736850"/>
              </a:tblGrid>
              <a:tr h="792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Decay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Atomic 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Mass number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3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smtClean="0">
                          <a:ln>
                            <a:noFill/>
                          </a:ln>
                          <a:solidFill>
                            <a:srgbClr val="FF0000"/>
                          </a:solidFill>
                          <a:effectLst/>
                          <a:latin typeface="Arial" charset="0"/>
                        </a:rPr>
                        <a:t>alpha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smtClean="0">
                          <a:ln>
                            <a:noFill/>
                          </a:ln>
                          <a:solidFill>
                            <a:srgbClr val="FF0000"/>
                          </a:solidFill>
                          <a:effectLst/>
                          <a:latin typeface="Arial" charset="0"/>
                        </a:rPr>
                        <a:t>DOWN by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smtClean="0">
                          <a:ln>
                            <a:noFill/>
                          </a:ln>
                          <a:solidFill>
                            <a:srgbClr val="FF0000"/>
                          </a:solidFill>
                          <a:effectLst/>
                          <a:latin typeface="Arial" charset="0"/>
                        </a:rPr>
                        <a:t>DOWN by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0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smtClean="0">
                          <a:ln>
                            <a:noFill/>
                          </a:ln>
                          <a:solidFill>
                            <a:schemeClr val="accent2"/>
                          </a:solidFill>
                          <a:effectLst/>
                          <a:latin typeface="Arial" charset="0"/>
                        </a:rPr>
                        <a:t>beta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smtClean="0">
                          <a:ln>
                            <a:noFill/>
                          </a:ln>
                          <a:solidFill>
                            <a:schemeClr val="accent2"/>
                          </a:solidFill>
                          <a:effectLst/>
                          <a:latin typeface="Arial" charset="0"/>
                        </a:rPr>
                        <a:t>UP by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smtClean="0">
                          <a:ln>
                            <a:noFill/>
                          </a:ln>
                          <a:solidFill>
                            <a:srgbClr val="006600"/>
                          </a:solidFill>
                          <a:effectLst/>
                          <a:latin typeface="Arial" charset="0"/>
                        </a:rPr>
                        <a:t>NO CHANGE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2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smtClean="0">
                          <a:ln>
                            <a:noFill/>
                          </a:ln>
                          <a:solidFill>
                            <a:srgbClr val="006600"/>
                          </a:solidFill>
                          <a:effectLst/>
                          <a:latin typeface="Arial" charset="0"/>
                        </a:rPr>
                        <a:t>gamma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smtClean="0">
                          <a:ln>
                            <a:noFill/>
                          </a:ln>
                          <a:solidFill>
                            <a:srgbClr val="006600"/>
                          </a:solidFill>
                          <a:effectLst/>
                          <a:latin typeface="Arial" charset="0"/>
                        </a:rPr>
                        <a:t>NO CHANGE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smtClean="0">
                          <a:ln>
                            <a:noFill/>
                          </a:ln>
                          <a:solidFill>
                            <a:srgbClr val="006600"/>
                          </a:solidFill>
                          <a:effectLst/>
                          <a:latin typeface="Arial" charset="0"/>
                        </a:rPr>
                        <a:t>NO CHANGE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4352" name="Rectangle 32"/>
          <p:cNvSpPr>
            <a:spLocks noChangeArrowheads="1"/>
          </p:cNvSpPr>
          <p:nvPr/>
        </p:nvSpPr>
        <p:spPr bwMode="auto">
          <a:xfrm>
            <a:off x="3492500" y="3357563"/>
            <a:ext cx="2303463" cy="5032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Perpetua" charset="0"/>
            </a:endParaRPr>
          </a:p>
        </p:txBody>
      </p:sp>
      <p:sp>
        <p:nvSpPr>
          <p:cNvPr id="184353" name="Rectangle 33"/>
          <p:cNvSpPr>
            <a:spLocks noChangeArrowheads="1"/>
          </p:cNvSpPr>
          <p:nvPr/>
        </p:nvSpPr>
        <p:spPr bwMode="auto">
          <a:xfrm>
            <a:off x="6229350" y="3357563"/>
            <a:ext cx="2303463" cy="5032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Perpetua" charset="0"/>
            </a:endParaRPr>
          </a:p>
        </p:txBody>
      </p:sp>
      <p:sp>
        <p:nvSpPr>
          <p:cNvPr id="184354" name="Rectangle 34"/>
          <p:cNvSpPr>
            <a:spLocks noChangeArrowheads="1"/>
          </p:cNvSpPr>
          <p:nvPr/>
        </p:nvSpPr>
        <p:spPr bwMode="auto">
          <a:xfrm>
            <a:off x="3492500" y="4149725"/>
            <a:ext cx="2303463" cy="5032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Perpetua" charset="0"/>
            </a:endParaRPr>
          </a:p>
        </p:txBody>
      </p:sp>
      <p:sp>
        <p:nvSpPr>
          <p:cNvPr id="184355" name="Rectangle 35"/>
          <p:cNvSpPr>
            <a:spLocks noChangeArrowheads="1"/>
          </p:cNvSpPr>
          <p:nvPr/>
        </p:nvSpPr>
        <p:spPr bwMode="auto">
          <a:xfrm>
            <a:off x="6227763" y="4149725"/>
            <a:ext cx="2303462" cy="5032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Perpetua" charset="0"/>
            </a:endParaRPr>
          </a:p>
        </p:txBody>
      </p:sp>
      <p:sp>
        <p:nvSpPr>
          <p:cNvPr id="184356" name="Rectangle 36"/>
          <p:cNvSpPr>
            <a:spLocks noChangeArrowheads="1"/>
          </p:cNvSpPr>
          <p:nvPr/>
        </p:nvSpPr>
        <p:spPr bwMode="auto">
          <a:xfrm>
            <a:off x="3492500" y="4941888"/>
            <a:ext cx="2303463" cy="5032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Perpetua" charset="0"/>
            </a:endParaRPr>
          </a:p>
        </p:txBody>
      </p:sp>
      <p:sp>
        <p:nvSpPr>
          <p:cNvPr id="184357" name="Rectangle 37"/>
          <p:cNvSpPr>
            <a:spLocks noChangeArrowheads="1"/>
          </p:cNvSpPr>
          <p:nvPr/>
        </p:nvSpPr>
        <p:spPr bwMode="auto">
          <a:xfrm>
            <a:off x="6227763" y="4941888"/>
            <a:ext cx="2303462" cy="5032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Perpetua" charset="0"/>
            </a:endParaRPr>
          </a:p>
        </p:txBody>
      </p:sp>
    </p:spTree>
    <p:extLst>
      <p:ext uri="{BB962C8B-B14F-4D97-AF65-F5344CB8AC3E}">
        <p14:creationId xmlns:p14="http://schemas.microsoft.com/office/powerpoint/2010/main" val="162256714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209800" y="0"/>
            <a:ext cx="47450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4400" b="1" u="sng"/>
              <a:t>NUCLEAR FISSION</a:t>
            </a:r>
          </a:p>
        </p:txBody>
      </p:sp>
      <p:sp>
        <p:nvSpPr>
          <p:cNvPr id="6147" name="Text Box 3"/>
          <p:cNvSpPr txBox="1">
            <a:spLocks noChangeArrowheads="1"/>
          </p:cNvSpPr>
          <p:nvPr/>
        </p:nvSpPr>
        <p:spPr bwMode="auto">
          <a:xfrm>
            <a:off x="990600" y="2757488"/>
            <a:ext cx="554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2800" dirty="0"/>
              <a:t>There are 2 types of fission that exist:</a:t>
            </a:r>
          </a:p>
        </p:txBody>
      </p:sp>
      <p:sp>
        <p:nvSpPr>
          <p:cNvPr id="6148" name="Text Box 4"/>
          <p:cNvSpPr txBox="1">
            <a:spLocks noChangeArrowheads="1"/>
          </p:cNvSpPr>
          <p:nvPr/>
        </p:nvSpPr>
        <p:spPr bwMode="auto">
          <a:xfrm>
            <a:off x="1338263" y="3200400"/>
            <a:ext cx="35607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2800" dirty="0"/>
              <a:t>1.  Spontaneous Fission</a:t>
            </a:r>
          </a:p>
        </p:txBody>
      </p:sp>
      <p:sp>
        <p:nvSpPr>
          <p:cNvPr id="6149" name="Text Box 5"/>
          <p:cNvSpPr txBox="1">
            <a:spLocks noChangeArrowheads="1"/>
          </p:cNvSpPr>
          <p:nvPr/>
        </p:nvSpPr>
        <p:spPr bwMode="auto">
          <a:xfrm>
            <a:off x="1377950" y="3810000"/>
            <a:ext cx="2889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2800"/>
              <a:t>2.  Induced Fission</a:t>
            </a:r>
          </a:p>
        </p:txBody>
      </p:sp>
      <p:sp>
        <p:nvSpPr>
          <p:cNvPr id="28678" name="Rectangle 5"/>
          <p:cNvSpPr>
            <a:spLocks noChangeArrowheads="1"/>
          </p:cNvSpPr>
          <p:nvPr/>
        </p:nvSpPr>
        <p:spPr bwMode="auto">
          <a:xfrm>
            <a:off x="228600" y="685800"/>
            <a:ext cx="86868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latin typeface="Perpetua" charset="0"/>
              </a:rPr>
              <a:t>Fission is a phenomenon by which an </a:t>
            </a:r>
            <a:r>
              <a:rPr lang="en-US" sz="3200">
                <a:solidFill>
                  <a:srgbClr val="C00000"/>
                </a:solidFill>
                <a:latin typeface="Perpetua" charset="0"/>
              </a:rPr>
              <a:t>unstable</a:t>
            </a:r>
            <a:r>
              <a:rPr lang="en-US" sz="3200">
                <a:latin typeface="Perpetua" charset="0"/>
              </a:rPr>
              <a:t> nucleus </a:t>
            </a:r>
            <a:r>
              <a:rPr lang="en-US" sz="3200">
                <a:solidFill>
                  <a:srgbClr val="C00000"/>
                </a:solidFill>
                <a:latin typeface="Perpetua" charset="0"/>
              </a:rPr>
              <a:t>disintegrates into two smaller nuclides </a:t>
            </a:r>
            <a:r>
              <a:rPr lang="en-US" sz="3200">
                <a:latin typeface="Perpetua" charset="0"/>
              </a:rPr>
              <a:t>of approximately the same order of mass as well as </a:t>
            </a:r>
            <a:r>
              <a:rPr lang="en-US" sz="3200">
                <a:solidFill>
                  <a:srgbClr val="C00000"/>
                </a:solidFill>
                <a:latin typeface="Perpetua" charset="0"/>
              </a:rPr>
              <a:t>the emission of ionizing radiations or particles with the release of nuclear energy</a:t>
            </a:r>
            <a:r>
              <a:rPr lang="en-US" sz="3200">
                <a:latin typeface="Perpetua" charset="0"/>
              </a:rPr>
              <a:t>.</a:t>
            </a:r>
          </a:p>
        </p:txBody>
      </p:sp>
      <p:graphicFrame>
        <p:nvGraphicFramePr>
          <p:cNvPr id="7" name="Object 6"/>
          <p:cNvGraphicFramePr>
            <a:graphicFrameLocks noChangeAspect="1"/>
          </p:cNvGraphicFramePr>
          <p:nvPr>
            <p:extLst>
              <p:ext uri="{D42A27DB-BD31-4B8C-83A1-F6EECF244321}">
                <p14:modId xmlns:p14="http://schemas.microsoft.com/office/powerpoint/2010/main" val="3607530392"/>
              </p:ext>
            </p:extLst>
          </p:nvPr>
        </p:nvGraphicFramePr>
        <p:xfrm>
          <a:off x="971550" y="5029200"/>
          <a:ext cx="6553200" cy="790575"/>
        </p:xfrm>
        <a:graphic>
          <a:graphicData uri="http://schemas.openxmlformats.org/presentationml/2006/ole">
            <mc:AlternateContent xmlns:mc="http://schemas.openxmlformats.org/markup-compatibility/2006">
              <mc:Choice xmlns:v="urn:schemas-microsoft-com:vml" Requires="v">
                <p:oleObj spid="_x0000_s42046" name="Equation" r:id="rId3" imgW="2133600" imgH="254000" progId="Equation.DSMT4">
                  <p:embed/>
                </p:oleObj>
              </mc:Choice>
              <mc:Fallback>
                <p:oleObj name="Equation" r:id="rId3" imgW="21336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5029200"/>
                        <a:ext cx="65532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1059691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762000" y="304800"/>
            <a:ext cx="41354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3600" b="1" u="sng"/>
              <a:t>Spontaneous Fission</a:t>
            </a:r>
          </a:p>
        </p:txBody>
      </p:sp>
      <p:sp>
        <p:nvSpPr>
          <p:cNvPr id="7171" name="Text Box 3"/>
          <p:cNvSpPr txBox="1">
            <a:spLocks noChangeArrowheads="1"/>
          </p:cNvSpPr>
          <p:nvPr/>
        </p:nvSpPr>
        <p:spPr bwMode="auto">
          <a:xfrm>
            <a:off x="304800" y="1751013"/>
            <a:ext cx="85344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lgn="just"/>
            <a:r>
              <a:rPr lang="en-GB" sz="3200" dirty="0">
                <a:solidFill>
                  <a:srgbClr val="C00000"/>
                </a:solidFill>
              </a:rPr>
              <a:t>Some radioisotopes contain nuclei which are highly unstable </a:t>
            </a:r>
            <a:r>
              <a:rPr lang="en-GB" sz="3200" dirty="0"/>
              <a:t>and decay spontaneously by splitting into 2 smaller nuclei.</a:t>
            </a:r>
          </a:p>
        </p:txBody>
      </p:sp>
      <p:sp>
        <p:nvSpPr>
          <p:cNvPr id="7172" name="Text Box 4"/>
          <p:cNvSpPr txBox="1">
            <a:spLocks noChangeArrowheads="1"/>
          </p:cNvSpPr>
          <p:nvPr/>
        </p:nvSpPr>
        <p:spPr bwMode="auto">
          <a:xfrm>
            <a:off x="593725" y="3702050"/>
            <a:ext cx="79406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lgn="just"/>
            <a:r>
              <a:rPr lang="en-GB" sz="3200"/>
              <a:t>Such spontaneous decays are accompanied by the release of neutrons.</a:t>
            </a:r>
          </a:p>
        </p:txBody>
      </p:sp>
    </p:spTree>
    <p:extLst>
      <p:ext uri="{BB962C8B-B14F-4D97-AF65-F5344CB8AC3E}">
        <p14:creationId xmlns:p14="http://schemas.microsoft.com/office/powerpoint/2010/main" val="83157533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990600" y="304800"/>
            <a:ext cx="32750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3600" b="1" u="sng"/>
              <a:t>Induced Fission</a:t>
            </a:r>
          </a:p>
        </p:txBody>
      </p:sp>
      <p:sp>
        <p:nvSpPr>
          <p:cNvPr id="8195" name="Text Box 3"/>
          <p:cNvSpPr txBox="1">
            <a:spLocks noChangeArrowheads="1"/>
          </p:cNvSpPr>
          <p:nvPr/>
        </p:nvSpPr>
        <p:spPr bwMode="auto">
          <a:xfrm>
            <a:off x="609600" y="1751013"/>
            <a:ext cx="80010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lgn="just"/>
            <a:r>
              <a:rPr lang="en-GB" sz="3200"/>
              <a:t>Nuclear fission can be induced by </a:t>
            </a:r>
            <a:r>
              <a:rPr lang="en-GB" sz="3200">
                <a:solidFill>
                  <a:srgbClr val="C00000"/>
                </a:solidFill>
              </a:rPr>
              <a:t>bombarding atoms with neutrons.</a:t>
            </a:r>
          </a:p>
        </p:txBody>
      </p:sp>
      <p:sp>
        <p:nvSpPr>
          <p:cNvPr id="8196" name="Text Box 4"/>
          <p:cNvSpPr txBox="1">
            <a:spLocks noChangeArrowheads="1"/>
          </p:cNvSpPr>
          <p:nvPr/>
        </p:nvSpPr>
        <p:spPr bwMode="auto">
          <a:xfrm>
            <a:off x="593725" y="4083050"/>
            <a:ext cx="79406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lgn="just"/>
            <a:r>
              <a:rPr lang="en-GB" sz="3200"/>
              <a:t>Induced fission decays are also accompanied by the release of neutrons</a:t>
            </a:r>
            <a:r>
              <a:rPr lang="en-GB" sz="2800"/>
              <a:t>.</a:t>
            </a:r>
          </a:p>
        </p:txBody>
      </p:sp>
      <p:sp>
        <p:nvSpPr>
          <p:cNvPr id="8197" name="Text Box 5"/>
          <p:cNvSpPr txBox="1">
            <a:spLocks noChangeArrowheads="1"/>
          </p:cNvSpPr>
          <p:nvPr/>
        </p:nvSpPr>
        <p:spPr bwMode="auto">
          <a:xfrm>
            <a:off x="593725" y="3138488"/>
            <a:ext cx="7929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3200"/>
              <a:t>The nuclei of the atoms then split into 2 equal parts.</a:t>
            </a:r>
          </a:p>
        </p:txBody>
      </p:sp>
    </p:spTree>
    <p:extLst>
      <p:ext uri="{BB962C8B-B14F-4D97-AF65-F5344CB8AC3E}">
        <p14:creationId xmlns:p14="http://schemas.microsoft.com/office/powerpoint/2010/main" val="61575540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2"/>
          <p:cNvSpPr>
            <a:spLocks noGrp="1"/>
          </p:cNvSpPr>
          <p:nvPr>
            <p:ph type="title"/>
          </p:nvPr>
        </p:nvSpPr>
        <p:spPr>
          <a:xfrm>
            <a:off x="457200" y="-148666"/>
            <a:ext cx="8229600" cy="1143000"/>
          </a:xfrm>
        </p:spPr>
        <p:txBody>
          <a:bodyPr/>
          <a:lstStyle/>
          <a:p>
            <a:pPr eaLnBrk="1" hangingPunct="1"/>
            <a:r>
              <a:rPr lang="en-GB" dirty="0">
                <a:latin typeface="Times New Roman"/>
                <a:cs typeface="Times New Roman"/>
              </a:rPr>
              <a:t>Examples of Fission Reactions</a:t>
            </a:r>
            <a:endParaRPr lang="de-DE" dirty="0">
              <a:latin typeface="Times New Roman"/>
              <a:cs typeface="Times New Roman"/>
            </a:endParaRPr>
          </a:p>
        </p:txBody>
      </p:sp>
      <p:sp>
        <p:nvSpPr>
          <p:cNvPr id="192517" name="Rectangle 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196611" name="Object 4"/>
          <p:cNvGraphicFramePr>
            <a:graphicFrameLocks noChangeAspect="1"/>
          </p:cNvGraphicFramePr>
          <p:nvPr>
            <p:extLst>
              <p:ext uri="{D42A27DB-BD31-4B8C-83A1-F6EECF244321}">
                <p14:modId xmlns:p14="http://schemas.microsoft.com/office/powerpoint/2010/main" val="608681943"/>
              </p:ext>
            </p:extLst>
          </p:nvPr>
        </p:nvGraphicFramePr>
        <p:xfrm>
          <a:off x="968947" y="4025844"/>
          <a:ext cx="6121400" cy="1117600"/>
        </p:xfrm>
        <a:graphic>
          <a:graphicData uri="http://schemas.openxmlformats.org/presentationml/2006/ole">
            <mc:AlternateContent xmlns:mc="http://schemas.openxmlformats.org/markup-compatibility/2006">
              <mc:Choice xmlns:v="urn:schemas-microsoft-com:vml" Requires="v">
                <p:oleObj spid="_x0000_s43125" name="Equation" r:id="rId3" imgW="1308100" imgH="241300" progId="Equation.3">
                  <p:embed/>
                </p:oleObj>
              </mc:Choice>
              <mc:Fallback>
                <p:oleObj name="Equation" r:id="rId3" imgW="13081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947" y="4025844"/>
                        <a:ext cx="61214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2519"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196613" name="Object 6"/>
          <p:cNvGraphicFramePr>
            <a:graphicFrameLocks noChangeAspect="1"/>
          </p:cNvGraphicFramePr>
          <p:nvPr>
            <p:extLst>
              <p:ext uri="{D42A27DB-BD31-4B8C-83A1-F6EECF244321}">
                <p14:modId xmlns:p14="http://schemas.microsoft.com/office/powerpoint/2010/main" val="4204448518"/>
              </p:ext>
            </p:extLst>
          </p:nvPr>
        </p:nvGraphicFramePr>
        <p:xfrm>
          <a:off x="1186434" y="5322094"/>
          <a:ext cx="5903913" cy="1023937"/>
        </p:xfrm>
        <a:graphic>
          <a:graphicData uri="http://schemas.openxmlformats.org/presentationml/2006/ole">
            <mc:AlternateContent xmlns:mc="http://schemas.openxmlformats.org/markup-compatibility/2006">
              <mc:Choice xmlns:v="urn:schemas-microsoft-com:vml" Requires="v">
                <p:oleObj spid="_x0000_s43126" name="Equation" r:id="rId5" imgW="1371600" imgH="241300" progId="Equation.DSMT4">
                  <p:embed/>
                </p:oleObj>
              </mc:Choice>
              <mc:Fallback>
                <p:oleObj name="Equation" r:id="rId5" imgW="1371600" imgH="241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6434" y="5322094"/>
                        <a:ext cx="5903913"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Picture 1"/>
          <p:cNvPicPr>
            <a:picLocks noChangeAspect="1"/>
          </p:cNvPicPr>
          <p:nvPr/>
        </p:nvPicPr>
        <p:blipFill>
          <a:blip r:embed="rId7"/>
          <a:stretch>
            <a:fillRect/>
          </a:stretch>
        </p:blipFill>
        <p:spPr>
          <a:xfrm>
            <a:off x="1536700" y="994334"/>
            <a:ext cx="3429000" cy="2616200"/>
          </a:xfrm>
          <a:prstGeom prst="rect">
            <a:avLst/>
          </a:prstGeom>
        </p:spPr>
      </p:pic>
    </p:spTree>
    <p:extLst>
      <p:ext uri="{BB962C8B-B14F-4D97-AF65-F5344CB8AC3E}">
        <p14:creationId xmlns:p14="http://schemas.microsoft.com/office/powerpoint/2010/main" val="377961122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2"/>
          <p:cNvSpPr>
            <a:spLocks noGrp="1"/>
          </p:cNvSpPr>
          <p:nvPr>
            <p:ph type="title"/>
          </p:nvPr>
        </p:nvSpPr>
        <p:spPr>
          <a:xfrm>
            <a:off x="395288" y="0"/>
            <a:ext cx="8229600" cy="908050"/>
          </a:xfrm>
        </p:spPr>
        <p:txBody>
          <a:bodyPr/>
          <a:lstStyle/>
          <a:p>
            <a:pPr marL="838200" indent="-838200" eaLnBrk="1" hangingPunct="1"/>
            <a:r>
              <a:rPr lang="en-GB" sz="3000" dirty="0">
                <a:latin typeface="Times New Roman"/>
                <a:cs typeface="Times New Roman"/>
              </a:rPr>
              <a:t>Equivalence of mass and energy (E=mc</a:t>
            </a:r>
            <a:r>
              <a:rPr lang="en-GB" sz="3000" baseline="30000" dirty="0">
                <a:latin typeface="Times New Roman"/>
                <a:cs typeface="Times New Roman"/>
              </a:rPr>
              <a:t>2</a:t>
            </a:r>
            <a:r>
              <a:rPr lang="en-GB" sz="3000" dirty="0">
                <a:latin typeface="Times New Roman"/>
                <a:cs typeface="Times New Roman"/>
              </a:rPr>
              <a:t>)</a:t>
            </a:r>
            <a:endParaRPr lang="de-DE" sz="3000" dirty="0">
              <a:latin typeface="Times New Roman"/>
              <a:cs typeface="Times New Roman"/>
            </a:endParaRPr>
          </a:p>
        </p:txBody>
      </p:sp>
      <p:sp>
        <p:nvSpPr>
          <p:cNvPr id="197634" name="Rectangle 3"/>
          <p:cNvSpPr>
            <a:spLocks noGrp="1"/>
          </p:cNvSpPr>
          <p:nvPr>
            <p:ph type="body" idx="1"/>
          </p:nvPr>
        </p:nvSpPr>
        <p:spPr>
          <a:xfrm>
            <a:off x="468313" y="908050"/>
            <a:ext cx="8229600" cy="5329238"/>
          </a:xfrm>
        </p:spPr>
        <p:txBody>
          <a:bodyPr/>
          <a:lstStyle/>
          <a:p>
            <a:pPr marL="609600" indent="-609600" eaLnBrk="1" hangingPunct="1">
              <a:lnSpc>
                <a:spcPct val="90000"/>
              </a:lnSpc>
              <a:buFont typeface="Arial" charset="0"/>
              <a:buAutoNum type="arabicPeriod"/>
            </a:pPr>
            <a:r>
              <a:rPr lang="en-GB" dirty="0">
                <a:latin typeface="Times New Roman"/>
                <a:cs typeface="Times New Roman"/>
              </a:rPr>
              <a:t>An atomic particle at rest possess a rest mass energy </a:t>
            </a:r>
            <a:r>
              <a:rPr lang="en-GB" i="1" dirty="0">
                <a:latin typeface="Times New Roman"/>
                <a:cs typeface="Times New Roman"/>
              </a:rPr>
              <a:t>E</a:t>
            </a:r>
            <a:r>
              <a:rPr lang="en-GB" i="1" baseline="-25000" dirty="0">
                <a:latin typeface="Times New Roman"/>
                <a:cs typeface="Times New Roman"/>
              </a:rPr>
              <a:t>0</a:t>
            </a:r>
            <a:r>
              <a:rPr lang="en-GB" dirty="0">
                <a:latin typeface="Times New Roman"/>
                <a:cs typeface="Times New Roman"/>
              </a:rPr>
              <a:t> given by </a:t>
            </a:r>
          </a:p>
          <a:p>
            <a:pPr marL="609600" indent="-609600" eaLnBrk="1" hangingPunct="1">
              <a:lnSpc>
                <a:spcPct val="90000"/>
              </a:lnSpc>
              <a:buFont typeface="Arial" charset="0"/>
              <a:buNone/>
            </a:pPr>
            <a:r>
              <a:rPr lang="en-GB" dirty="0">
                <a:latin typeface="Times New Roman"/>
                <a:cs typeface="Times New Roman"/>
              </a:rPr>
              <a:t>	where </a:t>
            </a:r>
            <a:r>
              <a:rPr lang="en-GB" i="1" dirty="0">
                <a:latin typeface="Times New Roman"/>
                <a:cs typeface="Times New Roman"/>
              </a:rPr>
              <a:t>m</a:t>
            </a:r>
            <a:r>
              <a:rPr lang="en-GB" i="1" baseline="-25000" dirty="0">
                <a:latin typeface="Times New Roman"/>
                <a:cs typeface="Times New Roman"/>
              </a:rPr>
              <a:t>0</a:t>
            </a:r>
            <a:r>
              <a:rPr lang="en-GB" dirty="0">
                <a:latin typeface="Times New Roman"/>
                <a:cs typeface="Times New Roman"/>
              </a:rPr>
              <a:t> is the rest mass and </a:t>
            </a:r>
            <a:r>
              <a:rPr lang="en-GB" i="1" dirty="0">
                <a:latin typeface="Times New Roman"/>
                <a:cs typeface="Times New Roman"/>
              </a:rPr>
              <a:t>c </a:t>
            </a:r>
            <a:r>
              <a:rPr lang="en-GB" dirty="0">
                <a:latin typeface="Times New Roman"/>
                <a:cs typeface="Times New Roman"/>
              </a:rPr>
              <a:t>is the speed of electromagnetic waves in vacuum.</a:t>
            </a:r>
          </a:p>
          <a:p>
            <a:pPr marL="609600" indent="-609600" eaLnBrk="1" hangingPunct="1">
              <a:lnSpc>
                <a:spcPct val="90000"/>
              </a:lnSpc>
              <a:buFont typeface="Arial" charset="0"/>
              <a:buNone/>
            </a:pPr>
            <a:endParaRPr lang="en-GB" dirty="0">
              <a:latin typeface="Times New Roman"/>
              <a:cs typeface="Times New Roman"/>
            </a:endParaRPr>
          </a:p>
          <a:p>
            <a:pPr marL="609600" indent="-609600" eaLnBrk="1" hangingPunct="1">
              <a:lnSpc>
                <a:spcPct val="90000"/>
              </a:lnSpc>
              <a:buFont typeface="Arial" charset="0"/>
              <a:buNone/>
            </a:pPr>
            <a:r>
              <a:rPr lang="en-GB" dirty="0">
                <a:latin typeface="Times New Roman"/>
                <a:cs typeface="Times New Roman"/>
              </a:rPr>
              <a:t>2.   A dynamic particle possesses both kinetic energy and rest mass energy, the sum of which is known as dynamic energy E. Mathematically,</a:t>
            </a:r>
          </a:p>
          <a:p>
            <a:pPr marL="609600" indent="-609600" eaLnBrk="1" hangingPunct="1">
              <a:lnSpc>
                <a:spcPct val="90000"/>
              </a:lnSpc>
              <a:buFont typeface="Arial" charset="0"/>
              <a:buNone/>
            </a:pPr>
            <a:r>
              <a:rPr lang="en-GB" dirty="0">
                <a:latin typeface="Times New Roman"/>
                <a:cs typeface="Times New Roman"/>
              </a:rPr>
              <a:t>	where </a:t>
            </a:r>
            <a:r>
              <a:rPr lang="en-GB" i="1" dirty="0">
                <a:latin typeface="Times New Roman"/>
                <a:cs typeface="Times New Roman"/>
              </a:rPr>
              <a:t>m</a:t>
            </a:r>
            <a:r>
              <a:rPr lang="en-GB" dirty="0">
                <a:latin typeface="Times New Roman"/>
                <a:cs typeface="Times New Roman"/>
              </a:rPr>
              <a:t> is dynamic mass, </a:t>
            </a:r>
            <a:r>
              <a:rPr lang="en-GB" i="1" dirty="0">
                <a:latin typeface="Times New Roman"/>
                <a:cs typeface="Times New Roman"/>
              </a:rPr>
              <a:t>ER</a:t>
            </a:r>
            <a:r>
              <a:rPr lang="en-GB" dirty="0">
                <a:latin typeface="Times New Roman"/>
                <a:cs typeface="Times New Roman"/>
              </a:rPr>
              <a:t> = rest mass energy and </a:t>
            </a:r>
            <a:r>
              <a:rPr lang="en-GB" i="1" dirty="0">
                <a:latin typeface="Times New Roman"/>
                <a:cs typeface="Times New Roman"/>
              </a:rPr>
              <a:t>E</a:t>
            </a:r>
            <a:r>
              <a:rPr lang="en-GB" i="1" baseline="-25000" dirty="0">
                <a:latin typeface="Times New Roman"/>
                <a:cs typeface="Times New Roman"/>
              </a:rPr>
              <a:t>K</a:t>
            </a:r>
            <a:r>
              <a:rPr lang="en-GB" dirty="0">
                <a:latin typeface="Times New Roman"/>
                <a:cs typeface="Times New Roman"/>
              </a:rPr>
              <a:t> = kinetic mass energy</a:t>
            </a:r>
          </a:p>
        </p:txBody>
      </p:sp>
      <p:sp>
        <p:nvSpPr>
          <p:cNvPr id="19354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197636" name="Object 4"/>
          <p:cNvGraphicFramePr>
            <a:graphicFrameLocks noChangeAspect="1"/>
          </p:cNvGraphicFramePr>
          <p:nvPr/>
        </p:nvGraphicFramePr>
        <p:xfrm>
          <a:off x="5364163" y="1268413"/>
          <a:ext cx="1871662" cy="658812"/>
        </p:xfrm>
        <a:graphic>
          <a:graphicData uri="http://schemas.openxmlformats.org/presentationml/2006/ole">
            <mc:AlternateContent xmlns:mc="http://schemas.openxmlformats.org/markup-compatibility/2006">
              <mc:Choice xmlns:v="urn:schemas-microsoft-com:vml" Requires="v">
                <p:oleObj spid="_x0000_s44149" name="Equation" r:id="rId3" imgW="672808" imgH="241195" progId="Equation.3">
                  <p:embed/>
                </p:oleObj>
              </mc:Choice>
              <mc:Fallback>
                <p:oleObj name="Equation" r:id="rId3" imgW="672808"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1268413"/>
                        <a:ext cx="1871662"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354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197638" name="Object 6"/>
          <p:cNvGraphicFramePr>
            <a:graphicFrameLocks noChangeAspect="1"/>
          </p:cNvGraphicFramePr>
          <p:nvPr/>
        </p:nvGraphicFramePr>
        <p:xfrm>
          <a:off x="3995738" y="4724400"/>
          <a:ext cx="2952750" cy="541338"/>
        </p:xfrm>
        <a:graphic>
          <a:graphicData uri="http://schemas.openxmlformats.org/presentationml/2006/ole">
            <mc:AlternateContent xmlns:mc="http://schemas.openxmlformats.org/markup-compatibility/2006">
              <mc:Choice xmlns:v="urn:schemas-microsoft-com:vml" Requires="v">
                <p:oleObj spid="_x0000_s44150" name="Equation" r:id="rId5" imgW="1244600" imgH="228600" progId="Equation.DSMT4">
                  <p:embed/>
                </p:oleObj>
              </mc:Choice>
              <mc:Fallback>
                <p:oleObj name="Equation" r:id="rId5" imgW="12446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4724400"/>
                        <a:ext cx="295275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1171504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3"/>
          <p:cNvSpPr>
            <a:spLocks noGrp="1"/>
          </p:cNvSpPr>
          <p:nvPr>
            <p:ph type="body" idx="1"/>
          </p:nvPr>
        </p:nvSpPr>
        <p:spPr>
          <a:xfrm>
            <a:off x="468313" y="333375"/>
            <a:ext cx="8229600" cy="5821363"/>
          </a:xfrm>
        </p:spPr>
        <p:txBody>
          <a:bodyPr/>
          <a:lstStyle/>
          <a:p>
            <a:pPr eaLnBrk="1" hangingPunct="1">
              <a:buFont typeface="Arial" charset="0"/>
              <a:buNone/>
            </a:pPr>
            <a:r>
              <a:rPr lang="en-GB" dirty="0">
                <a:latin typeface="Times New Roman"/>
                <a:cs typeface="Times New Roman"/>
              </a:rPr>
              <a:t>3. Hence, for moving atomic particles, </a:t>
            </a:r>
          </a:p>
          <a:p>
            <a:pPr eaLnBrk="1" hangingPunct="1">
              <a:buFont typeface="Arial" charset="0"/>
              <a:buNone/>
            </a:pPr>
            <a:endParaRPr lang="en-GB" dirty="0">
              <a:latin typeface="Times New Roman"/>
              <a:cs typeface="Times New Roman"/>
            </a:endParaRPr>
          </a:p>
          <a:p>
            <a:pPr eaLnBrk="1" hangingPunct="1"/>
            <a:endParaRPr lang="en-GB" dirty="0">
              <a:latin typeface="Times New Roman"/>
              <a:cs typeface="Times New Roman"/>
            </a:endParaRPr>
          </a:p>
          <a:p>
            <a:pPr eaLnBrk="1" hangingPunct="1">
              <a:buFont typeface="Arial" charset="0"/>
              <a:buNone/>
            </a:pPr>
            <a:r>
              <a:rPr lang="en-GB" dirty="0">
                <a:latin typeface="Times New Roman"/>
                <a:cs typeface="Times New Roman"/>
              </a:rPr>
              <a:t>4. But for photons  </a:t>
            </a:r>
          </a:p>
          <a:p>
            <a:pPr eaLnBrk="1" hangingPunct="1">
              <a:buFont typeface="Arial" charset="0"/>
              <a:buNone/>
            </a:pPr>
            <a:endParaRPr lang="en-GB" dirty="0">
              <a:latin typeface="Times New Roman"/>
              <a:cs typeface="Times New Roman"/>
            </a:endParaRPr>
          </a:p>
          <a:p>
            <a:pPr eaLnBrk="1" hangingPunct="1">
              <a:buFont typeface="Arial" charset="0"/>
              <a:buNone/>
            </a:pPr>
            <a:r>
              <a:rPr lang="en-GB" dirty="0">
                <a:latin typeface="Times New Roman"/>
                <a:cs typeface="Times New Roman"/>
              </a:rPr>
              <a:t>	since photons have zero rest masses as they are quanta of electromagnetic radiations moving with the speed of light </a:t>
            </a:r>
          </a:p>
          <a:p>
            <a:pPr eaLnBrk="1" hangingPunct="1">
              <a:buFont typeface="Arial" charset="0"/>
              <a:buNone/>
            </a:pPr>
            <a:r>
              <a:rPr lang="en-GB" dirty="0">
                <a:latin typeface="Times New Roman"/>
                <a:cs typeface="Times New Roman"/>
              </a:rPr>
              <a:t>			(c =                 </a:t>
            </a:r>
            <a:r>
              <a:rPr lang="en-GB" dirty="0" smtClean="0">
                <a:latin typeface="Times New Roman"/>
                <a:cs typeface="Times New Roman"/>
              </a:rPr>
              <a:t>   m</a:t>
            </a:r>
            <a:r>
              <a:rPr lang="en-GB" dirty="0">
                <a:latin typeface="Times New Roman"/>
                <a:cs typeface="Times New Roman"/>
              </a:rPr>
              <a:t>/s).</a:t>
            </a:r>
            <a:endParaRPr lang="de-DE" dirty="0">
              <a:latin typeface="Times New Roman"/>
              <a:cs typeface="Times New Roman"/>
            </a:endParaRPr>
          </a:p>
          <a:p>
            <a:pPr eaLnBrk="1" hangingPunct="1"/>
            <a:endParaRPr lang="de-DE" dirty="0">
              <a:latin typeface="Times New Roman"/>
              <a:cs typeface="Times New Roman"/>
            </a:endParaRPr>
          </a:p>
        </p:txBody>
      </p:sp>
      <p:sp>
        <p:nvSpPr>
          <p:cNvPr id="19456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198659" name="Object 4"/>
          <p:cNvGraphicFramePr>
            <a:graphicFrameLocks noChangeAspect="1"/>
          </p:cNvGraphicFramePr>
          <p:nvPr/>
        </p:nvGraphicFramePr>
        <p:xfrm>
          <a:off x="2700338" y="1196975"/>
          <a:ext cx="2735262" cy="684213"/>
        </p:xfrm>
        <a:graphic>
          <a:graphicData uri="http://schemas.openxmlformats.org/presentationml/2006/ole">
            <mc:AlternateContent xmlns:mc="http://schemas.openxmlformats.org/markup-compatibility/2006">
              <mc:Choice xmlns:v="urn:schemas-microsoft-com:vml" Requires="v">
                <p:oleObj spid="_x0000_s45229" name="Equation" r:id="rId3" imgW="952087" imgH="241195" progId="Equation.3">
                  <p:embed/>
                </p:oleObj>
              </mc:Choice>
              <mc:Fallback>
                <p:oleObj name="Equation" r:id="rId3" imgW="952087"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196975"/>
                        <a:ext cx="2735262"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567" name="Rectangle 7"/>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198661" name="Object 6"/>
          <p:cNvGraphicFramePr>
            <a:graphicFrameLocks noChangeAspect="1"/>
          </p:cNvGraphicFramePr>
          <p:nvPr/>
        </p:nvGraphicFramePr>
        <p:xfrm>
          <a:off x="3779838" y="2565400"/>
          <a:ext cx="1728787" cy="669925"/>
        </p:xfrm>
        <a:graphic>
          <a:graphicData uri="http://schemas.openxmlformats.org/presentationml/2006/ole">
            <mc:AlternateContent xmlns:mc="http://schemas.openxmlformats.org/markup-compatibility/2006">
              <mc:Choice xmlns:v="urn:schemas-microsoft-com:vml" Requires="v">
                <p:oleObj spid="_x0000_s45230" name="Equation" r:id="rId5" imgW="469696" imgH="177723" progId="Equation.3">
                  <p:embed/>
                </p:oleObj>
              </mc:Choice>
              <mc:Fallback>
                <p:oleObj name="Equation" r:id="rId5" imgW="469696" imgH="17772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2565400"/>
                        <a:ext cx="1728787"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56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198663" name="Object 8"/>
          <p:cNvGraphicFramePr>
            <a:graphicFrameLocks noChangeAspect="1"/>
          </p:cNvGraphicFramePr>
          <p:nvPr>
            <p:extLst>
              <p:ext uri="{D42A27DB-BD31-4B8C-83A1-F6EECF244321}">
                <p14:modId xmlns:p14="http://schemas.microsoft.com/office/powerpoint/2010/main" val="4245712959"/>
              </p:ext>
            </p:extLst>
          </p:nvPr>
        </p:nvGraphicFramePr>
        <p:xfrm>
          <a:off x="2339976" y="4868863"/>
          <a:ext cx="1439862" cy="530225"/>
        </p:xfrm>
        <a:graphic>
          <a:graphicData uri="http://schemas.openxmlformats.org/presentationml/2006/ole">
            <mc:AlternateContent xmlns:mc="http://schemas.openxmlformats.org/markup-compatibility/2006">
              <mc:Choice xmlns:v="urn:schemas-microsoft-com:vml" Requires="v">
                <p:oleObj spid="_x0000_s45231" name="Equation" r:id="rId7" imgW="545626" imgH="203024" progId="Equation.DSMT4">
                  <p:embed/>
                </p:oleObj>
              </mc:Choice>
              <mc:Fallback>
                <p:oleObj name="Equation" r:id="rId7" imgW="545626" imgH="203024"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6" y="4868863"/>
                        <a:ext cx="1439862" cy="5302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361957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a:xfrm>
            <a:off x="838199" y="-351260"/>
            <a:ext cx="7984899" cy="1143000"/>
          </a:xfrm>
        </p:spPr>
        <p:txBody>
          <a:bodyPr>
            <a:normAutofit/>
          </a:bodyPr>
          <a:lstStyle/>
          <a:p>
            <a:pPr algn="ctr"/>
            <a:r>
              <a:rPr lang="en-US" sz="4000" dirty="0"/>
              <a:t>Stability </a:t>
            </a:r>
            <a:r>
              <a:rPr lang="en-US" sz="4000" dirty="0" smtClean="0"/>
              <a:t>Curve</a:t>
            </a:r>
            <a:r>
              <a:rPr lang="en-US" altLang="ja-JP" sz="4000" dirty="0" smtClean="0"/>
              <a:t>/</a:t>
            </a:r>
            <a:r>
              <a:rPr lang="en-US" altLang="ja-JP" sz="4000" dirty="0" err="1" smtClean="0"/>
              <a:t>Nuclidic</a:t>
            </a:r>
            <a:r>
              <a:rPr lang="en-US" altLang="ja-JP" sz="4000" dirty="0" smtClean="0"/>
              <a:t>/Segre</a:t>
            </a:r>
            <a:r>
              <a:rPr lang="ja-JP" altLang="en-US" sz="4000" dirty="0" smtClean="0"/>
              <a:t> </a:t>
            </a:r>
            <a:r>
              <a:rPr lang="en-US" altLang="ja-JP" sz="4000" dirty="0" smtClean="0"/>
              <a:t>chart</a:t>
            </a:r>
            <a:endParaRPr lang="en-US" sz="4000" dirty="0"/>
          </a:p>
        </p:txBody>
      </p:sp>
      <p:grpSp>
        <p:nvGrpSpPr>
          <p:cNvPr id="912448" name="Group 64"/>
          <p:cNvGrpSpPr>
            <a:grpSpLocks/>
          </p:cNvGrpSpPr>
          <p:nvPr/>
        </p:nvGrpSpPr>
        <p:grpSpPr bwMode="auto">
          <a:xfrm>
            <a:off x="4648200" y="1447800"/>
            <a:ext cx="3886200" cy="4648200"/>
            <a:chOff x="2784" y="1056"/>
            <a:chExt cx="2448" cy="2928"/>
          </a:xfrm>
        </p:grpSpPr>
        <p:sp>
          <p:nvSpPr>
            <p:cNvPr id="912425" name="Rectangle 41"/>
            <p:cNvSpPr>
              <a:spLocks noChangeArrowheads="1"/>
            </p:cNvSpPr>
            <p:nvPr/>
          </p:nvSpPr>
          <p:spPr bwMode="auto">
            <a:xfrm>
              <a:off x="2784" y="1056"/>
              <a:ext cx="2400" cy="2928"/>
            </a:xfrm>
            <a:prstGeom prst="rect">
              <a:avLst/>
            </a:prstGeom>
            <a:solidFill>
              <a:srgbClr val="CCFFCC"/>
            </a:solidFill>
            <a:ln w="38100">
              <a:solidFill>
                <a:schemeClr val="accent1"/>
              </a:solidFill>
              <a:miter lim="800000"/>
              <a:headEnd/>
              <a:tailEnd/>
            </a:ln>
            <a:effectLst>
              <a:outerShdw blurRad="63500" dist="107763" dir="2700000" algn="ctr" rotWithShape="0">
                <a:schemeClr val="bg2">
                  <a:alpha val="74998"/>
                </a:schemeClr>
              </a:outerShdw>
            </a:effectLst>
          </p:spPr>
          <p:txBody>
            <a:bodyPr anchor="ctr">
              <a:spAutoFit/>
            </a:bodyPr>
            <a:lstStyle/>
            <a:p>
              <a:endParaRPr lang="en-US"/>
            </a:p>
          </p:txBody>
        </p:sp>
        <p:pic>
          <p:nvPicPr>
            <p:cNvPr id="91238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9" y="1180"/>
              <a:ext cx="1709" cy="236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12388" name="Line 4"/>
            <p:cNvSpPr>
              <a:spLocks noChangeShapeType="1"/>
            </p:cNvSpPr>
            <p:nvPr/>
          </p:nvSpPr>
          <p:spPr bwMode="auto">
            <a:xfrm flipH="1">
              <a:off x="3320" y="1345"/>
              <a:ext cx="1719"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912389" name="Line 5"/>
            <p:cNvSpPr>
              <a:spLocks noChangeShapeType="1"/>
            </p:cNvSpPr>
            <p:nvPr/>
          </p:nvSpPr>
          <p:spPr bwMode="auto">
            <a:xfrm flipH="1">
              <a:off x="3329" y="1501"/>
              <a:ext cx="1717" cy="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912390" name="Line 6"/>
            <p:cNvSpPr>
              <a:spLocks noChangeShapeType="1"/>
            </p:cNvSpPr>
            <p:nvPr/>
          </p:nvSpPr>
          <p:spPr bwMode="auto">
            <a:xfrm flipH="1">
              <a:off x="3329" y="1657"/>
              <a:ext cx="170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912391" name="Line 7"/>
            <p:cNvSpPr>
              <a:spLocks noChangeShapeType="1"/>
            </p:cNvSpPr>
            <p:nvPr/>
          </p:nvSpPr>
          <p:spPr bwMode="auto">
            <a:xfrm flipH="1">
              <a:off x="3340" y="1818"/>
              <a:ext cx="171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912392" name="Line 8"/>
            <p:cNvSpPr>
              <a:spLocks noChangeShapeType="1"/>
            </p:cNvSpPr>
            <p:nvPr/>
          </p:nvSpPr>
          <p:spPr bwMode="auto">
            <a:xfrm flipH="1">
              <a:off x="3329" y="1969"/>
              <a:ext cx="1709"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912393" name="Line 9"/>
            <p:cNvSpPr>
              <a:spLocks noChangeShapeType="1"/>
            </p:cNvSpPr>
            <p:nvPr/>
          </p:nvSpPr>
          <p:spPr bwMode="auto">
            <a:xfrm flipH="1">
              <a:off x="3329" y="2135"/>
              <a:ext cx="169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912394" name="Line 10"/>
            <p:cNvSpPr>
              <a:spLocks noChangeShapeType="1"/>
            </p:cNvSpPr>
            <p:nvPr/>
          </p:nvSpPr>
          <p:spPr bwMode="auto">
            <a:xfrm flipH="1">
              <a:off x="3329" y="2282"/>
              <a:ext cx="1709"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912396" name="Line 12"/>
            <p:cNvSpPr>
              <a:spLocks noChangeShapeType="1"/>
            </p:cNvSpPr>
            <p:nvPr/>
          </p:nvSpPr>
          <p:spPr bwMode="auto">
            <a:xfrm flipH="1">
              <a:off x="3329" y="2605"/>
              <a:ext cx="1709" cy="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912397" name="Line 13"/>
            <p:cNvSpPr>
              <a:spLocks noChangeShapeType="1"/>
            </p:cNvSpPr>
            <p:nvPr/>
          </p:nvSpPr>
          <p:spPr bwMode="auto">
            <a:xfrm flipH="1">
              <a:off x="3300" y="2769"/>
              <a:ext cx="1729"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912399" name="Line 15"/>
            <p:cNvSpPr>
              <a:spLocks noChangeShapeType="1"/>
            </p:cNvSpPr>
            <p:nvPr/>
          </p:nvSpPr>
          <p:spPr bwMode="auto">
            <a:xfrm flipH="1">
              <a:off x="3326" y="2907"/>
              <a:ext cx="1713"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912400" name="Line 16"/>
            <p:cNvSpPr>
              <a:spLocks noChangeShapeType="1"/>
            </p:cNvSpPr>
            <p:nvPr/>
          </p:nvSpPr>
          <p:spPr bwMode="auto">
            <a:xfrm flipH="1" flipV="1">
              <a:off x="3351" y="3072"/>
              <a:ext cx="1688" cy="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912401" name="Line 17"/>
            <p:cNvSpPr>
              <a:spLocks noChangeShapeType="1"/>
            </p:cNvSpPr>
            <p:nvPr/>
          </p:nvSpPr>
          <p:spPr bwMode="auto">
            <a:xfrm flipH="1">
              <a:off x="3329" y="3237"/>
              <a:ext cx="16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912403" name="Line 19"/>
            <p:cNvSpPr>
              <a:spLocks noChangeShapeType="1"/>
            </p:cNvSpPr>
            <p:nvPr/>
          </p:nvSpPr>
          <p:spPr bwMode="auto">
            <a:xfrm flipH="1">
              <a:off x="3340" y="3384"/>
              <a:ext cx="1699"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912404" name="Line 20"/>
            <p:cNvSpPr>
              <a:spLocks noChangeShapeType="1"/>
            </p:cNvSpPr>
            <p:nvPr/>
          </p:nvSpPr>
          <p:spPr bwMode="auto">
            <a:xfrm flipH="1">
              <a:off x="3350" y="2439"/>
              <a:ext cx="1699"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912406" name="Rectangle 22"/>
            <p:cNvSpPr>
              <a:spLocks noChangeArrowheads="1"/>
            </p:cNvSpPr>
            <p:nvPr/>
          </p:nvSpPr>
          <p:spPr bwMode="auto">
            <a:xfrm>
              <a:off x="3329" y="1180"/>
              <a:ext cx="1710" cy="2351"/>
            </a:xfrm>
            <a:prstGeom prst="rect">
              <a:avLst/>
            </a:prstGeom>
            <a:noFill/>
            <a:ln w="57150">
              <a:solidFill>
                <a:srgbClr val="00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2408" name="Line 24"/>
            <p:cNvSpPr>
              <a:spLocks noChangeShapeType="1"/>
            </p:cNvSpPr>
            <p:nvPr/>
          </p:nvSpPr>
          <p:spPr bwMode="auto">
            <a:xfrm>
              <a:off x="4194" y="1180"/>
              <a:ext cx="0" cy="235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2409" name="Line 25"/>
            <p:cNvSpPr>
              <a:spLocks noChangeShapeType="1"/>
            </p:cNvSpPr>
            <p:nvPr/>
          </p:nvSpPr>
          <p:spPr bwMode="auto">
            <a:xfrm>
              <a:off x="4358" y="1189"/>
              <a:ext cx="0" cy="235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2411" name="Line 27"/>
            <p:cNvSpPr>
              <a:spLocks noChangeShapeType="1"/>
            </p:cNvSpPr>
            <p:nvPr/>
          </p:nvSpPr>
          <p:spPr bwMode="auto">
            <a:xfrm>
              <a:off x="4515" y="1180"/>
              <a:ext cx="0" cy="235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2412" name="Line 28"/>
            <p:cNvSpPr>
              <a:spLocks noChangeShapeType="1"/>
            </p:cNvSpPr>
            <p:nvPr/>
          </p:nvSpPr>
          <p:spPr bwMode="auto">
            <a:xfrm>
              <a:off x="4675" y="1180"/>
              <a:ext cx="0" cy="235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2414" name="Line 30"/>
            <p:cNvSpPr>
              <a:spLocks noChangeShapeType="1"/>
            </p:cNvSpPr>
            <p:nvPr/>
          </p:nvSpPr>
          <p:spPr bwMode="auto">
            <a:xfrm>
              <a:off x="4835" y="1180"/>
              <a:ext cx="0" cy="235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2415" name="Line 31"/>
            <p:cNvSpPr>
              <a:spLocks noChangeShapeType="1"/>
            </p:cNvSpPr>
            <p:nvPr/>
          </p:nvSpPr>
          <p:spPr bwMode="auto">
            <a:xfrm>
              <a:off x="3718" y="1189"/>
              <a:ext cx="0" cy="235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2416" name="Line 32"/>
            <p:cNvSpPr>
              <a:spLocks noChangeShapeType="1"/>
            </p:cNvSpPr>
            <p:nvPr/>
          </p:nvSpPr>
          <p:spPr bwMode="auto">
            <a:xfrm>
              <a:off x="3876" y="1180"/>
              <a:ext cx="0" cy="235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2417" name="Line 33"/>
            <p:cNvSpPr>
              <a:spLocks noChangeShapeType="1"/>
            </p:cNvSpPr>
            <p:nvPr/>
          </p:nvSpPr>
          <p:spPr bwMode="auto">
            <a:xfrm>
              <a:off x="4035" y="1180"/>
              <a:ext cx="0" cy="235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2418" name="Line 34"/>
            <p:cNvSpPr>
              <a:spLocks noChangeShapeType="1"/>
            </p:cNvSpPr>
            <p:nvPr/>
          </p:nvSpPr>
          <p:spPr bwMode="auto">
            <a:xfrm>
              <a:off x="4195" y="1180"/>
              <a:ext cx="0" cy="235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2421" name="Line 37"/>
            <p:cNvSpPr>
              <a:spLocks noChangeShapeType="1"/>
            </p:cNvSpPr>
            <p:nvPr/>
          </p:nvSpPr>
          <p:spPr bwMode="auto">
            <a:xfrm>
              <a:off x="3558" y="1180"/>
              <a:ext cx="0" cy="235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2426" name="Text Box 42"/>
            <p:cNvSpPr txBox="1">
              <a:spLocks noChangeArrowheads="1"/>
            </p:cNvSpPr>
            <p:nvPr/>
          </p:nvSpPr>
          <p:spPr bwMode="auto">
            <a:xfrm>
              <a:off x="3373" y="3695"/>
              <a:ext cx="1727" cy="2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a:solidFill>
                    <a:srgbClr val="000000"/>
                  </a:solidFill>
                  <a:effectLst/>
                </a:rPr>
                <a:t>Atomic number </a:t>
              </a:r>
              <a:r>
                <a:rPr lang="en-US" sz="2400" i="1">
                  <a:solidFill>
                    <a:srgbClr val="000000"/>
                  </a:solidFill>
                  <a:effectLst/>
                </a:rPr>
                <a:t>Z</a:t>
              </a:r>
            </a:p>
          </p:txBody>
        </p:sp>
        <p:sp>
          <p:nvSpPr>
            <p:cNvPr id="912427" name="Text Box 43"/>
            <p:cNvSpPr txBox="1">
              <a:spLocks noChangeArrowheads="1"/>
            </p:cNvSpPr>
            <p:nvPr/>
          </p:nvSpPr>
          <p:spPr bwMode="auto">
            <a:xfrm rot="-5400000">
              <a:off x="1966" y="2162"/>
              <a:ext cx="1924" cy="2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a:solidFill>
                    <a:srgbClr val="000000"/>
                  </a:solidFill>
                  <a:effectLst/>
                </a:rPr>
                <a:t>Neutron number </a:t>
              </a:r>
              <a:r>
                <a:rPr lang="en-US" sz="2400" i="1">
                  <a:solidFill>
                    <a:srgbClr val="000000"/>
                  </a:solidFill>
                  <a:effectLst/>
                </a:rPr>
                <a:t>N</a:t>
              </a:r>
            </a:p>
          </p:txBody>
        </p:sp>
        <p:sp>
          <p:nvSpPr>
            <p:cNvPr id="912428" name="Text Box 44"/>
            <p:cNvSpPr txBox="1">
              <a:spLocks noChangeArrowheads="1"/>
            </p:cNvSpPr>
            <p:nvPr/>
          </p:nvSpPr>
          <p:spPr bwMode="auto">
            <a:xfrm>
              <a:off x="3458" y="1427"/>
              <a:ext cx="842" cy="596"/>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solidFill>
                    <a:schemeClr val="accent1"/>
                  </a:solidFill>
                  <a:effectLst>
                    <a:outerShdw blurRad="38100" dist="38100" dir="2700000" algn="tl">
                      <a:srgbClr val="000000"/>
                    </a:outerShdw>
                  </a:effectLst>
                </a:rPr>
                <a:t>Stable nuclei</a:t>
              </a:r>
            </a:p>
          </p:txBody>
        </p:sp>
        <p:sp>
          <p:nvSpPr>
            <p:cNvPr id="912429" name="Line 45"/>
            <p:cNvSpPr>
              <a:spLocks noChangeShapeType="1"/>
            </p:cNvSpPr>
            <p:nvPr/>
          </p:nvSpPr>
          <p:spPr bwMode="auto">
            <a:xfrm>
              <a:off x="4131" y="1716"/>
              <a:ext cx="464" cy="16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2430" name="Line 46"/>
            <p:cNvSpPr>
              <a:spLocks noChangeShapeType="1"/>
            </p:cNvSpPr>
            <p:nvPr/>
          </p:nvSpPr>
          <p:spPr bwMode="auto">
            <a:xfrm flipV="1">
              <a:off x="3373" y="1963"/>
              <a:ext cx="1643" cy="156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2431" name="Text Box 47"/>
            <p:cNvSpPr txBox="1">
              <a:spLocks noChangeArrowheads="1"/>
            </p:cNvSpPr>
            <p:nvPr/>
          </p:nvSpPr>
          <p:spPr bwMode="auto">
            <a:xfrm>
              <a:off x="4258" y="2829"/>
              <a:ext cx="715" cy="32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i="1">
                  <a:solidFill>
                    <a:srgbClr val="FF0000"/>
                  </a:solidFill>
                  <a:effectLst>
                    <a:outerShdw blurRad="38100" dist="38100" dir="2700000" algn="tl">
                      <a:srgbClr val="000000"/>
                    </a:outerShdw>
                  </a:effectLst>
                </a:rPr>
                <a:t>Z = N</a:t>
              </a:r>
            </a:p>
          </p:txBody>
        </p:sp>
        <p:sp>
          <p:nvSpPr>
            <p:cNvPr id="912432" name="Line 48"/>
            <p:cNvSpPr>
              <a:spLocks noChangeShapeType="1"/>
            </p:cNvSpPr>
            <p:nvPr/>
          </p:nvSpPr>
          <p:spPr bwMode="auto">
            <a:xfrm flipH="1" flipV="1">
              <a:off x="4300" y="2706"/>
              <a:ext cx="295" cy="16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912433" name="Text Box 49"/>
            <p:cNvSpPr txBox="1">
              <a:spLocks noChangeArrowheads="1"/>
            </p:cNvSpPr>
            <p:nvPr/>
          </p:nvSpPr>
          <p:spPr bwMode="auto">
            <a:xfrm>
              <a:off x="3542" y="3530"/>
              <a:ext cx="379" cy="2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a:solidFill>
                    <a:srgbClr val="000000"/>
                  </a:solidFill>
                  <a:effectLst/>
                </a:rPr>
                <a:t>20</a:t>
              </a:r>
            </a:p>
          </p:txBody>
        </p:sp>
        <p:sp>
          <p:nvSpPr>
            <p:cNvPr id="912434" name="Text Box 50"/>
            <p:cNvSpPr txBox="1">
              <a:spLocks noChangeArrowheads="1"/>
            </p:cNvSpPr>
            <p:nvPr/>
          </p:nvSpPr>
          <p:spPr bwMode="auto">
            <a:xfrm>
              <a:off x="3840" y="3530"/>
              <a:ext cx="379" cy="2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a:solidFill>
                    <a:srgbClr val="000000"/>
                  </a:solidFill>
                  <a:effectLst/>
                </a:rPr>
                <a:t>40</a:t>
              </a:r>
            </a:p>
          </p:txBody>
        </p:sp>
        <p:sp>
          <p:nvSpPr>
            <p:cNvPr id="912435" name="Text Box 51"/>
            <p:cNvSpPr txBox="1">
              <a:spLocks noChangeArrowheads="1"/>
            </p:cNvSpPr>
            <p:nvPr/>
          </p:nvSpPr>
          <p:spPr bwMode="auto">
            <a:xfrm>
              <a:off x="4216" y="3530"/>
              <a:ext cx="379" cy="2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a:solidFill>
                    <a:srgbClr val="000000"/>
                  </a:solidFill>
                  <a:effectLst/>
                </a:rPr>
                <a:t>60</a:t>
              </a:r>
            </a:p>
          </p:txBody>
        </p:sp>
        <p:sp>
          <p:nvSpPr>
            <p:cNvPr id="912436" name="Text Box 52"/>
            <p:cNvSpPr txBox="1">
              <a:spLocks noChangeArrowheads="1"/>
            </p:cNvSpPr>
            <p:nvPr/>
          </p:nvSpPr>
          <p:spPr bwMode="auto">
            <a:xfrm>
              <a:off x="4510" y="3530"/>
              <a:ext cx="379" cy="2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a:solidFill>
                    <a:srgbClr val="000000"/>
                  </a:solidFill>
                  <a:effectLst/>
                </a:rPr>
                <a:t>80</a:t>
              </a:r>
            </a:p>
          </p:txBody>
        </p:sp>
        <p:sp>
          <p:nvSpPr>
            <p:cNvPr id="912437" name="Text Box 53"/>
            <p:cNvSpPr txBox="1">
              <a:spLocks noChangeArrowheads="1"/>
            </p:cNvSpPr>
            <p:nvPr/>
          </p:nvSpPr>
          <p:spPr bwMode="auto">
            <a:xfrm>
              <a:off x="4853" y="3530"/>
              <a:ext cx="379" cy="2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a:solidFill>
                    <a:srgbClr val="000000"/>
                  </a:solidFill>
                  <a:effectLst/>
                </a:rPr>
                <a:t>100</a:t>
              </a:r>
            </a:p>
          </p:txBody>
        </p:sp>
        <p:sp>
          <p:nvSpPr>
            <p:cNvPr id="912438" name="Text Box 54"/>
            <p:cNvSpPr txBox="1">
              <a:spLocks noChangeArrowheads="1"/>
            </p:cNvSpPr>
            <p:nvPr/>
          </p:nvSpPr>
          <p:spPr bwMode="auto">
            <a:xfrm>
              <a:off x="3024" y="2784"/>
              <a:ext cx="378" cy="2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a:solidFill>
                    <a:srgbClr val="000000"/>
                  </a:solidFill>
                  <a:effectLst/>
                </a:rPr>
                <a:t>40</a:t>
              </a:r>
            </a:p>
          </p:txBody>
        </p:sp>
        <p:sp>
          <p:nvSpPr>
            <p:cNvPr id="912439" name="Text Box 55"/>
            <p:cNvSpPr txBox="1">
              <a:spLocks noChangeArrowheads="1"/>
            </p:cNvSpPr>
            <p:nvPr/>
          </p:nvSpPr>
          <p:spPr bwMode="auto">
            <a:xfrm>
              <a:off x="2981" y="1840"/>
              <a:ext cx="379" cy="2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a:solidFill>
                    <a:srgbClr val="000000"/>
                  </a:solidFill>
                  <a:effectLst/>
                </a:rPr>
                <a:t>100</a:t>
              </a:r>
            </a:p>
          </p:txBody>
        </p:sp>
        <p:sp>
          <p:nvSpPr>
            <p:cNvPr id="912440" name="Text Box 56"/>
            <p:cNvSpPr txBox="1">
              <a:spLocks noChangeArrowheads="1"/>
            </p:cNvSpPr>
            <p:nvPr/>
          </p:nvSpPr>
          <p:spPr bwMode="auto">
            <a:xfrm>
              <a:off x="2969" y="1213"/>
              <a:ext cx="379" cy="2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a:solidFill>
                    <a:srgbClr val="000000"/>
                  </a:solidFill>
                  <a:effectLst/>
                </a:rPr>
                <a:t>140</a:t>
              </a:r>
            </a:p>
          </p:txBody>
        </p:sp>
        <p:sp>
          <p:nvSpPr>
            <p:cNvPr id="912443" name="Text Box 59"/>
            <p:cNvSpPr txBox="1">
              <a:spLocks noChangeArrowheads="1"/>
            </p:cNvSpPr>
            <p:nvPr/>
          </p:nvSpPr>
          <p:spPr bwMode="auto">
            <a:xfrm>
              <a:off x="3030" y="3110"/>
              <a:ext cx="378" cy="2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a:solidFill>
                    <a:srgbClr val="000000"/>
                  </a:solidFill>
                  <a:effectLst/>
                </a:rPr>
                <a:t>20</a:t>
              </a:r>
            </a:p>
          </p:txBody>
        </p:sp>
        <p:sp>
          <p:nvSpPr>
            <p:cNvPr id="912444" name="Text Box 60"/>
            <p:cNvSpPr txBox="1">
              <a:spLocks noChangeArrowheads="1"/>
            </p:cNvSpPr>
            <p:nvPr/>
          </p:nvSpPr>
          <p:spPr bwMode="auto">
            <a:xfrm>
              <a:off x="3024" y="2486"/>
              <a:ext cx="378" cy="2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a:solidFill>
                    <a:srgbClr val="000000"/>
                  </a:solidFill>
                  <a:effectLst/>
                </a:rPr>
                <a:t>60</a:t>
              </a:r>
            </a:p>
          </p:txBody>
        </p:sp>
        <p:sp>
          <p:nvSpPr>
            <p:cNvPr id="912445" name="Text Box 61"/>
            <p:cNvSpPr txBox="1">
              <a:spLocks noChangeArrowheads="1"/>
            </p:cNvSpPr>
            <p:nvPr/>
          </p:nvSpPr>
          <p:spPr bwMode="auto">
            <a:xfrm>
              <a:off x="3024" y="2160"/>
              <a:ext cx="378" cy="2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a:solidFill>
                    <a:srgbClr val="000000"/>
                  </a:solidFill>
                  <a:effectLst/>
                </a:rPr>
                <a:t>80</a:t>
              </a:r>
            </a:p>
          </p:txBody>
        </p:sp>
        <p:sp>
          <p:nvSpPr>
            <p:cNvPr id="912446" name="Text Box 62"/>
            <p:cNvSpPr txBox="1">
              <a:spLocks noChangeArrowheads="1"/>
            </p:cNvSpPr>
            <p:nvPr/>
          </p:nvSpPr>
          <p:spPr bwMode="auto">
            <a:xfrm>
              <a:off x="2976" y="1536"/>
              <a:ext cx="379" cy="2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a:solidFill>
                    <a:srgbClr val="000000"/>
                  </a:solidFill>
                  <a:effectLst/>
                </a:rPr>
                <a:t>120</a:t>
              </a:r>
            </a:p>
          </p:txBody>
        </p:sp>
      </p:grpSp>
      <p:sp>
        <p:nvSpPr>
          <p:cNvPr id="912449" name="Text Box 65"/>
          <p:cNvSpPr txBox="1">
            <a:spLocks noChangeArrowheads="1"/>
          </p:cNvSpPr>
          <p:nvPr/>
        </p:nvSpPr>
        <p:spPr bwMode="auto">
          <a:xfrm>
            <a:off x="441492" y="1112788"/>
            <a:ext cx="3810000" cy="1384995"/>
          </a:xfrm>
          <a:prstGeom prst="rect">
            <a:avLst/>
          </a:prstGeom>
          <a:solidFill>
            <a:schemeClr val="accent2"/>
          </a:solidFill>
          <a:ln w="38100">
            <a:solidFill>
              <a:schemeClr val="accent1"/>
            </a:solidFill>
            <a:miter lim="800000"/>
            <a:headEnd/>
            <a:tailEnd/>
          </a:ln>
          <a:effectLst>
            <a:outerShdw blurRad="63500" dist="107763" dir="2700000" algn="ctr" rotWithShape="0">
              <a:schemeClr val="bg2">
                <a:alpha val="74998"/>
              </a:schemeClr>
            </a:outerShdw>
          </a:effectLst>
        </p:spPr>
        <p:txBody>
          <a:bodyPr>
            <a:spAutoFit/>
          </a:bodyPr>
          <a:lstStyle/>
          <a:p>
            <a:pPr algn="l"/>
            <a:r>
              <a:rPr lang="en-US" sz="2800" dirty="0">
                <a:effectLst>
                  <a:outerShdw blurRad="38100" dist="38100" dir="2700000" algn="tl">
                    <a:srgbClr val="000000"/>
                  </a:outerShdw>
                </a:effectLst>
                <a:latin typeface="Times New Roman"/>
                <a:cs typeface="Times New Roman"/>
              </a:rPr>
              <a:t>Nuclear particles are held together by a nuclear strong force.</a:t>
            </a:r>
          </a:p>
        </p:txBody>
      </p:sp>
      <p:sp>
        <p:nvSpPr>
          <p:cNvPr id="912450" name="Text Box 66"/>
          <p:cNvSpPr txBox="1">
            <a:spLocks noChangeArrowheads="1"/>
          </p:cNvSpPr>
          <p:nvPr/>
        </p:nvSpPr>
        <p:spPr bwMode="auto">
          <a:xfrm>
            <a:off x="136692" y="2566223"/>
            <a:ext cx="4114800" cy="206210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n-US" sz="3200" dirty="0">
                <a:effectLst>
                  <a:outerShdw blurRad="38100" dist="38100" dir="2700000" algn="tl">
                    <a:srgbClr val="000000"/>
                  </a:outerShdw>
                </a:effectLst>
                <a:latin typeface="Times New Roman"/>
                <a:cs typeface="Times New Roman"/>
              </a:rPr>
              <a:t>A stable nucleus remains forever, but as the ratio of </a:t>
            </a:r>
            <a:r>
              <a:rPr lang="en-US" sz="3200" dirty="0">
                <a:solidFill>
                  <a:srgbClr val="FFFF00"/>
                </a:solidFill>
                <a:effectLst>
                  <a:outerShdw blurRad="38100" dist="38100" dir="2700000" algn="tl">
                    <a:srgbClr val="000000"/>
                  </a:outerShdw>
                </a:effectLst>
                <a:latin typeface="Times New Roman"/>
                <a:cs typeface="Times New Roman"/>
              </a:rPr>
              <a:t>N/Z</a:t>
            </a:r>
            <a:r>
              <a:rPr lang="en-US" sz="3200" dirty="0">
                <a:effectLst>
                  <a:outerShdw blurRad="38100" dist="38100" dir="2700000" algn="tl">
                    <a:srgbClr val="000000"/>
                  </a:outerShdw>
                </a:effectLst>
                <a:latin typeface="Times New Roman"/>
                <a:cs typeface="Times New Roman"/>
              </a:rPr>
              <a:t> gets larger, the atoms decay.</a:t>
            </a:r>
          </a:p>
        </p:txBody>
      </p:sp>
      <p:sp>
        <p:nvSpPr>
          <p:cNvPr id="912451" name="Text Box 67"/>
          <p:cNvSpPr txBox="1">
            <a:spLocks noChangeArrowheads="1"/>
          </p:cNvSpPr>
          <p:nvPr/>
        </p:nvSpPr>
        <p:spPr bwMode="auto">
          <a:xfrm>
            <a:off x="714400" y="4883150"/>
            <a:ext cx="3733800" cy="984250"/>
          </a:xfrm>
          <a:prstGeom prst="rect">
            <a:avLst/>
          </a:prstGeom>
          <a:solidFill>
            <a:schemeClr val="accent2"/>
          </a:solidFill>
          <a:ln w="38100">
            <a:solidFill>
              <a:schemeClr val="accent1"/>
            </a:solidFill>
            <a:miter lim="800000"/>
            <a:headEnd/>
            <a:tailEnd/>
          </a:ln>
          <a:effectLst>
            <a:outerShdw blurRad="63500" dist="107763" dir="2700000" algn="ctr" rotWithShape="0">
              <a:schemeClr val="bg2">
                <a:alpha val="74998"/>
              </a:schemeClr>
            </a:outerShdw>
          </a:effectLst>
        </p:spPr>
        <p:txBody>
          <a:bodyPr>
            <a:spAutoFit/>
          </a:bodyPr>
          <a:lstStyle/>
          <a:p>
            <a:pPr algn="l"/>
            <a:r>
              <a:rPr lang="en-US" sz="2800" dirty="0">
                <a:effectLst>
                  <a:outerShdw blurRad="38100" dist="38100" dir="2700000" algn="tl">
                    <a:srgbClr val="000000"/>
                  </a:outerShdw>
                </a:effectLst>
              </a:rPr>
              <a:t>Elements with Z &gt; </a:t>
            </a:r>
            <a:r>
              <a:rPr lang="en-US" sz="2800" dirty="0" smtClean="0">
                <a:effectLst>
                  <a:outerShdw blurRad="38100" dist="38100" dir="2700000" algn="tl">
                    <a:srgbClr val="000000"/>
                  </a:outerShdw>
                </a:effectLst>
              </a:rPr>
              <a:t>8</a:t>
            </a:r>
            <a:r>
              <a:rPr lang="en-US" altLang="ja-JP" sz="2800" dirty="0" smtClean="0">
                <a:effectLst>
                  <a:outerShdw blurRad="38100" dist="38100" dir="2700000" algn="tl">
                    <a:srgbClr val="000000"/>
                  </a:outerShdw>
                </a:effectLst>
              </a:rPr>
              <a:t>3</a:t>
            </a:r>
            <a:r>
              <a:rPr lang="en-US" sz="2800" dirty="0" smtClean="0">
                <a:effectLst>
                  <a:outerShdw blurRad="38100" dist="38100" dir="2700000" algn="tl">
                    <a:srgbClr val="000000"/>
                  </a:outerShdw>
                </a:effectLst>
              </a:rPr>
              <a:t> </a:t>
            </a:r>
            <a:r>
              <a:rPr lang="en-US" sz="2800" dirty="0">
                <a:effectLst>
                  <a:outerShdw blurRad="38100" dist="38100" dir="2700000" algn="tl">
                    <a:srgbClr val="000000"/>
                  </a:outerShdw>
                </a:effectLst>
              </a:rPr>
              <a:t>are all unstable.</a:t>
            </a:r>
          </a:p>
        </p:txBody>
      </p:sp>
    </p:spTree>
    <p:extLst>
      <p:ext uri="{BB962C8B-B14F-4D97-AF65-F5344CB8AC3E}">
        <p14:creationId xmlns:p14="http://schemas.microsoft.com/office/powerpoint/2010/main" val="41457523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12386"/>
                                        </p:tgtEl>
                                        <p:attrNameLst>
                                          <p:attrName>style.visibility</p:attrName>
                                        </p:attrNameLst>
                                      </p:cBhvr>
                                      <p:to>
                                        <p:strVal val="visible"/>
                                      </p:to>
                                    </p:set>
                                    <p:animEffect transition="in" filter="box(out)">
                                      <p:cBhvr>
                                        <p:cTn id="7" dur="500"/>
                                        <p:tgtEl>
                                          <p:spTgt spid="91238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912448"/>
                                        </p:tgtEl>
                                        <p:attrNameLst>
                                          <p:attrName>style.visibility</p:attrName>
                                        </p:attrNameLst>
                                      </p:cBhvr>
                                      <p:to>
                                        <p:strVal val="visible"/>
                                      </p:to>
                                    </p:set>
                                    <p:anim calcmode="lin" valueType="num">
                                      <p:cBhvr>
                                        <p:cTn id="11" dur="500" fill="hold"/>
                                        <p:tgtEl>
                                          <p:spTgt spid="912448"/>
                                        </p:tgtEl>
                                        <p:attrNameLst>
                                          <p:attrName>ppt_w</p:attrName>
                                        </p:attrNameLst>
                                      </p:cBhvr>
                                      <p:tavLst>
                                        <p:tav tm="0">
                                          <p:val>
                                            <p:fltVal val="0"/>
                                          </p:val>
                                        </p:tav>
                                        <p:tav tm="100000">
                                          <p:val>
                                            <p:strVal val="#ppt_w"/>
                                          </p:val>
                                        </p:tav>
                                      </p:tavLst>
                                    </p:anim>
                                    <p:anim calcmode="lin" valueType="num">
                                      <p:cBhvr>
                                        <p:cTn id="12" dur="500" fill="hold"/>
                                        <p:tgtEl>
                                          <p:spTgt spid="91244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2" fill="hold" grpId="0" nodeType="clickEffect">
                                  <p:stCondLst>
                                    <p:cond delay="0"/>
                                  </p:stCondLst>
                                  <p:childTnLst>
                                    <p:set>
                                      <p:cBhvr>
                                        <p:cTn id="16" dur="1" fill="hold">
                                          <p:stCondLst>
                                            <p:cond delay="0"/>
                                          </p:stCondLst>
                                        </p:cTn>
                                        <p:tgtEl>
                                          <p:spTgt spid="912449"/>
                                        </p:tgtEl>
                                        <p:attrNameLst>
                                          <p:attrName>style.visibility</p:attrName>
                                        </p:attrNameLst>
                                      </p:cBhvr>
                                      <p:to>
                                        <p:strVal val="visible"/>
                                      </p:to>
                                    </p:set>
                                    <p:anim calcmode="lin" valueType="num">
                                      <p:cBhvr additive="base">
                                        <p:cTn id="17" dur="500" fill="hold"/>
                                        <p:tgtEl>
                                          <p:spTgt spid="912449"/>
                                        </p:tgtEl>
                                        <p:attrNameLst>
                                          <p:attrName>ppt_x</p:attrName>
                                        </p:attrNameLst>
                                      </p:cBhvr>
                                      <p:tavLst>
                                        <p:tav tm="0">
                                          <p:val>
                                            <p:strVal val="0-#ppt_w/2"/>
                                          </p:val>
                                        </p:tav>
                                        <p:tav tm="100000">
                                          <p:val>
                                            <p:strVal val="#ppt_x"/>
                                          </p:val>
                                        </p:tav>
                                      </p:tavLst>
                                    </p:anim>
                                    <p:anim calcmode="lin" valueType="num">
                                      <p:cBhvr additive="base">
                                        <p:cTn id="18" dur="500" fill="hold"/>
                                        <p:tgtEl>
                                          <p:spTgt spid="91244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Jungle Menu Command.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12450"/>
                                        </p:tgtEl>
                                        <p:attrNameLst>
                                          <p:attrName>style.visibility</p:attrName>
                                        </p:attrNameLst>
                                      </p:cBhvr>
                                      <p:to>
                                        <p:strVal val="visible"/>
                                      </p:to>
                                    </p:set>
                                    <p:animEffect transition="in" filter="dissolve">
                                      <p:cBhvr>
                                        <p:cTn id="23" dur="500"/>
                                        <p:tgtEl>
                                          <p:spTgt spid="912450"/>
                                        </p:tgtEl>
                                      </p:cBhvr>
                                    </p:animEffect>
                                  </p:childTnLst>
                                  <p:subTnLst>
                                    <p:audio>
                                      <p:cMediaNode>
                                        <p:cTn display="0" masterRel="sameClick">
                                          <p:stCondLst>
                                            <p:cond evt="begin" delay="0">
                                              <p:tn val="21"/>
                                            </p:cond>
                                          </p:stCondLst>
                                          <p:endCondLst>
                                            <p:cond evt="onStopAudio" delay="0">
                                              <p:tgtEl>
                                                <p:sldTgt/>
                                              </p:tgtEl>
                                            </p:cond>
                                          </p:endCondLst>
                                        </p:cTn>
                                        <p:tgtEl>
                                          <p:sndTgt r:embed="rId4" name="Jungle Menu Command.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12" fill="hold" grpId="0" nodeType="clickEffect">
                                  <p:stCondLst>
                                    <p:cond delay="0"/>
                                  </p:stCondLst>
                                  <p:childTnLst>
                                    <p:set>
                                      <p:cBhvr>
                                        <p:cTn id="27" dur="1" fill="hold">
                                          <p:stCondLst>
                                            <p:cond delay="0"/>
                                          </p:stCondLst>
                                        </p:cTn>
                                        <p:tgtEl>
                                          <p:spTgt spid="912451"/>
                                        </p:tgtEl>
                                        <p:attrNameLst>
                                          <p:attrName>style.visibility</p:attrName>
                                        </p:attrNameLst>
                                      </p:cBhvr>
                                      <p:to>
                                        <p:strVal val="visible"/>
                                      </p:to>
                                    </p:set>
                                    <p:anim calcmode="lin" valueType="num">
                                      <p:cBhvr additive="base">
                                        <p:cTn id="28" dur="500" fill="hold"/>
                                        <p:tgtEl>
                                          <p:spTgt spid="912451"/>
                                        </p:tgtEl>
                                        <p:attrNameLst>
                                          <p:attrName>ppt_x</p:attrName>
                                        </p:attrNameLst>
                                      </p:cBhvr>
                                      <p:tavLst>
                                        <p:tav tm="0">
                                          <p:val>
                                            <p:strVal val="0-#ppt_w/2"/>
                                          </p:val>
                                        </p:tav>
                                        <p:tav tm="100000">
                                          <p:val>
                                            <p:strVal val="#ppt_x"/>
                                          </p:val>
                                        </p:tav>
                                      </p:tavLst>
                                    </p:anim>
                                    <p:anim calcmode="lin" valueType="num">
                                      <p:cBhvr additive="base">
                                        <p:cTn id="29" dur="500" fill="hold"/>
                                        <p:tgtEl>
                                          <p:spTgt spid="91245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4" name="Jungle Menu Command.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86" grpId="0" autoUpdateAnimBg="0"/>
      <p:bldP spid="912449" grpId="0" animBg="1" autoUpdateAnimBg="0"/>
      <p:bldP spid="912450" grpId="0" autoUpdateAnimBg="0"/>
      <p:bldP spid="912451"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2"/>
          <p:cNvSpPr>
            <a:spLocks noGrp="1"/>
          </p:cNvSpPr>
          <p:nvPr>
            <p:ph type="title"/>
          </p:nvPr>
        </p:nvSpPr>
        <p:spPr>
          <a:xfrm>
            <a:off x="468313" y="0"/>
            <a:ext cx="8229600" cy="836613"/>
          </a:xfrm>
        </p:spPr>
        <p:txBody>
          <a:bodyPr/>
          <a:lstStyle/>
          <a:p>
            <a:pPr marL="838200" indent="-838200" eaLnBrk="1" hangingPunct="1"/>
            <a:r>
              <a:rPr lang="en-GB" dirty="0">
                <a:latin typeface="Times New Roman"/>
                <a:cs typeface="Times New Roman"/>
              </a:rPr>
              <a:t>Mass Defect</a:t>
            </a:r>
            <a:endParaRPr lang="de-DE" dirty="0">
              <a:latin typeface="Times New Roman"/>
              <a:cs typeface="Times New Roman"/>
            </a:endParaRPr>
          </a:p>
        </p:txBody>
      </p:sp>
      <p:sp>
        <p:nvSpPr>
          <p:cNvPr id="196612" name="Text Box 4"/>
          <p:cNvSpPr txBox="1">
            <a:spLocks noChangeArrowheads="1"/>
          </p:cNvSpPr>
          <p:nvPr/>
        </p:nvSpPr>
        <p:spPr bwMode="auto">
          <a:xfrm>
            <a:off x="0" y="1052513"/>
            <a:ext cx="8893175"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just">
              <a:spcBef>
                <a:spcPct val="50000"/>
              </a:spcBef>
              <a:defRPr/>
            </a:pPr>
            <a:r>
              <a:rPr lang="en-GB" sz="2800" b="0" dirty="0">
                <a:latin typeface="Times New Roman"/>
                <a:cs typeface="Times New Roman"/>
              </a:rPr>
              <a:t>It has been experimentally proven that when an atomic nucleus disintegrates into its constituent nucleons, the total mass (i.e. rest mass) of the nucleons is usually more than that of the initial nucleus or nuclide. This difference in mass is known as the mass defect. Thus,</a:t>
            </a:r>
            <a:endParaRPr lang="de-DE" sz="2800" b="0" dirty="0">
              <a:latin typeface="Times New Roman"/>
              <a:cs typeface="Times New Roman"/>
            </a:endParaRPr>
          </a:p>
        </p:txBody>
      </p:sp>
      <p:sp>
        <p:nvSpPr>
          <p:cNvPr id="196614" name="Rectangle 6"/>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00708" name="Object 5"/>
          <p:cNvGraphicFramePr>
            <a:graphicFrameLocks noChangeAspect="1"/>
          </p:cNvGraphicFramePr>
          <p:nvPr>
            <p:extLst>
              <p:ext uri="{D42A27DB-BD31-4B8C-83A1-F6EECF244321}">
                <p14:modId xmlns:p14="http://schemas.microsoft.com/office/powerpoint/2010/main" val="2669765252"/>
              </p:ext>
            </p:extLst>
          </p:nvPr>
        </p:nvGraphicFramePr>
        <p:xfrm>
          <a:off x="120966" y="4163795"/>
          <a:ext cx="9053274" cy="561362"/>
        </p:xfrm>
        <a:graphic>
          <a:graphicData uri="http://schemas.openxmlformats.org/presentationml/2006/ole">
            <mc:AlternateContent xmlns:mc="http://schemas.openxmlformats.org/markup-compatibility/2006">
              <mc:Choice xmlns:v="urn:schemas-microsoft-com:vml" Requires="v">
                <p:oleObj spid="_x0000_s46138" name="Equation" r:id="rId3" imgW="4152900" imgH="254000" progId="Equation.DSMT4">
                  <p:embed/>
                </p:oleObj>
              </mc:Choice>
              <mc:Fallback>
                <p:oleObj name="Equation" r:id="rId3" imgW="41529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966" y="4163795"/>
                        <a:ext cx="9053274" cy="56136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8391862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Text Box 4"/>
          <p:cNvSpPr txBox="1">
            <a:spLocks noChangeArrowheads="1"/>
          </p:cNvSpPr>
          <p:nvPr/>
        </p:nvSpPr>
        <p:spPr bwMode="auto">
          <a:xfrm>
            <a:off x="0" y="260350"/>
            <a:ext cx="896461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b="0" dirty="0">
                <a:latin typeface="Times New Roman"/>
                <a:cs typeface="Times New Roman"/>
              </a:rPr>
              <a:t>The </a:t>
            </a:r>
            <a:r>
              <a:rPr lang="en-GB" sz="2800" b="0" i="1" u="sng" dirty="0">
                <a:latin typeface="Times New Roman"/>
                <a:cs typeface="Times New Roman"/>
              </a:rPr>
              <a:t>nuclear binding energy </a:t>
            </a:r>
            <a:r>
              <a:rPr lang="en-GB" sz="2800" b="0" dirty="0">
                <a:latin typeface="Times New Roman"/>
                <a:cs typeface="Times New Roman"/>
              </a:rPr>
              <a:t>is a consequence of the mass defect. The example below illustrates this point. Consider the reaction</a:t>
            </a:r>
            <a:endParaRPr lang="de-DE" sz="2800" b="0" dirty="0">
              <a:latin typeface="Times New Roman"/>
              <a:cs typeface="Times New Roman"/>
            </a:endParaRPr>
          </a:p>
        </p:txBody>
      </p:sp>
      <p:sp>
        <p:nvSpPr>
          <p:cNvPr id="197638" name="Rectangle 6"/>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01731" name="Object 5"/>
          <p:cNvGraphicFramePr>
            <a:graphicFrameLocks noChangeAspect="1"/>
          </p:cNvGraphicFramePr>
          <p:nvPr/>
        </p:nvGraphicFramePr>
        <p:xfrm>
          <a:off x="2987675" y="1989138"/>
          <a:ext cx="1979613" cy="515937"/>
        </p:xfrm>
        <a:graphic>
          <a:graphicData uri="http://schemas.openxmlformats.org/presentationml/2006/ole">
            <mc:AlternateContent xmlns:mc="http://schemas.openxmlformats.org/markup-compatibility/2006">
              <mc:Choice xmlns:v="urn:schemas-microsoft-com:vml" Requires="v">
                <p:oleObj spid="_x0000_s47321" name="Equation" r:id="rId3" imgW="698197" imgH="177723" progId="Equation.3">
                  <p:embed/>
                </p:oleObj>
              </mc:Choice>
              <mc:Fallback>
                <p:oleObj name="Equation" r:id="rId3" imgW="698197" imgH="17772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989138"/>
                        <a:ext cx="19796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7640" name="Text Box 8"/>
          <p:cNvSpPr txBox="1">
            <a:spLocks noChangeArrowheads="1"/>
          </p:cNvSpPr>
          <p:nvPr/>
        </p:nvSpPr>
        <p:spPr bwMode="auto">
          <a:xfrm>
            <a:off x="0" y="2708275"/>
            <a:ext cx="896461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b="0" dirty="0">
                <a:latin typeface="Times New Roman"/>
                <a:cs typeface="Times New Roman"/>
              </a:rPr>
              <a:t>where X s the initial nuclide and a and b are nucleons. Then sum of the masses of nucleons </a:t>
            </a:r>
            <a:r>
              <a:rPr lang="en-GB" sz="2800" b="0" i="1" dirty="0">
                <a:latin typeface="Times New Roman"/>
                <a:cs typeface="Times New Roman"/>
              </a:rPr>
              <a:t>= ma + </a:t>
            </a:r>
            <a:r>
              <a:rPr lang="en-GB" sz="2800" b="0" i="1" dirty="0" err="1">
                <a:latin typeface="Times New Roman"/>
                <a:cs typeface="Times New Roman"/>
              </a:rPr>
              <a:t>mb</a:t>
            </a:r>
            <a:r>
              <a:rPr lang="en-GB" sz="2800" b="0" dirty="0">
                <a:latin typeface="Times New Roman"/>
                <a:cs typeface="Times New Roman"/>
              </a:rPr>
              <a:t> and mass of </a:t>
            </a:r>
            <a:r>
              <a:rPr lang="en-GB" sz="2800" b="0" i="1" dirty="0">
                <a:latin typeface="Times New Roman"/>
                <a:cs typeface="Times New Roman"/>
              </a:rPr>
              <a:t>X</a:t>
            </a:r>
            <a:r>
              <a:rPr lang="en-GB" sz="2800" b="0" dirty="0">
                <a:latin typeface="Times New Roman"/>
                <a:cs typeface="Times New Roman"/>
              </a:rPr>
              <a:t> is </a:t>
            </a:r>
            <a:r>
              <a:rPr lang="en-GB" sz="2800" b="0" i="1" dirty="0">
                <a:latin typeface="Times New Roman"/>
                <a:cs typeface="Times New Roman"/>
              </a:rPr>
              <a:t>mx</a:t>
            </a:r>
            <a:r>
              <a:rPr lang="en-GB" sz="2800" b="0" dirty="0">
                <a:latin typeface="Times New Roman"/>
                <a:cs typeface="Times New Roman"/>
              </a:rPr>
              <a:t>.  But </a:t>
            </a:r>
            <a:endParaRPr lang="de-DE" sz="2800" b="0" dirty="0">
              <a:latin typeface="Times New Roman"/>
              <a:cs typeface="Times New Roman"/>
            </a:endParaRPr>
          </a:p>
        </p:txBody>
      </p:sp>
      <p:sp>
        <p:nvSpPr>
          <p:cNvPr id="197642" name="Rectangle 1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01734" name="Object 9"/>
          <p:cNvGraphicFramePr>
            <a:graphicFrameLocks noChangeAspect="1"/>
          </p:cNvGraphicFramePr>
          <p:nvPr/>
        </p:nvGraphicFramePr>
        <p:xfrm>
          <a:off x="2843213" y="4292600"/>
          <a:ext cx="2952750" cy="738188"/>
        </p:xfrm>
        <a:graphic>
          <a:graphicData uri="http://schemas.openxmlformats.org/presentationml/2006/ole">
            <mc:AlternateContent xmlns:mc="http://schemas.openxmlformats.org/markup-compatibility/2006">
              <mc:Choice xmlns:v="urn:schemas-microsoft-com:vml" Requires="v">
                <p:oleObj spid="_x0000_s47322" name="Equation" r:id="rId5" imgW="952087" imgH="241195" progId="Equation.3">
                  <p:embed/>
                </p:oleObj>
              </mc:Choice>
              <mc:Fallback>
                <p:oleObj name="Equation" r:id="rId5" imgW="952087"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4292600"/>
                        <a:ext cx="29527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7644" name="Rectangle 12"/>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01736" name="Object 11"/>
          <p:cNvGraphicFramePr>
            <a:graphicFrameLocks noChangeAspect="1"/>
          </p:cNvGraphicFramePr>
          <p:nvPr/>
        </p:nvGraphicFramePr>
        <p:xfrm>
          <a:off x="179388" y="5734050"/>
          <a:ext cx="8713787" cy="654050"/>
        </p:xfrm>
        <a:graphic>
          <a:graphicData uri="http://schemas.openxmlformats.org/presentationml/2006/ole">
            <mc:AlternateContent xmlns:mc="http://schemas.openxmlformats.org/markup-compatibility/2006">
              <mc:Choice xmlns:v="urn:schemas-microsoft-com:vml" Requires="v">
                <p:oleObj spid="_x0000_s47323" name="Equation" r:id="rId7" imgW="3429000" imgH="254000" progId="Equation.3">
                  <p:embed/>
                </p:oleObj>
              </mc:Choice>
              <mc:Fallback>
                <p:oleObj name="Equation" r:id="rId7" imgW="3429000" imgH="254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88" y="5734050"/>
                        <a:ext cx="871378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7646" name="Rectangle 14"/>
          <p:cNvSpPr>
            <a:spLocks noChangeArrowheads="1"/>
          </p:cNvSpPr>
          <p:nvPr/>
        </p:nvSpPr>
        <p:spPr bwMode="auto">
          <a:xfrm>
            <a:off x="0" y="3352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01738" name="Object 13"/>
          <p:cNvGraphicFramePr>
            <a:graphicFrameLocks noChangeAspect="1"/>
          </p:cNvGraphicFramePr>
          <p:nvPr/>
        </p:nvGraphicFramePr>
        <p:xfrm>
          <a:off x="250825" y="5084763"/>
          <a:ext cx="576263" cy="460375"/>
        </p:xfrm>
        <a:graphic>
          <a:graphicData uri="http://schemas.openxmlformats.org/presentationml/2006/ole">
            <mc:AlternateContent xmlns:mc="http://schemas.openxmlformats.org/markup-compatibility/2006">
              <mc:Choice xmlns:v="urn:schemas-microsoft-com:vml" Requires="v">
                <p:oleObj spid="_x0000_s47324" name="Equation" r:id="rId9" imgW="190417" imgH="152334" progId="Equation.DSMT4">
                  <p:embed/>
                </p:oleObj>
              </mc:Choice>
              <mc:Fallback>
                <p:oleObj name="Equation" r:id="rId9" imgW="190417" imgH="152334"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825" y="5084763"/>
                        <a:ext cx="5762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3226921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ChangeArrowheads="1"/>
          </p:cNvSpPr>
          <p:nvPr/>
        </p:nvSpPr>
        <p:spPr bwMode="auto">
          <a:xfrm>
            <a:off x="304800" y="838200"/>
            <a:ext cx="8153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latin typeface="Perpetua" charset="0"/>
              </a:rPr>
              <a:t>A particle undergoing a translational motion in space-time continuum must possess both rest mass energy and kinetic energy. In such a case the total energy        of the particle is given by</a:t>
            </a:r>
          </a:p>
        </p:txBody>
      </p:sp>
      <p:sp>
        <p:nvSpPr>
          <p:cNvPr id="66563" name="Rectangle 4"/>
          <p:cNvSpPr>
            <a:spLocks noChangeArrowheads="1"/>
          </p:cNvSpPr>
          <p:nvPr/>
        </p:nvSpPr>
        <p:spPr bwMode="auto">
          <a:xfrm>
            <a:off x="152400" y="304800"/>
            <a:ext cx="462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b="1" u="sng">
                <a:latin typeface="Perpetua" charset="0"/>
              </a:rPr>
              <a:t>Disintegration Energy(Q)</a:t>
            </a:r>
          </a:p>
        </p:txBody>
      </p:sp>
      <p:pic>
        <p:nvPicPr>
          <p:cNvPr id="66564" name="Picture 2" descr="E:\Capture.y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828800"/>
            <a:ext cx="4000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descr="E:\Capture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667000"/>
            <a:ext cx="2514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457200" y="3581400"/>
            <a:ext cx="7543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a:latin typeface="Perpetua" charset="0"/>
              </a:rPr>
              <a:t>Assume that in the reaction :   X(a, b)Y, Z    all the particle i.e. </a:t>
            </a:r>
            <a:r>
              <a:rPr lang="en-US" sz="2400" i="1">
                <a:latin typeface="Perpetua" charset="0"/>
              </a:rPr>
              <a:t>a ,b and the nuclides </a:t>
            </a:r>
            <a:r>
              <a:rPr lang="en-US" sz="2400">
                <a:latin typeface="Perpetua" charset="0"/>
              </a:rPr>
              <a:t>possess non-zero translational kinetic energy (mass energy). The </a:t>
            </a:r>
            <a:r>
              <a:rPr lang="en-US" sz="2400">
                <a:solidFill>
                  <a:srgbClr val="C00000"/>
                </a:solidFill>
                <a:latin typeface="Perpetua" charset="0"/>
              </a:rPr>
              <a:t>total energies </a:t>
            </a:r>
            <a:r>
              <a:rPr lang="en-US" sz="2400">
                <a:latin typeface="Perpetua" charset="0"/>
              </a:rPr>
              <a:t>of the individual nuclides and particles are calculated as follows</a:t>
            </a:r>
            <a:r>
              <a:rPr lang="en-US">
                <a:latin typeface="Perpetua" charset="0"/>
              </a:rPr>
              <a:t>:</a:t>
            </a:r>
          </a:p>
        </p:txBody>
      </p:sp>
      <p:pic>
        <p:nvPicPr>
          <p:cNvPr id="11269" name="Picture 5" descr="E:\Capture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105400"/>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a:spLocks noChangeArrowheads="1"/>
          </p:cNvSpPr>
          <p:nvPr/>
        </p:nvSpPr>
        <p:spPr bwMode="auto">
          <a:xfrm>
            <a:off x="990600" y="5791200"/>
            <a:ext cx="434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a:latin typeface="Perpetua" charset="0"/>
              </a:rPr>
              <a:t>where </a:t>
            </a:r>
            <a:r>
              <a:rPr lang="ja-JP" altLang="en-US" sz="2400">
                <a:latin typeface="Perpetua" charset="0"/>
              </a:rPr>
              <a:t>‘</a:t>
            </a:r>
            <a:r>
              <a:rPr lang="en-US" sz="2400">
                <a:latin typeface="Perpetua" charset="0"/>
              </a:rPr>
              <a:t>m</a:t>
            </a:r>
            <a:r>
              <a:rPr lang="ja-JP" altLang="en-US" sz="2400">
                <a:latin typeface="Perpetua" charset="0"/>
              </a:rPr>
              <a:t>’</a:t>
            </a:r>
            <a:r>
              <a:rPr lang="en-US" sz="2400">
                <a:latin typeface="Perpetua" charset="0"/>
              </a:rPr>
              <a:t> is in </a:t>
            </a:r>
            <a:r>
              <a:rPr lang="ja-JP" altLang="en-US" sz="2400">
                <a:latin typeface="Perpetua" charset="0"/>
              </a:rPr>
              <a:t>‘</a:t>
            </a:r>
            <a:r>
              <a:rPr lang="en-US" sz="2400">
                <a:latin typeface="Perpetua" charset="0"/>
              </a:rPr>
              <a:t>kg</a:t>
            </a:r>
            <a:r>
              <a:rPr lang="ja-JP" altLang="en-US" sz="2400">
                <a:latin typeface="Perpetua" charset="0"/>
              </a:rPr>
              <a:t>’</a:t>
            </a:r>
            <a:r>
              <a:rPr lang="en-US" sz="2400">
                <a:latin typeface="Perpetua" charset="0"/>
              </a:rPr>
              <a:t> and </a:t>
            </a:r>
            <a:r>
              <a:rPr lang="ja-JP" altLang="en-US" sz="2400">
                <a:latin typeface="Perpetua" charset="0"/>
              </a:rPr>
              <a:t>‘</a:t>
            </a:r>
            <a:r>
              <a:rPr lang="en-US" sz="2400">
                <a:latin typeface="Perpetua" charset="0"/>
              </a:rPr>
              <a:t>c</a:t>
            </a:r>
            <a:r>
              <a:rPr lang="ja-JP" altLang="en-US" sz="2400">
                <a:latin typeface="Perpetua" charset="0"/>
              </a:rPr>
              <a:t>’</a:t>
            </a:r>
            <a:r>
              <a:rPr lang="en-US" sz="2400">
                <a:latin typeface="Perpetua" charset="0"/>
              </a:rPr>
              <a:t> is in </a:t>
            </a:r>
            <a:r>
              <a:rPr lang="ja-JP" altLang="en-US" sz="2400">
                <a:latin typeface="Perpetua" charset="0"/>
              </a:rPr>
              <a:t>‘</a:t>
            </a:r>
            <a:r>
              <a:rPr lang="en-US" sz="2400">
                <a:latin typeface="Perpetua" charset="0"/>
              </a:rPr>
              <a:t>m/s</a:t>
            </a:r>
            <a:r>
              <a:rPr lang="ja-JP" altLang="en-US" sz="2400">
                <a:latin typeface="Perpetua" charset="0"/>
              </a:rPr>
              <a:t>’</a:t>
            </a:r>
            <a:r>
              <a:rPr lang="en-US" sz="2400">
                <a:latin typeface="Perpetua" charset="0"/>
              </a:rPr>
              <a:t>.</a:t>
            </a:r>
          </a:p>
        </p:txBody>
      </p:sp>
    </p:spTree>
    <p:extLst>
      <p:ext uri="{BB962C8B-B14F-4D97-AF65-F5344CB8AC3E}">
        <p14:creationId xmlns:p14="http://schemas.microsoft.com/office/powerpoint/2010/main" val="24845489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blinds(horizontal)">
                                      <p:cBhvr>
                                        <p:cTn id="7" dur="500"/>
                                        <p:tgtEl>
                                          <p:spTgt spid="11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269"/>
                                        </p:tgtEl>
                                        <p:attrNameLst>
                                          <p:attrName>style.visibility</p:attrName>
                                        </p:attrNameLst>
                                      </p:cBhvr>
                                      <p:to>
                                        <p:strVal val="visible"/>
                                      </p:to>
                                    </p:set>
                                    <p:animEffect transition="in" filter="blinds(horizontal)">
                                      <p:cBhvr>
                                        <p:cTn id="17" dur="500"/>
                                        <p:tgtEl>
                                          <p:spTgt spid="112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UNITS</a:t>
            </a:r>
            <a:endParaRPr lang="en-US" dirty="0">
              <a:latin typeface="Times New Roman"/>
              <a:cs typeface="Times New Roman"/>
            </a:endParaRPr>
          </a:p>
        </p:txBody>
      </p:sp>
      <p:sp>
        <p:nvSpPr>
          <p:cNvPr id="3" name="Content Placeholder 2"/>
          <p:cNvSpPr>
            <a:spLocks noGrp="1"/>
          </p:cNvSpPr>
          <p:nvPr>
            <p:ph idx="1"/>
          </p:nvPr>
        </p:nvSpPr>
        <p:spPr/>
        <p:txBody>
          <a:bodyPr/>
          <a:lstStyle/>
          <a:p>
            <a:r>
              <a:rPr lang="en-US" dirty="0" smtClean="0">
                <a:latin typeface="Times New Roman"/>
                <a:cs typeface="Times New Roman"/>
              </a:rPr>
              <a:t>Note that, in usual nuclear calculation, you may encounter atomic masses in either kilogram or unified atomic units.</a:t>
            </a:r>
          </a:p>
          <a:p>
            <a:r>
              <a:rPr lang="en-US" dirty="0" smtClean="0">
                <a:latin typeface="Times New Roman"/>
                <a:cs typeface="Times New Roman"/>
              </a:rPr>
              <a:t>Please, make sure you use consistent units:</a:t>
            </a:r>
          </a:p>
          <a:p>
            <a:r>
              <a:rPr lang="en-US" dirty="0" smtClean="0">
                <a:latin typeface="Times New Roman"/>
                <a:cs typeface="Times New Roman"/>
              </a:rPr>
              <a:t>1u =1.6605402 x 10</a:t>
            </a:r>
            <a:r>
              <a:rPr lang="en-US" baseline="30000" dirty="0" smtClean="0">
                <a:latin typeface="Times New Roman"/>
                <a:cs typeface="Times New Roman"/>
              </a:rPr>
              <a:t>-27</a:t>
            </a:r>
            <a:r>
              <a:rPr lang="en-US" dirty="0" smtClean="0">
                <a:latin typeface="Times New Roman"/>
                <a:cs typeface="Times New Roman"/>
              </a:rPr>
              <a:t>kg</a:t>
            </a:r>
          </a:p>
          <a:p>
            <a:endParaRPr lang="en-US" dirty="0" smtClean="0">
              <a:latin typeface="Times New Roman"/>
              <a:cs typeface="Times New Roman"/>
            </a:endParaRPr>
          </a:p>
        </p:txBody>
      </p:sp>
    </p:spTree>
    <p:extLst>
      <p:ext uri="{BB962C8B-B14F-4D97-AF65-F5344CB8AC3E}">
        <p14:creationId xmlns:p14="http://schemas.microsoft.com/office/powerpoint/2010/main" val="114423251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533400" y="381000"/>
            <a:ext cx="404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3600" b="1" u="sng"/>
              <a:t>Energy from Fission</a:t>
            </a:r>
          </a:p>
        </p:txBody>
      </p:sp>
      <p:grpSp>
        <p:nvGrpSpPr>
          <p:cNvPr id="41987" name="Group 62"/>
          <p:cNvGrpSpPr>
            <a:grpSpLocks/>
          </p:cNvGrpSpPr>
          <p:nvPr/>
        </p:nvGrpSpPr>
        <p:grpSpPr bwMode="auto">
          <a:xfrm>
            <a:off x="152400" y="1568450"/>
            <a:ext cx="8686800" cy="1327150"/>
            <a:chOff x="96" y="988"/>
            <a:chExt cx="5472" cy="836"/>
          </a:xfrm>
        </p:grpSpPr>
        <p:grpSp>
          <p:nvGrpSpPr>
            <p:cNvPr id="42008" name="Group 5"/>
            <p:cNvGrpSpPr>
              <a:grpSpLocks/>
            </p:cNvGrpSpPr>
            <p:nvPr/>
          </p:nvGrpSpPr>
          <p:grpSpPr bwMode="auto">
            <a:xfrm>
              <a:off x="96" y="988"/>
              <a:ext cx="847" cy="836"/>
              <a:chOff x="576" y="1200"/>
              <a:chExt cx="847" cy="836"/>
            </a:xfrm>
          </p:grpSpPr>
          <p:sp>
            <p:nvSpPr>
              <p:cNvPr id="42031" name="Text Box 6"/>
              <p:cNvSpPr txBox="1">
                <a:spLocks noChangeArrowheads="1"/>
              </p:cNvSpPr>
              <p:nvPr/>
            </p:nvSpPr>
            <p:spPr bwMode="auto">
              <a:xfrm>
                <a:off x="960" y="1280"/>
                <a:ext cx="463"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U</a:t>
                </a:r>
              </a:p>
            </p:txBody>
          </p:sp>
          <p:sp>
            <p:nvSpPr>
              <p:cNvPr id="42032" name="Text Box 7"/>
              <p:cNvSpPr txBox="1">
                <a:spLocks noChangeArrowheads="1"/>
              </p:cNvSpPr>
              <p:nvPr/>
            </p:nvSpPr>
            <p:spPr bwMode="auto">
              <a:xfrm>
                <a:off x="576" y="1200"/>
                <a:ext cx="47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235</a:t>
                </a:r>
              </a:p>
            </p:txBody>
          </p:sp>
          <p:sp>
            <p:nvSpPr>
              <p:cNvPr id="42033" name="Text Box 8"/>
              <p:cNvSpPr txBox="1">
                <a:spLocks noChangeArrowheads="1"/>
              </p:cNvSpPr>
              <p:nvPr/>
            </p:nvSpPr>
            <p:spPr bwMode="auto">
              <a:xfrm>
                <a:off x="700" y="1690"/>
                <a:ext cx="35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92</a:t>
                </a:r>
              </a:p>
            </p:txBody>
          </p:sp>
        </p:grpSp>
        <p:sp>
          <p:nvSpPr>
            <p:cNvPr id="42009" name="Line 9"/>
            <p:cNvSpPr>
              <a:spLocks noChangeShapeType="1"/>
            </p:cNvSpPr>
            <p:nvPr/>
          </p:nvSpPr>
          <p:spPr bwMode="auto">
            <a:xfrm>
              <a:off x="1776" y="1420"/>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0" name="Text Box 10"/>
            <p:cNvSpPr txBox="1">
              <a:spLocks noChangeArrowheads="1"/>
            </p:cNvSpPr>
            <p:nvPr/>
          </p:nvSpPr>
          <p:spPr bwMode="auto">
            <a:xfrm>
              <a:off x="3261" y="1122"/>
              <a:ext cx="387"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a:t>
              </a:r>
            </a:p>
          </p:txBody>
        </p:sp>
        <p:grpSp>
          <p:nvGrpSpPr>
            <p:cNvPr id="42011" name="Group 11"/>
            <p:cNvGrpSpPr>
              <a:grpSpLocks/>
            </p:cNvGrpSpPr>
            <p:nvPr/>
          </p:nvGrpSpPr>
          <p:grpSpPr bwMode="auto">
            <a:xfrm>
              <a:off x="2248" y="988"/>
              <a:ext cx="990" cy="836"/>
              <a:chOff x="2417" y="1200"/>
              <a:chExt cx="990" cy="836"/>
            </a:xfrm>
          </p:grpSpPr>
          <p:sp>
            <p:nvSpPr>
              <p:cNvPr id="42028" name="Text Box 12"/>
              <p:cNvSpPr txBox="1">
                <a:spLocks noChangeArrowheads="1"/>
              </p:cNvSpPr>
              <p:nvPr/>
            </p:nvSpPr>
            <p:spPr bwMode="auto">
              <a:xfrm>
                <a:off x="2784" y="1280"/>
                <a:ext cx="623"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Cs</a:t>
                </a:r>
              </a:p>
            </p:txBody>
          </p:sp>
          <p:sp>
            <p:nvSpPr>
              <p:cNvPr id="42029" name="Text Box 13"/>
              <p:cNvSpPr txBox="1">
                <a:spLocks noChangeArrowheads="1"/>
              </p:cNvSpPr>
              <p:nvPr/>
            </p:nvSpPr>
            <p:spPr bwMode="auto">
              <a:xfrm>
                <a:off x="2417" y="1200"/>
                <a:ext cx="47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138</a:t>
                </a:r>
              </a:p>
            </p:txBody>
          </p:sp>
          <p:sp>
            <p:nvSpPr>
              <p:cNvPr id="42030" name="Text Box 14"/>
              <p:cNvSpPr txBox="1">
                <a:spLocks noChangeArrowheads="1"/>
              </p:cNvSpPr>
              <p:nvPr/>
            </p:nvSpPr>
            <p:spPr bwMode="auto">
              <a:xfrm>
                <a:off x="2544" y="1690"/>
                <a:ext cx="35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55</a:t>
                </a:r>
              </a:p>
            </p:txBody>
          </p:sp>
        </p:grpSp>
        <p:sp>
          <p:nvSpPr>
            <p:cNvPr id="42012" name="Text Box 15"/>
            <p:cNvSpPr txBox="1">
              <a:spLocks noChangeArrowheads="1"/>
            </p:cNvSpPr>
            <p:nvPr/>
          </p:nvSpPr>
          <p:spPr bwMode="auto">
            <a:xfrm>
              <a:off x="909" y="1122"/>
              <a:ext cx="387"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a:t>
              </a:r>
            </a:p>
          </p:txBody>
        </p:sp>
        <p:grpSp>
          <p:nvGrpSpPr>
            <p:cNvPr id="42013" name="Group 16"/>
            <p:cNvGrpSpPr>
              <a:grpSpLocks/>
            </p:cNvGrpSpPr>
            <p:nvPr/>
          </p:nvGrpSpPr>
          <p:grpSpPr bwMode="auto">
            <a:xfrm>
              <a:off x="4828" y="988"/>
              <a:ext cx="740" cy="836"/>
              <a:chOff x="4684" y="1200"/>
              <a:chExt cx="740" cy="836"/>
            </a:xfrm>
          </p:grpSpPr>
          <p:grpSp>
            <p:nvGrpSpPr>
              <p:cNvPr id="42023" name="Group 17"/>
              <p:cNvGrpSpPr>
                <a:grpSpLocks/>
              </p:cNvGrpSpPr>
              <p:nvPr/>
            </p:nvGrpSpPr>
            <p:grpSpPr bwMode="auto">
              <a:xfrm>
                <a:off x="4932" y="1200"/>
                <a:ext cx="492" cy="836"/>
                <a:chOff x="4228" y="2572"/>
                <a:chExt cx="492" cy="836"/>
              </a:xfrm>
            </p:grpSpPr>
            <p:sp>
              <p:nvSpPr>
                <p:cNvPr id="42025" name="Text Box 18"/>
                <p:cNvSpPr txBox="1">
                  <a:spLocks noChangeArrowheads="1"/>
                </p:cNvSpPr>
                <p:nvPr/>
              </p:nvSpPr>
              <p:spPr bwMode="auto">
                <a:xfrm>
                  <a:off x="4364" y="2652"/>
                  <a:ext cx="35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n</a:t>
                  </a:r>
                </a:p>
              </p:txBody>
            </p:sp>
            <p:sp>
              <p:nvSpPr>
                <p:cNvPr id="42026" name="Text Box 19"/>
                <p:cNvSpPr txBox="1">
                  <a:spLocks noChangeArrowheads="1"/>
                </p:cNvSpPr>
                <p:nvPr/>
              </p:nvSpPr>
              <p:spPr bwMode="auto">
                <a:xfrm>
                  <a:off x="4228" y="2572"/>
                  <a:ext cx="2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1</a:t>
                  </a:r>
                </a:p>
              </p:txBody>
            </p:sp>
            <p:sp>
              <p:nvSpPr>
                <p:cNvPr id="42027" name="Text Box 20"/>
                <p:cNvSpPr txBox="1">
                  <a:spLocks noChangeArrowheads="1"/>
                </p:cNvSpPr>
                <p:nvPr/>
              </p:nvSpPr>
              <p:spPr bwMode="auto">
                <a:xfrm>
                  <a:off x="4228" y="3062"/>
                  <a:ext cx="2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0</a:t>
                  </a:r>
                </a:p>
              </p:txBody>
            </p:sp>
          </p:grpSp>
          <p:sp>
            <p:nvSpPr>
              <p:cNvPr id="42024" name="Text Box 21"/>
              <p:cNvSpPr txBox="1">
                <a:spLocks noChangeArrowheads="1"/>
              </p:cNvSpPr>
              <p:nvPr/>
            </p:nvSpPr>
            <p:spPr bwMode="auto">
              <a:xfrm>
                <a:off x="4684" y="1296"/>
                <a:ext cx="35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6000"/>
                  <a:t>2</a:t>
                </a:r>
              </a:p>
            </p:txBody>
          </p:sp>
        </p:grpSp>
        <p:grpSp>
          <p:nvGrpSpPr>
            <p:cNvPr id="42014" name="Group 22"/>
            <p:cNvGrpSpPr>
              <a:grpSpLocks/>
            </p:cNvGrpSpPr>
            <p:nvPr/>
          </p:nvGrpSpPr>
          <p:grpSpPr bwMode="auto">
            <a:xfrm>
              <a:off x="1236" y="988"/>
              <a:ext cx="492" cy="836"/>
              <a:chOff x="4228" y="2572"/>
              <a:chExt cx="492" cy="836"/>
            </a:xfrm>
          </p:grpSpPr>
          <p:sp>
            <p:nvSpPr>
              <p:cNvPr id="42020" name="Text Box 23"/>
              <p:cNvSpPr txBox="1">
                <a:spLocks noChangeArrowheads="1"/>
              </p:cNvSpPr>
              <p:nvPr/>
            </p:nvSpPr>
            <p:spPr bwMode="auto">
              <a:xfrm>
                <a:off x="4364" y="2652"/>
                <a:ext cx="35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n</a:t>
                </a:r>
              </a:p>
            </p:txBody>
          </p:sp>
          <p:sp>
            <p:nvSpPr>
              <p:cNvPr id="42021" name="Text Box 24"/>
              <p:cNvSpPr txBox="1">
                <a:spLocks noChangeArrowheads="1"/>
              </p:cNvSpPr>
              <p:nvPr/>
            </p:nvSpPr>
            <p:spPr bwMode="auto">
              <a:xfrm>
                <a:off x="4228" y="2572"/>
                <a:ext cx="2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1</a:t>
                </a:r>
              </a:p>
            </p:txBody>
          </p:sp>
          <p:sp>
            <p:nvSpPr>
              <p:cNvPr id="42022" name="Text Box 25"/>
              <p:cNvSpPr txBox="1">
                <a:spLocks noChangeArrowheads="1"/>
              </p:cNvSpPr>
              <p:nvPr/>
            </p:nvSpPr>
            <p:spPr bwMode="auto">
              <a:xfrm>
                <a:off x="4228" y="3062"/>
                <a:ext cx="2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0</a:t>
                </a:r>
              </a:p>
            </p:txBody>
          </p:sp>
        </p:grpSp>
        <p:sp>
          <p:nvSpPr>
            <p:cNvPr id="42015" name="Text Box 26"/>
            <p:cNvSpPr txBox="1">
              <a:spLocks noChangeArrowheads="1"/>
            </p:cNvSpPr>
            <p:nvPr/>
          </p:nvSpPr>
          <p:spPr bwMode="auto">
            <a:xfrm>
              <a:off x="4461" y="1122"/>
              <a:ext cx="387"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a:t>
              </a:r>
            </a:p>
          </p:txBody>
        </p:sp>
        <p:grpSp>
          <p:nvGrpSpPr>
            <p:cNvPr id="42016" name="Group 27"/>
            <p:cNvGrpSpPr>
              <a:grpSpLocks/>
            </p:cNvGrpSpPr>
            <p:nvPr/>
          </p:nvGrpSpPr>
          <p:grpSpPr bwMode="auto">
            <a:xfrm>
              <a:off x="3522" y="988"/>
              <a:ext cx="1043" cy="836"/>
              <a:chOff x="2417" y="1200"/>
              <a:chExt cx="1043" cy="836"/>
            </a:xfrm>
          </p:grpSpPr>
          <p:sp>
            <p:nvSpPr>
              <p:cNvPr id="42017" name="Text Box 28"/>
              <p:cNvSpPr txBox="1">
                <a:spLocks noChangeArrowheads="1"/>
              </p:cNvSpPr>
              <p:nvPr/>
            </p:nvSpPr>
            <p:spPr bwMode="auto">
              <a:xfrm>
                <a:off x="2784" y="1280"/>
                <a:ext cx="6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Rb</a:t>
                </a:r>
              </a:p>
            </p:txBody>
          </p:sp>
          <p:sp>
            <p:nvSpPr>
              <p:cNvPr id="42018" name="Text Box 29"/>
              <p:cNvSpPr txBox="1">
                <a:spLocks noChangeArrowheads="1"/>
              </p:cNvSpPr>
              <p:nvPr/>
            </p:nvSpPr>
            <p:spPr bwMode="auto">
              <a:xfrm>
                <a:off x="2417" y="1200"/>
                <a:ext cx="41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 96</a:t>
                </a:r>
              </a:p>
            </p:txBody>
          </p:sp>
          <p:sp>
            <p:nvSpPr>
              <p:cNvPr id="42019" name="Text Box 30"/>
              <p:cNvSpPr txBox="1">
                <a:spLocks noChangeArrowheads="1"/>
              </p:cNvSpPr>
              <p:nvPr/>
            </p:nvSpPr>
            <p:spPr bwMode="auto">
              <a:xfrm>
                <a:off x="2544" y="1690"/>
                <a:ext cx="35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37</a:t>
                </a:r>
              </a:p>
            </p:txBody>
          </p:sp>
        </p:grpSp>
      </p:grpSp>
      <p:graphicFrame>
        <p:nvGraphicFramePr>
          <p:cNvPr id="23625" name="Group 73"/>
          <p:cNvGraphicFramePr>
            <a:graphicFrameLocks noGrp="1"/>
          </p:cNvGraphicFramePr>
          <p:nvPr/>
        </p:nvGraphicFramePr>
        <p:xfrm>
          <a:off x="685800" y="3048000"/>
          <a:ext cx="7848600" cy="3124201"/>
        </p:xfrm>
        <a:graphic>
          <a:graphicData uri="http://schemas.openxmlformats.org/drawingml/2006/table">
            <a:tbl>
              <a:tblPr/>
              <a:tblGrid>
                <a:gridCol w="3924300"/>
                <a:gridCol w="3924300"/>
              </a:tblGrid>
              <a:tr h="625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smtClean="0">
                          <a:ln>
                            <a:noFill/>
                          </a:ln>
                          <a:solidFill>
                            <a:schemeClr val="tx1"/>
                          </a:solidFill>
                          <a:effectLst/>
                          <a:latin typeface="Times New Roman" pitchFamily="-80" charset="0"/>
                        </a:rPr>
                        <a:t>Element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80" charset="0"/>
                        </a:rPr>
                        <a:t>Atomic Mass (kg)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30000" smtClean="0">
                          <a:ln>
                            <a:noFill/>
                          </a:ln>
                          <a:solidFill>
                            <a:schemeClr val="tx1"/>
                          </a:solidFill>
                          <a:effectLst/>
                          <a:latin typeface="Times New Roman" pitchFamily="-80" charset="0"/>
                        </a:rPr>
                        <a:t>235</a:t>
                      </a:r>
                      <a:r>
                        <a:rPr kumimoji="0" lang="en-GB" sz="2800" b="0" i="0" u="none" strike="noStrike" cap="none" normalizeH="0" baseline="-25000" smtClean="0">
                          <a:ln>
                            <a:noFill/>
                          </a:ln>
                          <a:solidFill>
                            <a:schemeClr val="tx1"/>
                          </a:solidFill>
                          <a:effectLst/>
                          <a:latin typeface="Times New Roman" pitchFamily="-80" charset="0"/>
                        </a:rPr>
                        <a:t>92</a:t>
                      </a:r>
                      <a:r>
                        <a:rPr kumimoji="0" lang="en-GB" sz="2800" b="0" i="0" u="none" strike="noStrike" cap="none" normalizeH="0" baseline="0" smtClean="0">
                          <a:ln>
                            <a:noFill/>
                          </a:ln>
                          <a:solidFill>
                            <a:schemeClr val="tx1"/>
                          </a:solidFill>
                          <a:effectLst/>
                          <a:latin typeface="Times New Roman" pitchFamily="-80"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80" charset="0"/>
                        </a:rPr>
                        <a:t>3.9014 x 10</a:t>
                      </a:r>
                      <a:r>
                        <a:rPr kumimoji="0" lang="en-GB" sz="2800" b="0" i="0" u="none" strike="noStrike" cap="none" normalizeH="0" baseline="30000" smtClean="0">
                          <a:ln>
                            <a:noFill/>
                          </a:ln>
                          <a:solidFill>
                            <a:schemeClr val="tx1"/>
                          </a:solidFill>
                          <a:effectLst/>
                          <a:latin typeface="Times New Roman" pitchFamily="-80"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30000" smtClean="0">
                          <a:ln>
                            <a:noFill/>
                          </a:ln>
                          <a:solidFill>
                            <a:schemeClr val="tx1"/>
                          </a:solidFill>
                          <a:effectLst/>
                          <a:latin typeface="Times New Roman" pitchFamily="-80" charset="0"/>
                        </a:rPr>
                        <a:t>138</a:t>
                      </a:r>
                      <a:r>
                        <a:rPr kumimoji="0" lang="en-GB" sz="2800" b="0" i="0" u="none" strike="noStrike" cap="none" normalizeH="0" baseline="-25000" smtClean="0">
                          <a:ln>
                            <a:noFill/>
                          </a:ln>
                          <a:solidFill>
                            <a:schemeClr val="tx1"/>
                          </a:solidFill>
                          <a:effectLst/>
                          <a:latin typeface="Times New Roman" pitchFamily="-80" charset="0"/>
                        </a:rPr>
                        <a:t>55</a:t>
                      </a:r>
                      <a:r>
                        <a:rPr kumimoji="0" lang="en-GB" sz="2800" b="0" i="0" u="none" strike="noStrike" cap="none" normalizeH="0" baseline="0" smtClean="0">
                          <a:ln>
                            <a:noFill/>
                          </a:ln>
                          <a:solidFill>
                            <a:schemeClr val="tx1"/>
                          </a:solidFill>
                          <a:effectLst/>
                          <a:latin typeface="Times New Roman" pitchFamily="-80" charset="0"/>
                        </a:rPr>
                        <a:t>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80" charset="0"/>
                        </a:rPr>
                        <a:t>2.2895 x 10</a:t>
                      </a:r>
                      <a:r>
                        <a:rPr kumimoji="0" lang="en-GB" sz="2800" b="0" i="0" u="none" strike="noStrike" cap="none" normalizeH="0" baseline="30000" smtClean="0">
                          <a:ln>
                            <a:noFill/>
                          </a:ln>
                          <a:solidFill>
                            <a:schemeClr val="tx1"/>
                          </a:solidFill>
                          <a:effectLst/>
                          <a:latin typeface="Times New Roman" pitchFamily="-80" charset="0"/>
                        </a:rPr>
                        <a:t>-25</a:t>
                      </a:r>
                      <a:endParaRPr kumimoji="0" lang="en-GB" sz="2800" b="0" i="0" u="none" strike="noStrike" cap="none" normalizeH="0" baseline="0" smtClean="0">
                        <a:ln>
                          <a:noFill/>
                        </a:ln>
                        <a:solidFill>
                          <a:schemeClr val="tx1"/>
                        </a:solidFill>
                        <a:effectLst/>
                        <a:latin typeface="Times New Roman" pitchFamily="-80"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30000" smtClean="0">
                          <a:ln>
                            <a:noFill/>
                          </a:ln>
                          <a:solidFill>
                            <a:schemeClr val="tx1"/>
                          </a:solidFill>
                          <a:effectLst/>
                          <a:latin typeface="Times New Roman" pitchFamily="-80" charset="0"/>
                        </a:rPr>
                        <a:t>96</a:t>
                      </a:r>
                      <a:r>
                        <a:rPr kumimoji="0" lang="en-GB" sz="2800" b="0" i="0" u="none" strike="noStrike" cap="none" normalizeH="0" baseline="-25000" smtClean="0">
                          <a:ln>
                            <a:noFill/>
                          </a:ln>
                          <a:solidFill>
                            <a:schemeClr val="tx1"/>
                          </a:solidFill>
                          <a:effectLst/>
                          <a:latin typeface="Times New Roman" pitchFamily="-80" charset="0"/>
                        </a:rPr>
                        <a:t>37</a:t>
                      </a:r>
                      <a:r>
                        <a:rPr kumimoji="0" lang="en-GB" sz="2800" b="0" i="0" u="none" strike="noStrike" cap="none" normalizeH="0" baseline="0" smtClean="0">
                          <a:ln>
                            <a:noFill/>
                          </a:ln>
                          <a:solidFill>
                            <a:schemeClr val="tx1"/>
                          </a:solidFill>
                          <a:effectLst/>
                          <a:latin typeface="Times New Roman" pitchFamily="-80" charset="0"/>
                        </a:rPr>
                        <a:t>Rb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80" charset="0"/>
                        </a:rPr>
                        <a:t>1.5925 x 10</a:t>
                      </a:r>
                      <a:r>
                        <a:rPr kumimoji="0" lang="en-GB" sz="2800" b="0" i="0" u="none" strike="noStrike" cap="none" normalizeH="0" baseline="30000" smtClean="0">
                          <a:ln>
                            <a:noFill/>
                          </a:ln>
                          <a:solidFill>
                            <a:schemeClr val="tx1"/>
                          </a:solidFill>
                          <a:effectLst/>
                          <a:latin typeface="Times New Roman" pitchFamily="-80" charset="0"/>
                        </a:rPr>
                        <a:t>-25</a:t>
                      </a:r>
                      <a:endParaRPr kumimoji="0" lang="en-GB" sz="2800" b="0" i="0" u="none" strike="noStrike" cap="none" normalizeH="0" baseline="0" smtClean="0">
                        <a:ln>
                          <a:noFill/>
                        </a:ln>
                        <a:solidFill>
                          <a:schemeClr val="tx1"/>
                        </a:solidFill>
                        <a:effectLst/>
                        <a:latin typeface="Times New Roman" pitchFamily="-80"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30000" smtClean="0">
                          <a:ln>
                            <a:noFill/>
                          </a:ln>
                          <a:solidFill>
                            <a:schemeClr val="tx1"/>
                          </a:solidFill>
                          <a:effectLst/>
                          <a:latin typeface="Times New Roman" pitchFamily="-80" charset="0"/>
                        </a:rPr>
                        <a:t>1</a:t>
                      </a:r>
                      <a:r>
                        <a:rPr kumimoji="0" lang="en-GB" sz="2800" b="0" i="0" u="none" strike="noStrike" cap="none" normalizeH="0" baseline="-25000" smtClean="0">
                          <a:ln>
                            <a:noFill/>
                          </a:ln>
                          <a:solidFill>
                            <a:schemeClr val="tx1"/>
                          </a:solidFill>
                          <a:effectLst/>
                          <a:latin typeface="Times New Roman" pitchFamily="-80" charset="0"/>
                        </a:rPr>
                        <a:t>0</a:t>
                      </a:r>
                      <a:r>
                        <a:rPr kumimoji="0" lang="en-GB" sz="2800" b="0" i="0" u="none" strike="noStrike" cap="none" normalizeH="0" baseline="0" smtClean="0">
                          <a:ln>
                            <a:noFill/>
                          </a:ln>
                          <a:solidFill>
                            <a:schemeClr val="tx1"/>
                          </a:solidFill>
                          <a:effectLst/>
                          <a:latin typeface="Times New Roman" pitchFamily="-80" charset="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80" charset="0"/>
                        </a:rPr>
                        <a:t>1.6750 x 10</a:t>
                      </a:r>
                      <a:r>
                        <a:rPr kumimoji="0" lang="en-GB" sz="2800" b="0" i="0" u="none" strike="noStrike" cap="none" normalizeH="0" baseline="30000" smtClean="0">
                          <a:ln>
                            <a:noFill/>
                          </a:ln>
                          <a:solidFill>
                            <a:schemeClr val="tx1"/>
                          </a:solidFill>
                          <a:effectLst/>
                          <a:latin typeface="Times New Roman" pitchFamily="-80" charset="0"/>
                        </a:rPr>
                        <a:t>-27</a:t>
                      </a:r>
                      <a:endParaRPr kumimoji="0" lang="en-GB" sz="2800" b="0" i="0" u="none" strike="noStrike" cap="none" normalizeH="0" baseline="0" smtClean="0">
                        <a:ln>
                          <a:noFill/>
                        </a:ln>
                        <a:solidFill>
                          <a:schemeClr val="tx1"/>
                        </a:solidFill>
                        <a:effectLst/>
                        <a:latin typeface="Times New Roman" pitchFamily="-80"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7233727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2"/>
          <p:cNvSpPr>
            <a:spLocks noGrp="1"/>
          </p:cNvSpPr>
          <p:nvPr>
            <p:ph type="title"/>
          </p:nvPr>
        </p:nvSpPr>
        <p:spPr>
          <a:xfrm>
            <a:off x="468313" y="0"/>
            <a:ext cx="8229600" cy="850900"/>
          </a:xfrm>
        </p:spPr>
        <p:txBody>
          <a:bodyPr/>
          <a:lstStyle/>
          <a:p>
            <a:pPr eaLnBrk="1" hangingPunct="1"/>
            <a:r>
              <a:rPr lang="de-DE">
                <a:solidFill>
                  <a:srgbClr val="FF0000"/>
                </a:solidFill>
                <a:latin typeface="Calibri" charset="0"/>
              </a:rPr>
              <a:t>Worked Eample</a:t>
            </a:r>
          </a:p>
        </p:txBody>
      </p:sp>
      <p:sp>
        <p:nvSpPr>
          <p:cNvPr id="198661"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02755" name="Object 4"/>
          <p:cNvGraphicFramePr>
            <a:graphicFrameLocks noChangeAspect="1"/>
          </p:cNvGraphicFramePr>
          <p:nvPr/>
        </p:nvGraphicFramePr>
        <p:xfrm>
          <a:off x="2411413" y="1557338"/>
          <a:ext cx="3527425" cy="806450"/>
        </p:xfrm>
        <a:graphic>
          <a:graphicData uri="http://schemas.openxmlformats.org/presentationml/2006/ole">
            <mc:AlternateContent xmlns:mc="http://schemas.openxmlformats.org/markup-compatibility/2006">
              <mc:Choice xmlns:v="urn:schemas-microsoft-com:vml" Requires="v">
                <p:oleObj spid="_x0000_s48345" name="Equation" r:id="rId3" imgW="1002865" imgH="228501" progId="Equation.3">
                  <p:embed/>
                </p:oleObj>
              </mc:Choice>
              <mc:Fallback>
                <p:oleObj name="Equation" r:id="rId3" imgW="1002865"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557338"/>
                        <a:ext cx="3527425"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8662" name="Text Box 6"/>
          <p:cNvSpPr txBox="1">
            <a:spLocks noChangeArrowheads="1"/>
          </p:cNvSpPr>
          <p:nvPr/>
        </p:nvSpPr>
        <p:spPr bwMode="auto">
          <a:xfrm>
            <a:off x="0" y="908050"/>
            <a:ext cx="4787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de-DE" sz="2800" b="0">
                <a:cs typeface="Arial" charset="0"/>
              </a:rPr>
              <a:t>For the reaction</a:t>
            </a:r>
          </a:p>
        </p:txBody>
      </p:sp>
      <p:sp>
        <p:nvSpPr>
          <p:cNvPr id="198664" name="Rectangle 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02758" name="Object 7"/>
          <p:cNvGraphicFramePr>
            <a:graphicFrameLocks noChangeAspect="1"/>
          </p:cNvGraphicFramePr>
          <p:nvPr/>
        </p:nvGraphicFramePr>
        <p:xfrm>
          <a:off x="250825" y="2636838"/>
          <a:ext cx="3816350" cy="677862"/>
        </p:xfrm>
        <a:graphic>
          <a:graphicData uri="http://schemas.openxmlformats.org/presentationml/2006/ole">
            <mc:AlternateContent xmlns:mc="http://schemas.openxmlformats.org/markup-compatibility/2006">
              <mc:Choice xmlns:v="urn:schemas-microsoft-com:vml" Requires="v">
                <p:oleObj spid="_x0000_s48346" name="Equation" r:id="rId5" imgW="1282700" imgH="228600" progId="Equation.3">
                  <p:embed/>
                </p:oleObj>
              </mc:Choice>
              <mc:Fallback>
                <p:oleObj name="Equation" r:id="rId5" imgW="12827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2636838"/>
                        <a:ext cx="381635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8666" name="Rectangle 1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02760" name="Object 9"/>
          <p:cNvGraphicFramePr>
            <a:graphicFrameLocks noChangeAspect="1"/>
          </p:cNvGraphicFramePr>
          <p:nvPr/>
        </p:nvGraphicFramePr>
        <p:xfrm>
          <a:off x="4211638" y="2651125"/>
          <a:ext cx="3167062" cy="693738"/>
        </p:xfrm>
        <a:graphic>
          <a:graphicData uri="http://schemas.openxmlformats.org/presentationml/2006/ole">
            <mc:AlternateContent xmlns:mc="http://schemas.openxmlformats.org/markup-compatibility/2006">
              <mc:Choice xmlns:v="urn:schemas-microsoft-com:vml" Requires="v">
                <p:oleObj spid="_x0000_s48347" name="Equation" r:id="rId7" imgW="1002865" imgH="215806" progId="Equation.3">
                  <p:embed/>
                </p:oleObj>
              </mc:Choice>
              <mc:Fallback>
                <p:oleObj name="Equation" r:id="rId7" imgW="1002865" imgH="21580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638" y="2651125"/>
                        <a:ext cx="3167062"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8668" name="Rectangle 1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02762" name="Object 11"/>
          <p:cNvGraphicFramePr>
            <a:graphicFrameLocks noChangeAspect="1"/>
          </p:cNvGraphicFramePr>
          <p:nvPr/>
        </p:nvGraphicFramePr>
        <p:xfrm>
          <a:off x="250825" y="3429000"/>
          <a:ext cx="3384550" cy="719138"/>
        </p:xfrm>
        <a:graphic>
          <a:graphicData uri="http://schemas.openxmlformats.org/presentationml/2006/ole">
            <mc:AlternateContent xmlns:mc="http://schemas.openxmlformats.org/markup-compatibility/2006">
              <mc:Choice xmlns:v="urn:schemas-microsoft-com:vml" Requires="v">
                <p:oleObj spid="_x0000_s48348" name="Equation" r:id="rId9" imgW="1028254" imgH="215806" progId="Equation.DSMT4">
                  <p:embed/>
                </p:oleObj>
              </mc:Choice>
              <mc:Fallback>
                <p:oleObj name="Equation" r:id="rId9" imgW="1028254" imgH="215806"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825" y="3429000"/>
                        <a:ext cx="33845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8669" name="Text Box 13"/>
          <p:cNvSpPr txBox="1">
            <a:spLocks noChangeArrowheads="1"/>
          </p:cNvSpPr>
          <p:nvPr/>
        </p:nvSpPr>
        <p:spPr bwMode="auto">
          <a:xfrm>
            <a:off x="179388" y="4365625"/>
            <a:ext cx="87137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b="0">
                <a:cs typeface="Arial" charset="0"/>
              </a:rPr>
              <a:t>The mass defect is computed as follows:</a:t>
            </a:r>
            <a:endParaRPr lang="de-DE" sz="2800" b="0">
              <a:cs typeface="Arial" charset="0"/>
            </a:endParaRPr>
          </a:p>
        </p:txBody>
      </p:sp>
      <p:sp>
        <p:nvSpPr>
          <p:cNvPr id="198670" name="Rectangle 14"/>
          <p:cNvSpPr>
            <a:spLocks noChangeArrowheads="1"/>
          </p:cNvSpPr>
          <p:nvPr/>
        </p:nvSpPr>
        <p:spPr bwMode="auto">
          <a:xfrm>
            <a:off x="130175" y="5148263"/>
            <a:ext cx="8712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indent="449263" algn="ctr">
              <a:defRPr/>
            </a:pPr>
            <a:r>
              <a:rPr lang="en-GB" sz="2800" b="0">
                <a:cs typeface="Arial" charset="0"/>
              </a:rPr>
              <a:t>Mass of nucleons = 2(1.0073u) + 2(1.0087u) = 4.032u</a:t>
            </a:r>
            <a:endParaRPr lang="de-DE" sz="2800" b="0">
              <a:cs typeface="Arial" charset="0"/>
            </a:endParaRPr>
          </a:p>
          <a:p>
            <a:pPr indent="449263" algn="ctr">
              <a:defRPr/>
            </a:pPr>
            <a:r>
              <a:rPr lang="en-GB" sz="2800" b="0">
                <a:cs typeface="Arial" charset="0"/>
              </a:rPr>
              <a:t>Mass defect       = 4.032 u - 4.00154 u = 0.03046 u</a:t>
            </a:r>
          </a:p>
        </p:txBody>
      </p:sp>
    </p:spTree>
    <p:extLst>
      <p:ext uri="{BB962C8B-B14F-4D97-AF65-F5344CB8AC3E}">
        <p14:creationId xmlns:p14="http://schemas.microsoft.com/office/powerpoint/2010/main" val="14897735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Text Box 4"/>
          <p:cNvSpPr txBox="1">
            <a:spLocks noChangeArrowheads="1"/>
          </p:cNvSpPr>
          <p:nvPr/>
        </p:nvSpPr>
        <p:spPr bwMode="auto">
          <a:xfrm>
            <a:off x="0" y="188913"/>
            <a:ext cx="8820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3000" b="0" dirty="0">
                <a:latin typeface="Times New Roman"/>
                <a:cs typeface="Times New Roman"/>
              </a:rPr>
              <a:t>But E = mc</a:t>
            </a:r>
            <a:r>
              <a:rPr lang="en-GB" sz="3000" b="0" baseline="30000" dirty="0">
                <a:latin typeface="Times New Roman"/>
                <a:cs typeface="Times New Roman"/>
              </a:rPr>
              <a:t>2</a:t>
            </a:r>
            <a:r>
              <a:rPr lang="en-GB" sz="3000" b="0" dirty="0">
                <a:latin typeface="Times New Roman"/>
                <a:cs typeface="Times New Roman"/>
              </a:rPr>
              <a:t> </a:t>
            </a:r>
            <a:endParaRPr lang="de-DE" sz="3000" b="0" dirty="0">
              <a:latin typeface="Times New Roman"/>
              <a:cs typeface="Times New Roman"/>
            </a:endParaRPr>
          </a:p>
        </p:txBody>
      </p:sp>
      <p:sp>
        <p:nvSpPr>
          <p:cNvPr id="199685" name="Text Box 5"/>
          <p:cNvSpPr txBox="1">
            <a:spLocks noChangeArrowheads="1"/>
          </p:cNvSpPr>
          <p:nvPr/>
        </p:nvSpPr>
        <p:spPr bwMode="auto">
          <a:xfrm>
            <a:off x="468313" y="1196975"/>
            <a:ext cx="80645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3000" b="0" dirty="0">
                <a:latin typeface="Times New Roman"/>
                <a:cs typeface="Times New Roman"/>
              </a:rPr>
              <a:t>Hence, mass defect </a:t>
            </a:r>
          </a:p>
          <a:p>
            <a:pPr>
              <a:spcBef>
                <a:spcPct val="50000"/>
              </a:spcBef>
              <a:defRPr/>
            </a:pPr>
            <a:r>
              <a:rPr lang="en-GB" sz="3000" b="0" dirty="0">
                <a:latin typeface="Times New Roman"/>
                <a:cs typeface="Times New Roman"/>
              </a:rPr>
              <a:t>	= 0.03046 × c2  </a:t>
            </a:r>
          </a:p>
          <a:p>
            <a:pPr>
              <a:spcBef>
                <a:spcPct val="50000"/>
              </a:spcBef>
              <a:defRPr/>
            </a:pPr>
            <a:r>
              <a:rPr lang="en-GB" sz="3000" b="0" dirty="0">
                <a:latin typeface="Times New Roman"/>
                <a:cs typeface="Times New Roman"/>
              </a:rPr>
              <a:t>	= 0.03046 × 931 </a:t>
            </a:r>
            <a:r>
              <a:rPr lang="en-GB" sz="3000" b="0" dirty="0" err="1">
                <a:latin typeface="Times New Roman"/>
                <a:cs typeface="Times New Roman"/>
              </a:rPr>
              <a:t>Mev</a:t>
            </a:r>
            <a:endParaRPr lang="de-DE" sz="3000" b="0" dirty="0">
              <a:latin typeface="Times New Roman"/>
              <a:cs typeface="Times New Roman"/>
            </a:endParaRPr>
          </a:p>
        </p:txBody>
      </p:sp>
    </p:spTree>
    <p:extLst>
      <p:ext uri="{BB962C8B-B14F-4D97-AF65-F5344CB8AC3E}">
        <p14:creationId xmlns:p14="http://schemas.microsoft.com/office/powerpoint/2010/main" val="318645838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C:\Users\physicsadmin\Desktop\questions\nuclear\nuclear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33400"/>
            <a:ext cx="698023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3" descr="C:\Users\physicsadmin\Desktop\questions\nuclear\nuclear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752600"/>
            <a:ext cx="68278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TextBox 3"/>
          <p:cNvSpPr txBox="1">
            <a:spLocks noChangeArrowheads="1"/>
          </p:cNvSpPr>
          <p:nvPr/>
        </p:nvSpPr>
        <p:spPr bwMode="auto">
          <a:xfrm>
            <a:off x="914400" y="533400"/>
            <a:ext cx="10620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US" sz="1600" b="1" u="sng">
                <a:solidFill>
                  <a:srgbClr val="FF0000"/>
                </a:solidFill>
                <a:latin typeface="Calibri" charset="0"/>
              </a:rPr>
              <a:t>Question :</a:t>
            </a:r>
          </a:p>
        </p:txBody>
      </p:sp>
      <p:sp>
        <p:nvSpPr>
          <p:cNvPr id="13317" name="Rectangle 4"/>
          <p:cNvSpPr>
            <a:spLocks noChangeArrowheads="1"/>
          </p:cNvSpPr>
          <p:nvPr/>
        </p:nvSpPr>
        <p:spPr bwMode="auto">
          <a:xfrm>
            <a:off x="2819400" y="1295400"/>
            <a:ext cx="2133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u="sng">
                <a:solidFill>
                  <a:srgbClr val="FF0000"/>
                </a:solidFill>
                <a:latin typeface="Calibri" charset="0"/>
              </a:rPr>
              <a:t>Solution:</a:t>
            </a:r>
          </a:p>
        </p:txBody>
      </p:sp>
      <p:pic>
        <p:nvPicPr>
          <p:cNvPr id="13318" name="Picture 4" descr="C:\Users\physicsadmin\Desktop\questions\nuclear\nuclear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743200"/>
            <a:ext cx="233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5" descr="C:\Users\physicsadmin\Desktop\questions\nuclear\nuclear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3200400"/>
            <a:ext cx="27241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6" descr="C:\Users\physicsadmin\Desktop\questions\nuclear\nuclear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24384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p:cNvCxnSpPr/>
          <p:nvPr/>
        </p:nvCxnSpPr>
        <p:spPr>
          <a:xfrm>
            <a:off x="2971800" y="2590800"/>
            <a:ext cx="762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3322" name="Picture 7" descr="C:\Users\physicsadmin\Desktop\questions\nuclear\nuclear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2438400"/>
            <a:ext cx="4857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3" name="TextBox 13"/>
          <p:cNvSpPr txBox="1">
            <a:spLocks noChangeArrowheads="1"/>
          </p:cNvSpPr>
          <p:nvPr/>
        </p:nvSpPr>
        <p:spPr bwMode="auto">
          <a:xfrm>
            <a:off x="4191000" y="2362200"/>
            <a:ext cx="300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US" sz="2400">
                <a:latin typeface="Calibri" charset="0"/>
              </a:rPr>
              <a:t>+</a:t>
            </a:r>
          </a:p>
        </p:txBody>
      </p:sp>
      <p:pic>
        <p:nvPicPr>
          <p:cNvPr id="13324" name="Picture 8" descr="C:\Users\physicsadmin\Desktop\questions\nuclear\nuclear10.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2476500"/>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5" name="Picture 9" descr="C:\Users\physicsadmin\Desktop\questions\nuclear\nuclear12.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3657600"/>
            <a:ext cx="6961188"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969512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Energy release in nuclear reaction</a:t>
            </a:r>
            <a:endParaRPr lang="en-US" dirty="0">
              <a:latin typeface="Times New Roman"/>
              <a:cs typeface="Times New Roman"/>
            </a:endParaRPr>
          </a:p>
        </p:txBody>
      </p:sp>
      <p:pic>
        <p:nvPicPr>
          <p:cNvPr id="4" name="Picture 3"/>
          <p:cNvPicPr>
            <a:picLocks noChangeAspect="1"/>
          </p:cNvPicPr>
          <p:nvPr/>
        </p:nvPicPr>
        <p:blipFill>
          <a:blip r:embed="rId2"/>
          <a:stretch>
            <a:fillRect/>
          </a:stretch>
        </p:blipFill>
        <p:spPr>
          <a:xfrm>
            <a:off x="143264" y="1825827"/>
            <a:ext cx="8573776" cy="4439991"/>
          </a:xfrm>
          <a:prstGeom prst="rect">
            <a:avLst/>
          </a:prstGeom>
        </p:spPr>
      </p:pic>
    </p:spTree>
    <p:extLst>
      <p:ext uri="{BB962C8B-B14F-4D97-AF65-F5344CB8AC3E}">
        <p14:creationId xmlns:p14="http://schemas.microsoft.com/office/powerpoint/2010/main" val="229388463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103312"/>
            <a:ext cx="8229600" cy="633412"/>
          </a:xfrm>
        </p:spPr>
        <p:txBody>
          <a:bodyPr>
            <a:normAutofit fontScale="90000"/>
          </a:bodyPr>
          <a:lstStyle/>
          <a:p>
            <a:pPr fontAlgn="auto">
              <a:spcAft>
                <a:spcPts val="0"/>
              </a:spcAft>
              <a:defRPr/>
            </a:pPr>
            <a:r>
              <a:rPr lang="en-GB" dirty="0" smtClean="0">
                <a:solidFill>
                  <a:schemeClr val="tx1"/>
                </a:solidFill>
                <a:latin typeface="Times New Roman"/>
                <a:ea typeface="+mj-ea"/>
                <a:cs typeface="Times New Roman"/>
              </a:rPr>
              <a:t>Nuclear Reactor Parts</a:t>
            </a:r>
          </a:p>
        </p:txBody>
      </p:sp>
      <p:sp>
        <p:nvSpPr>
          <p:cNvPr id="220164" name="Rectangle 4"/>
          <p:cNvSpPr>
            <a:spLocks noGrp="1" noChangeArrowheads="1"/>
          </p:cNvSpPr>
          <p:nvPr>
            <p:ph type="body" sz="half" idx="1"/>
          </p:nvPr>
        </p:nvSpPr>
        <p:spPr>
          <a:xfrm>
            <a:off x="457200" y="650083"/>
            <a:ext cx="4038600" cy="5956430"/>
          </a:xfrm>
        </p:spPr>
        <p:txBody>
          <a:bodyPr>
            <a:normAutofit lnSpcReduction="10000"/>
          </a:bodyPr>
          <a:lstStyle/>
          <a:p>
            <a:pPr marL="0" indent="0">
              <a:lnSpc>
                <a:spcPct val="80000"/>
              </a:lnSpc>
              <a:buFontTx/>
              <a:buNone/>
            </a:pPr>
            <a:r>
              <a:rPr lang="en-GB" sz="2200" b="1" dirty="0" smtClean="0">
                <a:solidFill>
                  <a:srgbClr val="FF0000"/>
                </a:solidFill>
                <a:latin typeface="Perpetua"/>
                <a:cs typeface="Perpetua"/>
              </a:rPr>
              <a:t>Bombarding Particles of Appropriate Energies</a:t>
            </a:r>
            <a:endParaRPr lang="en-GB" sz="2200" b="1" dirty="0">
              <a:latin typeface="Perpetua"/>
              <a:cs typeface="Perpetua"/>
            </a:endParaRPr>
          </a:p>
          <a:p>
            <a:pPr marL="0" indent="0">
              <a:lnSpc>
                <a:spcPct val="80000"/>
              </a:lnSpc>
              <a:buFontTx/>
              <a:buNone/>
            </a:pPr>
            <a:endParaRPr lang="en-GB" sz="2200" dirty="0">
              <a:solidFill>
                <a:srgbClr val="FF0000"/>
              </a:solidFill>
              <a:latin typeface="Perpetua" charset="0"/>
            </a:endParaRPr>
          </a:p>
          <a:p>
            <a:pPr marL="0" indent="0">
              <a:lnSpc>
                <a:spcPct val="80000"/>
              </a:lnSpc>
              <a:buFontTx/>
              <a:buNone/>
            </a:pPr>
            <a:r>
              <a:rPr lang="en-GB" sz="2200" b="1" dirty="0" smtClean="0">
                <a:solidFill>
                  <a:srgbClr val="FF0000"/>
                </a:solidFill>
                <a:latin typeface="Perpetua" charset="0"/>
              </a:rPr>
              <a:t>Fuel </a:t>
            </a:r>
            <a:r>
              <a:rPr lang="en-GB" sz="2200" b="1" dirty="0">
                <a:solidFill>
                  <a:srgbClr val="FF0000"/>
                </a:solidFill>
                <a:latin typeface="Perpetua" charset="0"/>
              </a:rPr>
              <a:t>rods</a:t>
            </a:r>
          </a:p>
          <a:p>
            <a:pPr marL="0" indent="0">
              <a:lnSpc>
                <a:spcPct val="80000"/>
              </a:lnSpc>
              <a:buFontTx/>
              <a:buNone/>
            </a:pPr>
            <a:r>
              <a:rPr lang="en-GB" sz="2200" dirty="0">
                <a:latin typeface="Perpetua" charset="0"/>
              </a:rPr>
              <a:t>These contain U235 or Pu239. They become very hot due to nuclear fission</a:t>
            </a:r>
            <a:r>
              <a:rPr lang="en-GB" sz="2200" dirty="0" smtClean="0">
                <a:latin typeface="Perpetua" charset="0"/>
              </a:rPr>
              <a:t>.</a:t>
            </a:r>
          </a:p>
          <a:p>
            <a:pPr marL="0" indent="0">
              <a:lnSpc>
                <a:spcPct val="80000"/>
              </a:lnSpc>
              <a:buFontTx/>
              <a:buNone/>
            </a:pPr>
            <a:endParaRPr lang="en-GB" sz="2200" dirty="0">
              <a:latin typeface="Perpetua" charset="0"/>
            </a:endParaRPr>
          </a:p>
          <a:p>
            <a:pPr marL="0" indent="0">
              <a:lnSpc>
                <a:spcPct val="80000"/>
              </a:lnSpc>
              <a:buFontTx/>
              <a:buNone/>
            </a:pPr>
            <a:endParaRPr lang="en-GB" sz="2200" dirty="0">
              <a:latin typeface="Perpetua" charset="0"/>
            </a:endParaRPr>
          </a:p>
          <a:p>
            <a:pPr marL="0" indent="0">
              <a:lnSpc>
                <a:spcPct val="80000"/>
              </a:lnSpc>
              <a:buFontTx/>
              <a:buNone/>
            </a:pPr>
            <a:r>
              <a:rPr lang="en-GB" sz="2200" b="1" dirty="0" smtClean="0">
                <a:solidFill>
                  <a:srgbClr val="FF0000"/>
                </a:solidFill>
                <a:latin typeface="Perpetua" charset="0"/>
              </a:rPr>
              <a:t>Control </a:t>
            </a:r>
            <a:r>
              <a:rPr lang="en-GB" sz="2200" b="1" dirty="0">
                <a:solidFill>
                  <a:srgbClr val="FF0000"/>
                </a:solidFill>
                <a:latin typeface="Perpetua" charset="0"/>
              </a:rPr>
              <a:t>rods</a:t>
            </a:r>
          </a:p>
          <a:p>
            <a:pPr marL="0" indent="0">
              <a:lnSpc>
                <a:spcPct val="80000"/>
              </a:lnSpc>
              <a:buFontTx/>
              <a:buNone/>
            </a:pPr>
            <a:r>
              <a:rPr lang="en-GB" sz="2200" dirty="0">
                <a:latin typeface="Perpetua" charset="0"/>
              </a:rPr>
              <a:t>Made of boron, when placed in-between the fuel rods these absorb neutrons and so reduce the rate of fission. Their depth is adjusted to maintain a constant rate of fission. </a:t>
            </a:r>
          </a:p>
          <a:p>
            <a:pPr marL="0" indent="0">
              <a:lnSpc>
                <a:spcPct val="80000"/>
              </a:lnSpc>
              <a:buFontTx/>
              <a:buNone/>
            </a:pPr>
            <a:endParaRPr lang="en-GB" sz="2200" b="1" dirty="0">
              <a:solidFill>
                <a:srgbClr val="FF0000"/>
              </a:solidFill>
              <a:latin typeface="Perpetua" charset="0"/>
            </a:endParaRPr>
          </a:p>
          <a:p>
            <a:pPr marL="0" indent="0">
              <a:lnSpc>
                <a:spcPct val="80000"/>
              </a:lnSpc>
              <a:buFontTx/>
              <a:buNone/>
            </a:pPr>
            <a:r>
              <a:rPr lang="en-GB" sz="2200" b="1" dirty="0" smtClean="0">
                <a:solidFill>
                  <a:srgbClr val="FF0000"/>
                </a:solidFill>
                <a:latin typeface="Perpetua" charset="0"/>
              </a:rPr>
              <a:t> </a:t>
            </a:r>
            <a:r>
              <a:rPr lang="en-GB" sz="2200" b="1" dirty="0">
                <a:solidFill>
                  <a:srgbClr val="FF0000"/>
                </a:solidFill>
                <a:latin typeface="Perpetua" charset="0"/>
              </a:rPr>
              <a:t>Moderator</a:t>
            </a:r>
          </a:p>
          <a:p>
            <a:pPr marL="0" indent="0">
              <a:lnSpc>
                <a:spcPct val="80000"/>
              </a:lnSpc>
              <a:buFontTx/>
              <a:buNone/>
            </a:pPr>
            <a:r>
              <a:rPr lang="en-GB" sz="2200" dirty="0">
                <a:latin typeface="Perpetua" charset="0"/>
              </a:rPr>
              <a:t>This surrounds the fuel rods and slows neutrons down to make further fission more likely. The moderator can be water or graphite.</a:t>
            </a:r>
          </a:p>
        </p:txBody>
      </p:sp>
      <p:sp>
        <p:nvSpPr>
          <p:cNvPr id="220165" name="Rectangle 5"/>
          <p:cNvSpPr>
            <a:spLocks noGrp="1" noChangeArrowheads="1"/>
          </p:cNvSpPr>
          <p:nvPr>
            <p:ph type="body" sz="half" idx="2"/>
          </p:nvPr>
        </p:nvSpPr>
        <p:spPr>
          <a:xfrm>
            <a:off x="4902200" y="533400"/>
            <a:ext cx="4089400" cy="4897438"/>
          </a:xfrm>
        </p:spPr>
        <p:txBody>
          <a:bodyPr>
            <a:normAutofit fontScale="92500" lnSpcReduction="10000"/>
          </a:bodyPr>
          <a:lstStyle/>
          <a:p>
            <a:pPr marL="0" indent="0">
              <a:lnSpc>
                <a:spcPct val="80000"/>
              </a:lnSpc>
              <a:buFontTx/>
              <a:buNone/>
            </a:pPr>
            <a:r>
              <a:rPr lang="en-GB" sz="2200" b="1" dirty="0" smtClean="0">
                <a:solidFill>
                  <a:srgbClr val="FF0000"/>
                </a:solidFill>
                <a:latin typeface="Perpetua" charset="0"/>
              </a:rPr>
              <a:t>Coolant</a:t>
            </a:r>
            <a:endParaRPr lang="en-GB" sz="2200" b="1" dirty="0">
              <a:solidFill>
                <a:srgbClr val="FF0000"/>
              </a:solidFill>
              <a:latin typeface="Perpetua" charset="0"/>
            </a:endParaRPr>
          </a:p>
          <a:p>
            <a:pPr marL="0" indent="0">
              <a:lnSpc>
                <a:spcPct val="80000"/>
              </a:lnSpc>
              <a:buFontTx/>
              <a:buNone/>
            </a:pPr>
            <a:r>
              <a:rPr lang="en-GB" sz="2200" dirty="0">
                <a:latin typeface="Perpetua" charset="0"/>
              </a:rPr>
              <a:t>This transfers the heat energy of the fuel rods to the heat exchanger. Coolant be water, carbon dioxide gas or liquid sodium.</a:t>
            </a:r>
          </a:p>
          <a:p>
            <a:pPr marL="0" indent="0">
              <a:lnSpc>
                <a:spcPct val="80000"/>
              </a:lnSpc>
              <a:buFontTx/>
              <a:buNone/>
            </a:pPr>
            <a:r>
              <a:rPr lang="en-GB" sz="2200" b="1" dirty="0" smtClean="0">
                <a:solidFill>
                  <a:srgbClr val="FF0000"/>
                </a:solidFill>
                <a:latin typeface="Perpetua" charset="0"/>
              </a:rPr>
              <a:t> </a:t>
            </a:r>
            <a:r>
              <a:rPr lang="en-GB" sz="2200" b="1" dirty="0">
                <a:solidFill>
                  <a:srgbClr val="FF0000"/>
                </a:solidFill>
                <a:latin typeface="Perpetua" charset="0"/>
              </a:rPr>
              <a:t>Heat exchanger</a:t>
            </a:r>
          </a:p>
          <a:p>
            <a:pPr marL="0" indent="0">
              <a:lnSpc>
                <a:spcPct val="80000"/>
              </a:lnSpc>
              <a:buFontTx/>
              <a:buNone/>
            </a:pPr>
            <a:r>
              <a:rPr lang="en-GB" sz="2200" dirty="0">
                <a:latin typeface="Perpetua" charset="0"/>
              </a:rPr>
              <a:t>Here water is converted into high pressure steam using the heat energy of the coolant.</a:t>
            </a:r>
          </a:p>
          <a:p>
            <a:pPr marL="0" indent="0">
              <a:lnSpc>
                <a:spcPct val="80000"/>
              </a:lnSpc>
              <a:buFontTx/>
              <a:buNone/>
            </a:pPr>
            <a:r>
              <a:rPr lang="en-GB" sz="2200" dirty="0">
                <a:latin typeface="Perpetua" charset="0"/>
              </a:rPr>
              <a:t> </a:t>
            </a:r>
          </a:p>
          <a:p>
            <a:pPr marL="0" indent="0">
              <a:lnSpc>
                <a:spcPct val="80000"/>
              </a:lnSpc>
              <a:buFontTx/>
              <a:buNone/>
            </a:pPr>
            <a:r>
              <a:rPr lang="en-GB" sz="2200" b="1" dirty="0" smtClean="0">
                <a:solidFill>
                  <a:srgbClr val="FF0000"/>
                </a:solidFill>
                <a:latin typeface="Perpetua" charset="0"/>
              </a:rPr>
              <a:t> </a:t>
            </a:r>
            <a:r>
              <a:rPr lang="en-GB" sz="2200" b="1" dirty="0">
                <a:solidFill>
                  <a:srgbClr val="FF0000"/>
                </a:solidFill>
                <a:latin typeface="Perpetua" charset="0"/>
              </a:rPr>
              <a:t>Reactor core</a:t>
            </a:r>
          </a:p>
          <a:p>
            <a:pPr marL="0" indent="0">
              <a:lnSpc>
                <a:spcPct val="80000"/>
              </a:lnSpc>
              <a:buFontTx/>
              <a:buNone/>
            </a:pPr>
            <a:r>
              <a:rPr lang="en-GB" sz="2200" dirty="0">
                <a:latin typeface="Perpetua" charset="0"/>
              </a:rPr>
              <a:t>This is a thick steal vessel designed to withstand the very high pressure and temperature in the core.</a:t>
            </a:r>
          </a:p>
          <a:p>
            <a:pPr marL="0" indent="0">
              <a:lnSpc>
                <a:spcPct val="80000"/>
              </a:lnSpc>
            </a:pPr>
            <a:endParaRPr lang="en-GB" sz="2200" dirty="0">
              <a:latin typeface="Perpetua" charset="0"/>
            </a:endParaRPr>
          </a:p>
          <a:p>
            <a:pPr marL="0" indent="0">
              <a:lnSpc>
                <a:spcPct val="80000"/>
              </a:lnSpc>
              <a:buFontTx/>
              <a:buNone/>
            </a:pPr>
            <a:r>
              <a:rPr lang="en-GB" sz="2200" b="1" dirty="0" smtClean="0">
                <a:solidFill>
                  <a:srgbClr val="FF0000"/>
                </a:solidFill>
                <a:latin typeface="Perpetua" charset="0"/>
              </a:rPr>
              <a:t> </a:t>
            </a:r>
            <a:r>
              <a:rPr lang="en-GB" sz="2200" b="1" dirty="0">
                <a:solidFill>
                  <a:srgbClr val="FF0000"/>
                </a:solidFill>
                <a:latin typeface="Perpetua" charset="0"/>
              </a:rPr>
              <a:t>Concrete shield</a:t>
            </a:r>
          </a:p>
          <a:p>
            <a:pPr marL="0" indent="0">
              <a:lnSpc>
                <a:spcPct val="80000"/>
              </a:lnSpc>
              <a:buFontTx/>
              <a:buNone/>
            </a:pPr>
            <a:r>
              <a:rPr lang="en-GB" sz="2200" dirty="0">
                <a:latin typeface="Perpetua" charset="0"/>
              </a:rPr>
              <a:t>This absorbs the radiation coming from the nuclear reactor.</a:t>
            </a:r>
          </a:p>
        </p:txBody>
      </p:sp>
    </p:spTree>
    <p:extLst>
      <p:ext uri="{BB962C8B-B14F-4D97-AF65-F5344CB8AC3E}">
        <p14:creationId xmlns:p14="http://schemas.microsoft.com/office/powerpoint/2010/main" val="32740592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16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016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016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0164">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0164">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0164">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20164">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20165">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20165">
                                            <p:txEl>
                                              <p:pRg st="1" end="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20165">
                                            <p:txEl>
                                              <p:pRg st="2" end="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20165">
                                            <p:txEl>
                                              <p:pRg st="3" end="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20165">
                                            <p:txEl>
                                              <p:pRg st="5" end="5"/>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20165">
                                            <p:txEl>
                                              <p:pRg st="6" end="6"/>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20165">
                                            <p:txEl>
                                              <p:pRg st="8" end="8"/>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22016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a:xfrm>
            <a:off x="533400" y="-310730"/>
            <a:ext cx="7315200" cy="1143000"/>
          </a:xfrm>
        </p:spPr>
        <p:txBody>
          <a:bodyPr/>
          <a:lstStyle/>
          <a:p>
            <a:pPr algn="ctr"/>
            <a:r>
              <a:rPr lang="en-US" dirty="0"/>
              <a:t>Radioactivity</a:t>
            </a:r>
          </a:p>
        </p:txBody>
      </p:sp>
      <p:grpSp>
        <p:nvGrpSpPr>
          <p:cNvPr id="916504" name="Group 24"/>
          <p:cNvGrpSpPr>
            <a:grpSpLocks/>
          </p:cNvGrpSpPr>
          <p:nvPr/>
        </p:nvGrpSpPr>
        <p:grpSpPr bwMode="auto">
          <a:xfrm>
            <a:off x="5867400" y="2209800"/>
            <a:ext cx="1143000" cy="1066800"/>
            <a:chOff x="3840" y="2064"/>
            <a:chExt cx="720" cy="672"/>
          </a:xfrm>
        </p:grpSpPr>
        <p:sp>
          <p:nvSpPr>
            <p:cNvPr id="916484" name="Oval 4"/>
            <p:cNvSpPr>
              <a:spLocks noChangeArrowheads="1"/>
            </p:cNvSpPr>
            <p:nvPr/>
          </p:nvSpPr>
          <p:spPr bwMode="auto">
            <a:xfrm>
              <a:off x="4080" y="2160"/>
              <a:ext cx="144" cy="144"/>
            </a:xfrm>
            <a:prstGeom prst="ellipse">
              <a:avLst/>
            </a:prstGeom>
            <a:solidFill>
              <a:srgbClr val="FFCCFF"/>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485" name="Oval 5"/>
            <p:cNvSpPr>
              <a:spLocks noChangeArrowheads="1"/>
            </p:cNvSpPr>
            <p:nvPr/>
          </p:nvSpPr>
          <p:spPr bwMode="auto">
            <a:xfrm>
              <a:off x="4224" y="2208"/>
              <a:ext cx="144" cy="144"/>
            </a:xfrm>
            <a:prstGeom prst="ellipse">
              <a:avLst/>
            </a:prstGeom>
            <a:solidFill>
              <a:srgbClr val="FFCCFF"/>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486" name="Oval 6"/>
            <p:cNvSpPr>
              <a:spLocks noChangeArrowheads="1"/>
            </p:cNvSpPr>
            <p:nvPr/>
          </p:nvSpPr>
          <p:spPr bwMode="auto">
            <a:xfrm>
              <a:off x="4080" y="2304"/>
              <a:ext cx="144" cy="144"/>
            </a:xfrm>
            <a:prstGeom prst="ellipse">
              <a:avLst/>
            </a:prstGeom>
            <a:solidFill>
              <a:srgbClr val="FFCCFF"/>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487" name="Oval 7"/>
            <p:cNvSpPr>
              <a:spLocks noChangeArrowheads="1"/>
            </p:cNvSpPr>
            <p:nvPr/>
          </p:nvSpPr>
          <p:spPr bwMode="auto">
            <a:xfrm>
              <a:off x="3936" y="2208"/>
              <a:ext cx="144" cy="144"/>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488" name="Oval 8"/>
            <p:cNvSpPr>
              <a:spLocks noChangeArrowheads="1"/>
            </p:cNvSpPr>
            <p:nvPr/>
          </p:nvSpPr>
          <p:spPr bwMode="auto">
            <a:xfrm>
              <a:off x="4032" y="2448"/>
              <a:ext cx="144" cy="144"/>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490" name="Oval 10"/>
            <p:cNvSpPr>
              <a:spLocks noChangeArrowheads="1"/>
            </p:cNvSpPr>
            <p:nvPr/>
          </p:nvSpPr>
          <p:spPr bwMode="auto">
            <a:xfrm>
              <a:off x="3888" y="2304"/>
              <a:ext cx="144" cy="144"/>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491" name="Oval 11"/>
            <p:cNvSpPr>
              <a:spLocks noChangeArrowheads="1"/>
            </p:cNvSpPr>
            <p:nvPr/>
          </p:nvSpPr>
          <p:spPr bwMode="auto">
            <a:xfrm>
              <a:off x="4224" y="2352"/>
              <a:ext cx="144" cy="144"/>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492" name="Oval 12"/>
            <p:cNvSpPr>
              <a:spLocks noChangeArrowheads="1"/>
            </p:cNvSpPr>
            <p:nvPr/>
          </p:nvSpPr>
          <p:spPr bwMode="auto">
            <a:xfrm>
              <a:off x="3936" y="2400"/>
              <a:ext cx="144" cy="144"/>
            </a:xfrm>
            <a:prstGeom prst="ellipse">
              <a:avLst/>
            </a:prstGeom>
            <a:solidFill>
              <a:srgbClr val="FFCCFF"/>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493" name="Oval 13"/>
            <p:cNvSpPr>
              <a:spLocks noChangeArrowheads="1"/>
            </p:cNvSpPr>
            <p:nvPr/>
          </p:nvSpPr>
          <p:spPr bwMode="auto">
            <a:xfrm>
              <a:off x="4080" y="2592"/>
              <a:ext cx="144" cy="144"/>
            </a:xfrm>
            <a:prstGeom prst="ellipse">
              <a:avLst/>
            </a:prstGeom>
            <a:solidFill>
              <a:srgbClr val="FFCCFF"/>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494" name="Oval 14"/>
            <p:cNvSpPr>
              <a:spLocks noChangeArrowheads="1"/>
            </p:cNvSpPr>
            <p:nvPr/>
          </p:nvSpPr>
          <p:spPr bwMode="auto">
            <a:xfrm>
              <a:off x="4224" y="2592"/>
              <a:ext cx="144" cy="144"/>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495" name="Oval 15"/>
            <p:cNvSpPr>
              <a:spLocks noChangeArrowheads="1"/>
            </p:cNvSpPr>
            <p:nvPr/>
          </p:nvSpPr>
          <p:spPr bwMode="auto">
            <a:xfrm>
              <a:off x="4176" y="2064"/>
              <a:ext cx="144" cy="144"/>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489" name="Oval 9"/>
            <p:cNvSpPr>
              <a:spLocks noChangeArrowheads="1"/>
            </p:cNvSpPr>
            <p:nvPr/>
          </p:nvSpPr>
          <p:spPr bwMode="auto">
            <a:xfrm>
              <a:off x="4176" y="2448"/>
              <a:ext cx="144" cy="144"/>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496" name="Oval 16"/>
            <p:cNvSpPr>
              <a:spLocks noChangeArrowheads="1"/>
            </p:cNvSpPr>
            <p:nvPr/>
          </p:nvSpPr>
          <p:spPr bwMode="auto">
            <a:xfrm>
              <a:off x="3840" y="2400"/>
              <a:ext cx="144" cy="144"/>
            </a:xfrm>
            <a:prstGeom prst="ellipse">
              <a:avLst/>
            </a:prstGeom>
            <a:solidFill>
              <a:srgbClr val="FFCCFF"/>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497" name="Oval 17"/>
            <p:cNvSpPr>
              <a:spLocks noChangeArrowheads="1"/>
            </p:cNvSpPr>
            <p:nvPr/>
          </p:nvSpPr>
          <p:spPr bwMode="auto">
            <a:xfrm>
              <a:off x="4272" y="2208"/>
              <a:ext cx="144" cy="144"/>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498" name="Oval 18"/>
            <p:cNvSpPr>
              <a:spLocks noChangeArrowheads="1"/>
            </p:cNvSpPr>
            <p:nvPr/>
          </p:nvSpPr>
          <p:spPr bwMode="auto">
            <a:xfrm>
              <a:off x="4368" y="2304"/>
              <a:ext cx="144" cy="144"/>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499" name="Oval 19"/>
            <p:cNvSpPr>
              <a:spLocks noChangeArrowheads="1"/>
            </p:cNvSpPr>
            <p:nvPr/>
          </p:nvSpPr>
          <p:spPr bwMode="auto">
            <a:xfrm>
              <a:off x="3936" y="2544"/>
              <a:ext cx="144" cy="144"/>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500" name="Oval 20"/>
            <p:cNvSpPr>
              <a:spLocks noChangeArrowheads="1"/>
            </p:cNvSpPr>
            <p:nvPr/>
          </p:nvSpPr>
          <p:spPr bwMode="auto">
            <a:xfrm>
              <a:off x="4320" y="2448"/>
              <a:ext cx="144" cy="144"/>
            </a:xfrm>
            <a:prstGeom prst="ellipse">
              <a:avLst/>
            </a:prstGeom>
            <a:solidFill>
              <a:srgbClr val="FFCCFF"/>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501" name="Oval 21"/>
            <p:cNvSpPr>
              <a:spLocks noChangeArrowheads="1"/>
            </p:cNvSpPr>
            <p:nvPr/>
          </p:nvSpPr>
          <p:spPr bwMode="auto">
            <a:xfrm>
              <a:off x="4416" y="2400"/>
              <a:ext cx="144" cy="144"/>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502" name="Oval 22"/>
            <p:cNvSpPr>
              <a:spLocks noChangeArrowheads="1"/>
            </p:cNvSpPr>
            <p:nvPr/>
          </p:nvSpPr>
          <p:spPr bwMode="auto">
            <a:xfrm>
              <a:off x="4032" y="2112"/>
              <a:ext cx="144" cy="144"/>
            </a:xfrm>
            <a:prstGeom prst="ellipse">
              <a:avLst/>
            </a:prstGeom>
            <a:solidFill>
              <a:srgbClr val="FFCCFF"/>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503" name="Oval 23"/>
            <p:cNvSpPr>
              <a:spLocks noChangeArrowheads="1"/>
            </p:cNvSpPr>
            <p:nvPr/>
          </p:nvSpPr>
          <p:spPr bwMode="auto">
            <a:xfrm>
              <a:off x="4368" y="2544"/>
              <a:ext cx="144" cy="144"/>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pSp>
      <p:sp>
        <p:nvSpPr>
          <p:cNvPr id="916537" name="Text Box 57"/>
          <p:cNvSpPr txBox="1">
            <a:spLocks noChangeArrowheads="1"/>
          </p:cNvSpPr>
          <p:nvPr/>
        </p:nvSpPr>
        <p:spPr bwMode="auto">
          <a:xfrm>
            <a:off x="330726" y="668685"/>
            <a:ext cx="4953000" cy="3539430"/>
          </a:xfrm>
          <a:prstGeom prst="rect">
            <a:avLst/>
          </a:prstGeom>
          <a:solidFill>
            <a:srgbClr val="CCFFCC"/>
          </a:solidFill>
          <a:ln w="38100">
            <a:solidFill>
              <a:srgbClr val="000000"/>
            </a:solidFill>
            <a:miter lim="800000"/>
            <a:headEnd/>
            <a:tailEnd/>
          </a:ln>
          <a:effectLst>
            <a:outerShdw blurRad="63500" dist="107763" dir="2700000" algn="ctr" rotWithShape="0">
              <a:schemeClr val="bg2">
                <a:alpha val="74998"/>
              </a:schemeClr>
            </a:outerShdw>
          </a:effectLst>
        </p:spPr>
        <p:txBody>
          <a:bodyPr>
            <a:spAutoFit/>
          </a:bodyPr>
          <a:lstStyle/>
          <a:p>
            <a:pPr algn="l"/>
            <a:r>
              <a:rPr lang="en-US" sz="3200" dirty="0">
                <a:solidFill>
                  <a:srgbClr val="000000"/>
                </a:solidFill>
                <a:effectLst/>
              </a:rPr>
              <a:t>As the heavier atoms become more unstable, particles and photons are emitted from the nucleus and it is said to be </a:t>
            </a:r>
            <a:r>
              <a:rPr lang="en-US" sz="3200" u="sng" dirty="0">
                <a:solidFill>
                  <a:srgbClr val="000000"/>
                </a:solidFill>
                <a:effectLst/>
              </a:rPr>
              <a:t>radioactive</a:t>
            </a:r>
            <a:r>
              <a:rPr lang="en-US" sz="3200" dirty="0">
                <a:solidFill>
                  <a:srgbClr val="000000"/>
                </a:solidFill>
                <a:effectLst/>
              </a:rPr>
              <a:t>. All elements with A &gt; 82 are radioactive.</a:t>
            </a:r>
          </a:p>
        </p:txBody>
      </p:sp>
      <p:sp>
        <p:nvSpPr>
          <p:cNvPr id="916538" name="Text Box 58"/>
          <p:cNvSpPr txBox="1">
            <a:spLocks noChangeArrowheads="1"/>
          </p:cNvSpPr>
          <p:nvPr/>
        </p:nvSpPr>
        <p:spPr bwMode="auto">
          <a:xfrm>
            <a:off x="5984853" y="3440690"/>
            <a:ext cx="2438400"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n-US" sz="2800" u="sng" dirty="0">
                <a:solidFill>
                  <a:srgbClr val="FFFF00"/>
                </a:solidFill>
                <a:effectLst>
                  <a:outerShdw blurRad="38100" dist="38100" dir="2700000" algn="tl">
                    <a:srgbClr val="000000"/>
                  </a:outerShdw>
                </a:effectLst>
              </a:rPr>
              <a:t>Examples are:</a:t>
            </a:r>
          </a:p>
        </p:txBody>
      </p:sp>
      <p:grpSp>
        <p:nvGrpSpPr>
          <p:cNvPr id="916554" name="Group 74"/>
          <p:cNvGrpSpPr>
            <a:grpSpLocks/>
          </p:cNvGrpSpPr>
          <p:nvPr/>
        </p:nvGrpSpPr>
        <p:grpSpPr bwMode="auto">
          <a:xfrm>
            <a:off x="6781800" y="1600200"/>
            <a:ext cx="914400" cy="914400"/>
            <a:chOff x="4272" y="1008"/>
            <a:chExt cx="576" cy="576"/>
          </a:xfrm>
        </p:grpSpPr>
        <p:sp>
          <p:nvSpPr>
            <p:cNvPr id="916555" name="Oval 75"/>
            <p:cNvSpPr>
              <a:spLocks noChangeArrowheads="1"/>
            </p:cNvSpPr>
            <p:nvPr/>
          </p:nvSpPr>
          <p:spPr bwMode="auto">
            <a:xfrm>
              <a:off x="4512" y="1296"/>
              <a:ext cx="96" cy="96"/>
            </a:xfrm>
            <a:prstGeom prst="ellipse">
              <a:avLst/>
            </a:prstGeom>
            <a:solidFill>
              <a:srgbClr val="66FF33"/>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556" name="Line 76"/>
            <p:cNvSpPr>
              <a:spLocks noChangeShapeType="1"/>
            </p:cNvSpPr>
            <p:nvPr/>
          </p:nvSpPr>
          <p:spPr bwMode="auto">
            <a:xfrm flipH="1">
              <a:off x="4272" y="1392"/>
              <a:ext cx="96"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557" name="Line 77"/>
            <p:cNvSpPr>
              <a:spLocks noChangeShapeType="1"/>
            </p:cNvSpPr>
            <p:nvPr/>
          </p:nvSpPr>
          <p:spPr bwMode="auto">
            <a:xfrm flipH="1">
              <a:off x="4272" y="1488"/>
              <a:ext cx="96"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558" name="Text Box 78"/>
            <p:cNvSpPr txBox="1">
              <a:spLocks noChangeArrowheads="1"/>
            </p:cNvSpPr>
            <p:nvPr/>
          </p:nvSpPr>
          <p:spPr bwMode="auto">
            <a:xfrm>
              <a:off x="4464" y="1008"/>
              <a:ext cx="384" cy="32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0"/>
                </a:spcBef>
              </a:pPr>
              <a:r>
                <a:rPr kumimoji="0" lang="en-US">
                  <a:effectLst>
                    <a:outerShdw blurRad="38100" dist="38100" dir="2700000" algn="tl">
                      <a:srgbClr val="000000"/>
                    </a:outerShdw>
                  </a:effectLst>
                  <a:latin typeface="Symbol" charset="0"/>
                </a:rPr>
                <a:t>b</a:t>
              </a:r>
              <a:r>
                <a:rPr kumimoji="0" lang="en-US" baseline="30000">
                  <a:effectLst>
                    <a:outerShdw blurRad="38100" dist="38100" dir="2700000" algn="tl">
                      <a:srgbClr val="000000"/>
                    </a:outerShdw>
                  </a:effectLst>
                  <a:latin typeface="Symbol" charset="0"/>
                </a:rPr>
                <a:t>-</a:t>
              </a:r>
              <a:endParaRPr kumimoji="0" lang="en-US">
                <a:effectLst>
                  <a:outerShdw blurRad="38100" dist="38100" dir="2700000" algn="tl">
                    <a:srgbClr val="000000"/>
                  </a:outerShdw>
                </a:effectLst>
                <a:latin typeface="Symbol" charset="0"/>
              </a:endParaRPr>
            </a:p>
          </p:txBody>
        </p:sp>
      </p:grpSp>
      <p:grpSp>
        <p:nvGrpSpPr>
          <p:cNvPr id="916559" name="Group 79"/>
          <p:cNvGrpSpPr>
            <a:grpSpLocks/>
          </p:cNvGrpSpPr>
          <p:nvPr/>
        </p:nvGrpSpPr>
        <p:grpSpPr bwMode="auto">
          <a:xfrm>
            <a:off x="7027863" y="2895600"/>
            <a:ext cx="592137" cy="752475"/>
            <a:chOff x="4427" y="1824"/>
            <a:chExt cx="373" cy="474"/>
          </a:xfrm>
        </p:grpSpPr>
        <p:grpSp>
          <p:nvGrpSpPr>
            <p:cNvPr id="916560" name="Group 80"/>
            <p:cNvGrpSpPr>
              <a:grpSpLocks/>
            </p:cNvGrpSpPr>
            <p:nvPr/>
          </p:nvGrpSpPr>
          <p:grpSpPr bwMode="auto">
            <a:xfrm>
              <a:off x="4427" y="2134"/>
              <a:ext cx="127" cy="138"/>
              <a:chOff x="4427" y="2134"/>
              <a:chExt cx="127" cy="138"/>
            </a:xfrm>
          </p:grpSpPr>
          <p:sp>
            <p:nvSpPr>
              <p:cNvPr id="916561" name="Freeform 81"/>
              <p:cNvSpPr>
                <a:spLocks/>
              </p:cNvSpPr>
              <p:nvPr/>
            </p:nvSpPr>
            <p:spPr bwMode="auto">
              <a:xfrm rot="2190328">
                <a:off x="4427" y="2134"/>
                <a:ext cx="54" cy="85"/>
              </a:xfrm>
              <a:custGeom>
                <a:avLst/>
                <a:gdLst>
                  <a:gd name="T0" fmla="*/ 0 w 144"/>
                  <a:gd name="T1" fmla="*/ 128 h 128"/>
                  <a:gd name="T2" fmla="*/ 144 w 144"/>
                  <a:gd name="T3" fmla="*/ 32 h 128"/>
                </a:gdLst>
                <a:ahLst/>
                <a:cxnLst>
                  <a:cxn ang="0">
                    <a:pos x="T0" y="T1"/>
                  </a:cxn>
                  <a:cxn ang="0">
                    <a:pos x="T2" y="T3"/>
                  </a:cxn>
                </a:cxnLst>
                <a:rect l="0" t="0" r="r" b="b"/>
                <a:pathLst>
                  <a:path w="144" h="128">
                    <a:moveTo>
                      <a:pt x="0" y="128"/>
                    </a:moveTo>
                    <a:cubicBezTo>
                      <a:pt x="52" y="64"/>
                      <a:pt x="104" y="0"/>
                      <a:pt x="144" y="32"/>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endParaRPr lang="en-US"/>
              </a:p>
            </p:txBody>
          </p:sp>
          <p:sp>
            <p:nvSpPr>
              <p:cNvPr id="916562" name="Freeform 82"/>
              <p:cNvSpPr>
                <a:spLocks/>
              </p:cNvSpPr>
              <p:nvPr/>
            </p:nvSpPr>
            <p:spPr bwMode="auto">
              <a:xfrm rot="2190328" flipV="1">
                <a:off x="4464" y="2175"/>
                <a:ext cx="54" cy="85"/>
              </a:xfrm>
              <a:custGeom>
                <a:avLst/>
                <a:gdLst>
                  <a:gd name="T0" fmla="*/ 0 w 144"/>
                  <a:gd name="T1" fmla="*/ 128 h 128"/>
                  <a:gd name="T2" fmla="*/ 144 w 144"/>
                  <a:gd name="T3" fmla="*/ 32 h 128"/>
                </a:gdLst>
                <a:ahLst/>
                <a:cxnLst>
                  <a:cxn ang="0">
                    <a:pos x="T0" y="T1"/>
                  </a:cxn>
                  <a:cxn ang="0">
                    <a:pos x="T2" y="T3"/>
                  </a:cxn>
                </a:cxnLst>
                <a:rect l="0" t="0" r="r" b="b"/>
                <a:pathLst>
                  <a:path w="144" h="128">
                    <a:moveTo>
                      <a:pt x="0" y="128"/>
                    </a:moveTo>
                    <a:cubicBezTo>
                      <a:pt x="52" y="64"/>
                      <a:pt x="104" y="0"/>
                      <a:pt x="144" y="32"/>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endParaRPr lang="en-US"/>
              </a:p>
            </p:txBody>
          </p:sp>
          <p:sp>
            <p:nvSpPr>
              <p:cNvPr id="916563" name="Freeform 83"/>
              <p:cNvSpPr>
                <a:spLocks/>
              </p:cNvSpPr>
              <p:nvPr/>
            </p:nvSpPr>
            <p:spPr bwMode="auto">
              <a:xfrm rot="2190328">
                <a:off x="4500" y="2187"/>
                <a:ext cx="54" cy="85"/>
              </a:xfrm>
              <a:custGeom>
                <a:avLst/>
                <a:gdLst>
                  <a:gd name="T0" fmla="*/ 0 w 144"/>
                  <a:gd name="T1" fmla="*/ 128 h 128"/>
                  <a:gd name="T2" fmla="*/ 144 w 144"/>
                  <a:gd name="T3" fmla="*/ 32 h 128"/>
                </a:gdLst>
                <a:ahLst/>
                <a:cxnLst>
                  <a:cxn ang="0">
                    <a:pos x="T0" y="T1"/>
                  </a:cxn>
                  <a:cxn ang="0">
                    <a:pos x="T2" y="T3"/>
                  </a:cxn>
                </a:cxnLst>
                <a:rect l="0" t="0" r="r" b="b"/>
                <a:pathLst>
                  <a:path w="144" h="128">
                    <a:moveTo>
                      <a:pt x="0" y="128"/>
                    </a:moveTo>
                    <a:cubicBezTo>
                      <a:pt x="52" y="64"/>
                      <a:pt x="104" y="0"/>
                      <a:pt x="144" y="32"/>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endParaRPr lang="en-US"/>
              </a:p>
            </p:txBody>
          </p:sp>
        </p:grpSp>
        <p:grpSp>
          <p:nvGrpSpPr>
            <p:cNvPr id="916564" name="Group 84"/>
            <p:cNvGrpSpPr>
              <a:grpSpLocks/>
            </p:cNvGrpSpPr>
            <p:nvPr/>
          </p:nvGrpSpPr>
          <p:grpSpPr bwMode="auto">
            <a:xfrm>
              <a:off x="4560" y="2160"/>
              <a:ext cx="127" cy="138"/>
              <a:chOff x="4427" y="2134"/>
              <a:chExt cx="127" cy="138"/>
            </a:xfrm>
          </p:grpSpPr>
          <p:sp>
            <p:nvSpPr>
              <p:cNvPr id="916565" name="Freeform 85"/>
              <p:cNvSpPr>
                <a:spLocks/>
              </p:cNvSpPr>
              <p:nvPr/>
            </p:nvSpPr>
            <p:spPr bwMode="auto">
              <a:xfrm rot="2190328">
                <a:off x="4427" y="2134"/>
                <a:ext cx="54" cy="85"/>
              </a:xfrm>
              <a:custGeom>
                <a:avLst/>
                <a:gdLst>
                  <a:gd name="T0" fmla="*/ 0 w 144"/>
                  <a:gd name="T1" fmla="*/ 128 h 128"/>
                  <a:gd name="T2" fmla="*/ 144 w 144"/>
                  <a:gd name="T3" fmla="*/ 32 h 128"/>
                </a:gdLst>
                <a:ahLst/>
                <a:cxnLst>
                  <a:cxn ang="0">
                    <a:pos x="T0" y="T1"/>
                  </a:cxn>
                  <a:cxn ang="0">
                    <a:pos x="T2" y="T3"/>
                  </a:cxn>
                </a:cxnLst>
                <a:rect l="0" t="0" r="r" b="b"/>
                <a:pathLst>
                  <a:path w="144" h="128">
                    <a:moveTo>
                      <a:pt x="0" y="128"/>
                    </a:moveTo>
                    <a:cubicBezTo>
                      <a:pt x="52" y="64"/>
                      <a:pt x="104" y="0"/>
                      <a:pt x="144" y="32"/>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endParaRPr lang="en-US"/>
              </a:p>
            </p:txBody>
          </p:sp>
          <p:sp>
            <p:nvSpPr>
              <p:cNvPr id="916566" name="Freeform 86"/>
              <p:cNvSpPr>
                <a:spLocks/>
              </p:cNvSpPr>
              <p:nvPr/>
            </p:nvSpPr>
            <p:spPr bwMode="auto">
              <a:xfrm rot="2190328" flipV="1">
                <a:off x="4464" y="2175"/>
                <a:ext cx="54" cy="85"/>
              </a:xfrm>
              <a:custGeom>
                <a:avLst/>
                <a:gdLst>
                  <a:gd name="T0" fmla="*/ 0 w 144"/>
                  <a:gd name="T1" fmla="*/ 128 h 128"/>
                  <a:gd name="T2" fmla="*/ 144 w 144"/>
                  <a:gd name="T3" fmla="*/ 32 h 128"/>
                </a:gdLst>
                <a:ahLst/>
                <a:cxnLst>
                  <a:cxn ang="0">
                    <a:pos x="T0" y="T1"/>
                  </a:cxn>
                  <a:cxn ang="0">
                    <a:pos x="T2" y="T3"/>
                  </a:cxn>
                </a:cxnLst>
                <a:rect l="0" t="0" r="r" b="b"/>
                <a:pathLst>
                  <a:path w="144" h="128">
                    <a:moveTo>
                      <a:pt x="0" y="128"/>
                    </a:moveTo>
                    <a:cubicBezTo>
                      <a:pt x="52" y="64"/>
                      <a:pt x="104" y="0"/>
                      <a:pt x="144" y="32"/>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endParaRPr lang="en-US"/>
              </a:p>
            </p:txBody>
          </p:sp>
          <p:sp>
            <p:nvSpPr>
              <p:cNvPr id="916567" name="Freeform 87"/>
              <p:cNvSpPr>
                <a:spLocks/>
              </p:cNvSpPr>
              <p:nvPr/>
            </p:nvSpPr>
            <p:spPr bwMode="auto">
              <a:xfrm rot="2190328">
                <a:off x="4500" y="2187"/>
                <a:ext cx="54" cy="85"/>
              </a:xfrm>
              <a:custGeom>
                <a:avLst/>
                <a:gdLst>
                  <a:gd name="T0" fmla="*/ 0 w 144"/>
                  <a:gd name="T1" fmla="*/ 128 h 128"/>
                  <a:gd name="T2" fmla="*/ 144 w 144"/>
                  <a:gd name="T3" fmla="*/ 32 h 128"/>
                </a:gdLst>
                <a:ahLst/>
                <a:cxnLst>
                  <a:cxn ang="0">
                    <a:pos x="T0" y="T1"/>
                  </a:cxn>
                  <a:cxn ang="0">
                    <a:pos x="T2" y="T3"/>
                  </a:cxn>
                </a:cxnLst>
                <a:rect l="0" t="0" r="r" b="b"/>
                <a:pathLst>
                  <a:path w="144" h="128">
                    <a:moveTo>
                      <a:pt x="0" y="128"/>
                    </a:moveTo>
                    <a:cubicBezTo>
                      <a:pt x="52" y="64"/>
                      <a:pt x="104" y="0"/>
                      <a:pt x="144" y="32"/>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spAutoFit/>
              </a:bodyPr>
              <a:lstStyle/>
              <a:p>
                <a:endParaRPr lang="en-US"/>
              </a:p>
            </p:txBody>
          </p:sp>
        </p:grpSp>
        <p:sp>
          <p:nvSpPr>
            <p:cNvPr id="916568" name="Text Box 88"/>
            <p:cNvSpPr txBox="1">
              <a:spLocks noChangeArrowheads="1"/>
            </p:cNvSpPr>
            <p:nvPr/>
          </p:nvSpPr>
          <p:spPr bwMode="auto">
            <a:xfrm>
              <a:off x="4560" y="1824"/>
              <a:ext cx="240" cy="32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0"/>
                </a:spcBef>
              </a:pPr>
              <a:r>
                <a:rPr kumimoji="0" lang="en-US">
                  <a:effectLst>
                    <a:outerShdw blurRad="38100" dist="38100" dir="2700000" algn="tl">
                      <a:srgbClr val="000000"/>
                    </a:outerShdw>
                  </a:effectLst>
                  <a:latin typeface="Symbol" charset="0"/>
                </a:rPr>
                <a:t>g</a:t>
              </a:r>
            </a:p>
          </p:txBody>
        </p:sp>
      </p:grpSp>
      <p:grpSp>
        <p:nvGrpSpPr>
          <p:cNvPr id="916569" name="Group 89"/>
          <p:cNvGrpSpPr>
            <a:grpSpLocks/>
          </p:cNvGrpSpPr>
          <p:nvPr/>
        </p:nvGrpSpPr>
        <p:grpSpPr bwMode="auto">
          <a:xfrm>
            <a:off x="7010400" y="2286000"/>
            <a:ext cx="1143000" cy="609600"/>
            <a:chOff x="4416" y="1440"/>
            <a:chExt cx="720" cy="384"/>
          </a:xfrm>
        </p:grpSpPr>
        <p:sp>
          <p:nvSpPr>
            <p:cNvPr id="916570" name="Oval 90"/>
            <p:cNvSpPr>
              <a:spLocks noChangeArrowheads="1"/>
            </p:cNvSpPr>
            <p:nvPr/>
          </p:nvSpPr>
          <p:spPr bwMode="auto">
            <a:xfrm>
              <a:off x="4656" y="1680"/>
              <a:ext cx="96" cy="96"/>
            </a:xfrm>
            <a:prstGeom prst="ellipse">
              <a:avLst/>
            </a:prstGeom>
            <a:solidFill>
              <a:srgbClr val="FF99CC"/>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571" name="Text Box 91"/>
            <p:cNvSpPr txBox="1">
              <a:spLocks noChangeArrowheads="1"/>
            </p:cNvSpPr>
            <p:nvPr/>
          </p:nvSpPr>
          <p:spPr bwMode="auto">
            <a:xfrm>
              <a:off x="4752" y="1440"/>
              <a:ext cx="384" cy="32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0"/>
                </a:spcBef>
              </a:pPr>
              <a:r>
                <a:rPr kumimoji="0" lang="en-US">
                  <a:effectLst>
                    <a:outerShdw blurRad="38100" dist="38100" dir="2700000" algn="tl">
                      <a:srgbClr val="000000"/>
                    </a:outerShdw>
                  </a:effectLst>
                  <a:latin typeface="Symbol" charset="0"/>
                </a:rPr>
                <a:t>b</a:t>
              </a:r>
              <a:r>
                <a:rPr kumimoji="0" lang="en-US" baseline="30000">
                  <a:effectLst>
                    <a:outerShdw blurRad="38100" dist="38100" dir="2700000" algn="tl">
                      <a:srgbClr val="000000"/>
                    </a:outerShdw>
                  </a:effectLst>
                  <a:latin typeface="Symbol" charset="0"/>
                </a:rPr>
                <a:t>+</a:t>
              </a:r>
              <a:endParaRPr kumimoji="0" lang="en-US">
                <a:effectLst>
                  <a:outerShdw blurRad="38100" dist="38100" dir="2700000" algn="tl">
                    <a:srgbClr val="000000"/>
                  </a:outerShdw>
                </a:effectLst>
                <a:latin typeface="Symbol" charset="0"/>
              </a:endParaRPr>
            </a:p>
          </p:txBody>
        </p:sp>
        <p:sp>
          <p:nvSpPr>
            <p:cNvPr id="916572" name="Line 92"/>
            <p:cNvSpPr>
              <a:spLocks noChangeShapeType="1"/>
            </p:cNvSpPr>
            <p:nvPr/>
          </p:nvSpPr>
          <p:spPr bwMode="auto">
            <a:xfrm flipV="1">
              <a:off x="4464" y="1680"/>
              <a:ext cx="192"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573" name="Line 93"/>
            <p:cNvSpPr>
              <a:spLocks noChangeShapeType="1"/>
            </p:cNvSpPr>
            <p:nvPr/>
          </p:nvSpPr>
          <p:spPr bwMode="auto">
            <a:xfrm flipV="1">
              <a:off x="4416" y="1776"/>
              <a:ext cx="192"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pSp>
      <p:grpSp>
        <p:nvGrpSpPr>
          <p:cNvPr id="916579" name="Group 99"/>
          <p:cNvGrpSpPr>
            <a:grpSpLocks/>
          </p:cNvGrpSpPr>
          <p:nvPr/>
        </p:nvGrpSpPr>
        <p:grpSpPr bwMode="auto">
          <a:xfrm>
            <a:off x="6019800" y="1447800"/>
            <a:ext cx="762000" cy="685800"/>
            <a:chOff x="3792" y="912"/>
            <a:chExt cx="480" cy="432"/>
          </a:xfrm>
        </p:grpSpPr>
        <p:sp>
          <p:nvSpPr>
            <p:cNvPr id="916551" name="Text Box 71"/>
            <p:cNvSpPr txBox="1">
              <a:spLocks noChangeArrowheads="1"/>
            </p:cNvSpPr>
            <p:nvPr/>
          </p:nvSpPr>
          <p:spPr bwMode="auto">
            <a:xfrm>
              <a:off x="3888" y="912"/>
              <a:ext cx="384" cy="32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0"/>
                </a:spcBef>
              </a:pPr>
              <a:r>
                <a:rPr kumimoji="0" lang="en-US">
                  <a:effectLst>
                    <a:outerShdw blurRad="38100" dist="38100" dir="2700000" algn="tl">
                      <a:srgbClr val="000000"/>
                    </a:outerShdw>
                  </a:effectLst>
                  <a:latin typeface="Symbol" charset="0"/>
                </a:rPr>
                <a:t>a</a:t>
              </a:r>
            </a:p>
          </p:txBody>
        </p:sp>
        <p:sp>
          <p:nvSpPr>
            <p:cNvPr id="916552" name="Line 72"/>
            <p:cNvSpPr>
              <a:spLocks noChangeShapeType="1"/>
            </p:cNvSpPr>
            <p:nvPr/>
          </p:nvSpPr>
          <p:spPr bwMode="auto">
            <a:xfrm>
              <a:off x="3888" y="1248"/>
              <a:ext cx="48"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916553" name="Line 73"/>
            <p:cNvSpPr>
              <a:spLocks noChangeShapeType="1"/>
            </p:cNvSpPr>
            <p:nvPr/>
          </p:nvSpPr>
          <p:spPr bwMode="auto">
            <a:xfrm>
              <a:off x="3984" y="1248"/>
              <a:ext cx="48"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grpSp>
          <p:nvGrpSpPr>
            <p:cNvPr id="916574" name="Group 94"/>
            <p:cNvGrpSpPr>
              <a:grpSpLocks/>
            </p:cNvGrpSpPr>
            <p:nvPr/>
          </p:nvGrpSpPr>
          <p:grpSpPr bwMode="auto">
            <a:xfrm>
              <a:off x="3792" y="1056"/>
              <a:ext cx="144" cy="144"/>
              <a:chOff x="1440" y="2640"/>
              <a:chExt cx="240" cy="240"/>
            </a:xfrm>
          </p:grpSpPr>
          <p:sp>
            <p:nvSpPr>
              <p:cNvPr id="916575" name="Oval 95"/>
              <p:cNvSpPr>
                <a:spLocks noChangeArrowheads="1"/>
              </p:cNvSpPr>
              <p:nvPr/>
            </p:nvSpPr>
            <p:spPr bwMode="auto">
              <a:xfrm>
                <a:off x="1440" y="2640"/>
                <a:ext cx="144" cy="144"/>
              </a:xfrm>
              <a:prstGeom prst="ellipse">
                <a:avLst/>
              </a:prstGeom>
              <a:solidFill>
                <a:srgbClr val="FFAFAF"/>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576" name="Oval 96"/>
              <p:cNvSpPr>
                <a:spLocks noChangeArrowheads="1"/>
              </p:cNvSpPr>
              <p:nvPr/>
            </p:nvSpPr>
            <p:spPr bwMode="auto">
              <a:xfrm>
                <a:off x="1440" y="2736"/>
                <a:ext cx="144" cy="144"/>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577" name="Oval 97"/>
              <p:cNvSpPr>
                <a:spLocks noChangeArrowheads="1"/>
              </p:cNvSpPr>
              <p:nvPr/>
            </p:nvSpPr>
            <p:spPr bwMode="auto">
              <a:xfrm>
                <a:off x="1536" y="2736"/>
                <a:ext cx="144" cy="144"/>
              </a:xfrm>
              <a:prstGeom prst="ellipse">
                <a:avLst/>
              </a:prstGeom>
              <a:solidFill>
                <a:srgbClr val="FFAFAF"/>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916578" name="Oval 98"/>
              <p:cNvSpPr>
                <a:spLocks noChangeArrowheads="1"/>
              </p:cNvSpPr>
              <p:nvPr/>
            </p:nvSpPr>
            <p:spPr bwMode="auto">
              <a:xfrm>
                <a:off x="1536" y="2640"/>
                <a:ext cx="144" cy="144"/>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pSp>
      </p:grpSp>
      <p:sp>
        <p:nvSpPr>
          <p:cNvPr id="60" name="Rectangle 3"/>
          <p:cNvSpPr>
            <a:spLocks noChangeArrowheads="1"/>
          </p:cNvSpPr>
          <p:nvPr/>
        </p:nvSpPr>
        <p:spPr bwMode="auto">
          <a:xfrm>
            <a:off x="507531" y="3993336"/>
            <a:ext cx="83820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4000" b="1" u="sng" dirty="0">
                <a:latin typeface="Perpetua" charset="0"/>
              </a:rPr>
              <a:t>Nuclear Decay</a:t>
            </a:r>
          </a:p>
          <a:p>
            <a:r>
              <a:rPr lang="en-US" sz="3200" dirty="0">
                <a:latin typeface="Perpetua" charset="0"/>
              </a:rPr>
              <a:t>When the unstable nuclear decays, decay products like </a:t>
            </a:r>
            <a:r>
              <a:rPr lang="en-US" sz="3200" dirty="0" err="1">
                <a:latin typeface="Perpetua" charset="0"/>
              </a:rPr>
              <a:t>γ</a:t>
            </a:r>
            <a:r>
              <a:rPr lang="en-US" sz="3200" dirty="0">
                <a:latin typeface="Perpetua" charset="0"/>
              </a:rPr>
              <a:t>-rays (high energy </a:t>
            </a:r>
            <a:r>
              <a:rPr lang="fr-FR" sz="3200" dirty="0">
                <a:latin typeface="Perpetua" charset="0"/>
              </a:rPr>
              <a:t>photons), α-</a:t>
            </a:r>
            <a:r>
              <a:rPr lang="fr-FR" sz="3200" dirty="0" err="1">
                <a:latin typeface="Perpetua" charset="0"/>
              </a:rPr>
              <a:t>particles</a:t>
            </a:r>
            <a:r>
              <a:rPr lang="fr-FR" sz="3200" dirty="0">
                <a:latin typeface="Perpetua" charset="0"/>
              </a:rPr>
              <a:t> (</a:t>
            </a:r>
            <a:r>
              <a:rPr lang="fr-FR" sz="3200" dirty="0" err="1">
                <a:latin typeface="Perpetua" charset="0"/>
              </a:rPr>
              <a:t>helium</a:t>
            </a:r>
            <a:r>
              <a:rPr lang="fr-FR" sz="3200" dirty="0">
                <a:latin typeface="Perpetua" charset="0"/>
              </a:rPr>
              <a:t> </a:t>
            </a:r>
            <a:r>
              <a:rPr lang="fr-FR" sz="3200" dirty="0" err="1">
                <a:latin typeface="Perpetua" charset="0"/>
              </a:rPr>
              <a:t>nuclei</a:t>
            </a:r>
            <a:r>
              <a:rPr lang="fr-FR" sz="3200" dirty="0">
                <a:latin typeface="Perpetua" charset="0"/>
              </a:rPr>
              <a:t>), β– </a:t>
            </a:r>
            <a:r>
              <a:rPr lang="fr-FR" sz="3200" dirty="0" err="1">
                <a:latin typeface="Perpetua" charset="0"/>
              </a:rPr>
              <a:t>particles</a:t>
            </a:r>
            <a:r>
              <a:rPr lang="fr-FR" sz="3200" dirty="0">
                <a:latin typeface="Perpetua" charset="0"/>
              </a:rPr>
              <a:t> (</a:t>
            </a:r>
            <a:r>
              <a:rPr lang="fr-FR" sz="3200" dirty="0" err="1">
                <a:latin typeface="Perpetua" charset="0"/>
              </a:rPr>
              <a:t>electrons</a:t>
            </a:r>
            <a:r>
              <a:rPr lang="fr-FR" sz="3200" dirty="0">
                <a:latin typeface="Perpetua" charset="0"/>
              </a:rPr>
              <a:t>) and β+ </a:t>
            </a:r>
            <a:r>
              <a:rPr lang="fr-FR" sz="3200" dirty="0" err="1">
                <a:latin typeface="Perpetua" charset="0"/>
              </a:rPr>
              <a:t>particles</a:t>
            </a:r>
            <a:r>
              <a:rPr lang="fr-FR" sz="3200" dirty="0">
                <a:latin typeface="Perpetua" charset="0"/>
              </a:rPr>
              <a:t> </a:t>
            </a:r>
            <a:r>
              <a:rPr lang="en-US" sz="3200" dirty="0">
                <a:latin typeface="Perpetua" charset="0"/>
              </a:rPr>
              <a:t>(positrons) are produced. </a:t>
            </a:r>
            <a:endParaRPr lang="en-US" dirty="0">
              <a:latin typeface="Perpetua" charset="0"/>
            </a:endParaRPr>
          </a:p>
          <a:p>
            <a:endParaRPr lang="en-US" dirty="0">
              <a:latin typeface="Perpetua" charset="0"/>
            </a:endParaRPr>
          </a:p>
          <a:p>
            <a:endParaRPr lang="en-US" dirty="0">
              <a:latin typeface="Perpetua" charset="0"/>
            </a:endParaRPr>
          </a:p>
        </p:txBody>
      </p:sp>
    </p:spTree>
    <p:extLst>
      <p:ext uri="{BB962C8B-B14F-4D97-AF65-F5344CB8AC3E}">
        <p14:creationId xmlns:p14="http://schemas.microsoft.com/office/powerpoint/2010/main" val="37923209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16482"/>
                                        </p:tgtEl>
                                        <p:attrNameLst>
                                          <p:attrName>style.visibility</p:attrName>
                                        </p:attrNameLst>
                                      </p:cBhvr>
                                      <p:to>
                                        <p:strVal val="visible"/>
                                      </p:to>
                                    </p:set>
                                    <p:animEffect transition="in" filter="box(out)">
                                      <p:cBhvr>
                                        <p:cTn id="7" dur="500"/>
                                        <p:tgtEl>
                                          <p:spTgt spid="91648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9165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12" fill="hold" grpId="0" nodeType="clickEffect">
                                  <p:stCondLst>
                                    <p:cond delay="0"/>
                                  </p:stCondLst>
                                  <p:childTnLst>
                                    <p:set>
                                      <p:cBhvr>
                                        <p:cTn id="14" dur="1" fill="hold">
                                          <p:stCondLst>
                                            <p:cond delay="0"/>
                                          </p:stCondLst>
                                        </p:cTn>
                                        <p:tgtEl>
                                          <p:spTgt spid="916537"/>
                                        </p:tgtEl>
                                        <p:attrNameLst>
                                          <p:attrName>style.visibility</p:attrName>
                                        </p:attrNameLst>
                                      </p:cBhvr>
                                      <p:to>
                                        <p:strVal val="visible"/>
                                      </p:to>
                                    </p:set>
                                    <p:anim calcmode="lin" valueType="num">
                                      <p:cBhvr additive="base">
                                        <p:cTn id="15" dur="500" fill="hold"/>
                                        <p:tgtEl>
                                          <p:spTgt spid="916537"/>
                                        </p:tgtEl>
                                        <p:attrNameLst>
                                          <p:attrName>ppt_x</p:attrName>
                                        </p:attrNameLst>
                                      </p:cBhvr>
                                      <p:tavLst>
                                        <p:tav tm="0">
                                          <p:val>
                                            <p:strVal val="0-#ppt_w/2"/>
                                          </p:val>
                                        </p:tav>
                                        <p:tav tm="100000">
                                          <p:val>
                                            <p:strVal val="#ppt_x"/>
                                          </p:val>
                                        </p:tav>
                                      </p:tavLst>
                                    </p:anim>
                                    <p:anim calcmode="lin" valueType="num">
                                      <p:cBhvr additive="base">
                                        <p:cTn id="16" dur="500" fill="hold"/>
                                        <p:tgtEl>
                                          <p:spTgt spid="91653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Jungle Menu Command.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916538"/>
                                        </p:tgtEl>
                                        <p:attrNameLst>
                                          <p:attrName>style.visibility</p:attrName>
                                        </p:attrNameLst>
                                      </p:cBhvr>
                                      <p:to>
                                        <p:strVal val="visible"/>
                                      </p:to>
                                    </p:set>
                                    <p:anim calcmode="lin" valueType="num">
                                      <p:cBhvr additive="base">
                                        <p:cTn id="21" dur="500" fill="hold"/>
                                        <p:tgtEl>
                                          <p:spTgt spid="916538"/>
                                        </p:tgtEl>
                                        <p:attrNameLst>
                                          <p:attrName>ppt_x</p:attrName>
                                        </p:attrNameLst>
                                      </p:cBhvr>
                                      <p:tavLst>
                                        <p:tav tm="0">
                                          <p:val>
                                            <p:strVal val="1+#ppt_w/2"/>
                                          </p:val>
                                        </p:tav>
                                        <p:tav tm="100000">
                                          <p:val>
                                            <p:strVal val="#ppt_x"/>
                                          </p:val>
                                        </p:tav>
                                      </p:tavLst>
                                    </p:anim>
                                    <p:anim calcmode="lin" valueType="num">
                                      <p:cBhvr additive="base">
                                        <p:cTn id="22" dur="500" fill="hold"/>
                                        <p:tgtEl>
                                          <p:spTgt spid="91653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3" name="Jungle Menu Command.wav"/>
                                        </p:tgtEl>
                                      </p:cMediaNode>
                                    </p:audio>
                                  </p:subTnLst>
                                </p:cTn>
                              </p:par>
                            </p:childTnLst>
                          </p:cTn>
                        </p:par>
                        <p:par>
                          <p:cTn id="23" fill="hold" nodeType="afterGroup">
                            <p:stCondLst>
                              <p:cond delay="500"/>
                            </p:stCondLst>
                            <p:childTnLst>
                              <p:par>
                                <p:cTn id="24" presetID="2" presetClass="entr" presetSubtype="4" fill="hold" nodeType="afterEffect">
                                  <p:stCondLst>
                                    <p:cond delay="0"/>
                                  </p:stCondLst>
                                  <p:childTnLst>
                                    <p:set>
                                      <p:cBhvr>
                                        <p:cTn id="25" dur="1" fill="hold">
                                          <p:stCondLst>
                                            <p:cond delay="0"/>
                                          </p:stCondLst>
                                        </p:cTn>
                                        <p:tgtEl>
                                          <p:spTgt spid="916579"/>
                                        </p:tgtEl>
                                        <p:attrNameLst>
                                          <p:attrName>style.visibility</p:attrName>
                                        </p:attrNameLst>
                                      </p:cBhvr>
                                      <p:to>
                                        <p:strVal val="visible"/>
                                      </p:to>
                                    </p:set>
                                    <p:anim calcmode="lin" valueType="num">
                                      <p:cBhvr additive="base">
                                        <p:cTn id="26" dur="500" fill="hold"/>
                                        <p:tgtEl>
                                          <p:spTgt spid="916579"/>
                                        </p:tgtEl>
                                        <p:attrNameLst>
                                          <p:attrName>ppt_x</p:attrName>
                                        </p:attrNameLst>
                                      </p:cBhvr>
                                      <p:tavLst>
                                        <p:tav tm="0">
                                          <p:val>
                                            <p:strVal val="#ppt_x"/>
                                          </p:val>
                                        </p:tav>
                                        <p:tav tm="100000">
                                          <p:val>
                                            <p:strVal val="#ppt_x"/>
                                          </p:val>
                                        </p:tav>
                                      </p:tavLst>
                                    </p:anim>
                                    <p:anim calcmode="lin" valueType="num">
                                      <p:cBhvr additive="base">
                                        <p:cTn id="27" dur="500" fill="hold"/>
                                        <p:tgtEl>
                                          <p:spTgt spid="91657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3" name="Jungle Menu Command.wav"/>
                                        </p:tgtEl>
                                      </p:cMediaNode>
                                    </p:audio>
                                  </p:subTnLst>
                                </p:cTn>
                              </p:par>
                            </p:childTnLst>
                          </p:cTn>
                        </p:par>
                        <p:par>
                          <p:cTn id="28" fill="hold" nodeType="afterGroup">
                            <p:stCondLst>
                              <p:cond delay="1000"/>
                            </p:stCondLst>
                            <p:childTnLst>
                              <p:par>
                                <p:cTn id="29" presetID="22" presetClass="entr" presetSubtype="4" fill="hold" nodeType="afterEffect">
                                  <p:stCondLst>
                                    <p:cond delay="0"/>
                                  </p:stCondLst>
                                  <p:childTnLst>
                                    <p:set>
                                      <p:cBhvr>
                                        <p:cTn id="30" dur="1" fill="hold">
                                          <p:stCondLst>
                                            <p:cond delay="0"/>
                                          </p:stCondLst>
                                        </p:cTn>
                                        <p:tgtEl>
                                          <p:spTgt spid="916554"/>
                                        </p:tgtEl>
                                        <p:attrNameLst>
                                          <p:attrName>style.visibility</p:attrName>
                                        </p:attrNameLst>
                                      </p:cBhvr>
                                      <p:to>
                                        <p:strVal val="visible"/>
                                      </p:to>
                                    </p:set>
                                    <p:animEffect transition="in" filter="wipe(down)">
                                      <p:cBhvr>
                                        <p:cTn id="31" dur="500"/>
                                        <p:tgtEl>
                                          <p:spTgt spid="916554"/>
                                        </p:tgtEl>
                                      </p:cBhvr>
                                    </p:animEffect>
                                  </p:childTnLst>
                                  <p:subTnLst>
                                    <p:audio>
                                      <p:cMediaNode>
                                        <p:cTn display="0" masterRel="sameClick">
                                          <p:stCondLst>
                                            <p:cond evt="begin" delay="0">
                                              <p:tn val="29"/>
                                            </p:cond>
                                          </p:stCondLst>
                                          <p:endCondLst>
                                            <p:cond evt="onStopAudio" delay="0">
                                              <p:tgtEl>
                                                <p:sldTgt/>
                                              </p:tgtEl>
                                            </p:cond>
                                          </p:endCondLst>
                                        </p:cTn>
                                        <p:tgtEl>
                                          <p:sndTgt r:embed="rId4" name="whoosh.wav"/>
                                        </p:tgtEl>
                                      </p:cMediaNode>
                                    </p:audio>
                                  </p:subTnLst>
                                </p:cTn>
                              </p:par>
                            </p:childTnLst>
                          </p:cTn>
                        </p:par>
                        <p:par>
                          <p:cTn id="32" fill="hold" nodeType="afterGroup">
                            <p:stCondLst>
                              <p:cond delay="1500"/>
                            </p:stCondLst>
                            <p:childTnLst>
                              <p:par>
                                <p:cTn id="33" presetID="22" presetClass="entr" presetSubtype="8" fill="hold" nodeType="afterEffect">
                                  <p:stCondLst>
                                    <p:cond delay="0"/>
                                  </p:stCondLst>
                                  <p:childTnLst>
                                    <p:set>
                                      <p:cBhvr>
                                        <p:cTn id="34" dur="1" fill="hold">
                                          <p:stCondLst>
                                            <p:cond delay="0"/>
                                          </p:stCondLst>
                                        </p:cTn>
                                        <p:tgtEl>
                                          <p:spTgt spid="916569"/>
                                        </p:tgtEl>
                                        <p:attrNameLst>
                                          <p:attrName>style.visibility</p:attrName>
                                        </p:attrNameLst>
                                      </p:cBhvr>
                                      <p:to>
                                        <p:strVal val="visible"/>
                                      </p:to>
                                    </p:set>
                                    <p:animEffect transition="in" filter="wipe(left)">
                                      <p:cBhvr>
                                        <p:cTn id="35" dur="500"/>
                                        <p:tgtEl>
                                          <p:spTgt spid="916569"/>
                                        </p:tgtEl>
                                      </p:cBhvr>
                                    </p:animEffect>
                                  </p:childTnLst>
                                  <p:subTnLst>
                                    <p:audio>
                                      <p:cMediaNode>
                                        <p:cTn display="0" masterRel="sameClick">
                                          <p:stCondLst>
                                            <p:cond evt="begin" delay="0">
                                              <p:tn val="33"/>
                                            </p:cond>
                                          </p:stCondLst>
                                          <p:endCondLst>
                                            <p:cond evt="onStopAudio" delay="0">
                                              <p:tgtEl>
                                                <p:sldTgt/>
                                              </p:tgtEl>
                                            </p:cond>
                                          </p:endCondLst>
                                        </p:cTn>
                                        <p:tgtEl>
                                          <p:sndTgt r:embed="rId4" name="whoosh.wav"/>
                                        </p:tgtEl>
                                      </p:cMediaNode>
                                    </p:audio>
                                  </p:subTnLst>
                                </p:cTn>
                              </p:par>
                            </p:childTnLst>
                          </p:cTn>
                        </p:par>
                        <p:par>
                          <p:cTn id="36" fill="hold" nodeType="afterGroup">
                            <p:stCondLst>
                              <p:cond delay="2000"/>
                            </p:stCondLst>
                            <p:childTnLst>
                              <p:par>
                                <p:cTn id="37" presetID="22" presetClass="entr" presetSubtype="8" fill="hold" nodeType="afterEffect">
                                  <p:stCondLst>
                                    <p:cond delay="0"/>
                                  </p:stCondLst>
                                  <p:childTnLst>
                                    <p:set>
                                      <p:cBhvr>
                                        <p:cTn id="38" dur="1" fill="hold">
                                          <p:stCondLst>
                                            <p:cond delay="0"/>
                                          </p:stCondLst>
                                        </p:cTn>
                                        <p:tgtEl>
                                          <p:spTgt spid="916559"/>
                                        </p:tgtEl>
                                        <p:attrNameLst>
                                          <p:attrName>style.visibility</p:attrName>
                                        </p:attrNameLst>
                                      </p:cBhvr>
                                      <p:to>
                                        <p:strVal val="visible"/>
                                      </p:to>
                                    </p:set>
                                    <p:animEffect transition="in" filter="wipe(left)">
                                      <p:cBhvr>
                                        <p:cTn id="39" dur="500"/>
                                        <p:tgtEl>
                                          <p:spTgt spid="916559"/>
                                        </p:tgtEl>
                                      </p:cBhvr>
                                    </p:animEffect>
                                  </p:childTnLst>
                                  <p:subTnLst>
                                    <p:audio>
                                      <p:cMediaNode>
                                        <p:cTn display="0" masterRel="sameClick">
                                          <p:stCondLst>
                                            <p:cond evt="begin" delay="0">
                                              <p:tn val="37"/>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482" grpId="0" autoUpdateAnimBg="0"/>
      <p:bldP spid="916537" grpId="0" animBg="1" autoUpdateAnimBg="0"/>
      <p:bldP spid="916538"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2"/>
          <p:cNvSpPr>
            <a:spLocks noGrp="1"/>
          </p:cNvSpPr>
          <p:nvPr>
            <p:ph type="title"/>
          </p:nvPr>
        </p:nvSpPr>
        <p:spPr>
          <a:xfrm>
            <a:off x="468313" y="188913"/>
            <a:ext cx="8229600" cy="792162"/>
          </a:xfrm>
        </p:spPr>
        <p:txBody>
          <a:bodyPr/>
          <a:lstStyle/>
          <a:p>
            <a:pPr marL="838200" indent="-838200" eaLnBrk="1" hangingPunct="1"/>
            <a:r>
              <a:rPr lang="en-GB" dirty="0">
                <a:latin typeface="Times New Roman"/>
                <a:cs typeface="Times New Roman"/>
              </a:rPr>
              <a:t>Nuclear Fusion</a:t>
            </a:r>
            <a:endParaRPr lang="de-DE" dirty="0">
              <a:latin typeface="Times New Roman"/>
              <a:cs typeface="Times New Roman"/>
            </a:endParaRPr>
          </a:p>
        </p:txBody>
      </p:sp>
      <p:sp>
        <p:nvSpPr>
          <p:cNvPr id="212996" name="Text Box 4"/>
          <p:cNvSpPr txBox="1">
            <a:spLocks noChangeArrowheads="1"/>
          </p:cNvSpPr>
          <p:nvPr/>
        </p:nvSpPr>
        <p:spPr bwMode="auto">
          <a:xfrm>
            <a:off x="0" y="1125538"/>
            <a:ext cx="882015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700" b="0" dirty="0">
                <a:latin typeface="Times New Roman"/>
                <a:cs typeface="Times New Roman"/>
              </a:rPr>
              <a:t>Fusion is a nuclear phenomenon by which two small masses of high atomic nuclides under controlled thermo-nuclear conditions aggregate into a composite (single) atomic nuclide with the consequent release of nuclear energy. Fusion is one of the methods by which energy can be obtained from the nucleus. The fusion process is termed as thermo-nuclear process because it requires an initial input of thermal energy of a very great magnitude and consequently requires super-high temperatures (of the order of 10</a:t>
            </a:r>
            <a:r>
              <a:rPr lang="en-GB" sz="2700" b="0" baseline="30000" dirty="0">
                <a:latin typeface="Times New Roman"/>
                <a:cs typeface="Times New Roman"/>
              </a:rPr>
              <a:t>6</a:t>
            </a:r>
            <a:r>
              <a:rPr lang="en-GB" sz="2700" b="0" dirty="0">
                <a:latin typeface="Times New Roman"/>
                <a:cs typeface="Times New Roman"/>
              </a:rPr>
              <a:t> K) for ignition. Nevertheless, the fusion process after it has been triggered produces a large avalanche of nuclear energy. A few examples of fusion reaction are listed below:</a:t>
            </a:r>
            <a:endParaRPr lang="de-DE" sz="2700" b="0" dirty="0">
              <a:latin typeface="Times New Roman"/>
              <a:cs typeface="Times New Roman"/>
            </a:endParaRPr>
          </a:p>
        </p:txBody>
      </p:sp>
    </p:spTree>
    <p:extLst>
      <p:ext uri="{BB962C8B-B14F-4D97-AF65-F5344CB8AC3E}">
        <p14:creationId xmlns:p14="http://schemas.microsoft.com/office/powerpoint/2010/main" val="65961422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81000" y="228600"/>
            <a:ext cx="38798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3600" b="1"/>
              <a:t>The Fusion Process</a:t>
            </a:r>
          </a:p>
        </p:txBody>
      </p:sp>
      <p:grpSp>
        <p:nvGrpSpPr>
          <p:cNvPr id="48131" name="Group 48"/>
          <p:cNvGrpSpPr>
            <a:grpSpLocks/>
          </p:cNvGrpSpPr>
          <p:nvPr/>
        </p:nvGrpSpPr>
        <p:grpSpPr bwMode="auto">
          <a:xfrm>
            <a:off x="2209800" y="1752600"/>
            <a:ext cx="762000" cy="762000"/>
            <a:chOff x="1392" y="1920"/>
            <a:chExt cx="480" cy="480"/>
          </a:xfrm>
        </p:grpSpPr>
        <p:sp>
          <p:nvSpPr>
            <p:cNvPr id="48138" name="Oval 41"/>
            <p:cNvSpPr>
              <a:spLocks noChangeArrowheads="1"/>
            </p:cNvSpPr>
            <p:nvPr/>
          </p:nvSpPr>
          <p:spPr bwMode="auto">
            <a:xfrm>
              <a:off x="1392" y="1920"/>
              <a:ext cx="480" cy="480"/>
            </a:xfrm>
            <a:prstGeom prst="ellipse">
              <a:avLst/>
            </a:prstGeom>
            <a:solidFill>
              <a:srgbClr val="00FF00"/>
            </a:solidFill>
            <a:ln w="9525">
              <a:solidFill>
                <a:schemeClr val="tx1"/>
              </a:solidFill>
              <a:round/>
              <a:headEnd/>
              <a:tailEnd/>
            </a:ln>
          </p:spPr>
          <p:txBody>
            <a:bodyPr wrap="none" anchor="ctr"/>
            <a:lstStyle/>
            <a:p>
              <a:endParaRPr lang="en-US">
                <a:latin typeface="Perpetua" charset="0"/>
              </a:endParaRPr>
            </a:p>
          </p:txBody>
        </p:sp>
        <p:grpSp>
          <p:nvGrpSpPr>
            <p:cNvPr id="48139" name="Group 47"/>
            <p:cNvGrpSpPr>
              <a:grpSpLocks/>
            </p:cNvGrpSpPr>
            <p:nvPr/>
          </p:nvGrpSpPr>
          <p:grpSpPr bwMode="auto">
            <a:xfrm>
              <a:off x="1392" y="1968"/>
              <a:ext cx="403" cy="356"/>
              <a:chOff x="1484" y="1968"/>
              <a:chExt cx="403" cy="356"/>
            </a:xfrm>
          </p:grpSpPr>
          <p:sp>
            <p:nvSpPr>
              <p:cNvPr id="48140" name="Text Box 43"/>
              <p:cNvSpPr txBox="1">
                <a:spLocks noChangeArrowheads="1"/>
              </p:cNvSpPr>
              <p:nvPr/>
            </p:nvSpPr>
            <p:spPr bwMode="auto">
              <a:xfrm>
                <a:off x="1632" y="201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2400"/>
                  <a:t>H</a:t>
                </a:r>
              </a:p>
            </p:txBody>
          </p:sp>
          <p:sp>
            <p:nvSpPr>
              <p:cNvPr id="48141" name="Text Box 45"/>
              <p:cNvSpPr txBox="1">
                <a:spLocks noChangeArrowheads="1"/>
              </p:cNvSpPr>
              <p:nvPr/>
            </p:nvSpPr>
            <p:spPr bwMode="auto">
              <a:xfrm>
                <a:off x="1484" y="1968"/>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1600"/>
                  <a:t>  2</a:t>
                </a:r>
              </a:p>
            </p:txBody>
          </p:sp>
          <p:sp>
            <p:nvSpPr>
              <p:cNvPr id="48142" name="Text Box 46"/>
              <p:cNvSpPr txBox="1">
                <a:spLocks noChangeArrowheads="1"/>
              </p:cNvSpPr>
              <p:nvPr/>
            </p:nvSpPr>
            <p:spPr bwMode="auto">
              <a:xfrm>
                <a:off x="1516" y="2112"/>
                <a:ext cx="2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1600"/>
                  <a:t> 1</a:t>
                </a:r>
              </a:p>
            </p:txBody>
          </p:sp>
        </p:grpSp>
      </p:grpSp>
      <p:grpSp>
        <p:nvGrpSpPr>
          <p:cNvPr id="48132" name="Group 49"/>
          <p:cNvGrpSpPr>
            <a:grpSpLocks/>
          </p:cNvGrpSpPr>
          <p:nvPr/>
        </p:nvGrpSpPr>
        <p:grpSpPr bwMode="auto">
          <a:xfrm>
            <a:off x="2209800" y="4800600"/>
            <a:ext cx="762000" cy="762000"/>
            <a:chOff x="1392" y="1920"/>
            <a:chExt cx="480" cy="480"/>
          </a:xfrm>
        </p:grpSpPr>
        <p:sp>
          <p:nvSpPr>
            <p:cNvPr id="48133" name="Oval 50"/>
            <p:cNvSpPr>
              <a:spLocks noChangeArrowheads="1"/>
            </p:cNvSpPr>
            <p:nvPr/>
          </p:nvSpPr>
          <p:spPr bwMode="auto">
            <a:xfrm>
              <a:off x="1392" y="1920"/>
              <a:ext cx="480" cy="480"/>
            </a:xfrm>
            <a:prstGeom prst="ellipse">
              <a:avLst/>
            </a:prstGeom>
            <a:solidFill>
              <a:srgbClr val="00FF00"/>
            </a:solidFill>
            <a:ln w="9525">
              <a:solidFill>
                <a:schemeClr val="tx1"/>
              </a:solidFill>
              <a:round/>
              <a:headEnd/>
              <a:tailEnd/>
            </a:ln>
          </p:spPr>
          <p:txBody>
            <a:bodyPr wrap="none" anchor="ctr"/>
            <a:lstStyle/>
            <a:p>
              <a:endParaRPr lang="en-US">
                <a:latin typeface="Perpetua" charset="0"/>
              </a:endParaRPr>
            </a:p>
          </p:txBody>
        </p:sp>
        <p:grpSp>
          <p:nvGrpSpPr>
            <p:cNvPr id="48134" name="Group 51"/>
            <p:cNvGrpSpPr>
              <a:grpSpLocks/>
            </p:cNvGrpSpPr>
            <p:nvPr/>
          </p:nvGrpSpPr>
          <p:grpSpPr bwMode="auto">
            <a:xfrm>
              <a:off x="1392" y="1968"/>
              <a:ext cx="403" cy="356"/>
              <a:chOff x="1484" y="1968"/>
              <a:chExt cx="403" cy="356"/>
            </a:xfrm>
          </p:grpSpPr>
          <p:sp>
            <p:nvSpPr>
              <p:cNvPr id="48135" name="Text Box 52"/>
              <p:cNvSpPr txBox="1">
                <a:spLocks noChangeArrowheads="1"/>
              </p:cNvSpPr>
              <p:nvPr/>
            </p:nvSpPr>
            <p:spPr bwMode="auto">
              <a:xfrm>
                <a:off x="1632" y="201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2400"/>
                  <a:t>H</a:t>
                </a:r>
              </a:p>
            </p:txBody>
          </p:sp>
          <p:sp>
            <p:nvSpPr>
              <p:cNvPr id="48136" name="Text Box 53"/>
              <p:cNvSpPr txBox="1">
                <a:spLocks noChangeArrowheads="1"/>
              </p:cNvSpPr>
              <p:nvPr/>
            </p:nvSpPr>
            <p:spPr bwMode="auto">
              <a:xfrm>
                <a:off x="1484" y="1968"/>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1600"/>
                  <a:t>  3</a:t>
                </a:r>
              </a:p>
            </p:txBody>
          </p:sp>
          <p:sp>
            <p:nvSpPr>
              <p:cNvPr id="48137" name="Text Box 54"/>
              <p:cNvSpPr txBox="1">
                <a:spLocks noChangeArrowheads="1"/>
              </p:cNvSpPr>
              <p:nvPr/>
            </p:nvSpPr>
            <p:spPr bwMode="auto">
              <a:xfrm>
                <a:off x="1516" y="2112"/>
                <a:ext cx="2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1600"/>
                  <a:t> 1</a:t>
                </a:r>
              </a:p>
            </p:txBody>
          </p:sp>
        </p:grpSp>
      </p:grpSp>
    </p:spTree>
    <p:extLst>
      <p:ext uri="{BB962C8B-B14F-4D97-AF65-F5344CB8AC3E}">
        <p14:creationId xmlns:p14="http://schemas.microsoft.com/office/powerpoint/2010/main" val="1643957634"/>
      </p:ext>
    </p:extLst>
  </p:cSld>
  <p:clrMapOvr>
    <a:masterClrMapping/>
  </p:clrMapOvr>
  <p:transition xmlns:p14="http://schemas.microsoft.com/office/powerpoint/2010/main" advClick="0" advTm="1000"/>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81000" y="228600"/>
            <a:ext cx="4425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4000" b="1" u="sng"/>
              <a:t>Energy from Fusion</a:t>
            </a:r>
          </a:p>
        </p:txBody>
      </p:sp>
      <p:graphicFrame>
        <p:nvGraphicFramePr>
          <p:cNvPr id="47134" name="Group 30"/>
          <p:cNvGraphicFramePr>
            <a:graphicFrameLocks noGrp="1"/>
          </p:cNvGraphicFramePr>
          <p:nvPr/>
        </p:nvGraphicFramePr>
        <p:xfrm>
          <a:off x="685800" y="3048000"/>
          <a:ext cx="7848600" cy="3124201"/>
        </p:xfrm>
        <a:graphic>
          <a:graphicData uri="http://schemas.openxmlformats.org/drawingml/2006/table">
            <a:tbl>
              <a:tblPr/>
              <a:tblGrid>
                <a:gridCol w="3924300"/>
                <a:gridCol w="3924300"/>
              </a:tblGrid>
              <a:tr h="625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80" charset="0"/>
                        </a:rPr>
                        <a:t>Element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80" charset="0"/>
                        </a:rPr>
                        <a:t>Atomic Mass (kg)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30000" smtClean="0">
                          <a:ln>
                            <a:noFill/>
                          </a:ln>
                          <a:solidFill>
                            <a:schemeClr val="tx1"/>
                          </a:solidFill>
                          <a:effectLst/>
                          <a:latin typeface="Times New Roman" pitchFamily="-80" charset="0"/>
                        </a:rPr>
                        <a:t>2</a:t>
                      </a:r>
                      <a:r>
                        <a:rPr kumimoji="0" lang="en-GB" sz="2800" b="0" i="0" u="none" strike="noStrike" cap="none" normalizeH="0" baseline="-25000" smtClean="0">
                          <a:ln>
                            <a:noFill/>
                          </a:ln>
                          <a:solidFill>
                            <a:schemeClr val="tx1"/>
                          </a:solidFill>
                          <a:effectLst/>
                          <a:latin typeface="Times New Roman" pitchFamily="-80" charset="0"/>
                        </a:rPr>
                        <a:t>1</a:t>
                      </a:r>
                      <a:r>
                        <a:rPr kumimoji="0" lang="en-GB" sz="2800" b="0" i="0" u="none" strike="noStrike" cap="none" normalizeH="0" baseline="0" smtClean="0">
                          <a:ln>
                            <a:noFill/>
                          </a:ln>
                          <a:solidFill>
                            <a:schemeClr val="tx1"/>
                          </a:solidFill>
                          <a:effectLst/>
                          <a:latin typeface="Times New Roman" pitchFamily="-80"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80" charset="0"/>
                        </a:rPr>
                        <a:t>3.345 x 10</a:t>
                      </a:r>
                      <a:r>
                        <a:rPr kumimoji="0" lang="en-GB" sz="2800" b="0" i="0" u="none" strike="noStrike" cap="none" normalizeH="0" baseline="30000" smtClean="0">
                          <a:ln>
                            <a:noFill/>
                          </a:ln>
                          <a:solidFill>
                            <a:schemeClr val="tx1"/>
                          </a:solidFill>
                          <a:effectLst/>
                          <a:latin typeface="Times New Roman" pitchFamily="-80" charset="0"/>
                        </a:rPr>
                        <a:t>-27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30000" smtClean="0">
                          <a:ln>
                            <a:noFill/>
                          </a:ln>
                          <a:solidFill>
                            <a:schemeClr val="tx1"/>
                          </a:solidFill>
                          <a:effectLst/>
                          <a:latin typeface="Times New Roman" pitchFamily="-80" charset="0"/>
                        </a:rPr>
                        <a:t>3</a:t>
                      </a:r>
                      <a:r>
                        <a:rPr kumimoji="0" lang="en-GB" sz="2800" b="0" i="0" u="none" strike="noStrike" cap="none" normalizeH="0" baseline="-25000" smtClean="0">
                          <a:ln>
                            <a:noFill/>
                          </a:ln>
                          <a:solidFill>
                            <a:schemeClr val="tx1"/>
                          </a:solidFill>
                          <a:effectLst/>
                          <a:latin typeface="Times New Roman" pitchFamily="-80" charset="0"/>
                        </a:rPr>
                        <a:t>1</a:t>
                      </a:r>
                      <a:r>
                        <a:rPr kumimoji="0" lang="en-GB" sz="2800" b="0" i="0" u="none" strike="noStrike" cap="none" normalizeH="0" baseline="0" smtClean="0">
                          <a:ln>
                            <a:noFill/>
                          </a:ln>
                          <a:solidFill>
                            <a:schemeClr val="tx1"/>
                          </a:solidFill>
                          <a:effectLst/>
                          <a:latin typeface="Times New Roman" pitchFamily="-80"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80" charset="0"/>
                        </a:rPr>
                        <a:t>5.008 x 10</a:t>
                      </a:r>
                      <a:r>
                        <a:rPr kumimoji="0" lang="en-GB" sz="2800" b="0" i="0" u="none" strike="noStrike" cap="none" normalizeH="0" baseline="30000" smtClean="0">
                          <a:ln>
                            <a:noFill/>
                          </a:ln>
                          <a:solidFill>
                            <a:schemeClr val="tx1"/>
                          </a:solidFill>
                          <a:effectLst/>
                          <a:latin typeface="Times New Roman" pitchFamily="-80" charset="0"/>
                        </a:rPr>
                        <a:t>-27</a:t>
                      </a:r>
                      <a:endParaRPr kumimoji="0" lang="en-GB" sz="2800" b="0" i="0" u="none" strike="noStrike" cap="none" normalizeH="0" baseline="0" smtClean="0">
                        <a:ln>
                          <a:noFill/>
                        </a:ln>
                        <a:solidFill>
                          <a:schemeClr val="tx1"/>
                        </a:solidFill>
                        <a:effectLst/>
                        <a:latin typeface="Times New Roman" pitchFamily="-80"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30000" smtClean="0">
                          <a:ln>
                            <a:noFill/>
                          </a:ln>
                          <a:solidFill>
                            <a:schemeClr val="tx1"/>
                          </a:solidFill>
                          <a:effectLst/>
                          <a:latin typeface="Times New Roman" pitchFamily="-80" charset="0"/>
                        </a:rPr>
                        <a:t>4</a:t>
                      </a:r>
                      <a:r>
                        <a:rPr kumimoji="0" lang="en-GB" sz="2800" b="0" i="0" u="none" strike="noStrike" cap="none" normalizeH="0" baseline="-25000" smtClean="0">
                          <a:ln>
                            <a:noFill/>
                          </a:ln>
                          <a:solidFill>
                            <a:schemeClr val="tx1"/>
                          </a:solidFill>
                          <a:effectLst/>
                          <a:latin typeface="Times New Roman" pitchFamily="-80" charset="0"/>
                        </a:rPr>
                        <a:t>2</a:t>
                      </a:r>
                      <a:r>
                        <a:rPr kumimoji="0" lang="en-GB" sz="2800" b="0" i="0" u="none" strike="noStrike" cap="none" normalizeH="0" baseline="0" smtClean="0">
                          <a:ln>
                            <a:noFill/>
                          </a:ln>
                          <a:solidFill>
                            <a:schemeClr val="tx1"/>
                          </a:solidFill>
                          <a:effectLst/>
                          <a:latin typeface="Times New Roman" pitchFamily="-80" charset="0"/>
                        </a:rPr>
                        <a:t>He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80" charset="0"/>
                        </a:rPr>
                        <a:t>6.647 x 10</a:t>
                      </a:r>
                      <a:r>
                        <a:rPr kumimoji="0" lang="en-GB" sz="2800" b="0" i="0" u="none" strike="noStrike" cap="none" normalizeH="0" baseline="30000" smtClean="0">
                          <a:ln>
                            <a:noFill/>
                          </a:ln>
                          <a:solidFill>
                            <a:schemeClr val="tx1"/>
                          </a:solidFill>
                          <a:effectLst/>
                          <a:latin typeface="Times New Roman" pitchFamily="-80" charset="0"/>
                        </a:rPr>
                        <a:t>-27</a:t>
                      </a:r>
                      <a:endParaRPr kumimoji="0" lang="en-GB" sz="2800" b="0" i="0" u="none" strike="noStrike" cap="none" normalizeH="0" baseline="0" smtClean="0">
                        <a:ln>
                          <a:noFill/>
                        </a:ln>
                        <a:solidFill>
                          <a:schemeClr val="tx1"/>
                        </a:solidFill>
                        <a:effectLst/>
                        <a:latin typeface="Times New Roman" pitchFamily="-80"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30000" smtClean="0">
                          <a:ln>
                            <a:noFill/>
                          </a:ln>
                          <a:solidFill>
                            <a:schemeClr val="tx1"/>
                          </a:solidFill>
                          <a:effectLst/>
                          <a:latin typeface="Times New Roman" pitchFamily="-80" charset="0"/>
                        </a:rPr>
                        <a:t>1</a:t>
                      </a:r>
                      <a:r>
                        <a:rPr kumimoji="0" lang="en-GB" sz="2800" b="0" i="0" u="none" strike="noStrike" cap="none" normalizeH="0" baseline="-25000" smtClean="0">
                          <a:ln>
                            <a:noFill/>
                          </a:ln>
                          <a:solidFill>
                            <a:schemeClr val="tx1"/>
                          </a:solidFill>
                          <a:effectLst/>
                          <a:latin typeface="Times New Roman" pitchFamily="-80" charset="0"/>
                        </a:rPr>
                        <a:t>0</a:t>
                      </a:r>
                      <a:r>
                        <a:rPr kumimoji="0" lang="en-GB" sz="2800" b="0" i="0" u="none" strike="noStrike" cap="none" normalizeH="0" baseline="0" smtClean="0">
                          <a:ln>
                            <a:noFill/>
                          </a:ln>
                          <a:solidFill>
                            <a:schemeClr val="tx1"/>
                          </a:solidFill>
                          <a:effectLst/>
                          <a:latin typeface="Times New Roman" pitchFamily="-80" charset="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pitchFamily="-80" charset="0"/>
                        </a:rPr>
                        <a:t>1.6750 x 10</a:t>
                      </a:r>
                      <a:r>
                        <a:rPr kumimoji="0" lang="en-GB" sz="2800" b="0" i="0" u="none" strike="noStrike" cap="none" normalizeH="0" baseline="30000" smtClean="0">
                          <a:ln>
                            <a:noFill/>
                          </a:ln>
                          <a:solidFill>
                            <a:schemeClr val="tx1"/>
                          </a:solidFill>
                          <a:effectLst/>
                          <a:latin typeface="Times New Roman" pitchFamily="-80" charset="0"/>
                        </a:rPr>
                        <a:t>-27</a:t>
                      </a:r>
                      <a:endParaRPr kumimoji="0" lang="en-GB" sz="2800" b="0" i="0" u="none" strike="noStrike" cap="none" normalizeH="0" baseline="0" smtClean="0">
                        <a:ln>
                          <a:noFill/>
                        </a:ln>
                        <a:solidFill>
                          <a:schemeClr val="tx1"/>
                        </a:solidFill>
                        <a:effectLst/>
                        <a:latin typeface="Times New Roman" pitchFamily="-80"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50"/>
          <p:cNvGrpSpPr>
            <a:grpSpLocks/>
          </p:cNvGrpSpPr>
          <p:nvPr/>
        </p:nvGrpSpPr>
        <p:grpSpPr bwMode="auto">
          <a:xfrm>
            <a:off x="184150" y="1295400"/>
            <a:ext cx="8731250" cy="1327150"/>
            <a:chOff x="96" y="2332"/>
            <a:chExt cx="5500" cy="836"/>
          </a:xfrm>
        </p:grpSpPr>
        <p:grpSp>
          <p:nvGrpSpPr>
            <p:cNvPr id="58392" name="Group 51"/>
            <p:cNvGrpSpPr>
              <a:grpSpLocks/>
            </p:cNvGrpSpPr>
            <p:nvPr/>
          </p:nvGrpSpPr>
          <p:grpSpPr bwMode="auto">
            <a:xfrm>
              <a:off x="96" y="2332"/>
              <a:ext cx="847" cy="836"/>
              <a:chOff x="576" y="1200"/>
              <a:chExt cx="847" cy="836"/>
            </a:xfrm>
          </p:grpSpPr>
          <p:sp>
            <p:nvSpPr>
              <p:cNvPr id="58410" name="Text Box 52"/>
              <p:cNvSpPr txBox="1">
                <a:spLocks noChangeArrowheads="1"/>
              </p:cNvSpPr>
              <p:nvPr/>
            </p:nvSpPr>
            <p:spPr bwMode="auto">
              <a:xfrm>
                <a:off x="960" y="1280"/>
                <a:ext cx="463"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H</a:t>
                </a:r>
              </a:p>
            </p:txBody>
          </p:sp>
          <p:sp>
            <p:nvSpPr>
              <p:cNvPr id="58411" name="Text Box 53"/>
              <p:cNvSpPr txBox="1">
                <a:spLocks noChangeArrowheads="1"/>
              </p:cNvSpPr>
              <p:nvPr/>
            </p:nvSpPr>
            <p:spPr bwMode="auto">
              <a:xfrm>
                <a:off x="576" y="1200"/>
                <a:ext cx="41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   2</a:t>
                </a:r>
              </a:p>
            </p:txBody>
          </p:sp>
          <p:sp>
            <p:nvSpPr>
              <p:cNvPr id="58412" name="Text Box 54"/>
              <p:cNvSpPr txBox="1">
                <a:spLocks noChangeArrowheads="1"/>
              </p:cNvSpPr>
              <p:nvPr/>
            </p:nvSpPr>
            <p:spPr bwMode="auto">
              <a:xfrm>
                <a:off x="700" y="1690"/>
                <a:ext cx="29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 1</a:t>
                </a:r>
              </a:p>
            </p:txBody>
          </p:sp>
        </p:grpSp>
        <p:sp>
          <p:nvSpPr>
            <p:cNvPr id="58393" name="Line 55"/>
            <p:cNvSpPr>
              <a:spLocks noChangeShapeType="1"/>
            </p:cNvSpPr>
            <p:nvPr/>
          </p:nvSpPr>
          <p:spPr bwMode="auto">
            <a:xfrm>
              <a:off x="1776" y="2764"/>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94" name="Text Box 56"/>
            <p:cNvSpPr txBox="1">
              <a:spLocks noChangeArrowheads="1"/>
            </p:cNvSpPr>
            <p:nvPr/>
          </p:nvSpPr>
          <p:spPr bwMode="auto">
            <a:xfrm>
              <a:off x="3080" y="2466"/>
              <a:ext cx="387"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a:t>
              </a:r>
            </a:p>
          </p:txBody>
        </p:sp>
        <p:grpSp>
          <p:nvGrpSpPr>
            <p:cNvPr id="58395" name="Group 57"/>
            <p:cNvGrpSpPr>
              <a:grpSpLocks/>
            </p:cNvGrpSpPr>
            <p:nvPr/>
          </p:nvGrpSpPr>
          <p:grpSpPr bwMode="auto">
            <a:xfrm>
              <a:off x="2112" y="2332"/>
              <a:ext cx="1043" cy="836"/>
              <a:chOff x="2417" y="1200"/>
              <a:chExt cx="1043" cy="836"/>
            </a:xfrm>
          </p:grpSpPr>
          <p:sp>
            <p:nvSpPr>
              <p:cNvPr id="58407" name="Text Box 58"/>
              <p:cNvSpPr txBox="1">
                <a:spLocks noChangeArrowheads="1"/>
              </p:cNvSpPr>
              <p:nvPr/>
            </p:nvSpPr>
            <p:spPr bwMode="auto">
              <a:xfrm>
                <a:off x="2784" y="1280"/>
                <a:ext cx="6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He</a:t>
                </a:r>
              </a:p>
            </p:txBody>
          </p:sp>
          <p:sp>
            <p:nvSpPr>
              <p:cNvPr id="58408" name="Text Box 59"/>
              <p:cNvSpPr txBox="1">
                <a:spLocks noChangeArrowheads="1"/>
              </p:cNvSpPr>
              <p:nvPr/>
            </p:nvSpPr>
            <p:spPr bwMode="auto">
              <a:xfrm>
                <a:off x="2417" y="1200"/>
                <a:ext cx="41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   4</a:t>
                </a:r>
              </a:p>
            </p:txBody>
          </p:sp>
          <p:sp>
            <p:nvSpPr>
              <p:cNvPr id="58409" name="Text Box 60"/>
              <p:cNvSpPr txBox="1">
                <a:spLocks noChangeArrowheads="1"/>
              </p:cNvSpPr>
              <p:nvPr/>
            </p:nvSpPr>
            <p:spPr bwMode="auto">
              <a:xfrm>
                <a:off x="2544" y="1690"/>
                <a:ext cx="29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 2</a:t>
                </a:r>
              </a:p>
            </p:txBody>
          </p:sp>
        </p:grpSp>
        <p:sp>
          <p:nvSpPr>
            <p:cNvPr id="58396" name="Text Box 61"/>
            <p:cNvSpPr txBox="1">
              <a:spLocks noChangeArrowheads="1"/>
            </p:cNvSpPr>
            <p:nvPr/>
          </p:nvSpPr>
          <p:spPr bwMode="auto">
            <a:xfrm>
              <a:off x="909" y="2466"/>
              <a:ext cx="387"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a:t>
              </a:r>
            </a:p>
          </p:txBody>
        </p:sp>
        <p:grpSp>
          <p:nvGrpSpPr>
            <p:cNvPr id="58397" name="Group 62"/>
            <p:cNvGrpSpPr>
              <a:grpSpLocks/>
            </p:cNvGrpSpPr>
            <p:nvPr/>
          </p:nvGrpSpPr>
          <p:grpSpPr bwMode="auto">
            <a:xfrm>
              <a:off x="3371" y="2332"/>
              <a:ext cx="492" cy="836"/>
              <a:chOff x="4228" y="2572"/>
              <a:chExt cx="492" cy="836"/>
            </a:xfrm>
          </p:grpSpPr>
          <p:sp>
            <p:nvSpPr>
              <p:cNvPr id="58404" name="Text Box 63"/>
              <p:cNvSpPr txBox="1">
                <a:spLocks noChangeArrowheads="1"/>
              </p:cNvSpPr>
              <p:nvPr/>
            </p:nvSpPr>
            <p:spPr bwMode="auto">
              <a:xfrm>
                <a:off x="4364" y="2652"/>
                <a:ext cx="35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n</a:t>
                </a:r>
              </a:p>
            </p:txBody>
          </p:sp>
          <p:sp>
            <p:nvSpPr>
              <p:cNvPr id="58405" name="Text Box 64"/>
              <p:cNvSpPr txBox="1">
                <a:spLocks noChangeArrowheads="1"/>
              </p:cNvSpPr>
              <p:nvPr/>
            </p:nvSpPr>
            <p:spPr bwMode="auto">
              <a:xfrm>
                <a:off x="4228" y="2572"/>
                <a:ext cx="2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1</a:t>
                </a:r>
              </a:p>
            </p:txBody>
          </p:sp>
          <p:sp>
            <p:nvSpPr>
              <p:cNvPr id="58406" name="Text Box 65"/>
              <p:cNvSpPr txBox="1">
                <a:spLocks noChangeArrowheads="1"/>
              </p:cNvSpPr>
              <p:nvPr/>
            </p:nvSpPr>
            <p:spPr bwMode="auto">
              <a:xfrm>
                <a:off x="4228" y="3062"/>
                <a:ext cx="2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0</a:t>
                </a:r>
              </a:p>
            </p:txBody>
          </p:sp>
        </p:grpSp>
        <p:grpSp>
          <p:nvGrpSpPr>
            <p:cNvPr id="58398" name="Group 66"/>
            <p:cNvGrpSpPr>
              <a:grpSpLocks/>
            </p:cNvGrpSpPr>
            <p:nvPr/>
          </p:nvGrpSpPr>
          <p:grpSpPr bwMode="auto">
            <a:xfrm>
              <a:off x="1236" y="2332"/>
              <a:ext cx="599" cy="836"/>
              <a:chOff x="4228" y="2572"/>
              <a:chExt cx="599" cy="836"/>
            </a:xfrm>
          </p:grpSpPr>
          <p:sp>
            <p:nvSpPr>
              <p:cNvPr id="58401" name="Text Box 67"/>
              <p:cNvSpPr txBox="1">
                <a:spLocks noChangeArrowheads="1"/>
              </p:cNvSpPr>
              <p:nvPr/>
            </p:nvSpPr>
            <p:spPr bwMode="auto">
              <a:xfrm>
                <a:off x="4364" y="2652"/>
                <a:ext cx="463"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H</a:t>
                </a:r>
              </a:p>
            </p:txBody>
          </p:sp>
          <p:sp>
            <p:nvSpPr>
              <p:cNvPr id="58402" name="Text Box 68"/>
              <p:cNvSpPr txBox="1">
                <a:spLocks noChangeArrowheads="1"/>
              </p:cNvSpPr>
              <p:nvPr/>
            </p:nvSpPr>
            <p:spPr bwMode="auto">
              <a:xfrm>
                <a:off x="4228" y="2572"/>
                <a:ext cx="2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3</a:t>
                </a:r>
              </a:p>
            </p:txBody>
          </p:sp>
          <p:sp>
            <p:nvSpPr>
              <p:cNvPr id="58403" name="Text Box 69"/>
              <p:cNvSpPr txBox="1">
                <a:spLocks noChangeArrowheads="1"/>
              </p:cNvSpPr>
              <p:nvPr/>
            </p:nvSpPr>
            <p:spPr bwMode="auto">
              <a:xfrm>
                <a:off x="4228" y="3062"/>
                <a:ext cx="2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1</a:t>
                </a:r>
              </a:p>
            </p:txBody>
          </p:sp>
        </p:grpSp>
        <p:sp>
          <p:nvSpPr>
            <p:cNvPr id="58399" name="Text Box 70"/>
            <p:cNvSpPr txBox="1">
              <a:spLocks noChangeArrowheads="1"/>
            </p:cNvSpPr>
            <p:nvPr/>
          </p:nvSpPr>
          <p:spPr bwMode="auto">
            <a:xfrm>
              <a:off x="3803" y="2486"/>
              <a:ext cx="387"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a:t>
              </a:r>
            </a:p>
          </p:txBody>
        </p:sp>
        <p:sp>
          <p:nvSpPr>
            <p:cNvPr id="58400" name="Text Box 71"/>
            <p:cNvSpPr txBox="1">
              <a:spLocks noChangeArrowheads="1"/>
            </p:cNvSpPr>
            <p:nvPr/>
          </p:nvSpPr>
          <p:spPr bwMode="auto">
            <a:xfrm>
              <a:off x="4094" y="2400"/>
              <a:ext cx="1502"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6000"/>
                <a:t>Energy</a:t>
              </a:r>
            </a:p>
          </p:txBody>
        </p:sp>
      </p:grpSp>
    </p:spTree>
    <p:extLst>
      <p:ext uri="{BB962C8B-B14F-4D97-AF65-F5344CB8AC3E}">
        <p14:creationId xmlns:p14="http://schemas.microsoft.com/office/powerpoint/2010/main" val="19970052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7134"/>
                                        </p:tgtEl>
                                        <p:attrNameLst>
                                          <p:attrName>style.visibility</p:attrName>
                                        </p:attrNameLst>
                                      </p:cBhvr>
                                      <p:to>
                                        <p:strVal val="visible"/>
                                      </p:to>
                                    </p:set>
                                    <p:anim calcmode="lin" valueType="num">
                                      <p:cBhvr additive="base">
                                        <p:cTn id="12" dur="500" fill="hold"/>
                                        <p:tgtEl>
                                          <p:spTgt spid="47134"/>
                                        </p:tgtEl>
                                        <p:attrNameLst>
                                          <p:attrName>ppt_x</p:attrName>
                                        </p:attrNameLst>
                                      </p:cBhvr>
                                      <p:tavLst>
                                        <p:tav tm="0">
                                          <p:val>
                                            <p:strVal val="#ppt_x"/>
                                          </p:val>
                                        </p:tav>
                                        <p:tav tm="100000">
                                          <p:val>
                                            <p:strVal val="#ppt_x"/>
                                          </p:val>
                                        </p:tav>
                                      </p:tavLst>
                                    </p:anim>
                                    <p:anim calcmode="lin" valueType="num">
                                      <p:cBhvr additive="base">
                                        <p:cTn id="13" dur="500" fill="hold"/>
                                        <p:tgtEl>
                                          <p:spTgt spid="471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1"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18114" name="Object 4"/>
          <p:cNvGraphicFramePr>
            <a:graphicFrameLocks noChangeAspect="1"/>
          </p:cNvGraphicFramePr>
          <p:nvPr/>
        </p:nvGraphicFramePr>
        <p:xfrm>
          <a:off x="323850" y="404813"/>
          <a:ext cx="3816350" cy="762000"/>
        </p:xfrm>
        <a:graphic>
          <a:graphicData uri="http://schemas.openxmlformats.org/presentationml/2006/ole">
            <mc:AlternateContent xmlns:mc="http://schemas.openxmlformats.org/markup-compatibility/2006">
              <mc:Choice xmlns:v="urn:schemas-microsoft-com:vml" Requires="v">
                <p:oleObj spid="_x0000_s74013" name="Equation" r:id="rId3" imgW="1143000" imgH="228600" progId="Equation.3">
                  <p:embed/>
                </p:oleObj>
              </mc:Choice>
              <mc:Fallback>
                <p:oleObj name="Equation" r:id="rId3" imgW="11430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404813"/>
                        <a:ext cx="38163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4023"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18116" name="Object 6"/>
          <p:cNvGraphicFramePr>
            <a:graphicFrameLocks noChangeAspect="1"/>
          </p:cNvGraphicFramePr>
          <p:nvPr/>
        </p:nvGraphicFramePr>
        <p:xfrm>
          <a:off x="5651500" y="260350"/>
          <a:ext cx="2592388" cy="808038"/>
        </p:xfrm>
        <a:graphic>
          <a:graphicData uri="http://schemas.openxmlformats.org/presentationml/2006/ole">
            <mc:AlternateContent xmlns:mc="http://schemas.openxmlformats.org/markup-compatibility/2006">
              <mc:Choice xmlns:v="urn:schemas-microsoft-com:vml" Requires="v">
                <p:oleObj spid="_x0000_s74014" name="Equation" r:id="rId5" imgW="736600" imgH="228600" progId="Equation.3">
                  <p:embed/>
                </p:oleObj>
              </mc:Choice>
              <mc:Fallback>
                <p:oleObj name="Equation" r:id="rId5" imgW="7366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0" y="260350"/>
                        <a:ext cx="2592388"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4024" name="Text Box 8"/>
          <p:cNvSpPr txBox="1">
            <a:spLocks noChangeArrowheads="1"/>
          </p:cNvSpPr>
          <p:nvPr/>
        </p:nvSpPr>
        <p:spPr bwMode="auto">
          <a:xfrm>
            <a:off x="4500563" y="476250"/>
            <a:ext cx="720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de-DE" sz="2800" b="0">
                <a:cs typeface="Arial" charset="0"/>
              </a:rPr>
              <a:t>or</a:t>
            </a:r>
          </a:p>
        </p:txBody>
      </p:sp>
      <p:sp>
        <p:nvSpPr>
          <p:cNvPr id="214026" name="Rectangle 1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18119" name="Object 9"/>
          <p:cNvGraphicFramePr>
            <a:graphicFrameLocks noChangeAspect="1"/>
          </p:cNvGraphicFramePr>
          <p:nvPr/>
        </p:nvGraphicFramePr>
        <p:xfrm>
          <a:off x="250825" y="1484313"/>
          <a:ext cx="3816350" cy="776287"/>
        </p:xfrm>
        <a:graphic>
          <a:graphicData uri="http://schemas.openxmlformats.org/presentationml/2006/ole">
            <mc:AlternateContent xmlns:mc="http://schemas.openxmlformats.org/markup-compatibility/2006">
              <mc:Choice xmlns:v="urn:schemas-microsoft-com:vml" Requires="v">
                <p:oleObj spid="_x0000_s74015" name="Equation" r:id="rId7" imgW="1168400" imgH="241300" progId="Equation.3">
                  <p:embed/>
                </p:oleObj>
              </mc:Choice>
              <mc:Fallback>
                <p:oleObj name="Equation" r:id="rId7" imgW="11684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1484313"/>
                        <a:ext cx="38163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4027" name="Text Box 11"/>
          <p:cNvSpPr txBox="1">
            <a:spLocks noChangeArrowheads="1"/>
          </p:cNvSpPr>
          <p:nvPr/>
        </p:nvSpPr>
        <p:spPr bwMode="auto">
          <a:xfrm>
            <a:off x="4643438" y="1614488"/>
            <a:ext cx="720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de-DE" sz="2800" b="0">
                <a:cs typeface="Arial" charset="0"/>
              </a:rPr>
              <a:t>or</a:t>
            </a:r>
          </a:p>
        </p:txBody>
      </p:sp>
      <p:sp>
        <p:nvSpPr>
          <p:cNvPr id="214029"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18122" name="Object 12"/>
          <p:cNvGraphicFramePr>
            <a:graphicFrameLocks noChangeAspect="1"/>
          </p:cNvGraphicFramePr>
          <p:nvPr/>
        </p:nvGraphicFramePr>
        <p:xfrm>
          <a:off x="5508625" y="1450975"/>
          <a:ext cx="2447925" cy="744538"/>
        </p:xfrm>
        <a:graphic>
          <a:graphicData uri="http://schemas.openxmlformats.org/presentationml/2006/ole">
            <mc:AlternateContent xmlns:mc="http://schemas.openxmlformats.org/markup-compatibility/2006">
              <mc:Choice xmlns:v="urn:schemas-microsoft-com:vml" Requires="v">
                <p:oleObj spid="_x0000_s74016" name="Equation" r:id="rId9" imgW="749300" imgH="228600" progId="Equation.3">
                  <p:embed/>
                </p:oleObj>
              </mc:Choice>
              <mc:Fallback>
                <p:oleObj name="Equation" r:id="rId9" imgW="7493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8625" y="1450975"/>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4031" name="Rectangle 1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18124" name="Object 14"/>
          <p:cNvGraphicFramePr>
            <a:graphicFrameLocks noChangeAspect="1"/>
          </p:cNvGraphicFramePr>
          <p:nvPr/>
        </p:nvGraphicFramePr>
        <p:xfrm>
          <a:off x="395288" y="2708275"/>
          <a:ext cx="3168650" cy="890588"/>
        </p:xfrm>
        <a:graphic>
          <a:graphicData uri="http://schemas.openxmlformats.org/presentationml/2006/ole">
            <mc:AlternateContent xmlns:mc="http://schemas.openxmlformats.org/markup-compatibility/2006">
              <mc:Choice xmlns:v="urn:schemas-microsoft-com:vml" Requires="v">
                <p:oleObj spid="_x0000_s74017" name="Equation" r:id="rId11" imgW="850531" imgH="241195" progId="Equation.3">
                  <p:embed/>
                </p:oleObj>
              </mc:Choice>
              <mc:Fallback>
                <p:oleObj name="Equation" r:id="rId11" imgW="850531" imgH="24119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2708275"/>
                        <a:ext cx="316865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4033" name="Rectangle 17"/>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18126" name="Object 16"/>
          <p:cNvGraphicFramePr>
            <a:graphicFrameLocks noChangeAspect="1"/>
          </p:cNvGraphicFramePr>
          <p:nvPr/>
        </p:nvGraphicFramePr>
        <p:xfrm>
          <a:off x="395288" y="3933825"/>
          <a:ext cx="2952750" cy="895350"/>
        </p:xfrm>
        <a:graphic>
          <a:graphicData uri="http://schemas.openxmlformats.org/presentationml/2006/ole">
            <mc:AlternateContent xmlns:mc="http://schemas.openxmlformats.org/markup-compatibility/2006">
              <mc:Choice xmlns:v="urn:schemas-microsoft-com:vml" Requires="v">
                <p:oleObj spid="_x0000_s74018" name="Equation" r:id="rId13" imgW="850531" imgH="253890" progId="Equation.3">
                  <p:embed/>
                </p:oleObj>
              </mc:Choice>
              <mc:Fallback>
                <p:oleObj name="Equation" r:id="rId13" imgW="850531" imgH="25389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3933825"/>
                        <a:ext cx="29527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4035" name="Rectangle 19"/>
          <p:cNvSpPr>
            <a:spLocks noChangeArrowheads="1"/>
          </p:cNvSpPr>
          <p:nvPr/>
        </p:nvSpPr>
        <p:spPr bwMode="auto">
          <a:xfrm>
            <a:off x="327660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18128" name="Object 18"/>
          <p:cNvGraphicFramePr>
            <a:graphicFrameLocks noChangeAspect="1"/>
          </p:cNvGraphicFramePr>
          <p:nvPr/>
        </p:nvGraphicFramePr>
        <p:xfrm>
          <a:off x="395288" y="5157788"/>
          <a:ext cx="2952750" cy="938212"/>
        </p:xfrm>
        <a:graphic>
          <a:graphicData uri="http://schemas.openxmlformats.org/presentationml/2006/ole">
            <mc:AlternateContent xmlns:mc="http://schemas.openxmlformats.org/markup-compatibility/2006">
              <mc:Choice xmlns:v="urn:schemas-microsoft-com:vml" Requires="v">
                <p:oleObj spid="_x0000_s74019" name="Equation" r:id="rId15" imgW="812447" imgH="253890" progId="Equation.DSMT4">
                  <p:embed/>
                </p:oleObj>
              </mc:Choice>
              <mc:Fallback>
                <p:oleObj name="Equation" r:id="rId15" imgW="812447" imgH="25389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5157788"/>
                        <a:ext cx="2952750"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6313242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4" name="Text Box 4"/>
          <p:cNvSpPr txBox="1">
            <a:spLocks noChangeArrowheads="1"/>
          </p:cNvSpPr>
          <p:nvPr/>
        </p:nvSpPr>
        <p:spPr bwMode="auto">
          <a:xfrm>
            <a:off x="250825" y="333375"/>
            <a:ext cx="86423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alibri" charset="0"/>
                <a:ea typeface="ＭＳ Ｐゴシック" charset="0"/>
                <a:cs typeface="Arial" charset="0"/>
              </a:defRPr>
            </a:lvl1pPr>
            <a:lvl2pPr marL="800100" indent="-342900">
              <a:defRPr>
                <a:solidFill>
                  <a:schemeClr val="tx1"/>
                </a:solidFill>
                <a:latin typeface="Calibri" charset="0"/>
                <a:ea typeface="Arial" charset="0"/>
                <a:cs typeface="Arial" charset="0"/>
              </a:defRPr>
            </a:lvl2pPr>
            <a:lvl3pPr marL="1257300" indent="-342900">
              <a:defRPr>
                <a:solidFill>
                  <a:schemeClr val="tx1"/>
                </a:solidFill>
                <a:latin typeface="Calibri" charset="0"/>
                <a:ea typeface="Arial" charset="0"/>
                <a:cs typeface="Arial" charset="0"/>
              </a:defRPr>
            </a:lvl3pPr>
            <a:lvl4pPr marL="1714500" indent="-342900">
              <a:defRPr>
                <a:solidFill>
                  <a:schemeClr val="tx1"/>
                </a:solidFill>
                <a:latin typeface="Calibri" charset="0"/>
                <a:ea typeface="Arial" charset="0"/>
                <a:cs typeface="Arial" charset="0"/>
              </a:defRPr>
            </a:lvl4pPr>
            <a:lvl5pPr marL="2171700" indent="-342900">
              <a:defRPr>
                <a:solidFill>
                  <a:schemeClr val="tx1"/>
                </a:solidFill>
                <a:latin typeface="Calibri" charset="0"/>
                <a:ea typeface="Arial" charset="0"/>
                <a:cs typeface="Arial" charset="0"/>
              </a:defRPr>
            </a:lvl5pPr>
            <a:lvl6pPr marL="2628900" indent="-342900" fontAlgn="base">
              <a:spcBef>
                <a:spcPct val="0"/>
              </a:spcBef>
              <a:spcAft>
                <a:spcPct val="0"/>
              </a:spcAft>
              <a:defRPr>
                <a:solidFill>
                  <a:schemeClr val="tx1"/>
                </a:solidFill>
                <a:latin typeface="Calibri" charset="0"/>
                <a:ea typeface="Arial" charset="0"/>
                <a:cs typeface="Arial" charset="0"/>
              </a:defRPr>
            </a:lvl6pPr>
            <a:lvl7pPr marL="3086100" indent="-342900" fontAlgn="base">
              <a:spcBef>
                <a:spcPct val="0"/>
              </a:spcBef>
              <a:spcAft>
                <a:spcPct val="0"/>
              </a:spcAft>
              <a:defRPr>
                <a:solidFill>
                  <a:schemeClr val="tx1"/>
                </a:solidFill>
                <a:latin typeface="Calibri" charset="0"/>
                <a:ea typeface="Arial" charset="0"/>
                <a:cs typeface="Arial" charset="0"/>
              </a:defRPr>
            </a:lvl7pPr>
            <a:lvl8pPr marL="3543300" indent="-342900" fontAlgn="base">
              <a:spcBef>
                <a:spcPct val="0"/>
              </a:spcBef>
              <a:spcAft>
                <a:spcPct val="0"/>
              </a:spcAft>
              <a:defRPr>
                <a:solidFill>
                  <a:schemeClr val="tx1"/>
                </a:solidFill>
                <a:latin typeface="Calibri" charset="0"/>
                <a:ea typeface="Arial" charset="0"/>
                <a:cs typeface="Arial" charset="0"/>
              </a:defRPr>
            </a:lvl8pPr>
            <a:lvl9pPr marL="4000500" indent="-342900" fontAlgn="base">
              <a:spcBef>
                <a:spcPct val="0"/>
              </a:spcBef>
              <a:spcAft>
                <a:spcPct val="0"/>
              </a:spcAft>
              <a:defRPr>
                <a:solidFill>
                  <a:schemeClr val="tx1"/>
                </a:solidFill>
                <a:latin typeface="Calibri" charset="0"/>
                <a:ea typeface="Arial" charset="0"/>
                <a:cs typeface="Arial" charset="0"/>
              </a:defRPr>
            </a:lvl9pPr>
          </a:lstStyle>
          <a:p>
            <a:pPr>
              <a:spcBef>
                <a:spcPct val="50000"/>
              </a:spcBef>
              <a:defRPr/>
            </a:pPr>
            <a:r>
              <a:rPr lang="en-GB" sz="3000" smtClean="0">
                <a:latin typeface="Arial" charset="0"/>
              </a:rPr>
              <a:t>Theoretical Background for the Computation 					of Q Value</a:t>
            </a:r>
            <a:endParaRPr lang="de-DE" sz="3000" smtClean="0">
              <a:latin typeface="Arial" charset="0"/>
            </a:endParaRPr>
          </a:p>
        </p:txBody>
      </p:sp>
      <p:sp>
        <p:nvSpPr>
          <p:cNvPr id="215045" name="Text Box 5"/>
          <p:cNvSpPr txBox="1">
            <a:spLocks noChangeArrowheads="1"/>
          </p:cNvSpPr>
          <p:nvPr/>
        </p:nvSpPr>
        <p:spPr bwMode="auto">
          <a:xfrm>
            <a:off x="250825" y="1557338"/>
            <a:ext cx="8569325"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600" b="0">
                <a:cs typeface="Arial" charset="0"/>
              </a:rPr>
              <a:t>A particle undergoing a translational motion in space-time continuum must possess both rest mass energy and kinetic energy. In such a case the total energy </a:t>
            </a:r>
            <a:r>
              <a:rPr lang="en-GB" sz="2600" b="0" i="1">
                <a:cs typeface="Arial" charset="0"/>
              </a:rPr>
              <a:t>E</a:t>
            </a:r>
            <a:r>
              <a:rPr lang="en-GB" sz="2600" b="0" i="1" baseline="-25000">
                <a:cs typeface="Arial" charset="0"/>
              </a:rPr>
              <a:t>T</a:t>
            </a:r>
            <a:r>
              <a:rPr lang="en-GB" sz="2600" b="0">
                <a:cs typeface="Arial" charset="0"/>
              </a:rPr>
              <a:t> of the particle is given by </a:t>
            </a:r>
            <a:endParaRPr lang="de-DE" sz="2600" b="0">
              <a:cs typeface="Arial" charset="0"/>
            </a:endParaRPr>
          </a:p>
        </p:txBody>
      </p:sp>
      <p:sp>
        <p:nvSpPr>
          <p:cNvPr id="215047"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19140" name="Object 6"/>
          <p:cNvGraphicFramePr>
            <a:graphicFrameLocks noChangeAspect="1"/>
          </p:cNvGraphicFramePr>
          <p:nvPr/>
        </p:nvGraphicFramePr>
        <p:xfrm>
          <a:off x="2700338" y="3429000"/>
          <a:ext cx="2519362" cy="650875"/>
        </p:xfrm>
        <a:graphic>
          <a:graphicData uri="http://schemas.openxmlformats.org/presentationml/2006/ole">
            <mc:AlternateContent xmlns:mc="http://schemas.openxmlformats.org/markup-compatibility/2006">
              <mc:Choice xmlns:v="urn:schemas-microsoft-com:vml" Requires="v">
                <p:oleObj spid="_x0000_s74837" name="Equation" r:id="rId3" imgW="889000" imgH="228600" progId="Equation.3">
                  <p:embed/>
                </p:oleObj>
              </mc:Choice>
              <mc:Fallback>
                <p:oleObj name="Equation" r:id="rId3" imgW="8890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3429000"/>
                        <a:ext cx="2519362"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49" name="Rectangle 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19142" name="Object 8"/>
          <p:cNvGraphicFramePr>
            <a:graphicFrameLocks noChangeAspect="1"/>
          </p:cNvGraphicFramePr>
          <p:nvPr/>
        </p:nvGraphicFramePr>
        <p:xfrm>
          <a:off x="2987675" y="5329238"/>
          <a:ext cx="2376488" cy="709612"/>
        </p:xfrm>
        <a:graphic>
          <a:graphicData uri="http://schemas.openxmlformats.org/presentationml/2006/ole">
            <mc:AlternateContent xmlns:mc="http://schemas.openxmlformats.org/markup-compatibility/2006">
              <mc:Choice xmlns:v="urn:schemas-microsoft-com:vml" Requires="v">
                <p:oleObj spid="_x0000_s74838" name="Equation" r:id="rId5" imgW="736280" imgH="215806" progId="Equation.DSMT4">
                  <p:embed/>
                </p:oleObj>
              </mc:Choice>
              <mc:Fallback>
                <p:oleObj name="Equation" r:id="rId5" imgW="736280" imgH="21580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5329238"/>
                        <a:ext cx="2376488"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50" name="Text Box 10"/>
          <p:cNvSpPr txBox="1">
            <a:spLocks noChangeArrowheads="1"/>
          </p:cNvSpPr>
          <p:nvPr/>
        </p:nvSpPr>
        <p:spPr bwMode="auto">
          <a:xfrm>
            <a:off x="0" y="4508500"/>
            <a:ext cx="370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de-DE" sz="2800">
                <a:solidFill>
                  <a:srgbClr val="FF0000"/>
                </a:solidFill>
                <a:cs typeface="Arial" charset="0"/>
              </a:rPr>
              <a:t>General Case:</a:t>
            </a:r>
          </a:p>
        </p:txBody>
      </p:sp>
    </p:spTree>
    <p:extLst>
      <p:ext uri="{BB962C8B-B14F-4D97-AF65-F5344CB8AC3E}">
        <p14:creationId xmlns:p14="http://schemas.microsoft.com/office/powerpoint/2010/main" val="18994404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Text Box 4"/>
          <p:cNvSpPr txBox="1">
            <a:spLocks noChangeArrowheads="1"/>
          </p:cNvSpPr>
          <p:nvPr/>
        </p:nvSpPr>
        <p:spPr bwMode="auto">
          <a:xfrm>
            <a:off x="0" y="333375"/>
            <a:ext cx="8893175"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600" b="0">
                <a:cs typeface="Arial" charset="0"/>
              </a:rPr>
              <a:t>Assume that in the above reaction all the particle i.e. </a:t>
            </a:r>
            <a:r>
              <a:rPr lang="en-GB" sz="2600" b="0" i="1">
                <a:cs typeface="Arial" charset="0"/>
              </a:rPr>
              <a:t>a,b</a:t>
            </a:r>
            <a:r>
              <a:rPr lang="en-GB" sz="2600" b="0">
                <a:cs typeface="Arial" charset="0"/>
              </a:rPr>
              <a:t> and the nuclides possess non-zero translational kinetic energy (mass energy). The total energies of the individual nuclides and particles are calculated as follows:</a:t>
            </a:r>
            <a:endParaRPr lang="de-DE" sz="2600" b="0">
              <a:cs typeface="Arial" charset="0"/>
            </a:endParaRPr>
          </a:p>
        </p:txBody>
      </p:sp>
      <p:sp>
        <p:nvSpPr>
          <p:cNvPr id="216070"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20163" name="Object 5"/>
          <p:cNvGraphicFramePr>
            <a:graphicFrameLocks noChangeAspect="1"/>
          </p:cNvGraphicFramePr>
          <p:nvPr/>
        </p:nvGraphicFramePr>
        <p:xfrm>
          <a:off x="2916238" y="2276475"/>
          <a:ext cx="2520950" cy="798513"/>
        </p:xfrm>
        <a:graphic>
          <a:graphicData uri="http://schemas.openxmlformats.org/presentationml/2006/ole">
            <mc:AlternateContent xmlns:mc="http://schemas.openxmlformats.org/markup-compatibility/2006">
              <mc:Choice xmlns:v="urn:schemas-microsoft-com:vml" Requires="v">
                <p:oleObj spid="_x0000_s75941" name="Equation" r:id="rId3" imgW="748975" imgH="241195" progId="Equation.3">
                  <p:embed/>
                </p:oleObj>
              </mc:Choice>
              <mc:Fallback>
                <p:oleObj name="Equation" r:id="rId3" imgW="748975"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276475"/>
                        <a:ext cx="252095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72"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20165" name="Object 7"/>
          <p:cNvGraphicFramePr>
            <a:graphicFrameLocks noChangeAspect="1"/>
          </p:cNvGraphicFramePr>
          <p:nvPr/>
        </p:nvGraphicFramePr>
        <p:xfrm>
          <a:off x="2987675" y="3284538"/>
          <a:ext cx="2376488" cy="814387"/>
        </p:xfrm>
        <a:graphic>
          <a:graphicData uri="http://schemas.openxmlformats.org/presentationml/2006/ole">
            <mc:AlternateContent xmlns:mc="http://schemas.openxmlformats.org/markup-compatibility/2006">
              <mc:Choice xmlns:v="urn:schemas-microsoft-com:vml" Requires="v">
                <p:oleObj spid="_x0000_s75942" name="Equation" r:id="rId5" imgW="698500" imgH="241300" progId="Equation.3">
                  <p:embed/>
                </p:oleObj>
              </mc:Choice>
              <mc:Fallback>
                <p:oleObj name="Equation" r:id="rId5" imgW="6985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3284538"/>
                        <a:ext cx="2376488"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74" name="Rectangle 1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20167" name="Object 9"/>
          <p:cNvGraphicFramePr>
            <a:graphicFrameLocks noChangeAspect="1"/>
          </p:cNvGraphicFramePr>
          <p:nvPr/>
        </p:nvGraphicFramePr>
        <p:xfrm>
          <a:off x="3059113" y="4292600"/>
          <a:ext cx="2447925" cy="839788"/>
        </p:xfrm>
        <a:graphic>
          <a:graphicData uri="http://schemas.openxmlformats.org/presentationml/2006/ole">
            <mc:AlternateContent xmlns:mc="http://schemas.openxmlformats.org/markup-compatibility/2006">
              <mc:Choice xmlns:v="urn:schemas-microsoft-com:vml" Requires="v">
                <p:oleObj spid="_x0000_s75943" name="Equation" r:id="rId7" imgW="698500" imgH="241300" progId="Equation.3">
                  <p:embed/>
                </p:oleObj>
              </mc:Choice>
              <mc:Fallback>
                <p:oleObj name="Equation" r:id="rId7" imgW="6985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4292600"/>
                        <a:ext cx="2447925"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76" name="Rectangle 1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20169" name="Object 11"/>
          <p:cNvGraphicFramePr>
            <a:graphicFrameLocks noChangeAspect="1"/>
          </p:cNvGraphicFramePr>
          <p:nvPr/>
        </p:nvGraphicFramePr>
        <p:xfrm>
          <a:off x="2987675" y="5445125"/>
          <a:ext cx="2376488" cy="792163"/>
        </p:xfrm>
        <a:graphic>
          <a:graphicData uri="http://schemas.openxmlformats.org/presentationml/2006/ole">
            <mc:AlternateContent xmlns:mc="http://schemas.openxmlformats.org/markup-compatibility/2006">
              <mc:Choice xmlns:v="urn:schemas-microsoft-com:vml" Requires="v">
                <p:oleObj spid="_x0000_s75944" name="Equation" r:id="rId9" imgW="710891" imgH="241195" progId="Equation.DSMT4">
                  <p:embed/>
                </p:oleObj>
              </mc:Choice>
              <mc:Fallback>
                <p:oleObj name="Equation" r:id="rId9" imgW="710891" imgH="241195"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675" y="5445125"/>
                        <a:ext cx="237648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77" name="Text Box 13"/>
          <p:cNvSpPr txBox="1">
            <a:spLocks noChangeArrowheads="1"/>
          </p:cNvSpPr>
          <p:nvPr/>
        </p:nvSpPr>
        <p:spPr bwMode="auto">
          <a:xfrm>
            <a:off x="1619250" y="242093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e-DE" sz="2800">
                <a:solidFill>
                  <a:srgbClr val="FF0000"/>
                </a:solidFill>
                <a:cs typeface="Arial" charset="0"/>
              </a:rPr>
              <a:t>X:</a:t>
            </a:r>
          </a:p>
        </p:txBody>
      </p:sp>
      <p:sp>
        <p:nvSpPr>
          <p:cNvPr id="216078" name="Text Box 14"/>
          <p:cNvSpPr txBox="1">
            <a:spLocks noChangeArrowheads="1"/>
          </p:cNvSpPr>
          <p:nvPr/>
        </p:nvSpPr>
        <p:spPr bwMode="auto">
          <a:xfrm>
            <a:off x="1619250" y="3341688"/>
            <a:ext cx="501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e-DE" sz="2800">
                <a:solidFill>
                  <a:srgbClr val="FF0000"/>
                </a:solidFill>
                <a:cs typeface="Arial" charset="0"/>
              </a:rPr>
              <a:t>a:</a:t>
            </a:r>
          </a:p>
        </p:txBody>
      </p:sp>
      <p:sp>
        <p:nvSpPr>
          <p:cNvPr id="216079" name="Text Box 15"/>
          <p:cNvSpPr txBox="1">
            <a:spLocks noChangeArrowheads="1"/>
          </p:cNvSpPr>
          <p:nvPr/>
        </p:nvSpPr>
        <p:spPr bwMode="auto">
          <a:xfrm>
            <a:off x="1635125" y="4422775"/>
            <a:ext cx="520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e-DE" sz="2800">
                <a:solidFill>
                  <a:srgbClr val="FF0000"/>
                </a:solidFill>
                <a:cs typeface="Arial" charset="0"/>
              </a:rPr>
              <a:t>b:</a:t>
            </a:r>
          </a:p>
        </p:txBody>
      </p:sp>
      <p:sp>
        <p:nvSpPr>
          <p:cNvPr id="216080" name="Text Box 16"/>
          <p:cNvSpPr txBox="1">
            <a:spLocks noChangeArrowheads="1"/>
          </p:cNvSpPr>
          <p:nvPr/>
        </p:nvSpPr>
        <p:spPr bwMode="auto">
          <a:xfrm>
            <a:off x="1674813" y="5573713"/>
            <a:ext cx="520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e-DE" sz="2800">
                <a:solidFill>
                  <a:srgbClr val="FF0000"/>
                </a:solidFill>
                <a:cs typeface="Arial" charset="0"/>
              </a:rPr>
              <a:t>Z:</a:t>
            </a:r>
          </a:p>
        </p:txBody>
      </p:sp>
      <p:sp>
        <p:nvSpPr>
          <p:cNvPr id="216081" name="Text Box 17"/>
          <p:cNvSpPr txBox="1">
            <a:spLocks noChangeArrowheads="1"/>
          </p:cNvSpPr>
          <p:nvPr/>
        </p:nvSpPr>
        <p:spPr bwMode="auto">
          <a:xfrm>
            <a:off x="6372225" y="2997200"/>
            <a:ext cx="230346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b="0">
                <a:solidFill>
                  <a:schemeClr val="hlink"/>
                </a:solidFill>
                <a:cs typeface="Arial" charset="0"/>
              </a:rPr>
              <a:t>where m</a:t>
            </a:r>
            <a:r>
              <a:rPr lang="en-GB" sz="2800" b="0" baseline="-25000">
                <a:solidFill>
                  <a:schemeClr val="hlink"/>
                </a:solidFill>
                <a:cs typeface="Arial" charset="0"/>
              </a:rPr>
              <a:t>0</a:t>
            </a:r>
            <a:r>
              <a:rPr lang="en-GB" sz="2800" b="0">
                <a:solidFill>
                  <a:schemeClr val="hlink"/>
                </a:solidFill>
                <a:cs typeface="Arial" charset="0"/>
              </a:rPr>
              <a:t> is in kg and </a:t>
            </a:r>
            <a:r>
              <a:rPr lang="en-GB" sz="2800" b="0" i="1">
                <a:solidFill>
                  <a:schemeClr val="hlink"/>
                </a:solidFill>
                <a:cs typeface="Arial" charset="0"/>
              </a:rPr>
              <a:t>c</a:t>
            </a:r>
            <a:r>
              <a:rPr lang="en-GB" sz="2800" b="0">
                <a:solidFill>
                  <a:schemeClr val="hlink"/>
                </a:solidFill>
                <a:cs typeface="Arial" charset="0"/>
              </a:rPr>
              <a:t> is in ms</a:t>
            </a:r>
            <a:r>
              <a:rPr lang="en-GB" sz="2800" b="0" baseline="30000">
                <a:solidFill>
                  <a:schemeClr val="hlink"/>
                </a:solidFill>
                <a:cs typeface="Arial" charset="0"/>
              </a:rPr>
              <a:t>–1</a:t>
            </a:r>
            <a:r>
              <a:rPr lang="en-GB" sz="2800" b="0">
                <a:solidFill>
                  <a:schemeClr val="hlink"/>
                </a:solidFill>
                <a:cs typeface="Arial" charset="0"/>
              </a:rPr>
              <a:t>.</a:t>
            </a:r>
            <a:endParaRPr lang="de-DE" sz="2800" b="0">
              <a:solidFill>
                <a:schemeClr val="hlink"/>
              </a:solidFill>
              <a:cs typeface="Arial" charset="0"/>
            </a:endParaRPr>
          </a:p>
        </p:txBody>
      </p:sp>
    </p:spTree>
    <p:extLst>
      <p:ext uri="{BB962C8B-B14F-4D97-AF65-F5344CB8AC3E}">
        <p14:creationId xmlns:p14="http://schemas.microsoft.com/office/powerpoint/2010/main" val="2369468757"/>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Text Box 4"/>
          <p:cNvSpPr txBox="1">
            <a:spLocks noChangeArrowheads="1"/>
          </p:cNvSpPr>
          <p:nvPr/>
        </p:nvSpPr>
        <p:spPr bwMode="auto">
          <a:xfrm>
            <a:off x="0" y="260350"/>
            <a:ext cx="8893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endParaRPr lang="de-DE" b="0">
              <a:cs typeface="Arial" charset="0"/>
            </a:endParaRPr>
          </a:p>
        </p:txBody>
      </p:sp>
      <p:sp>
        <p:nvSpPr>
          <p:cNvPr id="217093" name="Text Box 5"/>
          <p:cNvSpPr txBox="1">
            <a:spLocks noChangeArrowheads="1"/>
          </p:cNvSpPr>
          <p:nvPr/>
        </p:nvSpPr>
        <p:spPr bwMode="auto">
          <a:xfrm>
            <a:off x="179388" y="260350"/>
            <a:ext cx="8713787"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600" b="0">
                <a:cs typeface="Arial" charset="0"/>
              </a:rPr>
              <a:t>Conservation of mass in nuclear reactions implies that the energy of the interacting system is equal to the energy of the resultant system. Thus,</a:t>
            </a:r>
            <a:endParaRPr lang="de-DE" sz="2600" b="0">
              <a:cs typeface="Arial" charset="0"/>
            </a:endParaRPr>
          </a:p>
        </p:txBody>
      </p:sp>
      <p:sp>
        <p:nvSpPr>
          <p:cNvPr id="217095"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21188" name="Object 6"/>
          <p:cNvGraphicFramePr>
            <a:graphicFrameLocks noChangeAspect="1"/>
          </p:cNvGraphicFramePr>
          <p:nvPr/>
        </p:nvGraphicFramePr>
        <p:xfrm>
          <a:off x="250825" y="2146300"/>
          <a:ext cx="8713788" cy="512763"/>
        </p:xfrm>
        <a:graphic>
          <a:graphicData uri="http://schemas.openxmlformats.org/presentationml/2006/ole">
            <mc:AlternateContent xmlns:mc="http://schemas.openxmlformats.org/markup-compatibility/2006">
              <mc:Choice xmlns:v="urn:schemas-microsoft-com:vml" Requires="v">
                <p:oleObj spid="_x0000_s77005" name="Equation" r:id="rId3" imgW="4051300" imgH="241300" progId="Equation.3">
                  <p:embed/>
                </p:oleObj>
              </mc:Choice>
              <mc:Fallback>
                <p:oleObj name="Equation" r:id="rId3" imgW="40513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146300"/>
                        <a:ext cx="8713788"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7097" name="Rectangle 9"/>
          <p:cNvSpPr>
            <a:spLocks noChangeArrowheads="1"/>
          </p:cNvSpPr>
          <p:nvPr/>
        </p:nvSpPr>
        <p:spPr bwMode="auto">
          <a:xfrm>
            <a:off x="0" y="3352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21190" name="Object 8"/>
          <p:cNvGraphicFramePr>
            <a:graphicFrameLocks noChangeAspect="1"/>
          </p:cNvGraphicFramePr>
          <p:nvPr/>
        </p:nvGraphicFramePr>
        <p:xfrm>
          <a:off x="179388" y="2924175"/>
          <a:ext cx="720725" cy="576263"/>
        </p:xfrm>
        <a:graphic>
          <a:graphicData uri="http://schemas.openxmlformats.org/presentationml/2006/ole">
            <mc:AlternateContent xmlns:mc="http://schemas.openxmlformats.org/markup-compatibility/2006">
              <mc:Choice xmlns:v="urn:schemas-microsoft-com:vml" Requires="v">
                <p:oleObj spid="_x0000_s77006" name="Equation" r:id="rId5" imgW="190417" imgH="152334" progId="Equation.3">
                  <p:embed/>
                </p:oleObj>
              </mc:Choice>
              <mc:Fallback>
                <p:oleObj name="Equation" r:id="rId5" imgW="190417" imgH="15233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2924175"/>
                        <a:ext cx="7207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7099" name="Rectangle 11"/>
          <p:cNvSpPr>
            <a:spLocks noChangeArrowheads="1"/>
          </p:cNvSpPr>
          <p:nvPr/>
        </p:nvSpPr>
        <p:spPr bwMode="auto">
          <a:xfrm>
            <a:off x="0" y="3284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21192" name="Object 10"/>
          <p:cNvGraphicFramePr>
            <a:graphicFrameLocks noChangeAspect="1"/>
          </p:cNvGraphicFramePr>
          <p:nvPr/>
        </p:nvGraphicFramePr>
        <p:xfrm>
          <a:off x="250825" y="3644900"/>
          <a:ext cx="8713788" cy="446088"/>
        </p:xfrm>
        <a:graphic>
          <a:graphicData uri="http://schemas.openxmlformats.org/presentationml/2006/ole">
            <mc:AlternateContent xmlns:mc="http://schemas.openxmlformats.org/markup-compatibility/2006">
              <mc:Choice xmlns:v="urn:schemas-microsoft-com:vml" Requires="v">
                <p:oleObj spid="_x0000_s77007" name="Equation" r:id="rId7" imgW="4648200" imgH="241300" progId="Equation.3">
                  <p:embed/>
                </p:oleObj>
              </mc:Choice>
              <mc:Fallback>
                <p:oleObj name="Equation" r:id="rId7" imgW="46482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3644900"/>
                        <a:ext cx="8713788"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7100" name="Rectangle 12"/>
          <p:cNvSpPr>
            <a:spLocks noChangeArrowheads="1"/>
          </p:cNvSpPr>
          <p:nvPr/>
        </p:nvSpPr>
        <p:spPr bwMode="auto">
          <a:xfrm>
            <a:off x="323850" y="4448175"/>
            <a:ext cx="63674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GB" sz="2600" b="0">
                <a:solidFill>
                  <a:schemeClr val="hlink"/>
                </a:solidFill>
                <a:cs typeface="Arial" charset="0"/>
              </a:rPr>
              <a:t>But 1u (atomic mass unit amu) = 931 MeV</a:t>
            </a:r>
          </a:p>
        </p:txBody>
      </p:sp>
      <p:sp>
        <p:nvSpPr>
          <p:cNvPr id="217102" name="Rectangle 14"/>
          <p:cNvSpPr>
            <a:spLocks noChangeArrowheads="1"/>
          </p:cNvSpPr>
          <p:nvPr/>
        </p:nvSpPr>
        <p:spPr bwMode="auto">
          <a:xfrm>
            <a:off x="0" y="3367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21195" name="Object 13"/>
          <p:cNvGraphicFramePr>
            <a:graphicFrameLocks noChangeAspect="1"/>
          </p:cNvGraphicFramePr>
          <p:nvPr/>
        </p:nvGraphicFramePr>
        <p:xfrm>
          <a:off x="250825" y="5445125"/>
          <a:ext cx="576263" cy="500063"/>
        </p:xfrm>
        <a:graphic>
          <a:graphicData uri="http://schemas.openxmlformats.org/presentationml/2006/ole">
            <mc:AlternateContent xmlns:mc="http://schemas.openxmlformats.org/markup-compatibility/2006">
              <mc:Choice xmlns:v="urn:schemas-microsoft-com:vml" Requires="v">
                <p:oleObj spid="_x0000_s77008" name="Equation" r:id="rId9" imgW="139518" imgH="126835" progId="Equation.3">
                  <p:embed/>
                </p:oleObj>
              </mc:Choice>
              <mc:Fallback>
                <p:oleObj name="Equation" r:id="rId9" imgW="139518" imgH="12683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825" y="5445125"/>
                        <a:ext cx="57626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7104" name="Rectangle 1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21197" name="Object 15"/>
          <p:cNvGraphicFramePr>
            <a:graphicFrameLocks noChangeAspect="1"/>
          </p:cNvGraphicFramePr>
          <p:nvPr/>
        </p:nvGraphicFramePr>
        <p:xfrm>
          <a:off x="2051050" y="5373688"/>
          <a:ext cx="5327650" cy="554037"/>
        </p:xfrm>
        <a:graphic>
          <a:graphicData uri="http://schemas.openxmlformats.org/presentationml/2006/ole">
            <mc:AlternateContent xmlns:mc="http://schemas.openxmlformats.org/markup-compatibility/2006">
              <mc:Choice xmlns:v="urn:schemas-microsoft-com:vml" Requires="v">
                <p:oleObj spid="_x0000_s77009" name="Equation" r:id="rId11" imgW="2197100" imgH="228600" progId="Equation.DSMT4">
                  <p:embed/>
                </p:oleObj>
              </mc:Choice>
              <mc:Fallback>
                <p:oleObj name="Equation" r:id="rId11" imgW="21971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5373688"/>
                        <a:ext cx="53276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7105" name="Text Box 17"/>
          <p:cNvSpPr txBox="1">
            <a:spLocks noChangeArrowheads="1"/>
          </p:cNvSpPr>
          <p:nvPr/>
        </p:nvSpPr>
        <p:spPr bwMode="auto">
          <a:xfrm>
            <a:off x="755650" y="5445125"/>
            <a:ext cx="9350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de-DE" sz="2800" b="0">
                <a:cs typeface="Arial" charset="0"/>
              </a:rPr>
              <a:t>Q  =</a:t>
            </a:r>
          </a:p>
        </p:txBody>
      </p:sp>
      <p:sp>
        <p:nvSpPr>
          <p:cNvPr id="217106" name="Text Box 18"/>
          <p:cNvSpPr txBox="1">
            <a:spLocks noChangeArrowheads="1"/>
          </p:cNvSpPr>
          <p:nvPr/>
        </p:nvSpPr>
        <p:spPr bwMode="auto">
          <a:xfrm>
            <a:off x="7524750" y="5373688"/>
            <a:ext cx="9350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de-DE" sz="2800" b="0">
                <a:cs typeface="Arial" charset="0"/>
              </a:rPr>
              <a:t>MeV</a:t>
            </a:r>
          </a:p>
        </p:txBody>
      </p:sp>
    </p:spTree>
    <p:extLst>
      <p:ext uri="{BB962C8B-B14F-4D97-AF65-F5344CB8AC3E}">
        <p14:creationId xmlns:p14="http://schemas.microsoft.com/office/powerpoint/2010/main" val="3424482676"/>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2057400" y="307975"/>
            <a:ext cx="2751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2800" dirty="0"/>
              <a:t>Energy from Fusion</a:t>
            </a:r>
          </a:p>
        </p:txBody>
      </p:sp>
      <p:sp>
        <p:nvSpPr>
          <p:cNvPr id="59395" name="Text Box 3"/>
          <p:cNvSpPr txBox="1">
            <a:spLocks noChangeArrowheads="1"/>
          </p:cNvSpPr>
          <p:nvPr/>
        </p:nvSpPr>
        <p:spPr bwMode="auto">
          <a:xfrm>
            <a:off x="914400" y="1828800"/>
            <a:ext cx="3614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2800" dirty="0"/>
              <a:t>Calculate the following:</a:t>
            </a:r>
          </a:p>
        </p:txBody>
      </p:sp>
      <p:sp>
        <p:nvSpPr>
          <p:cNvPr id="50184" name="Text Box 8"/>
          <p:cNvSpPr txBox="1">
            <a:spLocks noChangeArrowheads="1"/>
          </p:cNvSpPr>
          <p:nvPr/>
        </p:nvSpPr>
        <p:spPr bwMode="auto">
          <a:xfrm>
            <a:off x="1817688" y="3038475"/>
            <a:ext cx="345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buFontTx/>
              <a:buChar char="•"/>
            </a:pPr>
            <a:r>
              <a:rPr lang="en-GB" sz="2800"/>
              <a:t>  The mass difference.</a:t>
            </a:r>
          </a:p>
        </p:txBody>
      </p:sp>
      <p:sp>
        <p:nvSpPr>
          <p:cNvPr id="50185" name="Text Box 9"/>
          <p:cNvSpPr txBox="1">
            <a:spLocks noChangeArrowheads="1"/>
          </p:cNvSpPr>
          <p:nvPr/>
        </p:nvSpPr>
        <p:spPr bwMode="auto">
          <a:xfrm>
            <a:off x="1827213" y="3952875"/>
            <a:ext cx="4954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a:buFontTx/>
              <a:buChar char="•"/>
            </a:pPr>
            <a:r>
              <a:rPr lang="en-GB" sz="2800"/>
              <a:t>  The energy released per fusion.</a:t>
            </a:r>
          </a:p>
        </p:txBody>
      </p:sp>
    </p:spTree>
    <p:extLst>
      <p:ext uri="{BB962C8B-B14F-4D97-AF65-F5344CB8AC3E}">
        <p14:creationId xmlns:p14="http://schemas.microsoft.com/office/powerpoint/2010/main" val="819848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84"/>
                                        </p:tgtEl>
                                        <p:attrNameLst>
                                          <p:attrName>style.visibility</p:attrName>
                                        </p:attrNameLst>
                                      </p:cBhvr>
                                      <p:to>
                                        <p:strVal val="visible"/>
                                      </p:to>
                                    </p:set>
                                    <p:anim calcmode="lin" valueType="num">
                                      <p:cBhvr additive="base">
                                        <p:cTn id="7" dur="500" fill="hold"/>
                                        <p:tgtEl>
                                          <p:spTgt spid="50184"/>
                                        </p:tgtEl>
                                        <p:attrNameLst>
                                          <p:attrName>ppt_x</p:attrName>
                                        </p:attrNameLst>
                                      </p:cBhvr>
                                      <p:tavLst>
                                        <p:tav tm="0">
                                          <p:val>
                                            <p:strVal val="#ppt_x"/>
                                          </p:val>
                                        </p:tav>
                                        <p:tav tm="100000">
                                          <p:val>
                                            <p:strVal val="#ppt_x"/>
                                          </p:val>
                                        </p:tav>
                                      </p:tavLst>
                                    </p:anim>
                                    <p:anim calcmode="lin" valueType="num">
                                      <p:cBhvr additive="base">
                                        <p:cTn id="8" dur="500" fill="hold"/>
                                        <p:tgtEl>
                                          <p:spTgt spid="5018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185"/>
                                        </p:tgtEl>
                                        <p:attrNameLst>
                                          <p:attrName>style.visibility</p:attrName>
                                        </p:attrNameLst>
                                      </p:cBhvr>
                                      <p:to>
                                        <p:strVal val="visible"/>
                                      </p:to>
                                    </p:set>
                                    <p:anim calcmode="lin" valueType="num">
                                      <p:cBhvr additive="base">
                                        <p:cTn id="13" dur="500" fill="hold"/>
                                        <p:tgtEl>
                                          <p:spTgt spid="50185"/>
                                        </p:tgtEl>
                                        <p:attrNameLst>
                                          <p:attrName>ppt_x</p:attrName>
                                        </p:attrNameLst>
                                      </p:cBhvr>
                                      <p:tavLst>
                                        <p:tav tm="0">
                                          <p:val>
                                            <p:strVal val="#ppt_x"/>
                                          </p:val>
                                        </p:tav>
                                        <p:tav tm="100000">
                                          <p:val>
                                            <p:strVal val="#ppt_x"/>
                                          </p:val>
                                        </p:tav>
                                      </p:tavLst>
                                    </p:anim>
                                    <p:anim calcmode="lin" valueType="num">
                                      <p:cBhvr additive="base">
                                        <p:cTn id="14" dur="500" fill="hold"/>
                                        <p:tgtEl>
                                          <p:spTgt spid="501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4" grpId="0" autoUpdateAnimBg="0"/>
      <p:bldP spid="50185"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057400" y="307975"/>
            <a:ext cx="50990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a:latin typeface="Bookman Old Style" charset="0"/>
              </a:rPr>
              <a:t>Energy from Fusion</a:t>
            </a:r>
          </a:p>
        </p:txBody>
      </p:sp>
      <p:sp>
        <p:nvSpPr>
          <p:cNvPr id="48132" name="Text Box 4"/>
          <p:cNvSpPr txBox="1">
            <a:spLocks noChangeArrowheads="1"/>
          </p:cNvSpPr>
          <p:nvPr/>
        </p:nvSpPr>
        <p:spPr bwMode="auto">
          <a:xfrm>
            <a:off x="776288" y="3038475"/>
            <a:ext cx="7508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2800" i="1"/>
              <a:t>The total mass before fusion (LHS of the equation):</a:t>
            </a:r>
          </a:p>
        </p:txBody>
      </p:sp>
      <p:sp>
        <p:nvSpPr>
          <p:cNvPr id="48133" name="Text Box 5"/>
          <p:cNvSpPr txBox="1">
            <a:spLocks noChangeArrowheads="1"/>
          </p:cNvSpPr>
          <p:nvPr/>
        </p:nvSpPr>
        <p:spPr bwMode="auto">
          <a:xfrm>
            <a:off x="785813" y="4708525"/>
            <a:ext cx="7350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2800" i="1"/>
              <a:t>The total mass after fission (RHS of the equation):</a:t>
            </a:r>
          </a:p>
        </p:txBody>
      </p:sp>
      <p:sp>
        <p:nvSpPr>
          <p:cNvPr id="48134" name="Text Box 6"/>
          <p:cNvSpPr txBox="1">
            <a:spLocks noChangeArrowheads="1"/>
          </p:cNvSpPr>
          <p:nvPr/>
        </p:nvSpPr>
        <p:spPr bwMode="auto">
          <a:xfrm>
            <a:off x="1066800" y="3824288"/>
            <a:ext cx="6911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2800" b="1"/>
              <a:t>3.345 x 10</a:t>
            </a:r>
            <a:r>
              <a:rPr lang="en-GB" sz="2800" b="1" baseline="30000"/>
              <a:t>-27</a:t>
            </a:r>
            <a:r>
              <a:rPr lang="en-GB" sz="2800" b="1"/>
              <a:t> + 5.008 x 10</a:t>
            </a:r>
            <a:r>
              <a:rPr lang="en-GB" sz="2800" b="1" baseline="30000"/>
              <a:t>-27</a:t>
            </a:r>
            <a:r>
              <a:rPr lang="en-GB" sz="2800" b="1"/>
              <a:t> = </a:t>
            </a:r>
            <a:r>
              <a:rPr lang="en-GB" sz="2800" b="1" u="sng"/>
              <a:t>8.353 x 10</a:t>
            </a:r>
            <a:r>
              <a:rPr lang="en-GB" sz="2800" b="1" u="sng" baseline="30000"/>
              <a:t>-27</a:t>
            </a:r>
            <a:r>
              <a:rPr lang="en-GB" sz="2800" b="1" u="sng"/>
              <a:t> kg</a:t>
            </a:r>
            <a:endParaRPr lang="en-GB" sz="2800" b="1" u="sng" baseline="30000"/>
          </a:p>
        </p:txBody>
      </p:sp>
      <p:sp>
        <p:nvSpPr>
          <p:cNvPr id="48135" name="Text Box 7"/>
          <p:cNvSpPr txBox="1">
            <a:spLocks noChangeArrowheads="1"/>
          </p:cNvSpPr>
          <p:nvPr/>
        </p:nvSpPr>
        <p:spPr bwMode="auto">
          <a:xfrm>
            <a:off x="1066800" y="5576888"/>
            <a:ext cx="6911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2800" b="1"/>
              <a:t>6.647 x 10</a:t>
            </a:r>
            <a:r>
              <a:rPr lang="en-GB" sz="2800" b="1" baseline="30000"/>
              <a:t>-27</a:t>
            </a:r>
            <a:r>
              <a:rPr lang="en-GB" sz="2800" b="1"/>
              <a:t> + 1.675 x 10</a:t>
            </a:r>
            <a:r>
              <a:rPr lang="en-GB" sz="2800" b="1" baseline="30000"/>
              <a:t>-27</a:t>
            </a:r>
            <a:r>
              <a:rPr lang="en-GB" sz="2800" b="1"/>
              <a:t> = </a:t>
            </a:r>
            <a:r>
              <a:rPr lang="en-GB" sz="2800" b="1" u="sng"/>
              <a:t>8.322 x 10</a:t>
            </a:r>
            <a:r>
              <a:rPr lang="en-GB" sz="2800" b="1" u="sng" baseline="30000"/>
              <a:t>-27</a:t>
            </a:r>
            <a:r>
              <a:rPr lang="en-GB" sz="2800" b="1" u="sng"/>
              <a:t> kg</a:t>
            </a:r>
            <a:endParaRPr lang="en-GB" sz="2800" b="1" u="sng" baseline="30000"/>
          </a:p>
        </p:txBody>
      </p:sp>
      <p:grpSp>
        <p:nvGrpSpPr>
          <p:cNvPr id="2" name="Group 8"/>
          <p:cNvGrpSpPr>
            <a:grpSpLocks/>
          </p:cNvGrpSpPr>
          <p:nvPr/>
        </p:nvGrpSpPr>
        <p:grpSpPr bwMode="auto">
          <a:xfrm>
            <a:off x="184150" y="1295400"/>
            <a:ext cx="8731250" cy="1327150"/>
            <a:chOff x="96" y="2332"/>
            <a:chExt cx="5500" cy="836"/>
          </a:xfrm>
        </p:grpSpPr>
        <p:grpSp>
          <p:nvGrpSpPr>
            <p:cNvPr id="60424" name="Group 9"/>
            <p:cNvGrpSpPr>
              <a:grpSpLocks/>
            </p:cNvGrpSpPr>
            <p:nvPr/>
          </p:nvGrpSpPr>
          <p:grpSpPr bwMode="auto">
            <a:xfrm>
              <a:off x="96" y="2332"/>
              <a:ext cx="847" cy="836"/>
              <a:chOff x="576" y="1200"/>
              <a:chExt cx="847" cy="836"/>
            </a:xfrm>
          </p:grpSpPr>
          <p:sp>
            <p:nvSpPr>
              <p:cNvPr id="60442" name="Text Box 10"/>
              <p:cNvSpPr txBox="1">
                <a:spLocks noChangeArrowheads="1"/>
              </p:cNvSpPr>
              <p:nvPr/>
            </p:nvSpPr>
            <p:spPr bwMode="auto">
              <a:xfrm>
                <a:off x="960" y="1280"/>
                <a:ext cx="463"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H</a:t>
                </a:r>
              </a:p>
            </p:txBody>
          </p:sp>
          <p:sp>
            <p:nvSpPr>
              <p:cNvPr id="60443" name="Text Box 11"/>
              <p:cNvSpPr txBox="1">
                <a:spLocks noChangeArrowheads="1"/>
              </p:cNvSpPr>
              <p:nvPr/>
            </p:nvSpPr>
            <p:spPr bwMode="auto">
              <a:xfrm>
                <a:off x="576" y="1200"/>
                <a:ext cx="41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   2</a:t>
                </a:r>
              </a:p>
            </p:txBody>
          </p:sp>
          <p:sp>
            <p:nvSpPr>
              <p:cNvPr id="60444" name="Text Box 12"/>
              <p:cNvSpPr txBox="1">
                <a:spLocks noChangeArrowheads="1"/>
              </p:cNvSpPr>
              <p:nvPr/>
            </p:nvSpPr>
            <p:spPr bwMode="auto">
              <a:xfrm>
                <a:off x="700" y="1690"/>
                <a:ext cx="29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 1</a:t>
                </a:r>
              </a:p>
            </p:txBody>
          </p:sp>
        </p:grpSp>
        <p:sp>
          <p:nvSpPr>
            <p:cNvPr id="60425" name="Line 13"/>
            <p:cNvSpPr>
              <a:spLocks noChangeShapeType="1"/>
            </p:cNvSpPr>
            <p:nvPr/>
          </p:nvSpPr>
          <p:spPr bwMode="auto">
            <a:xfrm>
              <a:off x="1776" y="2764"/>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6" name="Text Box 14"/>
            <p:cNvSpPr txBox="1">
              <a:spLocks noChangeArrowheads="1"/>
            </p:cNvSpPr>
            <p:nvPr/>
          </p:nvSpPr>
          <p:spPr bwMode="auto">
            <a:xfrm>
              <a:off x="3080" y="2466"/>
              <a:ext cx="387"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a:t>
              </a:r>
            </a:p>
          </p:txBody>
        </p:sp>
        <p:grpSp>
          <p:nvGrpSpPr>
            <p:cNvPr id="60427" name="Group 15"/>
            <p:cNvGrpSpPr>
              <a:grpSpLocks/>
            </p:cNvGrpSpPr>
            <p:nvPr/>
          </p:nvGrpSpPr>
          <p:grpSpPr bwMode="auto">
            <a:xfrm>
              <a:off x="2112" y="2332"/>
              <a:ext cx="1043" cy="836"/>
              <a:chOff x="2417" y="1200"/>
              <a:chExt cx="1043" cy="836"/>
            </a:xfrm>
          </p:grpSpPr>
          <p:sp>
            <p:nvSpPr>
              <p:cNvPr id="60439" name="Text Box 16"/>
              <p:cNvSpPr txBox="1">
                <a:spLocks noChangeArrowheads="1"/>
              </p:cNvSpPr>
              <p:nvPr/>
            </p:nvSpPr>
            <p:spPr bwMode="auto">
              <a:xfrm>
                <a:off x="2784" y="1280"/>
                <a:ext cx="6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He</a:t>
                </a:r>
              </a:p>
            </p:txBody>
          </p:sp>
          <p:sp>
            <p:nvSpPr>
              <p:cNvPr id="60440" name="Text Box 17"/>
              <p:cNvSpPr txBox="1">
                <a:spLocks noChangeArrowheads="1"/>
              </p:cNvSpPr>
              <p:nvPr/>
            </p:nvSpPr>
            <p:spPr bwMode="auto">
              <a:xfrm>
                <a:off x="2417" y="1200"/>
                <a:ext cx="41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   4</a:t>
                </a:r>
              </a:p>
            </p:txBody>
          </p:sp>
          <p:sp>
            <p:nvSpPr>
              <p:cNvPr id="60441" name="Text Box 18"/>
              <p:cNvSpPr txBox="1">
                <a:spLocks noChangeArrowheads="1"/>
              </p:cNvSpPr>
              <p:nvPr/>
            </p:nvSpPr>
            <p:spPr bwMode="auto">
              <a:xfrm>
                <a:off x="2544" y="1690"/>
                <a:ext cx="29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 2</a:t>
                </a:r>
              </a:p>
            </p:txBody>
          </p:sp>
        </p:grpSp>
        <p:sp>
          <p:nvSpPr>
            <p:cNvPr id="60428" name="Text Box 19"/>
            <p:cNvSpPr txBox="1">
              <a:spLocks noChangeArrowheads="1"/>
            </p:cNvSpPr>
            <p:nvPr/>
          </p:nvSpPr>
          <p:spPr bwMode="auto">
            <a:xfrm>
              <a:off x="909" y="2466"/>
              <a:ext cx="387"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a:t>
              </a:r>
            </a:p>
          </p:txBody>
        </p:sp>
        <p:grpSp>
          <p:nvGrpSpPr>
            <p:cNvPr id="60429" name="Group 20"/>
            <p:cNvGrpSpPr>
              <a:grpSpLocks/>
            </p:cNvGrpSpPr>
            <p:nvPr/>
          </p:nvGrpSpPr>
          <p:grpSpPr bwMode="auto">
            <a:xfrm>
              <a:off x="3371" y="2332"/>
              <a:ext cx="492" cy="836"/>
              <a:chOff x="4228" y="2572"/>
              <a:chExt cx="492" cy="836"/>
            </a:xfrm>
          </p:grpSpPr>
          <p:sp>
            <p:nvSpPr>
              <p:cNvPr id="60436" name="Text Box 21"/>
              <p:cNvSpPr txBox="1">
                <a:spLocks noChangeArrowheads="1"/>
              </p:cNvSpPr>
              <p:nvPr/>
            </p:nvSpPr>
            <p:spPr bwMode="auto">
              <a:xfrm>
                <a:off x="4364" y="2652"/>
                <a:ext cx="35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n</a:t>
                </a:r>
              </a:p>
            </p:txBody>
          </p:sp>
          <p:sp>
            <p:nvSpPr>
              <p:cNvPr id="60437" name="Text Box 22"/>
              <p:cNvSpPr txBox="1">
                <a:spLocks noChangeArrowheads="1"/>
              </p:cNvSpPr>
              <p:nvPr/>
            </p:nvSpPr>
            <p:spPr bwMode="auto">
              <a:xfrm>
                <a:off x="4228" y="2572"/>
                <a:ext cx="2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1</a:t>
                </a:r>
              </a:p>
            </p:txBody>
          </p:sp>
          <p:sp>
            <p:nvSpPr>
              <p:cNvPr id="60438" name="Text Box 23"/>
              <p:cNvSpPr txBox="1">
                <a:spLocks noChangeArrowheads="1"/>
              </p:cNvSpPr>
              <p:nvPr/>
            </p:nvSpPr>
            <p:spPr bwMode="auto">
              <a:xfrm>
                <a:off x="4228" y="3062"/>
                <a:ext cx="2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0</a:t>
                </a:r>
              </a:p>
            </p:txBody>
          </p:sp>
        </p:grpSp>
        <p:grpSp>
          <p:nvGrpSpPr>
            <p:cNvPr id="60430" name="Group 24"/>
            <p:cNvGrpSpPr>
              <a:grpSpLocks/>
            </p:cNvGrpSpPr>
            <p:nvPr/>
          </p:nvGrpSpPr>
          <p:grpSpPr bwMode="auto">
            <a:xfrm>
              <a:off x="1236" y="2332"/>
              <a:ext cx="599" cy="836"/>
              <a:chOff x="4228" y="2572"/>
              <a:chExt cx="599" cy="836"/>
            </a:xfrm>
          </p:grpSpPr>
          <p:sp>
            <p:nvSpPr>
              <p:cNvPr id="60433" name="Text Box 25"/>
              <p:cNvSpPr txBox="1">
                <a:spLocks noChangeArrowheads="1"/>
              </p:cNvSpPr>
              <p:nvPr/>
            </p:nvSpPr>
            <p:spPr bwMode="auto">
              <a:xfrm>
                <a:off x="4364" y="2652"/>
                <a:ext cx="463"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H</a:t>
                </a:r>
              </a:p>
            </p:txBody>
          </p:sp>
          <p:sp>
            <p:nvSpPr>
              <p:cNvPr id="60434" name="Text Box 26"/>
              <p:cNvSpPr txBox="1">
                <a:spLocks noChangeArrowheads="1"/>
              </p:cNvSpPr>
              <p:nvPr/>
            </p:nvSpPr>
            <p:spPr bwMode="auto">
              <a:xfrm>
                <a:off x="4228" y="2572"/>
                <a:ext cx="2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3</a:t>
                </a:r>
              </a:p>
            </p:txBody>
          </p:sp>
          <p:sp>
            <p:nvSpPr>
              <p:cNvPr id="60435" name="Text Box 27"/>
              <p:cNvSpPr txBox="1">
                <a:spLocks noChangeArrowheads="1"/>
              </p:cNvSpPr>
              <p:nvPr/>
            </p:nvSpPr>
            <p:spPr bwMode="auto">
              <a:xfrm>
                <a:off x="4228" y="3062"/>
                <a:ext cx="2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1</a:t>
                </a:r>
              </a:p>
            </p:txBody>
          </p:sp>
        </p:grpSp>
        <p:sp>
          <p:nvSpPr>
            <p:cNvPr id="60431" name="Text Box 28"/>
            <p:cNvSpPr txBox="1">
              <a:spLocks noChangeArrowheads="1"/>
            </p:cNvSpPr>
            <p:nvPr/>
          </p:nvSpPr>
          <p:spPr bwMode="auto">
            <a:xfrm>
              <a:off x="3803" y="2486"/>
              <a:ext cx="387"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a:t>
              </a:r>
            </a:p>
          </p:txBody>
        </p:sp>
        <p:sp>
          <p:nvSpPr>
            <p:cNvPr id="60432" name="Text Box 29"/>
            <p:cNvSpPr txBox="1">
              <a:spLocks noChangeArrowheads="1"/>
            </p:cNvSpPr>
            <p:nvPr/>
          </p:nvSpPr>
          <p:spPr bwMode="auto">
            <a:xfrm>
              <a:off x="4094" y="2400"/>
              <a:ext cx="1502"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6000"/>
                <a:t>Energy</a:t>
              </a:r>
            </a:p>
          </p:txBody>
        </p:sp>
      </p:grpSp>
    </p:spTree>
    <p:extLst>
      <p:ext uri="{BB962C8B-B14F-4D97-AF65-F5344CB8AC3E}">
        <p14:creationId xmlns:p14="http://schemas.microsoft.com/office/powerpoint/2010/main" val="33984523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dissolve">
                                      <p:cBhvr>
                                        <p:cTn id="7" dur="500"/>
                                        <p:tgtEl>
                                          <p:spTgt spid="481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8132"/>
                                        </p:tgtEl>
                                        <p:attrNameLst>
                                          <p:attrName>style.visibility</p:attrName>
                                        </p:attrNameLst>
                                      </p:cBhvr>
                                      <p:to>
                                        <p:strVal val="visible"/>
                                      </p:to>
                                    </p:set>
                                    <p:anim calcmode="lin" valueType="num">
                                      <p:cBhvr additive="base">
                                        <p:cTn id="17" dur="500" fill="hold"/>
                                        <p:tgtEl>
                                          <p:spTgt spid="48132"/>
                                        </p:tgtEl>
                                        <p:attrNameLst>
                                          <p:attrName>ppt_x</p:attrName>
                                        </p:attrNameLst>
                                      </p:cBhvr>
                                      <p:tavLst>
                                        <p:tav tm="0">
                                          <p:val>
                                            <p:strVal val="0-#ppt_w/2"/>
                                          </p:val>
                                        </p:tav>
                                        <p:tav tm="100000">
                                          <p:val>
                                            <p:strVal val="#ppt_x"/>
                                          </p:val>
                                        </p:tav>
                                      </p:tavLst>
                                    </p:anim>
                                    <p:anim calcmode="lin" valueType="num">
                                      <p:cBhvr additive="base">
                                        <p:cTn id="18" dur="500" fill="hold"/>
                                        <p:tgtEl>
                                          <p:spTgt spid="4813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48134"/>
                                        </p:tgtEl>
                                        <p:attrNameLst>
                                          <p:attrName>style.visibility</p:attrName>
                                        </p:attrNameLst>
                                      </p:cBhvr>
                                      <p:to>
                                        <p:strVal val="visible"/>
                                      </p:to>
                                    </p:set>
                                    <p:anim calcmode="lin" valueType="num">
                                      <p:cBhvr additive="base">
                                        <p:cTn id="23" dur="500" fill="hold"/>
                                        <p:tgtEl>
                                          <p:spTgt spid="48134"/>
                                        </p:tgtEl>
                                        <p:attrNameLst>
                                          <p:attrName>ppt_x</p:attrName>
                                        </p:attrNameLst>
                                      </p:cBhvr>
                                      <p:tavLst>
                                        <p:tav tm="0">
                                          <p:val>
                                            <p:strVal val="1+#ppt_w/2"/>
                                          </p:val>
                                        </p:tav>
                                        <p:tav tm="100000">
                                          <p:val>
                                            <p:strVal val="#ppt_x"/>
                                          </p:val>
                                        </p:tav>
                                      </p:tavLst>
                                    </p:anim>
                                    <p:anim calcmode="lin" valueType="num">
                                      <p:cBhvr additive="base">
                                        <p:cTn id="24" dur="500" fill="hold"/>
                                        <p:tgtEl>
                                          <p:spTgt spid="4813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8133"/>
                                        </p:tgtEl>
                                        <p:attrNameLst>
                                          <p:attrName>style.visibility</p:attrName>
                                        </p:attrNameLst>
                                      </p:cBhvr>
                                      <p:to>
                                        <p:strVal val="visible"/>
                                      </p:to>
                                    </p:set>
                                    <p:anim calcmode="lin" valueType="num">
                                      <p:cBhvr additive="base">
                                        <p:cTn id="29" dur="500" fill="hold"/>
                                        <p:tgtEl>
                                          <p:spTgt spid="48133"/>
                                        </p:tgtEl>
                                        <p:attrNameLst>
                                          <p:attrName>ppt_x</p:attrName>
                                        </p:attrNameLst>
                                      </p:cBhvr>
                                      <p:tavLst>
                                        <p:tav tm="0">
                                          <p:val>
                                            <p:strVal val="0-#ppt_w/2"/>
                                          </p:val>
                                        </p:tav>
                                        <p:tav tm="100000">
                                          <p:val>
                                            <p:strVal val="#ppt_x"/>
                                          </p:val>
                                        </p:tav>
                                      </p:tavLst>
                                    </p:anim>
                                    <p:anim calcmode="lin" valueType="num">
                                      <p:cBhvr additive="base">
                                        <p:cTn id="30" dur="500" fill="hold"/>
                                        <p:tgtEl>
                                          <p:spTgt spid="48133"/>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48135"/>
                                        </p:tgtEl>
                                        <p:attrNameLst>
                                          <p:attrName>style.visibility</p:attrName>
                                        </p:attrNameLst>
                                      </p:cBhvr>
                                      <p:to>
                                        <p:strVal val="visible"/>
                                      </p:to>
                                    </p:set>
                                    <p:anim calcmode="lin" valueType="num">
                                      <p:cBhvr additive="base">
                                        <p:cTn id="35" dur="500" fill="hold"/>
                                        <p:tgtEl>
                                          <p:spTgt spid="48135"/>
                                        </p:tgtEl>
                                        <p:attrNameLst>
                                          <p:attrName>ppt_x</p:attrName>
                                        </p:attrNameLst>
                                      </p:cBhvr>
                                      <p:tavLst>
                                        <p:tav tm="0">
                                          <p:val>
                                            <p:strVal val="1+#ppt_w/2"/>
                                          </p:val>
                                        </p:tav>
                                        <p:tav tm="100000">
                                          <p:val>
                                            <p:strVal val="#ppt_x"/>
                                          </p:val>
                                        </p:tav>
                                      </p:tavLst>
                                    </p:anim>
                                    <p:anim calcmode="lin" valueType="num">
                                      <p:cBhvr additive="base">
                                        <p:cTn id="36" dur="500" fill="hold"/>
                                        <p:tgtEl>
                                          <p:spTgt spid="481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32" grpId="0" autoUpdateAnimBg="0"/>
      <p:bldP spid="48133" grpId="0" autoUpdateAnimBg="0"/>
      <p:bldP spid="48134" grpId="0" autoUpdateAnimBg="0"/>
      <p:bldP spid="48135"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2057400" y="307975"/>
            <a:ext cx="2751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2800"/>
              <a:t>Energy from Fusion</a:t>
            </a:r>
          </a:p>
        </p:txBody>
      </p:sp>
      <p:sp>
        <p:nvSpPr>
          <p:cNvPr id="49155" name="Text Box 3"/>
          <p:cNvSpPr txBox="1">
            <a:spLocks noChangeArrowheads="1"/>
          </p:cNvSpPr>
          <p:nvPr/>
        </p:nvSpPr>
        <p:spPr bwMode="auto">
          <a:xfrm>
            <a:off x="825500" y="1828800"/>
            <a:ext cx="7861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2800"/>
              <a:t>m = total mass before fission – total mass after fission</a:t>
            </a:r>
          </a:p>
        </p:txBody>
      </p:sp>
      <p:sp>
        <p:nvSpPr>
          <p:cNvPr id="49156" name="Text Box 4"/>
          <p:cNvSpPr txBox="1">
            <a:spLocks noChangeArrowheads="1"/>
          </p:cNvSpPr>
          <p:nvPr/>
        </p:nvSpPr>
        <p:spPr bwMode="auto">
          <a:xfrm>
            <a:off x="844550" y="2819400"/>
            <a:ext cx="4860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2800"/>
              <a:t>m = 8.353 x 10</a:t>
            </a:r>
            <a:r>
              <a:rPr lang="en-GB" sz="2800" baseline="30000"/>
              <a:t>-27</a:t>
            </a:r>
            <a:r>
              <a:rPr lang="en-GB" sz="2800"/>
              <a:t> – 8.322 x 10</a:t>
            </a:r>
            <a:r>
              <a:rPr lang="en-GB" sz="2800" baseline="30000"/>
              <a:t>-27</a:t>
            </a:r>
          </a:p>
        </p:txBody>
      </p:sp>
      <p:sp>
        <p:nvSpPr>
          <p:cNvPr id="49157" name="Text Box 5"/>
          <p:cNvSpPr txBox="1">
            <a:spLocks noChangeArrowheads="1"/>
          </p:cNvSpPr>
          <p:nvPr/>
        </p:nvSpPr>
        <p:spPr bwMode="auto">
          <a:xfrm>
            <a:off x="838200" y="3519488"/>
            <a:ext cx="2760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2800"/>
              <a:t>m = 3.1 x 10</a:t>
            </a:r>
            <a:r>
              <a:rPr lang="en-GB" sz="2800" baseline="30000"/>
              <a:t>-29</a:t>
            </a:r>
            <a:r>
              <a:rPr lang="en-GB" sz="2800"/>
              <a:t> kg</a:t>
            </a:r>
            <a:endParaRPr lang="en-GB" sz="2800" baseline="30000"/>
          </a:p>
        </p:txBody>
      </p:sp>
    </p:spTree>
    <p:extLst>
      <p:ext uri="{BB962C8B-B14F-4D97-AF65-F5344CB8AC3E}">
        <p14:creationId xmlns:p14="http://schemas.microsoft.com/office/powerpoint/2010/main" val="28194779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 calcmode="lin" valueType="num">
                                      <p:cBhvr additive="base">
                                        <p:cTn id="7" dur="500" fill="hold"/>
                                        <p:tgtEl>
                                          <p:spTgt spid="49155"/>
                                        </p:tgtEl>
                                        <p:attrNameLst>
                                          <p:attrName>ppt_x</p:attrName>
                                        </p:attrNameLst>
                                      </p:cBhvr>
                                      <p:tavLst>
                                        <p:tav tm="0">
                                          <p:val>
                                            <p:strVal val="1+#ppt_w/2"/>
                                          </p:val>
                                        </p:tav>
                                        <p:tav tm="100000">
                                          <p:val>
                                            <p:strVal val="#ppt_x"/>
                                          </p:val>
                                        </p:tav>
                                      </p:tavLst>
                                    </p:anim>
                                    <p:anim calcmode="lin" valueType="num">
                                      <p:cBhvr additive="base">
                                        <p:cTn id="8" dur="500" fill="hold"/>
                                        <p:tgtEl>
                                          <p:spTgt spid="491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156"/>
                                        </p:tgtEl>
                                        <p:attrNameLst>
                                          <p:attrName>style.visibility</p:attrName>
                                        </p:attrNameLst>
                                      </p:cBhvr>
                                      <p:to>
                                        <p:strVal val="visible"/>
                                      </p:to>
                                    </p:set>
                                    <p:anim calcmode="lin" valueType="num">
                                      <p:cBhvr additive="base">
                                        <p:cTn id="13" dur="500" fill="hold"/>
                                        <p:tgtEl>
                                          <p:spTgt spid="49156"/>
                                        </p:tgtEl>
                                        <p:attrNameLst>
                                          <p:attrName>ppt_x</p:attrName>
                                        </p:attrNameLst>
                                      </p:cBhvr>
                                      <p:tavLst>
                                        <p:tav tm="0">
                                          <p:val>
                                            <p:strVal val="#ppt_x"/>
                                          </p:val>
                                        </p:tav>
                                        <p:tav tm="100000">
                                          <p:val>
                                            <p:strVal val="#ppt_x"/>
                                          </p:val>
                                        </p:tav>
                                      </p:tavLst>
                                    </p:anim>
                                    <p:anim calcmode="lin" valueType="num">
                                      <p:cBhvr additive="base">
                                        <p:cTn id="14" dur="500" fill="hold"/>
                                        <p:tgtEl>
                                          <p:spTgt spid="4915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157"/>
                                        </p:tgtEl>
                                        <p:attrNameLst>
                                          <p:attrName>style.visibility</p:attrName>
                                        </p:attrNameLst>
                                      </p:cBhvr>
                                      <p:to>
                                        <p:strVal val="visible"/>
                                      </p:to>
                                    </p:set>
                                    <p:anim calcmode="lin" valueType="num">
                                      <p:cBhvr additive="base">
                                        <p:cTn id="19" dur="500" fill="hold"/>
                                        <p:tgtEl>
                                          <p:spTgt spid="49157"/>
                                        </p:tgtEl>
                                        <p:attrNameLst>
                                          <p:attrName>ppt_x</p:attrName>
                                        </p:attrNameLst>
                                      </p:cBhvr>
                                      <p:tavLst>
                                        <p:tav tm="0">
                                          <p:val>
                                            <p:strVal val="#ppt_x"/>
                                          </p:val>
                                        </p:tav>
                                        <p:tav tm="100000">
                                          <p:val>
                                            <p:strVal val="#ppt_x"/>
                                          </p:val>
                                        </p:tav>
                                      </p:tavLst>
                                    </p:anim>
                                    <p:anim calcmode="lin" valueType="num">
                                      <p:cBhvr additive="base">
                                        <p:cTn id="20" dur="500" fill="hold"/>
                                        <p:tgtEl>
                                          <p:spTgt spid="491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utoUpdateAnimBg="0"/>
      <p:bldP spid="49156" grpId="0" autoUpdateAnimBg="0"/>
      <p:bldP spid="4915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a:xfrm>
            <a:off x="838200" y="-343679"/>
            <a:ext cx="7315200" cy="1143000"/>
          </a:xfrm>
        </p:spPr>
        <p:txBody>
          <a:bodyPr>
            <a:normAutofit/>
          </a:bodyPr>
          <a:lstStyle/>
          <a:p>
            <a:pPr algn="ctr"/>
            <a:r>
              <a:rPr lang="en-US" sz="4800" dirty="0">
                <a:latin typeface="Times New Roman"/>
                <a:cs typeface="Times New Roman"/>
              </a:rPr>
              <a:t>Nuclear Reactions</a:t>
            </a:r>
          </a:p>
        </p:txBody>
      </p:sp>
      <p:sp>
        <p:nvSpPr>
          <p:cNvPr id="929795" name="Text Box 3"/>
          <p:cNvSpPr txBox="1">
            <a:spLocks noChangeArrowheads="1"/>
          </p:cNvSpPr>
          <p:nvPr/>
        </p:nvSpPr>
        <p:spPr bwMode="auto">
          <a:xfrm>
            <a:off x="914400" y="619902"/>
            <a:ext cx="7543800" cy="2308324"/>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n-US" sz="3600" dirty="0">
                <a:effectLst>
                  <a:outerShdw blurRad="38100" dist="38100" dir="2700000" algn="tl">
                    <a:srgbClr val="000000"/>
                  </a:outerShdw>
                </a:effectLst>
              </a:rPr>
              <a:t>It is possible to alter the structure of a nucleus by bombarding it with small particles. Such events are called nuclear reactions:</a:t>
            </a:r>
          </a:p>
        </p:txBody>
      </p:sp>
      <p:grpSp>
        <p:nvGrpSpPr>
          <p:cNvPr id="929801" name="Group 9"/>
          <p:cNvGrpSpPr>
            <a:grpSpLocks/>
          </p:cNvGrpSpPr>
          <p:nvPr/>
        </p:nvGrpSpPr>
        <p:grpSpPr bwMode="auto">
          <a:xfrm>
            <a:off x="838869" y="3162300"/>
            <a:ext cx="7143750" cy="609600"/>
            <a:chOff x="588" y="1776"/>
            <a:chExt cx="4500" cy="384"/>
          </a:xfrm>
        </p:grpSpPr>
        <p:sp>
          <p:nvSpPr>
            <p:cNvPr id="929796" name="Text Box 4"/>
            <p:cNvSpPr txBox="1">
              <a:spLocks noChangeArrowheads="1"/>
            </p:cNvSpPr>
            <p:nvPr/>
          </p:nvSpPr>
          <p:spPr bwMode="auto">
            <a:xfrm>
              <a:off x="588" y="1792"/>
              <a:ext cx="2064" cy="368"/>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r>
                <a:rPr lang="en-US" sz="3200" dirty="0">
                  <a:solidFill>
                    <a:srgbClr val="000000"/>
                  </a:solidFill>
                  <a:effectLst/>
                </a:rPr>
                <a:t>General Reaction:</a:t>
              </a:r>
            </a:p>
          </p:txBody>
        </p:sp>
        <p:sp>
          <p:nvSpPr>
            <p:cNvPr id="929797" name="Text Box 5"/>
            <p:cNvSpPr txBox="1">
              <a:spLocks noChangeArrowheads="1"/>
            </p:cNvSpPr>
            <p:nvPr/>
          </p:nvSpPr>
          <p:spPr bwMode="auto">
            <a:xfrm>
              <a:off x="2736" y="1776"/>
              <a:ext cx="2352" cy="36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3200" i="1" dirty="0">
                  <a:solidFill>
                    <a:srgbClr val="000000"/>
                  </a:solidFill>
                  <a:effectLst/>
                </a:rPr>
                <a:t>x + X </a:t>
              </a:r>
              <a:r>
                <a:rPr lang="en-US" sz="3200" i="1" dirty="0">
                  <a:solidFill>
                    <a:srgbClr val="000000"/>
                  </a:solidFill>
                  <a:effectLst/>
                  <a:sym typeface="Wingdings" charset="0"/>
                </a:rPr>
                <a:t> Y + y</a:t>
              </a:r>
            </a:p>
          </p:txBody>
        </p:sp>
      </p:grpSp>
      <p:sp>
        <p:nvSpPr>
          <p:cNvPr id="929799" name="Text Box 7"/>
          <p:cNvSpPr txBox="1">
            <a:spLocks noChangeArrowheads="1"/>
          </p:cNvSpPr>
          <p:nvPr/>
        </p:nvSpPr>
        <p:spPr bwMode="auto">
          <a:xfrm>
            <a:off x="1066800" y="3921539"/>
            <a:ext cx="7086600" cy="2062103"/>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algn="l"/>
            <a:r>
              <a:rPr lang="en-US" sz="3200" dirty="0">
                <a:effectLst>
                  <a:outerShdw blurRad="38100" dist="38100" dir="2700000" algn="tl">
                    <a:srgbClr val="000000"/>
                  </a:outerShdw>
                </a:effectLst>
              </a:rPr>
              <a:t>For example, if an alpha particle bombards a nitrogen-14 nucleus it produces a hydrogen atom and oxygen-17:</a:t>
            </a:r>
          </a:p>
        </p:txBody>
      </p:sp>
      <p:graphicFrame>
        <p:nvGraphicFramePr>
          <p:cNvPr id="929800" name="Object 8"/>
          <p:cNvGraphicFramePr>
            <a:graphicFrameLocks noChangeAspect="1"/>
          </p:cNvGraphicFramePr>
          <p:nvPr>
            <p:extLst>
              <p:ext uri="{D42A27DB-BD31-4B8C-83A1-F6EECF244321}">
                <p14:modId xmlns:p14="http://schemas.microsoft.com/office/powerpoint/2010/main" val="3099600492"/>
              </p:ext>
            </p:extLst>
          </p:nvPr>
        </p:nvGraphicFramePr>
        <p:xfrm>
          <a:off x="2590800" y="5983642"/>
          <a:ext cx="3962400" cy="762000"/>
        </p:xfrm>
        <a:graphic>
          <a:graphicData uri="http://schemas.openxmlformats.org/presentationml/2006/ole">
            <mc:AlternateContent xmlns:mc="http://schemas.openxmlformats.org/markup-compatibility/2006">
              <mc:Choice xmlns:v="urn:schemas-microsoft-com:vml" Requires="v">
                <p:oleObj spid="_x0000_s103428" name="Equation" r:id="rId6" imgW="1320480" imgH="253800" progId="Equation.3">
                  <p:embed/>
                </p:oleObj>
              </mc:Choice>
              <mc:Fallback>
                <p:oleObj name="Equation" r:id="rId6" imgW="1320480" imgH="253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5983642"/>
                        <a:ext cx="3962400" cy="762000"/>
                      </a:xfrm>
                      <a:prstGeom prst="rect">
                        <a:avLst/>
                      </a:prstGeom>
                      <a:solidFill>
                        <a:srgbClr val="FFFFCC"/>
                      </a:solidFill>
                      <a:ln w="38100">
                        <a:solidFill>
                          <a:srgbClr val="000000"/>
                        </a:solidFill>
                        <a:miter lim="800000"/>
                        <a:headEnd/>
                        <a:tailEnd/>
                      </a:ln>
                      <a:effectLst>
                        <a:outerShdw blurRad="63500" dist="107763" dir="2700000" algn="ctr" rotWithShape="0">
                          <a:schemeClr val="bg2">
                            <a:alpha val="74998"/>
                          </a:schemeClr>
                        </a:outerShdw>
                      </a:effectLst>
                    </p:spPr>
                  </p:pic>
                </p:oleObj>
              </mc:Fallback>
            </mc:AlternateContent>
          </a:graphicData>
        </a:graphic>
      </p:graphicFrame>
    </p:spTree>
    <p:extLst>
      <p:ext uri="{BB962C8B-B14F-4D97-AF65-F5344CB8AC3E}">
        <p14:creationId xmlns:p14="http://schemas.microsoft.com/office/powerpoint/2010/main" val="26193446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29794"/>
                                        </p:tgtEl>
                                        <p:attrNameLst>
                                          <p:attrName>style.visibility</p:attrName>
                                        </p:attrNameLst>
                                      </p:cBhvr>
                                      <p:to>
                                        <p:strVal val="visible"/>
                                      </p:to>
                                    </p:set>
                                    <p:animEffect transition="in" filter="box(out)">
                                      <p:cBhvr>
                                        <p:cTn id="7" dur="500"/>
                                        <p:tgtEl>
                                          <p:spTgt spid="92979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29795"/>
                                        </p:tgtEl>
                                        <p:attrNameLst>
                                          <p:attrName>style.visibility</p:attrName>
                                        </p:attrNameLst>
                                      </p:cBhvr>
                                      <p:to>
                                        <p:strVal val="visible"/>
                                      </p:to>
                                    </p:set>
                                    <p:animEffect transition="in" filter="wipe(left)">
                                      <p:cBhvr>
                                        <p:cTn id="11" dur="500"/>
                                        <p:tgtEl>
                                          <p:spTgt spid="92979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12" fill="hold" nodeType="clickEffect">
                                  <p:stCondLst>
                                    <p:cond delay="0"/>
                                  </p:stCondLst>
                                  <p:childTnLst>
                                    <p:set>
                                      <p:cBhvr>
                                        <p:cTn id="15" dur="1" fill="hold">
                                          <p:stCondLst>
                                            <p:cond delay="0"/>
                                          </p:stCondLst>
                                        </p:cTn>
                                        <p:tgtEl>
                                          <p:spTgt spid="929801"/>
                                        </p:tgtEl>
                                        <p:attrNameLst>
                                          <p:attrName>style.visibility</p:attrName>
                                        </p:attrNameLst>
                                      </p:cBhvr>
                                      <p:to>
                                        <p:strVal val="visible"/>
                                      </p:to>
                                    </p:set>
                                    <p:anim calcmode="lin" valueType="num">
                                      <p:cBhvr additive="base">
                                        <p:cTn id="16" dur="500" fill="hold"/>
                                        <p:tgtEl>
                                          <p:spTgt spid="929801"/>
                                        </p:tgtEl>
                                        <p:attrNameLst>
                                          <p:attrName>ppt_x</p:attrName>
                                        </p:attrNameLst>
                                      </p:cBhvr>
                                      <p:tavLst>
                                        <p:tav tm="0">
                                          <p:val>
                                            <p:strVal val="0-#ppt_w/2"/>
                                          </p:val>
                                        </p:tav>
                                        <p:tav tm="100000">
                                          <p:val>
                                            <p:strVal val="#ppt_x"/>
                                          </p:val>
                                        </p:tav>
                                      </p:tavLst>
                                    </p:anim>
                                    <p:anim calcmode="lin" valueType="num">
                                      <p:cBhvr additive="base">
                                        <p:cTn id="17" dur="500" fill="hold"/>
                                        <p:tgtEl>
                                          <p:spTgt spid="92980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4" name="Jungle Menu Command.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6" fill="hold" grpId="0" nodeType="clickEffect">
                                  <p:stCondLst>
                                    <p:cond delay="0"/>
                                  </p:stCondLst>
                                  <p:childTnLst>
                                    <p:set>
                                      <p:cBhvr>
                                        <p:cTn id="21" dur="1" fill="hold">
                                          <p:stCondLst>
                                            <p:cond delay="0"/>
                                          </p:stCondLst>
                                        </p:cTn>
                                        <p:tgtEl>
                                          <p:spTgt spid="929799"/>
                                        </p:tgtEl>
                                        <p:attrNameLst>
                                          <p:attrName>style.visibility</p:attrName>
                                        </p:attrNameLst>
                                      </p:cBhvr>
                                      <p:to>
                                        <p:strVal val="visible"/>
                                      </p:to>
                                    </p:set>
                                    <p:anim calcmode="lin" valueType="num">
                                      <p:cBhvr additive="base">
                                        <p:cTn id="22" dur="500" fill="hold"/>
                                        <p:tgtEl>
                                          <p:spTgt spid="929799"/>
                                        </p:tgtEl>
                                        <p:attrNameLst>
                                          <p:attrName>ppt_x</p:attrName>
                                        </p:attrNameLst>
                                      </p:cBhvr>
                                      <p:tavLst>
                                        <p:tav tm="0">
                                          <p:val>
                                            <p:strVal val="1+#ppt_w/2"/>
                                          </p:val>
                                        </p:tav>
                                        <p:tav tm="100000">
                                          <p:val>
                                            <p:strVal val="#ppt_x"/>
                                          </p:val>
                                        </p:tav>
                                      </p:tavLst>
                                    </p:anim>
                                    <p:anim calcmode="lin" valueType="num">
                                      <p:cBhvr additive="base">
                                        <p:cTn id="23" dur="500" fill="hold"/>
                                        <p:tgtEl>
                                          <p:spTgt spid="92979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4" name="Jungle Menu Command.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nodeType="clickEffect">
                                  <p:stCondLst>
                                    <p:cond delay="0"/>
                                  </p:stCondLst>
                                  <p:childTnLst>
                                    <p:set>
                                      <p:cBhvr>
                                        <p:cTn id="27" dur="1" fill="hold">
                                          <p:stCondLst>
                                            <p:cond delay="0"/>
                                          </p:stCondLst>
                                        </p:cTn>
                                        <p:tgtEl>
                                          <p:spTgt spid="929800"/>
                                        </p:tgtEl>
                                        <p:attrNameLst>
                                          <p:attrName>style.visibility</p:attrName>
                                        </p:attrNameLst>
                                      </p:cBhvr>
                                      <p:to>
                                        <p:strVal val="visible"/>
                                      </p:to>
                                    </p:set>
                                    <p:anim calcmode="lin" valueType="num">
                                      <p:cBhvr>
                                        <p:cTn id="28" dur="500" fill="hold"/>
                                        <p:tgtEl>
                                          <p:spTgt spid="929800"/>
                                        </p:tgtEl>
                                        <p:attrNameLst>
                                          <p:attrName>ppt_w</p:attrName>
                                        </p:attrNameLst>
                                      </p:cBhvr>
                                      <p:tavLst>
                                        <p:tav tm="0">
                                          <p:val>
                                            <p:fltVal val="0"/>
                                          </p:val>
                                        </p:tav>
                                        <p:tav tm="100000">
                                          <p:val>
                                            <p:strVal val="#ppt_w"/>
                                          </p:val>
                                        </p:tav>
                                      </p:tavLst>
                                    </p:anim>
                                    <p:anim calcmode="lin" valueType="num">
                                      <p:cBhvr>
                                        <p:cTn id="29" dur="500" fill="hold"/>
                                        <p:tgtEl>
                                          <p:spTgt spid="92980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6"/>
                                            </p:cond>
                                          </p:stCondLst>
                                          <p:endCondLst>
                                            <p:cond evt="onStopAudio" delay="0">
                                              <p:tgtEl>
                                                <p:sldTgt/>
                                              </p:tgtEl>
                                            </p:cond>
                                          </p:endCondLst>
                                        </p:cTn>
                                        <p:tgtEl>
                                          <p:sndTgt r:embed="rId5"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4" grpId="0" autoUpdateAnimBg="0"/>
      <p:bldP spid="929795" grpId="0" autoUpdateAnimBg="0"/>
      <p:bldP spid="929799"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2057400" y="307975"/>
            <a:ext cx="2751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2800"/>
              <a:t>Energy from Fusion</a:t>
            </a:r>
          </a:p>
        </p:txBody>
      </p:sp>
      <p:sp>
        <p:nvSpPr>
          <p:cNvPr id="51203" name="Text Box 3"/>
          <p:cNvSpPr txBox="1">
            <a:spLocks noChangeArrowheads="1"/>
          </p:cNvSpPr>
          <p:nvPr/>
        </p:nvSpPr>
        <p:spPr bwMode="auto">
          <a:xfrm>
            <a:off x="4457700" y="3300413"/>
            <a:ext cx="1333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2800"/>
              <a:t>E = mc</a:t>
            </a:r>
            <a:r>
              <a:rPr lang="en-GB" sz="2800" baseline="30000"/>
              <a:t>2</a:t>
            </a:r>
          </a:p>
        </p:txBody>
      </p:sp>
      <p:sp>
        <p:nvSpPr>
          <p:cNvPr id="51232" name="Text Box 32"/>
          <p:cNvSpPr txBox="1">
            <a:spLocks noChangeArrowheads="1"/>
          </p:cNvSpPr>
          <p:nvPr/>
        </p:nvSpPr>
        <p:spPr bwMode="auto">
          <a:xfrm>
            <a:off x="669925" y="3276600"/>
            <a:ext cx="2849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2800"/>
              <a:t>m = 3.1 x 10</a:t>
            </a:r>
            <a:r>
              <a:rPr lang="en-GB" sz="2800" baseline="30000"/>
              <a:t>-29</a:t>
            </a:r>
            <a:r>
              <a:rPr lang="en-GB" sz="2800"/>
              <a:t> kg </a:t>
            </a:r>
          </a:p>
        </p:txBody>
      </p:sp>
      <p:sp>
        <p:nvSpPr>
          <p:cNvPr id="51233" name="Text Box 33"/>
          <p:cNvSpPr txBox="1">
            <a:spLocks noChangeArrowheads="1"/>
          </p:cNvSpPr>
          <p:nvPr/>
        </p:nvSpPr>
        <p:spPr bwMode="auto">
          <a:xfrm>
            <a:off x="766763" y="3757613"/>
            <a:ext cx="2433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2800"/>
              <a:t>c = 3 x 10</a:t>
            </a:r>
            <a:r>
              <a:rPr lang="en-GB" sz="2800" baseline="30000"/>
              <a:t>8</a:t>
            </a:r>
            <a:r>
              <a:rPr lang="en-GB" sz="2800"/>
              <a:t> ms</a:t>
            </a:r>
            <a:r>
              <a:rPr lang="en-GB" sz="2800" baseline="30000"/>
              <a:t>-1</a:t>
            </a:r>
            <a:endParaRPr lang="en-GB" sz="2800"/>
          </a:p>
        </p:txBody>
      </p:sp>
      <p:sp>
        <p:nvSpPr>
          <p:cNvPr id="51234" name="Text Box 34"/>
          <p:cNvSpPr txBox="1">
            <a:spLocks noChangeArrowheads="1"/>
          </p:cNvSpPr>
          <p:nvPr/>
        </p:nvSpPr>
        <p:spPr bwMode="auto">
          <a:xfrm>
            <a:off x="755650" y="4291013"/>
            <a:ext cx="996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2800"/>
              <a:t>E = E</a:t>
            </a:r>
          </a:p>
        </p:txBody>
      </p:sp>
      <p:sp>
        <p:nvSpPr>
          <p:cNvPr id="51235" name="Text Box 35"/>
          <p:cNvSpPr txBox="1">
            <a:spLocks noChangeArrowheads="1"/>
          </p:cNvSpPr>
          <p:nvPr/>
        </p:nvSpPr>
        <p:spPr bwMode="auto">
          <a:xfrm>
            <a:off x="4429125" y="3743325"/>
            <a:ext cx="3981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2800"/>
              <a:t>E = 3.1 x 10</a:t>
            </a:r>
            <a:r>
              <a:rPr lang="en-GB" sz="2800" baseline="30000"/>
              <a:t>-29</a:t>
            </a:r>
            <a:r>
              <a:rPr lang="en-GB" sz="2800"/>
              <a:t> x (3 x 10</a:t>
            </a:r>
            <a:r>
              <a:rPr lang="en-GB" sz="2800" baseline="30000"/>
              <a:t>8</a:t>
            </a:r>
            <a:r>
              <a:rPr lang="en-GB" sz="2800"/>
              <a:t>)</a:t>
            </a:r>
            <a:r>
              <a:rPr lang="en-GB" sz="2800" baseline="30000"/>
              <a:t>2</a:t>
            </a:r>
          </a:p>
        </p:txBody>
      </p:sp>
      <p:sp>
        <p:nvSpPr>
          <p:cNvPr id="51236" name="Text Box 36"/>
          <p:cNvSpPr txBox="1">
            <a:spLocks noChangeArrowheads="1"/>
          </p:cNvSpPr>
          <p:nvPr/>
        </p:nvSpPr>
        <p:spPr bwMode="auto">
          <a:xfrm>
            <a:off x="4403725" y="4191000"/>
            <a:ext cx="272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2800" b="1"/>
              <a:t>E = 2.79 x 10</a:t>
            </a:r>
            <a:r>
              <a:rPr lang="en-GB" sz="2800" b="1" baseline="30000"/>
              <a:t>-12</a:t>
            </a:r>
            <a:r>
              <a:rPr lang="en-GB" sz="2800" b="1"/>
              <a:t> J</a:t>
            </a:r>
            <a:endParaRPr lang="en-GB" sz="2800"/>
          </a:p>
        </p:txBody>
      </p:sp>
      <p:grpSp>
        <p:nvGrpSpPr>
          <p:cNvPr id="2" name="Group 37"/>
          <p:cNvGrpSpPr>
            <a:grpSpLocks/>
          </p:cNvGrpSpPr>
          <p:nvPr/>
        </p:nvGrpSpPr>
        <p:grpSpPr bwMode="auto">
          <a:xfrm>
            <a:off x="184150" y="1492250"/>
            <a:ext cx="8731250" cy="1327150"/>
            <a:chOff x="96" y="2332"/>
            <a:chExt cx="5500" cy="836"/>
          </a:xfrm>
        </p:grpSpPr>
        <p:grpSp>
          <p:nvGrpSpPr>
            <p:cNvPr id="62475" name="Group 38"/>
            <p:cNvGrpSpPr>
              <a:grpSpLocks/>
            </p:cNvGrpSpPr>
            <p:nvPr/>
          </p:nvGrpSpPr>
          <p:grpSpPr bwMode="auto">
            <a:xfrm>
              <a:off x="96" y="2332"/>
              <a:ext cx="847" cy="836"/>
              <a:chOff x="576" y="1200"/>
              <a:chExt cx="847" cy="836"/>
            </a:xfrm>
          </p:grpSpPr>
          <p:sp>
            <p:nvSpPr>
              <p:cNvPr id="62493" name="Text Box 39"/>
              <p:cNvSpPr txBox="1">
                <a:spLocks noChangeArrowheads="1"/>
              </p:cNvSpPr>
              <p:nvPr/>
            </p:nvSpPr>
            <p:spPr bwMode="auto">
              <a:xfrm>
                <a:off x="960" y="1280"/>
                <a:ext cx="463"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H</a:t>
                </a:r>
              </a:p>
            </p:txBody>
          </p:sp>
          <p:sp>
            <p:nvSpPr>
              <p:cNvPr id="62494" name="Text Box 40"/>
              <p:cNvSpPr txBox="1">
                <a:spLocks noChangeArrowheads="1"/>
              </p:cNvSpPr>
              <p:nvPr/>
            </p:nvSpPr>
            <p:spPr bwMode="auto">
              <a:xfrm>
                <a:off x="576" y="1200"/>
                <a:ext cx="41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   2</a:t>
                </a:r>
              </a:p>
            </p:txBody>
          </p:sp>
          <p:sp>
            <p:nvSpPr>
              <p:cNvPr id="62495" name="Text Box 41"/>
              <p:cNvSpPr txBox="1">
                <a:spLocks noChangeArrowheads="1"/>
              </p:cNvSpPr>
              <p:nvPr/>
            </p:nvSpPr>
            <p:spPr bwMode="auto">
              <a:xfrm>
                <a:off x="700" y="1690"/>
                <a:ext cx="29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 1</a:t>
                </a:r>
              </a:p>
            </p:txBody>
          </p:sp>
        </p:grpSp>
        <p:sp>
          <p:nvSpPr>
            <p:cNvPr id="62476" name="Line 42"/>
            <p:cNvSpPr>
              <a:spLocks noChangeShapeType="1"/>
            </p:cNvSpPr>
            <p:nvPr/>
          </p:nvSpPr>
          <p:spPr bwMode="auto">
            <a:xfrm>
              <a:off x="1776" y="2764"/>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77" name="Text Box 43"/>
            <p:cNvSpPr txBox="1">
              <a:spLocks noChangeArrowheads="1"/>
            </p:cNvSpPr>
            <p:nvPr/>
          </p:nvSpPr>
          <p:spPr bwMode="auto">
            <a:xfrm>
              <a:off x="3080" y="2466"/>
              <a:ext cx="387"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a:t>
              </a:r>
            </a:p>
          </p:txBody>
        </p:sp>
        <p:grpSp>
          <p:nvGrpSpPr>
            <p:cNvPr id="62478" name="Group 44"/>
            <p:cNvGrpSpPr>
              <a:grpSpLocks/>
            </p:cNvGrpSpPr>
            <p:nvPr/>
          </p:nvGrpSpPr>
          <p:grpSpPr bwMode="auto">
            <a:xfrm>
              <a:off x="2112" y="2332"/>
              <a:ext cx="1043" cy="836"/>
              <a:chOff x="2417" y="1200"/>
              <a:chExt cx="1043" cy="836"/>
            </a:xfrm>
          </p:grpSpPr>
          <p:sp>
            <p:nvSpPr>
              <p:cNvPr id="62490" name="Text Box 45"/>
              <p:cNvSpPr txBox="1">
                <a:spLocks noChangeArrowheads="1"/>
              </p:cNvSpPr>
              <p:nvPr/>
            </p:nvSpPr>
            <p:spPr bwMode="auto">
              <a:xfrm>
                <a:off x="2784" y="1280"/>
                <a:ext cx="6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He</a:t>
                </a:r>
              </a:p>
            </p:txBody>
          </p:sp>
          <p:sp>
            <p:nvSpPr>
              <p:cNvPr id="62491" name="Text Box 46"/>
              <p:cNvSpPr txBox="1">
                <a:spLocks noChangeArrowheads="1"/>
              </p:cNvSpPr>
              <p:nvPr/>
            </p:nvSpPr>
            <p:spPr bwMode="auto">
              <a:xfrm>
                <a:off x="2417" y="1200"/>
                <a:ext cx="41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   4</a:t>
                </a:r>
              </a:p>
            </p:txBody>
          </p:sp>
          <p:sp>
            <p:nvSpPr>
              <p:cNvPr id="62492" name="Text Box 47"/>
              <p:cNvSpPr txBox="1">
                <a:spLocks noChangeArrowheads="1"/>
              </p:cNvSpPr>
              <p:nvPr/>
            </p:nvSpPr>
            <p:spPr bwMode="auto">
              <a:xfrm>
                <a:off x="2544" y="1690"/>
                <a:ext cx="29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 2</a:t>
                </a:r>
              </a:p>
            </p:txBody>
          </p:sp>
        </p:grpSp>
        <p:sp>
          <p:nvSpPr>
            <p:cNvPr id="62479" name="Text Box 48"/>
            <p:cNvSpPr txBox="1">
              <a:spLocks noChangeArrowheads="1"/>
            </p:cNvSpPr>
            <p:nvPr/>
          </p:nvSpPr>
          <p:spPr bwMode="auto">
            <a:xfrm>
              <a:off x="909" y="2466"/>
              <a:ext cx="387"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a:t>
              </a:r>
            </a:p>
          </p:txBody>
        </p:sp>
        <p:grpSp>
          <p:nvGrpSpPr>
            <p:cNvPr id="62480" name="Group 49"/>
            <p:cNvGrpSpPr>
              <a:grpSpLocks/>
            </p:cNvGrpSpPr>
            <p:nvPr/>
          </p:nvGrpSpPr>
          <p:grpSpPr bwMode="auto">
            <a:xfrm>
              <a:off x="3371" y="2332"/>
              <a:ext cx="492" cy="836"/>
              <a:chOff x="4228" y="2572"/>
              <a:chExt cx="492" cy="836"/>
            </a:xfrm>
          </p:grpSpPr>
          <p:sp>
            <p:nvSpPr>
              <p:cNvPr id="62487" name="Text Box 50"/>
              <p:cNvSpPr txBox="1">
                <a:spLocks noChangeArrowheads="1"/>
              </p:cNvSpPr>
              <p:nvPr/>
            </p:nvSpPr>
            <p:spPr bwMode="auto">
              <a:xfrm>
                <a:off x="4364" y="2652"/>
                <a:ext cx="35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n</a:t>
                </a:r>
              </a:p>
            </p:txBody>
          </p:sp>
          <p:sp>
            <p:nvSpPr>
              <p:cNvPr id="62488" name="Text Box 51"/>
              <p:cNvSpPr txBox="1">
                <a:spLocks noChangeArrowheads="1"/>
              </p:cNvSpPr>
              <p:nvPr/>
            </p:nvSpPr>
            <p:spPr bwMode="auto">
              <a:xfrm>
                <a:off x="4228" y="2572"/>
                <a:ext cx="2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1</a:t>
                </a:r>
              </a:p>
            </p:txBody>
          </p:sp>
          <p:sp>
            <p:nvSpPr>
              <p:cNvPr id="62489" name="Text Box 52"/>
              <p:cNvSpPr txBox="1">
                <a:spLocks noChangeArrowheads="1"/>
              </p:cNvSpPr>
              <p:nvPr/>
            </p:nvSpPr>
            <p:spPr bwMode="auto">
              <a:xfrm>
                <a:off x="4228" y="3062"/>
                <a:ext cx="2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0</a:t>
                </a:r>
              </a:p>
            </p:txBody>
          </p:sp>
        </p:grpSp>
        <p:grpSp>
          <p:nvGrpSpPr>
            <p:cNvPr id="62481" name="Group 53"/>
            <p:cNvGrpSpPr>
              <a:grpSpLocks/>
            </p:cNvGrpSpPr>
            <p:nvPr/>
          </p:nvGrpSpPr>
          <p:grpSpPr bwMode="auto">
            <a:xfrm>
              <a:off x="1236" y="2332"/>
              <a:ext cx="599" cy="836"/>
              <a:chOff x="4228" y="2572"/>
              <a:chExt cx="599" cy="836"/>
            </a:xfrm>
          </p:grpSpPr>
          <p:sp>
            <p:nvSpPr>
              <p:cNvPr id="62484" name="Text Box 54"/>
              <p:cNvSpPr txBox="1">
                <a:spLocks noChangeArrowheads="1"/>
              </p:cNvSpPr>
              <p:nvPr/>
            </p:nvSpPr>
            <p:spPr bwMode="auto">
              <a:xfrm>
                <a:off x="4364" y="2652"/>
                <a:ext cx="463"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H</a:t>
                </a:r>
              </a:p>
            </p:txBody>
          </p:sp>
          <p:sp>
            <p:nvSpPr>
              <p:cNvPr id="62485" name="Text Box 55"/>
              <p:cNvSpPr txBox="1">
                <a:spLocks noChangeArrowheads="1"/>
              </p:cNvSpPr>
              <p:nvPr/>
            </p:nvSpPr>
            <p:spPr bwMode="auto">
              <a:xfrm>
                <a:off x="4228" y="2572"/>
                <a:ext cx="2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3</a:t>
                </a:r>
              </a:p>
            </p:txBody>
          </p:sp>
          <p:sp>
            <p:nvSpPr>
              <p:cNvPr id="62486" name="Text Box 56"/>
              <p:cNvSpPr txBox="1">
                <a:spLocks noChangeArrowheads="1"/>
              </p:cNvSpPr>
              <p:nvPr/>
            </p:nvSpPr>
            <p:spPr bwMode="auto">
              <a:xfrm>
                <a:off x="4228" y="3062"/>
                <a:ext cx="23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3000"/>
                  <a:t>1</a:t>
                </a:r>
              </a:p>
            </p:txBody>
          </p:sp>
        </p:grpSp>
        <p:sp>
          <p:nvSpPr>
            <p:cNvPr id="62482" name="Text Box 57"/>
            <p:cNvSpPr txBox="1">
              <a:spLocks noChangeArrowheads="1"/>
            </p:cNvSpPr>
            <p:nvPr/>
          </p:nvSpPr>
          <p:spPr bwMode="auto">
            <a:xfrm>
              <a:off x="3803" y="2486"/>
              <a:ext cx="387"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pPr eaLnBrk="0" hangingPunct="0"/>
              <a:r>
                <a:rPr lang="en-GB" sz="6000"/>
                <a:t>+</a:t>
              </a:r>
            </a:p>
          </p:txBody>
        </p:sp>
        <p:sp>
          <p:nvSpPr>
            <p:cNvPr id="62483" name="Text Box 58"/>
            <p:cNvSpPr txBox="1">
              <a:spLocks noChangeArrowheads="1"/>
            </p:cNvSpPr>
            <p:nvPr/>
          </p:nvSpPr>
          <p:spPr bwMode="auto">
            <a:xfrm>
              <a:off x="4094" y="2400"/>
              <a:ext cx="1502"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6000"/>
                <a:t>Energy</a:t>
              </a:r>
            </a:p>
          </p:txBody>
        </p:sp>
      </p:grpSp>
      <p:sp>
        <p:nvSpPr>
          <p:cNvPr id="51259" name="Text Box 59"/>
          <p:cNvSpPr txBox="1">
            <a:spLocks noChangeArrowheads="1"/>
          </p:cNvSpPr>
          <p:nvPr/>
        </p:nvSpPr>
        <p:spPr bwMode="auto">
          <a:xfrm>
            <a:off x="974725" y="5348288"/>
            <a:ext cx="7129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Perpetua" charset="0"/>
                <a:ea typeface="ＭＳ Ｐゴシック" charset="0"/>
              </a:defRPr>
            </a:lvl1pPr>
            <a:lvl2pPr marL="742950" indent="-285750">
              <a:defRPr>
                <a:solidFill>
                  <a:schemeClr val="tx1"/>
                </a:solidFill>
                <a:latin typeface="Perpetua" charset="0"/>
                <a:ea typeface="ＭＳ Ｐゴシック" charset="0"/>
              </a:defRPr>
            </a:lvl2pPr>
            <a:lvl3pPr marL="1143000" indent="-228600">
              <a:defRPr>
                <a:solidFill>
                  <a:schemeClr val="tx1"/>
                </a:solidFill>
                <a:latin typeface="Perpetua" charset="0"/>
                <a:ea typeface="ＭＳ Ｐゴシック" charset="0"/>
              </a:defRPr>
            </a:lvl3pPr>
            <a:lvl4pPr marL="1600200" indent="-228600">
              <a:defRPr>
                <a:solidFill>
                  <a:schemeClr val="tx1"/>
                </a:solidFill>
                <a:latin typeface="Perpetua" charset="0"/>
                <a:ea typeface="ＭＳ Ｐゴシック" charset="0"/>
              </a:defRPr>
            </a:lvl4pPr>
            <a:lvl5pPr marL="2057400" indent="-228600">
              <a:defRPr>
                <a:solidFill>
                  <a:schemeClr val="tx1"/>
                </a:solidFill>
                <a:latin typeface="Perpetua" charset="0"/>
                <a:ea typeface="ＭＳ Ｐゴシック" charset="0"/>
              </a:defRPr>
            </a:lvl5pPr>
            <a:lvl6pPr marL="2514600" indent="-228600" fontAlgn="base">
              <a:spcBef>
                <a:spcPct val="0"/>
              </a:spcBef>
              <a:spcAft>
                <a:spcPct val="0"/>
              </a:spcAft>
              <a:defRPr>
                <a:solidFill>
                  <a:schemeClr val="tx1"/>
                </a:solidFill>
                <a:latin typeface="Perpetua" charset="0"/>
                <a:ea typeface="ＭＳ Ｐゴシック" charset="0"/>
              </a:defRPr>
            </a:lvl6pPr>
            <a:lvl7pPr marL="2971800" indent="-228600" fontAlgn="base">
              <a:spcBef>
                <a:spcPct val="0"/>
              </a:spcBef>
              <a:spcAft>
                <a:spcPct val="0"/>
              </a:spcAft>
              <a:defRPr>
                <a:solidFill>
                  <a:schemeClr val="tx1"/>
                </a:solidFill>
                <a:latin typeface="Perpetua" charset="0"/>
                <a:ea typeface="ＭＳ Ｐゴシック" charset="0"/>
              </a:defRPr>
            </a:lvl7pPr>
            <a:lvl8pPr marL="3429000" indent="-228600" fontAlgn="base">
              <a:spcBef>
                <a:spcPct val="0"/>
              </a:spcBef>
              <a:spcAft>
                <a:spcPct val="0"/>
              </a:spcAft>
              <a:defRPr>
                <a:solidFill>
                  <a:schemeClr val="tx1"/>
                </a:solidFill>
                <a:latin typeface="Perpetua" charset="0"/>
                <a:ea typeface="ＭＳ Ｐゴシック" charset="0"/>
              </a:defRPr>
            </a:lvl8pPr>
            <a:lvl9pPr marL="3886200" indent="-228600" fontAlgn="base">
              <a:spcBef>
                <a:spcPct val="0"/>
              </a:spcBef>
              <a:spcAft>
                <a:spcPct val="0"/>
              </a:spcAft>
              <a:defRPr>
                <a:solidFill>
                  <a:schemeClr val="tx1"/>
                </a:solidFill>
                <a:latin typeface="Perpetua" charset="0"/>
                <a:ea typeface="ＭＳ Ｐゴシック" charset="0"/>
              </a:defRPr>
            </a:lvl9pPr>
          </a:lstStyle>
          <a:p>
            <a:r>
              <a:rPr lang="en-GB" sz="2800" b="1" i="1"/>
              <a:t>The energy released per fusion is 2.79 x 10</a:t>
            </a:r>
            <a:r>
              <a:rPr lang="en-GB" sz="2800" b="1" i="1" baseline="30000"/>
              <a:t>-12</a:t>
            </a:r>
            <a:r>
              <a:rPr lang="en-GB" sz="2800" b="1" i="1"/>
              <a:t> J.</a:t>
            </a:r>
          </a:p>
        </p:txBody>
      </p:sp>
    </p:spTree>
    <p:extLst>
      <p:ext uri="{BB962C8B-B14F-4D97-AF65-F5344CB8AC3E}">
        <p14:creationId xmlns:p14="http://schemas.microsoft.com/office/powerpoint/2010/main" val="29283775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32"/>
                                        </p:tgtEl>
                                        <p:attrNameLst>
                                          <p:attrName>style.visibility</p:attrName>
                                        </p:attrNameLst>
                                      </p:cBhvr>
                                      <p:to>
                                        <p:strVal val="visible"/>
                                      </p:to>
                                    </p:set>
                                    <p:anim calcmode="lin" valueType="num">
                                      <p:cBhvr additive="base">
                                        <p:cTn id="12" dur="500" fill="hold"/>
                                        <p:tgtEl>
                                          <p:spTgt spid="51232"/>
                                        </p:tgtEl>
                                        <p:attrNameLst>
                                          <p:attrName>ppt_x</p:attrName>
                                        </p:attrNameLst>
                                      </p:cBhvr>
                                      <p:tavLst>
                                        <p:tav tm="0">
                                          <p:val>
                                            <p:strVal val="#ppt_x"/>
                                          </p:val>
                                        </p:tav>
                                        <p:tav tm="100000">
                                          <p:val>
                                            <p:strVal val="#ppt_x"/>
                                          </p:val>
                                        </p:tav>
                                      </p:tavLst>
                                    </p:anim>
                                    <p:anim calcmode="lin" valueType="num">
                                      <p:cBhvr additive="base">
                                        <p:cTn id="13" dur="500" fill="hold"/>
                                        <p:tgtEl>
                                          <p:spTgt spid="5123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233"/>
                                        </p:tgtEl>
                                        <p:attrNameLst>
                                          <p:attrName>style.visibility</p:attrName>
                                        </p:attrNameLst>
                                      </p:cBhvr>
                                      <p:to>
                                        <p:strVal val="visible"/>
                                      </p:to>
                                    </p:set>
                                    <p:anim calcmode="lin" valueType="num">
                                      <p:cBhvr additive="base">
                                        <p:cTn id="18" dur="500" fill="hold"/>
                                        <p:tgtEl>
                                          <p:spTgt spid="51233"/>
                                        </p:tgtEl>
                                        <p:attrNameLst>
                                          <p:attrName>ppt_x</p:attrName>
                                        </p:attrNameLst>
                                      </p:cBhvr>
                                      <p:tavLst>
                                        <p:tav tm="0">
                                          <p:val>
                                            <p:strVal val="#ppt_x"/>
                                          </p:val>
                                        </p:tav>
                                        <p:tav tm="100000">
                                          <p:val>
                                            <p:strVal val="#ppt_x"/>
                                          </p:val>
                                        </p:tav>
                                      </p:tavLst>
                                    </p:anim>
                                    <p:anim calcmode="lin" valueType="num">
                                      <p:cBhvr additive="base">
                                        <p:cTn id="19" dur="500" fill="hold"/>
                                        <p:tgtEl>
                                          <p:spTgt spid="51233"/>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1234"/>
                                        </p:tgtEl>
                                        <p:attrNameLst>
                                          <p:attrName>style.visibility</p:attrName>
                                        </p:attrNameLst>
                                      </p:cBhvr>
                                      <p:to>
                                        <p:strVal val="visible"/>
                                      </p:to>
                                    </p:set>
                                    <p:anim calcmode="lin" valueType="num">
                                      <p:cBhvr additive="base">
                                        <p:cTn id="24" dur="500" fill="hold"/>
                                        <p:tgtEl>
                                          <p:spTgt spid="51234"/>
                                        </p:tgtEl>
                                        <p:attrNameLst>
                                          <p:attrName>ppt_x</p:attrName>
                                        </p:attrNameLst>
                                      </p:cBhvr>
                                      <p:tavLst>
                                        <p:tav tm="0">
                                          <p:val>
                                            <p:strVal val="#ppt_x"/>
                                          </p:val>
                                        </p:tav>
                                        <p:tav tm="100000">
                                          <p:val>
                                            <p:strVal val="#ppt_x"/>
                                          </p:val>
                                        </p:tav>
                                      </p:tavLst>
                                    </p:anim>
                                    <p:anim calcmode="lin" valueType="num">
                                      <p:cBhvr additive="base">
                                        <p:cTn id="25" dur="500" fill="hold"/>
                                        <p:tgtEl>
                                          <p:spTgt spid="51234"/>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1203"/>
                                        </p:tgtEl>
                                        <p:attrNameLst>
                                          <p:attrName>style.visibility</p:attrName>
                                        </p:attrNameLst>
                                      </p:cBhvr>
                                      <p:to>
                                        <p:strVal val="visible"/>
                                      </p:to>
                                    </p:set>
                                    <p:anim calcmode="lin" valueType="num">
                                      <p:cBhvr additive="base">
                                        <p:cTn id="30" dur="500" fill="hold"/>
                                        <p:tgtEl>
                                          <p:spTgt spid="51203"/>
                                        </p:tgtEl>
                                        <p:attrNameLst>
                                          <p:attrName>ppt_x</p:attrName>
                                        </p:attrNameLst>
                                      </p:cBhvr>
                                      <p:tavLst>
                                        <p:tav tm="0">
                                          <p:val>
                                            <p:strVal val="#ppt_x"/>
                                          </p:val>
                                        </p:tav>
                                        <p:tav tm="100000">
                                          <p:val>
                                            <p:strVal val="#ppt_x"/>
                                          </p:val>
                                        </p:tav>
                                      </p:tavLst>
                                    </p:anim>
                                    <p:anim calcmode="lin" valueType="num">
                                      <p:cBhvr additive="base">
                                        <p:cTn id="31" dur="500" fill="hold"/>
                                        <p:tgtEl>
                                          <p:spTgt spid="51203"/>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1235"/>
                                        </p:tgtEl>
                                        <p:attrNameLst>
                                          <p:attrName>style.visibility</p:attrName>
                                        </p:attrNameLst>
                                      </p:cBhvr>
                                      <p:to>
                                        <p:strVal val="visible"/>
                                      </p:to>
                                    </p:set>
                                    <p:anim calcmode="lin" valueType="num">
                                      <p:cBhvr additive="base">
                                        <p:cTn id="36" dur="500" fill="hold"/>
                                        <p:tgtEl>
                                          <p:spTgt spid="51235"/>
                                        </p:tgtEl>
                                        <p:attrNameLst>
                                          <p:attrName>ppt_x</p:attrName>
                                        </p:attrNameLst>
                                      </p:cBhvr>
                                      <p:tavLst>
                                        <p:tav tm="0">
                                          <p:val>
                                            <p:strVal val="#ppt_x"/>
                                          </p:val>
                                        </p:tav>
                                        <p:tav tm="100000">
                                          <p:val>
                                            <p:strVal val="#ppt_x"/>
                                          </p:val>
                                        </p:tav>
                                      </p:tavLst>
                                    </p:anim>
                                    <p:anim calcmode="lin" valueType="num">
                                      <p:cBhvr additive="base">
                                        <p:cTn id="37" dur="500" fill="hold"/>
                                        <p:tgtEl>
                                          <p:spTgt spid="51235"/>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51236"/>
                                        </p:tgtEl>
                                        <p:attrNameLst>
                                          <p:attrName>style.visibility</p:attrName>
                                        </p:attrNameLst>
                                      </p:cBhvr>
                                      <p:to>
                                        <p:strVal val="visible"/>
                                      </p:to>
                                    </p:set>
                                    <p:anim calcmode="lin" valueType="num">
                                      <p:cBhvr additive="base">
                                        <p:cTn id="42" dur="500" fill="hold"/>
                                        <p:tgtEl>
                                          <p:spTgt spid="51236"/>
                                        </p:tgtEl>
                                        <p:attrNameLst>
                                          <p:attrName>ppt_x</p:attrName>
                                        </p:attrNameLst>
                                      </p:cBhvr>
                                      <p:tavLst>
                                        <p:tav tm="0">
                                          <p:val>
                                            <p:strVal val="#ppt_x"/>
                                          </p:val>
                                        </p:tav>
                                        <p:tav tm="100000">
                                          <p:val>
                                            <p:strVal val="#ppt_x"/>
                                          </p:val>
                                        </p:tav>
                                      </p:tavLst>
                                    </p:anim>
                                    <p:anim calcmode="lin" valueType="num">
                                      <p:cBhvr additive="base">
                                        <p:cTn id="43" dur="500" fill="hold"/>
                                        <p:tgtEl>
                                          <p:spTgt spid="51236"/>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51259"/>
                                        </p:tgtEl>
                                        <p:attrNameLst>
                                          <p:attrName>style.visibility</p:attrName>
                                        </p:attrNameLst>
                                      </p:cBhvr>
                                      <p:to>
                                        <p:strVal val="visible"/>
                                      </p:to>
                                    </p:set>
                                    <p:anim calcmode="lin" valueType="num">
                                      <p:cBhvr additive="base">
                                        <p:cTn id="48" dur="500" fill="hold"/>
                                        <p:tgtEl>
                                          <p:spTgt spid="51259"/>
                                        </p:tgtEl>
                                        <p:attrNameLst>
                                          <p:attrName>ppt_x</p:attrName>
                                        </p:attrNameLst>
                                      </p:cBhvr>
                                      <p:tavLst>
                                        <p:tav tm="0">
                                          <p:val>
                                            <p:strVal val="1+#ppt_w/2"/>
                                          </p:val>
                                        </p:tav>
                                        <p:tav tm="100000">
                                          <p:val>
                                            <p:strVal val="#ppt_x"/>
                                          </p:val>
                                        </p:tav>
                                      </p:tavLst>
                                    </p:anim>
                                    <p:anim calcmode="lin" valueType="num">
                                      <p:cBhvr additive="base">
                                        <p:cTn id="49" dur="500" fill="hold"/>
                                        <p:tgtEl>
                                          <p:spTgt spid="512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p:bldP spid="51232" grpId="0" autoUpdateAnimBg="0"/>
      <p:bldP spid="51233" grpId="0" autoUpdateAnimBg="0"/>
      <p:bldP spid="51234" grpId="0" autoUpdateAnimBg="0"/>
      <p:bldP spid="51235" grpId="0" autoUpdateAnimBg="0"/>
      <p:bldP spid="51236" grpId="0" autoUpdateAnimBg="0"/>
      <p:bldP spid="51259"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4"/>
          <p:cNvSpPr>
            <a:spLocks noChangeArrowheads="1"/>
          </p:cNvSpPr>
          <p:nvPr/>
        </p:nvSpPr>
        <p:spPr bwMode="auto">
          <a:xfrm>
            <a:off x="533400" y="228600"/>
            <a:ext cx="8183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800" b="1" u="sng">
                <a:latin typeface="Perpetua" charset="0"/>
              </a:rPr>
              <a:t>ACCELERATED CHARGES AND BREMSSTRAHLUNG</a:t>
            </a:r>
            <a:endParaRPr lang="en-US" sz="2800" u="sng">
              <a:latin typeface="Perpetua" charset="0"/>
            </a:endParaRPr>
          </a:p>
        </p:txBody>
      </p:sp>
      <p:sp>
        <p:nvSpPr>
          <p:cNvPr id="89090" name="Rectangle 5"/>
          <p:cNvSpPr>
            <a:spLocks noChangeArrowheads="1"/>
          </p:cNvSpPr>
          <p:nvPr/>
        </p:nvSpPr>
        <p:spPr bwMode="auto">
          <a:xfrm>
            <a:off x="609600" y="1447800"/>
            <a:ext cx="79248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a:latin typeface="Perpetua" charset="0"/>
              </a:rPr>
              <a:t>A </a:t>
            </a:r>
            <a:r>
              <a:rPr lang="en-US" sz="2400">
                <a:solidFill>
                  <a:srgbClr val="C00000"/>
                </a:solidFill>
                <a:latin typeface="Perpetua" charset="0"/>
              </a:rPr>
              <a:t>charged particle </a:t>
            </a:r>
            <a:r>
              <a:rPr lang="en-US" sz="2400">
                <a:latin typeface="Perpetua" charset="0"/>
              </a:rPr>
              <a:t>undergoing acceleration radiates</a:t>
            </a:r>
            <a:r>
              <a:rPr lang="en-US" sz="2400">
                <a:solidFill>
                  <a:srgbClr val="C00000"/>
                </a:solidFill>
                <a:latin typeface="Perpetua" charset="0"/>
              </a:rPr>
              <a:t> photons</a:t>
            </a:r>
            <a:r>
              <a:rPr lang="en-US" sz="2400">
                <a:latin typeface="Perpetua" charset="0"/>
              </a:rPr>
              <a:t>. A ready example of this is when electrons moving back and forth in antennae produce electromagnetic radiation, such as transmitted by radio stations.</a:t>
            </a:r>
          </a:p>
          <a:p>
            <a:endParaRPr lang="en-US" sz="2400">
              <a:latin typeface="Perpetua" charset="0"/>
            </a:endParaRPr>
          </a:p>
          <a:p>
            <a:r>
              <a:rPr lang="en-US" sz="2400">
                <a:latin typeface="Perpetua" charset="0"/>
              </a:rPr>
              <a:t>The power in electromagnetic radiation emitted by a particle of charge (q )with an acceleration a is given by </a:t>
            </a:r>
            <a:r>
              <a:rPr lang="en-US" sz="2400">
                <a:solidFill>
                  <a:srgbClr val="C00000"/>
                </a:solidFill>
                <a:latin typeface="Perpetua" charset="0"/>
              </a:rPr>
              <a:t>Larmor's formula:</a:t>
            </a:r>
          </a:p>
          <a:p>
            <a:endParaRPr lang="en-US" sz="2400">
              <a:solidFill>
                <a:srgbClr val="C00000"/>
              </a:solidFill>
              <a:latin typeface="Perpetua" charset="0"/>
            </a:endParaRPr>
          </a:p>
        </p:txBody>
      </p:sp>
      <p:sp>
        <p:nvSpPr>
          <p:cNvPr id="89091" name="Rectangle 6"/>
          <p:cNvSpPr>
            <a:spLocks noChangeArrowheads="1"/>
          </p:cNvSpPr>
          <p:nvPr/>
        </p:nvSpPr>
        <p:spPr bwMode="auto">
          <a:xfrm>
            <a:off x="838200" y="838200"/>
            <a:ext cx="7245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b="1" u="sng">
                <a:latin typeface="Perpetua" charset="0"/>
              </a:rPr>
              <a:t>Radiation from Accelerated, Charged Particles</a:t>
            </a:r>
          </a:p>
        </p:txBody>
      </p:sp>
      <p:pic>
        <p:nvPicPr>
          <p:cNvPr id="89092" name="Picture 2" descr="E:\Capture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191000"/>
            <a:ext cx="152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3911600"/>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4"/>
          <p:cNvSpPr>
            <a:spLocks noChangeArrowheads="1"/>
          </p:cNvSpPr>
          <p:nvPr/>
        </p:nvSpPr>
        <p:spPr bwMode="auto">
          <a:xfrm>
            <a:off x="152400" y="304800"/>
            <a:ext cx="4495800" cy="424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700" dirty="0">
                <a:latin typeface="Perpetua" charset="0"/>
              </a:rPr>
              <a:t>The radiation has some very interesting properties:</a:t>
            </a:r>
          </a:p>
          <a:p>
            <a:endParaRPr lang="en-US" sz="2700" dirty="0">
              <a:latin typeface="Perpetua" charset="0"/>
            </a:endParaRPr>
          </a:p>
          <a:p>
            <a:r>
              <a:rPr lang="en-US" sz="2700" dirty="0">
                <a:latin typeface="Perpetua" charset="0"/>
              </a:rPr>
              <a:t>• the emitted power, P, is </a:t>
            </a:r>
            <a:r>
              <a:rPr lang="en-US" sz="2700" dirty="0">
                <a:solidFill>
                  <a:srgbClr val="C00000"/>
                </a:solidFill>
                <a:latin typeface="Perpetua" charset="0"/>
              </a:rPr>
              <a:t>proportional </a:t>
            </a:r>
            <a:r>
              <a:rPr lang="en-US" sz="2700" dirty="0">
                <a:latin typeface="Perpetua" charset="0"/>
              </a:rPr>
              <a:t>to the </a:t>
            </a:r>
            <a:r>
              <a:rPr lang="en-US" sz="2700" dirty="0">
                <a:solidFill>
                  <a:srgbClr val="C00000"/>
                </a:solidFill>
                <a:latin typeface="Perpetua" charset="0"/>
              </a:rPr>
              <a:t>square of the charge( </a:t>
            </a:r>
            <a:r>
              <a:rPr lang="en-US" sz="2700" dirty="0" smtClean="0">
                <a:solidFill>
                  <a:srgbClr val="C00000"/>
                </a:solidFill>
                <a:latin typeface="Perpetua" charset="0"/>
              </a:rPr>
              <a:t>q</a:t>
            </a:r>
            <a:r>
              <a:rPr lang="en-US" sz="2700" baseline="30000" dirty="0" smtClean="0">
                <a:solidFill>
                  <a:srgbClr val="C00000"/>
                </a:solidFill>
                <a:latin typeface="Perpetua" charset="0"/>
              </a:rPr>
              <a:t>2</a:t>
            </a:r>
            <a:r>
              <a:rPr lang="en-US" sz="2700" dirty="0" smtClean="0">
                <a:solidFill>
                  <a:srgbClr val="C00000"/>
                </a:solidFill>
                <a:latin typeface="Perpetua" charset="0"/>
              </a:rPr>
              <a:t>) </a:t>
            </a:r>
            <a:r>
              <a:rPr lang="en-US" sz="2700" dirty="0">
                <a:latin typeface="Perpetua" charset="0"/>
              </a:rPr>
              <a:t>and the square of the </a:t>
            </a:r>
            <a:r>
              <a:rPr lang="en-US" sz="2700" dirty="0" smtClean="0">
                <a:solidFill>
                  <a:srgbClr val="C00000"/>
                </a:solidFill>
                <a:latin typeface="Perpetua" charset="0"/>
              </a:rPr>
              <a:t>acceleration  </a:t>
            </a:r>
            <a:r>
              <a:rPr lang="en-US" sz="2700" dirty="0">
                <a:solidFill>
                  <a:srgbClr val="C00000"/>
                </a:solidFill>
                <a:latin typeface="Perpetua" charset="0"/>
              </a:rPr>
              <a:t>(</a:t>
            </a:r>
            <a:r>
              <a:rPr lang="en-US" sz="2700" dirty="0" smtClean="0">
                <a:solidFill>
                  <a:srgbClr val="C00000"/>
                </a:solidFill>
                <a:latin typeface="Perpetua" charset="0"/>
              </a:rPr>
              <a:t>a</a:t>
            </a:r>
            <a:r>
              <a:rPr lang="en-US" sz="2700" baseline="30000" dirty="0" smtClean="0">
                <a:solidFill>
                  <a:srgbClr val="C00000"/>
                </a:solidFill>
                <a:latin typeface="Perpetua" charset="0"/>
              </a:rPr>
              <a:t>2</a:t>
            </a:r>
            <a:r>
              <a:rPr lang="en-US" sz="2700" dirty="0">
                <a:solidFill>
                  <a:srgbClr val="C00000"/>
                </a:solidFill>
                <a:latin typeface="Perpetua" charset="0"/>
              </a:rPr>
              <a:t>).</a:t>
            </a:r>
          </a:p>
          <a:p>
            <a:endParaRPr lang="en-US" sz="2700" dirty="0">
              <a:solidFill>
                <a:srgbClr val="C00000"/>
              </a:solidFill>
              <a:latin typeface="Perpetua" charset="0"/>
            </a:endParaRPr>
          </a:p>
          <a:p>
            <a:pPr>
              <a:buFont typeface="Arial" charset="0"/>
              <a:buChar char="•"/>
            </a:pPr>
            <a:r>
              <a:rPr lang="en-US" sz="2700" dirty="0">
                <a:latin typeface="Perpetua" charset="0"/>
              </a:rPr>
              <a:t>the photons are emitted in a characteristic </a:t>
            </a:r>
            <a:r>
              <a:rPr lang="en-US" sz="2700" dirty="0">
                <a:solidFill>
                  <a:srgbClr val="C00000"/>
                </a:solidFill>
                <a:latin typeface="Perpetua" charset="0"/>
              </a:rPr>
              <a:t>dipolar form.</a:t>
            </a:r>
          </a:p>
        </p:txBody>
      </p:sp>
      <p:sp>
        <p:nvSpPr>
          <p:cNvPr id="6" name="Rectangle 5"/>
          <p:cNvSpPr>
            <a:spLocks noChangeArrowheads="1"/>
          </p:cNvSpPr>
          <p:nvPr/>
        </p:nvSpPr>
        <p:spPr bwMode="auto">
          <a:xfrm>
            <a:off x="152400" y="4549770"/>
            <a:ext cx="48006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dirty="0">
                <a:solidFill>
                  <a:srgbClr val="C00000"/>
                </a:solidFill>
                <a:latin typeface="Times New Roman"/>
                <a:cs typeface="Times New Roman"/>
              </a:rPr>
              <a:t>Maximum emission </a:t>
            </a:r>
            <a:r>
              <a:rPr lang="en-US" sz="2800" dirty="0">
                <a:latin typeface="Times New Roman"/>
                <a:cs typeface="Times New Roman"/>
              </a:rPr>
              <a:t>takes place </a:t>
            </a:r>
            <a:r>
              <a:rPr lang="en-US" sz="2800" dirty="0">
                <a:solidFill>
                  <a:srgbClr val="C00000"/>
                </a:solidFill>
                <a:latin typeface="Times New Roman"/>
                <a:cs typeface="Times New Roman"/>
              </a:rPr>
              <a:t>perpendicular to the direction of the acceleration, and is proportional to sin</a:t>
            </a:r>
            <a:r>
              <a:rPr lang="en-US" sz="2800" baseline="30000" dirty="0">
                <a:solidFill>
                  <a:srgbClr val="C00000"/>
                </a:solidFill>
                <a:latin typeface="Times New Roman"/>
                <a:cs typeface="Times New Roman"/>
              </a:rPr>
              <a:t>2</a:t>
            </a:r>
            <a:r>
              <a:rPr lang="en-US" sz="2800" dirty="0">
                <a:solidFill>
                  <a:srgbClr val="C00000"/>
                </a:solidFill>
                <a:latin typeface="Times New Roman"/>
                <a:cs typeface="Times New Roman"/>
              </a:rPr>
              <a:t>θ.</a:t>
            </a:r>
            <a:r>
              <a:rPr lang="en-US" sz="2800" dirty="0">
                <a:latin typeface="Times New Roman"/>
                <a:cs typeface="Times New Roman"/>
              </a:rPr>
              <a:t>    </a:t>
            </a:r>
          </a:p>
          <a:p>
            <a:r>
              <a:rPr lang="en-US" sz="2800" dirty="0">
                <a:solidFill>
                  <a:srgbClr val="C00000"/>
                </a:solidFill>
                <a:latin typeface="Times New Roman"/>
                <a:cs typeface="Times New Roman"/>
              </a:rPr>
              <a:t>(P </a:t>
            </a:r>
            <a:r>
              <a:rPr lang="el-GR" sz="2800" dirty="0">
                <a:solidFill>
                  <a:srgbClr val="C00000"/>
                </a:solidFill>
                <a:latin typeface="Times New Roman"/>
                <a:cs typeface="Times New Roman"/>
              </a:rPr>
              <a:t>α </a:t>
            </a:r>
            <a:r>
              <a:rPr lang="en-US" sz="2800" dirty="0">
                <a:solidFill>
                  <a:srgbClr val="C00000"/>
                </a:solidFill>
                <a:latin typeface="Times New Roman"/>
                <a:cs typeface="Times New Roman"/>
              </a:rPr>
              <a:t>sin</a:t>
            </a:r>
            <a:r>
              <a:rPr lang="en-US" sz="2800" baseline="30000" dirty="0">
                <a:solidFill>
                  <a:srgbClr val="C00000"/>
                </a:solidFill>
                <a:latin typeface="Times New Roman"/>
                <a:cs typeface="Times New Roman"/>
              </a:rPr>
              <a:t>2</a:t>
            </a:r>
            <a:r>
              <a:rPr lang="el-GR" sz="2800" dirty="0">
                <a:solidFill>
                  <a:srgbClr val="C00000"/>
                </a:solidFill>
                <a:latin typeface="Times New Roman"/>
                <a:cs typeface="Times New Roman"/>
              </a:rPr>
              <a:t>θ</a:t>
            </a:r>
            <a:r>
              <a:rPr lang="en-US" sz="2800" dirty="0">
                <a:solidFill>
                  <a:srgbClr val="C00000"/>
                </a:solidFill>
                <a:latin typeface="Times New Roman"/>
                <a:cs typeface="Times New Roman"/>
              </a:rPr>
              <a:t>)</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609600"/>
            <a:ext cx="4114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5029200" y="4648200"/>
            <a:ext cx="39100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400">
                <a:solidFill>
                  <a:srgbClr val="C00000"/>
                </a:solidFill>
                <a:latin typeface="Perpetua" charset="0"/>
              </a:rPr>
              <a:t>Dipolar emission from an accelerated charge</a:t>
            </a:r>
          </a:p>
        </p:txBody>
      </p:sp>
    </p:spTree>
    <p:extLst>
      <p:ext uri="{BB962C8B-B14F-4D97-AF65-F5344CB8AC3E}">
        <p14:creationId xmlns:p14="http://schemas.microsoft.com/office/powerpoint/2010/main" val="5649409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4"/>
                                        </p:tgtEl>
                                        <p:attrNameLst>
                                          <p:attrName>style.visibility</p:attrName>
                                        </p:attrNameLst>
                                      </p:cBhvr>
                                      <p:to>
                                        <p:strVal val="visible"/>
                                      </p:to>
                                    </p:set>
                                    <p:animEffect transition="in" filter="blinds(horizontal)">
                                      <p:cBhvr>
                                        <p:cTn id="12" dur="500"/>
                                        <p:tgtEl>
                                          <p:spTgt spid="133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4"/>
          <p:cNvSpPr>
            <a:spLocks noChangeArrowheads="1"/>
          </p:cNvSpPr>
          <p:nvPr/>
        </p:nvSpPr>
        <p:spPr bwMode="auto">
          <a:xfrm>
            <a:off x="152400" y="249238"/>
            <a:ext cx="8991600" cy="569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u="sng">
                <a:latin typeface="Perpetua" charset="0"/>
              </a:rPr>
              <a:t>Bremsstrahlung from an Electron Passing a Charged Particle</a:t>
            </a:r>
          </a:p>
          <a:p>
            <a:r>
              <a:rPr lang="en-US" sz="2800">
                <a:latin typeface="Perpetua" charset="0"/>
              </a:rPr>
              <a:t>Bremsstrahlung, or braking radiation, is emitted when a charged particle moves in an electric field, E. </a:t>
            </a:r>
            <a:r>
              <a:rPr lang="en-US" sz="2800">
                <a:solidFill>
                  <a:srgbClr val="C00000"/>
                </a:solidFill>
                <a:latin typeface="Perpetua" charset="0"/>
              </a:rPr>
              <a:t>The particle emits energy in the form of electromagnetic</a:t>
            </a:r>
            <a:r>
              <a:rPr lang="en-US" sz="2800" b="1">
                <a:solidFill>
                  <a:srgbClr val="C00000"/>
                </a:solidFill>
                <a:latin typeface="Perpetua" charset="0"/>
              </a:rPr>
              <a:t> </a:t>
            </a:r>
            <a:r>
              <a:rPr lang="en-US" sz="2800">
                <a:latin typeface="Perpetua" charset="0"/>
              </a:rPr>
              <a:t>radiation, at the expense of its kinetic energy, hence the name ``braking radiation''.</a:t>
            </a:r>
          </a:p>
          <a:p>
            <a:endParaRPr lang="en-US" sz="2800">
              <a:latin typeface="Perpetua" charset="0"/>
            </a:endParaRPr>
          </a:p>
          <a:p>
            <a:endParaRPr lang="en-US" sz="2800">
              <a:latin typeface="Perpetua" charset="0"/>
            </a:endParaRPr>
          </a:p>
          <a:p>
            <a:r>
              <a:rPr lang="en-US" sz="2800">
                <a:latin typeface="Perpetua" charset="0"/>
              </a:rPr>
              <a:t>The major astrophysically relevant example of bremsstrahlung, is when anelectron, e− with velocity v, passes a charge consisting of Z protons, with total charge Ze+. The impact parameter b of the interaction is the distance of closest approach.</a:t>
            </a:r>
          </a:p>
          <a:p>
            <a:endParaRPr lang="en-US" sz="2800">
              <a:latin typeface="Perpetua" charset="0"/>
            </a:endParaRPr>
          </a:p>
        </p:txBody>
      </p:sp>
      <p:sp>
        <p:nvSpPr>
          <p:cNvPr id="6" name="Rectangle 5"/>
          <p:cNvSpPr>
            <a:spLocks noChangeArrowheads="1"/>
          </p:cNvSpPr>
          <p:nvPr/>
        </p:nvSpPr>
        <p:spPr bwMode="auto">
          <a:xfrm>
            <a:off x="228600" y="5768975"/>
            <a:ext cx="8915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a:latin typeface="Perpetua" charset="0"/>
              </a:rPr>
              <a:t>The electron is accelerated during its interaction, and since the acceleration is not uniform it emits photons with a range of wavelengths, i.e. a spectrum.</a:t>
            </a:r>
          </a:p>
        </p:txBody>
      </p:sp>
    </p:spTree>
    <p:extLst>
      <p:ext uri="{BB962C8B-B14F-4D97-AF65-F5344CB8AC3E}">
        <p14:creationId xmlns:p14="http://schemas.microsoft.com/office/powerpoint/2010/main" val="22045953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25" name="Picture 5" descr="bremmsstr-radi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620713"/>
            <a:ext cx="6985000"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286" name="Text Box 6"/>
          <p:cNvSpPr txBox="1">
            <a:spLocks noChangeArrowheads="1"/>
          </p:cNvSpPr>
          <p:nvPr/>
        </p:nvSpPr>
        <p:spPr bwMode="auto">
          <a:xfrm>
            <a:off x="0" y="4005263"/>
            <a:ext cx="882015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600" b="0">
                <a:cs typeface="Arial" charset="0"/>
              </a:rPr>
              <a:t>Bremsstrahlung radiation. An electron e- passes an ion with charge Ze+ with an impact parameter, b. Forces acting on the charge during the passage cause the emission of photons, hv.</a:t>
            </a:r>
            <a:endParaRPr lang="de-DE" sz="2600" b="0">
              <a:cs typeface="Arial" charset="0"/>
            </a:endParaRPr>
          </a:p>
        </p:txBody>
      </p:sp>
    </p:spTree>
    <p:extLst>
      <p:ext uri="{BB962C8B-B14F-4D97-AF65-F5344CB8AC3E}">
        <p14:creationId xmlns:p14="http://schemas.microsoft.com/office/powerpoint/2010/main" val="3288781568"/>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2" name="Text Box 4"/>
          <p:cNvSpPr txBox="1">
            <a:spLocks noChangeArrowheads="1"/>
          </p:cNvSpPr>
          <p:nvPr/>
        </p:nvSpPr>
        <p:spPr bwMode="auto">
          <a:xfrm>
            <a:off x="250825" y="601119"/>
            <a:ext cx="8893175"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457200" indent="-457200">
              <a:spcBef>
                <a:spcPct val="50000"/>
              </a:spcBef>
              <a:buFont typeface="Arial"/>
              <a:buChar char="•"/>
              <a:defRPr/>
            </a:pPr>
            <a:r>
              <a:rPr lang="en-GB" sz="3000" b="0" dirty="0">
                <a:latin typeface="Times New Roman"/>
                <a:cs typeface="Times New Roman"/>
              </a:rPr>
              <a:t>The electron is accelerated during its </a:t>
            </a:r>
            <a:r>
              <a:rPr lang="en-GB" sz="3000" b="0" dirty="0" smtClean="0">
                <a:latin typeface="Times New Roman"/>
                <a:cs typeface="Times New Roman"/>
              </a:rPr>
              <a:t>interaction</a:t>
            </a:r>
            <a:endParaRPr lang="en-GB" sz="3000" dirty="0">
              <a:latin typeface="Times New Roman"/>
              <a:cs typeface="Times New Roman"/>
            </a:endParaRPr>
          </a:p>
          <a:p>
            <a:pPr marL="457200" indent="-457200">
              <a:spcBef>
                <a:spcPct val="50000"/>
              </a:spcBef>
              <a:buFont typeface="Arial"/>
              <a:buChar char="•"/>
              <a:defRPr/>
            </a:pPr>
            <a:r>
              <a:rPr lang="en-GB" sz="3000" dirty="0" smtClean="0">
                <a:latin typeface="Times New Roman"/>
                <a:cs typeface="Times New Roman"/>
              </a:rPr>
              <a:t>If </a:t>
            </a:r>
            <a:r>
              <a:rPr lang="en-GB" sz="3000" b="0" dirty="0" smtClean="0">
                <a:latin typeface="Times New Roman"/>
                <a:cs typeface="Times New Roman"/>
              </a:rPr>
              <a:t>acceleration </a:t>
            </a:r>
            <a:r>
              <a:rPr lang="en-GB" sz="3000" b="0" dirty="0">
                <a:latin typeface="Times New Roman"/>
                <a:cs typeface="Times New Roman"/>
              </a:rPr>
              <a:t>is not uniform it emits photons with a range of wavelengths, i.e. a spectrum</a:t>
            </a:r>
            <a:r>
              <a:rPr lang="en-GB" sz="3000" b="0" dirty="0" smtClean="0">
                <a:latin typeface="Times New Roman"/>
                <a:cs typeface="Times New Roman"/>
              </a:rPr>
              <a:t>.</a:t>
            </a:r>
          </a:p>
          <a:p>
            <a:pPr marL="457200" indent="-457200">
              <a:spcBef>
                <a:spcPct val="50000"/>
              </a:spcBef>
              <a:buFont typeface="Arial"/>
              <a:buChar char="•"/>
              <a:defRPr/>
            </a:pPr>
            <a:r>
              <a:rPr lang="en-GB" sz="3000" b="0" dirty="0" smtClean="0">
                <a:latin typeface="Times New Roman"/>
                <a:cs typeface="Times New Roman"/>
              </a:rPr>
              <a:t> </a:t>
            </a:r>
            <a:r>
              <a:rPr lang="en-GB" sz="3000" b="0" dirty="0">
                <a:latin typeface="Times New Roman"/>
                <a:cs typeface="Times New Roman"/>
              </a:rPr>
              <a:t>The power emitted can be computed from </a:t>
            </a:r>
            <a:r>
              <a:rPr lang="en-GB" sz="3000" b="0" dirty="0" err="1">
                <a:latin typeface="Times New Roman"/>
                <a:cs typeface="Times New Roman"/>
              </a:rPr>
              <a:t>Larmor's</a:t>
            </a:r>
            <a:r>
              <a:rPr lang="en-GB" sz="3000" b="0" dirty="0">
                <a:latin typeface="Times New Roman"/>
                <a:cs typeface="Times New Roman"/>
              </a:rPr>
              <a:t> formula </a:t>
            </a:r>
            <a:endParaRPr lang="en-GB" sz="3000" b="0" dirty="0" smtClean="0">
              <a:latin typeface="Times New Roman"/>
              <a:cs typeface="Times New Roman"/>
            </a:endParaRPr>
          </a:p>
          <a:p>
            <a:pPr marL="457200" indent="-457200">
              <a:spcBef>
                <a:spcPct val="50000"/>
              </a:spcBef>
              <a:buFont typeface="Arial"/>
              <a:buChar char="•"/>
              <a:defRPr/>
            </a:pPr>
            <a:r>
              <a:rPr lang="en-GB" sz="3000" b="0" dirty="0" smtClean="0">
                <a:latin typeface="Times New Roman"/>
                <a:cs typeface="Times New Roman"/>
              </a:rPr>
              <a:t>flat </a:t>
            </a:r>
            <a:r>
              <a:rPr lang="en-GB" sz="3000" b="0" dirty="0">
                <a:latin typeface="Times New Roman"/>
                <a:cs typeface="Times New Roman"/>
              </a:rPr>
              <a:t>spectrum in frequency with an upper </a:t>
            </a:r>
            <a:r>
              <a:rPr lang="en-GB" sz="3000" b="0" dirty="0" err="1">
                <a:latin typeface="Times New Roman"/>
                <a:cs typeface="Times New Roman"/>
              </a:rPr>
              <a:t>cutoff</a:t>
            </a:r>
            <a:r>
              <a:rPr lang="en-GB" sz="3000" b="0" dirty="0">
                <a:latin typeface="Times New Roman"/>
                <a:cs typeface="Times New Roman"/>
              </a:rPr>
              <a:t>, </a:t>
            </a:r>
            <a:r>
              <a:rPr lang="en-GB" sz="3000" b="0" dirty="0" err="1" smtClean="0">
                <a:latin typeface="Times New Roman"/>
                <a:cs typeface="Times New Roman"/>
              </a:rPr>
              <a:t>ω</a:t>
            </a:r>
            <a:r>
              <a:rPr lang="en-GB" sz="3000" b="0" baseline="-25000" dirty="0" err="1" smtClean="0">
                <a:latin typeface="Times New Roman"/>
                <a:cs typeface="Times New Roman"/>
              </a:rPr>
              <a:t>cut</a:t>
            </a:r>
            <a:r>
              <a:rPr lang="en-GB" sz="3000" b="0" dirty="0">
                <a:latin typeface="Times New Roman"/>
                <a:cs typeface="Times New Roman"/>
              </a:rPr>
              <a:t>), which is related to the interaction time, </a:t>
            </a:r>
            <a:r>
              <a:rPr lang="de-DE" sz="3000" b="0" dirty="0" err="1" smtClean="0">
                <a:latin typeface="Times New Roman"/>
                <a:cs typeface="Times New Roman"/>
                <a:sym typeface="Symbol" charset="0"/>
              </a:rPr>
              <a:t>Δ</a:t>
            </a:r>
            <a:r>
              <a:rPr lang="en-GB" sz="3000" dirty="0" smtClean="0">
                <a:latin typeface="Times New Roman"/>
                <a:cs typeface="Times New Roman"/>
              </a:rPr>
              <a:t> </a:t>
            </a:r>
            <a:r>
              <a:rPr lang="en-GB" sz="3000" b="0" dirty="0">
                <a:latin typeface="Times New Roman"/>
                <a:cs typeface="Times New Roman"/>
              </a:rPr>
              <a:t>t = v/b, or interaction frequency </a:t>
            </a:r>
            <a:r>
              <a:rPr lang="de-DE" sz="3000" b="0" dirty="0" err="1">
                <a:latin typeface="Times New Roman"/>
                <a:cs typeface="Times New Roman"/>
              </a:rPr>
              <a:t>w</a:t>
            </a:r>
            <a:r>
              <a:rPr lang="en-GB" sz="3000" b="0" dirty="0">
                <a:latin typeface="Times New Roman"/>
                <a:cs typeface="Times New Roman"/>
              </a:rPr>
              <a:t> = 1</a:t>
            </a:r>
            <a:r>
              <a:rPr lang="en-GB" sz="3000" b="0" dirty="0" smtClean="0">
                <a:latin typeface="Times New Roman"/>
                <a:cs typeface="Times New Roman"/>
              </a:rPr>
              <a:t>/</a:t>
            </a:r>
            <a:r>
              <a:rPr lang="en-GB" sz="3000" b="0" dirty="0" err="1" smtClean="0">
                <a:latin typeface="Times New Roman"/>
                <a:cs typeface="Times New Roman"/>
              </a:rPr>
              <a:t>Δt</a:t>
            </a:r>
            <a:r>
              <a:rPr lang="en-GB" sz="3000" b="0" dirty="0" smtClean="0">
                <a:latin typeface="Times New Roman"/>
                <a:cs typeface="Times New Roman"/>
              </a:rPr>
              <a:t> </a:t>
            </a:r>
            <a:r>
              <a:rPr lang="en-GB" sz="3000" b="0" dirty="0">
                <a:latin typeface="Times New Roman"/>
                <a:cs typeface="Times New Roman"/>
              </a:rPr>
              <a:t>= b/v, is produced. </a:t>
            </a:r>
            <a:endParaRPr lang="de-DE" sz="3000" b="0" dirty="0">
              <a:latin typeface="Times New Roman"/>
              <a:cs typeface="Times New Roman"/>
            </a:endParaRPr>
          </a:p>
        </p:txBody>
      </p:sp>
    </p:spTree>
    <p:extLst>
      <p:ext uri="{BB962C8B-B14F-4D97-AF65-F5344CB8AC3E}">
        <p14:creationId xmlns:p14="http://schemas.microsoft.com/office/powerpoint/2010/main" val="3190668521"/>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0" y="260350"/>
            <a:ext cx="88931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b="0" dirty="0">
                <a:latin typeface="Times New Roman"/>
                <a:cs typeface="Times New Roman"/>
              </a:rPr>
              <a:t>The intensity in the flat part of the spectrum, where </a:t>
            </a:r>
            <a:r>
              <a:rPr lang="en-GB" sz="2800" b="0" dirty="0" smtClean="0">
                <a:latin typeface="Times New Roman"/>
                <a:cs typeface="Times New Roman"/>
              </a:rPr>
              <a:t>(</a:t>
            </a:r>
            <a:r>
              <a:rPr lang="en-GB" sz="2800" b="0" dirty="0" err="1" smtClean="0">
                <a:latin typeface="Times New Roman"/>
                <a:cs typeface="Times New Roman"/>
              </a:rPr>
              <a:t>ω</a:t>
            </a:r>
            <a:r>
              <a:rPr lang="en-GB" sz="2800" b="0" dirty="0" smtClean="0">
                <a:latin typeface="Times New Roman"/>
                <a:cs typeface="Times New Roman"/>
              </a:rPr>
              <a:t>&lt; </a:t>
            </a:r>
            <a:r>
              <a:rPr lang="en-GB" sz="2800" b="0" dirty="0" err="1" smtClean="0">
                <a:latin typeface="Times New Roman"/>
                <a:cs typeface="Times New Roman"/>
              </a:rPr>
              <a:t>ω</a:t>
            </a:r>
            <a:r>
              <a:rPr lang="en-GB" sz="2800" b="0" baseline="-25000" dirty="0" err="1" smtClean="0">
                <a:latin typeface="Times New Roman"/>
                <a:cs typeface="Times New Roman"/>
              </a:rPr>
              <a:t>cut</a:t>
            </a:r>
            <a:r>
              <a:rPr lang="en-GB" sz="2800" b="0" dirty="0">
                <a:latin typeface="Times New Roman"/>
                <a:cs typeface="Times New Roman"/>
              </a:rPr>
              <a:t>) is given by</a:t>
            </a:r>
            <a:r>
              <a:rPr lang="en-GB" sz="2800" dirty="0">
                <a:latin typeface="Times New Roman"/>
                <a:cs typeface="Times New Roman"/>
              </a:rPr>
              <a:t> </a:t>
            </a:r>
            <a:endParaRPr lang="de-DE" sz="2800" dirty="0">
              <a:latin typeface="Times New Roman"/>
              <a:cs typeface="Times New Roman"/>
            </a:endParaRPr>
          </a:p>
        </p:txBody>
      </p:sp>
      <p:sp>
        <p:nvSpPr>
          <p:cNvPr id="223236" name="Rectangle 4"/>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Arial" charset="0"/>
            </a:endParaRPr>
          </a:p>
        </p:txBody>
      </p:sp>
      <p:graphicFrame>
        <p:nvGraphicFramePr>
          <p:cNvPr id="233475" name="Object 3"/>
          <p:cNvGraphicFramePr>
            <a:graphicFrameLocks noChangeAspect="1"/>
          </p:cNvGraphicFramePr>
          <p:nvPr/>
        </p:nvGraphicFramePr>
        <p:xfrm>
          <a:off x="2843213" y="1412875"/>
          <a:ext cx="2879725" cy="1176338"/>
        </p:xfrm>
        <a:graphic>
          <a:graphicData uri="http://schemas.openxmlformats.org/presentationml/2006/ole">
            <mc:AlternateContent xmlns:mc="http://schemas.openxmlformats.org/markup-compatibility/2006">
              <mc:Choice xmlns:v="urn:schemas-microsoft-com:vml" Requires="v">
                <p:oleObj spid="_x0000_s84008" name="Equation" r:id="rId3" imgW="1143000" imgH="469900" progId="Equation.DSMT4">
                  <p:embed/>
                </p:oleObj>
              </mc:Choice>
              <mc:Fallback>
                <p:oleObj name="Equation" r:id="rId3" imgW="1143000" imgH="4699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412875"/>
                        <a:ext cx="2879725"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3883" y="3195638"/>
            <a:ext cx="3499548" cy="3288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3468775"/>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Dating Techniques</a:t>
            </a:r>
          </a:p>
        </p:txBody>
      </p:sp>
      <p:sp>
        <p:nvSpPr>
          <p:cNvPr id="12291" name="Rectangle 3"/>
          <p:cNvSpPr>
            <a:spLocks noGrp="1" noChangeArrowheads="1"/>
          </p:cNvSpPr>
          <p:nvPr>
            <p:ph type="body" idx="1"/>
          </p:nvPr>
        </p:nvSpPr>
        <p:spPr/>
        <p:txBody>
          <a:bodyPr/>
          <a:lstStyle/>
          <a:p>
            <a:r>
              <a:rPr lang="en-US"/>
              <a:t>Four Categories</a:t>
            </a:r>
          </a:p>
          <a:p>
            <a:pPr lvl="1"/>
            <a:r>
              <a:rPr lang="en-US"/>
              <a:t>Radio-isotope methods</a:t>
            </a:r>
          </a:p>
          <a:p>
            <a:pPr lvl="1"/>
            <a:r>
              <a:rPr lang="en-US"/>
              <a:t>Paleomagnetic methods</a:t>
            </a:r>
          </a:p>
          <a:p>
            <a:pPr lvl="1"/>
            <a:r>
              <a:rPr lang="en-US"/>
              <a:t>Organic/inorganic chemical methods</a:t>
            </a:r>
          </a:p>
          <a:p>
            <a:pPr lvl="1"/>
            <a:r>
              <a:rPr lang="en-US"/>
              <a:t>Biological methods</a:t>
            </a:r>
          </a:p>
        </p:txBody>
      </p:sp>
    </p:spTree>
    <p:extLst>
      <p:ext uri="{BB962C8B-B14F-4D97-AF65-F5344CB8AC3E}">
        <p14:creationId xmlns:p14="http://schemas.microsoft.com/office/powerpoint/2010/main" val="7969798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p:txBody>
          <a:bodyPr/>
          <a:lstStyle/>
          <a:p>
            <a:r>
              <a:rPr lang="en-US"/>
              <a:t>Radio-isotopic Method</a:t>
            </a:r>
          </a:p>
        </p:txBody>
      </p:sp>
      <p:sp>
        <p:nvSpPr>
          <p:cNvPr id="13315" name="Rectangle 1027"/>
          <p:cNvSpPr>
            <a:spLocks noGrp="1" noChangeArrowheads="1"/>
          </p:cNvSpPr>
          <p:nvPr>
            <p:ph type="body" idx="1"/>
          </p:nvPr>
        </p:nvSpPr>
        <p:spPr/>
        <p:txBody>
          <a:bodyPr/>
          <a:lstStyle/>
          <a:p>
            <a:pPr>
              <a:lnSpc>
                <a:spcPct val="90000"/>
              </a:lnSpc>
            </a:pPr>
            <a:r>
              <a:rPr lang="en-US"/>
              <a:t>Based on disintegration of unstable nuclei</a:t>
            </a:r>
          </a:p>
          <a:p>
            <a:pPr lvl="1">
              <a:lnSpc>
                <a:spcPct val="90000"/>
              </a:lnSpc>
            </a:pPr>
            <a:r>
              <a:rPr lang="en-US"/>
              <a:t>Negatron decay (n     p</a:t>
            </a:r>
            <a:r>
              <a:rPr lang="en-US" baseline="30000"/>
              <a:t>+</a:t>
            </a:r>
            <a:r>
              <a:rPr lang="en-US"/>
              <a:t> + </a:t>
            </a:r>
            <a:r>
              <a:rPr lang="en-US">
                <a:latin typeface="Symbol" charset="0"/>
              </a:rPr>
              <a:t>b</a:t>
            </a:r>
            <a:r>
              <a:rPr lang="en-US" baseline="30000"/>
              <a:t>-</a:t>
            </a:r>
            <a:r>
              <a:rPr lang="en-US"/>
              <a:t> + energy)</a:t>
            </a:r>
          </a:p>
          <a:p>
            <a:pPr lvl="1">
              <a:lnSpc>
                <a:spcPct val="90000"/>
              </a:lnSpc>
            </a:pPr>
            <a:endParaRPr lang="en-US"/>
          </a:p>
          <a:p>
            <a:pPr lvl="1">
              <a:lnSpc>
                <a:spcPct val="90000"/>
              </a:lnSpc>
            </a:pPr>
            <a:endParaRPr lang="en-US"/>
          </a:p>
          <a:p>
            <a:pPr lvl="1">
              <a:lnSpc>
                <a:spcPct val="90000"/>
              </a:lnSpc>
            </a:pPr>
            <a:r>
              <a:rPr lang="en-US"/>
              <a:t>Positron decay   (p</a:t>
            </a:r>
            <a:r>
              <a:rPr lang="en-US" baseline="30000"/>
              <a:t>+</a:t>
            </a:r>
            <a:r>
              <a:rPr lang="en-US"/>
              <a:t> 	  n + </a:t>
            </a:r>
            <a:r>
              <a:rPr lang="en-US">
                <a:latin typeface="Symbol" charset="0"/>
              </a:rPr>
              <a:t>b</a:t>
            </a:r>
            <a:r>
              <a:rPr lang="en-US" baseline="30000"/>
              <a:t>+</a:t>
            </a:r>
            <a:r>
              <a:rPr lang="en-US"/>
              <a:t> + energy)</a:t>
            </a:r>
          </a:p>
          <a:p>
            <a:pPr lvl="1">
              <a:lnSpc>
                <a:spcPct val="90000"/>
              </a:lnSpc>
            </a:pPr>
            <a:endParaRPr lang="en-US"/>
          </a:p>
          <a:p>
            <a:pPr lvl="1">
              <a:lnSpc>
                <a:spcPct val="90000"/>
              </a:lnSpc>
            </a:pPr>
            <a:endParaRPr lang="en-US"/>
          </a:p>
          <a:p>
            <a:pPr lvl="1">
              <a:lnSpc>
                <a:spcPct val="90000"/>
              </a:lnSpc>
            </a:pPr>
            <a:r>
              <a:rPr lang="en-US"/>
              <a:t>Alpha decay 	     (</a:t>
            </a:r>
            <a:r>
              <a:rPr lang="en-US" baseline="30000"/>
              <a:t>A</a:t>
            </a:r>
            <a:r>
              <a:rPr lang="en-US"/>
              <a:t>X       </a:t>
            </a:r>
            <a:r>
              <a:rPr lang="en-US" baseline="30000"/>
              <a:t>A-4</a:t>
            </a:r>
            <a:r>
              <a:rPr lang="en-US"/>
              <a:t>Y + He)</a:t>
            </a:r>
          </a:p>
        </p:txBody>
      </p:sp>
      <p:sp>
        <p:nvSpPr>
          <p:cNvPr id="13316" name="Line 1028"/>
          <p:cNvSpPr>
            <a:spLocks noChangeShapeType="1"/>
          </p:cNvSpPr>
          <p:nvPr/>
        </p:nvSpPr>
        <p:spPr bwMode="auto">
          <a:xfrm>
            <a:off x="4191000" y="27432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17" name="Line 1029"/>
          <p:cNvSpPr>
            <a:spLocks noChangeShapeType="1"/>
          </p:cNvSpPr>
          <p:nvPr/>
        </p:nvSpPr>
        <p:spPr bwMode="auto">
          <a:xfrm>
            <a:off x="4191000" y="4191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318" name="Line 1030"/>
          <p:cNvSpPr>
            <a:spLocks noChangeShapeType="1"/>
          </p:cNvSpPr>
          <p:nvPr/>
        </p:nvSpPr>
        <p:spPr bwMode="auto">
          <a:xfrm>
            <a:off x="4572000" y="55626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pic>
        <p:nvPicPr>
          <p:cNvPr id="13319" name="Picture 1031" descr="C:\Documents and Settings\German\My Documents\Paleoclimate-Class\Radiocarbon\Imagealph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5803900"/>
            <a:ext cx="3733800" cy="1054100"/>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1032" descr="C:\Documents and Settings\German\My Documents\Paleoclimate-Class\Radiocarbon\Imagebet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613" y="4281488"/>
            <a:ext cx="3760787" cy="1052512"/>
          </a:xfrm>
          <a:prstGeom prst="rect">
            <a:avLst/>
          </a:prstGeom>
          <a:noFill/>
          <a:extLst>
            <a:ext uri="{909E8E84-426E-40dd-AFC4-6F175D3DCCD1}">
              <a14:hiddenFill xmlns:a14="http://schemas.microsoft.com/office/drawing/2010/main">
                <a:solidFill>
                  <a:srgbClr val="FFFFFF"/>
                </a:solidFill>
              </a14:hiddenFill>
            </a:ext>
          </a:extLst>
        </p:spPr>
      </p:pic>
      <p:pic>
        <p:nvPicPr>
          <p:cNvPr id="13321" name="Picture 1033" descr="C:\Documents and Settings\German\My Documents\Paleoclimate-Class\Radiocarbon\Imagebet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895600"/>
            <a:ext cx="3733800" cy="1027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4663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r>
              <a:rPr lang="en-US"/>
              <a:t>To be a useful for dating, radio-isotopes must:</a:t>
            </a:r>
          </a:p>
        </p:txBody>
      </p:sp>
      <p:sp>
        <p:nvSpPr>
          <p:cNvPr id="14339" name="Rectangle 3"/>
          <p:cNvSpPr>
            <a:spLocks noGrp="1" noChangeArrowheads="1"/>
          </p:cNvSpPr>
          <p:nvPr>
            <p:ph type="body" idx="1"/>
          </p:nvPr>
        </p:nvSpPr>
        <p:spPr/>
        <p:txBody>
          <a:bodyPr/>
          <a:lstStyle/>
          <a:p>
            <a:r>
              <a:rPr lang="en-US"/>
              <a:t>be measurable </a:t>
            </a:r>
          </a:p>
          <a:p>
            <a:r>
              <a:rPr lang="en-US"/>
              <a:t>have known rate of decay</a:t>
            </a:r>
          </a:p>
          <a:p>
            <a:r>
              <a:rPr lang="en-US"/>
              <a:t>have appropriate t</a:t>
            </a:r>
            <a:r>
              <a:rPr lang="en-US" baseline="-25000"/>
              <a:t>1/2</a:t>
            </a:r>
            <a:r>
              <a:rPr lang="en-US"/>
              <a:t> </a:t>
            </a:r>
          </a:p>
          <a:p>
            <a:r>
              <a:rPr lang="en-US"/>
              <a:t>have known initial concentrations</a:t>
            </a:r>
          </a:p>
          <a:p>
            <a:r>
              <a:rPr lang="en-US"/>
              <a:t>be a connection between event and radioisotope</a:t>
            </a:r>
          </a:p>
          <a:p>
            <a:endParaRPr lang="en-US"/>
          </a:p>
        </p:txBody>
      </p:sp>
    </p:spTree>
    <p:extLst>
      <p:ext uri="{BB962C8B-B14F-4D97-AF65-F5344CB8AC3E}">
        <p14:creationId xmlns:p14="http://schemas.microsoft.com/office/powerpoint/2010/main" val="127192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0818" name="Rectangle 2"/>
          <p:cNvSpPr>
            <a:spLocks noGrp="1" noChangeArrowheads="1"/>
          </p:cNvSpPr>
          <p:nvPr>
            <p:ph type="title"/>
          </p:nvPr>
        </p:nvSpPr>
        <p:spPr>
          <a:xfrm>
            <a:off x="806307" y="-105359"/>
            <a:ext cx="7315200" cy="1143000"/>
          </a:xfrm>
        </p:spPr>
        <p:txBody>
          <a:bodyPr/>
          <a:lstStyle/>
          <a:p>
            <a:pPr algn="ctr"/>
            <a:r>
              <a:rPr lang="en-US" dirty="0"/>
              <a:t>Conservation Laws</a:t>
            </a:r>
          </a:p>
        </p:txBody>
      </p:sp>
      <p:sp>
        <p:nvSpPr>
          <p:cNvPr id="930819" name="Text Box 3"/>
          <p:cNvSpPr txBox="1">
            <a:spLocks noChangeArrowheads="1"/>
          </p:cNvSpPr>
          <p:nvPr/>
        </p:nvSpPr>
        <p:spPr bwMode="auto">
          <a:xfrm>
            <a:off x="806307" y="809807"/>
            <a:ext cx="7696200" cy="1754327"/>
          </a:xfrm>
          <a:prstGeom prst="rect">
            <a:avLst/>
          </a:prstGeom>
          <a:solidFill>
            <a:srgbClr val="CCFFCC"/>
          </a:solidFill>
          <a:ln w="38100">
            <a:solidFill>
              <a:srgbClr val="000000"/>
            </a:solidFill>
            <a:miter lim="800000"/>
            <a:headEnd/>
            <a:tailEnd/>
          </a:ln>
          <a:effectLst>
            <a:outerShdw blurRad="63500" dist="107763" dir="8100000" algn="ctr" rotWithShape="0">
              <a:schemeClr val="bg2">
                <a:alpha val="74998"/>
              </a:schemeClr>
            </a:outerShdw>
          </a:effectLst>
        </p:spPr>
        <p:txBody>
          <a:bodyPr>
            <a:spAutoFit/>
          </a:bodyPr>
          <a:lstStyle/>
          <a:p>
            <a:r>
              <a:rPr lang="en-US" sz="3600" dirty="0">
                <a:solidFill>
                  <a:srgbClr val="000000"/>
                </a:solidFill>
                <a:effectLst/>
              </a:rPr>
              <a:t>For any nuclear reaction, there are three conservation laws which must be obeyed:</a:t>
            </a:r>
          </a:p>
        </p:txBody>
      </p:sp>
      <p:sp>
        <p:nvSpPr>
          <p:cNvPr id="930820" name="Text Box 4"/>
          <p:cNvSpPr txBox="1">
            <a:spLocks noChangeArrowheads="1"/>
          </p:cNvSpPr>
          <p:nvPr/>
        </p:nvSpPr>
        <p:spPr bwMode="auto">
          <a:xfrm>
            <a:off x="533400" y="2566761"/>
            <a:ext cx="7696200" cy="156966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n-US" sz="3200" u="sng" dirty="0">
                <a:solidFill>
                  <a:srgbClr val="FFFF00"/>
                </a:solidFill>
                <a:effectLst>
                  <a:outerShdw blurRad="38100" dist="38100" dir="2700000" algn="tl">
                    <a:srgbClr val="000000"/>
                  </a:outerShdw>
                </a:effectLst>
              </a:rPr>
              <a:t>Conservation of Charge:</a:t>
            </a:r>
            <a:r>
              <a:rPr lang="en-US" sz="3200" dirty="0">
                <a:effectLst>
                  <a:outerShdw blurRad="38100" dist="38100" dir="2700000" algn="tl">
                    <a:srgbClr val="000000"/>
                  </a:outerShdw>
                </a:effectLst>
              </a:rPr>
              <a:t> The total charge of a system can neither be increased nor decreased.</a:t>
            </a:r>
          </a:p>
        </p:txBody>
      </p:sp>
      <p:sp>
        <p:nvSpPr>
          <p:cNvPr id="930825" name="Text Box 9"/>
          <p:cNvSpPr txBox="1">
            <a:spLocks noChangeArrowheads="1"/>
          </p:cNvSpPr>
          <p:nvPr/>
        </p:nvSpPr>
        <p:spPr bwMode="auto">
          <a:xfrm>
            <a:off x="533400" y="4187199"/>
            <a:ext cx="7696200" cy="107721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0"/>
              </a:spcBef>
            </a:pPr>
            <a:r>
              <a:rPr kumimoji="0" lang="en-US" sz="3200" u="sng" dirty="0">
                <a:solidFill>
                  <a:srgbClr val="FFFF00"/>
                </a:solidFill>
                <a:effectLst>
                  <a:outerShdw blurRad="38100" dist="38100" dir="2700000" algn="tl">
                    <a:srgbClr val="000000"/>
                  </a:outerShdw>
                </a:effectLst>
              </a:rPr>
              <a:t>Conservation of Nucleons:</a:t>
            </a:r>
            <a:r>
              <a:rPr kumimoji="0" lang="en-US" sz="3200" dirty="0">
                <a:effectLst>
                  <a:outerShdw blurRad="38100" dist="38100" dir="2700000" algn="tl">
                    <a:srgbClr val="000000"/>
                  </a:outerShdw>
                </a:effectLst>
              </a:rPr>
              <a:t> The total number of nucleons in a reaction must be unchanged.</a:t>
            </a:r>
          </a:p>
        </p:txBody>
      </p:sp>
      <p:sp>
        <p:nvSpPr>
          <p:cNvPr id="930826" name="Text Box 10"/>
          <p:cNvSpPr txBox="1">
            <a:spLocks noChangeArrowheads="1"/>
          </p:cNvSpPr>
          <p:nvPr/>
        </p:nvSpPr>
        <p:spPr bwMode="auto">
          <a:xfrm>
            <a:off x="609600" y="5342210"/>
            <a:ext cx="7696200" cy="156966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0"/>
              </a:spcBef>
            </a:pPr>
            <a:r>
              <a:rPr kumimoji="0" lang="en-US" sz="3200" u="sng" dirty="0">
                <a:solidFill>
                  <a:srgbClr val="FFFF00"/>
                </a:solidFill>
                <a:effectLst>
                  <a:outerShdw blurRad="38100" dist="38100" dir="2700000" algn="tl">
                    <a:srgbClr val="000000"/>
                  </a:outerShdw>
                </a:effectLst>
              </a:rPr>
              <a:t>Conservation of Mass Energy:</a:t>
            </a:r>
            <a:r>
              <a:rPr kumimoji="0" lang="en-US" sz="3200" dirty="0">
                <a:effectLst>
                  <a:outerShdw blurRad="38100" dist="38100" dir="2700000" algn="tl">
                    <a:srgbClr val="000000"/>
                  </a:outerShdw>
                </a:effectLst>
              </a:rPr>
              <a:t> The total mass-energy of a system must not change in a nuclear reaction.</a:t>
            </a:r>
          </a:p>
        </p:txBody>
      </p:sp>
    </p:spTree>
    <p:extLst>
      <p:ext uri="{BB962C8B-B14F-4D97-AF65-F5344CB8AC3E}">
        <p14:creationId xmlns:p14="http://schemas.microsoft.com/office/powerpoint/2010/main" val="39408266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30818"/>
                                        </p:tgtEl>
                                        <p:attrNameLst>
                                          <p:attrName>style.visibility</p:attrName>
                                        </p:attrNameLst>
                                      </p:cBhvr>
                                      <p:to>
                                        <p:strVal val="visible"/>
                                      </p:to>
                                    </p:set>
                                    <p:animEffect transition="in" filter="box(out)">
                                      <p:cBhvr>
                                        <p:cTn id="7" dur="500"/>
                                        <p:tgtEl>
                                          <p:spTgt spid="93081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par>
                          <p:cTn id="8" fill="hold" nodeType="afterGroup">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930819"/>
                                        </p:tgtEl>
                                        <p:attrNameLst>
                                          <p:attrName>style.visibility</p:attrName>
                                        </p:attrNameLst>
                                      </p:cBhvr>
                                      <p:to>
                                        <p:strVal val="visible"/>
                                      </p:to>
                                    </p:set>
                                    <p:anim calcmode="lin" valueType="num">
                                      <p:cBhvr additive="base">
                                        <p:cTn id="11" dur="500" fill="hold"/>
                                        <p:tgtEl>
                                          <p:spTgt spid="930819"/>
                                        </p:tgtEl>
                                        <p:attrNameLst>
                                          <p:attrName>ppt_x</p:attrName>
                                        </p:attrNameLst>
                                      </p:cBhvr>
                                      <p:tavLst>
                                        <p:tav tm="0">
                                          <p:val>
                                            <p:strVal val="0-#ppt_w/2"/>
                                          </p:val>
                                        </p:tav>
                                        <p:tav tm="100000">
                                          <p:val>
                                            <p:strVal val="#ppt_x"/>
                                          </p:val>
                                        </p:tav>
                                      </p:tavLst>
                                    </p:anim>
                                    <p:anim calcmode="lin" valueType="num">
                                      <p:cBhvr additive="base">
                                        <p:cTn id="12" dur="500" fill="hold"/>
                                        <p:tgtEl>
                                          <p:spTgt spid="930819"/>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0825"/>
                                        </p:tgtEl>
                                        <p:attrNameLst>
                                          <p:attrName>style.visibility</p:attrName>
                                        </p:attrNameLst>
                                      </p:cBhvr>
                                      <p:to>
                                        <p:strVal val="visible"/>
                                      </p:to>
                                    </p:set>
                                    <p:animEffect transition="in" filter="wipe(left)">
                                      <p:cBhvr>
                                        <p:cTn id="17" dur="500"/>
                                        <p:tgtEl>
                                          <p:spTgt spid="9308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30826"/>
                                        </p:tgtEl>
                                        <p:attrNameLst>
                                          <p:attrName>style.visibility</p:attrName>
                                        </p:attrNameLst>
                                      </p:cBhvr>
                                      <p:to>
                                        <p:strVal val="visible"/>
                                      </p:to>
                                    </p:set>
                                    <p:animEffect transition="in" filter="wipe(left)">
                                      <p:cBhvr>
                                        <p:cTn id="22" dur="500"/>
                                        <p:tgtEl>
                                          <p:spTgt spid="930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18" grpId="0" autoUpdateAnimBg="0"/>
      <p:bldP spid="930819" grpId="0" animBg="1" autoUpdateAnimBg="0"/>
      <p:bldP spid="930825" grpId="0" autoUpdateAnimBg="0"/>
      <p:bldP spid="930826"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609600" y="139700"/>
            <a:ext cx="3549650" cy="56927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800" dirty="0">
                <a:effectLst>
                  <a:outerShdw blurRad="38100" dist="38100" dir="2700000" algn="tl">
                    <a:srgbClr val="FFFFFF"/>
                  </a:outerShdw>
                </a:effectLst>
                <a:latin typeface="Century Gothic" charset="0"/>
              </a:rPr>
              <a:t>Carbon dating</a:t>
            </a:r>
          </a:p>
          <a:p>
            <a:endParaRPr lang="en-US" sz="2800" b="0" dirty="0">
              <a:effectLst>
                <a:outerShdw blurRad="38100" dist="38100" dir="2700000" algn="tl">
                  <a:srgbClr val="FFFFFF"/>
                </a:outerShdw>
              </a:effectLst>
              <a:latin typeface="Century Gothic" charset="0"/>
            </a:endParaRPr>
          </a:p>
          <a:p>
            <a:r>
              <a:rPr lang="en-US" sz="2400" b="0" dirty="0">
                <a:effectLst>
                  <a:outerShdw blurRad="38100" dist="38100" dir="2700000" algn="tl">
                    <a:srgbClr val="FFFFFF"/>
                  </a:outerShdw>
                </a:effectLst>
                <a:latin typeface="Century Gothic" charset="0"/>
              </a:rPr>
              <a:t>Carbon has 3 isotopes:</a:t>
            </a:r>
          </a:p>
          <a:p>
            <a:endParaRPr lang="en-US" sz="2400" b="0" dirty="0">
              <a:effectLst>
                <a:outerShdw blurRad="38100" dist="38100" dir="2700000" algn="tl">
                  <a:srgbClr val="FFFFFF"/>
                </a:outerShdw>
              </a:effectLst>
              <a:latin typeface="Century Gothic" charset="0"/>
            </a:endParaRPr>
          </a:p>
          <a:p>
            <a:r>
              <a:rPr lang="en-US" sz="2400" b="0" baseline="30000" dirty="0">
                <a:effectLst>
                  <a:outerShdw blurRad="38100" dist="38100" dir="2700000" algn="tl">
                    <a:srgbClr val="FFFFFF"/>
                  </a:outerShdw>
                </a:effectLst>
                <a:latin typeface="Century Gothic" charset="0"/>
              </a:rPr>
              <a:t>12</a:t>
            </a:r>
            <a:r>
              <a:rPr lang="en-US" sz="2400" b="0" dirty="0">
                <a:effectLst>
                  <a:outerShdw blurRad="38100" dist="38100" dir="2700000" algn="tl">
                    <a:srgbClr val="FFFFFF"/>
                  </a:outerShdw>
                </a:effectLst>
                <a:latin typeface="Century Gothic" charset="0"/>
              </a:rPr>
              <a:t>C – stable</a:t>
            </a:r>
          </a:p>
          <a:p>
            <a:r>
              <a:rPr lang="en-US" sz="2400" b="0" baseline="30000" dirty="0">
                <a:effectLst>
                  <a:outerShdw blurRad="38100" dist="38100" dir="2700000" algn="tl">
                    <a:srgbClr val="FFFFFF"/>
                  </a:outerShdw>
                </a:effectLst>
                <a:latin typeface="Century Gothic" charset="0"/>
              </a:rPr>
              <a:t>13</a:t>
            </a:r>
            <a:r>
              <a:rPr lang="en-US" sz="2400" b="0" dirty="0">
                <a:effectLst>
                  <a:outerShdw blurRad="38100" dist="38100" dir="2700000" algn="tl">
                    <a:srgbClr val="FFFFFF"/>
                  </a:outerShdw>
                </a:effectLst>
                <a:latin typeface="Century Gothic" charset="0"/>
              </a:rPr>
              <a:t>C – stable</a:t>
            </a:r>
          </a:p>
          <a:p>
            <a:endParaRPr lang="en-US" sz="2400" b="0" dirty="0">
              <a:effectLst>
                <a:outerShdw blurRad="38100" dist="38100" dir="2700000" algn="tl">
                  <a:srgbClr val="FFFFFF"/>
                </a:outerShdw>
              </a:effectLst>
              <a:latin typeface="Century Gothic" charset="0"/>
            </a:endParaRPr>
          </a:p>
          <a:p>
            <a:r>
              <a:rPr lang="en-US" sz="2400" b="0" baseline="30000" dirty="0">
                <a:effectLst>
                  <a:outerShdw blurRad="38100" dist="38100" dir="2700000" algn="tl">
                    <a:srgbClr val="FFFFFF"/>
                  </a:outerShdw>
                </a:effectLst>
                <a:latin typeface="Century Gothic" charset="0"/>
              </a:rPr>
              <a:t>12</a:t>
            </a:r>
            <a:r>
              <a:rPr lang="en-US" sz="2400" b="0" dirty="0">
                <a:effectLst>
                  <a:outerShdw blurRad="38100" dist="38100" dir="2700000" algn="tl">
                    <a:srgbClr val="FFFFFF"/>
                  </a:outerShdw>
                </a:effectLst>
                <a:latin typeface="Century Gothic" charset="0"/>
              </a:rPr>
              <a:t>C:</a:t>
            </a:r>
            <a:r>
              <a:rPr lang="en-US" sz="2400" b="0" baseline="30000" dirty="0">
                <a:effectLst>
                  <a:outerShdw blurRad="38100" dist="38100" dir="2700000" algn="tl">
                    <a:srgbClr val="FFFFFF"/>
                  </a:outerShdw>
                </a:effectLst>
                <a:latin typeface="Century Gothic" charset="0"/>
              </a:rPr>
              <a:t>13</a:t>
            </a:r>
            <a:r>
              <a:rPr lang="en-US" sz="2400" b="0" dirty="0">
                <a:effectLst>
                  <a:outerShdw blurRad="38100" dist="38100" dir="2700000" algn="tl">
                    <a:srgbClr val="FFFFFF"/>
                  </a:outerShdw>
                </a:effectLst>
                <a:latin typeface="Century Gothic" charset="0"/>
              </a:rPr>
              <a:t>C = 98.89 : 1.11</a:t>
            </a:r>
          </a:p>
          <a:p>
            <a:endParaRPr lang="en-US" sz="2400" b="0" dirty="0">
              <a:effectLst>
                <a:outerShdw blurRad="38100" dist="38100" dir="2700000" algn="tl">
                  <a:srgbClr val="FFFFFF"/>
                </a:outerShdw>
              </a:effectLst>
              <a:latin typeface="Century Gothic" charset="0"/>
            </a:endParaRPr>
          </a:p>
          <a:p>
            <a:r>
              <a:rPr lang="en-US" sz="2400" b="0" baseline="30000" dirty="0">
                <a:effectLst>
                  <a:outerShdw blurRad="38100" dist="38100" dir="2700000" algn="tl">
                    <a:srgbClr val="FFFFFF"/>
                  </a:outerShdw>
                </a:effectLst>
                <a:latin typeface="Century Gothic" charset="0"/>
              </a:rPr>
              <a:t>14</a:t>
            </a:r>
            <a:r>
              <a:rPr lang="en-US" sz="2400" b="0" dirty="0">
                <a:effectLst>
                  <a:outerShdw blurRad="38100" dist="38100" dir="2700000" algn="tl">
                    <a:srgbClr val="FFFFFF"/>
                  </a:outerShdw>
                </a:effectLst>
                <a:latin typeface="Century Gothic" charset="0"/>
              </a:rPr>
              <a:t>C – radioactive</a:t>
            </a:r>
          </a:p>
          <a:p>
            <a:endParaRPr lang="en-US" sz="2400" b="0" dirty="0">
              <a:effectLst>
                <a:outerShdw blurRad="38100" dist="38100" dir="2700000" algn="tl">
                  <a:srgbClr val="FFFFFF"/>
                </a:outerShdw>
              </a:effectLst>
              <a:latin typeface="Century Gothic" charset="0"/>
            </a:endParaRPr>
          </a:p>
          <a:p>
            <a:r>
              <a:rPr lang="en-US" sz="2400" b="0" dirty="0">
                <a:effectLst>
                  <a:outerShdw blurRad="38100" dist="38100" dir="2700000" algn="tl">
                    <a:srgbClr val="FFFFFF"/>
                  </a:outerShdw>
                </a:effectLst>
                <a:latin typeface="Century Gothic" charset="0"/>
              </a:rPr>
              <a:t>Abundance: </a:t>
            </a:r>
          </a:p>
          <a:p>
            <a:endParaRPr lang="en-US" sz="2400" b="0" dirty="0">
              <a:effectLst>
                <a:outerShdw blurRad="38100" dist="38100" dir="2700000" algn="tl">
                  <a:srgbClr val="FFFFFF"/>
                </a:outerShdw>
              </a:effectLst>
              <a:latin typeface="Century Gothic" charset="0"/>
            </a:endParaRPr>
          </a:p>
          <a:p>
            <a:endParaRPr lang="en-US" sz="2400" b="0" dirty="0">
              <a:effectLst>
                <a:outerShdw blurRad="38100" dist="38100" dir="2700000" algn="tl">
                  <a:srgbClr val="FFFFFF"/>
                </a:outerShdw>
              </a:effectLst>
              <a:latin typeface="Century Gothic" charset="0"/>
            </a:endParaRPr>
          </a:p>
          <a:p>
            <a:endParaRPr lang="en-US" sz="2400" b="0" dirty="0">
              <a:effectLst>
                <a:outerShdw blurRad="38100" dist="38100" dir="2700000" algn="tl">
                  <a:srgbClr val="FFFFFF"/>
                </a:outerShdw>
              </a:effectLst>
              <a:latin typeface="Century Gothic" charset="0"/>
            </a:endParaRPr>
          </a:p>
        </p:txBody>
      </p:sp>
      <p:graphicFrame>
        <p:nvGraphicFramePr>
          <p:cNvPr id="116739" name="Object 3"/>
          <p:cNvGraphicFramePr>
            <a:graphicFrameLocks noChangeAspect="1"/>
          </p:cNvGraphicFramePr>
          <p:nvPr/>
        </p:nvGraphicFramePr>
        <p:xfrm>
          <a:off x="2706688" y="4305300"/>
          <a:ext cx="814387" cy="355600"/>
        </p:xfrm>
        <a:graphic>
          <a:graphicData uri="http://schemas.openxmlformats.org/presentationml/2006/ole">
            <mc:AlternateContent xmlns:mc="http://schemas.openxmlformats.org/markup-compatibility/2006">
              <mc:Choice xmlns:v="urn:schemas-microsoft-com:vml" Requires="v">
                <p:oleObj spid="_x0000_s104451" name="Equation" r:id="rId4" imgW="381000" imgH="165100" progId="Equation.DSMT4">
                  <p:embed/>
                </p:oleObj>
              </mc:Choice>
              <mc:Fallback>
                <p:oleObj name="Equation" r:id="rId4" imgW="381000" imgH="165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688" y="4305300"/>
                        <a:ext cx="81438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2200483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Rectangle 8"/>
          <p:cNvSpPr>
            <a:spLocks noGrp="1"/>
          </p:cNvSpPr>
          <p:nvPr>
            <p:ph type="title"/>
          </p:nvPr>
        </p:nvSpPr>
        <p:spPr>
          <a:xfrm>
            <a:off x="1270054" y="415665"/>
            <a:ext cx="7416746" cy="389797"/>
          </a:xfrm>
        </p:spPr>
        <p:txBody>
          <a:bodyPr>
            <a:noAutofit/>
          </a:bodyPr>
          <a:lstStyle/>
          <a:p>
            <a:pPr eaLnBrk="1" hangingPunct="1"/>
            <a:r>
              <a:rPr lang="en-US" dirty="0">
                <a:latin typeface="Times New Roman"/>
                <a:cs typeface="Times New Roman"/>
              </a:rPr>
              <a:t>Radiocarbon (</a:t>
            </a:r>
            <a:r>
              <a:rPr lang="en-US" baseline="30000" dirty="0">
                <a:latin typeface="Times New Roman"/>
                <a:cs typeface="Times New Roman"/>
              </a:rPr>
              <a:t>14</a:t>
            </a:r>
            <a:r>
              <a:rPr lang="en-US" dirty="0">
                <a:latin typeface="Times New Roman"/>
                <a:cs typeface="Times New Roman"/>
              </a:rPr>
              <a:t>C) formation and decay	</a:t>
            </a:r>
            <a:endParaRPr lang="de-DE" dirty="0">
              <a:latin typeface="Times New Roman"/>
              <a:cs typeface="Times New Roman"/>
            </a:endParaRPr>
          </a:p>
        </p:txBody>
      </p:sp>
      <p:graphicFrame>
        <p:nvGraphicFramePr>
          <p:cNvPr id="235522" name="Object 10"/>
          <p:cNvGraphicFramePr>
            <a:graphicFrameLocks noGrp="1" noChangeAspect="1"/>
          </p:cNvGraphicFramePr>
          <p:nvPr>
            <p:ph sz="half" idx="1"/>
            <p:extLst>
              <p:ext uri="{D42A27DB-BD31-4B8C-83A1-F6EECF244321}">
                <p14:modId xmlns:p14="http://schemas.microsoft.com/office/powerpoint/2010/main" val="3632356891"/>
              </p:ext>
            </p:extLst>
          </p:nvPr>
        </p:nvGraphicFramePr>
        <p:xfrm>
          <a:off x="2051050" y="2442757"/>
          <a:ext cx="4968875" cy="925512"/>
        </p:xfrm>
        <a:graphic>
          <a:graphicData uri="http://schemas.openxmlformats.org/presentationml/2006/ole">
            <mc:AlternateContent xmlns:mc="http://schemas.openxmlformats.org/markup-compatibility/2006">
              <mc:Choice xmlns:v="urn:schemas-microsoft-com:vml" Requires="v">
                <p:oleObj spid="_x0000_s86082" name="Equation" r:id="rId4" imgW="1295400" imgH="241300" progId="Equation.DSMT4">
                  <p:embed/>
                </p:oleObj>
              </mc:Choice>
              <mc:Fallback>
                <p:oleObj name="Equation" r:id="rId4" imgW="1295400" imgH="241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2442757"/>
                        <a:ext cx="4968875" cy="925512"/>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3065" name="Text Box 9"/>
          <p:cNvSpPr txBox="1">
            <a:spLocks noChangeArrowheads="1"/>
          </p:cNvSpPr>
          <p:nvPr/>
        </p:nvSpPr>
        <p:spPr bwMode="auto">
          <a:xfrm>
            <a:off x="323850" y="1600655"/>
            <a:ext cx="8361363"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600" b="0" dirty="0">
                <a:solidFill>
                  <a:schemeClr val="accent2"/>
                </a:solidFill>
                <a:cs typeface="Arial" charset="0"/>
              </a:rPr>
              <a:t>-formed by interaction of cosmic ray spallation products </a:t>
            </a:r>
          </a:p>
          <a:p>
            <a:pPr>
              <a:defRPr/>
            </a:pPr>
            <a:r>
              <a:rPr lang="en-US" sz="2600" b="0" dirty="0">
                <a:solidFill>
                  <a:schemeClr val="accent2"/>
                </a:solidFill>
                <a:cs typeface="Arial" charset="0"/>
              </a:rPr>
              <a:t>with stable N gas</a:t>
            </a:r>
            <a:r>
              <a:rPr lang="en-US" sz="1400" b="0" dirty="0">
                <a:solidFill>
                  <a:schemeClr val="accent2"/>
                </a:solidFill>
                <a:cs typeface="Arial" charset="0"/>
              </a:rPr>
              <a:t>		</a:t>
            </a:r>
          </a:p>
        </p:txBody>
      </p:sp>
      <p:sp>
        <p:nvSpPr>
          <p:cNvPr id="173068" name="Rectangle 12"/>
          <p:cNvSpPr>
            <a:spLocks noChangeArrowheads="1"/>
          </p:cNvSpPr>
          <p:nvPr/>
        </p:nvSpPr>
        <p:spPr bwMode="auto">
          <a:xfrm>
            <a:off x="250825" y="3492880"/>
            <a:ext cx="827087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600" b="0" dirty="0">
                <a:solidFill>
                  <a:schemeClr val="accent2"/>
                </a:solidFill>
                <a:cs typeface="Arial" charset="0"/>
              </a:rPr>
              <a:t>-radiocarbon subsequently decays by </a:t>
            </a:r>
            <a:r>
              <a:rPr lang="en-US" sz="2600" b="0" dirty="0">
                <a:solidFill>
                  <a:schemeClr val="accent2"/>
                </a:solidFill>
                <a:cs typeface="Arial" charset="0"/>
                <a:sym typeface="Symbol" charset="0"/>
              </a:rPr>
              <a:t>-</a:t>
            </a:r>
            <a:r>
              <a:rPr lang="en-US" sz="2600" b="0" dirty="0">
                <a:solidFill>
                  <a:schemeClr val="accent2"/>
                </a:solidFill>
                <a:cs typeface="Arial" charset="0"/>
              </a:rPr>
              <a:t> decay back to </a:t>
            </a:r>
          </a:p>
          <a:p>
            <a:pPr>
              <a:defRPr/>
            </a:pPr>
            <a:r>
              <a:rPr lang="en-US" sz="2600" b="0" baseline="30000" dirty="0">
                <a:solidFill>
                  <a:schemeClr val="accent2"/>
                </a:solidFill>
                <a:cs typeface="Arial" charset="0"/>
              </a:rPr>
              <a:t>14</a:t>
            </a:r>
            <a:r>
              <a:rPr lang="en-US" sz="2600" b="0" dirty="0">
                <a:solidFill>
                  <a:schemeClr val="accent2"/>
                </a:solidFill>
                <a:cs typeface="Arial" charset="0"/>
              </a:rPr>
              <a:t>N with a </a:t>
            </a:r>
            <a:r>
              <a:rPr lang="en-US" sz="2600" b="0" dirty="0">
                <a:solidFill>
                  <a:srgbClr val="FF0000"/>
                </a:solidFill>
                <a:cs typeface="Arial" charset="0"/>
              </a:rPr>
              <a:t>half-life of 5730y</a:t>
            </a:r>
            <a:endParaRPr lang="de-DE" sz="2600" b="0" dirty="0">
              <a:solidFill>
                <a:srgbClr val="FF0000"/>
              </a:solidFill>
              <a:cs typeface="Arial" charset="0"/>
            </a:endParaRPr>
          </a:p>
        </p:txBody>
      </p:sp>
      <p:graphicFrame>
        <p:nvGraphicFramePr>
          <p:cNvPr id="235525" name="Object 18"/>
          <p:cNvGraphicFramePr>
            <a:graphicFrameLocks noGrp="1" noChangeAspect="1"/>
          </p:cNvGraphicFramePr>
          <p:nvPr>
            <p:ph sz="half" idx="2"/>
            <p:extLst>
              <p:ext uri="{D42A27DB-BD31-4B8C-83A1-F6EECF244321}">
                <p14:modId xmlns:p14="http://schemas.microsoft.com/office/powerpoint/2010/main" val="2380590128"/>
              </p:ext>
            </p:extLst>
          </p:nvPr>
        </p:nvGraphicFramePr>
        <p:xfrm>
          <a:off x="1979613" y="4383035"/>
          <a:ext cx="5040312" cy="884238"/>
        </p:xfrm>
        <a:graphic>
          <a:graphicData uri="http://schemas.openxmlformats.org/presentationml/2006/ole">
            <mc:AlternateContent xmlns:mc="http://schemas.openxmlformats.org/markup-compatibility/2006">
              <mc:Choice xmlns:v="urn:schemas-microsoft-com:vml" Requires="v">
                <p:oleObj spid="_x0000_s86083" name="Equation" r:id="rId6" imgW="1447172" imgH="253890" progId="Equation.DSMT4">
                  <p:embed/>
                </p:oleObj>
              </mc:Choice>
              <mc:Fallback>
                <p:oleObj name="Equation" r:id="rId6" imgW="1447172" imgH="25389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4383035"/>
                        <a:ext cx="5040312" cy="884238"/>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3076" name="Text Box 20"/>
          <p:cNvSpPr txBox="1">
            <a:spLocks noChangeArrowheads="1"/>
          </p:cNvSpPr>
          <p:nvPr/>
        </p:nvSpPr>
        <p:spPr bwMode="auto">
          <a:xfrm>
            <a:off x="0" y="5445125"/>
            <a:ext cx="8893175"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600" b="0">
                <a:solidFill>
                  <a:schemeClr val="accent2"/>
                </a:solidFill>
                <a:cs typeface="Arial" charset="0"/>
              </a:rPr>
              <a:t>The activity of radiocarbon in the atmosphere represents a balance of its production, its decay,and its uptake by the biosphere, weathering, etc. </a:t>
            </a:r>
          </a:p>
          <a:p>
            <a:pPr>
              <a:spcBef>
                <a:spcPct val="50000"/>
              </a:spcBef>
              <a:defRPr/>
            </a:pPr>
            <a:endParaRPr lang="de-DE" sz="2600">
              <a:cs typeface="Arial" charset="0"/>
            </a:endParaRPr>
          </a:p>
        </p:txBody>
      </p:sp>
    </p:spTree>
    <p:extLst>
      <p:ext uri="{BB962C8B-B14F-4D97-AF65-F5344CB8AC3E}">
        <p14:creationId xmlns:p14="http://schemas.microsoft.com/office/powerpoint/2010/main" val="3273250411"/>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30" name="Text Box 26"/>
          <p:cNvSpPr txBox="1">
            <a:spLocks noChangeArrowheads="1"/>
          </p:cNvSpPr>
          <p:nvPr/>
        </p:nvSpPr>
        <p:spPr bwMode="auto">
          <a:xfrm>
            <a:off x="533400" y="444500"/>
            <a:ext cx="749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latin typeface="Century Gothic" charset="0"/>
              </a:rPr>
              <a:t>Radiocarbon (</a:t>
            </a:r>
            <a:r>
              <a:rPr lang="en-US" sz="2400" baseline="30000">
                <a:latin typeface="Century Gothic" charset="0"/>
              </a:rPr>
              <a:t>14</a:t>
            </a:r>
            <a:r>
              <a:rPr lang="en-US" sz="2400">
                <a:latin typeface="Century Gothic" charset="0"/>
              </a:rPr>
              <a:t>C) formation and decay		</a:t>
            </a:r>
            <a:endParaRPr lang="en-US">
              <a:latin typeface="Century Gothic" charset="0"/>
            </a:endParaRPr>
          </a:p>
        </p:txBody>
      </p:sp>
      <p:graphicFrame>
        <p:nvGraphicFramePr>
          <p:cNvPr id="72731" name="Object 27"/>
          <p:cNvGraphicFramePr>
            <a:graphicFrameLocks noChangeAspect="1"/>
          </p:cNvGraphicFramePr>
          <p:nvPr/>
        </p:nvGraphicFramePr>
        <p:xfrm>
          <a:off x="381000" y="1219200"/>
          <a:ext cx="1939925" cy="360363"/>
        </p:xfrm>
        <a:graphic>
          <a:graphicData uri="http://schemas.openxmlformats.org/presentationml/2006/ole">
            <mc:AlternateContent xmlns:mc="http://schemas.openxmlformats.org/markup-compatibility/2006">
              <mc:Choice xmlns:v="urn:schemas-microsoft-com:vml" Requires="v">
                <p:oleObj spid="_x0000_s109573" name="Equation" r:id="rId3" imgW="1295796" imgH="241697" progId="Equation.DSMT4">
                  <p:embed/>
                </p:oleObj>
              </mc:Choice>
              <mc:Fallback>
                <p:oleObj name="Equation" r:id="rId3" imgW="1295796" imgH="24169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219200"/>
                        <a:ext cx="1939925" cy="360363"/>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2732" name="Text Box 28"/>
          <p:cNvSpPr txBox="1">
            <a:spLocks noChangeArrowheads="1"/>
          </p:cNvSpPr>
          <p:nvPr/>
        </p:nvSpPr>
        <p:spPr bwMode="auto">
          <a:xfrm>
            <a:off x="2514600" y="1066800"/>
            <a:ext cx="5562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Char char="§"/>
            </a:pPr>
            <a:r>
              <a:rPr lang="en-US" sz="1800" b="0">
                <a:latin typeface="Century Gothic" charset="0"/>
              </a:rPr>
              <a:t> formed by interaction of cosmic ray spallation products with stable N gas		</a:t>
            </a:r>
          </a:p>
        </p:txBody>
      </p:sp>
      <p:graphicFrame>
        <p:nvGraphicFramePr>
          <p:cNvPr id="72734" name="Object 30"/>
          <p:cNvGraphicFramePr>
            <a:graphicFrameLocks noChangeAspect="1"/>
          </p:cNvGraphicFramePr>
          <p:nvPr/>
        </p:nvGraphicFramePr>
        <p:xfrm>
          <a:off x="381000" y="2362200"/>
          <a:ext cx="2168525" cy="379413"/>
        </p:xfrm>
        <a:graphic>
          <a:graphicData uri="http://schemas.openxmlformats.org/presentationml/2006/ole">
            <mc:AlternateContent xmlns:mc="http://schemas.openxmlformats.org/markup-compatibility/2006">
              <mc:Choice xmlns:v="urn:schemas-microsoft-com:vml" Requires="v">
                <p:oleObj spid="_x0000_s109574" name="Equation" r:id="rId5" imgW="1447569" imgH="254287" progId="Equation.3">
                  <p:embed/>
                </p:oleObj>
              </mc:Choice>
              <mc:Fallback>
                <p:oleObj name="Equation" r:id="rId5" imgW="1447569" imgH="25428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2362200"/>
                        <a:ext cx="2168525" cy="379413"/>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2735" name="Text Box 31"/>
          <p:cNvSpPr txBox="1">
            <a:spLocks noChangeArrowheads="1"/>
          </p:cNvSpPr>
          <p:nvPr/>
        </p:nvSpPr>
        <p:spPr bwMode="auto">
          <a:xfrm>
            <a:off x="2590800" y="2209800"/>
            <a:ext cx="5638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Char char="§"/>
            </a:pPr>
            <a:r>
              <a:rPr lang="en-US" sz="1800" b="0">
                <a:latin typeface="Century Gothic" charset="0"/>
              </a:rPr>
              <a:t> radiocarbon subsequently decays by </a:t>
            </a:r>
            <a:r>
              <a:rPr lang="en-US" sz="1800" b="0" baseline="30000">
                <a:latin typeface="Century Gothic" charset="0"/>
              </a:rPr>
              <a:t>-</a:t>
            </a:r>
            <a:r>
              <a:rPr lang="en-US" sz="1800" b="0">
                <a:latin typeface="Century Gothic" charset="0"/>
              </a:rPr>
              <a:t> decay back to </a:t>
            </a:r>
            <a:r>
              <a:rPr lang="en-US" sz="1800" b="0" baseline="30000">
                <a:latin typeface="Century Gothic" charset="0"/>
              </a:rPr>
              <a:t>14</a:t>
            </a:r>
            <a:r>
              <a:rPr lang="en-US" sz="1800" b="0">
                <a:latin typeface="Century Gothic" charset="0"/>
              </a:rPr>
              <a:t>N with a </a:t>
            </a:r>
            <a:r>
              <a:rPr lang="en-US" sz="1800">
                <a:latin typeface="Century Gothic" charset="0"/>
              </a:rPr>
              <a:t>half-life of 5730 yr</a:t>
            </a:r>
            <a:endParaRPr lang="en-US" sz="1800" b="0">
              <a:latin typeface="Century Gothic" charset="0"/>
            </a:endParaRPr>
          </a:p>
        </p:txBody>
      </p:sp>
      <p:sp>
        <p:nvSpPr>
          <p:cNvPr id="72736" name="Text Box 32"/>
          <p:cNvSpPr txBox="1">
            <a:spLocks noChangeArrowheads="1"/>
          </p:cNvSpPr>
          <p:nvPr/>
        </p:nvSpPr>
        <p:spPr bwMode="auto">
          <a:xfrm>
            <a:off x="457200" y="3200400"/>
            <a:ext cx="7383463"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800" b="0">
                <a:latin typeface="Century Gothic" charset="0"/>
              </a:rPr>
              <a:t>Radiocarbon dating was first explored by W.R. Libby (1946), who later won the Nobel Prize.</a:t>
            </a:r>
          </a:p>
          <a:p>
            <a:endParaRPr lang="en-US" sz="1800" b="0">
              <a:latin typeface="Century Gothic" charset="0"/>
            </a:endParaRPr>
          </a:p>
          <a:p>
            <a:r>
              <a:rPr lang="en-US" sz="1800" b="0">
                <a:latin typeface="Century Gothic" charset="0"/>
              </a:rPr>
              <a:t>Most published dates still use the </a:t>
            </a:r>
            <a:r>
              <a:rPr lang="ja-JP" altLang="en-US" sz="1800" b="0">
                <a:latin typeface="Century Gothic" charset="0"/>
              </a:rPr>
              <a:t>“</a:t>
            </a:r>
            <a:r>
              <a:rPr lang="en-US" sz="1800" b="0">
                <a:latin typeface="Century Gothic" charset="0"/>
              </a:rPr>
              <a:t>Libby</a:t>
            </a:r>
            <a:r>
              <a:rPr lang="ja-JP" altLang="en-US" sz="1800" b="0">
                <a:latin typeface="Century Gothic" charset="0"/>
              </a:rPr>
              <a:t>”</a:t>
            </a:r>
            <a:r>
              <a:rPr lang="en-US" sz="1800" b="0">
                <a:latin typeface="Century Gothic" charset="0"/>
              </a:rPr>
              <a:t> half-life of 5568y to enable comparison of </a:t>
            </a:r>
            <a:r>
              <a:rPr lang="en-US" sz="1800" b="0" baseline="30000">
                <a:latin typeface="Century Gothic" charset="0"/>
              </a:rPr>
              <a:t>14</a:t>
            </a:r>
            <a:r>
              <a:rPr lang="en-US" sz="1800" b="0">
                <a:latin typeface="Century Gothic" charset="0"/>
              </a:rPr>
              <a:t>C dates.</a:t>
            </a:r>
          </a:p>
        </p:txBody>
      </p:sp>
      <p:sp>
        <p:nvSpPr>
          <p:cNvPr id="72737" name="Text Box 33"/>
          <p:cNvSpPr txBox="1">
            <a:spLocks noChangeArrowheads="1"/>
          </p:cNvSpPr>
          <p:nvPr/>
        </p:nvSpPr>
        <p:spPr bwMode="auto">
          <a:xfrm>
            <a:off x="304800" y="5029200"/>
            <a:ext cx="5638800" cy="1190625"/>
          </a:xfrm>
          <a:prstGeom prst="rect">
            <a:avLst/>
          </a:prstGeom>
          <a:solidFill>
            <a:srgbClr val="FFFFCC"/>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800" b="0">
                <a:latin typeface="Century Gothic" charset="0"/>
              </a:rPr>
              <a:t>The activity of radiocarbon in the atmosphere represents a balance of its production, its decay, and its uptake by the biosphere, weathering, etc. </a:t>
            </a:r>
          </a:p>
        </p:txBody>
      </p:sp>
      <p:sp>
        <p:nvSpPr>
          <p:cNvPr id="72738" name="Oval 34"/>
          <p:cNvSpPr>
            <a:spLocks noChangeArrowheads="1"/>
          </p:cNvSpPr>
          <p:nvPr/>
        </p:nvSpPr>
        <p:spPr bwMode="auto">
          <a:xfrm>
            <a:off x="6172200" y="4648200"/>
            <a:ext cx="2895600" cy="16764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0">
                <a:latin typeface="Century Gothic" charset="0"/>
              </a:rPr>
              <a:t>Which of these three</a:t>
            </a:r>
          </a:p>
          <a:p>
            <a:pPr algn="ctr"/>
            <a:r>
              <a:rPr lang="en-US" sz="1800" b="0">
                <a:latin typeface="Century Gothic" charset="0"/>
              </a:rPr>
              <a:t>things might change </a:t>
            </a:r>
          </a:p>
          <a:p>
            <a:pPr algn="ctr"/>
            <a:r>
              <a:rPr lang="en-US" sz="1800" b="0">
                <a:latin typeface="Century Gothic" charset="0"/>
              </a:rPr>
              <a:t>through time,</a:t>
            </a:r>
          </a:p>
          <a:p>
            <a:pPr algn="ctr"/>
            <a:r>
              <a:rPr lang="en-US" sz="1800" b="0">
                <a:latin typeface="Century Gothic" charset="0"/>
              </a:rPr>
              <a:t>and why?</a:t>
            </a:r>
          </a:p>
        </p:txBody>
      </p:sp>
    </p:spTree>
    <p:extLst>
      <p:ext uri="{BB962C8B-B14F-4D97-AF65-F5344CB8AC3E}">
        <p14:creationId xmlns:p14="http://schemas.microsoft.com/office/powerpoint/2010/main" val="1429067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3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Rectangle 2"/>
          <p:cNvSpPr>
            <a:spLocks noGrp="1"/>
          </p:cNvSpPr>
          <p:nvPr>
            <p:ph type="title"/>
          </p:nvPr>
        </p:nvSpPr>
        <p:spPr>
          <a:xfrm>
            <a:off x="2044477" y="260350"/>
            <a:ext cx="5684265" cy="647700"/>
          </a:xfrm>
        </p:spPr>
        <p:txBody>
          <a:bodyPr>
            <a:noAutofit/>
          </a:bodyPr>
          <a:lstStyle/>
          <a:p>
            <a:pPr eaLnBrk="1" hangingPunct="1"/>
            <a:r>
              <a:rPr lang="en-US" dirty="0">
                <a:latin typeface="Times New Roman"/>
                <a:cs typeface="Times New Roman"/>
              </a:rPr>
              <a:t>Radiocarbon Dating</a:t>
            </a:r>
            <a:br>
              <a:rPr lang="en-US" dirty="0">
                <a:latin typeface="Times New Roman"/>
                <a:cs typeface="Times New Roman"/>
              </a:rPr>
            </a:br>
            <a:endParaRPr lang="de-DE" dirty="0">
              <a:latin typeface="Times New Roman"/>
              <a:cs typeface="Times New Roman"/>
            </a:endParaRPr>
          </a:p>
        </p:txBody>
      </p:sp>
      <p:sp>
        <p:nvSpPr>
          <p:cNvPr id="237570" name="Rectangle 3"/>
          <p:cNvSpPr>
            <a:spLocks noGrp="1"/>
          </p:cNvSpPr>
          <p:nvPr>
            <p:ph type="body" idx="1"/>
          </p:nvPr>
        </p:nvSpPr>
        <p:spPr>
          <a:xfrm>
            <a:off x="468313" y="1295300"/>
            <a:ext cx="8229600" cy="4525963"/>
          </a:xfrm>
        </p:spPr>
        <p:txBody>
          <a:bodyPr>
            <a:noAutofit/>
          </a:bodyPr>
          <a:lstStyle/>
          <a:p>
            <a:pPr eaLnBrk="1" hangingPunct="1"/>
            <a:r>
              <a:rPr lang="en-US" sz="3500" dirty="0">
                <a:solidFill>
                  <a:schemeClr val="accent2"/>
                </a:solidFill>
                <a:latin typeface="Times New Roman"/>
                <a:cs typeface="Times New Roman"/>
              </a:rPr>
              <a:t> As plants uptake C through photosynthesis, they take on the 14C activity of the atmosphere.</a:t>
            </a:r>
          </a:p>
          <a:p>
            <a:pPr eaLnBrk="1" hangingPunct="1"/>
            <a:r>
              <a:rPr lang="en-US" sz="3500" dirty="0">
                <a:solidFill>
                  <a:schemeClr val="accent2"/>
                </a:solidFill>
                <a:latin typeface="Times New Roman"/>
                <a:cs typeface="Times New Roman"/>
              </a:rPr>
              <a:t>Anything that derives from this C will also have atmospheric </a:t>
            </a:r>
            <a:r>
              <a:rPr lang="en-US" sz="3500" baseline="30000" dirty="0">
                <a:solidFill>
                  <a:schemeClr val="accent2"/>
                </a:solidFill>
                <a:latin typeface="Times New Roman"/>
                <a:cs typeface="Times New Roman"/>
              </a:rPr>
              <a:t>14</a:t>
            </a:r>
            <a:r>
              <a:rPr lang="en-US" sz="3500" dirty="0">
                <a:solidFill>
                  <a:schemeClr val="accent2"/>
                </a:solidFill>
                <a:latin typeface="Times New Roman"/>
                <a:cs typeface="Times New Roman"/>
              </a:rPr>
              <a:t>C activity (including you and I).</a:t>
            </a:r>
          </a:p>
          <a:p>
            <a:pPr eaLnBrk="1" hangingPunct="1"/>
            <a:r>
              <a:rPr lang="en-US" sz="3500" dirty="0">
                <a:solidFill>
                  <a:schemeClr val="accent2"/>
                </a:solidFill>
                <a:latin typeface="Times New Roman"/>
                <a:cs typeface="Times New Roman"/>
              </a:rPr>
              <a:t>If something stops actively exchanging C (it dies, is buried, </a:t>
            </a:r>
            <a:r>
              <a:rPr lang="en-US" sz="3500" dirty="0" err="1">
                <a:solidFill>
                  <a:schemeClr val="accent2"/>
                </a:solidFill>
                <a:latin typeface="Times New Roman"/>
                <a:cs typeface="Times New Roman"/>
              </a:rPr>
              <a:t>etc</a:t>
            </a:r>
            <a:r>
              <a:rPr lang="en-US" sz="3500" dirty="0">
                <a:solidFill>
                  <a:schemeClr val="accent2"/>
                </a:solidFill>
                <a:latin typeface="Times New Roman"/>
                <a:cs typeface="Times New Roman"/>
              </a:rPr>
              <a:t>), that 14C begins to decay.</a:t>
            </a:r>
            <a:endParaRPr lang="de-DE" sz="3500" dirty="0">
              <a:solidFill>
                <a:schemeClr val="accent2"/>
              </a:solidFill>
              <a:latin typeface="Times New Roman"/>
              <a:cs typeface="Times New Roman"/>
            </a:endParaRPr>
          </a:p>
        </p:txBody>
      </p:sp>
    </p:spTree>
    <p:extLst>
      <p:ext uri="{BB962C8B-B14F-4D97-AF65-F5344CB8AC3E}">
        <p14:creationId xmlns:p14="http://schemas.microsoft.com/office/powerpoint/2010/main" val="145505311"/>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0" y="-11113"/>
            <a:ext cx="3943350" cy="228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latin typeface="Century Gothic" charset="0"/>
              </a:rPr>
              <a:t>Radiocarbon </a:t>
            </a:r>
          </a:p>
          <a:p>
            <a:endParaRPr lang="en-US" sz="2400" b="0">
              <a:solidFill>
                <a:srgbClr val="CC0066"/>
              </a:solidFill>
              <a:effectLst>
                <a:outerShdw blurRad="38100" dist="38100" dir="2700000" algn="tl">
                  <a:srgbClr val="000000"/>
                </a:outerShdw>
              </a:effectLst>
              <a:latin typeface="Century Gothic" charset="0"/>
            </a:endParaRPr>
          </a:p>
          <a:p>
            <a:r>
              <a:rPr lang="en-US" sz="2400" b="0">
                <a:effectLst>
                  <a:outerShdw blurRad="38100" dist="38100" dir="2700000" algn="tl">
                    <a:srgbClr val="FFFFFF"/>
                  </a:outerShdw>
                </a:effectLst>
                <a:latin typeface="Century Gothic" charset="0"/>
              </a:rPr>
              <a:t>Forms:</a:t>
            </a:r>
          </a:p>
          <a:p>
            <a:r>
              <a:rPr lang="en-US" sz="2400" b="0">
                <a:effectLst>
                  <a:outerShdw blurRad="38100" dist="38100" dir="2700000" algn="tl">
                    <a:srgbClr val="FFFFFF"/>
                  </a:outerShdw>
                </a:effectLst>
                <a:latin typeface="Century Gothic" charset="0"/>
              </a:rPr>
              <a:t> in the upper atmosphere</a:t>
            </a:r>
          </a:p>
          <a:p>
            <a:endParaRPr lang="en-US" sz="2400" b="0">
              <a:effectLst>
                <a:outerShdw blurRad="38100" dist="38100" dir="2700000" algn="tl">
                  <a:srgbClr val="FFFFFF"/>
                </a:outerShdw>
              </a:effectLst>
              <a:latin typeface="Century Gothic" charset="0"/>
            </a:endParaRPr>
          </a:p>
          <a:p>
            <a:endParaRPr lang="en-US" sz="2400" b="0">
              <a:effectLst>
                <a:outerShdw blurRad="38100" dist="38100" dir="2700000" algn="tl">
                  <a:srgbClr val="FFFFFF"/>
                </a:outerShdw>
              </a:effectLst>
              <a:latin typeface="Century Gothic" charset="0"/>
            </a:endParaRPr>
          </a:p>
        </p:txBody>
      </p:sp>
      <p:sp>
        <p:nvSpPr>
          <p:cNvPr id="119811" name="Text Box 3"/>
          <p:cNvSpPr txBox="1">
            <a:spLocks noChangeArrowheads="1"/>
          </p:cNvSpPr>
          <p:nvPr/>
        </p:nvSpPr>
        <p:spPr bwMode="auto">
          <a:xfrm>
            <a:off x="76200" y="2960688"/>
            <a:ext cx="1381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b="0">
                <a:effectLst>
                  <a:outerShdw blurRad="38100" dist="38100" dir="2700000" algn="tl">
                    <a:srgbClr val="FFFFFF"/>
                  </a:outerShdw>
                </a:effectLst>
                <a:latin typeface="Century Gothic" charset="0"/>
              </a:rPr>
              <a:t>Decays:</a:t>
            </a:r>
          </a:p>
        </p:txBody>
      </p:sp>
      <p:sp>
        <p:nvSpPr>
          <p:cNvPr id="119812" name="Text Box 4"/>
          <p:cNvSpPr txBox="1">
            <a:spLocks noChangeArrowheads="1"/>
          </p:cNvSpPr>
          <p:nvPr/>
        </p:nvSpPr>
        <p:spPr bwMode="auto">
          <a:xfrm>
            <a:off x="152400" y="4727575"/>
            <a:ext cx="1982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rtl="1"/>
            <a:r>
              <a:rPr lang="en-US" sz="2800" b="0">
                <a:effectLst>
                  <a:outerShdw blurRad="38100" dist="38100" dir="2700000" algn="tl">
                    <a:srgbClr val="FFFFFF"/>
                  </a:outerShdw>
                </a:effectLst>
                <a:latin typeface="Century Gothic" charset="0"/>
              </a:rPr>
              <a:t>t</a:t>
            </a:r>
            <a:r>
              <a:rPr lang="en-US" sz="2400" b="0">
                <a:effectLst>
                  <a:outerShdw blurRad="38100" dist="38100" dir="2700000" algn="tl">
                    <a:srgbClr val="FFFFFF"/>
                  </a:outerShdw>
                </a:effectLst>
                <a:latin typeface="Century Gothic" charset="0"/>
              </a:rPr>
              <a:t> </a:t>
            </a:r>
            <a:r>
              <a:rPr lang="en-US" b="0">
                <a:effectLst>
                  <a:outerShdw blurRad="38100" dist="38100" dir="2700000" algn="tl">
                    <a:srgbClr val="FFFFFF"/>
                  </a:outerShdw>
                </a:effectLst>
                <a:latin typeface="Century Gothic" charset="0"/>
              </a:rPr>
              <a:t>½ </a:t>
            </a:r>
            <a:r>
              <a:rPr lang="en-US" sz="2400" b="0">
                <a:effectLst>
                  <a:outerShdw blurRad="38100" dist="38100" dir="2700000" algn="tl">
                    <a:srgbClr val="FFFFFF"/>
                  </a:outerShdw>
                </a:effectLst>
                <a:latin typeface="Century Gothic" charset="0"/>
              </a:rPr>
              <a:t>= 5730 yr.</a:t>
            </a:r>
          </a:p>
        </p:txBody>
      </p:sp>
      <p:graphicFrame>
        <p:nvGraphicFramePr>
          <p:cNvPr id="119813" name="Object 5"/>
          <p:cNvGraphicFramePr>
            <a:graphicFrameLocks noChangeAspect="1"/>
          </p:cNvGraphicFramePr>
          <p:nvPr/>
        </p:nvGraphicFramePr>
        <p:xfrm>
          <a:off x="152400" y="1905000"/>
          <a:ext cx="3581400" cy="766763"/>
        </p:xfrm>
        <a:graphic>
          <a:graphicData uri="http://schemas.openxmlformats.org/presentationml/2006/ole">
            <mc:AlternateContent xmlns:mc="http://schemas.openxmlformats.org/markup-compatibility/2006">
              <mc:Choice xmlns:v="urn:schemas-microsoft-com:vml" Requires="v">
                <p:oleObj spid="_x0000_s106501" name="Equation" r:id="rId4" imgW="1067197" imgH="228997" progId="Equation.3">
                  <p:embed/>
                </p:oleObj>
              </mc:Choice>
              <mc:Fallback>
                <p:oleObj name="Equation" r:id="rId4" imgW="1067197" imgH="22899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905000"/>
                        <a:ext cx="3581400"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9814" name="Object 6"/>
          <p:cNvGraphicFramePr>
            <a:graphicFrameLocks noChangeAspect="1"/>
          </p:cNvGraphicFramePr>
          <p:nvPr/>
        </p:nvGraphicFramePr>
        <p:xfrm>
          <a:off x="228600" y="3657600"/>
          <a:ext cx="2928938" cy="741363"/>
        </p:xfrm>
        <a:graphic>
          <a:graphicData uri="http://schemas.openxmlformats.org/presentationml/2006/ole">
            <mc:AlternateContent xmlns:mc="http://schemas.openxmlformats.org/markup-compatibility/2006">
              <mc:Choice xmlns:v="urn:schemas-microsoft-com:vml" Requires="v">
                <p:oleObj spid="_x0000_s106502" name="Equation" r:id="rId6" imgW="901705" imgH="228898" progId="Equation.DSMT4">
                  <p:embed/>
                </p:oleObj>
              </mc:Choice>
              <mc:Fallback>
                <p:oleObj name="Equation" r:id="rId6" imgW="901705" imgH="228898"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3657600"/>
                        <a:ext cx="2928938"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119815" name="Picture 7" descr="cycle"/>
          <p:cNvPicPr>
            <a:picLocks noChangeAspect="1" noChangeArrowheads="1"/>
          </p:cNvPicPr>
          <p:nvPr/>
        </p:nvPicPr>
        <p:blipFill>
          <a:blip r:embed="rId8">
            <a:lum contrast="6000"/>
            <a:extLst>
              <a:ext uri="{28A0092B-C50C-407E-A947-70E740481C1C}">
                <a14:useLocalDpi xmlns:a14="http://schemas.microsoft.com/office/drawing/2010/main" val="0"/>
              </a:ext>
            </a:extLst>
          </a:blip>
          <a:srcRect/>
          <a:stretch>
            <a:fillRect/>
          </a:stretch>
        </p:blipFill>
        <p:spPr bwMode="auto">
          <a:xfrm>
            <a:off x="4446588" y="152400"/>
            <a:ext cx="4191000" cy="6553200"/>
          </a:xfrm>
          <a:prstGeom prst="rect">
            <a:avLst/>
          </a:prstGeom>
          <a:noFill/>
          <a:effectLst>
            <a:outerShdw blurRad="63500" dist="107763" dir="2700000" algn="ctr" rotWithShape="0">
              <a:srgbClr val="000000">
                <a:alpha val="5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714295"/>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descr="c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33400"/>
            <a:ext cx="4343400" cy="32543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1859" name="Object 3"/>
          <p:cNvGraphicFramePr>
            <a:graphicFrameLocks noChangeAspect="1"/>
          </p:cNvGraphicFramePr>
          <p:nvPr/>
        </p:nvGraphicFramePr>
        <p:xfrm>
          <a:off x="4800600" y="744538"/>
          <a:ext cx="3816350" cy="779462"/>
        </p:xfrm>
        <a:graphic>
          <a:graphicData uri="http://schemas.openxmlformats.org/presentationml/2006/ole">
            <mc:AlternateContent xmlns:mc="http://schemas.openxmlformats.org/markup-compatibility/2006">
              <mc:Choice xmlns:v="urn:schemas-microsoft-com:vml" Requires="v">
                <p:oleObj spid="_x0000_s108549" name="Equation" r:id="rId4" imgW="927497" imgH="241697" progId="Equation.3">
                  <p:embed/>
                </p:oleObj>
              </mc:Choice>
              <mc:Fallback>
                <p:oleObj name="Equation" r:id="rId4" imgW="927497" imgH="24169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744538"/>
                        <a:ext cx="3816350" cy="779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1860" name="Object 4"/>
          <p:cNvGraphicFramePr>
            <a:graphicFrameLocks noChangeAspect="1"/>
          </p:cNvGraphicFramePr>
          <p:nvPr/>
        </p:nvGraphicFramePr>
        <p:xfrm>
          <a:off x="609600" y="4572000"/>
          <a:ext cx="1409700" cy="1309688"/>
        </p:xfrm>
        <a:graphic>
          <a:graphicData uri="http://schemas.openxmlformats.org/presentationml/2006/ole">
            <mc:AlternateContent xmlns:mc="http://schemas.openxmlformats.org/markup-compatibility/2006">
              <mc:Choice xmlns:v="urn:schemas-microsoft-com:vml" Requires="v">
                <p:oleObj spid="_x0000_s108550" name="Equation" r:id="rId6" imgW="533565" imgH="495482" progId="Equation.DSMT4">
                  <p:embed/>
                </p:oleObj>
              </mc:Choice>
              <mc:Fallback>
                <p:oleObj name="Equation" r:id="rId6" imgW="533565" imgH="495482"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4572000"/>
                        <a:ext cx="1409700" cy="1309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21861" name="Text Box 5"/>
          <p:cNvSpPr txBox="1">
            <a:spLocks noChangeArrowheads="1"/>
          </p:cNvSpPr>
          <p:nvPr/>
        </p:nvSpPr>
        <p:spPr bwMode="auto">
          <a:xfrm>
            <a:off x="3048000" y="5029200"/>
            <a:ext cx="2133600" cy="466725"/>
          </a:xfrm>
          <a:prstGeom prst="rect">
            <a:avLst/>
          </a:prstGeom>
          <a:noFill/>
          <a:ln w="9525">
            <a:solidFill>
              <a:srgbClr val="542C6A"/>
            </a:solidFill>
            <a:miter lim="800000"/>
            <a:headEnd/>
            <a:tailEnd/>
          </a:ln>
          <a:effectLst>
            <a:prstShdw prst="shdw18" dist="17961" dir="13500000">
              <a:srgbClr val="542C6A">
                <a:gamma/>
                <a:shade val="60000"/>
                <a:invGamma/>
                <a:alpha val="74998"/>
              </a:srgbClr>
            </a:prstShdw>
          </a:effectLst>
          <a:extLst>
            <a:ext uri="{909E8E84-426E-40dd-AFC4-6F175D3DCCD1}">
              <a14:hiddenFill xmlns:a14="http://schemas.microsoft.com/office/drawing/2010/main">
                <a:solidFill>
                  <a:schemeClr val="accent1"/>
                </a:solidFill>
              </a14:hiddenFill>
            </a:ext>
          </a:extLst>
        </p:spPr>
        <p:txBody>
          <a:bodyPr>
            <a:spAutoFit/>
          </a:bodyPr>
          <a:lstStyle/>
          <a:p>
            <a:pPr>
              <a:spcBef>
                <a:spcPct val="50000"/>
              </a:spcBef>
            </a:pPr>
            <a:r>
              <a:rPr lang="en-US" sz="2400" b="0">
                <a:solidFill>
                  <a:srgbClr val="542C6A"/>
                </a:solidFill>
                <a:effectLst>
                  <a:outerShdw blurRad="38100" dist="38100" dir="2700000" algn="tl">
                    <a:srgbClr val="000000"/>
                  </a:outerShdw>
                </a:effectLst>
                <a:latin typeface="Century Gothic" charset="0"/>
              </a:rPr>
              <a:t>Half life time</a:t>
            </a:r>
          </a:p>
        </p:txBody>
      </p:sp>
      <p:sp>
        <p:nvSpPr>
          <p:cNvPr id="121862" name="Line 6"/>
          <p:cNvSpPr>
            <a:spLocks noChangeShapeType="1"/>
          </p:cNvSpPr>
          <p:nvPr/>
        </p:nvSpPr>
        <p:spPr bwMode="auto">
          <a:xfrm flipH="1">
            <a:off x="1981200" y="5257800"/>
            <a:ext cx="1066800" cy="304800"/>
          </a:xfrm>
          <a:prstGeom prst="line">
            <a:avLst/>
          </a:prstGeom>
          <a:noFill/>
          <a:ln w="19050">
            <a:solidFill>
              <a:srgbClr val="542C6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863" name="Text Box 7"/>
          <p:cNvSpPr txBox="1">
            <a:spLocks noChangeArrowheads="1"/>
          </p:cNvSpPr>
          <p:nvPr/>
        </p:nvSpPr>
        <p:spPr bwMode="auto">
          <a:xfrm>
            <a:off x="4725988" y="1752600"/>
            <a:ext cx="12271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rtl="1"/>
            <a:r>
              <a:rPr lang="en-US" sz="1800" b="0">
                <a:solidFill>
                  <a:srgbClr val="542C6A"/>
                </a:solidFill>
                <a:effectLst>
                  <a:outerShdw blurRad="38100" dist="38100" dir="2700000" algn="tl">
                    <a:srgbClr val="000000"/>
                  </a:outerShdw>
                </a:effectLst>
                <a:latin typeface="Comic Sans MS" charset="0"/>
                <a:cs typeface="Arial" charset="0"/>
              </a:rPr>
              <a:t>Measured</a:t>
            </a:r>
          </a:p>
        </p:txBody>
      </p:sp>
      <p:sp>
        <p:nvSpPr>
          <p:cNvPr id="121864" name="Text Box 8"/>
          <p:cNvSpPr txBox="1">
            <a:spLocks noChangeArrowheads="1"/>
          </p:cNvSpPr>
          <p:nvPr/>
        </p:nvSpPr>
        <p:spPr bwMode="auto">
          <a:xfrm>
            <a:off x="6257925" y="2286000"/>
            <a:ext cx="1125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rtl="1"/>
            <a:r>
              <a:rPr lang="en-US" sz="1800" b="0">
                <a:solidFill>
                  <a:srgbClr val="542C6A"/>
                </a:solidFill>
                <a:effectLst>
                  <a:outerShdw blurRad="38100" dist="38100" dir="2700000" algn="tl">
                    <a:srgbClr val="000000"/>
                  </a:outerShdw>
                </a:effectLst>
                <a:latin typeface="Comic Sans MS" charset="0"/>
                <a:cs typeface="Arial" charset="0"/>
              </a:rPr>
              <a:t>Constant</a:t>
            </a:r>
          </a:p>
        </p:txBody>
      </p:sp>
      <p:sp>
        <p:nvSpPr>
          <p:cNvPr id="121865" name="Text Box 9"/>
          <p:cNvSpPr txBox="1">
            <a:spLocks noChangeArrowheads="1"/>
          </p:cNvSpPr>
          <p:nvPr/>
        </p:nvSpPr>
        <p:spPr bwMode="auto">
          <a:xfrm>
            <a:off x="6783388" y="304800"/>
            <a:ext cx="1284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rtl="1"/>
            <a:r>
              <a:rPr lang="en-US" sz="1800" b="0">
                <a:solidFill>
                  <a:srgbClr val="542C6A"/>
                </a:solidFill>
                <a:effectLst>
                  <a:outerShdw blurRad="38100" dist="38100" dir="2700000" algn="tl">
                    <a:srgbClr val="000000"/>
                  </a:outerShdw>
                </a:effectLst>
                <a:latin typeface="Comic Sans MS" charset="0"/>
                <a:cs typeface="Arial" charset="0"/>
              </a:rPr>
              <a:t>Calculated</a:t>
            </a:r>
          </a:p>
        </p:txBody>
      </p:sp>
      <p:sp>
        <p:nvSpPr>
          <p:cNvPr id="121866" name="Text Box 10"/>
          <p:cNvSpPr txBox="1">
            <a:spLocks noChangeArrowheads="1"/>
          </p:cNvSpPr>
          <p:nvPr/>
        </p:nvSpPr>
        <p:spPr bwMode="auto">
          <a:xfrm>
            <a:off x="8291513" y="1804988"/>
            <a:ext cx="615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rtl="1"/>
            <a:r>
              <a:rPr lang="en-US" sz="2000">
                <a:solidFill>
                  <a:srgbClr val="542C6A"/>
                </a:solidFill>
                <a:effectLst>
                  <a:outerShdw blurRad="38100" dist="38100" dir="2700000" algn="tl">
                    <a:srgbClr val="000000"/>
                  </a:outerShdw>
                </a:effectLst>
                <a:latin typeface="Comic Sans MS" charset="0"/>
                <a:cs typeface="Arial" charset="0"/>
              </a:rPr>
              <a:t>???</a:t>
            </a:r>
          </a:p>
        </p:txBody>
      </p:sp>
      <p:sp>
        <p:nvSpPr>
          <p:cNvPr id="121867" name="Line 11"/>
          <p:cNvSpPr>
            <a:spLocks noChangeShapeType="1"/>
          </p:cNvSpPr>
          <p:nvPr/>
        </p:nvSpPr>
        <p:spPr bwMode="auto">
          <a:xfrm flipV="1">
            <a:off x="5334000" y="1371600"/>
            <a:ext cx="0" cy="457200"/>
          </a:xfrm>
          <a:prstGeom prst="line">
            <a:avLst/>
          </a:prstGeom>
          <a:noFill/>
          <a:ln w="19050">
            <a:solidFill>
              <a:srgbClr val="542C6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868" name="Line 12"/>
          <p:cNvSpPr>
            <a:spLocks noChangeShapeType="1"/>
          </p:cNvSpPr>
          <p:nvPr/>
        </p:nvSpPr>
        <p:spPr bwMode="auto">
          <a:xfrm flipV="1">
            <a:off x="6705600" y="1371600"/>
            <a:ext cx="0" cy="990600"/>
          </a:xfrm>
          <a:prstGeom prst="line">
            <a:avLst/>
          </a:prstGeom>
          <a:noFill/>
          <a:ln w="19050">
            <a:solidFill>
              <a:srgbClr val="542C6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869" name="Line 13"/>
          <p:cNvSpPr>
            <a:spLocks noChangeShapeType="1"/>
          </p:cNvSpPr>
          <p:nvPr/>
        </p:nvSpPr>
        <p:spPr bwMode="auto">
          <a:xfrm flipH="1" flipV="1">
            <a:off x="7467600" y="685800"/>
            <a:ext cx="609600" cy="152400"/>
          </a:xfrm>
          <a:prstGeom prst="line">
            <a:avLst/>
          </a:prstGeom>
          <a:noFill/>
          <a:ln w="19050">
            <a:solidFill>
              <a:srgbClr val="542C6A"/>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1870" name="Line 14"/>
          <p:cNvSpPr>
            <a:spLocks noChangeShapeType="1"/>
          </p:cNvSpPr>
          <p:nvPr/>
        </p:nvSpPr>
        <p:spPr bwMode="auto">
          <a:xfrm flipH="1" flipV="1">
            <a:off x="8458200" y="1143000"/>
            <a:ext cx="152400" cy="685800"/>
          </a:xfrm>
          <a:prstGeom prst="line">
            <a:avLst/>
          </a:prstGeom>
          <a:noFill/>
          <a:ln w="19050">
            <a:solidFill>
              <a:srgbClr val="542C6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4680658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Text Box 4"/>
          <p:cNvSpPr txBox="1">
            <a:spLocks noChangeArrowheads="1"/>
          </p:cNvSpPr>
          <p:nvPr/>
        </p:nvSpPr>
        <p:spPr bwMode="auto">
          <a:xfrm>
            <a:off x="381000" y="228600"/>
            <a:ext cx="3152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latin typeface="Century Gothic" charset="0"/>
              </a:rPr>
              <a:t>Radiocarbon Dating</a:t>
            </a:r>
            <a:endParaRPr lang="en-US">
              <a:latin typeface="Century Gothic" charset="0"/>
            </a:endParaRPr>
          </a:p>
        </p:txBody>
      </p:sp>
      <p:pic>
        <p:nvPicPr>
          <p:cNvPr id="83973" name="Picture 5" descr="curveofknow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124200"/>
            <a:ext cx="4991100" cy="3336925"/>
          </a:xfrm>
          <a:prstGeom prst="rect">
            <a:avLst/>
          </a:prstGeom>
          <a:noFill/>
          <a:extLst>
            <a:ext uri="{909E8E84-426E-40dd-AFC4-6F175D3DCCD1}">
              <a14:hiddenFill xmlns:a14="http://schemas.microsoft.com/office/drawing/2010/main">
                <a:solidFill>
                  <a:srgbClr val="FFFFFF"/>
                </a:solidFill>
              </a14:hiddenFill>
            </a:ext>
          </a:extLst>
        </p:spPr>
      </p:pic>
      <p:sp>
        <p:nvSpPr>
          <p:cNvPr id="83975" name="Text Box 7"/>
          <p:cNvSpPr txBox="1">
            <a:spLocks noChangeArrowheads="1"/>
          </p:cNvSpPr>
          <p:nvPr/>
        </p:nvSpPr>
        <p:spPr bwMode="auto">
          <a:xfrm>
            <a:off x="5562600" y="3048000"/>
            <a:ext cx="32178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0">
                <a:latin typeface="Century Gothic" charset="0"/>
              </a:rPr>
              <a:t>where present-day, pre-bomb,</a:t>
            </a:r>
          </a:p>
          <a:p>
            <a:r>
              <a:rPr lang="en-US" b="0" baseline="30000">
                <a:latin typeface="Century Gothic" charset="0"/>
              </a:rPr>
              <a:t>14</a:t>
            </a:r>
            <a:r>
              <a:rPr lang="en-US" b="0">
                <a:latin typeface="Century Gothic" charset="0"/>
              </a:rPr>
              <a:t>C activity = 13.56dpm/g C</a:t>
            </a:r>
          </a:p>
        </p:txBody>
      </p:sp>
      <p:sp>
        <p:nvSpPr>
          <p:cNvPr id="83976" name="Text Box 8"/>
          <p:cNvSpPr txBox="1">
            <a:spLocks noChangeArrowheads="1"/>
          </p:cNvSpPr>
          <p:nvPr/>
        </p:nvSpPr>
        <p:spPr bwMode="auto">
          <a:xfrm>
            <a:off x="228600" y="838200"/>
            <a:ext cx="8686800" cy="1739900"/>
          </a:xfrm>
          <a:prstGeom prst="rect">
            <a:avLst/>
          </a:prstGeom>
          <a:solidFill>
            <a:srgbClr val="FFFFCC"/>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800" b="0">
                <a:latin typeface="Century Gothic" charset="0"/>
              </a:rPr>
              <a:t>1) As plants uptake C through photosynthesis, they take on the </a:t>
            </a:r>
            <a:r>
              <a:rPr lang="en-US" sz="1800" b="0" baseline="30000">
                <a:latin typeface="Century Gothic" charset="0"/>
              </a:rPr>
              <a:t>14</a:t>
            </a:r>
            <a:r>
              <a:rPr lang="en-US" sz="1800" b="0">
                <a:latin typeface="Century Gothic" charset="0"/>
              </a:rPr>
              <a:t>C activity of the atmosphere.</a:t>
            </a:r>
          </a:p>
          <a:p>
            <a:r>
              <a:rPr lang="en-US" sz="1800" b="0">
                <a:latin typeface="Century Gothic" charset="0"/>
              </a:rPr>
              <a:t>2) Anything that derives from this C will also have atmospheric </a:t>
            </a:r>
            <a:r>
              <a:rPr lang="en-US" sz="1800" b="0" baseline="30000">
                <a:latin typeface="Century Gothic" charset="0"/>
              </a:rPr>
              <a:t>14</a:t>
            </a:r>
            <a:r>
              <a:rPr lang="en-US" sz="1800" b="0">
                <a:latin typeface="Century Gothic" charset="0"/>
              </a:rPr>
              <a:t>C activity (including you and I).</a:t>
            </a:r>
          </a:p>
          <a:p>
            <a:r>
              <a:rPr lang="en-US" sz="1800" b="0">
                <a:latin typeface="Century Gothic" charset="0"/>
              </a:rPr>
              <a:t>3) If something stops actively exchanging C (it dies, is buried, etc), that </a:t>
            </a:r>
            <a:r>
              <a:rPr lang="en-US" sz="1800" b="0" baseline="30000">
                <a:latin typeface="Century Gothic" charset="0"/>
              </a:rPr>
              <a:t>14</a:t>
            </a:r>
            <a:r>
              <a:rPr lang="en-US" sz="1800" b="0">
                <a:latin typeface="Century Gothic" charset="0"/>
              </a:rPr>
              <a:t>C begins to decay.</a:t>
            </a:r>
          </a:p>
        </p:txBody>
      </p:sp>
      <p:sp>
        <p:nvSpPr>
          <p:cNvPr id="83977" name="Text Box 9"/>
          <p:cNvSpPr txBox="1">
            <a:spLocks noChangeArrowheads="1"/>
          </p:cNvSpPr>
          <p:nvPr/>
        </p:nvSpPr>
        <p:spPr bwMode="auto">
          <a:xfrm>
            <a:off x="5257800" y="3679825"/>
            <a:ext cx="3806825" cy="302895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r>
              <a:rPr lang="en-US" sz="1600" b="0">
                <a:latin typeface="Century Gothic" charset="0"/>
              </a:rPr>
              <a:t>So all you need to know to calculate</a:t>
            </a:r>
          </a:p>
          <a:p>
            <a:r>
              <a:rPr lang="en-US" sz="1600" b="0">
                <a:latin typeface="Century Gothic" charset="0"/>
              </a:rPr>
              <a:t>an age is A</a:t>
            </a:r>
            <a:r>
              <a:rPr lang="en-US" sz="1600" b="0" baseline="-25000">
                <a:latin typeface="Century Gothic" charset="0"/>
              </a:rPr>
              <a:t>0</a:t>
            </a:r>
            <a:r>
              <a:rPr lang="en-US" sz="1600" b="0">
                <a:latin typeface="Century Gothic" charset="0"/>
              </a:rPr>
              <a:t>, which to first order </a:t>
            </a:r>
          </a:p>
          <a:p>
            <a:r>
              <a:rPr lang="en-US" sz="1600" b="0">
                <a:latin typeface="Century Gothic" charset="0"/>
              </a:rPr>
              <a:t>is 13.56dpm/g, </a:t>
            </a:r>
            <a:r>
              <a:rPr lang="en-US" sz="1600">
                <a:latin typeface="Century Gothic" charset="0"/>
              </a:rPr>
              <a:t>BUT</a:t>
            </a:r>
          </a:p>
          <a:p>
            <a:endParaRPr lang="en-US" sz="1600" b="0">
              <a:latin typeface="Century Gothic" charset="0"/>
            </a:endParaRPr>
          </a:p>
          <a:p>
            <a:r>
              <a:rPr lang="en-US" sz="1600" b="0">
                <a:latin typeface="Century Gothic" charset="0"/>
              </a:rPr>
              <a:t>*small variations (several percent) </a:t>
            </a:r>
          </a:p>
          <a:p>
            <a:r>
              <a:rPr lang="en-US" sz="1600" b="0">
                <a:latin typeface="Century Gothic" charset="0"/>
              </a:rPr>
              <a:t>in atmospheric </a:t>
            </a:r>
            <a:r>
              <a:rPr lang="en-US" sz="1600" b="0" baseline="30000">
                <a:latin typeface="Century Gothic" charset="0"/>
              </a:rPr>
              <a:t>14</a:t>
            </a:r>
            <a:r>
              <a:rPr lang="en-US" sz="1600" b="0">
                <a:latin typeface="Century Gothic" charset="0"/>
              </a:rPr>
              <a:t>C in the past </a:t>
            </a:r>
          </a:p>
          <a:p>
            <a:r>
              <a:rPr lang="en-US" sz="1600" b="0">
                <a:latin typeface="Century Gothic" charset="0"/>
              </a:rPr>
              <a:t>lead to dating errors of up to 20%!</a:t>
            </a:r>
          </a:p>
          <a:p>
            <a:endParaRPr lang="en-US" sz="1600" b="0">
              <a:latin typeface="Century Gothic" charset="0"/>
            </a:endParaRPr>
          </a:p>
          <a:p>
            <a:r>
              <a:rPr lang="en-US" sz="1600" u="sng">
                <a:latin typeface="Century Gothic" charset="0"/>
              </a:rPr>
              <a:t>Sources of variability:</a:t>
            </a:r>
          </a:p>
          <a:p>
            <a:pPr>
              <a:buFontTx/>
              <a:buAutoNum type="arabicParenR"/>
            </a:pPr>
            <a:r>
              <a:rPr lang="en-US" sz="1600" b="0">
                <a:latin typeface="Century Gothic" charset="0"/>
              </a:rPr>
              <a:t>Geomagnetic field strength</a:t>
            </a:r>
          </a:p>
          <a:p>
            <a:pPr>
              <a:buFontTx/>
              <a:buAutoNum type="arabicParenR"/>
            </a:pPr>
            <a:r>
              <a:rPr lang="en-US" sz="1600" b="0">
                <a:latin typeface="Century Gothic" charset="0"/>
              </a:rPr>
              <a:t>Solar activity</a:t>
            </a:r>
          </a:p>
          <a:p>
            <a:pPr>
              <a:buFontTx/>
              <a:buAutoNum type="arabicParenR"/>
            </a:pPr>
            <a:r>
              <a:rPr lang="en-US" sz="1600" b="0">
                <a:latin typeface="Century Gothic" charset="0"/>
              </a:rPr>
              <a:t>Carbon cycle changes</a:t>
            </a:r>
          </a:p>
        </p:txBody>
      </p:sp>
      <p:graphicFrame>
        <p:nvGraphicFramePr>
          <p:cNvPr id="83979" name="Object 11"/>
          <p:cNvGraphicFramePr>
            <a:graphicFrameLocks noChangeAspect="1"/>
          </p:cNvGraphicFramePr>
          <p:nvPr/>
        </p:nvGraphicFramePr>
        <p:xfrm>
          <a:off x="5638800" y="2590800"/>
          <a:ext cx="1295400" cy="473075"/>
        </p:xfrm>
        <a:graphic>
          <a:graphicData uri="http://schemas.openxmlformats.org/presentationml/2006/ole">
            <mc:AlternateContent xmlns:mc="http://schemas.openxmlformats.org/markup-compatibility/2006">
              <mc:Choice xmlns:v="urn:schemas-microsoft-com:vml" Requires="v">
                <p:oleObj spid="_x0000_s110595" name="Equation" r:id="rId4" imgW="660510" imgH="241592" progId="Equation.3">
                  <p:embed/>
                </p:oleObj>
              </mc:Choice>
              <mc:Fallback>
                <p:oleObj name="Equation" r:id="rId4" imgW="660510" imgH="24159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2590800"/>
                        <a:ext cx="1295400" cy="473075"/>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8441320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Text Box 4"/>
          <p:cNvSpPr txBox="1">
            <a:spLocks noChangeArrowheads="1"/>
          </p:cNvSpPr>
          <p:nvPr/>
        </p:nvSpPr>
        <p:spPr bwMode="auto">
          <a:xfrm>
            <a:off x="533400" y="152400"/>
            <a:ext cx="6530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solidFill>
                  <a:schemeClr val="accent2"/>
                </a:solidFill>
                <a:latin typeface="Century Gothic" charset="0"/>
              </a:rPr>
              <a:t>Radiocarbon Measurements and Reporting</a:t>
            </a:r>
            <a:endParaRPr lang="en-US">
              <a:solidFill>
                <a:schemeClr val="accent2"/>
              </a:solidFill>
              <a:latin typeface="Century Gothic" charset="0"/>
            </a:endParaRPr>
          </a:p>
        </p:txBody>
      </p:sp>
      <p:sp>
        <p:nvSpPr>
          <p:cNvPr id="84998" name="Text Box 6"/>
          <p:cNvSpPr txBox="1">
            <a:spLocks noChangeArrowheads="1"/>
          </p:cNvSpPr>
          <p:nvPr/>
        </p:nvSpPr>
        <p:spPr bwMode="auto">
          <a:xfrm>
            <a:off x="381000" y="2743200"/>
            <a:ext cx="8382000" cy="87788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Char char="§"/>
            </a:pPr>
            <a:r>
              <a:rPr lang="en-US" sz="1700" b="0">
                <a:latin typeface="Century Gothic" charset="0"/>
              </a:rPr>
              <a:t> Most living things do not uptake C in atmospheric ratios -- they </a:t>
            </a:r>
            <a:r>
              <a:rPr lang="en-US" sz="1700">
                <a:latin typeface="Century Gothic" charset="0"/>
              </a:rPr>
              <a:t>fractionate </a:t>
            </a:r>
            <a:r>
              <a:rPr lang="en-US" sz="1700" b="0">
                <a:latin typeface="Century Gothic" charset="0"/>
              </a:rPr>
              <a:t>carbon, (lighter </a:t>
            </a:r>
            <a:r>
              <a:rPr lang="en-US" sz="1700" b="0" baseline="30000">
                <a:latin typeface="Century Gothic" charset="0"/>
              </a:rPr>
              <a:t>12</a:t>
            </a:r>
            <a:r>
              <a:rPr lang="en-US" sz="1700" b="0">
                <a:latin typeface="Century Gothic" charset="0"/>
              </a:rPr>
              <a:t>C preferentially used), must correct for this fractionation because it affects the </a:t>
            </a:r>
            <a:r>
              <a:rPr lang="en-US" sz="1700" b="0" baseline="30000">
                <a:latin typeface="Century Gothic" charset="0"/>
              </a:rPr>
              <a:t>14</a:t>
            </a:r>
            <a:r>
              <a:rPr lang="en-US" sz="1700" b="0">
                <a:latin typeface="Century Gothic" charset="0"/>
              </a:rPr>
              <a:t>C/</a:t>
            </a:r>
            <a:r>
              <a:rPr lang="en-US" sz="1700" b="0" baseline="30000">
                <a:latin typeface="Century Gothic" charset="0"/>
              </a:rPr>
              <a:t>12</a:t>
            </a:r>
            <a:r>
              <a:rPr lang="en-US" sz="1700" b="0">
                <a:latin typeface="Century Gothic" charset="0"/>
              </a:rPr>
              <a:t>C ratio</a:t>
            </a:r>
          </a:p>
        </p:txBody>
      </p:sp>
      <p:sp>
        <p:nvSpPr>
          <p:cNvPr id="84999" name="Text Box 7"/>
          <p:cNvSpPr txBox="1">
            <a:spLocks noChangeArrowheads="1"/>
          </p:cNvSpPr>
          <p:nvPr/>
        </p:nvSpPr>
        <p:spPr bwMode="auto">
          <a:xfrm>
            <a:off x="457200" y="685800"/>
            <a:ext cx="8116888" cy="92551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Char char="§"/>
            </a:pPr>
            <a:r>
              <a:rPr lang="en-US" sz="1800" b="0">
                <a:latin typeface="Century Gothic" charset="0"/>
              </a:rPr>
              <a:t> Radiocarbon dates are determined by measuring the ratio of </a:t>
            </a:r>
            <a:r>
              <a:rPr lang="en-US" sz="1800" b="0" baseline="30000">
                <a:latin typeface="Century Gothic" charset="0"/>
              </a:rPr>
              <a:t>14</a:t>
            </a:r>
            <a:r>
              <a:rPr lang="en-US" sz="1800" b="0">
                <a:latin typeface="Century Gothic" charset="0"/>
              </a:rPr>
              <a:t>C to </a:t>
            </a:r>
            <a:r>
              <a:rPr lang="en-US" sz="1800" b="0" baseline="30000">
                <a:latin typeface="Century Gothic" charset="0"/>
              </a:rPr>
              <a:t>12</a:t>
            </a:r>
            <a:r>
              <a:rPr lang="en-US" sz="1800" b="0">
                <a:latin typeface="Century Gothic" charset="0"/>
              </a:rPr>
              <a:t>C in a sample, relative to a standard, usually in an accelerator mass spectrometer.</a:t>
            </a:r>
          </a:p>
        </p:txBody>
      </p:sp>
      <p:sp>
        <p:nvSpPr>
          <p:cNvPr id="85000" name="Text Box 8"/>
          <p:cNvSpPr txBox="1">
            <a:spLocks noChangeArrowheads="1"/>
          </p:cNvSpPr>
          <p:nvPr/>
        </p:nvSpPr>
        <p:spPr bwMode="auto">
          <a:xfrm>
            <a:off x="1219200" y="1752600"/>
            <a:ext cx="6059488"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atin typeface="Century Gothic" charset="0"/>
              </a:rPr>
              <a:t>standard</a:t>
            </a:r>
            <a:r>
              <a:rPr lang="en-US" b="0">
                <a:latin typeface="Century Gothic" charset="0"/>
              </a:rPr>
              <a:t> = oxalic acid that represents activity of 1890 wood</a:t>
            </a:r>
          </a:p>
          <a:p>
            <a:endParaRPr lang="en-US" b="0">
              <a:latin typeface="Century Gothic" charset="0"/>
            </a:endParaRPr>
          </a:p>
          <a:p>
            <a:r>
              <a:rPr lang="en-US" b="0">
                <a:latin typeface="Century Gothic" charset="0"/>
              </a:rPr>
              <a:t>14C ages are reported as </a:t>
            </a:r>
            <a:r>
              <a:rPr lang="ja-JP" altLang="en-US" b="0">
                <a:latin typeface="Century Gothic" charset="0"/>
              </a:rPr>
              <a:t>“</a:t>
            </a:r>
            <a:r>
              <a:rPr lang="en-US" b="0" baseline="30000">
                <a:latin typeface="Century Gothic" charset="0"/>
              </a:rPr>
              <a:t>14</a:t>
            </a:r>
            <a:r>
              <a:rPr lang="en-US" b="0">
                <a:latin typeface="Century Gothic" charset="0"/>
              </a:rPr>
              <a:t>C years BP</a:t>
            </a:r>
            <a:r>
              <a:rPr lang="ja-JP" altLang="en-US" b="0">
                <a:latin typeface="Century Gothic" charset="0"/>
              </a:rPr>
              <a:t>”</a:t>
            </a:r>
            <a:r>
              <a:rPr lang="en-US" b="0">
                <a:latin typeface="Century Gothic" charset="0"/>
              </a:rPr>
              <a:t>, where BP is 1950</a:t>
            </a:r>
          </a:p>
        </p:txBody>
      </p:sp>
      <p:sp>
        <p:nvSpPr>
          <p:cNvPr id="85001" name="Text Box 9"/>
          <p:cNvSpPr txBox="1">
            <a:spLocks noChangeArrowheads="1"/>
          </p:cNvSpPr>
          <p:nvPr/>
        </p:nvSpPr>
        <p:spPr bwMode="auto">
          <a:xfrm>
            <a:off x="304800" y="6054725"/>
            <a:ext cx="8229600" cy="65087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Wingdings" charset="0"/>
              <a:buChar char="§"/>
            </a:pPr>
            <a:r>
              <a:rPr lang="en-US" sz="1800" b="0">
                <a:latin typeface="Century Gothic" charset="0"/>
              </a:rPr>
              <a:t> The final step is to obtain a </a:t>
            </a:r>
            <a:r>
              <a:rPr lang="ja-JP" altLang="en-US" sz="1800" b="0">
                <a:latin typeface="Century Gothic" charset="0"/>
              </a:rPr>
              <a:t>“</a:t>
            </a:r>
            <a:r>
              <a:rPr lang="en-US" sz="1800" b="0">
                <a:latin typeface="Century Gothic" charset="0"/>
              </a:rPr>
              <a:t>calibrated </a:t>
            </a:r>
            <a:r>
              <a:rPr lang="en-US" sz="1800" b="0" baseline="30000">
                <a:latin typeface="Century Gothic" charset="0"/>
              </a:rPr>
              <a:t>14</a:t>
            </a:r>
            <a:r>
              <a:rPr lang="en-US" sz="1800" b="0">
                <a:latin typeface="Century Gothic" charset="0"/>
              </a:rPr>
              <a:t>C age</a:t>
            </a:r>
            <a:r>
              <a:rPr lang="ja-JP" altLang="en-US" sz="1800" b="0">
                <a:latin typeface="Century Gothic" charset="0"/>
              </a:rPr>
              <a:t>”</a:t>
            </a:r>
            <a:r>
              <a:rPr lang="en-US" sz="1800" b="0">
                <a:latin typeface="Century Gothic" charset="0"/>
              </a:rPr>
              <a:t> using the atmospheric radiocarbon content when the sample grew.</a:t>
            </a:r>
          </a:p>
        </p:txBody>
      </p:sp>
      <p:sp>
        <p:nvSpPr>
          <p:cNvPr id="85002" name="Text Box 10"/>
          <p:cNvSpPr txBox="1">
            <a:spLocks noChangeArrowheads="1"/>
          </p:cNvSpPr>
          <p:nvPr/>
        </p:nvSpPr>
        <p:spPr bwMode="auto">
          <a:xfrm>
            <a:off x="109538" y="3829050"/>
            <a:ext cx="5251450" cy="15906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buFont typeface="Wingdings" charset="0"/>
              <a:buChar char="§"/>
            </a:pPr>
            <a:r>
              <a:rPr lang="en-US" sz="1400" b="0">
                <a:latin typeface="Century Gothic" charset="0"/>
              </a:rPr>
              <a:t> Collect the </a:t>
            </a:r>
            <a:r>
              <a:rPr lang="en-US" sz="1400" b="0" baseline="30000">
                <a:latin typeface="Century Gothic" charset="0"/>
              </a:rPr>
              <a:t>13</a:t>
            </a:r>
            <a:r>
              <a:rPr lang="en-US" sz="1400" b="0">
                <a:latin typeface="Century Gothic" charset="0"/>
              </a:rPr>
              <a:t>C/</a:t>
            </a:r>
            <a:r>
              <a:rPr lang="en-US" sz="1400" b="0" baseline="30000">
                <a:latin typeface="Century Gothic" charset="0"/>
              </a:rPr>
              <a:t>12</a:t>
            </a:r>
            <a:r>
              <a:rPr lang="en-US" sz="1400" b="0">
                <a:latin typeface="Century Gothic" charset="0"/>
              </a:rPr>
              <a:t>C ratio, use it to correct for </a:t>
            </a:r>
            <a:r>
              <a:rPr lang="ja-JP" altLang="en-US" sz="1400" b="0">
                <a:latin typeface="Century Gothic" charset="0"/>
              </a:rPr>
              <a:t>“</a:t>
            </a:r>
            <a:r>
              <a:rPr lang="en-US" sz="1400" b="0">
                <a:latin typeface="Century Gothic" charset="0"/>
              </a:rPr>
              <a:t>missing</a:t>
            </a:r>
            <a:r>
              <a:rPr lang="ja-JP" altLang="en-US" sz="1400" b="0">
                <a:latin typeface="Century Gothic" charset="0"/>
              </a:rPr>
              <a:t>”</a:t>
            </a:r>
            <a:r>
              <a:rPr lang="en-US" sz="1400" b="0">
                <a:latin typeface="Century Gothic" charset="0"/>
              </a:rPr>
              <a:t> </a:t>
            </a:r>
            <a:r>
              <a:rPr lang="en-US" sz="1400" b="0" baseline="30000">
                <a:latin typeface="Century Gothic" charset="0"/>
              </a:rPr>
              <a:t>14</a:t>
            </a:r>
            <a:r>
              <a:rPr lang="en-US" sz="1400" b="0">
                <a:latin typeface="Century Gothic" charset="0"/>
              </a:rPr>
              <a:t>C</a:t>
            </a:r>
          </a:p>
          <a:p>
            <a:endParaRPr lang="en-US" sz="1400" b="0">
              <a:latin typeface="Century Gothic" charset="0"/>
            </a:endParaRPr>
          </a:p>
          <a:p>
            <a:r>
              <a:rPr lang="en-US" sz="1400" b="0">
                <a:latin typeface="Century Gothic" charset="0"/>
              </a:rPr>
              <a:t>So the less </a:t>
            </a:r>
            <a:r>
              <a:rPr lang="en-US" sz="1400" b="0" baseline="30000">
                <a:latin typeface="Century Gothic" charset="0"/>
              </a:rPr>
              <a:t>13</a:t>
            </a:r>
            <a:r>
              <a:rPr lang="en-US" sz="1400" b="0">
                <a:latin typeface="Century Gothic" charset="0"/>
              </a:rPr>
              <a:t>C a sample has, the less </a:t>
            </a:r>
            <a:r>
              <a:rPr lang="en-US" sz="1400" b="0" baseline="30000">
                <a:latin typeface="Century Gothic" charset="0"/>
              </a:rPr>
              <a:t>14</a:t>
            </a:r>
            <a:r>
              <a:rPr lang="en-US" sz="1400" b="0">
                <a:latin typeface="Century Gothic" charset="0"/>
              </a:rPr>
              <a:t>C it has,</a:t>
            </a:r>
          </a:p>
          <a:p>
            <a:r>
              <a:rPr lang="en-US" sz="1400" b="0">
                <a:latin typeface="Century Gothic" charset="0"/>
              </a:rPr>
              <a:t>and so the uncorrected </a:t>
            </a:r>
            <a:r>
              <a:rPr lang="en-US" sz="1400" b="0" baseline="30000">
                <a:latin typeface="Century Gothic" charset="0"/>
              </a:rPr>
              <a:t>14</a:t>
            </a:r>
            <a:r>
              <a:rPr lang="en-US" sz="1400" b="0">
                <a:latin typeface="Century Gothic" charset="0"/>
              </a:rPr>
              <a:t>C age will be _______</a:t>
            </a:r>
          </a:p>
          <a:p>
            <a:r>
              <a:rPr lang="en-US" sz="1400" b="0">
                <a:latin typeface="Century Gothic" charset="0"/>
              </a:rPr>
              <a:t>than the calendar age?</a:t>
            </a:r>
          </a:p>
          <a:p>
            <a:endParaRPr lang="en-US" sz="1400" b="0">
              <a:latin typeface="Century Gothic" charset="0"/>
            </a:endParaRPr>
          </a:p>
          <a:p>
            <a:r>
              <a:rPr lang="en-US" sz="1400" b="0">
                <a:latin typeface="Century Gothic" charset="0"/>
              </a:rPr>
              <a:t>Samples are </a:t>
            </a:r>
            <a:r>
              <a:rPr lang="ja-JP" altLang="en-US" sz="1400" b="0">
                <a:latin typeface="Century Gothic" charset="0"/>
              </a:rPr>
              <a:t>“</a:t>
            </a:r>
            <a:r>
              <a:rPr lang="en-US" sz="1400" b="0">
                <a:latin typeface="Century Gothic" charset="0"/>
              </a:rPr>
              <a:t>normalized</a:t>
            </a:r>
            <a:r>
              <a:rPr lang="ja-JP" altLang="en-US" sz="1400" b="0">
                <a:latin typeface="Century Gothic" charset="0"/>
              </a:rPr>
              <a:t>”</a:t>
            </a:r>
            <a:r>
              <a:rPr lang="en-US" sz="1400" b="0">
                <a:latin typeface="Century Gothic" charset="0"/>
              </a:rPr>
              <a:t> to a </a:t>
            </a:r>
            <a:r>
              <a:rPr lang="en-US" sz="1400" b="0">
                <a:latin typeface="Symbol" charset="0"/>
                <a:sym typeface="Symbol" charset="0"/>
              </a:rPr>
              <a:t></a:t>
            </a:r>
            <a:r>
              <a:rPr lang="en-US" sz="1400" b="0" baseline="30000">
                <a:latin typeface="Century Gothic" charset="0"/>
              </a:rPr>
              <a:t>13</a:t>
            </a:r>
            <a:r>
              <a:rPr lang="en-US" sz="1400" b="0">
                <a:latin typeface="Century Gothic" charset="0"/>
              </a:rPr>
              <a:t>C</a:t>
            </a:r>
            <a:r>
              <a:rPr lang="en-US" sz="1400" b="0" baseline="-25000">
                <a:latin typeface="Century Gothic" charset="0"/>
              </a:rPr>
              <a:t>PDB</a:t>
            </a:r>
            <a:r>
              <a:rPr lang="en-US" sz="1400" b="0">
                <a:latin typeface="Century Gothic" charset="0"/>
              </a:rPr>
              <a:t> value of -25</a:t>
            </a:r>
            <a:r>
              <a:rPr lang="en-US" sz="1400" b="0">
                <a:latin typeface="Century Gothic" charset="0"/>
                <a:cs typeface="Arial" charset="0"/>
              </a:rPr>
              <a:t>‰</a:t>
            </a:r>
          </a:p>
        </p:txBody>
      </p:sp>
      <p:graphicFrame>
        <p:nvGraphicFramePr>
          <p:cNvPr id="85003" name="Object 11"/>
          <p:cNvGraphicFramePr>
            <a:graphicFrameLocks noChangeAspect="1"/>
          </p:cNvGraphicFramePr>
          <p:nvPr/>
        </p:nvGraphicFramePr>
        <p:xfrm>
          <a:off x="5080000" y="5257800"/>
          <a:ext cx="3759200" cy="714375"/>
        </p:xfrm>
        <a:graphic>
          <a:graphicData uri="http://schemas.openxmlformats.org/presentationml/2006/ole">
            <mc:AlternateContent xmlns:mc="http://schemas.openxmlformats.org/markup-compatibility/2006">
              <mc:Choice xmlns:v="urn:schemas-microsoft-com:vml" Requires="v">
                <p:oleObj spid="_x0000_s111621" name="Equation" r:id="rId3" imgW="2540396" imgH="482997" progId="Equation.DSMT4">
                  <p:embed/>
                </p:oleObj>
              </mc:Choice>
              <mc:Fallback>
                <p:oleObj name="Equation" r:id="rId3" imgW="2540396" imgH="48299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0" y="5257800"/>
                        <a:ext cx="3759200" cy="714375"/>
                      </a:xfrm>
                      <a:prstGeom prst="rect">
                        <a:avLst/>
                      </a:prstGeom>
                      <a:solidFill>
                        <a:srgbClr val="FFCCFF"/>
                      </a:solidFill>
                      <a:ln w="9525">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5004" name="Object 12"/>
          <p:cNvGraphicFramePr>
            <a:graphicFrameLocks noChangeAspect="1"/>
          </p:cNvGraphicFramePr>
          <p:nvPr/>
        </p:nvGraphicFramePr>
        <p:xfrm>
          <a:off x="4838700" y="4191000"/>
          <a:ext cx="4229100" cy="901700"/>
        </p:xfrm>
        <a:graphic>
          <a:graphicData uri="http://schemas.openxmlformats.org/presentationml/2006/ole">
            <mc:AlternateContent xmlns:mc="http://schemas.openxmlformats.org/markup-compatibility/2006">
              <mc:Choice xmlns:v="urn:schemas-microsoft-com:vml" Requires="v">
                <p:oleObj spid="_x0000_s111622" name="Equation" r:id="rId5" imgW="2857896" imgH="609997" progId="Equation.3">
                  <p:embed/>
                </p:oleObj>
              </mc:Choice>
              <mc:Fallback>
                <p:oleObj name="Equation" r:id="rId5" imgW="2857896" imgH="60999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8700" y="4191000"/>
                        <a:ext cx="4229100" cy="901700"/>
                      </a:xfrm>
                      <a:prstGeom prst="rect">
                        <a:avLst/>
                      </a:prstGeom>
                      <a:solidFill>
                        <a:srgbClr val="FFCCFF"/>
                      </a:solidFill>
                      <a:ln w="9525">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028122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14600"/>
            <a:ext cx="6467475" cy="395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2949" name="Text Box 5"/>
          <p:cNvSpPr txBox="1">
            <a:spLocks noChangeArrowheads="1"/>
          </p:cNvSpPr>
          <p:nvPr/>
        </p:nvSpPr>
        <p:spPr bwMode="auto">
          <a:xfrm>
            <a:off x="152400" y="838200"/>
            <a:ext cx="3505200" cy="10795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atin typeface="Century Gothic" charset="0"/>
              </a:rPr>
              <a:t>Convention</a:t>
            </a:r>
            <a:r>
              <a:rPr lang="en-US" b="0">
                <a:latin typeface="Century Gothic" charset="0"/>
              </a:rPr>
              <a:t>:</a:t>
            </a:r>
          </a:p>
          <a:p>
            <a:r>
              <a:rPr lang="en-US" b="0">
                <a:latin typeface="Century Gothic" charset="0"/>
              </a:rPr>
              <a:t>The atmospheric radiocarbon</a:t>
            </a:r>
          </a:p>
          <a:p>
            <a:r>
              <a:rPr lang="en-US" b="0">
                <a:latin typeface="Century Gothic" charset="0"/>
              </a:rPr>
              <a:t>anomaly with respect to a standard is defined as </a:t>
            </a:r>
            <a:r>
              <a:rPr lang="en-US" b="0">
                <a:latin typeface="Symbol" charset="0"/>
                <a:sym typeface="Symbol" charset="0"/>
              </a:rPr>
              <a:t></a:t>
            </a:r>
            <a:r>
              <a:rPr lang="en-US" b="0" baseline="30000">
                <a:latin typeface="Century Gothic" charset="0"/>
              </a:rPr>
              <a:t>14</a:t>
            </a:r>
            <a:r>
              <a:rPr lang="en-US" b="0">
                <a:latin typeface="Century Gothic" charset="0"/>
              </a:rPr>
              <a:t>C</a:t>
            </a:r>
          </a:p>
        </p:txBody>
      </p:sp>
      <p:graphicFrame>
        <p:nvGraphicFramePr>
          <p:cNvPr id="82950" name="Object 6"/>
          <p:cNvGraphicFramePr>
            <a:graphicFrameLocks noChangeAspect="1"/>
          </p:cNvGraphicFramePr>
          <p:nvPr/>
        </p:nvGraphicFramePr>
        <p:xfrm>
          <a:off x="3884613" y="1163638"/>
          <a:ext cx="3911600" cy="1195387"/>
        </p:xfrm>
        <a:graphic>
          <a:graphicData uri="http://schemas.openxmlformats.org/presentationml/2006/ole">
            <mc:AlternateContent xmlns:mc="http://schemas.openxmlformats.org/markup-compatibility/2006">
              <mc:Choice xmlns:v="urn:schemas-microsoft-com:vml" Requires="v">
                <p:oleObj spid="_x0000_s112643" name="Equation" r:id="rId4" imgW="1994296" imgH="609997" progId="Equation.3">
                  <p:embed/>
                </p:oleObj>
              </mc:Choice>
              <mc:Fallback>
                <p:oleObj name="Equation" r:id="rId4" imgW="1994296" imgH="60999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4613" y="1163638"/>
                        <a:ext cx="3911600" cy="1195387"/>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82957" name="Text Box 13"/>
          <p:cNvSpPr txBox="1">
            <a:spLocks noChangeArrowheads="1"/>
          </p:cNvSpPr>
          <p:nvPr/>
        </p:nvSpPr>
        <p:spPr bwMode="auto">
          <a:xfrm>
            <a:off x="533400" y="152400"/>
            <a:ext cx="7456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solidFill>
                  <a:schemeClr val="accent2"/>
                </a:solidFill>
                <a:latin typeface="Century Gothic" charset="0"/>
              </a:rPr>
              <a:t>Atmospheric radiocarbon variability through time</a:t>
            </a:r>
            <a:endParaRPr lang="en-US">
              <a:solidFill>
                <a:schemeClr val="accent2"/>
              </a:solidFill>
              <a:latin typeface="Century Gothic" charset="0"/>
            </a:endParaRPr>
          </a:p>
        </p:txBody>
      </p:sp>
      <p:sp>
        <p:nvSpPr>
          <p:cNvPr id="82958" name="Text Box 14"/>
          <p:cNvSpPr txBox="1">
            <a:spLocks noChangeArrowheads="1"/>
          </p:cNvSpPr>
          <p:nvPr/>
        </p:nvSpPr>
        <p:spPr bwMode="auto">
          <a:xfrm>
            <a:off x="2438400" y="4419600"/>
            <a:ext cx="23574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buFontTx/>
              <a:buChar char="-"/>
            </a:pPr>
            <a:r>
              <a:rPr lang="en-US" sz="1400" b="0" i="1"/>
              <a:t>addition of isotopically light</a:t>
            </a:r>
          </a:p>
          <a:p>
            <a:r>
              <a:rPr lang="en-US" sz="1400" b="0" i="1"/>
              <a:t>fossil fuel C to atmosphere</a:t>
            </a:r>
          </a:p>
        </p:txBody>
      </p:sp>
      <p:sp>
        <p:nvSpPr>
          <p:cNvPr id="82959" name="Text Box 15"/>
          <p:cNvSpPr txBox="1">
            <a:spLocks noChangeArrowheads="1"/>
          </p:cNvSpPr>
          <p:nvPr/>
        </p:nvSpPr>
        <p:spPr bwMode="auto">
          <a:xfrm>
            <a:off x="4114800" y="2713038"/>
            <a:ext cx="21161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buFontTx/>
              <a:buChar char="-"/>
            </a:pPr>
            <a:r>
              <a:rPr lang="en-US" sz="1400" b="0" i="1">
                <a:latin typeface="Century Gothic" charset="0"/>
              </a:rPr>
              <a:t>solar activity changes</a:t>
            </a:r>
          </a:p>
        </p:txBody>
      </p:sp>
      <p:sp>
        <p:nvSpPr>
          <p:cNvPr id="82960" name="Text Box 16"/>
          <p:cNvSpPr txBox="1">
            <a:spLocks noChangeArrowheads="1"/>
          </p:cNvSpPr>
          <p:nvPr/>
        </p:nvSpPr>
        <p:spPr bwMode="auto">
          <a:xfrm>
            <a:off x="7010400" y="2947988"/>
            <a:ext cx="1981200" cy="1165225"/>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400" b="0" u="sng"/>
              <a:t>Note:</a:t>
            </a:r>
          </a:p>
          <a:p>
            <a:r>
              <a:rPr lang="en-US" sz="1400" b="0"/>
              <a:t>the </a:t>
            </a:r>
            <a:r>
              <a:rPr lang="en-US" sz="1400" b="0">
                <a:latin typeface="Symbol" charset="0"/>
              </a:rPr>
              <a:t>D</a:t>
            </a:r>
            <a:r>
              <a:rPr lang="en-US" sz="1400" b="0" baseline="30000"/>
              <a:t>14</a:t>
            </a:r>
            <a:r>
              <a:rPr lang="en-US" sz="1400" b="0"/>
              <a:t>C is </a:t>
            </a:r>
            <a:r>
              <a:rPr lang="en-US" sz="1400"/>
              <a:t>0 </a:t>
            </a:r>
            <a:r>
              <a:rPr lang="en-US" sz="1400" b="0"/>
              <a:t>during 1890, b/c that</a:t>
            </a:r>
            <a:r>
              <a:rPr lang="ja-JP" altLang="en-US" sz="1400" b="0">
                <a:latin typeface="Arial"/>
              </a:rPr>
              <a:t>’</a:t>
            </a:r>
            <a:r>
              <a:rPr lang="en-US" sz="1400" b="0"/>
              <a:t>s</a:t>
            </a:r>
          </a:p>
          <a:p>
            <a:r>
              <a:rPr lang="en-US" sz="1400" b="0"/>
              <a:t>the activity of the</a:t>
            </a:r>
          </a:p>
          <a:p>
            <a:r>
              <a:rPr lang="en-US" sz="1400" b="0"/>
              <a:t>oxalic acid standard</a:t>
            </a:r>
          </a:p>
        </p:txBody>
      </p:sp>
      <p:sp>
        <p:nvSpPr>
          <p:cNvPr id="82961" name="Text Box 17"/>
          <p:cNvSpPr txBox="1">
            <a:spLocks noChangeArrowheads="1"/>
          </p:cNvSpPr>
          <p:nvPr/>
        </p:nvSpPr>
        <p:spPr bwMode="auto">
          <a:xfrm>
            <a:off x="2803525" y="5089525"/>
            <a:ext cx="601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solidFill>
                  <a:schemeClr val="accent2"/>
                </a:solidFill>
              </a:rPr>
              <a:t>time</a:t>
            </a:r>
          </a:p>
        </p:txBody>
      </p:sp>
      <p:sp>
        <p:nvSpPr>
          <p:cNvPr id="82962" name="Line 18"/>
          <p:cNvSpPr>
            <a:spLocks noChangeShapeType="1"/>
          </p:cNvSpPr>
          <p:nvPr/>
        </p:nvSpPr>
        <p:spPr bwMode="auto">
          <a:xfrm>
            <a:off x="3429000" y="5257800"/>
            <a:ext cx="12192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2963" name="Oval 19"/>
          <p:cNvSpPr>
            <a:spLocks noChangeArrowheads="1"/>
          </p:cNvSpPr>
          <p:nvPr/>
        </p:nvSpPr>
        <p:spPr bwMode="auto">
          <a:xfrm>
            <a:off x="6858000" y="5562600"/>
            <a:ext cx="2209800" cy="11430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400" b="0">
                <a:latin typeface="Century Gothic" charset="0"/>
              </a:rPr>
              <a:t>But how did somebody</a:t>
            </a:r>
          </a:p>
          <a:p>
            <a:pPr algn="ctr"/>
            <a:r>
              <a:rPr lang="en-US" sz="1400" b="0">
                <a:latin typeface="Century Gothic" charset="0"/>
              </a:rPr>
              <a:t>construct this curve?</a:t>
            </a:r>
          </a:p>
        </p:txBody>
      </p:sp>
    </p:spTree>
    <p:extLst>
      <p:ext uri="{BB962C8B-B14F-4D97-AF65-F5344CB8AC3E}">
        <p14:creationId xmlns:p14="http://schemas.microsoft.com/office/powerpoint/2010/main" val="38801705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829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3" grpId="0" animBg="1"/>
      <p:bldP spid="82963"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4" name="Picture 4" descr="d14tre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505200"/>
            <a:ext cx="4953000" cy="2611438"/>
          </a:xfrm>
          <a:prstGeom prst="rect">
            <a:avLst/>
          </a:prstGeom>
          <a:noFill/>
          <a:extLst>
            <a:ext uri="{909E8E84-426E-40dd-AFC4-6F175D3DCCD1}">
              <a14:hiddenFill xmlns:a14="http://schemas.microsoft.com/office/drawing/2010/main">
                <a:solidFill>
                  <a:srgbClr val="FFFFFF"/>
                </a:solidFill>
              </a14:hiddenFill>
            </a:ext>
          </a:extLst>
        </p:spPr>
      </p:pic>
      <p:sp>
        <p:nvSpPr>
          <p:cNvPr id="87045" name="Text Box 5"/>
          <p:cNvSpPr txBox="1">
            <a:spLocks noChangeArrowheads="1"/>
          </p:cNvSpPr>
          <p:nvPr/>
        </p:nvSpPr>
        <p:spPr bwMode="auto">
          <a:xfrm>
            <a:off x="152400" y="277813"/>
            <a:ext cx="8123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solidFill>
                  <a:schemeClr val="accent2"/>
                </a:solidFill>
                <a:latin typeface="Century Gothic" charset="0"/>
              </a:rPr>
              <a:t>Reconstructing atmospheric radiocarbon variability through time</a:t>
            </a:r>
          </a:p>
        </p:txBody>
      </p:sp>
      <p:pic>
        <p:nvPicPr>
          <p:cNvPr id="87046" name="Picture 6" descr="douglasfi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990600"/>
            <a:ext cx="3981450" cy="4014788"/>
          </a:xfrm>
          <a:prstGeom prst="rect">
            <a:avLst/>
          </a:prstGeom>
          <a:noFill/>
          <a:extLst>
            <a:ext uri="{909E8E84-426E-40dd-AFC4-6F175D3DCCD1}">
              <a14:hiddenFill xmlns:a14="http://schemas.microsoft.com/office/drawing/2010/main">
                <a:solidFill>
                  <a:srgbClr val="FFFFFF"/>
                </a:solidFill>
              </a14:hiddenFill>
            </a:ext>
          </a:extLst>
        </p:spPr>
      </p:pic>
      <p:sp>
        <p:nvSpPr>
          <p:cNvPr id="87048" name="Text Box 8"/>
          <p:cNvSpPr txBox="1">
            <a:spLocks noChangeArrowheads="1"/>
          </p:cNvSpPr>
          <p:nvPr/>
        </p:nvSpPr>
        <p:spPr bwMode="auto">
          <a:xfrm>
            <a:off x="5715000" y="3429000"/>
            <a:ext cx="2701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solidFill>
                  <a:srgbClr val="FFFFCC"/>
                </a:solidFill>
              </a:rPr>
              <a:t>1821A.D. by ring-counting</a:t>
            </a:r>
          </a:p>
        </p:txBody>
      </p:sp>
      <p:sp>
        <p:nvSpPr>
          <p:cNvPr id="87049" name="Line 9"/>
          <p:cNvSpPr>
            <a:spLocks noChangeShapeType="1"/>
          </p:cNvSpPr>
          <p:nvPr/>
        </p:nvSpPr>
        <p:spPr bwMode="auto">
          <a:xfrm flipV="1">
            <a:off x="6934200" y="3048000"/>
            <a:ext cx="0" cy="457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7050" name="Line 10"/>
          <p:cNvSpPr>
            <a:spLocks noChangeShapeType="1"/>
          </p:cNvSpPr>
          <p:nvPr/>
        </p:nvSpPr>
        <p:spPr bwMode="auto">
          <a:xfrm flipV="1">
            <a:off x="8153400" y="1752600"/>
            <a:ext cx="0" cy="457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7051" name="Text Box 11"/>
          <p:cNvSpPr txBox="1">
            <a:spLocks noChangeArrowheads="1"/>
          </p:cNvSpPr>
          <p:nvPr/>
        </p:nvSpPr>
        <p:spPr bwMode="auto">
          <a:xfrm>
            <a:off x="6538913" y="2133600"/>
            <a:ext cx="20701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solidFill>
                  <a:srgbClr val="FFFFCC"/>
                </a:solidFill>
              </a:rPr>
              <a:t>tree cut in 1999A.D.</a:t>
            </a:r>
          </a:p>
        </p:txBody>
      </p:sp>
      <p:sp>
        <p:nvSpPr>
          <p:cNvPr id="87052" name="Line 12"/>
          <p:cNvSpPr>
            <a:spLocks noChangeShapeType="1"/>
          </p:cNvSpPr>
          <p:nvPr/>
        </p:nvSpPr>
        <p:spPr bwMode="auto">
          <a:xfrm flipH="1" flipV="1">
            <a:off x="5257800" y="2438400"/>
            <a:ext cx="1676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7053" name="Text Box 13"/>
          <p:cNvSpPr txBox="1">
            <a:spLocks noChangeArrowheads="1"/>
          </p:cNvSpPr>
          <p:nvPr/>
        </p:nvSpPr>
        <p:spPr bwMode="auto">
          <a:xfrm rot="1085944">
            <a:off x="5272088" y="2133600"/>
            <a:ext cx="13589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radiocarbon</a:t>
            </a:r>
          </a:p>
          <a:p>
            <a:r>
              <a:rPr lang="en-US"/>
              <a:t>sampling</a:t>
            </a:r>
          </a:p>
          <a:p>
            <a:r>
              <a:rPr lang="en-US"/>
              <a:t>transect</a:t>
            </a:r>
          </a:p>
        </p:txBody>
      </p:sp>
      <p:sp>
        <p:nvSpPr>
          <p:cNvPr id="87054" name="Text Box 14"/>
          <p:cNvSpPr txBox="1">
            <a:spLocks noChangeArrowheads="1"/>
          </p:cNvSpPr>
          <p:nvPr/>
        </p:nvSpPr>
        <p:spPr bwMode="auto">
          <a:xfrm>
            <a:off x="5318125" y="5194300"/>
            <a:ext cx="3292475" cy="828675"/>
          </a:xfrm>
          <a:prstGeom prst="rect">
            <a:avLst/>
          </a:prstGeom>
          <a:solidFill>
            <a:srgbClr val="FF990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Most of the Holocene </a:t>
            </a:r>
            <a:r>
              <a:rPr lang="en-US" baseline="30000"/>
              <a:t>14</a:t>
            </a:r>
            <a:r>
              <a:rPr lang="en-US"/>
              <a:t>C</a:t>
            </a:r>
            <a:r>
              <a:rPr lang="en-US" baseline="-25000"/>
              <a:t>atmos</a:t>
            </a:r>
          </a:p>
          <a:p>
            <a:r>
              <a:rPr lang="en-US"/>
              <a:t>variability derives from changes</a:t>
            </a:r>
          </a:p>
          <a:p>
            <a:r>
              <a:rPr lang="en-US"/>
              <a:t>in the geomagnetic field</a:t>
            </a:r>
          </a:p>
        </p:txBody>
      </p:sp>
      <p:sp>
        <p:nvSpPr>
          <p:cNvPr id="87055" name="Text Box 15"/>
          <p:cNvSpPr txBox="1">
            <a:spLocks noChangeArrowheads="1"/>
          </p:cNvSpPr>
          <p:nvPr/>
        </p:nvSpPr>
        <p:spPr bwMode="auto">
          <a:xfrm>
            <a:off x="457200" y="914400"/>
            <a:ext cx="3883025"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latin typeface="Century Gothic" charset="0"/>
              </a:rPr>
              <a:t>What you need:</a:t>
            </a:r>
          </a:p>
          <a:p>
            <a:r>
              <a:rPr lang="en-US" sz="1800" b="0">
                <a:latin typeface="Century Gothic" charset="0"/>
              </a:rPr>
              <a:t>absolute age &amp; radiocarbon age</a:t>
            </a:r>
          </a:p>
          <a:p>
            <a:endParaRPr lang="en-US" sz="1800" b="0">
              <a:latin typeface="Century Gothic" charset="0"/>
            </a:endParaRPr>
          </a:p>
          <a:p>
            <a:endParaRPr lang="en-US" sz="1800" b="0">
              <a:latin typeface="Century Gothic" charset="0"/>
            </a:endParaRPr>
          </a:p>
          <a:p>
            <a:endParaRPr lang="en-US" sz="1800" b="0">
              <a:latin typeface="Century Gothic" charset="0"/>
            </a:endParaRPr>
          </a:p>
          <a:p>
            <a:r>
              <a:rPr lang="en-US" sz="1800">
                <a:latin typeface="Century Gothic" charset="0"/>
              </a:rPr>
              <a:t>What you get:</a:t>
            </a:r>
          </a:p>
          <a:p>
            <a:r>
              <a:rPr lang="en-US" sz="1800" b="0">
                <a:latin typeface="Century Gothic" charset="0"/>
              </a:rPr>
              <a:t>history of </a:t>
            </a:r>
            <a:r>
              <a:rPr lang="en-US" sz="1800" b="0" baseline="30000">
                <a:latin typeface="Century Gothic" charset="0"/>
              </a:rPr>
              <a:t>14</a:t>
            </a:r>
            <a:r>
              <a:rPr lang="en-US" sz="1800" b="0">
                <a:latin typeface="Century Gothic" charset="0"/>
              </a:rPr>
              <a:t>C</a:t>
            </a:r>
            <a:r>
              <a:rPr lang="en-US" sz="1800" b="0" baseline="-25000">
                <a:latin typeface="Century Gothic" charset="0"/>
              </a:rPr>
              <a:t>atmos</a:t>
            </a:r>
          </a:p>
        </p:txBody>
      </p:sp>
      <p:graphicFrame>
        <p:nvGraphicFramePr>
          <p:cNvPr id="87056" name="Object 16"/>
          <p:cNvGraphicFramePr>
            <a:graphicFrameLocks noChangeAspect="1"/>
          </p:cNvGraphicFramePr>
          <p:nvPr/>
        </p:nvGraphicFramePr>
        <p:xfrm>
          <a:off x="914400" y="1752600"/>
          <a:ext cx="1295400" cy="473075"/>
        </p:xfrm>
        <a:graphic>
          <a:graphicData uri="http://schemas.openxmlformats.org/presentationml/2006/ole">
            <mc:AlternateContent xmlns:mc="http://schemas.openxmlformats.org/markup-compatibility/2006">
              <mc:Choice xmlns:v="urn:schemas-microsoft-com:vml" Requires="v">
                <p:oleObj spid="_x0000_s113667" name="Equation" r:id="rId5" imgW="660510" imgH="241592" progId="Equation.3">
                  <p:embed/>
                </p:oleObj>
              </mc:Choice>
              <mc:Fallback>
                <p:oleObj name="Equation" r:id="rId5" imgW="660510" imgH="24159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752600"/>
                        <a:ext cx="1295400" cy="473075"/>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87057" name="AutoShape 17"/>
          <p:cNvSpPr>
            <a:spLocks noChangeArrowheads="1"/>
          </p:cNvSpPr>
          <p:nvPr/>
        </p:nvSpPr>
        <p:spPr bwMode="auto">
          <a:xfrm>
            <a:off x="4648200" y="5257800"/>
            <a:ext cx="533400" cy="304800"/>
          </a:xfrm>
          <a:prstGeom prst="rightArrow">
            <a:avLst>
              <a:gd name="adj1" fmla="val 50000"/>
              <a:gd name="adj2" fmla="val 43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3367555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173415" y="-128252"/>
            <a:ext cx="83820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4000" b="1" u="sng" dirty="0">
                <a:latin typeface="Perpetua" charset="0"/>
              </a:rPr>
              <a:t>Nuclear Decay</a:t>
            </a:r>
          </a:p>
          <a:p>
            <a:r>
              <a:rPr lang="en-US" sz="3200" dirty="0">
                <a:latin typeface="Perpetua" charset="0"/>
              </a:rPr>
              <a:t>When the unstable nuclear decays, decay products like </a:t>
            </a:r>
            <a:r>
              <a:rPr lang="en-US" sz="3200" dirty="0" err="1">
                <a:latin typeface="Perpetua" charset="0"/>
              </a:rPr>
              <a:t>γ</a:t>
            </a:r>
            <a:r>
              <a:rPr lang="en-US" sz="3200" dirty="0">
                <a:latin typeface="Perpetua" charset="0"/>
              </a:rPr>
              <a:t>-rays (high energy </a:t>
            </a:r>
            <a:r>
              <a:rPr lang="fr-FR" sz="3200" dirty="0">
                <a:latin typeface="Perpetua" charset="0"/>
              </a:rPr>
              <a:t>photons), α-</a:t>
            </a:r>
            <a:r>
              <a:rPr lang="fr-FR" sz="3200" dirty="0" err="1">
                <a:latin typeface="Perpetua" charset="0"/>
              </a:rPr>
              <a:t>particles</a:t>
            </a:r>
            <a:r>
              <a:rPr lang="fr-FR" sz="3200" dirty="0">
                <a:latin typeface="Perpetua" charset="0"/>
              </a:rPr>
              <a:t> (</a:t>
            </a:r>
            <a:r>
              <a:rPr lang="fr-FR" sz="3200" dirty="0" err="1">
                <a:latin typeface="Perpetua" charset="0"/>
              </a:rPr>
              <a:t>helium</a:t>
            </a:r>
            <a:r>
              <a:rPr lang="fr-FR" sz="3200" dirty="0">
                <a:latin typeface="Perpetua" charset="0"/>
              </a:rPr>
              <a:t> </a:t>
            </a:r>
            <a:r>
              <a:rPr lang="fr-FR" sz="3200" dirty="0" err="1">
                <a:latin typeface="Perpetua" charset="0"/>
              </a:rPr>
              <a:t>nuclei</a:t>
            </a:r>
            <a:r>
              <a:rPr lang="fr-FR" sz="3200" dirty="0">
                <a:latin typeface="Perpetua" charset="0"/>
              </a:rPr>
              <a:t>), β– </a:t>
            </a:r>
            <a:r>
              <a:rPr lang="fr-FR" sz="3200" dirty="0" err="1">
                <a:latin typeface="Perpetua" charset="0"/>
              </a:rPr>
              <a:t>particles</a:t>
            </a:r>
            <a:r>
              <a:rPr lang="fr-FR" sz="3200" dirty="0">
                <a:latin typeface="Perpetua" charset="0"/>
              </a:rPr>
              <a:t> (</a:t>
            </a:r>
            <a:r>
              <a:rPr lang="fr-FR" sz="3200" dirty="0" err="1">
                <a:latin typeface="Perpetua" charset="0"/>
              </a:rPr>
              <a:t>electrons</a:t>
            </a:r>
            <a:r>
              <a:rPr lang="fr-FR" sz="3200" dirty="0">
                <a:latin typeface="Perpetua" charset="0"/>
              </a:rPr>
              <a:t>) and β+ </a:t>
            </a:r>
            <a:r>
              <a:rPr lang="fr-FR" sz="3200" dirty="0" err="1">
                <a:latin typeface="Perpetua" charset="0"/>
              </a:rPr>
              <a:t>particles</a:t>
            </a:r>
            <a:r>
              <a:rPr lang="fr-FR" sz="3200" dirty="0">
                <a:latin typeface="Perpetua" charset="0"/>
              </a:rPr>
              <a:t> </a:t>
            </a:r>
            <a:r>
              <a:rPr lang="en-US" sz="3200" dirty="0">
                <a:latin typeface="Perpetua" charset="0"/>
              </a:rPr>
              <a:t>(positrons) are produced. </a:t>
            </a:r>
            <a:endParaRPr lang="en-US" dirty="0">
              <a:latin typeface="Perpetua" charset="0"/>
            </a:endParaRPr>
          </a:p>
          <a:p>
            <a:endParaRPr lang="en-US" dirty="0">
              <a:latin typeface="Perpetua" charset="0"/>
            </a:endParaRPr>
          </a:p>
          <a:p>
            <a:endParaRPr lang="en-US" dirty="0">
              <a:latin typeface="Perpetua" charset="0"/>
            </a:endParaRPr>
          </a:p>
        </p:txBody>
      </p:sp>
      <p:sp>
        <p:nvSpPr>
          <p:cNvPr id="3" name="Rectangle 2"/>
          <p:cNvSpPr>
            <a:spLocks noChangeArrowheads="1"/>
          </p:cNvSpPr>
          <p:nvPr/>
        </p:nvSpPr>
        <p:spPr bwMode="auto">
          <a:xfrm>
            <a:off x="218775" y="2685334"/>
            <a:ext cx="8839200" cy="3939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600" b="1" u="sng" dirty="0">
                <a:latin typeface="Perpetua" charset="0"/>
              </a:rPr>
              <a:t>Laws Governing Nuclear Decay Reactions </a:t>
            </a:r>
            <a:endParaRPr lang="en-US" sz="3200" dirty="0">
              <a:latin typeface="Perpetua" charset="0"/>
            </a:endParaRPr>
          </a:p>
          <a:p>
            <a:r>
              <a:rPr lang="en-US" sz="3200" dirty="0">
                <a:latin typeface="Perpetua" charset="0"/>
              </a:rPr>
              <a:t>In nuclear decay reactions the following laws are obeyed</a:t>
            </a:r>
            <a:r>
              <a:rPr lang="en-US" sz="3200" dirty="0" smtClean="0">
                <a:latin typeface="Perpetua" charset="0"/>
              </a:rPr>
              <a:t>:</a:t>
            </a:r>
            <a:endParaRPr lang="en-US" sz="3200" dirty="0">
              <a:latin typeface="Perpetua" charset="0"/>
            </a:endParaRPr>
          </a:p>
          <a:p>
            <a:r>
              <a:rPr lang="en-US" sz="3200" dirty="0">
                <a:solidFill>
                  <a:srgbClr val="FF0000"/>
                </a:solidFill>
                <a:latin typeface="Perpetua" charset="0"/>
              </a:rPr>
              <a:t>1. Conservation of mass-energy.</a:t>
            </a:r>
          </a:p>
          <a:p>
            <a:r>
              <a:rPr lang="en-US" sz="3200" dirty="0">
                <a:solidFill>
                  <a:srgbClr val="0070C0"/>
                </a:solidFill>
                <a:latin typeface="Perpetua" charset="0"/>
              </a:rPr>
              <a:t>2. Conservation of charge.</a:t>
            </a:r>
          </a:p>
          <a:p>
            <a:r>
              <a:rPr lang="en-US" sz="3200" dirty="0">
                <a:solidFill>
                  <a:srgbClr val="FF0000"/>
                </a:solidFill>
                <a:latin typeface="Perpetua" charset="0"/>
              </a:rPr>
              <a:t>3. Conservation of linear and angular momenta.</a:t>
            </a:r>
          </a:p>
          <a:p>
            <a:r>
              <a:rPr lang="en-US" sz="3200" dirty="0">
                <a:solidFill>
                  <a:srgbClr val="0070C0"/>
                </a:solidFill>
                <a:latin typeface="Perpetua" charset="0"/>
              </a:rPr>
              <a:t>4. Conservation of nucleons.</a:t>
            </a:r>
          </a:p>
          <a:p>
            <a:endParaRPr lang="en-US" dirty="0">
              <a:latin typeface="Perpetua" charset="0"/>
            </a:endParaRPr>
          </a:p>
          <a:p>
            <a:endParaRPr lang="en-US" dirty="0">
              <a:latin typeface="Perpetua" charset="0"/>
            </a:endParaRPr>
          </a:p>
          <a:p>
            <a:endParaRPr lang="en-US" dirty="0">
              <a:latin typeface="Perpetua" charset="0"/>
            </a:endParaRPr>
          </a:p>
        </p:txBody>
      </p:sp>
    </p:spTree>
    <p:extLst>
      <p:ext uri="{BB962C8B-B14F-4D97-AF65-F5344CB8AC3E}">
        <p14:creationId xmlns:p14="http://schemas.microsoft.com/office/powerpoint/2010/main" val="5646552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9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676400"/>
            <a:ext cx="6619875"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0901" name="Text Box 5"/>
          <p:cNvSpPr txBox="1">
            <a:spLocks noChangeArrowheads="1"/>
          </p:cNvSpPr>
          <p:nvPr/>
        </p:nvSpPr>
        <p:spPr bwMode="auto">
          <a:xfrm>
            <a:off x="1685925" y="2405063"/>
            <a:ext cx="18208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b="0" u="sng">
                <a:latin typeface="Century Gothic" charset="0"/>
              </a:rPr>
              <a:t>data from:</a:t>
            </a:r>
          </a:p>
          <a:p>
            <a:r>
              <a:rPr lang="en-US" sz="1200" b="0">
                <a:latin typeface="Century Gothic" charset="0"/>
              </a:rPr>
              <a:t>corals (bright red)</a:t>
            </a:r>
          </a:p>
          <a:p>
            <a:r>
              <a:rPr lang="en-US" sz="1200" b="0">
                <a:latin typeface="Century Gothic" charset="0"/>
              </a:rPr>
              <a:t>lake varves (green)</a:t>
            </a:r>
          </a:p>
          <a:p>
            <a:r>
              <a:rPr lang="en-US" sz="1200" b="0">
                <a:latin typeface="Century Gothic" charset="0"/>
              </a:rPr>
              <a:t>marine varves (blue)</a:t>
            </a:r>
          </a:p>
          <a:p>
            <a:r>
              <a:rPr lang="en-US" sz="1200" b="0">
                <a:latin typeface="Century Gothic" charset="0"/>
              </a:rPr>
              <a:t>speleothems (orange)</a:t>
            </a:r>
          </a:p>
          <a:p>
            <a:r>
              <a:rPr lang="en-US" sz="1200" b="0">
                <a:latin typeface="Century Gothic" charset="0"/>
              </a:rPr>
              <a:t>tree rings (black)</a:t>
            </a:r>
          </a:p>
        </p:txBody>
      </p:sp>
      <p:sp>
        <p:nvSpPr>
          <p:cNvPr id="80902" name="Text Box 6"/>
          <p:cNvSpPr txBox="1">
            <a:spLocks noChangeArrowheads="1"/>
          </p:cNvSpPr>
          <p:nvPr/>
        </p:nvSpPr>
        <p:spPr bwMode="auto">
          <a:xfrm>
            <a:off x="533400" y="139700"/>
            <a:ext cx="841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latin typeface="Century Gothic" charset="0"/>
              </a:rPr>
              <a:t>The Radiocarbon Calibration Curve </a:t>
            </a:r>
            <a:r>
              <a:rPr lang="en-US" sz="1800">
                <a:latin typeface="Century Gothic" charset="0"/>
              </a:rPr>
              <a:t>(atmospheric </a:t>
            </a:r>
            <a:r>
              <a:rPr lang="en-US" sz="1800" baseline="30000">
                <a:latin typeface="Century Gothic" charset="0"/>
              </a:rPr>
              <a:t>14</a:t>
            </a:r>
            <a:r>
              <a:rPr lang="en-US" sz="1800">
                <a:latin typeface="Century Gothic" charset="0"/>
              </a:rPr>
              <a:t>C history)</a:t>
            </a:r>
            <a:r>
              <a:rPr lang="en-US" sz="2400">
                <a:latin typeface="Century Gothic" charset="0"/>
              </a:rPr>
              <a:t>	</a:t>
            </a:r>
            <a:endParaRPr lang="en-US">
              <a:latin typeface="Century Gothic" charset="0"/>
            </a:endParaRPr>
          </a:p>
        </p:txBody>
      </p:sp>
      <p:sp>
        <p:nvSpPr>
          <p:cNvPr id="80903" name="Text Box 7"/>
          <p:cNvSpPr txBox="1">
            <a:spLocks noChangeArrowheads="1"/>
          </p:cNvSpPr>
          <p:nvPr/>
        </p:nvSpPr>
        <p:spPr bwMode="auto">
          <a:xfrm>
            <a:off x="65088" y="673100"/>
            <a:ext cx="8850312" cy="828675"/>
          </a:xfrm>
          <a:prstGeom prst="rect">
            <a:avLst/>
          </a:prstGeom>
          <a:solidFill>
            <a:srgbClr val="FF9900"/>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0">
                <a:latin typeface="Century Gothic" charset="0"/>
              </a:rPr>
              <a:t> </a:t>
            </a:r>
            <a:r>
              <a:rPr lang="en-US">
                <a:latin typeface="Century Gothic" charset="0"/>
              </a:rPr>
              <a:t>Principle</a:t>
            </a:r>
            <a:r>
              <a:rPr lang="en-US" b="0">
                <a:latin typeface="Century Gothic" charset="0"/>
              </a:rPr>
              <a:t>:  compare radiocarbon dates with independent dates </a:t>
            </a:r>
          </a:p>
          <a:p>
            <a:r>
              <a:rPr lang="en-US" b="0">
                <a:latin typeface="Century Gothic" charset="0"/>
              </a:rPr>
              <a:t> </a:t>
            </a:r>
            <a:r>
              <a:rPr lang="en-US">
                <a:latin typeface="Century Gothic" charset="0"/>
              </a:rPr>
              <a:t>Examples</a:t>
            </a:r>
            <a:r>
              <a:rPr lang="en-US" b="0">
                <a:latin typeface="Century Gothic" charset="0"/>
              </a:rPr>
              <a:t> of independent dating:  tree-ring counting, coral U-Th dates, varve counting, </a:t>
            </a:r>
          </a:p>
          <a:p>
            <a:r>
              <a:rPr lang="en-US" b="0">
                <a:latin typeface="Century Gothic" charset="0"/>
              </a:rPr>
              <a:t>	correlation of climate signals in varves with ice core</a:t>
            </a:r>
          </a:p>
        </p:txBody>
      </p:sp>
      <p:sp>
        <p:nvSpPr>
          <p:cNvPr id="80904" name="Text Box 8"/>
          <p:cNvSpPr txBox="1">
            <a:spLocks noChangeArrowheads="1"/>
          </p:cNvSpPr>
          <p:nvPr/>
        </p:nvSpPr>
        <p:spPr bwMode="auto">
          <a:xfrm>
            <a:off x="5486400" y="6394450"/>
            <a:ext cx="16017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b="0" i="1">
                <a:latin typeface="Century Gothic" charset="0"/>
              </a:rPr>
              <a:t>Hughen et al., 2004</a:t>
            </a:r>
          </a:p>
        </p:txBody>
      </p:sp>
      <p:sp>
        <p:nvSpPr>
          <p:cNvPr id="80908" name="Text Box 12"/>
          <p:cNvSpPr txBox="1">
            <a:spLocks noChangeArrowheads="1"/>
          </p:cNvSpPr>
          <p:nvPr/>
        </p:nvSpPr>
        <p:spPr bwMode="auto">
          <a:xfrm rot="-2018365">
            <a:off x="1774825" y="4908550"/>
            <a:ext cx="955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0">
                <a:solidFill>
                  <a:srgbClr val="FF0000"/>
                </a:solidFill>
                <a:latin typeface="Century Gothic" charset="0"/>
              </a:rPr>
              <a:t>equiline</a:t>
            </a:r>
          </a:p>
        </p:txBody>
      </p:sp>
      <p:sp>
        <p:nvSpPr>
          <p:cNvPr id="80909" name="Text Box 13"/>
          <p:cNvSpPr txBox="1">
            <a:spLocks noChangeArrowheads="1"/>
          </p:cNvSpPr>
          <p:nvPr/>
        </p:nvSpPr>
        <p:spPr bwMode="auto">
          <a:xfrm>
            <a:off x="6781800" y="3165475"/>
            <a:ext cx="2152650" cy="1317625"/>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atin typeface="Century Gothic" charset="0"/>
              </a:rPr>
              <a:t>Observation</a:t>
            </a:r>
            <a:r>
              <a:rPr lang="en-US" b="0">
                <a:latin typeface="Century Gothic" charset="0"/>
              </a:rPr>
              <a:t>:</a:t>
            </a:r>
          </a:p>
          <a:p>
            <a:r>
              <a:rPr lang="en-US" b="0">
                <a:latin typeface="Century Gothic" charset="0"/>
              </a:rPr>
              <a:t>radiocarbon dates</a:t>
            </a:r>
          </a:p>
          <a:p>
            <a:r>
              <a:rPr lang="en-US" b="0">
                <a:latin typeface="Century Gothic" charset="0"/>
              </a:rPr>
              <a:t>are  consistently younger than calendar ages</a:t>
            </a:r>
          </a:p>
        </p:txBody>
      </p:sp>
      <p:sp>
        <p:nvSpPr>
          <p:cNvPr id="80910" name="Text Box 14"/>
          <p:cNvSpPr txBox="1">
            <a:spLocks noChangeArrowheads="1"/>
          </p:cNvSpPr>
          <p:nvPr/>
        </p:nvSpPr>
        <p:spPr bwMode="auto">
          <a:xfrm>
            <a:off x="3733800" y="5478463"/>
            <a:ext cx="614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solidFill>
                  <a:schemeClr val="accent2"/>
                </a:solidFill>
                <a:latin typeface="Century Gothic" charset="0"/>
              </a:rPr>
              <a:t>time</a:t>
            </a:r>
          </a:p>
        </p:txBody>
      </p:sp>
      <p:sp>
        <p:nvSpPr>
          <p:cNvPr id="80911" name="Line 15"/>
          <p:cNvSpPr>
            <a:spLocks noChangeShapeType="1"/>
          </p:cNvSpPr>
          <p:nvPr/>
        </p:nvSpPr>
        <p:spPr bwMode="auto">
          <a:xfrm>
            <a:off x="4359275" y="5654675"/>
            <a:ext cx="12192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1733665547"/>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0" name="Text Box 4"/>
          <p:cNvSpPr txBox="1">
            <a:spLocks noChangeArrowheads="1"/>
          </p:cNvSpPr>
          <p:nvPr/>
        </p:nvSpPr>
        <p:spPr bwMode="auto">
          <a:xfrm>
            <a:off x="179388" y="162025"/>
            <a:ext cx="8064500"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Calibri" charset="0"/>
                <a:ea typeface="ＭＳ Ｐゴシック" charset="0"/>
                <a:cs typeface="Arial" charset="0"/>
              </a:defRPr>
            </a:lvl1pPr>
            <a:lvl2pPr marL="914400" indent="-457200">
              <a:defRPr>
                <a:solidFill>
                  <a:schemeClr val="tx1"/>
                </a:solidFill>
                <a:latin typeface="Calibri" charset="0"/>
                <a:ea typeface="Arial" charset="0"/>
                <a:cs typeface="Arial" charset="0"/>
              </a:defRPr>
            </a:lvl2pPr>
            <a:lvl3pPr marL="1371600" indent="-457200">
              <a:defRPr>
                <a:solidFill>
                  <a:schemeClr val="tx1"/>
                </a:solidFill>
                <a:latin typeface="Calibri" charset="0"/>
                <a:ea typeface="Arial" charset="0"/>
                <a:cs typeface="Arial" charset="0"/>
              </a:defRPr>
            </a:lvl3pPr>
            <a:lvl4pPr marL="1828800" indent="-457200">
              <a:defRPr>
                <a:solidFill>
                  <a:schemeClr val="tx1"/>
                </a:solidFill>
                <a:latin typeface="Calibri" charset="0"/>
                <a:ea typeface="Arial" charset="0"/>
                <a:cs typeface="Arial" charset="0"/>
              </a:defRPr>
            </a:lvl4pPr>
            <a:lvl5pPr marL="2286000" indent="-457200">
              <a:defRPr>
                <a:solidFill>
                  <a:schemeClr val="tx1"/>
                </a:solidFill>
                <a:latin typeface="Calibri" charset="0"/>
                <a:ea typeface="Arial" charset="0"/>
                <a:cs typeface="Arial" charset="0"/>
              </a:defRPr>
            </a:lvl5pPr>
            <a:lvl6pPr marL="2743200" indent="-457200" fontAlgn="base">
              <a:spcBef>
                <a:spcPct val="0"/>
              </a:spcBef>
              <a:spcAft>
                <a:spcPct val="0"/>
              </a:spcAft>
              <a:defRPr>
                <a:solidFill>
                  <a:schemeClr val="tx1"/>
                </a:solidFill>
                <a:latin typeface="Calibri" charset="0"/>
                <a:ea typeface="Arial" charset="0"/>
                <a:cs typeface="Arial" charset="0"/>
              </a:defRPr>
            </a:lvl6pPr>
            <a:lvl7pPr marL="3200400" indent="-457200" fontAlgn="base">
              <a:spcBef>
                <a:spcPct val="0"/>
              </a:spcBef>
              <a:spcAft>
                <a:spcPct val="0"/>
              </a:spcAft>
              <a:defRPr>
                <a:solidFill>
                  <a:schemeClr val="tx1"/>
                </a:solidFill>
                <a:latin typeface="Calibri" charset="0"/>
                <a:ea typeface="Arial" charset="0"/>
                <a:cs typeface="Arial" charset="0"/>
              </a:defRPr>
            </a:lvl7pPr>
            <a:lvl8pPr marL="3657600" indent="-457200" fontAlgn="base">
              <a:spcBef>
                <a:spcPct val="0"/>
              </a:spcBef>
              <a:spcAft>
                <a:spcPct val="0"/>
              </a:spcAft>
              <a:defRPr>
                <a:solidFill>
                  <a:schemeClr val="tx1"/>
                </a:solidFill>
                <a:latin typeface="Calibri" charset="0"/>
                <a:ea typeface="Arial" charset="0"/>
                <a:cs typeface="Arial" charset="0"/>
              </a:defRPr>
            </a:lvl8pPr>
            <a:lvl9pPr marL="4114800" indent="-457200" fontAlgn="base">
              <a:spcBef>
                <a:spcPct val="0"/>
              </a:spcBef>
              <a:spcAft>
                <a:spcPct val="0"/>
              </a:spcAft>
              <a:defRPr>
                <a:solidFill>
                  <a:schemeClr val="tx1"/>
                </a:solidFill>
                <a:latin typeface="Calibri" charset="0"/>
                <a:ea typeface="Arial" charset="0"/>
                <a:cs typeface="Arial" charset="0"/>
              </a:defRPr>
            </a:lvl9pPr>
          </a:lstStyle>
          <a:p>
            <a:pPr>
              <a:defRPr/>
            </a:pPr>
            <a:r>
              <a:rPr lang="en-US" sz="3500" b="0" dirty="0" smtClean="0">
                <a:latin typeface="Times New Roman"/>
                <a:cs typeface="Times New Roman"/>
              </a:rPr>
              <a:t>So all you need to know to calculate</a:t>
            </a:r>
          </a:p>
          <a:p>
            <a:pPr>
              <a:defRPr/>
            </a:pPr>
            <a:r>
              <a:rPr lang="en-US" sz="3500" b="0" dirty="0" smtClean="0">
                <a:latin typeface="Times New Roman"/>
                <a:cs typeface="Times New Roman"/>
              </a:rPr>
              <a:t>an age is A</a:t>
            </a:r>
            <a:r>
              <a:rPr lang="en-US" sz="3500" b="0" baseline="-25000" dirty="0" smtClean="0">
                <a:latin typeface="Times New Roman"/>
                <a:cs typeface="Times New Roman"/>
              </a:rPr>
              <a:t>0</a:t>
            </a:r>
            <a:r>
              <a:rPr lang="en-US" sz="3500" b="0" dirty="0" smtClean="0">
                <a:latin typeface="Times New Roman"/>
                <a:cs typeface="Times New Roman"/>
              </a:rPr>
              <a:t>, which to first order </a:t>
            </a:r>
          </a:p>
          <a:p>
            <a:pPr>
              <a:defRPr/>
            </a:pPr>
            <a:r>
              <a:rPr lang="en-US" sz="3500" b="0" dirty="0" smtClean="0">
                <a:latin typeface="Times New Roman"/>
                <a:cs typeface="Times New Roman"/>
              </a:rPr>
              <a:t>is 13.56dpm/g, </a:t>
            </a:r>
            <a:r>
              <a:rPr lang="en-US" sz="3500" dirty="0" smtClean="0">
                <a:latin typeface="Times New Roman"/>
                <a:cs typeface="Times New Roman"/>
              </a:rPr>
              <a:t>BUT</a:t>
            </a:r>
          </a:p>
          <a:p>
            <a:pPr>
              <a:defRPr/>
            </a:pPr>
            <a:endParaRPr lang="en-US" sz="3500" b="0" dirty="0" smtClean="0">
              <a:latin typeface="Times New Roman"/>
              <a:cs typeface="Times New Roman"/>
            </a:endParaRPr>
          </a:p>
          <a:p>
            <a:pPr>
              <a:defRPr/>
            </a:pPr>
            <a:r>
              <a:rPr lang="en-US" sz="3500" b="0" dirty="0" smtClean="0">
                <a:latin typeface="Times New Roman"/>
                <a:cs typeface="Times New Roman"/>
              </a:rPr>
              <a:t>*small variations (several percent) </a:t>
            </a:r>
          </a:p>
          <a:p>
            <a:pPr>
              <a:defRPr/>
            </a:pPr>
            <a:r>
              <a:rPr lang="en-US" sz="3500" b="0" dirty="0" smtClean="0">
                <a:latin typeface="Times New Roman"/>
                <a:cs typeface="Times New Roman"/>
              </a:rPr>
              <a:t>in atmospheric </a:t>
            </a:r>
            <a:r>
              <a:rPr lang="en-US" sz="3500" b="0" baseline="30000" dirty="0" smtClean="0">
                <a:latin typeface="Times New Roman"/>
                <a:cs typeface="Times New Roman"/>
              </a:rPr>
              <a:t>14</a:t>
            </a:r>
            <a:r>
              <a:rPr lang="en-US" sz="3500" b="0" dirty="0" smtClean="0">
                <a:latin typeface="Times New Roman"/>
                <a:cs typeface="Times New Roman"/>
              </a:rPr>
              <a:t>C in the past </a:t>
            </a:r>
          </a:p>
          <a:p>
            <a:pPr>
              <a:defRPr/>
            </a:pPr>
            <a:r>
              <a:rPr lang="en-US" sz="3500" b="0" dirty="0" smtClean="0">
                <a:latin typeface="Times New Roman"/>
                <a:cs typeface="Times New Roman"/>
              </a:rPr>
              <a:t>lead to dating errors of up to 20%!</a:t>
            </a:r>
          </a:p>
          <a:p>
            <a:pPr>
              <a:defRPr/>
            </a:pPr>
            <a:endParaRPr lang="en-US" sz="3500" b="0" dirty="0" smtClean="0">
              <a:latin typeface="Times New Roman"/>
              <a:cs typeface="Times New Roman"/>
            </a:endParaRPr>
          </a:p>
          <a:p>
            <a:pPr>
              <a:defRPr/>
            </a:pPr>
            <a:r>
              <a:rPr lang="en-US" sz="3500" u="sng" dirty="0" smtClean="0">
                <a:latin typeface="Times New Roman"/>
                <a:cs typeface="Times New Roman"/>
              </a:rPr>
              <a:t>Sources of variability:</a:t>
            </a:r>
          </a:p>
          <a:p>
            <a:pPr>
              <a:buFontTx/>
              <a:buAutoNum type="arabicParenR"/>
              <a:defRPr/>
            </a:pPr>
            <a:r>
              <a:rPr lang="en-US" sz="3500" b="0" dirty="0" smtClean="0">
                <a:latin typeface="Times New Roman"/>
                <a:cs typeface="Times New Roman"/>
              </a:rPr>
              <a:t>geomagnetic field strength</a:t>
            </a:r>
          </a:p>
          <a:p>
            <a:pPr>
              <a:buFontTx/>
              <a:buAutoNum type="arabicParenR"/>
              <a:defRPr/>
            </a:pPr>
            <a:r>
              <a:rPr lang="en-US" sz="3500" b="0" dirty="0" smtClean="0">
                <a:latin typeface="Times New Roman"/>
                <a:cs typeface="Times New Roman"/>
              </a:rPr>
              <a:t>solar activity</a:t>
            </a:r>
          </a:p>
          <a:p>
            <a:pPr>
              <a:buFontTx/>
              <a:buAutoNum type="arabicParenR"/>
              <a:defRPr/>
            </a:pPr>
            <a:r>
              <a:rPr lang="en-US" sz="3500" b="0" dirty="0" smtClean="0">
                <a:latin typeface="Times New Roman"/>
                <a:cs typeface="Times New Roman"/>
              </a:rPr>
              <a:t>carbon cycle changes</a:t>
            </a:r>
          </a:p>
        </p:txBody>
      </p:sp>
    </p:spTree>
    <p:extLst>
      <p:ext uri="{BB962C8B-B14F-4D97-AF65-F5344CB8AC3E}">
        <p14:creationId xmlns:p14="http://schemas.microsoft.com/office/powerpoint/2010/main" val="3074294035"/>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Rectangle 4"/>
          <p:cNvSpPr>
            <a:spLocks noChangeArrowheads="1"/>
          </p:cNvSpPr>
          <p:nvPr/>
        </p:nvSpPr>
        <p:spPr bwMode="auto">
          <a:xfrm>
            <a:off x="468313" y="0"/>
            <a:ext cx="8137525"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3500" b="0" dirty="0">
                <a:latin typeface="Times New Roman"/>
                <a:cs typeface="Times New Roman"/>
              </a:rPr>
              <a:t>Radiocarbon Measurements and Reporting</a:t>
            </a:r>
            <a:endParaRPr lang="de-DE" sz="3500" b="0" dirty="0">
              <a:latin typeface="Times New Roman"/>
              <a:cs typeface="Times New Roman"/>
            </a:endParaRPr>
          </a:p>
        </p:txBody>
      </p:sp>
      <p:sp>
        <p:nvSpPr>
          <p:cNvPr id="235525" name="Text Box 5"/>
          <p:cNvSpPr txBox="1">
            <a:spLocks noGrp="1" noChangeArrowheads="1"/>
          </p:cNvSpPr>
          <p:nvPr>
            <p:ph type="body" idx="1"/>
          </p:nvPr>
        </p:nvSpPr>
        <p:spPr>
          <a:xfrm>
            <a:off x="179388" y="837573"/>
            <a:ext cx="8518525" cy="1944687"/>
          </a:xfrm>
          <a:ln w="12700">
            <a:solidFill>
              <a:srgbClr val="FF0000"/>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buFont typeface="Arial" charset="0"/>
              <a:buNone/>
              <a:defRPr/>
            </a:pPr>
            <a:r>
              <a:rPr lang="en-US" dirty="0">
                <a:latin typeface="Times New Roman"/>
                <a:cs typeface="Times New Roman"/>
              </a:rPr>
              <a:t>1) Radiocarbon dates are determined by measuring the ratio of </a:t>
            </a:r>
            <a:r>
              <a:rPr lang="en-US" baseline="30000" dirty="0">
                <a:latin typeface="Times New Roman"/>
                <a:cs typeface="Times New Roman"/>
              </a:rPr>
              <a:t>14</a:t>
            </a:r>
            <a:r>
              <a:rPr lang="en-US" dirty="0">
                <a:latin typeface="Times New Roman"/>
                <a:cs typeface="Times New Roman"/>
              </a:rPr>
              <a:t>C to </a:t>
            </a:r>
            <a:r>
              <a:rPr lang="en-US" baseline="30000" dirty="0">
                <a:latin typeface="Times New Roman"/>
                <a:cs typeface="Times New Roman"/>
              </a:rPr>
              <a:t>12</a:t>
            </a:r>
            <a:r>
              <a:rPr lang="en-US" dirty="0">
                <a:latin typeface="Times New Roman"/>
                <a:cs typeface="Times New Roman"/>
              </a:rPr>
              <a:t>C in a sample, relative to a standard, usually in an accelerator mass spectrometer.</a:t>
            </a:r>
          </a:p>
        </p:txBody>
      </p:sp>
      <p:sp>
        <p:nvSpPr>
          <p:cNvPr id="235526" name="Text Box 6"/>
          <p:cNvSpPr txBox="1">
            <a:spLocks noChangeArrowheads="1"/>
          </p:cNvSpPr>
          <p:nvPr/>
        </p:nvSpPr>
        <p:spPr bwMode="auto">
          <a:xfrm>
            <a:off x="0" y="2708275"/>
            <a:ext cx="8161209"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600" dirty="0">
                <a:latin typeface="Times New Roman"/>
                <a:cs typeface="Times New Roman"/>
              </a:rPr>
              <a:t>standard</a:t>
            </a:r>
            <a:r>
              <a:rPr lang="en-US" sz="2600" b="0" dirty="0">
                <a:latin typeface="Times New Roman"/>
                <a:cs typeface="Times New Roman"/>
              </a:rPr>
              <a:t> = oxalic acid that represents activity of 1890 wood</a:t>
            </a:r>
          </a:p>
          <a:p>
            <a:pPr>
              <a:defRPr/>
            </a:pPr>
            <a:endParaRPr lang="en-US" sz="2600" b="0" dirty="0">
              <a:latin typeface="Times New Roman"/>
              <a:cs typeface="Times New Roman"/>
            </a:endParaRPr>
          </a:p>
          <a:p>
            <a:pPr>
              <a:defRPr/>
            </a:pPr>
            <a:r>
              <a:rPr lang="en-US" sz="2600" b="0" dirty="0">
                <a:latin typeface="Times New Roman"/>
                <a:cs typeface="Times New Roman"/>
              </a:rPr>
              <a:t>14C ages are reported as </a:t>
            </a:r>
            <a:r>
              <a:rPr lang="ja-JP" altLang="en-US" sz="2600" b="0" dirty="0">
                <a:latin typeface="Times New Roman"/>
                <a:cs typeface="Times New Roman"/>
              </a:rPr>
              <a:t>“</a:t>
            </a:r>
            <a:r>
              <a:rPr lang="en-US" sz="2600" b="0" baseline="30000" dirty="0">
                <a:latin typeface="Times New Roman"/>
                <a:cs typeface="Times New Roman"/>
              </a:rPr>
              <a:t>14</a:t>
            </a:r>
            <a:r>
              <a:rPr lang="en-US" sz="2600" b="0" dirty="0">
                <a:latin typeface="Times New Roman"/>
                <a:cs typeface="Times New Roman"/>
              </a:rPr>
              <a:t>C years BP</a:t>
            </a:r>
            <a:r>
              <a:rPr lang="ja-JP" altLang="en-US" sz="2600" b="0" dirty="0">
                <a:latin typeface="Times New Roman"/>
                <a:cs typeface="Times New Roman"/>
              </a:rPr>
              <a:t>”</a:t>
            </a:r>
            <a:r>
              <a:rPr lang="en-US" sz="2600" b="0" dirty="0">
                <a:latin typeface="Times New Roman"/>
                <a:cs typeface="Times New Roman"/>
              </a:rPr>
              <a:t>, where BP is 1950</a:t>
            </a:r>
          </a:p>
        </p:txBody>
      </p:sp>
      <p:sp>
        <p:nvSpPr>
          <p:cNvPr id="235527" name="Text Box 7"/>
          <p:cNvSpPr txBox="1">
            <a:spLocks noChangeArrowheads="1"/>
          </p:cNvSpPr>
          <p:nvPr/>
        </p:nvSpPr>
        <p:spPr bwMode="auto">
          <a:xfrm>
            <a:off x="179388" y="4149725"/>
            <a:ext cx="8084290" cy="1692771"/>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600" b="0">
                <a:latin typeface="Times New Roman"/>
                <a:cs typeface="Times New Roman"/>
              </a:rPr>
              <a:t>2) </a:t>
            </a:r>
            <a:r>
              <a:rPr lang="en-US" sz="2600" b="0" u="sng">
                <a:latin typeface="Times New Roman"/>
                <a:cs typeface="Times New Roman"/>
              </a:rPr>
              <a:t>Fact</a:t>
            </a:r>
            <a:r>
              <a:rPr lang="en-US" sz="2600" b="0">
                <a:latin typeface="Times New Roman"/>
                <a:cs typeface="Times New Roman"/>
              </a:rPr>
              <a:t>:  Most living things do not uptake C in atmospheric </a:t>
            </a:r>
          </a:p>
          <a:p>
            <a:pPr>
              <a:defRPr/>
            </a:pPr>
            <a:r>
              <a:rPr lang="en-US" sz="2600" b="0">
                <a:latin typeface="Times New Roman"/>
                <a:cs typeface="Times New Roman"/>
              </a:rPr>
              <a:t>ratios – i.e. they </a:t>
            </a:r>
            <a:r>
              <a:rPr lang="en-US" sz="2600">
                <a:latin typeface="Times New Roman"/>
                <a:cs typeface="Times New Roman"/>
              </a:rPr>
              <a:t>fractionate </a:t>
            </a:r>
            <a:r>
              <a:rPr lang="en-US" sz="2600" b="0">
                <a:latin typeface="Times New Roman"/>
                <a:cs typeface="Times New Roman"/>
              </a:rPr>
              <a:t>carbon,   </a:t>
            </a:r>
          </a:p>
          <a:p>
            <a:pPr>
              <a:defRPr/>
            </a:pPr>
            <a:r>
              <a:rPr lang="en-US" sz="2600" b="0">
                <a:latin typeface="Times New Roman"/>
                <a:cs typeface="Times New Roman"/>
              </a:rPr>
              <a:t>(lighter </a:t>
            </a:r>
            <a:r>
              <a:rPr lang="en-US" sz="2600" b="0" baseline="30000">
                <a:latin typeface="Times New Roman"/>
                <a:cs typeface="Times New Roman"/>
              </a:rPr>
              <a:t>12</a:t>
            </a:r>
            <a:r>
              <a:rPr lang="en-US" sz="2600" b="0">
                <a:latin typeface="Times New Roman"/>
                <a:cs typeface="Times New Roman"/>
              </a:rPr>
              <a:t>C preferentially used), must correct for this </a:t>
            </a:r>
          </a:p>
          <a:p>
            <a:pPr>
              <a:defRPr/>
            </a:pPr>
            <a:r>
              <a:rPr lang="en-US" sz="2600" b="0">
                <a:latin typeface="Times New Roman"/>
                <a:cs typeface="Times New Roman"/>
              </a:rPr>
              <a:t>fractionation because it affects the </a:t>
            </a:r>
            <a:r>
              <a:rPr lang="en-US" sz="2600" b="0" baseline="30000">
                <a:latin typeface="Times New Roman"/>
                <a:cs typeface="Times New Roman"/>
              </a:rPr>
              <a:t>14</a:t>
            </a:r>
            <a:r>
              <a:rPr lang="en-US" sz="2600" b="0">
                <a:latin typeface="Times New Roman"/>
                <a:cs typeface="Times New Roman"/>
              </a:rPr>
              <a:t>C/</a:t>
            </a:r>
            <a:r>
              <a:rPr lang="en-US" sz="2600" b="0" baseline="30000">
                <a:latin typeface="Times New Roman"/>
                <a:cs typeface="Times New Roman"/>
              </a:rPr>
              <a:t>12</a:t>
            </a:r>
            <a:r>
              <a:rPr lang="en-US" sz="2600" b="0">
                <a:latin typeface="Times New Roman"/>
                <a:cs typeface="Times New Roman"/>
              </a:rPr>
              <a:t>C ratio</a:t>
            </a:r>
          </a:p>
        </p:txBody>
      </p:sp>
    </p:spTree>
    <p:extLst>
      <p:ext uri="{BB962C8B-B14F-4D97-AF65-F5344CB8AC3E}">
        <p14:creationId xmlns:p14="http://schemas.microsoft.com/office/powerpoint/2010/main" val="4231628766"/>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Text Box 4"/>
          <p:cNvSpPr txBox="1">
            <a:spLocks noChangeArrowheads="1"/>
          </p:cNvSpPr>
          <p:nvPr/>
        </p:nvSpPr>
        <p:spPr bwMode="auto">
          <a:xfrm>
            <a:off x="179388" y="0"/>
            <a:ext cx="8640762"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600" b="0">
                <a:cs typeface="Arial" charset="0"/>
              </a:rPr>
              <a:t>Researchers collect the </a:t>
            </a:r>
            <a:r>
              <a:rPr lang="en-US" sz="2600" b="0" baseline="30000">
                <a:cs typeface="Arial" charset="0"/>
              </a:rPr>
              <a:t>13</a:t>
            </a:r>
            <a:r>
              <a:rPr lang="en-US" sz="2600" b="0">
                <a:cs typeface="Arial" charset="0"/>
              </a:rPr>
              <a:t>C/</a:t>
            </a:r>
            <a:r>
              <a:rPr lang="en-US" sz="2600" b="0" baseline="30000">
                <a:cs typeface="Arial" charset="0"/>
              </a:rPr>
              <a:t>12</a:t>
            </a:r>
            <a:r>
              <a:rPr lang="en-US" sz="2600" b="0">
                <a:cs typeface="Arial" charset="0"/>
              </a:rPr>
              <a:t>C ratio, use it to </a:t>
            </a:r>
          </a:p>
          <a:p>
            <a:pPr>
              <a:defRPr/>
            </a:pPr>
            <a:r>
              <a:rPr lang="en-US" sz="2600" b="0">
                <a:cs typeface="Arial" charset="0"/>
              </a:rPr>
              <a:t>correct for </a:t>
            </a:r>
            <a:r>
              <a:rPr lang="ja-JP" altLang="en-US" sz="2600" b="0">
                <a:latin typeface="Arial"/>
                <a:cs typeface="Arial" charset="0"/>
              </a:rPr>
              <a:t>“</a:t>
            </a:r>
            <a:r>
              <a:rPr lang="en-US" sz="2600" b="0">
                <a:cs typeface="Arial" charset="0"/>
              </a:rPr>
              <a:t>missing</a:t>
            </a:r>
            <a:r>
              <a:rPr lang="ja-JP" altLang="en-US" sz="2600" b="0">
                <a:latin typeface="Arial"/>
                <a:cs typeface="Arial" charset="0"/>
              </a:rPr>
              <a:t>”</a:t>
            </a:r>
            <a:r>
              <a:rPr lang="en-US" sz="2600" b="0">
                <a:cs typeface="Arial" charset="0"/>
              </a:rPr>
              <a:t> </a:t>
            </a:r>
            <a:r>
              <a:rPr lang="en-US" sz="2600" b="0" baseline="30000">
                <a:cs typeface="Arial" charset="0"/>
              </a:rPr>
              <a:t>14</a:t>
            </a:r>
            <a:r>
              <a:rPr lang="en-US" sz="2600" b="0">
                <a:cs typeface="Arial" charset="0"/>
              </a:rPr>
              <a:t>C</a:t>
            </a:r>
          </a:p>
          <a:p>
            <a:pPr>
              <a:defRPr/>
            </a:pPr>
            <a:endParaRPr lang="en-US" sz="2600" b="0">
              <a:cs typeface="Arial" charset="0"/>
            </a:endParaRPr>
          </a:p>
          <a:p>
            <a:pPr>
              <a:defRPr/>
            </a:pPr>
            <a:endParaRPr lang="en-US" sz="2600" b="0">
              <a:cs typeface="Arial" charset="0"/>
            </a:endParaRPr>
          </a:p>
          <a:p>
            <a:pPr>
              <a:defRPr/>
            </a:pPr>
            <a:endParaRPr lang="en-US" sz="2600" b="0">
              <a:cs typeface="Arial" charset="0"/>
            </a:endParaRPr>
          </a:p>
          <a:p>
            <a:pPr>
              <a:defRPr/>
            </a:pPr>
            <a:endParaRPr lang="en-US" sz="2600" b="0">
              <a:cs typeface="Arial" charset="0"/>
            </a:endParaRPr>
          </a:p>
          <a:p>
            <a:pPr>
              <a:defRPr/>
            </a:pPr>
            <a:r>
              <a:rPr lang="en-US" sz="2600" b="0">
                <a:cs typeface="Arial" charset="0"/>
              </a:rPr>
              <a:t>So the less </a:t>
            </a:r>
            <a:r>
              <a:rPr lang="en-US" sz="2600" b="0" baseline="30000">
                <a:cs typeface="Arial" charset="0"/>
              </a:rPr>
              <a:t>13</a:t>
            </a:r>
            <a:r>
              <a:rPr lang="en-US" sz="2600" b="0">
                <a:cs typeface="Arial" charset="0"/>
              </a:rPr>
              <a:t>C a sample has, the less </a:t>
            </a:r>
            <a:r>
              <a:rPr lang="en-US" sz="2600" b="0" baseline="30000">
                <a:cs typeface="Arial" charset="0"/>
              </a:rPr>
              <a:t>14</a:t>
            </a:r>
            <a:r>
              <a:rPr lang="en-US" sz="2600" b="0">
                <a:cs typeface="Arial" charset="0"/>
              </a:rPr>
              <a:t>C it has,</a:t>
            </a:r>
          </a:p>
          <a:p>
            <a:pPr>
              <a:defRPr/>
            </a:pPr>
            <a:r>
              <a:rPr lang="en-US" sz="2600" b="0">
                <a:cs typeface="Arial" charset="0"/>
              </a:rPr>
              <a:t>and so the uncorrected </a:t>
            </a:r>
            <a:r>
              <a:rPr lang="en-US" sz="2600" b="0" baseline="30000">
                <a:cs typeface="Arial" charset="0"/>
              </a:rPr>
              <a:t>14</a:t>
            </a:r>
            <a:r>
              <a:rPr lang="en-US" sz="2600" b="0">
                <a:cs typeface="Arial" charset="0"/>
              </a:rPr>
              <a:t>C age will be _______</a:t>
            </a:r>
          </a:p>
          <a:p>
            <a:pPr>
              <a:defRPr/>
            </a:pPr>
            <a:r>
              <a:rPr lang="en-US" sz="2600" b="0">
                <a:cs typeface="Arial" charset="0"/>
              </a:rPr>
              <a:t>than the calendar age?</a:t>
            </a:r>
          </a:p>
          <a:p>
            <a:pPr>
              <a:defRPr/>
            </a:pPr>
            <a:endParaRPr lang="en-US" sz="2600" b="0">
              <a:cs typeface="Arial" charset="0"/>
            </a:endParaRPr>
          </a:p>
        </p:txBody>
      </p:sp>
      <p:graphicFrame>
        <p:nvGraphicFramePr>
          <p:cNvPr id="241666" name="Object 5"/>
          <p:cNvGraphicFramePr>
            <a:graphicFrameLocks noGrp="1" noChangeAspect="1"/>
          </p:cNvGraphicFramePr>
          <p:nvPr>
            <p:ph sz="half" idx="1"/>
          </p:nvPr>
        </p:nvGraphicFramePr>
        <p:xfrm>
          <a:off x="1835150" y="1023938"/>
          <a:ext cx="5257800" cy="1120775"/>
        </p:xfrm>
        <a:graphic>
          <a:graphicData uri="http://schemas.openxmlformats.org/presentationml/2006/ole">
            <mc:AlternateContent xmlns:mc="http://schemas.openxmlformats.org/markup-compatibility/2006">
              <mc:Choice xmlns:v="urn:schemas-microsoft-com:vml" Requires="v">
                <p:oleObj spid="_x0000_s93250" name="Equation" r:id="rId3" imgW="2857500" imgH="609600" progId="Equation.DSMT4">
                  <p:embed/>
                </p:oleObj>
              </mc:Choice>
              <mc:Fallback>
                <p:oleObj name="Equation" r:id="rId3" imgW="2857500" imgH="609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023938"/>
                        <a:ext cx="5257800" cy="1120775"/>
                      </a:xfrm>
                      <a:prstGeom prst="rect">
                        <a:avLst/>
                      </a:prstGeom>
                      <a:solidFill>
                        <a:srgbClr val="FFCCFF"/>
                      </a:solidFill>
                      <a:ln w="9525">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36554" name="Text Box 10"/>
          <p:cNvSpPr txBox="1">
            <a:spLocks noChangeArrowheads="1"/>
          </p:cNvSpPr>
          <p:nvPr/>
        </p:nvSpPr>
        <p:spPr bwMode="auto">
          <a:xfrm>
            <a:off x="827088" y="4941888"/>
            <a:ext cx="7632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endParaRPr lang="de-DE">
              <a:cs typeface="Arial" charset="0"/>
            </a:endParaRPr>
          </a:p>
        </p:txBody>
      </p:sp>
      <p:graphicFrame>
        <p:nvGraphicFramePr>
          <p:cNvPr id="241668" name="Object 11"/>
          <p:cNvGraphicFramePr>
            <a:graphicFrameLocks noGrp="1" noChangeAspect="1"/>
          </p:cNvGraphicFramePr>
          <p:nvPr>
            <p:ph sz="half" idx="2"/>
          </p:nvPr>
        </p:nvGraphicFramePr>
        <p:xfrm>
          <a:off x="827088" y="3860800"/>
          <a:ext cx="6767512" cy="1284288"/>
        </p:xfrm>
        <a:graphic>
          <a:graphicData uri="http://schemas.openxmlformats.org/presentationml/2006/ole">
            <mc:AlternateContent xmlns:mc="http://schemas.openxmlformats.org/markup-compatibility/2006">
              <mc:Choice xmlns:v="urn:schemas-microsoft-com:vml" Requires="v">
                <p:oleObj spid="_x0000_s93251" name="Equation" r:id="rId5" imgW="2540000" imgH="482600" progId="Equation.DSMT4">
                  <p:embed/>
                </p:oleObj>
              </mc:Choice>
              <mc:Fallback>
                <p:oleObj name="Equation" r:id="rId5" imgW="2540000" imgH="482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860800"/>
                        <a:ext cx="6767512" cy="1284288"/>
                      </a:xfrm>
                      <a:prstGeom prst="rect">
                        <a:avLst/>
                      </a:prstGeom>
                      <a:solidFill>
                        <a:srgbClr val="FFCCFF"/>
                      </a:solidFill>
                      <a:ln w="9525">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36559" name="Text Box 15"/>
          <p:cNvSpPr txBox="1">
            <a:spLocks noChangeArrowheads="1"/>
          </p:cNvSpPr>
          <p:nvPr/>
        </p:nvSpPr>
        <p:spPr bwMode="auto">
          <a:xfrm>
            <a:off x="755650" y="5516563"/>
            <a:ext cx="79422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600" b="0">
                <a:cs typeface="Arial" charset="0"/>
              </a:rPr>
              <a:t>Samples are </a:t>
            </a:r>
            <a:r>
              <a:rPr lang="ja-JP" altLang="en-US" sz="2600" b="0">
                <a:latin typeface="Arial"/>
                <a:cs typeface="Arial" charset="0"/>
              </a:rPr>
              <a:t>“</a:t>
            </a:r>
            <a:r>
              <a:rPr lang="en-US" sz="2600" b="0">
                <a:cs typeface="Arial" charset="0"/>
              </a:rPr>
              <a:t>normalized</a:t>
            </a:r>
            <a:r>
              <a:rPr lang="ja-JP" altLang="en-US" sz="2600" b="0">
                <a:latin typeface="Arial"/>
                <a:cs typeface="Arial" charset="0"/>
              </a:rPr>
              <a:t>”</a:t>
            </a:r>
            <a:r>
              <a:rPr lang="en-US" sz="2600" b="0">
                <a:cs typeface="Arial" charset="0"/>
              </a:rPr>
              <a:t> to a </a:t>
            </a:r>
            <a:r>
              <a:rPr lang="en-US" sz="2600" b="0">
                <a:latin typeface="Symbol" charset="0"/>
                <a:cs typeface="Arial" charset="0"/>
              </a:rPr>
              <a:t>d</a:t>
            </a:r>
            <a:r>
              <a:rPr lang="en-US" sz="2600" b="0" baseline="30000">
                <a:cs typeface="Arial" charset="0"/>
              </a:rPr>
              <a:t>13</a:t>
            </a:r>
            <a:r>
              <a:rPr lang="en-US" sz="2600" b="0">
                <a:cs typeface="Arial" charset="0"/>
              </a:rPr>
              <a:t>C</a:t>
            </a:r>
            <a:r>
              <a:rPr lang="en-US" sz="2600" b="0" baseline="-25000">
                <a:cs typeface="Arial" charset="0"/>
              </a:rPr>
              <a:t>PDB</a:t>
            </a:r>
            <a:r>
              <a:rPr lang="en-US" sz="2600" b="0">
                <a:cs typeface="Arial" charset="0"/>
              </a:rPr>
              <a:t> value of -25‰</a:t>
            </a:r>
          </a:p>
        </p:txBody>
      </p:sp>
    </p:spTree>
    <p:extLst>
      <p:ext uri="{BB962C8B-B14F-4D97-AF65-F5344CB8AC3E}">
        <p14:creationId xmlns:p14="http://schemas.microsoft.com/office/powerpoint/2010/main" val="3659909349"/>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4" name="Text Box 4"/>
          <p:cNvSpPr txBox="1">
            <a:spLocks noChangeArrowheads="1"/>
          </p:cNvSpPr>
          <p:nvPr/>
        </p:nvSpPr>
        <p:spPr bwMode="auto">
          <a:xfrm>
            <a:off x="684213" y="381000"/>
            <a:ext cx="8166100" cy="138271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b="0">
                <a:solidFill>
                  <a:schemeClr val="accent2"/>
                </a:solidFill>
                <a:cs typeface="Arial" charset="0"/>
              </a:rPr>
              <a:t>3) The final step is to obtain a </a:t>
            </a:r>
            <a:r>
              <a:rPr lang="ja-JP" altLang="en-US" sz="2800" b="0">
                <a:solidFill>
                  <a:schemeClr val="accent2"/>
                </a:solidFill>
                <a:latin typeface="Arial"/>
                <a:cs typeface="Arial" charset="0"/>
              </a:rPr>
              <a:t>“</a:t>
            </a:r>
            <a:r>
              <a:rPr lang="en-US" sz="2800" b="0">
                <a:solidFill>
                  <a:schemeClr val="accent2"/>
                </a:solidFill>
                <a:cs typeface="Arial" charset="0"/>
              </a:rPr>
              <a:t>calibrated </a:t>
            </a:r>
            <a:r>
              <a:rPr lang="en-US" sz="2800" b="0" baseline="30000">
                <a:solidFill>
                  <a:schemeClr val="accent2"/>
                </a:solidFill>
                <a:cs typeface="Arial" charset="0"/>
              </a:rPr>
              <a:t>14</a:t>
            </a:r>
            <a:r>
              <a:rPr lang="en-US" sz="2800" b="0">
                <a:solidFill>
                  <a:schemeClr val="accent2"/>
                </a:solidFill>
                <a:cs typeface="Arial" charset="0"/>
              </a:rPr>
              <a:t>C age</a:t>
            </a:r>
            <a:r>
              <a:rPr lang="ja-JP" altLang="en-US" sz="2800" b="0">
                <a:solidFill>
                  <a:schemeClr val="accent2"/>
                </a:solidFill>
                <a:latin typeface="Arial"/>
                <a:cs typeface="Arial" charset="0"/>
              </a:rPr>
              <a:t>”</a:t>
            </a:r>
            <a:r>
              <a:rPr lang="en-US" sz="2800" b="0">
                <a:solidFill>
                  <a:schemeClr val="accent2"/>
                </a:solidFill>
                <a:cs typeface="Arial" charset="0"/>
              </a:rPr>
              <a:t> </a:t>
            </a:r>
          </a:p>
          <a:p>
            <a:pPr>
              <a:defRPr/>
            </a:pPr>
            <a:r>
              <a:rPr lang="en-US" sz="2800" b="0">
                <a:solidFill>
                  <a:schemeClr val="accent2"/>
                </a:solidFill>
                <a:cs typeface="Arial" charset="0"/>
              </a:rPr>
              <a:t>    using the atmospheric radiocarbon content</a:t>
            </a:r>
          </a:p>
          <a:p>
            <a:pPr>
              <a:defRPr/>
            </a:pPr>
            <a:r>
              <a:rPr lang="en-US" sz="2800" b="0">
                <a:solidFill>
                  <a:schemeClr val="accent2"/>
                </a:solidFill>
                <a:cs typeface="Arial" charset="0"/>
              </a:rPr>
              <a:t>    when the sample grew</a:t>
            </a:r>
            <a:r>
              <a:rPr lang="en-US" sz="2600" b="0">
                <a:solidFill>
                  <a:schemeClr val="accent2"/>
                </a:solidFill>
                <a:cs typeface="Arial" charset="0"/>
              </a:rPr>
              <a:t>.</a:t>
            </a:r>
          </a:p>
        </p:txBody>
      </p:sp>
    </p:spTree>
    <p:extLst>
      <p:ext uri="{BB962C8B-B14F-4D97-AF65-F5344CB8AC3E}">
        <p14:creationId xmlns:p14="http://schemas.microsoft.com/office/powerpoint/2010/main" val="3889768301"/>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8" name="Rectangle 4"/>
          <p:cNvSpPr>
            <a:spLocks noChangeArrowheads="1"/>
          </p:cNvSpPr>
          <p:nvPr/>
        </p:nvSpPr>
        <p:spPr bwMode="auto">
          <a:xfrm>
            <a:off x="250825" y="165100"/>
            <a:ext cx="8647113"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3400" dirty="0">
                <a:latin typeface="Times New Roman"/>
                <a:cs typeface="Times New Roman"/>
              </a:rPr>
              <a:t>Atmospheric Radiocarbon Variability </a:t>
            </a:r>
          </a:p>
          <a:p>
            <a:pPr>
              <a:defRPr/>
            </a:pPr>
            <a:r>
              <a:rPr lang="en-US" sz="3400" dirty="0">
                <a:latin typeface="Times New Roman"/>
                <a:cs typeface="Times New Roman"/>
              </a:rPr>
              <a:t>                          through Time</a:t>
            </a:r>
          </a:p>
        </p:txBody>
      </p:sp>
      <p:sp>
        <p:nvSpPr>
          <p:cNvPr id="241670" name="Text Box 6"/>
          <p:cNvSpPr txBox="1">
            <a:spLocks noChangeArrowheads="1"/>
          </p:cNvSpPr>
          <p:nvPr/>
        </p:nvSpPr>
        <p:spPr bwMode="auto">
          <a:xfrm>
            <a:off x="323850" y="1628775"/>
            <a:ext cx="8640763" cy="12954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600" u="sng" dirty="0">
                <a:latin typeface="Times New Roman"/>
                <a:cs typeface="Times New Roman"/>
              </a:rPr>
              <a:t>Convention</a:t>
            </a:r>
            <a:r>
              <a:rPr lang="en-US" sz="2600" b="0" dirty="0">
                <a:latin typeface="Times New Roman"/>
                <a:cs typeface="Times New Roman"/>
              </a:rPr>
              <a:t>:</a:t>
            </a:r>
          </a:p>
          <a:p>
            <a:pPr>
              <a:defRPr/>
            </a:pPr>
            <a:r>
              <a:rPr lang="en-US" sz="2600" b="0" dirty="0">
                <a:latin typeface="Times New Roman"/>
                <a:cs typeface="Times New Roman"/>
              </a:rPr>
              <a:t>The atmospheric radiocarbon anomaly with respect to a standard is defined as D</a:t>
            </a:r>
            <a:r>
              <a:rPr lang="en-US" sz="2600" b="0" baseline="30000" dirty="0">
                <a:latin typeface="Times New Roman"/>
                <a:cs typeface="Times New Roman"/>
              </a:rPr>
              <a:t>14</a:t>
            </a:r>
            <a:r>
              <a:rPr lang="en-US" sz="2600" b="0" dirty="0">
                <a:latin typeface="Times New Roman"/>
                <a:cs typeface="Times New Roman"/>
              </a:rPr>
              <a:t>C</a:t>
            </a:r>
          </a:p>
        </p:txBody>
      </p:sp>
      <p:graphicFrame>
        <p:nvGraphicFramePr>
          <p:cNvPr id="243715" name="Object 7"/>
          <p:cNvGraphicFramePr>
            <a:graphicFrameLocks noGrp="1" noChangeAspect="1"/>
          </p:cNvGraphicFramePr>
          <p:nvPr>
            <p:ph/>
          </p:nvPr>
        </p:nvGraphicFramePr>
        <p:xfrm>
          <a:off x="1476375" y="3568700"/>
          <a:ext cx="6840538" cy="2092325"/>
        </p:xfrm>
        <a:graphic>
          <a:graphicData uri="http://schemas.openxmlformats.org/presentationml/2006/ole">
            <mc:AlternateContent xmlns:mc="http://schemas.openxmlformats.org/markup-compatibility/2006">
              <mc:Choice xmlns:v="urn:schemas-microsoft-com:vml" Requires="v">
                <p:oleObj spid="_x0000_s95267" name="Equation" r:id="rId3" imgW="1993900" imgH="609600" progId="Equation.DSMT4">
                  <p:embed/>
                </p:oleObj>
              </mc:Choice>
              <mc:Fallback>
                <p:oleObj name="Equation" r:id="rId3" imgW="1993900" imgH="609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568700"/>
                        <a:ext cx="6840538" cy="2092325"/>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911358963"/>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6" name="Text Box 4"/>
          <p:cNvSpPr txBox="1">
            <a:spLocks noChangeArrowheads="1"/>
          </p:cNvSpPr>
          <p:nvPr/>
        </p:nvSpPr>
        <p:spPr bwMode="auto">
          <a:xfrm>
            <a:off x="0" y="260350"/>
            <a:ext cx="8893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endParaRPr lang="de-DE">
              <a:cs typeface="Arial" charset="0"/>
            </a:endParaRPr>
          </a:p>
        </p:txBody>
      </p:sp>
      <p:pic>
        <p:nvPicPr>
          <p:cNvPr id="2437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59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43719" name="Rectangle 7"/>
          <p:cNvSpPr>
            <a:spLocks noChangeArrowheads="1"/>
          </p:cNvSpPr>
          <p:nvPr/>
        </p:nvSpPr>
        <p:spPr bwMode="auto">
          <a:xfrm>
            <a:off x="-14288" y="5373688"/>
            <a:ext cx="8820151"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de-DE" sz="2200" dirty="0">
                <a:cs typeface="Arial" charset="0"/>
              </a:rPr>
              <a:t>VARIATION OF INITIAL SPECIFIC ACTIVITY OF </a:t>
            </a:r>
            <a:r>
              <a:rPr lang="de-DE" sz="2200" dirty="0" smtClean="0">
                <a:cs typeface="Arial" charset="0"/>
              </a:rPr>
              <a:t>C-14 </a:t>
            </a:r>
            <a:r>
              <a:rPr lang="de-DE" sz="2200" dirty="0">
                <a:cs typeface="Arial" charset="0"/>
              </a:rPr>
              <a:t>IN THE PAST</a:t>
            </a:r>
          </a:p>
        </p:txBody>
      </p:sp>
      <p:sp>
        <p:nvSpPr>
          <p:cNvPr id="243721" name="Rectangle 9"/>
          <p:cNvSpPr>
            <a:spLocks noChangeArrowheads="1"/>
          </p:cNvSpPr>
          <p:nvPr/>
        </p:nvSpPr>
        <p:spPr bwMode="auto">
          <a:xfrm>
            <a:off x="3276600" y="3565525"/>
            <a:ext cx="811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chemeClr val="accent2"/>
                </a:solidFill>
                <a:cs typeface="Arial" charset="0"/>
              </a:rPr>
              <a:t>time</a:t>
            </a:r>
            <a:endParaRPr lang="de-DE" sz="2400">
              <a:solidFill>
                <a:schemeClr val="accent2"/>
              </a:solidFill>
              <a:cs typeface="Arial" charset="0"/>
            </a:endParaRPr>
          </a:p>
        </p:txBody>
      </p:sp>
      <p:sp>
        <p:nvSpPr>
          <p:cNvPr id="243722" name="Line 10"/>
          <p:cNvSpPr>
            <a:spLocks noChangeShapeType="1"/>
          </p:cNvSpPr>
          <p:nvPr/>
        </p:nvSpPr>
        <p:spPr bwMode="auto">
          <a:xfrm>
            <a:off x="4211638" y="3789363"/>
            <a:ext cx="12192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243723" name="Text Box 11"/>
          <p:cNvSpPr txBox="1">
            <a:spLocks noChangeArrowheads="1"/>
          </p:cNvSpPr>
          <p:nvPr/>
        </p:nvSpPr>
        <p:spPr bwMode="auto">
          <a:xfrm>
            <a:off x="6372225" y="333375"/>
            <a:ext cx="2447925" cy="1939925"/>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0" u="sng">
                <a:cs typeface="Arial" charset="0"/>
              </a:rPr>
              <a:t>Note:</a:t>
            </a:r>
          </a:p>
          <a:p>
            <a:pPr>
              <a:defRPr/>
            </a:pPr>
            <a:r>
              <a:rPr lang="en-US" sz="2000" b="0">
                <a:cs typeface="Arial" charset="0"/>
              </a:rPr>
              <a:t>the </a:t>
            </a:r>
            <a:r>
              <a:rPr lang="en-US" sz="2000" b="0">
                <a:latin typeface="Symbol" charset="0"/>
                <a:cs typeface="Arial" charset="0"/>
              </a:rPr>
              <a:t>D</a:t>
            </a:r>
            <a:r>
              <a:rPr lang="en-US" sz="2000" b="0" baseline="30000">
                <a:cs typeface="Arial" charset="0"/>
              </a:rPr>
              <a:t>14</a:t>
            </a:r>
            <a:r>
              <a:rPr lang="en-US" sz="2000" b="0">
                <a:cs typeface="Arial" charset="0"/>
              </a:rPr>
              <a:t>C is </a:t>
            </a:r>
            <a:r>
              <a:rPr lang="en-US" sz="2000">
                <a:cs typeface="Arial" charset="0"/>
              </a:rPr>
              <a:t>0</a:t>
            </a:r>
          </a:p>
          <a:p>
            <a:pPr>
              <a:defRPr/>
            </a:pPr>
            <a:r>
              <a:rPr lang="en-US" sz="2000" b="0">
                <a:cs typeface="Arial" charset="0"/>
              </a:rPr>
              <a:t>during 1890,</a:t>
            </a:r>
          </a:p>
          <a:p>
            <a:pPr>
              <a:defRPr/>
            </a:pPr>
            <a:r>
              <a:rPr lang="en-US" sz="2000" b="0">
                <a:cs typeface="Arial" charset="0"/>
              </a:rPr>
              <a:t>b/c that</a:t>
            </a:r>
            <a:r>
              <a:rPr lang="ja-JP" altLang="en-US" sz="2000" b="0">
                <a:latin typeface="Arial"/>
                <a:cs typeface="Arial" charset="0"/>
              </a:rPr>
              <a:t>’</a:t>
            </a:r>
            <a:r>
              <a:rPr lang="en-US" sz="2000" b="0">
                <a:cs typeface="Arial" charset="0"/>
              </a:rPr>
              <a:t>s</a:t>
            </a:r>
          </a:p>
          <a:p>
            <a:pPr>
              <a:defRPr/>
            </a:pPr>
            <a:r>
              <a:rPr lang="en-US" sz="2000" b="0">
                <a:cs typeface="Arial" charset="0"/>
              </a:rPr>
              <a:t>the activity of the</a:t>
            </a:r>
          </a:p>
          <a:p>
            <a:pPr>
              <a:defRPr/>
            </a:pPr>
            <a:r>
              <a:rPr lang="en-US" sz="2000" b="0">
                <a:cs typeface="Arial" charset="0"/>
              </a:rPr>
              <a:t>oxalic acid standard</a:t>
            </a:r>
          </a:p>
        </p:txBody>
      </p:sp>
      <p:sp>
        <p:nvSpPr>
          <p:cNvPr id="243724" name="Text Box 12"/>
          <p:cNvSpPr txBox="1">
            <a:spLocks noChangeArrowheads="1"/>
          </p:cNvSpPr>
          <p:nvPr/>
        </p:nvSpPr>
        <p:spPr bwMode="auto">
          <a:xfrm>
            <a:off x="2771775" y="2840038"/>
            <a:ext cx="3290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sz="2000" b="0" i="1">
                <a:cs typeface="Arial" charset="0"/>
              </a:rPr>
              <a:t>addition of isotopically light</a:t>
            </a:r>
          </a:p>
          <a:p>
            <a:pPr>
              <a:defRPr/>
            </a:pPr>
            <a:r>
              <a:rPr lang="en-US" sz="2000" b="0" i="1">
                <a:cs typeface="Arial" charset="0"/>
              </a:rPr>
              <a:t>fossil fuel C to atmosphere</a:t>
            </a:r>
          </a:p>
        </p:txBody>
      </p:sp>
    </p:spTree>
    <p:extLst>
      <p:ext uri="{BB962C8B-B14F-4D97-AF65-F5344CB8AC3E}">
        <p14:creationId xmlns:p14="http://schemas.microsoft.com/office/powerpoint/2010/main" val="17162724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838200" y="268061"/>
            <a:ext cx="7315200" cy="1143000"/>
          </a:xfrm>
        </p:spPr>
        <p:txBody>
          <a:bodyPr>
            <a:noAutofit/>
          </a:bodyPr>
          <a:lstStyle/>
          <a:p>
            <a:r>
              <a:rPr lang="en-US" sz="3200" u="sng" dirty="0"/>
              <a:t>Example 7:</a:t>
            </a:r>
            <a:r>
              <a:rPr lang="en-US" sz="3200" dirty="0"/>
              <a:t> </a:t>
            </a:r>
            <a:r>
              <a:rPr lang="en-US" sz="3200" dirty="0">
                <a:solidFill>
                  <a:schemeClr val="tx1"/>
                </a:solidFill>
              </a:rPr>
              <a:t>Use conservation criteria to determine the unknown element in the following nuclear reaction:</a:t>
            </a:r>
            <a:endParaRPr lang="en-US" sz="3200" u="sng" dirty="0"/>
          </a:p>
        </p:txBody>
      </p:sp>
      <p:sp>
        <p:nvSpPr>
          <p:cNvPr id="931845" name="Text Box 5"/>
          <p:cNvSpPr txBox="1">
            <a:spLocks noChangeArrowheads="1"/>
          </p:cNvSpPr>
          <p:nvPr/>
        </p:nvSpPr>
        <p:spPr bwMode="auto">
          <a:xfrm>
            <a:off x="1219200" y="2514600"/>
            <a:ext cx="5715000"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800" dirty="0">
                <a:effectLst>
                  <a:outerShdw blurRad="38100" dist="38100" dir="2700000" algn="tl">
                    <a:srgbClr val="000000"/>
                  </a:outerShdw>
                </a:effectLst>
              </a:rPr>
              <a:t>Charge before = +1 + 3 = +4</a:t>
            </a:r>
          </a:p>
        </p:txBody>
      </p:sp>
      <p:sp>
        <p:nvSpPr>
          <p:cNvPr id="931846" name="Text Box 6"/>
          <p:cNvSpPr txBox="1">
            <a:spLocks noChangeArrowheads="1"/>
          </p:cNvSpPr>
          <p:nvPr/>
        </p:nvSpPr>
        <p:spPr bwMode="auto">
          <a:xfrm>
            <a:off x="1219200" y="3048000"/>
            <a:ext cx="5715000"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800">
                <a:effectLst>
                  <a:outerShdw blurRad="38100" dist="38100" dir="2700000" algn="tl">
                    <a:srgbClr val="000000"/>
                  </a:outerShdw>
                </a:effectLst>
              </a:rPr>
              <a:t>Charge after   = +2 + Z = +4</a:t>
            </a:r>
          </a:p>
        </p:txBody>
      </p:sp>
      <p:sp>
        <p:nvSpPr>
          <p:cNvPr id="931847" name="Text Box 7"/>
          <p:cNvSpPr txBox="1">
            <a:spLocks noChangeArrowheads="1"/>
          </p:cNvSpPr>
          <p:nvPr/>
        </p:nvSpPr>
        <p:spPr bwMode="auto">
          <a:xfrm>
            <a:off x="1295400" y="3581400"/>
            <a:ext cx="3048000"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800">
                <a:effectLst>
                  <a:outerShdw blurRad="38100" dist="38100" dir="2700000" algn="tl">
                    <a:srgbClr val="000000"/>
                  </a:outerShdw>
                </a:effectLst>
              </a:rPr>
              <a:t>Z = 4 – 2 = 2</a:t>
            </a:r>
          </a:p>
        </p:txBody>
      </p:sp>
      <p:sp>
        <p:nvSpPr>
          <p:cNvPr id="931848" name="Rectangle 8"/>
          <p:cNvSpPr>
            <a:spLocks noChangeArrowheads="1"/>
          </p:cNvSpPr>
          <p:nvPr/>
        </p:nvSpPr>
        <p:spPr bwMode="auto">
          <a:xfrm>
            <a:off x="2209800" y="4267200"/>
            <a:ext cx="4191000" cy="76200"/>
          </a:xfrm>
          <a:prstGeom prst="rect">
            <a:avLst/>
          </a:prstGeom>
          <a:solidFill>
            <a:schemeClr val="accent1"/>
          </a:solidFill>
          <a:ln w="381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931849" name="Text Box 9"/>
          <p:cNvSpPr txBox="1">
            <a:spLocks noChangeArrowheads="1"/>
          </p:cNvSpPr>
          <p:nvPr/>
        </p:nvSpPr>
        <p:spPr bwMode="auto">
          <a:xfrm>
            <a:off x="1676400" y="4495800"/>
            <a:ext cx="5257800"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n-US" sz="2800">
                <a:effectLst>
                  <a:outerShdw blurRad="38100" dist="38100" dir="2700000" algn="tl">
                    <a:srgbClr val="000000"/>
                  </a:outerShdw>
                </a:effectLst>
              </a:rPr>
              <a:t>Nucleons before = 1 + 7 = 8</a:t>
            </a:r>
          </a:p>
        </p:txBody>
      </p:sp>
      <p:sp>
        <p:nvSpPr>
          <p:cNvPr id="931850" name="Text Box 10"/>
          <p:cNvSpPr txBox="1">
            <a:spLocks noChangeArrowheads="1"/>
          </p:cNvSpPr>
          <p:nvPr/>
        </p:nvSpPr>
        <p:spPr bwMode="auto">
          <a:xfrm>
            <a:off x="838200" y="5029200"/>
            <a:ext cx="5257800"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n-US" sz="2800" dirty="0">
                <a:effectLst>
                  <a:outerShdw blurRad="38100" dist="38100" dir="2700000" algn="tl">
                    <a:srgbClr val="000000"/>
                  </a:outerShdw>
                </a:effectLst>
              </a:rPr>
              <a:t>Nucleons after   = 4 + A = 8</a:t>
            </a:r>
          </a:p>
        </p:txBody>
      </p:sp>
      <p:sp>
        <p:nvSpPr>
          <p:cNvPr id="931851" name="Text Box 11"/>
          <p:cNvSpPr txBox="1">
            <a:spLocks noChangeArrowheads="1"/>
          </p:cNvSpPr>
          <p:nvPr/>
        </p:nvSpPr>
        <p:spPr bwMode="auto">
          <a:xfrm>
            <a:off x="4343400" y="3581400"/>
            <a:ext cx="3429000"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800">
                <a:effectLst>
                  <a:outerShdw blurRad="38100" dist="38100" dir="2700000" algn="tl">
                    <a:srgbClr val="000000"/>
                  </a:outerShdw>
                </a:effectLst>
              </a:rPr>
              <a:t>(Helium has </a:t>
            </a:r>
            <a:r>
              <a:rPr lang="en-US" sz="2800">
                <a:solidFill>
                  <a:srgbClr val="FFFF00"/>
                </a:solidFill>
                <a:effectLst>
                  <a:outerShdw blurRad="38100" dist="38100" dir="2700000" algn="tl">
                    <a:srgbClr val="000000"/>
                  </a:outerShdw>
                </a:effectLst>
              </a:rPr>
              <a:t>Z = 2</a:t>
            </a:r>
            <a:r>
              <a:rPr lang="en-US" sz="2800">
                <a:effectLst>
                  <a:outerShdw blurRad="38100" dist="38100" dir="2700000" algn="tl">
                    <a:srgbClr val="000000"/>
                  </a:outerShdw>
                </a:effectLst>
              </a:rPr>
              <a:t>)</a:t>
            </a:r>
          </a:p>
        </p:txBody>
      </p:sp>
      <p:sp>
        <p:nvSpPr>
          <p:cNvPr id="931852" name="Text Box 12"/>
          <p:cNvSpPr txBox="1">
            <a:spLocks noChangeArrowheads="1"/>
          </p:cNvSpPr>
          <p:nvPr/>
        </p:nvSpPr>
        <p:spPr bwMode="auto">
          <a:xfrm>
            <a:off x="5562600" y="5029200"/>
            <a:ext cx="2971800"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800">
                <a:effectLst>
                  <a:outerShdw blurRad="38100" dist="38100" dir="2700000" algn="tl">
                    <a:srgbClr val="000000"/>
                  </a:outerShdw>
                </a:effectLst>
              </a:rPr>
              <a:t>(Thus, </a:t>
            </a:r>
            <a:r>
              <a:rPr lang="en-US" sz="2800">
                <a:solidFill>
                  <a:srgbClr val="FFFF00"/>
                </a:solidFill>
                <a:effectLst>
                  <a:outerShdw blurRad="38100" dist="38100" dir="2700000" algn="tl">
                    <a:srgbClr val="000000"/>
                  </a:outerShdw>
                </a:effectLst>
              </a:rPr>
              <a:t>A =</a:t>
            </a:r>
            <a:r>
              <a:rPr lang="en-US" sz="2800">
                <a:effectLst>
                  <a:outerShdw blurRad="38100" dist="38100" dir="2700000" algn="tl">
                    <a:srgbClr val="000000"/>
                  </a:outerShdw>
                </a:effectLst>
              </a:rPr>
              <a:t> </a:t>
            </a:r>
            <a:r>
              <a:rPr lang="en-US" sz="2800">
                <a:solidFill>
                  <a:srgbClr val="FFFF00"/>
                </a:solidFill>
                <a:effectLst>
                  <a:outerShdw blurRad="38100" dist="38100" dir="2700000" algn="tl">
                    <a:srgbClr val="000000"/>
                  </a:outerShdw>
                </a:effectLst>
              </a:rPr>
              <a:t>4</a:t>
            </a:r>
            <a:r>
              <a:rPr lang="en-US" sz="2800">
                <a:effectLst>
                  <a:outerShdw blurRad="38100" dist="38100" dir="2700000" algn="tl">
                    <a:srgbClr val="000000"/>
                  </a:outerShdw>
                </a:effectLst>
              </a:rPr>
              <a:t>)</a:t>
            </a:r>
          </a:p>
        </p:txBody>
      </p:sp>
      <p:graphicFrame>
        <p:nvGraphicFramePr>
          <p:cNvPr id="931853" name="Object 13"/>
          <p:cNvGraphicFramePr>
            <a:graphicFrameLocks noChangeAspect="1"/>
          </p:cNvGraphicFramePr>
          <p:nvPr/>
        </p:nvGraphicFramePr>
        <p:xfrm>
          <a:off x="1778000" y="5684838"/>
          <a:ext cx="5283200" cy="639762"/>
        </p:xfrm>
        <a:graphic>
          <a:graphicData uri="http://schemas.openxmlformats.org/presentationml/2006/ole">
            <mc:AlternateContent xmlns:mc="http://schemas.openxmlformats.org/markup-compatibility/2006">
              <mc:Choice xmlns:v="urn:schemas-microsoft-com:vml" Requires="v">
                <p:oleObj spid="_x0000_s99351" name="Equation" r:id="rId6" imgW="1993680" imgH="241200" progId="Equation.3">
                  <p:embed/>
                </p:oleObj>
              </mc:Choice>
              <mc:Fallback>
                <p:oleObj name="Equation" r:id="rId6" imgW="199368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8000" y="5684838"/>
                        <a:ext cx="5283200" cy="639762"/>
                      </a:xfrm>
                      <a:prstGeom prst="rect">
                        <a:avLst/>
                      </a:prstGeom>
                      <a:solidFill>
                        <a:srgbClr val="FFFFCC"/>
                      </a:solidFill>
                      <a:ln w="38100">
                        <a:solidFill>
                          <a:srgbClr val="000000"/>
                        </a:solidFill>
                        <a:miter lim="800000"/>
                        <a:headEnd/>
                        <a:tailEnd/>
                      </a:ln>
                      <a:effectLst>
                        <a:outerShdw blurRad="63500" dist="107763" dir="2700000" algn="ctr" rotWithShape="0">
                          <a:schemeClr val="bg2">
                            <a:alpha val="74998"/>
                          </a:schemeClr>
                        </a:outerShdw>
                      </a:effec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625317945"/>
              </p:ext>
            </p:extLst>
          </p:nvPr>
        </p:nvGraphicFramePr>
        <p:xfrm>
          <a:off x="1295879" y="1600200"/>
          <a:ext cx="6584486" cy="872117"/>
        </p:xfrm>
        <a:graphic>
          <a:graphicData uri="http://schemas.openxmlformats.org/presentationml/2006/ole">
            <mc:AlternateContent xmlns:mc="http://schemas.openxmlformats.org/markup-compatibility/2006">
              <mc:Choice xmlns:v="urn:schemas-microsoft-com:vml" Requires="v">
                <p:oleObj spid="_x0000_s99352" name="Equation" r:id="rId8" imgW="1917700" imgH="254000" progId="Equation.DSMT4">
                  <p:embed/>
                </p:oleObj>
              </mc:Choice>
              <mc:Fallback>
                <p:oleObj name="Equation" r:id="rId8" imgW="1917700" imgH="254000" progId="Equation.DSMT4">
                  <p:embed/>
                  <p:pic>
                    <p:nvPicPr>
                      <p:cNvPr id="0" name=""/>
                      <p:cNvPicPr/>
                      <p:nvPr/>
                    </p:nvPicPr>
                    <p:blipFill>
                      <a:blip r:embed="rId9"/>
                      <a:stretch>
                        <a:fillRect/>
                      </a:stretch>
                    </p:blipFill>
                    <p:spPr>
                      <a:xfrm>
                        <a:off x="1295879" y="1600200"/>
                        <a:ext cx="6584486" cy="872117"/>
                      </a:xfrm>
                      <a:prstGeom prst="rect">
                        <a:avLst/>
                      </a:prstGeom>
                    </p:spPr>
                  </p:pic>
                </p:oleObj>
              </mc:Fallback>
            </mc:AlternateContent>
          </a:graphicData>
        </a:graphic>
      </p:graphicFrame>
    </p:spTree>
    <p:extLst>
      <p:ext uri="{BB962C8B-B14F-4D97-AF65-F5344CB8AC3E}">
        <p14:creationId xmlns:p14="http://schemas.microsoft.com/office/powerpoint/2010/main" val="259647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31842"/>
                                        </p:tgtEl>
                                        <p:attrNameLst>
                                          <p:attrName>style.visibility</p:attrName>
                                        </p:attrNameLst>
                                      </p:cBhvr>
                                      <p:to>
                                        <p:strVal val="visible"/>
                                      </p:to>
                                    </p:set>
                                    <p:animEffect transition="in" filter="box(out)">
                                      <p:cBhvr>
                                        <p:cTn id="7" dur="500"/>
                                        <p:tgtEl>
                                          <p:spTgt spid="93184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6" fill="hold" grpId="0" nodeType="clickEffect">
                                  <p:stCondLst>
                                    <p:cond delay="0"/>
                                  </p:stCondLst>
                                  <p:childTnLst>
                                    <p:set>
                                      <p:cBhvr>
                                        <p:cTn id="11" dur="1" fill="hold">
                                          <p:stCondLst>
                                            <p:cond delay="0"/>
                                          </p:stCondLst>
                                        </p:cTn>
                                        <p:tgtEl>
                                          <p:spTgt spid="931845"/>
                                        </p:tgtEl>
                                        <p:attrNameLst>
                                          <p:attrName>style.visibility</p:attrName>
                                        </p:attrNameLst>
                                      </p:cBhvr>
                                      <p:to>
                                        <p:strVal val="visible"/>
                                      </p:to>
                                    </p:set>
                                    <p:anim calcmode="lin" valueType="num">
                                      <p:cBhvr additive="base">
                                        <p:cTn id="12" dur="500" fill="hold"/>
                                        <p:tgtEl>
                                          <p:spTgt spid="931845"/>
                                        </p:tgtEl>
                                        <p:attrNameLst>
                                          <p:attrName>ppt_x</p:attrName>
                                        </p:attrNameLst>
                                      </p:cBhvr>
                                      <p:tavLst>
                                        <p:tav tm="0">
                                          <p:val>
                                            <p:strVal val="1+#ppt_w/2"/>
                                          </p:val>
                                        </p:tav>
                                        <p:tav tm="100000">
                                          <p:val>
                                            <p:strVal val="#ppt_x"/>
                                          </p:val>
                                        </p:tav>
                                      </p:tavLst>
                                    </p:anim>
                                    <p:anim calcmode="lin" valueType="num">
                                      <p:cBhvr additive="base">
                                        <p:cTn id="13" dur="500" fill="hold"/>
                                        <p:tgtEl>
                                          <p:spTgt spid="93184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2" fill="hold" grpId="0" nodeType="clickEffect">
                                  <p:stCondLst>
                                    <p:cond delay="0"/>
                                  </p:stCondLst>
                                  <p:childTnLst>
                                    <p:set>
                                      <p:cBhvr>
                                        <p:cTn id="17" dur="1" fill="hold">
                                          <p:stCondLst>
                                            <p:cond delay="0"/>
                                          </p:stCondLst>
                                        </p:cTn>
                                        <p:tgtEl>
                                          <p:spTgt spid="931846"/>
                                        </p:tgtEl>
                                        <p:attrNameLst>
                                          <p:attrName>style.visibility</p:attrName>
                                        </p:attrNameLst>
                                      </p:cBhvr>
                                      <p:to>
                                        <p:strVal val="visible"/>
                                      </p:to>
                                    </p:set>
                                    <p:anim calcmode="lin" valueType="num">
                                      <p:cBhvr additive="base">
                                        <p:cTn id="18" dur="500" fill="hold"/>
                                        <p:tgtEl>
                                          <p:spTgt spid="931846"/>
                                        </p:tgtEl>
                                        <p:attrNameLst>
                                          <p:attrName>ppt_x</p:attrName>
                                        </p:attrNameLst>
                                      </p:cBhvr>
                                      <p:tavLst>
                                        <p:tav tm="0">
                                          <p:val>
                                            <p:strVal val="0-#ppt_w/2"/>
                                          </p:val>
                                        </p:tav>
                                        <p:tav tm="100000">
                                          <p:val>
                                            <p:strVal val="#ppt_x"/>
                                          </p:val>
                                        </p:tav>
                                      </p:tavLst>
                                    </p:anim>
                                    <p:anim calcmode="lin" valueType="num">
                                      <p:cBhvr additive="base">
                                        <p:cTn id="19" dur="500" fill="hold"/>
                                        <p:tgtEl>
                                          <p:spTgt spid="931846"/>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12" fill="hold" grpId="0" nodeType="clickEffect">
                                  <p:stCondLst>
                                    <p:cond delay="0"/>
                                  </p:stCondLst>
                                  <p:childTnLst>
                                    <p:set>
                                      <p:cBhvr>
                                        <p:cTn id="23" dur="1" fill="hold">
                                          <p:stCondLst>
                                            <p:cond delay="0"/>
                                          </p:stCondLst>
                                        </p:cTn>
                                        <p:tgtEl>
                                          <p:spTgt spid="931847"/>
                                        </p:tgtEl>
                                        <p:attrNameLst>
                                          <p:attrName>style.visibility</p:attrName>
                                        </p:attrNameLst>
                                      </p:cBhvr>
                                      <p:to>
                                        <p:strVal val="visible"/>
                                      </p:to>
                                    </p:set>
                                    <p:anim calcmode="lin" valueType="num">
                                      <p:cBhvr additive="base">
                                        <p:cTn id="24" dur="500" fill="hold"/>
                                        <p:tgtEl>
                                          <p:spTgt spid="931847"/>
                                        </p:tgtEl>
                                        <p:attrNameLst>
                                          <p:attrName>ppt_x</p:attrName>
                                        </p:attrNameLst>
                                      </p:cBhvr>
                                      <p:tavLst>
                                        <p:tav tm="0">
                                          <p:val>
                                            <p:strVal val="0-#ppt_w/2"/>
                                          </p:val>
                                        </p:tav>
                                        <p:tav tm="100000">
                                          <p:val>
                                            <p:strVal val="#ppt_x"/>
                                          </p:val>
                                        </p:tav>
                                      </p:tavLst>
                                    </p:anim>
                                    <p:anim calcmode="lin" valueType="num">
                                      <p:cBhvr additive="base">
                                        <p:cTn id="25" dur="500" fill="hold"/>
                                        <p:tgtEl>
                                          <p:spTgt spid="931847"/>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500"/>
                            </p:stCondLst>
                            <p:childTnLst>
                              <p:par>
                                <p:cTn id="27" presetID="2" presetClass="entr" presetSubtype="6" fill="hold" grpId="0" nodeType="afterEffect">
                                  <p:stCondLst>
                                    <p:cond delay="0"/>
                                  </p:stCondLst>
                                  <p:childTnLst>
                                    <p:set>
                                      <p:cBhvr>
                                        <p:cTn id="28" dur="1" fill="hold">
                                          <p:stCondLst>
                                            <p:cond delay="0"/>
                                          </p:stCondLst>
                                        </p:cTn>
                                        <p:tgtEl>
                                          <p:spTgt spid="931851"/>
                                        </p:tgtEl>
                                        <p:attrNameLst>
                                          <p:attrName>style.visibility</p:attrName>
                                        </p:attrNameLst>
                                      </p:cBhvr>
                                      <p:to>
                                        <p:strVal val="visible"/>
                                      </p:to>
                                    </p:set>
                                    <p:anim calcmode="lin" valueType="num">
                                      <p:cBhvr additive="base">
                                        <p:cTn id="29" dur="500" fill="hold"/>
                                        <p:tgtEl>
                                          <p:spTgt spid="931851"/>
                                        </p:tgtEl>
                                        <p:attrNameLst>
                                          <p:attrName>ppt_x</p:attrName>
                                        </p:attrNameLst>
                                      </p:cBhvr>
                                      <p:tavLst>
                                        <p:tav tm="0">
                                          <p:val>
                                            <p:strVal val="1+#ppt_w/2"/>
                                          </p:val>
                                        </p:tav>
                                        <p:tav tm="100000">
                                          <p:val>
                                            <p:strVal val="#ppt_x"/>
                                          </p:val>
                                        </p:tav>
                                      </p:tavLst>
                                    </p:anim>
                                    <p:anim calcmode="lin" valueType="num">
                                      <p:cBhvr additive="base">
                                        <p:cTn id="30" dur="500" fill="hold"/>
                                        <p:tgtEl>
                                          <p:spTgt spid="931851"/>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31848"/>
                                        </p:tgtEl>
                                        <p:attrNameLst>
                                          <p:attrName>style.visibility</p:attrName>
                                        </p:attrNameLst>
                                      </p:cBhvr>
                                      <p:to>
                                        <p:strVal val="visible"/>
                                      </p:to>
                                    </p:set>
                                    <p:animEffect transition="in" filter="dissolve">
                                      <p:cBhvr>
                                        <p:cTn id="35" dur="500"/>
                                        <p:tgtEl>
                                          <p:spTgt spid="931848"/>
                                        </p:tgtEl>
                                      </p:cBhvr>
                                    </p:animEffect>
                                  </p:childTnLst>
                                  <p:subTnLst>
                                    <p:audio>
                                      <p:cMediaNode>
                                        <p:cTn display="0" masterRel="sameClick">
                                          <p:stCondLst>
                                            <p:cond evt="begin" delay="0">
                                              <p:tn val="33"/>
                                            </p:cond>
                                          </p:stCondLst>
                                          <p:endCondLst>
                                            <p:cond evt="onStopAudio" delay="0">
                                              <p:tgtEl>
                                                <p:sldTgt/>
                                              </p:tgtEl>
                                            </p:cond>
                                          </p:endCondLst>
                                        </p:cTn>
                                        <p:tgtEl>
                                          <p:sndTgt r:embed="rId4" name="Jungle Menu Command.wav"/>
                                        </p:tgtEl>
                                      </p:cMediaNode>
                                    </p:audio>
                                  </p:subTnLst>
                                </p:cTn>
                              </p:par>
                            </p:childTnLst>
                          </p:cTn>
                        </p:par>
                        <p:par>
                          <p:cTn id="36" fill="hold" nodeType="afterGroup">
                            <p:stCondLst>
                              <p:cond delay="500"/>
                            </p:stCondLst>
                            <p:childTnLst>
                              <p:par>
                                <p:cTn id="37" presetID="2" presetClass="entr" presetSubtype="6" fill="hold" grpId="0" nodeType="afterEffect">
                                  <p:stCondLst>
                                    <p:cond delay="0"/>
                                  </p:stCondLst>
                                  <p:childTnLst>
                                    <p:set>
                                      <p:cBhvr>
                                        <p:cTn id="38" dur="1" fill="hold">
                                          <p:stCondLst>
                                            <p:cond delay="0"/>
                                          </p:stCondLst>
                                        </p:cTn>
                                        <p:tgtEl>
                                          <p:spTgt spid="931849"/>
                                        </p:tgtEl>
                                        <p:attrNameLst>
                                          <p:attrName>style.visibility</p:attrName>
                                        </p:attrNameLst>
                                      </p:cBhvr>
                                      <p:to>
                                        <p:strVal val="visible"/>
                                      </p:to>
                                    </p:set>
                                    <p:anim calcmode="lin" valueType="num">
                                      <p:cBhvr additive="base">
                                        <p:cTn id="39" dur="500" fill="hold"/>
                                        <p:tgtEl>
                                          <p:spTgt spid="931849"/>
                                        </p:tgtEl>
                                        <p:attrNameLst>
                                          <p:attrName>ppt_x</p:attrName>
                                        </p:attrNameLst>
                                      </p:cBhvr>
                                      <p:tavLst>
                                        <p:tav tm="0">
                                          <p:val>
                                            <p:strVal val="1+#ppt_w/2"/>
                                          </p:val>
                                        </p:tav>
                                        <p:tav tm="100000">
                                          <p:val>
                                            <p:strVal val="#ppt_x"/>
                                          </p:val>
                                        </p:tav>
                                      </p:tavLst>
                                    </p:anim>
                                    <p:anim calcmode="lin" valueType="num">
                                      <p:cBhvr additive="base">
                                        <p:cTn id="40" dur="500" fill="hold"/>
                                        <p:tgtEl>
                                          <p:spTgt spid="931849"/>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12" fill="hold" grpId="0" nodeType="clickEffect">
                                  <p:stCondLst>
                                    <p:cond delay="0"/>
                                  </p:stCondLst>
                                  <p:childTnLst>
                                    <p:set>
                                      <p:cBhvr>
                                        <p:cTn id="44" dur="1" fill="hold">
                                          <p:stCondLst>
                                            <p:cond delay="0"/>
                                          </p:stCondLst>
                                        </p:cTn>
                                        <p:tgtEl>
                                          <p:spTgt spid="931850"/>
                                        </p:tgtEl>
                                        <p:attrNameLst>
                                          <p:attrName>style.visibility</p:attrName>
                                        </p:attrNameLst>
                                      </p:cBhvr>
                                      <p:to>
                                        <p:strVal val="visible"/>
                                      </p:to>
                                    </p:set>
                                    <p:anim calcmode="lin" valueType="num">
                                      <p:cBhvr additive="base">
                                        <p:cTn id="45" dur="500" fill="hold"/>
                                        <p:tgtEl>
                                          <p:spTgt spid="931850"/>
                                        </p:tgtEl>
                                        <p:attrNameLst>
                                          <p:attrName>ppt_x</p:attrName>
                                        </p:attrNameLst>
                                      </p:cBhvr>
                                      <p:tavLst>
                                        <p:tav tm="0">
                                          <p:val>
                                            <p:strVal val="0-#ppt_w/2"/>
                                          </p:val>
                                        </p:tav>
                                        <p:tav tm="100000">
                                          <p:val>
                                            <p:strVal val="#ppt_x"/>
                                          </p:val>
                                        </p:tav>
                                      </p:tavLst>
                                    </p:anim>
                                    <p:anim calcmode="lin" valueType="num">
                                      <p:cBhvr additive="base">
                                        <p:cTn id="46" dur="500" fill="hold"/>
                                        <p:tgtEl>
                                          <p:spTgt spid="931850"/>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6" fill="hold" grpId="0" nodeType="clickEffect">
                                  <p:stCondLst>
                                    <p:cond delay="0"/>
                                  </p:stCondLst>
                                  <p:childTnLst>
                                    <p:set>
                                      <p:cBhvr>
                                        <p:cTn id="50" dur="1" fill="hold">
                                          <p:stCondLst>
                                            <p:cond delay="0"/>
                                          </p:stCondLst>
                                        </p:cTn>
                                        <p:tgtEl>
                                          <p:spTgt spid="931852"/>
                                        </p:tgtEl>
                                        <p:attrNameLst>
                                          <p:attrName>style.visibility</p:attrName>
                                        </p:attrNameLst>
                                      </p:cBhvr>
                                      <p:to>
                                        <p:strVal val="visible"/>
                                      </p:to>
                                    </p:set>
                                    <p:anim calcmode="lin" valueType="num">
                                      <p:cBhvr additive="base">
                                        <p:cTn id="51" dur="500" fill="hold"/>
                                        <p:tgtEl>
                                          <p:spTgt spid="931852"/>
                                        </p:tgtEl>
                                        <p:attrNameLst>
                                          <p:attrName>ppt_x</p:attrName>
                                        </p:attrNameLst>
                                      </p:cBhvr>
                                      <p:tavLst>
                                        <p:tav tm="0">
                                          <p:val>
                                            <p:strVal val="1+#ppt_w/2"/>
                                          </p:val>
                                        </p:tav>
                                        <p:tav tm="100000">
                                          <p:val>
                                            <p:strVal val="#ppt_x"/>
                                          </p:val>
                                        </p:tav>
                                      </p:tavLst>
                                    </p:anim>
                                    <p:anim calcmode="lin" valueType="num">
                                      <p:cBhvr additive="base">
                                        <p:cTn id="52" dur="500" fill="hold"/>
                                        <p:tgtEl>
                                          <p:spTgt spid="931852"/>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16" fill="hold" nodeType="clickEffect">
                                  <p:stCondLst>
                                    <p:cond delay="0"/>
                                  </p:stCondLst>
                                  <p:childTnLst>
                                    <p:set>
                                      <p:cBhvr>
                                        <p:cTn id="56" dur="1" fill="hold">
                                          <p:stCondLst>
                                            <p:cond delay="0"/>
                                          </p:stCondLst>
                                        </p:cTn>
                                        <p:tgtEl>
                                          <p:spTgt spid="931853"/>
                                        </p:tgtEl>
                                        <p:attrNameLst>
                                          <p:attrName>style.visibility</p:attrName>
                                        </p:attrNameLst>
                                      </p:cBhvr>
                                      <p:to>
                                        <p:strVal val="visible"/>
                                      </p:to>
                                    </p:set>
                                    <p:anim calcmode="lin" valueType="num">
                                      <p:cBhvr>
                                        <p:cTn id="57" dur="500" fill="hold"/>
                                        <p:tgtEl>
                                          <p:spTgt spid="931853"/>
                                        </p:tgtEl>
                                        <p:attrNameLst>
                                          <p:attrName>ppt_w</p:attrName>
                                        </p:attrNameLst>
                                      </p:cBhvr>
                                      <p:tavLst>
                                        <p:tav tm="0">
                                          <p:val>
                                            <p:fltVal val="0"/>
                                          </p:val>
                                        </p:tav>
                                        <p:tav tm="100000">
                                          <p:val>
                                            <p:strVal val="#ppt_w"/>
                                          </p:val>
                                        </p:tav>
                                      </p:tavLst>
                                    </p:anim>
                                    <p:anim calcmode="lin" valueType="num">
                                      <p:cBhvr>
                                        <p:cTn id="58" dur="500" fill="hold"/>
                                        <p:tgtEl>
                                          <p:spTgt spid="93185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5"/>
                                            </p:cond>
                                          </p:stCondLst>
                                          <p:endCondLst>
                                            <p:cond evt="onStopAudio" delay="0">
                                              <p:tgtEl>
                                                <p:sldTgt/>
                                              </p:tgtEl>
                                            </p:cond>
                                          </p:endCondLst>
                                        </p:cTn>
                                        <p:tgtEl>
                                          <p:sndTgt r:embed="rId5"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42" grpId="0" autoUpdateAnimBg="0"/>
      <p:bldP spid="931845" grpId="0" autoUpdateAnimBg="0"/>
      <p:bldP spid="931846" grpId="0" autoUpdateAnimBg="0"/>
      <p:bldP spid="931847" grpId="0" autoUpdateAnimBg="0"/>
      <p:bldP spid="931848" grpId="0" animBg="1"/>
      <p:bldP spid="931849" grpId="0" autoUpdateAnimBg="0"/>
      <p:bldP spid="931850" grpId="0" autoUpdateAnimBg="0"/>
      <p:bldP spid="931851" grpId="0" autoUpdateAnimBg="0"/>
      <p:bldP spid="931852"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867</TotalTime>
  <Words>4500</Words>
  <Application>Microsoft Macintosh PowerPoint</Application>
  <PresentationFormat>On-screen Show (4:3)</PresentationFormat>
  <Paragraphs>678</Paragraphs>
  <Slides>86</Slides>
  <Notes>11</Notes>
  <HiddenSlides>0</HiddenSlides>
  <MMClips>0</MMClips>
  <ScaleCrop>false</ScaleCrop>
  <HeadingPairs>
    <vt:vector size="6" baseType="variant">
      <vt:variant>
        <vt:lpstr>Theme</vt:lpstr>
      </vt:variant>
      <vt:variant>
        <vt:i4>1</vt:i4>
      </vt:variant>
      <vt:variant>
        <vt:lpstr>Embedded OLE Servers</vt:lpstr>
      </vt:variant>
      <vt:variant>
        <vt:i4>6</vt:i4>
      </vt:variant>
      <vt:variant>
        <vt:lpstr>Slide Titles</vt:lpstr>
      </vt:variant>
      <vt:variant>
        <vt:i4>86</vt:i4>
      </vt:variant>
    </vt:vector>
  </HeadingPairs>
  <TitlesOfParts>
    <vt:vector size="93" baseType="lpstr">
      <vt:lpstr>Office Theme</vt:lpstr>
      <vt:lpstr>Equation</vt:lpstr>
      <vt:lpstr>Microsoft Equation</vt:lpstr>
      <vt:lpstr>MathType 6.0 Equation</vt:lpstr>
      <vt:lpstr>MathType 4.0 Equation</vt:lpstr>
      <vt:lpstr>Microsoft Equation 3.0</vt:lpstr>
      <vt:lpstr>MathType 5.0 Equation</vt:lpstr>
      <vt:lpstr>Introductory NUCLEAR PHYSICS  PHY 170   Dr. Eric K.K. Abavare</vt:lpstr>
      <vt:lpstr>PowerPoint Presentation</vt:lpstr>
      <vt:lpstr>introduction</vt:lpstr>
      <vt:lpstr>Stability Curve/Nuclidic/Segre chart</vt:lpstr>
      <vt:lpstr>Radioactivity</vt:lpstr>
      <vt:lpstr>Nuclear Reactions</vt:lpstr>
      <vt:lpstr>Conservation Laws</vt:lpstr>
      <vt:lpstr>PowerPoint Presentation</vt:lpstr>
      <vt:lpstr>Example 7: Use conservation criteria to determine the unknown element in the following nuclear reaction:</vt:lpstr>
      <vt:lpstr>Conservation of Mass-Energy</vt:lpstr>
      <vt:lpstr>PowerPoint Presentation</vt:lpstr>
      <vt:lpstr>PowerPoint Presentation</vt:lpstr>
      <vt:lpstr>Average of Mean Life time ( Tm) </vt:lpstr>
      <vt:lpstr>Average of Mean Life time Tm </vt:lpstr>
      <vt:lpstr>PowerPoint Presentation</vt:lpstr>
      <vt:lpstr>PowerPoint Presentation</vt:lpstr>
      <vt:lpstr>Example : A sample of iodine-131 has an initial activity of 5 mCi. The half-life of I-131 is 8 days. What is the activity of the sample 32 days later?</vt:lpstr>
      <vt:lpstr>PowerPoint Presentation</vt:lpstr>
      <vt:lpstr> Gamma Decay</vt:lpstr>
      <vt:lpstr>PowerPoint Presentation</vt:lpstr>
      <vt:lpstr>Alpha Decay</vt:lpstr>
      <vt:lpstr>PowerPoint Presentation</vt:lpstr>
      <vt:lpstr>Example: The decay of Uranium 238</vt:lpstr>
      <vt:lpstr>Question</vt:lpstr>
      <vt:lpstr>PowerPoint Presentation</vt:lpstr>
      <vt:lpstr>Beta Decay</vt:lpstr>
      <vt:lpstr>PowerPoint Presentation</vt:lpstr>
      <vt:lpstr>PowerPoint Presentation</vt:lpstr>
      <vt:lpstr>Example: The decay of Carbon 14</vt:lpstr>
      <vt:lpstr>Question</vt:lpstr>
      <vt:lpstr>PowerPoint Presentation</vt:lpstr>
      <vt:lpstr>Problems</vt:lpstr>
      <vt:lpstr>Changing Elements</vt:lpstr>
      <vt:lpstr>PowerPoint Presentation</vt:lpstr>
      <vt:lpstr>PowerPoint Presentation</vt:lpstr>
      <vt:lpstr>PowerPoint Presentation</vt:lpstr>
      <vt:lpstr>Examples of Fission Reactions</vt:lpstr>
      <vt:lpstr>Equivalence of mass and energy (E=mc2)</vt:lpstr>
      <vt:lpstr>PowerPoint Presentation</vt:lpstr>
      <vt:lpstr>Mass Defect</vt:lpstr>
      <vt:lpstr>PowerPoint Presentation</vt:lpstr>
      <vt:lpstr>PowerPoint Presentation</vt:lpstr>
      <vt:lpstr>UNITS</vt:lpstr>
      <vt:lpstr>PowerPoint Presentation</vt:lpstr>
      <vt:lpstr>Worked Eample</vt:lpstr>
      <vt:lpstr>PowerPoint Presentation</vt:lpstr>
      <vt:lpstr>PowerPoint Presentation</vt:lpstr>
      <vt:lpstr>Energy release in nuclear reaction</vt:lpstr>
      <vt:lpstr>Nuclear Reactor Parts</vt:lpstr>
      <vt:lpstr>Nuclear Fusion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Dating Techniques</vt:lpstr>
      <vt:lpstr>Radio-isotopic Method</vt:lpstr>
      <vt:lpstr>To be a useful for dating, radio-isotopes must:</vt:lpstr>
      <vt:lpstr>PowerPoint Presentation</vt:lpstr>
      <vt:lpstr>Radiocarbon (14C) formation and decay </vt:lpstr>
      <vt:lpstr>PowerPoint Presentation</vt:lpstr>
      <vt:lpstr>Radiocarbon Dating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KNUST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NUCLEAR PHYSICS</dc:title>
  <dc:creator>Eric KK Abavare</dc:creator>
  <cp:lastModifiedBy>Eric KK Abavare</cp:lastModifiedBy>
  <cp:revision>72</cp:revision>
  <dcterms:created xsi:type="dcterms:W3CDTF">2014-05-25T09:41:21Z</dcterms:created>
  <dcterms:modified xsi:type="dcterms:W3CDTF">2016-03-11T04:15:45Z</dcterms:modified>
</cp:coreProperties>
</file>