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9" r:id="rId2"/>
    <p:sldId id="294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9" r:id="rId26"/>
    <p:sldId id="288" r:id="rId27"/>
    <p:sldId id="287" r:id="rId28"/>
    <p:sldId id="286" r:id="rId29"/>
    <p:sldId id="285" r:id="rId30"/>
    <p:sldId id="284" r:id="rId31"/>
    <p:sldId id="283" r:id="rId32"/>
    <p:sldId id="282" r:id="rId33"/>
    <p:sldId id="281" r:id="rId34"/>
    <p:sldId id="293" r:id="rId35"/>
    <p:sldId id="290" r:id="rId36"/>
    <p:sldId id="292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2.wmf"/><Relationship Id="rId4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AB94E22-82B1-4D8C-A259-3BBC20EF0B00}" type="datetimeFigureOut">
              <a:rPr lang="en-US" smtClean="0"/>
              <a:pPr/>
              <a:t>2/17/2013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4E22-82B1-4D8C-A259-3BBC20EF0B00}" type="datetimeFigureOut">
              <a:rPr lang="en-US" smtClean="0"/>
              <a:pPr/>
              <a:t>2/17/2013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4E22-82B1-4D8C-A259-3BBC20EF0B00}" type="datetimeFigureOut">
              <a:rPr lang="en-US" smtClean="0"/>
              <a:pPr/>
              <a:t>2/17/2013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2/17/2013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2/17/2013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2/17/2013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2/17/2013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4E22-82B1-4D8C-A259-3BBC20EF0B00}" type="datetimeFigureOut">
              <a:rPr lang="en-US" smtClean="0"/>
              <a:pPr/>
              <a:t>2/17/2013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2/17/2013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AB94E22-82B1-4D8C-A259-3BBC20EF0B00}" type="datetimeFigureOut">
              <a:rPr lang="en-US" smtClean="0"/>
              <a:pPr/>
              <a:t>2/17/2013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AB94E22-82B1-4D8C-A259-3BBC20EF0B00}" type="datetimeFigureOut">
              <a:rPr lang="en-US" smtClean="0"/>
              <a:pPr/>
              <a:t>2/17/2013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AB94E22-82B1-4D8C-A259-3BBC20EF0B00}" type="datetimeFigureOut">
              <a:rPr lang="en-US" smtClean="0"/>
              <a:pPr/>
              <a:t>2/17/2013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8.jpeg"/><Relationship Id="rId4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5" Type="http://schemas.openxmlformats.org/officeDocument/2006/relationships/hyperlink" Target="http://en.wikipedia.org/wiki/ASCII" TargetMode="External"/><Relationship Id="rId4" Type="http://schemas.openxmlformats.org/officeDocument/2006/relationships/hyperlink" Target="http://en.wikipedia.org/wiki/EBCDIC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050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571472" y="1071546"/>
            <a:ext cx="8286808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056" lvl="0" indent="-384048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sz="6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8056" lvl="0" indent="-384048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3</a:t>
            </a:r>
          </a:p>
          <a:p>
            <a:pPr marL="448056" lvl="0" indent="-384048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</a:t>
            </a:r>
            <a:r>
              <a:rPr lang="en-US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</a:p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endParaRPr lang="en-US" sz="6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218" name="Equation" r:id="rId3" imgW="914400" imgH="198720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214282" y="214290"/>
            <a:ext cx="871543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the base 6 representation of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232.23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32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 smtClean="0"/>
              <a:t> </a:t>
            </a:r>
            <a:r>
              <a:rPr lang="en-US" sz="3200" dirty="0"/>
              <a:t>Step </a:t>
            </a:r>
            <a:r>
              <a:rPr lang="en-US" sz="3200" dirty="0" smtClean="0"/>
              <a:t>1</a:t>
            </a:r>
          </a:p>
          <a:p>
            <a:pPr>
              <a:defRPr/>
            </a:pPr>
            <a:r>
              <a:rPr lang="en-US" sz="3200" dirty="0" smtClean="0"/>
              <a:t>Convert 232.23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</a:rPr>
              <a:t>4</a:t>
            </a:r>
            <a:r>
              <a:rPr lang="en-US" sz="3200" dirty="0" smtClean="0"/>
              <a:t> </a:t>
            </a:r>
            <a:r>
              <a:rPr lang="en-US" sz="3200" dirty="0"/>
              <a:t>to base 10 </a:t>
            </a:r>
            <a:r>
              <a:rPr lang="en-US" sz="3200" dirty="0" smtClean="0"/>
              <a:t> = 46.6875</a:t>
            </a:r>
          </a:p>
          <a:p>
            <a:pPr>
              <a:defRPr/>
            </a:pPr>
            <a:endParaRPr lang="en-US" sz="32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 smtClean="0"/>
              <a:t>Step </a:t>
            </a:r>
            <a:r>
              <a:rPr lang="en-US" sz="3200" dirty="0"/>
              <a:t>2:  </a:t>
            </a: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Successively </a:t>
            </a:r>
            <a:r>
              <a:rPr lang="en-US" sz="3200" dirty="0"/>
              <a:t>divide the integral part (46) by 6 and store the </a:t>
            </a:r>
            <a:r>
              <a:rPr lang="en-US" sz="3200" dirty="0" smtClean="0"/>
              <a:t>remainders.</a:t>
            </a:r>
          </a:p>
          <a:p>
            <a:pPr>
              <a:defRPr/>
            </a:pPr>
            <a:endParaRPr lang="en-US" sz="32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 smtClean="0"/>
              <a:t>Step 3</a:t>
            </a:r>
          </a:p>
          <a:p>
            <a:pPr>
              <a:defRPr/>
            </a:pPr>
            <a:r>
              <a:rPr lang="en-US" sz="3200" dirty="0" smtClean="0"/>
              <a:t>Successively </a:t>
            </a:r>
            <a:r>
              <a:rPr lang="en-US" sz="3200" dirty="0"/>
              <a:t>multiply the fractional party (0.6875) by  6 and store the integral part of the products.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4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838200" y="857232"/>
            <a:ext cx="7662890" cy="69850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857232"/>
            <a:ext cx="9144000" cy="22385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INFORMATION REPRESENTATION IN COMPUTERS</a:t>
            </a:r>
            <a:br>
              <a:rPr kumimoji="0" lang="en-US" sz="28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1071546"/>
            <a:ext cx="5472129" cy="41434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57158" y="5324500"/>
            <a:ext cx="8286808" cy="1676400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1" dirty="0">
                <a:latin typeface="+mn-lt"/>
              </a:rPr>
              <a:t>Numbers, characters and instructions </a:t>
            </a:r>
            <a:r>
              <a:rPr lang="en-US" sz="3400" b="1" i="1" dirty="0" smtClean="0">
                <a:latin typeface="+mn-lt"/>
              </a:rPr>
              <a:t>are represented </a:t>
            </a:r>
            <a:r>
              <a:rPr lang="en-US" sz="3400" b="1" i="1" dirty="0">
                <a:latin typeface="+mn-lt"/>
              </a:rPr>
              <a:t>in bits.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1" dirty="0">
                <a:latin typeface="+mn-lt"/>
              </a:rPr>
              <a:t>Bit : Binary </a:t>
            </a:r>
            <a:r>
              <a:rPr lang="en-US" sz="3400" b="1" i="1" dirty="0" smtClean="0">
                <a:latin typeface="+mn-lt"/>
              </a:rPr>
              <a:t>unit </a:t>
            </a:r>
            <a:r>
              <a:rPr lang="en-US" sz="3400" b="1" i="1" dirty="0" smtClean="0"/>
              <a:t>of information</a:t>
            </a:r>
            <a:r>
              <a:rPr lang="en-US" sz="3400" b="1" i="1" dirty="0" smtClean="0">
                <a:latin typeface="+mn-lt"/>
              </a:rPr>
              <a:t> </a:t>
            </a:r>
            <a:r>
              <a:rPr lang="en-US" sz="3400" b="1" i="1" dirty="0">
                <a:latin typeface="+mn-lt"/>
              </a:rPr>
              <a:t>(0,1)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26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20" y="285728"/>
            <a:ext cx="8643998" cy="650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UNSIGNED INTEGERS</a:t>
            </a:r>
          </a:p>
          <a:p>
            <a:pPr algn="ctr"/>
            <a:endParaRPr lang="en-US" sz="2800" dirty="0" smtClean="0"/>
          </a:p>
          <a:p>
            <a:pPr marL="354013" lvl="1"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Represented by binary numerals.</a:t>
            </a:r>
          </a:p>
          <a:p>
            <a:pPr lvl="1"/>
            <a:endParaRPr lang="en-US" sz="3200" dirty="0" smtClean="0">
              <a:latin typeface="+mj-lt"/>
            </a:endParaRPr>
          </a:p>
          <a:p>
            <a:pPr marL="354013" lvl="1"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The larger the magnitude of the number, the greater the number of bits required in the binary representation.</a:t>
            </a:r>
          </a:p>
          <a:p>
            <a:pPr lvl="1"/>
            <a:endParaRPr lang="en-US" sz="3200" dirty="0" smtClean="0">
              <a:latin typeface="+mj-lt"/>
            </a:endParaRPr>
          </a:p>
          <a:p>
            <a:pPr marL="354013" lvl="1"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The smallest number that can be represented is </a:t>
            </a:r>
            <a:r>
              <a:rPr lang="en-US" sz="3200" b="1" i="1" dirty="0" smtClean="0">
                <a:latin typeface="+mj-lt"/>
              </a:rPr>
              <a:t>0</a:t>
            </a:r>
            <a:r>
              <a:rPr lang="en-US" sz="3200" dirty="0" smtClean="0">
                <a:latin typeface="+mj-lt"/>
              </a:rPr>
              <a:t>.</a:t>
            </a:r>
          </a:p>
          <a:p>
            <a:pPr lvl="1"/>
            <a:endParaRPr lang="en-US" sz="3200" dirty="0" smtClean="0">
              <a:latin typeface="+mj-lt"/>
            </a:endParaRPr>
          </a:p>
          <a:p>
            <a:pPr marL="354013" lvl="1"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The largest is </a:t>
            </a:r>
            <a:r>
              <a:rPr lang="en-US" sz="3200" b="1" i="1" dirty="0" smtClean="0"/>
              <a:t>2</a:t>
            </a:r>
            <a:r>
              <a:rPr lang="en-US" sz="3200" b="1" i="1" baseline="30000" dirty="0" smtClean="0"/>
              <a:t>n </a:t>
            </a:r>
            <a:r>
              <a:rPr lang="en-US" sz="3200" b="1" i="1" dirty="0" smtClean="0"/>
              <a:t>– 1</a:t>
            </a:r>
            <a:r>
              <a:rPr lang="en-GB" sz="3200" b="1" i="1" dirty="0" smtClean="0"/>
              <a:t> </a:t>
            </a:r>
            <a:r>
              <a:rPr lang="en-US" sz="3200" dirty="0" smtClean="0">
                <a:latin typeface="+mj-lt"/>
              </a:rPr>
              <a:t>, where </a:t>
            </a:r>
            <a:r>
              <a:rPr lang="en-US" sz="3200" b="1" i="1" dirty="0" smtClean="0">
                <a:latin typeface="+mj-lt"/>
              </a:rPr>
              <a:t>n</a:t>
            </a:r>
            <a:r>
              <a:rPr lang="en-US" sz="3200" dirty="0" smtClean="0">
                <a:latin typeface="+mj-lt"/>
              </a:rPr>
              <a:t>  is the number of bits.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2290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2876" y="214290"/>
            <a:ext cx="8929718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SIGNED INTEGERS</a:t>
            </a:r>
            <a:endParaRPr lang="en-US" sz="35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en-US" dirty="0"/>
          </a:p>
          <a:p>
            <a:pPr>
              <a:defRPr/>
            </a:pPr>
            <a:r>
              <a:rPr lang="en-US" sz="3200" dirty="0"/>
              <a:t>Schemes for representing signed integer:</a:t>
            </a:r>
          </a:p>
          <a:p>
            <a:pPr lvl="1">
              <a:defRPr/>
            </a:pPr>
            <a:r>
              <a:rPr lang="en-US" sz="3200" b="1" dirty="0"/>
              <a:t>Sign – magnitude</a:t>
            </a:r>
          </a:p>
          <a:p>
            <a:pPr lvl="1">
              <a:defRPr/>
            </a:pPr>
            <a:r>
              <a:rPr lang="en-US" sz="3200" b="1" dirty="0"/>
              <a:t>One's complement</a:t>
            </a:r>
          </a:p>
          <a:p>
            <a:pPr lvl="1">
              <a:defRPr/>
            </a:pPr>
            <a:r>
              <a:rPr lang="en-US" sz="3200" b="1" dirty="0"/>
              <a:t>Two's complement.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/>
              <a:t>All 3 methods have one </a:t>
            </a:r>
            <a:r>
              <a:rPr lang="en-US" sz="3200" dirty="0" smtClean="0"/>
              <a:t>common feature</a:t>
            </a:r>
            <a:r>
              <a:rPr lang="en-US" sz="3200" dirty="0"/>
              <a:t>: </a:t>
            </a:r>
            <a:endParaRPr lang="en-US" sz="3200" dirty="0" smtClean="0"/>
          </a:p>
          <a:p>
            <a:pPr>
              <a:defRPr/>
            </a:pPr>
            <a:endParaRPr lang="en-US" sz="32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 smtClean="0"/>
              <a:t>The </a:t>
            </a:r>
            <a:r>
              <a:rPr lang="en-US" sz="3200" dirty="0"/>
              <a:t>leftmost bit is reserved to represent the sign of the integer</a:t>
            </a:r>
            <a:r>
              <a:rPr lang="en-US" sz="3200" dirty="0" smtClean="0"/>
              <a:t>.</a:t>
            </a:r>
          </a:p>
          <a:p>
            <a:pPr>
              <a:defRPr/>
            </a:pPr>
            <a:endParaRPr lang="en-US" sz="32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 smtClean="0"/>
              <a:t> </a:t>
            </a:r>
            <a:r>
              <a:rPr lang="en-US" sz="3200" b="1" dirty="0"/>
              <a:t>(</a:t>
            </a:r>
            <a:r>
              <a:rPr lang="en-US" sz="3200" b="1" i="1" dirty="0"/>
              <a:t>0= </a:t>
            </a:r>
            <a:r>
              <a:rPr lang="en-US" sz="3200" b="1" i="1" dirty="0" smtClean="0"/>
              <a:t>positive 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b="1" i="1" dirty="0"/>
              <a:t>1 = </a:t>
            </a:r>
            <a:r>
              <a:rPr lang="en-US" sz="3200" b="1" i="1" dirty="0" smtClean="0"/>
              <a:t>negative</a:t>
            </a:r>
            <a:r>
              <a:rPr lang="en-US" sz="3200" dirty="0"/>
              <a:t>)</a:t>
            </a:r>
            <a:endParaRPr lang="en-GB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536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58" y="151038"/>
            <a:ext cx="8501122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‑ MAGNITUDE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b="1" dirty="0"/>
              <a:t>Sign</a:t>
            </a:r>
            <a:r>
              <a:rPr lang="en-US" sz="2800" dirty="0"/>
              <a:t>: Leftmost bit </a:t>
            </a:r>
          </a:p>
          <a:p>
            <a:pPr>
              <a:defRPr/>
            </a:pPr>
            <a:endParaRPr lang="en-US" sz="2800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b="1" dirty="0"/>
              <a:t>Magnitude (Absolute value) </a:t>
            </a:r>
            <a:r>
              <a:rPr lang="en-US" sz="2800" dirty="0" smtClean="0"/>
              <a:t>: remaining </a:t>
            </a:r>
            <a:r>
              <a:rPr lang="en-US" sz="2800" dirty="0"/>
              <a:t> </a:t>
            </a:r>
            <a:r>
              <a:rPr lang="en-US" sz="2800" dirty="0" smtClean="0"/>
              <a:t>bit</a:t>
            </a:r>
          </a:p>
          <a:p>
            <a:pPr>
              <a:defRPr/>
            </a:pPr>
            <a:endParaRPr lang="en-US" sz="2800" dirty="0"/>
          </a:p>
          <a:p>
            <a:pPr marL="0" lvl="1">
              <a:defRPr/>
            </a:pPr>
            <a:r>
              <a:rPr lang="en-US" sz="2800" b="1" dirty="0"/>
              <a:t>E.g. </a:t>
            </a:r>
            <a:r>
              <a:rPr lang="en-US" sz="2800" dirty="0"/>
              <a:t>On an 8‑bit machine, the integers 30 and ‑30 would be represented as follows:</a:t>
            </a:r>
          </a:p>
          <a:p>
            <a:pPr>
              <a:defRPr/>
            </a:pPr>
            <a:r>
              <a:rPr lang="en-US" sz="2800" dirty="0" smtClean="0"/>
              <a:t>	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30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00011110</a:t>
            </a:r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30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10011110</a:t>
            </a:r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b="1" dirty="0"/>
              <a:t>Integer </a:t>
            </a:r>
            <a:r>
              <a:rPr lang="en-US" sz="2800" b="1" dirty="0" smtClean="0"/>
              <a:t>range</a:t>
            </a:r>
            <a:r>
              <a:rPr lang="en-US" sz="2800" dirty="0" smtClean="0"/>
              <a:t> </a:t>
            </a:r>
            <a:r>
              <a:rPr lang="en-US" sz="2800" dirty="0"/>
              <a:t>:</a:t>
            </a:r>
            <a:r>
              <a:rPr lang="en-US" sz="2800" b="1" dirty="0"/>
              <a:t> –2</a:t>
            </a:r>
            <a:r>
              <a:rPr lang="en-US" sz="2800" b="1" baseline="30000" dirty="0"/>
              <a:t>n-1</a:t>
            </a:r>
            <a:r>
              <a:rPr lang="en-US" sz="2800" b="1" dirty="0"/>
              <a:t> –1 to 2</a:t>
            </a:r>
            <a:r>
              <a:rPr lang="en-US" sz="2800" b="1" baseline="30000" dirty="0"/>
              <a:t>n-1</a:t>
            </a:r>
            <a:r>
              <a:rPr lang="en-US" sz="2800" b="1" dirty="0"/>
              <a:t> –1</a:t>
            </a:r>
          </a:p>
          <a:p>
            <a:pPr>
              <a:defRPr/>
            </a:pPr>
            <a:endParaRPr lang="en-US" sz="2800" b="1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b="1" dirty="0"/>
              <a:t>Drawback: It requires several te</a:t>
            </a:r>
            <a:r>
              <a:rPr lang="en-US" sz="2800" dirty="0"/>
              <a:t>sts and decisions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4338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2844" y="71414"/>
            <a:ext cx="90011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7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ONE'S COMPLEMENT</a:t>
            </a:r>
          </a:p>
          <a:p>
            <a:pPr algn="ctr">
              <a:defRPr/>
            </a:pPr>
            <a:endParaRPr lang="en-US" sz="2700" u="sng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700" b="1" dirty="0" smtClean="0"/>
              <a:t>Sign (Leftmost bit) </a:t>
            </a:r>
            <a:r>
              <a:rPr lang="en-US" sz="2700" dirty="0" smtClean="0"/>
              <a:t>: initially set to zero.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700" b="1" dirty="0" smtClean="0"/>
              <a:t>Absolute value </a:t>
            </a:r>
            <a:r>
              <a:rPr lang="en-US" sz="2700" dirty="0" smtClean="0"/>
              <a:t>: remaining bits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700" b="1" dirty="0" smtClean="0"/>
              <a:t>For a negative number</a:t>
            </a:r>
            <a:r>
              <a:rPr lang="en-US" sz="2700" dirty="0" smtClean="0"/>
              <a:t>: complement (invert) all bits. Note that this will make the sign bit "1" as it should be.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700" dirty="0" smtClean="0"/>
              <a:t>E.g. 1's complement representation of 30 and‑30 are:</a:t>
            </a:r>
          </a:p>
          <a:p>
            <a:pPr>
              <a:defRPr/>
            </a:pPr>
            <a:r>
              <a:rPr lang="en-US" sz="2700" dirty="0" smtClean="0"/>
              <a:t>		  30 : 00011110</a:t>
            </a:r>
            <a:endParaRPr lang="en-GB" sz="2700" dirty="0" smtClean="0"/>
          </a:p>
          <a:p>
            <a:pPr>
              <a:defRPr/>
            </a:pPr>
            <a:r>
              <a:rPr lang="en-US" sz="2700" dirty="0" smtClean="0"/>
              <a:t>		 ‑30 : 11100001</a:t>
            </a:r>
            <a:endParaRPr lang="en-US" sz="2700" b="1" dirty="0" smtClean="0"/>
          </a:p>
          <a:p>
            <a:pPr>
              <a:defRPr/>
            </a:pPr>
            <a:r>
              <a:rPr lang="en-US" sz="2700" b="1" dirty="0" smtClean="0"/>
              <a:t>Drawback:</a:t>
            </a:r>
            <a:endParaRPr lang="en-US" sz="27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700" dirty="0" smtClean="0"/>
              <a:t>‑0 and +0 are represented differently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700" dirty="0" smtClean="0"/>
              <a:t>Most computers now use a variation of 1's complement </a:t>
            </a:r>
            <a:r>
              <a:rPr lang="en-US" sz="2700" i="1" dirty="0" smtClean="0"/>
              <a:t>(called 2's complement) </a:t>
            </a:r>
            <a:r>
              <a:rPr lang="en-US" sz="2700" dirty="0" smtClean="0"/>
              <a:t>that eliminates this problem.</a:t>
            </a:r>
            <a:endParaRPr lang="en-US" sz="27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3314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142852"/>
            <a:ext cx="8572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 IN ONE'S COMPLEMENT</a:t>
            </a:r>
          </a:p>
          <a:p>
            <a:pPr algn="ctr"/>
            <a:endParaRPr lang="en-US" sz="2800" b="1" u="sng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Carry over of leftmost digit ( of results) is added back to the bit string.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Example: Add ‑1 and +5 on a 4‑bit machine 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895352" y="2928934"/>
          <a:ext cx="6534168" cy="3143272"/>
        </p:xfrm>
        <a:graphic>
          <a:graphicData uri="http://schemas.openxmlformats.org/presentationml/2006/ole">
            <p:oleObj spid="_x0000_s13315" name="Equation" r:id="rId4" imgW="2793960" imgH="1117440" progId="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4282" y="6072206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NB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The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carry over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of the leftmost digit of the results is added back to the bit string.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43042" y="928670"/>
            <a:ext cx="727235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638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14290"/>
            <a:ext cx="907262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TWO'S COMPLEMENT</a:t>
            </a:r>
          </a:p>
          <a:p>
            <a:pPr algn="ctr"/>
            <a:endParaRPr lang="en-US" sz="2600" u="sng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Positive numbers are treated like one's complement.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Negative numbers are obtained by adding 1 to one's complement.</a:t>
            </a:r>
          </a:p>
          <a:p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Start with the absolute value in binary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Then complement all the bits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Add 1 to the resulting number</a:t>
            </a:r>
          </a:p>
          <a:p>
            <a:pPr marL="914400" lvl="1" indent="-514350"/>
            <a:endParaRPr lang="en-US" sz="2600" dirty="0" smtClean="0"/>
          </a:p>
          <a:p>
            <a:r>
              <a:rPr lang="en-US" sz="2600" dirty="0" smtClean="0"/>
              <a:t>E.g. Two's complement representation of ‑30 in 8 bits is:</a:t>
            </a:r>
          </a:p>
          <a:p>
            <a:endParaRPr lang="en-US" sz="2800" dirty="0" smtClean="0"/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914400" y="4786323"/>
          <a:ext cx="5872178" cy="1928826"/>
        </p:xfrm>
        <a:graphic>
          <a:graphicData uri="http://schemas.openxmlformats.org/presentationml/2006/ole">
            <p:oleObj spid="_x0000_s16387" name="Equation" r:id="rId4" imgW="2844720" imgH="863280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7410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85564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58" y="277821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 IN 2'S COMPLEMENT</a:t>
            </a:r>
          </a:p>
          <a:p>
            <a:pPr algn="ctr"/>
            <a:endParaRPr lang="en-US" sz="2800" b="1" i="1" u="sng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Add  bit strings as an unsigned number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Ignore or drop carry over of leftmost bit.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Example: </a:t>
            </a:r>
          </a:p>
          <a:p>
            <a:r>
              <a:rPr lang="en-US" sz="2800" i="1" dirty="0" smtClean="0"/>
              <a:t>Add 92 and ‑45 in 2's complement using 8 bits</a:t>
            </a:r>
          </a:p>
          <a:p>
            <a:endParaRPr lang="en-US" sz="2800" i="1" dirty="0" smtClean="0"/>
          </a:p>
          <a:p>
            <a:endParaRPr lang="en-GB" sz="2800" dirty="0"/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428596" y="3354411"/>
          <a:ext cx="3571900" cy="3432175"/>
        </p:xfrm>
        <a:graphic>
          <a:graphicData uri="http://schemas.openxmlformats.org/presentationml/2006/ole">
            <p:oleObj spid="_x0000_s17411" name="Equation" r:id="rId4" imgW="1701720" imgH="2082600" progId="">
              <p:embed/>
            </p:oleObj>
          </a:graphicData>
        </a:graphic>
      </p:graphicFrame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4768872" y="6257948"/>
          <a:ext cx="2946400" cy="457200"/>
        </p:xfrm>
        <a:graphic>
          <a:graphicData uri="http://schemas.openxmlformats.org/presentationml/2006/ole">
            <p:oleObj spid="_x0000_s17412" name="Equation" r:id="rId5" imgW="147312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9458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334858"/>
            <a:ext cx="8572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buFont typeface="Wingdings" pitchFamily="2" charset="2"/>
              <a:buChar char="Ø"/>
            </a:pPr>
            <a:r>
              <a:rPr lang="en-US" sz="2800" dirty="0" smtClean="0"/>
              <a:t>In general, using </a:t>
            </a:r>
            <a:r>
              <a:rPr lang="en-US" sz="2800" b="1" dirty="0" smtClean="0"/>
              <a:t>n</a:t>
            </a:r>
            <a:r>
              <a:rPr lang="en-US" sz="2800" dirty="0" smtClean="0"/>
              <a:t> bits, the total number of bits representation is 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For positive and negative numbers,</a:t>
            </a:r>
          </a:p>
          <a:p>
            <a:pPr lvl="1"/>
            <a:r>
              <a:rPr lang="en-US" sz="2800" dirty="0" smtClean="0"/>
              <a:t>zero in the leftmost bit will represent the positive integers </a:t>
            </a:r>
          </a:p>
          <a:p>
            <a:pPr lvl="1"/>
            <a:r>
              <a:rPr lang="en-US" sz="2800" dirty="0" smtClean="0"/>
              <a:t>One will represent the negative integers.</a:t>
            </a:r>
          </a:p>
          <a:p>
            <a:pPr lvl="1"/>
            <a:endParaRPr lang="en-US" sz="2800" dirty="0" smtClean="0"/>
          </a:p>
          <a:p>
            <a:pPr marL="442913" indent="-442913">
              <a:buFont typeface="Wingdings" pitchFamily="2" charset="2"/>
              <a:buChar char="Ø"/>
            </a:pPr>
            <a:r>
              <a:rPr lang="en-US" sz="2800" dirty="0" smtClean="0"/>
              <a:t>Therefore using </a:t>
            </a:r>
            <a:r>
              <a:rPr lang="en-US" sz="2800" b="1" dirty="0" smtClean="0"/>
              <a:t>n bits, </a:t>
            </a:r>
            <a:r>
              <a:rPr lang="en-US" sz="2800" dirty="0" smtClean="0"/>
              <a:t>the range of integers that can be stored in two's complement is:</a:t>
            </a:r>
          </a:p>
          <a:p>
            <a:pPr marL="442913" indent="-442913"/>
            <a:endParaRPr lang="en-US" sz="2800" dirty="0" smtClean="0"/>
          </a:p>
          <a:p>
            <a:pPr marL="442913" indent="-442913"/>
            <a:r>
              <a:rPr lang="en-US" sz="2800" dirty="0" smtClean="0"/>
              <a:t>	</a:t>
            </a:r>
          </a:p>
          <a:p>
            <a:r>
              <a:rPr lang="en-US" sz="2800" dirty="0" smtClean="0"/>
              <a:t> </a:t>
            </a: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4429124" y="752460"/>
          <a:ext cx="444500" cy="533400"/>
        </p:xfrm>
        <a:graphic>
          <a:graphicData uri="http://schemas.openxmlformats.org/presentationml/2006/ole">
            <p:oleObj spid="_x0000_s19459" name="Equation" r:id="rId4" imgW="177480" imgH="190440" progId="">
              <p:embed/>
            </p:oleObj>
          </a:graphicData>
        </a:graphic>
      </p:graphicFrame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1223954" y="4786322"/>
          <a:ext cx="2133600" cy="541338"/>
        </p:xfrm>
        <a:graphic>
          <a:graphicData uri="http://schemas.openxmlformats.org/presentationml/2006/ole">
            <p:oleObj spid="_x0000_s19460" name="Equation" r:id="rId5" imgW="799920" imgH="203040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0178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150017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285728"/>
            <a:ext cx="8858280" cy="605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056" lvl="0" indent="-384048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sz="3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8056" lvl="0" indent="-384048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SYSTEMS</a:t>
            </a:r>
          </a:p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sz="3000" dirty="0">
              <a:solidFill>
                <a:srgbClr val="0000FF"/>
              </a:solidFill>
            </a:endParaRPr>
          </a:p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/>
              <a:t>Objectives:</a:t>
            </a:r>
          </a:p>
          <a:p>
            <a:pPr marL="822960" lvl="1" indent="-285750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3200" dirty="0"/>
              <a:t> Convert a number from one base to </a:t>
            </a:r>
            <a:r>
              <a:rPr lang="en-US" sz="3200" dirty="0" smtClean="0"/>
              <a:t>another</a:t>
            </a:r>
            <a:r>
              <a:rPr lang="en-US" sz="3200" dirty="0"/>
              <a:t>.</a:t>
            </a:r>
          </a:p>
          <a:p>
            <a:pPr marL="822960" lvl="1" indent="-285750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3200" dirty="0"/>
              <a:t>Perform addition in 1 and 2's complement.</a:t>
            </a:r>
          </a:p>
          <a:p>
            <a:pPr marL="822960" lvl="1" indent="-285750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3200" dirty="0"/>
              <a:t>Code numbers in the various forms of information representations.</a:t>
            </a:r>
          </a:p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endParaRPr lang="en-US" sz="3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048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85720" y="928670"/>
            <a:ext cx="824868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58" y="214290"/>
            <a:ext cx="85725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ILLUSTRATE:</a:t>
            </a:r>
          </a:p>
          <a:p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Using 4‑bits, 16 binary patterns are obtained: </a:t>
            </a:r>
          </a:p>
          <a:p>
            <a:pPr lvl="1"/>
            <a:r>
              <a:rPr lang="en-US" sz="3200" dirty="0" smtClean="0"/>
              <a:t> i.e. from 0000 to 1111. </a:t>
            </a:r>
          </a:p>
          <a:p>
            <a:pPr lvl="1"/>
            <a:r>
              <a:rPr lang="en-US" sz="3200" dirty="0" smtClean="0"/>
              <a:t> 8 begin with 0 (positive) and 8 begin with 1 (negative). </a:t>
            </a:r>
          </a:p>
          <a:p>
            <a:pPr lvl="1"/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The largest positive integer that can be represented with 4 bits is:</a:t>
            </a:r>
          </a:p>
          <a:p>
            <a:r>
              <a:rPr lang="en-US" sz="3200" dirty="0" smtClean="0"/>
              <a:t>	</a:t>
            </a:r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2362200" y="5500702"/>
          <a:ext cx="3138494" cy="866777"/>
        </p:xfrm>
        <a:graphic>
          <a:graphicData uri="http://schemas.openxmlformats.org/presentationml/2006/ole">
            <p:oleObj spid="_x0000_s20483" name="Equation" r:id="rId4" imgW="1231560" imgH="241200" progId="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150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85720" y="785794"/>
            <a:ext cx="824868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14290"/>
            <a:ext cx="864399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QUESTION: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Which negative integers are represented by the bit patterns beginning with 1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2800" b="1" dirty="0" smtClean="0"/>
              <a:t>To find out, we follow these steps:</a:t>
            </a:r>
          </a:p>
          <a:p>
            <a:pPr>
              <a:defRPr/>
            </a:pPr>
            <a:endParaRPr lang="en-US" sz="2800" b="1" i="1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smtClean="0"/>
              <a:t>If leftmost digit is 1, then the integer being represented is negative.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smtClean="0"/>
              <a:t>If negative, find the absolute value: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2800" dirty="0" smtClean="0"/>
              <a:t> Subtract 1 from representation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2800" dirty="0" smtClean="0"/>
              <a:t> Invert bits in new pattern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800" dirty="0" smtClean="0"/>
              <a:t>New pattern represent absolute value of negative number</a:t>
            </a:r>
          </a:p>
          <a:p>
            <a:pPr lvl="1">
              <a:defRPr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14414" y="2143116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2530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14282" y="785794"/>
            <a:ext cx="8320118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14290"/>
            <a:ext cx="8643998" cy="6215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500" b="1" dirty="0" smtClean="0">
                <a:solidFill>
                  <a:srgbClr val="0070C0"/>
                </a:solidFill>
              </a:rPr>
              <a:t>Example: Consider 1011</a:t>
            </a:r>
          </a:p>
          <a:p>
            <a:pPr>
              <a:defRPr/>
            </a:pPr>
            <a:endParaRPr lang="en-US" sz="2500" dirty="0" smtClean="0"/>
          </a:p>
          <a:p>
            <a:pPr>
              <a:defRPr/>
            </a:pPr>
            <a:r>
              <a:rPr lang="en-US" sz="2600" b="1" dirty="0" smtClean="0"/>
              <a:t>Solution:	</a:t>
            </a:r>
          </a:p>
          <a:p>
            <a:pPr>
              <a:defRPr/>
            </a:pPr>
            <a:r>
              <a:rPr lang="en-US" sz="2600" b="1" dirty="0" smtClean="0"/>
              <a:t>		</a:t>
            </a:r>
            <a:endParaRPr lang="en-US" sz="2600" dirty="0" smtClean="0"/>
          </a:p>
          <a:p>
            <a:pPr>
              <a:defRPr/>
            </a:pPr>
            <a:r>
              <a:rPr lang="en-US" sz="2600" b="1" dirty="0" smtClean="0"/>
              <a:t>             </a:t>
            </a:r>
            <a:endParaRPr lang="en-US" sz="2600" dirty="0" smtClean="0"/>
          </a:p>
          <a:p>
            <a:pPr>
              <a:defRPr/>
            </a:pPr>
            <a:endParaRPr lang="en-US" sz="2600" dirty="0" smtClean="0"/>
          </a:p>
          <a:p>
            <a:pPr>
              <a:defRPr/>
            </a:pPr>
            <a:r>
              <a:rPr lang="en-US" sz="2600" dirty="0" smtClean="0"/>
              <a:t>Inverted, 1010 becomes 0101 which is 5(in base10)</a:t>
            </a:r>
          </a:p>
          <a:p>
            <a:pPr>
              <a:defRPr/>
            </a:pPr>
            <a:r>
              <a:rPr lang="en-US" sz="2600" dirty="0" smtClean="0"/>
              <a:t>Therefore 1011 = -5</a:t>
            </a:r>
          </a:p>
          <a:p>
            <a:pPr>
              <a:defRPr/>
            </a:pPr>
            <a:r>
              <a:rPr lang="en-US" sz="2600" dirty="0" smtClean="0"/>
              <a:t> 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600" dirty="0" smtClean="0"/>
              <a:t>2's compliment representation therefore gives:</a:t>
            </a:r>
          </a:p>
          <a:p>
            <a:pPr>
              <a:defRPr/>
            </a:pPr>
            <a:endParaRPr lang="en-US" sz="2500" dirty="0" smtClean="0"/>
          </a:p>
          <a:p>
            <a:pPr>
              <a:defRPr/>
            </a:pPr>
            <a:r>
              <a:rPr lang="en-US" sz="2600" i="1" dirty="0" smtClean="0"/>
              <a:t>‑1 represented by 1111		‑5 represented by 1011</a:t>
            </a:r>
          </a:p>
          <a:p>
            <a:pPr>
              <a:defRPr/>
            </a:pPr>
            <a:r>
              <a:rPr lang="en-US" sz="2600" i="1" dirty="0" smtClean="0"/>
              <a:t> ‑2 represented by 1110	 ‑6 represented by 1010</a:t>
            </a:r>
          </a:p>
          <a:p>
            <a:pPr>
              <a:defRPr/>
            </a:pPr>
            <a:r>
              <a:rPr lang="en-US" sz="2600" i="1" dirty="0" smtClean="0"/>
              <a:t>‑3 represented by 1101	 	 ‑7 represented </a:t>
            </a:r>
            <a:r>
              <a:rPr lang="en-US" sz="2600" dirty="0" smtClean="0"/>
              <a:t>by </a:t>
            </a:r>
            <a:r>
              <a:rPr lang="en-US" sz="2600" i="1" dirty="0" smtClean="0"/>
              <a:t>1001</a:t>
            </a:r>
            <a:endParaRPr lang="en-US" sz="2600" dirty="0" smtClean="0"/>
          </a:p>
          <a:p>
            <a:pPr>
              <a:defRPr/>
            </a:pPr>
            <a:r>
              <a:rPr lang="en-US" sz="2600" i="1" dirty="0" smtClean="0"/>
              <a:t> ‑4 represented by 1100 	‑8 represented </a:t>
            </a:r>
            <a:r>
              <a:rPr lang="en-US" sz="2600" dirty="0" smtClean="0"/>
              <a:t>by </a:t>
            </a:r>
            <a:r>
              <a:rPr lang="en-US" sz="2600" i="1" dirty="0" smtClean="0"/>
              <a:t>1000</a:t>
            </a:r>
            <a:endParaRPr lang="en-US" sz="2600" dirty="0" smtClean="0"/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2357422" y="1071546"/>
          <a:ext cx="785818" cy="1357322"/>
        </p:xfrm>
        <a:graphic>
          <a:graphicData uri="http://schemas.openxmlformats.org/presentationml/2006/ole">
            <p:oleObj spid="_x0000_s22531" name="Equation" r:id="rId4" imgW="330120" imgH="634680" progId="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3554" name="Equation" r:id="rId3" imgW="914400" imgH="198720" progId="">
              <p:embed/>
            </p:oleObj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04800" y="274638"/>
            <a:ext cx="8382000" cy="2925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Coded Decimal (BCD) Representation</a:t>
            </a:r>
          </a:p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Number to be stored is treated as a set of digits and the binary equivalent of each digit is stored (in four bits each).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4578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42844" y="454296"/>
            <a:ext cx="87154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EXAMPLE: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3200" dirty="0" smtClean="0"/>
              <a:t>To store 378: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smtClean="0"/>
              <a:t>  Obtain binary equivalent of 3, 7, and 8  	respectively.</a:t>
            </a:r>
          </a:p>
          <a:p>
            <a:pPr>
              <a:defRPr/>
            </a:pPr>
            <a:r>
              <a:rPr lang="en-US" sz="3200" dirty="0" smtClean="0"/>
              <a:t>		i.e.    </a:t>
            </a:r>
            <a:r>
              <a:rPr lang="en-US" sz="3200" b="1" i="1" dirty="0" smtClean="0"/>
              <a:t>3:      0011</a:t>
            </a:r>
            <a:endParaRPr lang="en-US" sz="3200" dirty="0" smtClean="0"/>
          </a:p>
          <a:p>
            <a:pPr>
              <a:defRPr/>
            </a:pPr>
            <a:r>
              <a:rPr lang="en-US" sz="3200" b="1" i="1" dirty="0" smtClean="0"/>
              <a:t>		         7:      0111</a:t>
            </a:r>
            <a:endParaRPr lang="en-US" sz="3200" dirty="0" smtClean="0"/>
          </a:p>
          <a:p>
            <a:pPr>
              <a:defRPr/>
            </a:pPr>
            <a:r>
              <a:rPr lang="en-US" sz="3200" b="1" i="1" dirty="0" smtClean="0"/>
              <a:t>		         8:      1000</a:t>
            </a:r>
            <a:endParaRPr lang="en-US" sz="3200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smtClean="0"/>
              <a:t>We need a minimum of 4 bits for each digit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3200" dirty="0" smtClean="0"/>
              <a:t> To represent the sign, any of the remaining bit patterns can be used.</a:t>
            </a:r>
          </a:p>
          <a:p>
            <a:pPr>
              <a:defRPr/>
            </a:pPr>
            <a:r>
              <a:rPr lang="en-US" sz="3200" dirty="0" smtClean="0"/>
              <a:t>	 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3794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0" y="1141396"/>
            <a:ext cx="85344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1119174"/>
            <a:ext cx="9144000" cy="381000"/>
          </a:xfrm>
          <a:prstGeom prst="rect">
            <a:avLst/>
          </a:prstGeom>
        </p:spPr>
        <p:txBody>
          <a:bodyPr vert="horz" rtlCol="0" anchor="b">
            <a:no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70C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Representation Of Real (Floating Point) Numbers</a:t>
            </a:r>
            <a:r>
              <a:rPr kumimoji="0" lang="en-US" sz="2800" b="0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70C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70C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0" i="0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70C0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5720" y="1374779"/>
            <a:ext cx="8401080" cy="5197493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/>
          <a:p>
            <a:pPr marL="0" marR="36576" lvl="1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lang="en-US" sz="3200" dirty="0" smtClean="0">
                <a:latin typeface="+mj-lt"/>
              </a:rPr>
              <a:t>Similar to scientific notation.</a:t>
            </a:r>
          </a:p>
          <a:p>
            <a:pPr marL="0" marR="36576" lvl="1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lang="en-US" sz="3200" dirty="0" smtClean="0">
                <a:latin typeface="+mj-lt"/>
              </a:rPr>
              <a:t>Floating-point representation consists of a/an</a:t>
            </a:r>
            <a:r>
              <a:rPr kumimoji="0" lang="en-US" sz="320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uLnTx/>
                <a:uFillTx/>
                <a:latin typeface="+mj-lt"/>
                <a:ea typeface="+mn-ea"/>
                <a:cs typeface="+mn-cs"/>
              </a:rPr>
              <a:t>: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charset="0"/>
              <a:buNone/>
              <a:tabLst/>
              <a:defRPr/>
            </a:pPr>
            <a:r>
              <a:rPr kumimoji="0" lang="en-US" sz="32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j-lt"/>
                <a:ea typeface="+mn-ea"/>
                <a:cs typeface="+mn-cs"/>
              </a:rPr>
              <a:t>Mantissa (</a:t>
            </a:r>
            <a:r>
              <a:rPr kumimoji="0" lang="en-US" sz="3200" u="none" strike="noStrike" kern="1200" cap="none" spc="0" normalizeH="0" baseline="0" noProof="0" dirty="0" smtClean="0">
                <a:ln>
                  <a:noFill/>
                </a:ln>
                <a:solidFill>
                  <a:srgbClr val="03BD41"/>
                </a:solidFill>
                <a:uLnTx/>
                <a:uFillTx/>
                <a:latin typeface="+mj-lt"/>
                <a:ea typeface="+mn-ea"/>
                <a:cs typeface="+mn-cs"/>
              </a:rPr>
              <a:t>m</a:t>
            </a:r>
            <a:r>
              <a:rPr kumimoji="0" lang="en-US" sz="320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j-lt"/>
                <a:ea typeface="+mn-ea"/>
                <a:cs typeface="+mn-cs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95000"/>
            </a:pPr>
            <a:r>
              <a:rPr lang="en-US" sz="3200" dirty="0" smtClean="0">
                <a:latin typeface="+mj-lt"/>
              </a:rPr>
              <a:t>exponent (</a:t>
            </a:r>
            <a:r>
              <a:rPr lang="en-US" sz="3200" dirty="0" smtClean="0">
                <a:solidFill>
                  <a:srgbClr val="03BD41"/>
                </a:solidFill>
                <a:latin typeface="+mj-lt"/>
              </a:rPr>
              <a:t>e</a:t>
            </a:r>
            <a:r>
              <a:rPr lang="en-US" sz="3200" dirty="0" smtClean="0">
                <a:latin typeface="+mj-lt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95000"/>
            </a:pPr>
            <a:r>
              <a:rPr lang="en-US" sz="3200" dirty="0" smtClean="0">
                <a:latin typeface="+mj-lt"/>
              </a:rPr>
              <a:t>sign bit  (</a:t>
            </a:r>
            <a:r>
              <a:rPr lang="en-US" sz="3200" dirty="0" smtClean="0">
                <a:solidFill>
                  <a:srgbClr val="03BD41"/>
                </a:solidFill>
                <a:latin typeface="+mj-lt"/>
              </a:rPr>
              <a:t>s</a:t>
            </a:r>
            <a:r>
              <a:rPr lang="en-US" sz="3200" dirty="0" smtClean="0">
                <a:latin typeface="+mj-lt"/>
              </a:rPr>
              <a:t>)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en-US" sz="3200" dirty="0" smtClean="0">
                <a:latin typeface="+mj-lt"/>
              </a:rPr>
              <a:t>The value of a floating point number, N is given by: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3000" b="1" dirty="0" smtClean="0">
              <a:ln>
                <a:solidFill>
                  <a:schemeClr val="bg2"/>
                </a:solidFill>
              </a:ln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graphicFrame>
        <p:nvGraphicFramePr>
          <p:cNvPr id="33796" name="Object 7"/>
          <p:cNvGraphicFramePr>
            <a:graphicFrameLocks noChangeAspect="1"/>
          </p:cNvGraphicFramePr>
          <p:nvPr/>
        </p:nvGraphicFramePr>
        <p:xfrm>
          <a:off x="2285984" y="5286388"/>
          <a:ext cx="2695580" cy="857256"/>
        </p:xfrm>
        <a:graphic>
          <a:graphicData uri="http://schemas.openxmlformats.org/presentationml/2006/ole">
            <p:oleObj spid="_x0000_s33796" name="Equation" r:id="rId4" imgW="952200" imgH="279360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2770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285728"/>
            <a:ext cx="864399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 a normalized mantissa,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 </a:t>
            </a:r>
          </a:p>
          <a:p>
            <a:pPr lvl="1"/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 	 An </a:t>
            </a:r>
            <a:r>
              <a:rPr lang="en-US" sz="2800" b="1" i="1" dirty="0" smtClean="0"/>
              <a:t>n</a:t>
            </a:r>
            <a:r>
              <a:rPr lang="en-US" sz="2800" dirty="0" smtClean="0"/>
              <a:t> bit mantissa has the general form:</a:t>
            </a:r>
          </a:p>
          <a:p>
            <a:pPr lvl="1"/>
            <a:r>
              <a:rPr lang="en-US" sz="2800" dirty="0" smtClean="0"/>
              <a:t>	</a:t>
            </a:r>
          </a:p>
          <a:p>
            <a:pPr lvl="1"/>
            <a:r>
              <a:rPr lang="en-US" sz="2800" dirty="0" smtClean="0"/>
              <a:t>	</a:t>
            </a:r>
          </a:p>
          <a:p>
            <a:pPr lvl="1">
              <a:buFont typeface="Wingdings" pitchFamily="2" charset="2"/>
              <a:buChar char="Ø"/>
            </a:pPr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b="1" i="1" dirty="0" smtClean="0"/>
              <a:t>b0</a:t>
            </a:r>
            <a:r>
              <a:rPr lang="en-US" sz="2800" dirty="0" smtClean="0"/>
              <a:t>, is always 1 and is omitted from the floating point representation and is called the </a:t>
            </a:r>
            <a:r>
              <a:rPr lang="en-US" sz="2800" b="1" dirty="0" smtClean="0"/>
              <a:t>hidden bit.</a:t>
            </a:r>
          </a:p>
          <a:p>
            <a:endParaRPr lang="en-US" sz="2800" dirty="0" smtClean="0"/>
          </a:p>
          <a:p>
            <a:r>
              <a:rPr lang="en-US" sz="2800" i="1" dirty="0" smtClean="0"/>
              <a:t>Note: Using</a:t>
            </a:r>
            <a:r>
              <a:rPr lang="en-US" sz="2800" dirty="0" smtClean="0"/>
              <a:t> the hidden bit convention, there is no floating point representation for zero.</a:t>
            </a:r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/>
        </p:nvGraphicFramePr>
        <p:xfrm>
          <a:off x="1214414" y="857232"/>
          <a:ext cx="1501775" cy="457200"/>
        </p:xfrm>
        <a:graphic>
          <a:graphicData uri="http://schemas.openxmlformats.org/presentationml/2006/ole">
            <p:oleObj spid="_x0000_s32771" name="Equation" r:id="rId4" imgW="583920" imgH="177480" progId="">
              <p:embed/>
            </p:oleObj>
          </a:graphicData>
        </a:graphic>
      </p:graphicFrame>
      <p:graphicFrame>
        <p:nvGraphicFramePr>
          <p:cNvPr id="32772" name="Object 3"/>
          <p:cNvGraphicFramePr>
            <a:graphicFrameLocks noChangeAspect="1"/>
          </p:cNvGraphicFramePr>
          <p:nvPr/>
        </p:nvGraphicFramePr>
        <p:xfrm>
          <a:off x="1857356" y="2362200"/>
          <a:ext cx="1897063" cy="533400"/>
        </p:xfrm>
        <a:graphic>
          <a:graphicData uri="http://schemas.openxmlformats.org/presentationml/2006/ole">
            <p:oleObj spid="_x0000_s32772" name="Equation" r:id="rId5" imgW="81252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174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142852"/>
            <a:ext cx="871543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 to Floating Point Conversion</a:t>
            </a:r>
            <a:endParaRPr lang="en-US" sz="32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 smtClean="0"/>
          </a:p>
          <a:p>
            <a:r>
              <a:rPr lang="en-US" sz="3200" dirty="0" smtClean="0"/>
              <a:t>To convert a decimal number to binary floating point representation:</a:t>
            </a:r>
          </a:p>
          <a:p>
            <a:endParaRPr lang="en-US" sz="3200" dirty="0" smtClean="0"/>
          </a:p>
          <a:p>
            <a:pPr marL="265113" lvl="1" indent="-265113">
              <a:buFont typeface="Wingdings" pitchFamily="2" charset="2"/>
              <a:buChar char="Ø"/>
            </a:pPr>
            <a:r>
              <a:rPr lang="en-US" sz="3200" dirty="0" smtClean="0"/>
              <a:t> Convert the absolute value of the decimal number to a binary integer </a:t>
            </a:r>
          </a:p>
          <a:p>
            <a:pPr marL="265113" lvl="1" indent="-265113"/>
            <a:r>
              <a:rPr lang="en-US" sz="3200" dirty="0" smtClean="0"/>
              <a:t>	plus a binary fraction.</a:t>
            </a:r>
          </a:p>
          <a:p>
            <a:pPr marL="265113" lvl="1" indent="-265113">
              <a:buFont typeface="Wingdings" pitchFamily="2" charset="2"/>
              <a:buChar char="Ø"/>
            </a:pPr>
            <a:r>
              <a:rPr lang="en-US" sz="3200" dirty="0" smtClean="0"/>
              <a:t> Normalize the number in binary scientific   notation to obtain </a:t>
            </a:r>
            <a:r>
              <a:rPr lang="en-US" sz="3200" b="1" i="1" dirty="0" smtClean="0">
                <a:solidFill>
                  <a:srgbClr val="0070C0"/>
                </a:solidFill>
              </a:rPr>
              <a:t>m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rgbClr val="0070C0"/>
                </a:solidFill>
              </a:rPr>
              <a:t>e</a:t>
            </a:r>
            <a:r>
              <a:rPr lang="en-US" sz="3200" dirty="0" smtClean="0"/>
              <a:t> .</a:t>
            </a:r>
          </a:p>
          <a:p>
            <a:pPr marL="176213" lvl="1" indent="-176213">
              <a:buFont typeface="Wingdings" pitchFamily="2" charset="2"/>
              <a:buChar char="Ø"/>
            </a:pPr>
            <a:r>
              <a:rPr lang="en-US" sz="3200" dirty="0" smtClean="0"/>
              <a:t> Set </a:t>
            </a:r>
            <a:r>
              <a:rPr lang="en-US" sz="3200" b="1" i="1" dirty="0" smtClean="0">
                <a:solidFill>
                  <a:srgbClr val="0070C0"/>
                </a:solidFill>
              </a:rPr>
              <a:t>s = 0 </a:t>
            </a:r>
            <a:r>
              <a:rPr lang="en-US" sz="3200" dirty="0" smtClean="0"/>
              <a:t>for a positive number and </a:t>
            </a:r>
            <a:r>
              <a:rPr lang="en-US" sz="3200" b="1" i="1" dirty="0" smtClean="0">
                <a:solidFill>
                  <a:srgbClr val="0070C0"/>
                </a:solidFill>
              </a:rPr>
              <a:t>s = 1 </a:t>
            </a:r>
            <a:r>
              <a:rPr lang="en-US" sz="3200" dirty="0" smtClean="0"/>
              <a:t>for a negative number.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0722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357166"/>
            <a:ext cx="871543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To convert 22.625 to binary floating point:</a:t>
            </a:r>
          </a:p>
          <a:p>
            <a:endParaRPr lang="en-US" sz="3200" dirty="0" smtClean="0"/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/>
              <a:t>Convert decimal 22 to binary </a:t>
            </a:r>
            <a:r>
              <a:rPr lang="en-US" sz="2800" dirty="0" smtClean="0">
                <a:solidFill>
                  <a:srgbClr val="00B050"/>
                </a:solidFill>
              </a:rPr>
              <a:t>10110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  <a:solidFill>
                  <a:srgbClr val="00B050"/>
                </a:solidFill>
              </a:rPr>
              <a:t>2</a:t>
            </a:r>
            <a:r>
              <a:rPr lang="en-US" sz="2800" dirty="0" smtClean="0">
                <a:solidFill>
                  <a:srgbClr val="00B050"/>
                </a:solidFill>
              </a:rPr>
              <a:t>. 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/>
              <a:t>Convert decimal 0.625 to binary </a:t>
            </a:r>
            <a:r>
              <a:rPr lang="en-US" sz="2800" dirty="0" smtClean="0">
                <a:solidFill>
                  <a:srgbClr val="00B050"/>
                </a:solidFill>
              </a:rPr>
              <a:t>0.101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  <a:solidFill>
                  <a:srgbClr val="00B050"/>
                </a:solidFill>
              </a:rPr>
              <a:t>2</a:t>
            </a:r>
            <a:r>
              <a:rPr lang="en-US" sz="2800" dirty="0" smtClean="0"/>
              <a:t> </a:t>
            </a:r>
          </a:p>
          <a:p>
            <a:pPr marL="0" lvl="1"/>
            <a:endParaRPr lang="en-US" sz="2800" dirty="0" smtClean="0"/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/>
              <a:t>Combine integer and fraction to obtain binary </a:t>
            </a:r>
            <a:r>
              <a:rPr lang="en-US" sz="2800" dirty="0" smtClean="0">
                <a:solidFill>
                  <a:srgbClr val="00B050"/>
                </a:solidFill>
              </a:rPr>
              <a:t>10110.101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  <a:solidFill>
                  <a:srgbClr val="00B050"/>
                </a:solidFill>
              </a:rPr>
              <a:t>2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lvl="1"/>
            <a:endParaRPr lang="en-US" sz="2800" dirty="0" smtClean="0"/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/>
              <a:t>Normalize binary 10110.101 to obtain</a:t>
            </a:r>
          </a:p>
          <a:p>
            <a:pPr marL="0" lvl="1"/>
            <a:r>
              <a:rPr lang="en-US" sz="2800" dirty="0" smtClean="0"/>
              <a:t>  </a:t>
            </a:r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/>
              <a:t> Thus,                       and  </a:t>
            </a:r>
          </a:p>
          <a:p>
            <a:pPr marL="0" lvl="1"/>
            <a:endParaRPr lang="en-US" sz="2800" dirty="0" smtClean="0"/>
          </a:p>
          <a:p>
            <a:pPr marL="0" lvl="1">
              <a:buFont typeface="Wingdings" pitchFamily="2" charset="2"/>
              <a:buChar char="Ø"/>
            </a:pPr>
            <a:r>
              <a:rPr lang="en-US" sz="2800" dirty="0" smtClean="0"/>
              <a:t>The number is positive, so 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6929455" y="3857628"/>
          <a:ext cx="2000264" cy="642942"/>
        </p:xfrm>
        <a:graphic>
          <a:graphicData uri="http://schemas.openxmlformats.org/presentationml/2006/ole">
            <p:oleObj spid="_x0000_s30723" name="Equation" r:id="rId4" imgW="952200" imgH="241200" progId="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643042" y="4714884"/>
          <a:ext cx="1857388" cy="642942"/>
        </p:xfrm>
        <a:graphic>
          <a:graphicData uri="http://schemas.openxmlformats.org/presentationml/2006/ole">
            <p:oleObj spid="_x0000_s30724" name="Equation" r:id="rId5" imgW="977760" imgH="228600" progId="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4572000" y="4714884"/>
          <a:ext cx="1643074" cy="642942"/>
        </p:xfrm>
        <a:graphic>
          <a:graphicData uri="http://schemas.openxmlformats.org/presentationml/2006/ole">
            <p:oleObj spid="_x0000_s30725" name="Equation" r:id="rId6" imgW="761760" imgH="228600" progId="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000628" y="5534042"/>
          <a:ext cx="762000" cy="538164"/>
        </p:xfrm>
        <a:graphic>
          <a:graphicData uri="http://schemas.openxmlformats.org/presentationml/2006/ole">
            <p:oleObj spid="_x0000_s30726" name="Equation" r:id="rId7" imgW="342720" imgH="177480" progId="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9698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85723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357158" y="428604"/>
            <a:ext cx="8229600" cy="804866"/>
          </a:xfrm>
          <a:prstGeom prst="rect">
            <a:avLst/>
          </a:prstGeom>
        </p:spPr>
        <p:txBody>
          <a:bodyPr vert="horz" rtlCol="0" anchor="b">
            <a:no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IEEE Floating Point Standard</a:t>
            </a:r>
            <a:r>
              <a:rPr kumimoji="0" lang="en-US" sz="3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7158" y="1081070"/>
            <a:ext cx="8229600" cy="556264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widely accepted standard representation for  floating point numbers. 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 provides definitions for single precision and double precision representations.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single precision IEEE FPS format is composed of 32 bits, divided into a 23 bit mantissa, M, an 8 bit exponent, E, and a sign bit, S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3000" b="1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kumimoji="0" lang="en-US" sz="3000" b="1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Content Placeholder 6" descr="IEEE.jpe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8" y="5500709"/>
            <a:ext cx="3200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70C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NUMBER BASES</a:t>
            </a:r>
            <a:endParaRPr kumimoji="0" lang="en-US" sz="44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70C0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 fontScale="92500" lnSpcReduction="10000"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Counting number is a unique digit for a number in different base systems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difference between </a:t>
            </a:r>
            <a:r>
              <a:rPr kumimoji="0" lang="en-US" sz="3000" b="1" i="1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3000" b="1" i="1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Numeral</a:t>
            </a: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shows "how many“ or "how much" of some  quantity. 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Numeral</a:t>
            </a:r>
            <a:r>
              <a:rPr lang="en-US" sz="2600" dirty="0" smtClean="0"/>
              <a:t>s are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symbols used to represent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quantity ("how many”)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writing.</a:t>
            </a:r>
          </a:p>
          <a:p>
            <a:pPr lvl="2">
              <a:spcBef>
                <a:spcPct val="20000"/>
              </a:spcBef>
              <a:buClr>
                <a:schemeClr val="accent1"/>
              </a:buClr>
              <a:buSzPct val="95000"/>
              <a:buFont typeface="Wingdings" pitchFamily="2" charset="2"/>
              <a:buChar char="Ø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The number of students in a class = 20 in base 10, </a:t>
            </a:r>
          </a:p>
          <a:p>
            <a:pPr lvl="2">
              <a:spcBef>
                <a:spcPct val="20000"/>
              </a:spcBef>
              <a:buClr>
                <a:schemeClr val="accent1"/>
              </a:buClr>
              <a:buSzPct val="95000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E in base 16, </a:t>
            </a:r>
          </a:p>
          <a:p>
            <a:pPr lvl="2">
              <a:spcBef>
                <a:spcPct val="20000"/>
              </a:spcBef>
              <a:buClr>
                <a:schemeClr val="accent1"/>
              </a:buClr>
              <a:buSzPct val="95000"/>
              <a:defRPr/>
            </a:pPr>
            <a:r>
              <a:rPr lang="en-US" sz="2600" dirty="0"/>
              <a:t>	</a:t>
            </a:r>
            <a:r>
              <a:rPr lang="en-US" sz="2600" dirty="0" smtClean="0"/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 in base 8.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7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8674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285729"/>
            <a:ext cx="857256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The normalized mantissa, </a:t>
            </a:r>
            <a:r>
              <a:rPr lang="en-US" sz="2800" b="1" dirty="0" smtClean="0">
                <a:solidFill>
                  <a:srgbClr val="0070C0"/>
                </a:solidFill>
              </a:rPr>
              <a:t>m</a:t>
            </a:r>
            <a:r>
              <a:rPr lang="en-US" sz="2800" dirty="0" smtClean="0"/>
              <a:t>, occupies bits 0‑22 with the hidden bit omitted. Thus M = m-1</a:t>
            </a:r>
          </a:p>
          <a:p>
            <a:pPr>
              <a:defRPr/>
            </a:pPr>
            <a:endParaRPr lang="en-US" sz="28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 The exponent, </a:t>
            </a:r>
            <a:r>
              <a:rPr lang="en-US" sz="2800" b="1" dirty="0" smtClean="0">
                <a:solidFill>
                  <a:srgbClr val="0070C0"/>
                </a:solidFill>
              </a:rPr>
              <a:t>e</a:t>
            </a:r>
            <a:r>
              <a:rPr lang="en-US" sz="2800" dirty="0" smtClean="0"/>
              <a:t>, is represented as a bias 127 integer in bits 23‑30. Thus, E = e+127.</a:t>
            </a:r>
          </a:p>
          <a:p>
            <a:pPr>
              <a:defRPr/>
            </a:pPr>
            <a:endParaRPr lang="en-US" sz="28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 The sign bit, </a:t>
            </a:r>
            <a:r>
              <a:rPr lang="en-US" sz="2800" b="1" dirty="0" smtClean="0">
                <a:solidFill>
                  <a:srgbClr val="0070C0"/>
                </a:solidFill>
              </a:rPr>
              <a:t>S</a:t>
            </a:r>
            <a:r>
              <a:rPr lang="en-US" sz="2800" dirty="0" smtClean="0"/>
              <a:t>, indicates the sign of the mantissa, with S=0 for positive values and S=1 for negative values.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 Zero is represented by E = M = 0. Since S may be 0 or 1</a:t>
            </a:r>
          </a:p>
          <a:p>
            <a:pPr>
              <a:defRPr/>
            </a:pPr>
            <a:endParaRPr lang="en-US" sz="2600" b="1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600" b="1" dirty="0" smtClean="0"/>
              <a:t> </a:t>
            </a:r>
            <a:r>
              <a:rPr lang="en-US" sz="2800" dirty="0" smtClean="0"/>
              <a:t>Floating point division by zero produces a number with E=255 and nonzero M </a:t>
            </a:r>
            <a:r>
              <a:rPr lang="en-US" sz="2600" dirty="0" smtClean="0"/>
              <a:t>called </a:t>
            </a:r>
            <a:r>
              <a:rPr lang="en-US" sz="2600" dirty="0" err="1" smtClean="0"/>
              <a:t>NaN</a:t>
            </a:r>
            <a:r>
              <a:rPr lang="en-US" sz="2600" dirty="0" smtClean="0"/>
              <a:t> (Not a Number). </a:t>
            </a:r>
            <a:endParaRPr lang="en-GB" sz="2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7650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42844" y="214291"/>
            <a:ext cx="87868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convert decimal 17.15 to IEEE FPS:</a:t>
            </a:r>
          </a:p>
          <a:p>
            <a:endParaRPr lang="en-US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Convert decimal 17 to binary 10001. 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i="1" dirty="0" smtClean="0"/>
              <a:t>Convert decimal 0.15 to the repeating binary fraction 0.001001. </a:t>
            </a:r>
          </a:p>
          <a:p>
            <a:endParaRPr lang="en-US" sz="2800" i="1" dirty="0" smtClean="0"/>
          </a:p>
          <a:p>
            <a:pPr>
              <a:buFont typeface="Wingdings" pitchFamily="2" charset="2"/>
              <a:buChar char="Ø"/>
            </a:pPr>
            <a:r>
              <a:rPr lang="en-US" sz="2800" i="1" dirty="0" smtClean="0"/>
              <a:t> Combine integer and fraction to obtain binary 10001. 001001</a:t>
            </a:r>
          </a:p>
          <a:p>
            <a:r>
              <a:rPr lang="en-US" sz="2800" i="1" dirty="0" smtClean="0"/>
              <a:t> </a:t>
            </a:r>
            <a:r>
              <a:rPr lang="en-US" sz="2600" dirty="0" smtClean="0"/>
              <a:t>1.Normalize the binary number to obtain </a:t>
            </a:r>
          </a:p>
          <a:p>
            <a:r>
              <a:rPr lang="en-US" sz="2600" dirty="0" smtClean="0"/>
              <a:t> 2.</a:t>
            </a:r>
            <a:r>
              <a:rPr lang="en-US" sz="2600" i="1" dirty="0" smtClean="0"/>
              <a:t>E = e+127 </a:t>
            </a:r>
            <a:r>
              <a:rPr lang="en-US" sz="2600" dirty="0" smtClean="0"/>
              <a:t>= 131 = 1000 0011.</a:t>
            </a:r>
          </a:p>
          <a:p>
            <a:r>
              <a:rPr lang="en-US" sz="2600" dirty="0" smtClean="0"/>
              <a:t> 3.The number is positive, so S=0.</a:t>
            </a:r>
          </a:p>
          <a:p>
            <a:r>
              <a:rPr lang="en-US" sz="2600" dirty="0" smtClean="0"/>
              <a:t> 4.Align the values for M, E, and S in the correct fields.</a:t>
            </a:r>
          </a:p>
          <a:p>
            <a:r>
              <a:rPr lang="en-US" sz="2600" dirty="0" smtClean="0"/>
              <a:t>	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786578" y="4043370"/>
          <a:ext cx="2232025" cy="457200"/>
        </p:xfrm>
        <a:graphic>
          <a:graphicData uri="http://schemas.openxmlformats.org/presentationml/2006/ole">
            <p:oleObj spid="_x0000_s27651" name="Equation" r:id="rId4" imgW="1054080" imgH="215640" progId="">
              <p:embed/>
            </p:oleObj>
          </a:graphicData>
        </a:graphic>
      </p:graphicFrame>
      <p:pic>
        <p:nvPicPr>
          <p:cNvPr id="12" name="Picture 4" descr="IEEE2.jpe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5857892"/>
            <a:ext cx="4729163" cy="83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6626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530252"/>
            <a:ext cx="8643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The range of values for the mantissa, 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2800" dirty="0" smtClean="0"/>
              <a:t>, is between 1 and 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8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 Because E=0 and E=255 are reserved, the range of values for the exponent, </a:t>
            </a:r>
            <a:r>
              <a:rPr lang="en-US" sz="2800" b="1" dirty="0" smtClean="0">
                <a:solidFill>
                  <a:srgbClr val="0070C0"/>
                </a:solidFill>
              </a:rPr>
              <a:t>e</a:t>
            </a:r>
            <a:r>
              <a:rPr lang="en-US" sz="2800" dirty="0" smtClean="0"/>
              <a:t>, is between ‑126 and +127.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8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 The largest positive number that can be represented is approximately 2.2</a:t>
            </a:r>
            <a:r>
              <a:rPr lang="en-US" sz="2800" baseline="30000" dirty="0" smtClean="0"/>
              <a:t>127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128</a:t>
            </a:r>
            <a:r>
              <a:rPr lang="en-US" sz="2800" dirty="0" smtClean="0"/>
              <a:t>.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3143240" y="996936"/>
          <a:ext cx="1066800" cy="431800"/>
        </p:xfrm>
        <a:graphic>
          <a:graphicData uri="http://schemas.openxmlformats.org/presentationml/2006/ole">
            <p:oleObj spid="_x0000_s26627" name="Equation" r:id="rId4" imgW="469800" imgH="190440" progId="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071522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560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85564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142852"/>
            <a:ext cx="871543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 Of Alphanumeric Data</a:t>
            </a:r>
          </a:p>
          <a:p>
            <a:pPr algn="ctr"/>
            <a:endParaRPr lang="en-US" sz="2800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Alphanumeric data consists of letters (A‑Z), digits (0‑9)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Various special symbols, such as +, ‑, &gt; *=,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</a:t>
            </a:r>
            <a:r>
              <a:rPr lang="en-US" sz="2800" dirty="0" smtClean="0"/>
              <a:t>, </a:t>
            </a:r>
            <a:r>
              <a:rPr lang="en-US" sz="2600" dirty="0" smtClean="0"/>
              <a:t>etc.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binary patterns used to represent characters are called codes. 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74 unique bit strings are needed to serve as codes for the entire character set. </a:t>
            </a:r>
          </a:p>
          <a:p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uppercase letters : 26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lowercase letters : 26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Digits (0‑9)	: 10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Special Characters: 12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/>
          </a:p>
          <a:p>
            <a:endParaRPr lang="en-GB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9154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42844" y="199322"/>
            <a:ext cx="878687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400" dirty="0" smtClean="0"/>
              <a:t>The two coding schemes most frequently used for the representation of character information by computers are: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b="1" dirty="0" smtClean="0"/>
              <a:t>ASCII</a:t>
            </a:r>
            <a:r>
              <a:rPr lang="en-US" sz="2400" dirty="0" smtClean="0"/>
              <a:t> (American Standard Code for Information Interchange) ‑  7‑bit code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400" b="1" dirty="0" smtClean="0"/>
              <a:t>EBCDIC</a:t>
            </a:r>
            <a:r>
              <a:rPr lang="en-US" sz="2400" dirty="0" smtClean="0"/>
              <a:t> (Extended Binary Coded Decimal Information Code) ‑ 8‑bit code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e. g.		</a:t>
            </a:r>
            <a:r>
              <a:rPr lang="en-US" sz="2400" b="1" dirty="0" smtClean="0"/>
              <a:t>7‑bit ASCII</a:t>
            </a:r>
            <a:r>
              <a:rPr lang="en-US" sz="2400" dirty="0" smtClean="0"/>
              <a:t>	</a:t>
            </a:r>
            <a:r>
              <a:rPr lang="en-US" sz="2400" b="1" dirty="0" smtClean="0"/>
              <a:t>8‑bit EBCDIC</a:t>
            </a: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smtClean="0"/>
              <a:t>	</a:t>
            </a:r>
            <a:r>
              <a:rPr lang="en-US" sz="2400" dirty="0" smtClean="0"/>
              <a:t>0	0110000	11110000</a:t>
            </a:r>
          </a:p>
          <a:p>
            <a:pPr>
              <a:defRPr/>
            </a:pPr>
            <a:r>
              <a:rPr lang="en-US" sz="2400" dirty="0" smtClean="0"/>
              <a:t>	1	0110001	11110001</a:t>
            </a:r>
          </a:p>
          <a:p>
            <a:pPr>
              <a:defRPr/>
            </a:pPr>
            <a:r>
              <a:rPr lang="en-US" sz="2400" dirty="0" smtClean="0"/>
              <a:t>	:	       :	       :</a:t>
            </a:r>
          </a:p>
          <a:p>
            <a:pPr>
              <a:defRPr/>
            </a:pPr>
            <a:r>
              <a:rPr lang="en-US" sz="2400" dirty="0" smtClean="0"/>
              <a:t>	A	1000001	11000001</a:t>
            </a:r>
          </a:p>
          <a:p>
            <a:pPr>
              <a:defRPr/>
            </a:pPr>
            <a:r>
              <a:rPr lang="en-US" sz="2400" dirty="0" smtClean="0"/>
              <a:t>	+	0101011	01001110</a:t>
            </a:r>
          </a:p>
          <a:p>
            <a:pPr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6082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378340"/>
            <a:ext cx="87154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600" dirty="0" smtClean="0"/>
              <a:t>Each digit is stored in one </a:t>
            </a:r>
            <a:r>
              <a:rPr lang="en-GB" sz="2600" b="1" dirty="0" smtClean="0"/>
              <a:t>nibble</a:t>
            </a:r>
            <a:r>
              <a:rPr lang="en-GB" sz="2600" dirty="0" smtClean="0"/>
              <a:t> of a byte, with the other nibble being set to all zeros or all ones (as in the </a:t>
            </a:r>
            <a:r>
              <a:rPr lang="en-GB" sz="2600" b="1" dirty="0" smtClean="0">
                <a:hlinkClick r:id="rId4" tooltip="EBCDIC"/>
              </a:rPr>
              <a:t>EBCDIC</a:t>
            </a:r>
            <a:r>
              <a:rPr lang="en-GB" sz="2600" dirty="0" smtClean="0"/>
              <a:t> code), or to 0011 (as in the </a:t>
            </a:r>
            <a:r>
              <a:rPr lang="en-GB" sz="2600" b="1" dirty="0" smtClean="0">
                <a:hlinkClick r:id="rId5" tooltip="ASCII"/>
              </a:rPr>
              <a:t>ASCII</a:t>
            </a:r>
            <a:r>
              <a:rPr lang="en-GB" sz="2600" b="1" dirty="0" smtClean="0"/>
              <a:t> </a:t>
            </a:r>
            <a:r>
              <a:rPr lang="en-GB" sz="2600" dirty="0" smtClean="0"/>
              <a:t>code)</a:t>
            </a:r>
            <a:endParaRPr lang="en-US" sz="2600" dirty="0" smtClean="0"/>
          </a:p>
          <a:p>
            <a:endParaRPr lang="en-US" sz="26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b="1" dirty="0" smtClean="0"/>
              <a:t>ASCII</a:t>
            </a:r>
            <a:r>
              <a:rPr lang="en-US" sz="2600" dirty="0" smtClean="0"/>
              <a:t> (American Standard Code for Information Interchange) ‑ 7‑bit code </a:t>
            </a:r>
          </a:p>
          <a:p>
            <a:pPr lvl="1"/>
            <a:endParaRPr lang="en-US" sz="26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b="1" dirty="0" smtClean="0"/>
              <a:t>EBCDIC</a:t>
            </a:r>
            <a:r>
              <a:rPr lang="en-US" sz="2600" dirty="0" smtClean="0"/>
              <a:t> (Extended Binary Coded Decimal Information Code) ‑ 8‑bit code</a:t>
            </a:r>
          </a:p>
          <a:p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The seven (7) bits gives 128 different bit patterns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 only 74 are used for the character set. 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The unused codes are used to represent the </a:t>
            </a:r>
            <a:r>
              <a:rPr lang="en-US" sz="2600" b="1" dirty="0" smtClean="0"/>
              <a:t>control </a:t>
            </a:r>
            <a:r>
              <a:rPr lang="en-US" sz="2600" dirty="0" smtClean="0"/>
              <a:t>characters.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328594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90000" lnSpcReduction="20000"/>
          </a:bodyPr>
          <a:lstStyle/>
          <a:p>
            <a:pPr marL="484632"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ASCII Table</a:t>
            </a:r>
            <a:endParaRPr kumimoji="0" lang="en-US" sz="44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70C0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8130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31" name="Picture 79" descr="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285861"/>
            <a:ext cx="664373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710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074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285720" y="-357214"/>
            <a:ext cx="8401080" cy="1393843"/>
          </a:xfrm>
          <a:prstGeom prst="rect">
            <a:avLst/>
          </a:prstGeom>
        </p:spPr>
        <p:txBody>
          <a:bodyPr vert="horz" rtlCol="0" anchor="b">
            <a:no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Conversion from an Arbitrary Base to Base</a:t>
            </a:r>
            <a:r>
              <a:rPr kumimoji="0" lang="en-US" sz="2800" b="1" i="0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10</a:t>
            </a:r>
            <a:r>
              <a:rPr kumimoji="0" lang="en-US" sz="28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28671"/>
            <a:ext cx="8610600" cy="557216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 representation of  a number in base 10:</a:t>
            </a: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3000" dirty="0">
              <a:ln>
                <a:solidFill>
                  <a:schemeClr val="bg2"/>
                </a:solidFill>
              </a:ln>
              <a:solidFill>
                <a:srgbClr val="0000FF"/>
              </a:solidFill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 246 base 8 in decimal numeral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1500166" y="2357430"/>
          <a:ext cx="6500858" cy="750889"/>
        </p:xfrm>
        <a:graphic>
          <a:graphicData uri="http://schemas.openxmlformats.org/presentationml/2006/ole">
            <p:oleObj spid="_x0000_s3075" name="Equation" r:id="rId4" imgW="3416040" imgH="279360" progId="">
              <p:embed/>
            </p:oleObj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2438400" y="4038600"/>
          <a:ext cx="4062426" cy="2390796"/>
        </p:xfrm>
        <a:graphic>
          <a:graphicData uri="http://schemas.openxmlformats.org/presentationml/2006/ole">
            <p:oleObj spid="_x0000_s3076" name="Equation" r:id="rId5" imgW="2133360" imgH="990360" progId="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098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114298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71406" y="285728"/>
            <a:ext cx="8839200" cy="121444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Conversion of Fraction from Arbitrary Base to</a:t>
            </a:r>
            <a:r>
              <a:rPr kumimoji="0" lang="en-US" sz="2800" b="1" i="0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Decimal</a:t>
            </a:r>
            <a:br>
              <a:rPr kumimoji="0" lang="en-US" sz="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1" i="0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57298"/>
            <a:ext cx="8229600" cy="4449763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1219200" y="2000240"/>
          <a:ext cx="6210320" cy="1500198"/>
        </p:xfrm>
        <a:graphic>
          <a:graphicData uri="http://schemas.openxmlformats.org/presentationml/2006/ole">
            <p:oleObj spid="_x0000_s4099" name="Equation" r:id="rId4" imgW="3924000" imgH="711000" progId="">
              <p:embed/>
            </p:oleObj>
          </a:graphicData>
        </a:graphic>
      </p:graphicFrame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1428728" y="4714884"/>
          <a:ext cx="6643734" cy="1500198"/>
        </p:xfrm>
        <a:graphic>
          <a:graphicData uri="http://schemas.openxmlformats.org/presentationml/2006/ole">
            <p:oleObj spid="_x0000_s4100" name="Equation" r:id="rId5" imgW="4698720" imgH="74916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12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557194"/>
            <a:ext cx="8229600" cy="228600"/>
          </a:xfrm>
          <a:prstGeom prst="rect">
            <a:avLst/>
          </a:prstGeom>
        </p:spPr>
        <p:txBody>
          <a:bodyPr vert="horz" rtlCol="0" anchor="b">
            <a:normAutofit fontScale="250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Base 10 to an </a:t>
            </a:r>
            <a:r>
              <a:rPr kumimoji="0" lang="en-US" sz="1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uLnTx/>
                <a:uFillTx/>
                <a:latin typeface="+mj-lt"/>
                <a:ea typeface="+mj-ea"/>
                <a:cs typeface="+mj-cs"/>
              </a:rPr>
              <a:t>Arbitrary</a:t>
            </a:r>
            <a:r>
              <a:rPr kumimoji="0" lang="en-US" sz="128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Base </a:t>
            </a:r>
            <a:r>
              <a:rPr kumimoji="0" lang="en-US" sz="4400" b="1" i="0" u="sng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sng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1" i="0" u="sng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000108"/>
            <a:ext cx="8643998" cy="5126055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Find the binary (base 2) representation of 10.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tint val="7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tint val="7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tint val="7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tint val="7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tint val="75000"/>
                </a:schemeClr>
              </a:buClr>
              <a:buSzTx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in base 10 = 1010 base 2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00100" y="1819602"/>
          <a:ext cx="300039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000132"/>
                <a:gridCol w="1000132"/>
              </a:tblGrid>
              <a:tr h="451208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2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GB" sz="2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en-GB" sz="2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5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2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5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/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2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1</a:t>
                      </a:r>
                      <a:endParaRPr lang="en-GB" sz="2400" b="1" dirty="0"/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2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2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/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endParaRPr lang="en-GB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1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2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1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/>
                    </a:p>
                  </a:txBody>
                  <a:tcPr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1</a:t>
                      </a:r>
                      <a:endParaRPr lang="en-GB" sz="24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rot="5400000" flipH="1" flipV="1">
            <a:off x="2827454" y="3756156"/>
            <a:ext cx="2916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14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7200" y="-428652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00FF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Decimal Fractions to Base n</a:t>
            </a:r>
            <a:endParaRPr kumimoji="0" lang="en-US" sz="3200" b="0" i="0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2984"/>
            <a:ext cx="8229600" cy="5357850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Multiply by n . (Product)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Integral part(i.e. the whole number part) is the base n digit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Fractional part is multiplied by n.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tabLst/>
              <a:defRPr/>
            </a:pP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 above step until</a:t>
            </a:r>
            <a:r>
              <a:rPr kumimoji="0" lang="en-US" sz="3200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b="1" dirty="0" smtClean="0">
                <a:ln>
                  <a:solidFill>
                    <a:schemeClr val="bg2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either;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zero value is obtained for the 	fractional part.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number of significant digits is 	obtained.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tabLst/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the fraction keeps recurring.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170" name="Equation" r:id="rId3" imgW="914400" imgH="198720" progId="">
              <p:embed/>
            </p:oleObj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285720" y="285728"/>
            <a:ext cx="4133880" cy="5840435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 smtClean="0">
                <a:ln>
                  <a:solidFill>
                    <a:schemeClr val="bg2"/>
                  </a:solidFill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 0.625</a:t>
            </a:r>
            <a:r>
              <a:rPr kumimoji="0" lang="en-US" sz="16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10 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binary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00562" y="285728"/>
            <a:ext cx="4643438" cy="6572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0.525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  <a:solidFill>
                  <a:prstClr val="black"/>
                </a:solidFill>
              </a:rPr>
              <a:t>10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to binary to 6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sig. digits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                     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 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100001</a:t>
            </a:r>
            <a:r>
              <a:rPr lang="en-US" sz="1600" b="1" dirty="0" smtClean="0">
                <a:ln>
                  <a:solidFill>
                    <a:srgbClr val="E7DEC9"/>
                  </a:solidFill>
                </a:ln>
                <a:solidFill>
                  <a:srgbClr val="4F271C">
                    <a:lumMod val="50000"/>
                  </a:srgbClr>
                </a:solidFill>
                <a:latin typeface="+mn-lt"/>
              </a:rPr>
              <a:t>2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to 6 fractional places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1190612" y="1285860"/>
          <a:ext cx="1738314" cy="4065590"/>
        </p:xfrm>
        <a:graphic>
          <a:graphicData uri="http://schemas.openxmlformats.org/presentationml/2006/ole">
            <p:oleObj spid="_x0000_s7171" name="Equation" r:id="rId4" imgW="380880" imgH="1574640" progId="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334000" y="1295400"/>
          <a:ext cx="1371600" cy="4343400"/>
        </p:xfrm>
        <a:graphic>
          <a:graphicData uri="http://schemas.openxmlformats.org/presentationml/2006/ole">
            <p:oleObj spid="_x0000_s7172" name="Equation" r:id="rId5" imgW="380880" imgH="2946240" progId="">
              <p:embed/>
            </p:oleObj>
          </a:graphicData>
        </a:graphic>
      </p:graphicFrame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633402" y="5819796"/>
          <a:ext cx="2438400" cy="609600"/>
        </p:xfrm>
        <a:graphic>
          <a:graphicData uri="http://schemas.openxmlformats.org/presentationml/2006/ole">
            <p:oleObj spid="_x0000_s7173" name="Equation" r:id="rId6" imgW="79992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4282" y="185718"/>
            <a:ext cx="8229600" cy="457200"/>
          </a:xfrm>
          <a:prstGeom prst="rect">
            <a:avLst/>
          </a:prstGeom>
        </p:spPr>
        <p:txBody>
          <a:bodyPr vert="horz" rtlCol="0" anchor="b">
            <a:normAutofit fontScale="67500" lnSpcReduction="200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194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159506"/>
            <a:ext cx="86439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QUESTION:</a:t>
            </a:r>
          </a:p>
          <a:p>
            <a:pPr>
              <a:defRPr/>
            </a:pPr>
            <a:r>
              <a:rPr lang="en-US" sz="3200" dirty="0" smtClean="0"/>
              <a:t>Find the hexadecimal(base16) representation of 366.64</a:t>
            </a:r>
            <a:r>
              <a:rPr lang="en-US" sz="1600" b="1" dirty="0">
                <a:ln>
                  <a:solidFill>
                    <a:srgbClr val="E7DEC9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sz="3200" b="1" dirty="0" smtClean="0">
                <a:ln>
                  <a:solidFill>
                    <a:srgbClr val="E7DEC9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defRPr/>
            </a:pPr>
            <a:endParaRPr lang="en-US" sz="3200" dirty="0"/>
          </a:p>
          <a:p>
            <a:pPr marL="0" lvl="2">
              <a:buFont typeface="Wingdings" pitchFamily="2" charset="2"/>
              <a:buChar char="Ø"/>
              <a:defRPr/>
            </a:pPr>
            <a:r>
              <a:rPr lang="en-US" sz="3200" dirty="0" smtClean="0"/>
              <a:t> Step </a:t>
            </a:r>
            <a:r>
              <a:rPr lang="en-US" sz="3200" dirty="0"/>
              <a:t>1:  </a:t>
            </a:r>
            <a:endParaRPr lang="en-US" sz="3200" dirty="0" smtClean="0"/>
          </a:p>
          <a:p>
            <a:pPr marL="0" lvl="2">
              <a:defRPr/>
            </a:pPr>
            <a:r>
              <a:rPr lang="en-US" sz="3200" dirty="0" smtClean="0"/>
              <a:t>Successively </a:t>
            </a:r>
            <a:r>
              <a:rPr lang="en-US" sz="3200" dirty="0"/>
              <a:t>divide the integral part (366) by 16 and store the remainders</a:t>
            </a:r>
            <a:r>
              <a:rPr lang="en-US" sz="3200" dirty="0" smtClean="0"/>
              <a:t>.</a:t>
            </a:r>
          </a:p>
          <a:p>
            <a:pPr lvl="2">
              <a:defRPr/>
            </a:pPr>
            <a:endParaRPr lang="en-US" sz="3200" dirty="0"/>
          </a:p>
          <a:p>
            <a:pPr marL="0" lvl="2">
              <a:buFont typeface="Wingdings" pitchFamily="2" charset="2"/>
              <a:buChar char="Ø"/>
              <a:defRPr/>
            </a:pPr>
            <a:r>
              <a:rPr lang="en-US" sz="3200" dirty="0"/>
              <a:t> </a:t>
            </a:r>
            <a:r>
              <a:rPr lang="en-US" sz="3200" dirty="0" smtClean="0"/>
              <a:t>Step 2:</a:t>
            </a:r>
          </a:p>
          <a:p>
            <a:pPr marL="0" lvl="2">
              <a:defRPr/>
            </a:pPr>
            <a:r>
              <a:rPr lang="en-US" sz="3200" dirty="0" smtClean="0"/>
              <a:t>Successively </a:t>
            </a:r>
            <a:r>
              <a:rPr lang="en-US" sz="3200" dirty="0"/>
              <a:t>multiply the fractional party (0.64) by 16 and store the integral part of the products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1470</Words>
  <Application>Microsoft Office PowerPoint</Application>
  <PresentationFormat>On-screen Show (4:3)</PresentationFormat>
  <Paragraphs>336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Verve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ARABAYAKOBA</dc:creator>
  <cp:lastModifiedBy>ARABAYAKOBA</cp:lastModifiedBy>
  <cp:revision>58</cp:revision>
  <dcterms:created xsi:type="dcterms:W3CDTF">2010-01-28T07:28:23Z</dcterms:created>
  <dcterms:modified xsi:type="dcterms:W3CDTF">2013-02-17T15:36:09Z</dcterms:modified>
</cp:coreProperties>
</file>