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Default Extension="docx" ContentType="application/vnd.openxmlformats-officedocument.wordprocessingml.document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97" r:id="rId2"/>
    <p:sldId id="340" r:id="rId3"/>
    <p:sldId id="298" r:id="rId4"/>
    <p:sldId id="295" r:id="rId5"/>
    <p:sldId id="341" r:id="rId6"/>
    <p:sldId id="342" r:id="rId7"/>
    <p:sldId id="343" r:id="rId8"/>
    <p:sldId id="299" r:id="rId9"/>
    <p:sldId id="300" r:id="rId10"/>
    <p:sldId id="301" r:id="rId11"/>
    <p:sldId id="302" r:id="rId12"/>
    <p:sldId id="344" r:id="rId13"/>
    <p:sldId id="303" r:id="rId14"/>
    <p:sldId id="304" r:id="rId15"/>
    <p:sldId id="306" r:id="rId16"/>
    <p:sldId id="307" r:id="rId17"/>
    <p:sldId id="309" r:id="rId18"/>
    <p:sldId id="310" r:id="rId19"/>
    <p:sldId id="308" r:id="rId20"/>
    <p:sldId id="311" r:id="rId21"/>
    <p:sldId id="355" r:id="rId22"/>
    <p:sldId id="356" r:id="rId23"/>
    <p:sldId id="312" r:id="rId24"/>
    <p:sldId id="336" r:id="rId25"/>
    <p:sldId id="313" r:id="rId26"/>
    <p:sldId id="345" r:id="rId27"/>
    <p:sldId id="316" r:id="rId28"/>
    <p:sldId id="315" r:id="rId29"/>
    <p:sldId id="318" r:id="rId30"/>
    <p:sldId id="346" r:id="rId31"/>
    <p:sldId id="317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47" r:id="rId46"/>
    <p:sldId id="367" r:id="rId47"/>
    <p:sldId id="368" r:id="rId48"/>
    <p:sldId id="369" r:id="rId49"/>
    <p:sldId id="332" r:id="rId50"/>
    <p:sldId id="333" r:id="rId51"/>
    <p:sldId id="339" r:id="rId52"/>
    <p:sldId id="338" r:id="rId53"/>
    <p:sldId id="349" r:id="rId54"/>
    <p:sldId id="360" r:id="rId55"/>
    <p:sldId id="337" r:id="rId56"/>
    <p:sldId id="348" r:id="rId57"/>
    <p:sldId id="334" r:id="rId58"/>
    <p:sldId id="357" r:id="rId59"/>
    <p:sldId id="359" r:id="rId60"/>
    <p:sldId id="358" r:id="rId61"/>
    <p:sldId id="354" r:id="rId62"/>
    <p:sldId id="366" r:id="rId63"/>
    <p:sldId id="365" r:id="rId64"/>
    <p:sldId id="362" r:id="rId65"/>
    <p:sldId id="364" r:id="rId66"/>
    <p:sldId id="363" r:id="rId67"/>
    <p:sldId id="361" r:id="rId68"/>
    <p:sldId id="352" r:id="rId69"/>
    <p:sldId id="353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667" autoAdjust="0"/>
  </p:normalViewPr>
  <p:slideViewPr>
    <p:cSldViewPr>
      <p:cViewPr>
        <p:scale>
          <a:sx n="100" d="100"/>
          <a:sy n="100" d="100"/>
        </p:scale>
        <p:origin x="-69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CF2C-94D8-4214-90BE-5E214A6696F7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D3EFF-D870-4033-9C43-88F186DAC58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68</a:t>
            </a:fld>
            <a:endParaRPr lang="en-GB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D3EFF-D870-4033-9C43-88F186DAC58D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AB94E22-82B1-4D8C-A259-3BBC20EF0B00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4E22-82B1-4D8C-A259-3BBC20EF0B00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4E22-82B1-4D8C-A259-3BBC20EF0B00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4E22-82B1-4D8C-A259-3BBC20EF0B00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AB94E22-82B1-4D8C-A259-3BBC20EF0B00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AB94E22-82B1-4D8C-A259-3BBC20EF0B00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AB94E22-82B1-4D8C-A259-3BBC20EF0B00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AB94E22-82B1-4D8C-A259-3BBC20EF0B00}" type="datetimeFigureOut">
              <a:rPr lang="en-US" smtClean="0"/>
              <a:pPr/>
              <a:t>5/4/2010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3E4F906-0A33-434A-A991-BC6DB0B921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ertekusa.com/images/products/P1010597.JP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4.jpeg"/><Relationship Id="rId4" Type="http://schemas.openxmlformats.org/officeDocument/2006/relationships/oleObject" Target="../embeddings/oleObject2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2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3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7.jpeg"/><Relationship Id="rId4" Type="http://schemas.openxmlformats.org/officeDocument/2006/relationships/oleObject" Target="../embeddings/oleObject3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3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3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3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8.jpeg"/><Relationship Id="rId4" Type="http://schemas.openxmlformats.org/officeDocument/2006/relationships/oleObject" Target="../embeddings/oleObject3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3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3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3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4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5" Type="http://schemas.openxmlformats.org/officeDocument/2006/relationships/package" Target="../embeddings/Microsoft_Office_Word_Document1.docx"/><Relationship Id="rId4" Type="http://schemas.openxmlformats.org/officeDocument/2006/relationships/oleObject" Target="../embeddings/oleObject4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5" Type="http://schemas.openxmlformats.org/officeDocument/2006/relationships/package" Target="../embeddings/Microsoft_Office_Word_Document2.docx"/><Relationship Id="rId4" Type="http://schemas.openxmlformats.org/officeDocument/2006/relationships/oleObject" Target="../embeddings/oleObject42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5" Type="http://schemas.openxmlformats.org/officeDocument/2006/relationships/package" Target="../embeddings/Microsoft_Office_Word_Document3.docx"/><Relationship Id="rId4" Type="http://schemas.openxmlformats.org/officeDocument/2006/relationships/oleObject" Target="../embeddings/oleObject4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5" Type="http://schemas.openxmlformats.org/officeDocument/2006/relationships/package" Target="../embeddings/Microsoft_Office_Word_Document4.docx"/><Relationship Id="rId4" Type="http://schemas.openxmlformats.org/officeDocument/2006/relationships/oleObject" Target="../embeddings/oleObject4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4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46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4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oleObject4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4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5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oleObject5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5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3.vml"/><Relationship Id="rId4" Type="http://schemas.openxmlformats.org/officeDocument/2006/relationships/oleObject" Target="../embeddings/oleObject5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4.vml"/><Relationship Id="rId4" Type="http://schemas.openxmlformats.org/officeDocument/2006/relationships/oleObject" Target="../embeddings/oleObject5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5.vml"/><Relationship Id="rId4" Type="http://schemas.openxmlformats.org/officeDocument/2006/relationships/oleObject" Target="../embeddings/oleObject5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32.jpeg"/><Relationship Id="rId4" Type="http://schemas.openxmlformats.org/officeDocument/2006/relationships/oleObject" Target="../embeddings/oleObject5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7.vml"/><Relationship Id="rId4" Type="http://schemas.openxmlformats.org/officeDocument/2006/relationships/oleObject" Target="../embeddings/oleObject5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3010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428596" y="1242373"/>
            <a:ext cx="81439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NETWORKING</a:t>
            </a:r>
          </a:p>
          <a:p>
            <a:pPr algn="ctr">
              <a:buNone/>
            </a:pPr>
            <a:endParaRPr lang="en-GB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 marL="1608138" indent="0">
              <a:buFont typeface="Wingdings" pitchFamily="2" charset="2"/>
              <a:buChar char="Ø"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Types of networks</a:t>
            </a:r>
          </a:p>
          <a:p>
            <a:pPr marL="1608138" indent="0">
              <a:buFont typeface="Wingdings" pitchFamily="2" charset="2"/>
              <a:buChar char="Ø"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Components of a 		 	network</a:t>
            </a:r>
          </a:p>
          <a:p>
            <a:pPr marL="1608138" indent="0">
              <a:buFont typeface="Wingdings" pitchFamily="2" charset="2"/>
              <a:buChar char="Ø"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Seven layers of the OSI 	model.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246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320315"/>
            <a:ext cx="8643998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OSI  Model</a:t>
            </a:r>
          </a:p>
          <a:p>
            <a:pPr marL="341313" indent="-341313"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70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latin typeface="+mj-lt"/>
              </a:rPr>
              <a:t>The open system Interconnection (OSI) </a:t>
            </a:r>
            <a:r>
              <a:rPr lang="en-GB" sz="2800" dirty="0" smtClean="0">
                <a:latin typeface="+mj-lt"/>
              </a:rPr>
              <a:t>is an international standard that defines </a:t>
            </a:r>
            <a:r>
              <a:rPr lang="en-US" sz="2800" dirty="0" smtClean="0">
                <a:latin typeface="+mj-lt"/>
              </a:rPr>
              <a:t>information exchange between the computers  and other devices on the network. </a:t>
            </a:r>
          </a:p>
          <a:p>
            <a:pPr marL="341313" indent="-341313">
              <a:spcBef>
                <a:spcPts val="7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 smtClean="0">
              <a:latin typeface="+mj-lt"/>
            </a:endParaRPr>
          </a:p>
          <a:p>
            <a:pPr marL="341313" indent="-341313">
              <a:spcBef>
                <a:spcPts val="70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latin typeface="+mj-lt"/>
              </a:rPr>
              <a:t>OSI is a seven layer communication protocol stack. </a:t>
            </a:r>
          </a:p>
          <a:p>
            <a:pPr marL="341313" indent="-341313">
              <a:spcBef>
                <a:spcPts val="7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 smtClean="0">
              <a:latin typeface="+mj-lt"/>
            </a:endParaRPr>
          </a:p>
          <a:p>
            <a:pPr marL="341313" indent="-341313">
              <a:spcBef>
                <a:spcPts val="70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latin typeface="+mj-lt"/>
              </a:rPr>
              <a:t>Each layer performs a specific function and then pass on the data to another layer. 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349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7200" y="71414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seven layer OSI reference model</a:t>
            </a:r>
          </a:p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1300186"/>
            <a:ext cx="3429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500562" y="1643050"/>
            <a:ext cx="4643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NB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is easy to recollect the </a:t>
            </a:r>
            <a:r>
              <a:rPr lang="en-US" sz="2800" dirty="0" smtClean="0"/>
              <a:t>   OSI </a:t>
            </a:r>
            <a:r>
              <a:rPr lang="en-US" sz="2800" dirty="0"/>
              <a:t>layers with </a:t>
            </a:r>
            <a:r>
              <a:rPr lang="en-US" sz="2800" dirty="0" smtClean="0"/>
              <a:t>the acronym:  </a:t>
            </a:r>
          </a:p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 seem to need data processing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8" descr="http://blessedhands3333.com/personal_journal/images/osi_model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1406" y="928670"/>
            <a:ext cx="4214842" cy="5857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0034" y="214291"/>
            <a:ext cx="6000792" cy="6572296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451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151202"/>
            <a:ext cx="8643998" cy="6486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Physical Layer</a:t>
            </a:r>
          </a:p>
          <a:p>
            <a:pPr algn="ctr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b="1" i="1" u="sng" dirty="0" smtClean="0">
              <a:solidFill>
                <a:srgbClr val="0000FF"/>
              </a:solidFill>
              <a:latin typeface="Calibri" pitchFamily="34" charset="0"/>
            </a:endParaRPr>
          </a:p>
          <a:p>
            <a:pPr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The physical layer (layer 1) governs the physical connections between computers on a network. It defines:</a:t>
            </a:r>
          </a:p>
          <a:p>
            <a:pPr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741363" lvl="1" indent="-284163">
              <a:spcBef>
                <a:spcPts val="6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 Type of signaling method such as digital or analog.</a:t>
            </a:r>
          </a:p>
          <a:p>
            <a:pPr marL="741363" lvl="1" indent="-284163">
              <a:spcBef>
                <a:spcPts val="6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The electrical and optical characteristics of the transmission signal.</a:t>
            </a:r>
          </a:p>
          <a:p>
            <a:pPr marL="741363" lvl="1" indent="-284163">
              <a:spcBef>
                <a:spcPts val="6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Transmission characteristics such as half duplex or  full duplex.</a:t>
            </a:r>
          </a:p>
          <a:p>
            <a:pPr marL="741363" lvl="1" indent="-284163">
              <a:spcBef>
                <a:spcPts val="6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Data rate </a:t>
            </a:r>
            <a:r>
              <a:rPr lang="en-US" sz="2800" b="1" dirty="0" smtClean="0">
                <a:solidFill>
                  <a:srgbClr val="000000"/>
                </a:solidFill>
                <a:latin typeface="Calibri" pitchFamily="34" charset="0"/>
              </a:rPr>
              <a:t>(bandwidth)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such as 10 Mbps, 100 Mbps, or 1,000 Mbps.</a:t>
            </a:r>
          </a:p>
          <a:p>
            <a:pPr marL="741363" lvl="1" indent="-284163">
              <a:spcBef>
                <a:spcPts val="6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Network layout (topology) such as star, bus, ring, etc. 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553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069958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20" y="285728"/>
            <a:ext cx="8643998" cy="5765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Data Link Layer</a:t>
            </a:r>
          </a:p>
          <a:p>
            <a:pPr marL="341313" indent="-341313" algn="ctr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u="sng" dirty="0" smtClean="0">
              <a:solidFill>
                <a:srgbClr val="0000FF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The data link layer (layer 2), prepares data for </a:t>
            </a:r>
          </a:p>
          <a:p>
            <a:pPr marL="341313" indent="-341313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	the physical layer .</a:t>
            </a:r>
          </a:p>
          <a:p>
            <a:pPr marL="341313" indent="-341313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The data link layer is also responsible for:</a:t>
            </a:r>
          </a:p>
          <a:p>
            <a:pPr marL="741363" lvl="1" indent="-284163">
              <a:spcBef>
                <a:spcPts val="70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Organizing data bits into frames.</a:t>
            </a:r>
          </a:p>
          <a:p>
            <a:pPr marL="741363" lvl="1" indent="-284163">
              <a:spcBef>
                <a:spcPts val="70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Address information known as MAC addressing</a:t>
            </a:r>
          </a:p>
          <a:p>
            <a:pPr marL="741363" lvl="1" indent="-284163">
              <a:spcBef>
                <a:spcPts val="70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Error correction and retransmission.</a:t>
            </a:r>
          </a:p>
          <a:p>
            <a:pPr marL="741363" lvl="1" indent="-284163">
              <a:spcBef>
                <a:spcPts val="70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How the data bits access a transmission medium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571504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lvl="0">
              <a:spcBef>
                <a:spcPct val="0"/>
              </a:spcBef>
              <a:defRPr/>
            </a:pPr>
            <a:endParaRPr kumimoji="0" lang="en-US" sz="28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758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57224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2844" y="-71462"/>
            <a:ext cx="8786874" cy="706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Network Layer</a:t>
            </a:r>
          </a:p>
          <a:p>
            <a:pPr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700"/>
              </a:spcBef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The Network layer is responsible for routing, switching,  and controlling the flow of data between nodes. </a:t>
            </a:r>
          </a:p>
          <a:p>
            <a:pPr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Services provided by the network layer include:</a:t>
            </a:r>
          </a:p>
          <a:p>
            <a:pPr marL="741363" lvl="1" indent="-284163">
              <a:spcBef>
                <a:spcPts val="6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Adding network and node addressing information to a series of </a:t>
            </a:r>
            <a:r>
              <a:rPr lang="en-US" sz="2800" b="1" dirty="0" smtClean="0">
                <a:solidFill>
                  <a:srgbClr val="000000"/>
                </a:solidFill>
                <a:latin typeface="Calibri" pitchFamily="34" charset="0"/>
              </a:rPr>
              <a:t>data packets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prior to handing off the packet of information to the data link layer.</a:t>
            </a:r>
          </a:p>
          <a:p>
            <a:pPr marL="741363" lvl="1" indent="-284163">
              <a:spcBef>
                <a:spcPts val="6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Support services to the transport layer and data preparation for the data link layer.</a:t>
            </a:r>
          </a:p>
          <a:p>
            <a:pPr marL="741363" lvl="1" indent="-284163">
              <a:spcBef>
                <a:spcPts val="6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Route discovery and determination of the best route for data between two separate network locations.</a:t>
            </a:r>
          </a:p>
          <a:p>
            <a:pPr marL="0" lvl="1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sz="28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861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85786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20" y="214290"/>
            <a:ext cx="84296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Transport Layer</a:t>
            </a:r>
          </a:p>
          <a:p>
            <a:pPr>
              <a:buNone/>
            </a:pPr>
            <a:endParaRPr lang="en-GB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The Transport layer converts messages into segments and also breaks large segments into smaller segments that can be handled by lower layers. </a:t>
            </a:r>
          </a:p>
          <a:p>
            <a:pPr>
              <a:buNone/>
            </a:pPr>
            <a:endParaRPr lang="en-US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It provides error checking to  guarantee error free data delivery. </a:t>
            </a:r>
          </a:p>
          <a:p>
            <a:pPr>
              <a:buNone/>
            </a:pPr>
            <a:endParaRPr lang="en-US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It provides acknowledgment of successful transmissions and requests retransmission if some packets gets damaged or  corrupted</a:t>
            </a:r>
            <a:r>
              <a:rPr lang="en-US" sz="2800" dirty="0" smtClean="0"/>
              <a:t>.</a:t>
            </a:r>
            <a:endParaRPr lang="en-GB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065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20" y="142852"/>
            <a:ext cx="8715436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Layer</a:t>
            </a:r>
          </a:p>
          <a:p>
            <a:pPr>
              <a:buNone/>
            </a:pPr>
            <a:endParaRPr lang="en-GB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Calibri" pitchFamily="34" charset="0"/>
              </a:rPr>
              <a:t>Session layer establishes, manages, and synchronizes the communication between  two nodes. </a:t>
            </a:r>
          </a:p>
          <a:p>
            <a:endParaRPr lang="en-US" sz="30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Calibri" pitchFamily="34" charset="0"/>
              </a:rPr>
              <a:t>Two nodes can exchange information only after a session has been established between them.</a:t>
            </a:r>
          </a:p>
          <a:p>
            <a:endParaRPr lang="en-US" sz="30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Calibri" pitchFamily="34" charset="0"/>
              </a:rPr>
              <a:t> A session is a logical connection between the two nodes. </a:t>
            </a:r>
          </a:p>
          <a:p>
            <a:endParaRPr lang="en-US" sz="30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Calibri" pitchFamily="34" charset="0"/>
              </a:rPr>
              <a:t>The Session layer can also control the direction in which the data flows.</a:t>
            </a:r>
            <a:endParaRPr lang="en-GB" sz="30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168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20" y="214290"/>
            <a:ext cx="857256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Presentation Layer</a:t>
            </a:r>
          </a:p>
          <a:p>
            <a:pPr marL="341313" indent="-341313" algn="ctr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 smtClean="0">
              <a:solidFill>
                <a:srgbClr val="0000FF"/>
              </a:solidFill>
              <a:latin typeface="Calibri" pitchFamily="34" charset="0"/>
            </a:endParaRPr>
          </a:p>
          <a:p>
            <a:pPr marL="341313" indent="-341313" algn="just">
              <a:spcBef>
                <a:spcPts val="7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The Presentation layer is responsible for encoding and decoding data in a mutually  agreeable format. </a:t>
            </a:r>
          </a:p>
          <a:p>
            <a:pPr marL="341313" indent="-341313" algn="just">
              <a:spcBef>
                <a:spcPts val="7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 algn="just">
              <a:spcBef>
                <a:spcPts val="7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It encrypts the data, which enables security. </a:t>
            </a:r>
          </a:p>
          <a:p>
            <a:pPr marL="341313" indent="-341313" algn="just">
              <a:spcBef>
                <a:spcPts val="7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 algn="just">
              <a:spcBef>
                <a:spcPts val="7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It compresses the data, which enables to reduce the size of the data packet.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963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8596" y="214290"/>
            <a:ext cx="828680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Application Layer</a:t>
            </a:r>
          </a:p>
          <a:p>
            <a:pPr marL="341313" indent="-341313" algn="ctr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u="sng" dirty="0" smtClean="0">
              <a:solidFill>
                <a:srgbClr val="0000FF"/>
              </a:solidFill>
              <a:latin typeface="Calibri" pitchFamily="34" charset="0"/>
            </a:endParaRPr>
          </a:p>
          <a:p>
            <a:pPr marL="341313" indent="-341313" algn="just">
              <a:spcBef>
                <a:spcPts val="7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The Application layer provides the interface between the end user and the network. </a:t>
            </a:r>
          </a:p>
          <a:p>
            <a:pPr marL="341313" indent="-341313" algn="just">
              <a:spcBef>
                <a:spcPts val="7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 algn="just">
              <a:spcBef>
                <a:spcPts val="7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The processes or applications of this layer generate the data packets to be delivered. </a:t>
            </a:r>
          </a:p>
          <a:p>
            <a:pPr marL="341313" indent="-341313" algn="just">
              <a:spcBef>
                <a:spcPts val="7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 algn="just">
              <a:spcBef>
                <a:spcPts val="7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Common applications and protocols that  operate on this layer include e‑mail, FTP, and Telnet (teletype network).</a:t>
            </a: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4700" y="285728"/>
            <a:ext cx="8758524" cy="6286544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270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85728"/>
            <a:ext cx="8715436" cy="6214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ETHERNET</a:t>
            </a:r>
          </a:p>
          <a:p>
            <a:pPr marL="341313" indent="-341313" algn="ctr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b="1" u="sng" dirty="0" smtClean="0">
              <a:solidFill>
                <a:srgbClr val="0000FF"/>
              </a:solidFill>
              <a:latin typeface="Calibri" pitchFamily="34" charset="0"/>
            </a:endParaRPr>
          </a:p>
          <a:p>
            <a:pPr marL="341313" indent="-341313">
              <a:spcBef>
                <a:spcPts val="650"/>
              </a:spcBef>
              <a:buSzPct val="45000"/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The Ethernet protocol is by far the most widely used. </a:t>
            </a:r>
          </a:p>
          <a:p>
            <a:pPr marL="341313" indent="-341313">
              <a:spcBef>
                <a:spcPts val="650"/>
              </a:spcBef>
              <a:buSzPct val="45000"/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Ethernet uses an access method called Carrier Sense Multiple Access /Collision Detection (</a:t>
            </a: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CSMA/CD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).</a:t>
            </a:r>
          </a:p>
          <a:p>
            <a:pPr marL="341313" indent="-341313">
              <a:spcBef>
                <a:spcPts val="650"/>
              </a:spcBef>
              <a:buSzPct val="45000"/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Each computer listens to the cable before sending anything through the network. </a:t>
            </a:r>
          </a:p>
          <a:p>
            <a:pPr marL="341313" indent="-341313">
              <a:spcBef>
                <a:spcPts val="650"/>
              </a:spcBef>
              <a:buSzPct val="45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650"/>
              </a:spcBef>
              <a:buSzPct val="45000"/>
              <a:buFont typeface="Wingdings" pitchFamily="2" charset="2"/>
              <a:buChar char="Ø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TCP/IP</a:t>
            </a:r>
            <a:r>
              <a:rPr lang="en-US" sz="2800" dirty="0" smtClean="0">
                <a:latin typeface="Calibri" pitchFamily="34" charset="0"/>
              </a:rPr>
              <a:t> protocols are the standards around which the Internet developed. 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9570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57158" y="428604"/>
            <a:ext cx="8501122" cy="5778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 smtClean="0"/>
              <a:t>Some of the common protocols specified by the TCP/IP reference model layers. Some of the most commonly used application layer protocols include the following: </a:t>
            </a:r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pPr>
              <a:lnSpc>
                <a:spcPct val="85000"/>
              </a:lnSpc>
            </a:pPr>
            <a:r>
              <a:rPr lang="en-US" sz="2800" dirty="0" smtClean="0"/>
              <a:t>File Transfer Protocol (FTP) </a:t>
            </a:r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pPr>
              <a:lnSpc>
                <a:spcPct val="85000"/>
              </a:lnSpc>
            </a:pPr>
            <a:r>
              <a:rPr lang="en-US" sz="2800" dirty="0" smtClean="0"/>
              <a:t>Hypertext Transfer Protocol (HTTP) </a:t>
            </a:r>
          </a:p>
          <a:p>
            <a:pPr>
              <a:lnSpc>
                <a:spcPct val="85000"/>
              </a:lnSpc>
            </a:pPr>
            <a:endParaRPr lang="en-US" sz="2800" dirty="0" smtClean="0"/>
          </a:p>
          <a:p>
            <a:r>
              <a:rPr lang="en-US" sz="2800" dirty="0" smtClean="0"/>
              <a:t>Simple Mail Transfer Protocol (SMTP) </a:t>
            </a:r>
          </a:p>
          <a:p>
            <a:endParaRPr lang="en-US" sz="2800" dirty="0" smtClean="0"/>
          </a:p>
          <a:p>
            <a:r>
              <a:rPr lang="en-US" sz="2800" dirty="0" smtClean="0"/>
              <a:t>Domain Name System (DNS) </a:t>
            </a:r>
          </a:p>
          <a:p>
            <a:endParaRPr lang="en-US" sz="2800" dirty="0" smtClean="0"/>
          </a:p>
          <a:p>
            <a:r>
              <a:rPr lang="en-US" sz="2800" dirty="0" smtClean="0"/>
              <a:t>Trivial File Transfer Protocol (TFTP) 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0594" name="Equation" r:id="rId4" imgW="914400" imgH="198720" progId="">
              <p:embed/>
            </p:oleObj>
          </a:graphicData>
        </a:graphic>
      </p:graphicFrame>
      <p:pic>
        <p:nvPicPr>
          <p:cNvPr id="6" name="Picture 3" descr="2_3_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56258" y="357166"/>
            <a:ext cx="8673460" cy="607223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3730" name="Equation" r:id="rId4" imgW="914400" imgH="198720" progId="">
              <p:embed/>
            </p:oleObj>
          </a:graphicData>
        </a:graphic>
      </p:graphicFrame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830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524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Networking Hardware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14400"/>
            <a:ext cx="8686800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This includes all the computers, NICs and other equipment needed to perform data processing and communication within the network.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Basic components of a Network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Two or more PCs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Additional resources (printers, scanners etc)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Transmission medium: cables, fibre optic, wireless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Network interface cards (NICs)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Wiring Concentrator: hubs/repeaters, bridges, switch, router etc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475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7158" y="857232"/>
            <a:ext cx="8196266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142852"/>
            <a:ext cx="878687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NETWORK INTERFACE CARD (NICs)</a:t>
            </a:r>
          </a:p>
          <a:p>
            <a:pPr>
              <a:buNone/>
            </a:pPr>
            <a:endParaRPr lang="en-GB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NICs translate data from your computer to a format that is acceptable to the transmission medium of the LAN and vice versa.</a:t>
            </a:r>
          </a:p>
          <a:p>
            <a:endParaRPr lang="en-US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NICs build frames, which are manageable data chunks that the LAN medium can accommodate.</a:t>
            </a:r>
          </a:p>
          <a:p>
            <a:endParaRPr lang="en-US" sz="28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NICs function at the data link layer of the OSI model.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Their installation in a computer provides the computer with a unique data link layer address known as a MAC address.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alibri" pitchFamily="34" charset="0"/>
              </a:rPr>
              <a:t>Examples include Ethernet cards, local talk connectors and token ring cards</a:t>
            </a: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xiertekusa.com/images/products/P1010597.JPG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500174"/>
            <a:ext cx="7310462" cy="495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4348" y="548326"/>
            <a:ext cx="3357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</a:t>
            </a:r>
            <a:endParaRPr lang="en-GB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782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142852"/>
            <a:ext cx="8715436" cy="6268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lvl="0" indent="-341313" algn="ctr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Types of NICs. </a:t>
            </a:r>
            <a:endParaRPr lang="en-US" sz="26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lvl="0" indent="-341313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latin typeface="Calibri" pitchFamily="34" charset="0"/>
              </a:rPr>
              <a:t>Ethernet NICs are used in workstations and servers on Ethernet LANs and can support data transmission rates of 10 Mbps, 100 Mbps, or 1000 Mbps. </a:t>
            </a:r>
          </a:p>
          <a:p>
            <a:pPr marL="341313" lvl="0" indent="-341313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 marL="341313" lvl="0" indent="-341313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latin typeface="Calibri" pitchFamily="34" charset="0"/>
              </a:rPr>
              <a:t>Token Ring NICs are used in Token Ring LANs and are available in 4 Mbps, 16 Mbps. and 100 Mbps configurations.</a:t>
            </a:r>
          </a:p>
          <a:p>
            <a:pPr marL="341313" lvl="0" indent="-341313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latin typeface="Calibri" pitchFamily="34" charset="0"/>
              </a:rPr>
              <a:t> </a:t>
            </a:r>
          </a:p>
          <a:p>
            <a:pPr marL="341313" indent="-341313" defTabSz="45720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latin typeface="Calibri" pitchFamily="34" charset="0"/>
              </a:rPr>
              <a:t>FDDI (</a:t>
            </a:r>
            <a:r>
              <a:rPr lang="en-GB" sz="2800" dirty="0" smtClean="0">
                <a:latin typeface="Calibri" pitchFamily="34" charset="0"/>
              </a:rPr>
              <a:t>Dual-attach FDDI Board Fibre Distributed Data Interface</a:t>
            </a:r>
            <a:r>
              <a:rPr lang="en-US" sz="2800" dirty="0" smtClean="0">
                <a:latin typeface="Calibri" pitchFamily="34" charset="0"/>
              </a:rPr>
              <a:t>) NICs are generally reserved for connecting servers to high-speed campus net­works, and their data rate is standardized at 100 Mbps. 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6802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42844" y="394247"/>
            <a:ext cx="885831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ATM NICs are generally used in applications similar to FDDI NICs and are available in a variety of data rates.</a:t>
            </a:r>
          </a:p>
          <a:p>
            <a:pPr marL="341313" indent="-341313">
              <a:spcBef>
                <a:spcPts val="8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Network interface cards have a unique, 48‑bit address known as a media access control (MAC) address. </a:t>
            </a:r>
          </a:p>
          <a:p>
            <a:pPr marL="341313" indent="-341313">
              <a:spcBef>
                <a:spcPts val="8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latin typeface="Calibri" pitchFamily="34" charset="0"/>
              </a:rPr>
              <a:t>A Media Access Control address (MAC address) is a unique identifier assigned to most network interface cards (NICs) by the manufacturer for identification.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The address is represented as a series of six, eight bit fields such as </a:t>
            </a:r>
            <a:r>
              <a:rPr lang="en-US" sz="2800" dirty="0" smtClean="0">
                <a:solidFill>
                  <a:srgbClr val="FF3333"/>
                </a:solidFill>
                <a:latin typeface="Calibri" pitchFamily="34" charset="0"/>
              </a:rPr>
              <a:t>af:00:ce:3a:8b:Oc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987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14290"/>
            <a:ext cx="864399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REPEATERS</a:t>
            </a:r>
          </a:p>
          <a:p>
            <a:pPr>
              <a:buNone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Network engineers implement repeaters to overcome signal attenuation(lost of signal strength) over long cable segments. </a:t>
            </a:r>
          </a:p>
          <a:p>
            <a:endParaRPr lang="en-US" sz="30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Calibri" pitchFamily="34" charset="0"/>
              </a:rPr>
              <a:t>Repeaters are an OSI physical layer device and their functionality can be built into hubs or switches.</a:t>
            </a:r>
          </a:p>
          <a:p>
            <a:endParaRPr lang="en-US" sz="30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 smtClean="0">
                <a:latin typeface="Calibri" pitchFamily="34" charset="0"/>
              </a:rPr>
              <a:t>Repeater electrically amplifies the signal it receives.</a:t>
            </a:r>
            <a:endParaRPr lang="en-GB" sz="30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59394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571480"/>
            <a:ext cx="86439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network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consists of two or more computers that are linked in order to share resources, exchange files or allow electronic communications to take place.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265113" lvl="1" indent="-265113">
              <a:buFont typeface="Wingdings" pitchFamily="2" charset="2"/>
              <a:buChar char="Ø"/>
            </a:pPr>
            <a:r>
              <a:rPr lang="en-US" sz="2800" dirty="0" smtClean="0"/>
              <a:t>The computers on a network may be linked through cables, telephone lines, radio waves, satellites, fiber optics  or infrared light beams.</a:t>
            </a:r>
            <a:endParaRPr lang="en-GB" sz="2800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8600" y="76200"/>
            <a:ext cx="8415366" cy="586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6045200"/>
            <a:ext cx="5334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78850" name="Equation" r:id="rId4" imgW="914400" imgH="198720" progId="">
              <p:embed/>
            </p:oleObj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52400" y="228600"/>
            <a:ext cx="8915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HUBS</a:t>
            </a:r>
            <a:endParaRPr kumimoji="0" lang="en-GB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Hubs are OSI layer 1 hardware devices that act as a connection point for servers, workstations, printers, and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other computing devices.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Various types of hub technologies exist including stand‑alone hubs, stackable hubs, enterprise hubs, and network managed hubs.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 descr="http://www.nhub.net/images/hub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4429132"/>
            <a:ext cx="5143536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089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000108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14290"/>
            <a:ext cx="8643998" cy="6060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Bridges</a:t>
            </a:r>
            <a:endParaRPr lang="en-US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Bridges connect two or more LAN segments.</a:t>
            </a:r>
          </a:p>
          <a:p>
            <a:pPr marL="741363" lvl="1" indent="-284163">
              <a:spcBef>
                <a:spcPts val="7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Bridges are OSI layer 2 devices that use MAC addresses to direct and filter  traffic between LAN segments. </a:t>
            </a:r>
          </a:p>
          <a:p>
            <a:pPr marL="741363" lvl="1" indent="-284163">
              <a:spcBef>
                <a:spcPts val="7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A bridge monitors the information traffic on both sides of the network so that it can pass packets of information to the correct location.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192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125" y="304800"/>
            <a:ext cx="8620155" cy="605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294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14282" y="181958"/>
            <a:ext cx="878687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SWITCHES</a:t>
            </a:r>
            <a:endParaRPr lang="en-GB" sz="3200" dirty="0" smtClean="0"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000" dirty="0" smtClean="0">
                <a:latin typeface="Calibri"/>
              </a:rPr>
              <a:t>Switches are OSI layer 2 devices that evolved from bridge technology. 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000" dirty="0" smtClean="0">
                <a:latin typeface="Calibri"/>
              </a:rPr>
              <a:t>Switches can read frames from multiple ports and create simultaneous forwarding paths.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000" dirty="0" smtClean="0">
                <a:latin typeface="Calibri"/>
              </a:rPr>
              <a:t>Both switches and bridges have the following in common:</a:t>
            </a:r>
            <a:endParaRPr lang="en-GB" sz="3000" dirty="0" smtClean="0">
              <a:latin typeface="Calibri"/>
            </a:endParaRP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000" dirty="0" smtClean="0">
                <a:latin typeface="Calibri"/>
              </a:rPr>
              <a:t>Both switches and bridges build MAC address tables.</a:t>
            </a:r>
            <a:endParaRPr lang="en-GB" sz="3000" dirty="0" smtClean="0">
              <a:latin typeface="Calibri"/>
            </a:endParaRP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000" dirty="0" smtClean="0">
                <a:latin typeface="Calibri"/>
              </a:rPr>
              <a:t>Both perform frame flooding</a:t>
            </a:r>
            <a:endParaRPr lang="en-GB" sz="3000" dirty="0" smtClean="0">
              <a:latin typeface="Calibri"/>
            </a:endParaRP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000" dirty="0" smtClean="0">
                <a:latin typeface="Calibri"/>
              </a:rPr>
              <a:t>Forwarding</a:t>
            </a:r>
            <a:endParaRPr lang="en-GB" sz="3000" dirty="0" smtClean="0">
              <a:latin typeface="Calibri"/>
            </a:endParaRP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000" dirty="0" smtClean="0">
                <a:latin typeface="Calibri"/>
              </a:rPr>
              <a:t>Filtering</a:t>
            </a:r>
            <a:endParaRPr lang="en-GB" sz="3000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397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499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85729"/>
            <a:ext cx="8715436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Differences between switches and bridges</a:t>
            </a:r>
            <a:endParaRPr lang="en-GB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None/>
            </a:pPr>
            <a:endParaRPr lang="en-GB" sz="2800" dirty="0" smtClean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Bridges  are typically connected to hubs or other bridges but switch ports can be directly connected to individual PCs and servers or to hubs, bridges, other switches, and routers.</a:t>
            </a:r>
          </a:p>
          <a:p>
            <a:pPr lvl="0"/>
            <a:endParaRPr lang="en-GB" sz="3200" dirty="0" smtClean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GB" sz="3200" dirty="0" smtClean="0">
                <a:latin typeface="Calibri" pitchFamily="34" charset="0"/>
              </a:rPr>
              <a:t>Bridges can process  and forwarding  one frame at a time. Switches can read and forward multiple frames  simultaneously.</a:t>
            </a:r>
          </a:p>
          <a:p>
            <a:pPr lvl="0">
              <a:buFont typeface="Wingdings" pitchFamily="2" charset="2"/>
              <a:buChar char="Ø"/>
            </a:pPr>
            <a:endParaRPr lang="en-GB" sz="3200" dirty="0" smtClean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endParaRPr lang="en-GB" sz="3200" dirty="0" smtClean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endParaRPr lang="en-GB" sz="3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601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57158" y="928670"/>
            <a:ext cx="8177242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58" y="214290"/>
            <a:ext cx="8572560" cy="5067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Routers</a:t>
            </a:r>
          </a:p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u="sng" dirty="0" smtClean="0">
              <a:solidFill>
                <a:srgbClr val="0000FF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Routers are OSI layer 3 devices.</a:t>
            </a:r>
          </a:p>
          <a:p>
            <a:pPr marL="341313" indent="-341313">
              <a:spcBef>
                <a:spcPts val="8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A router connects two or more networks, with separates broadcast domains.</a:t>
            </a:r>
          </a:p>
          <a:p>
            <a:pPr marL="341313" indent="-341313">
              <a:spcBef>
                <a:spcPts val="8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Directs data packets to their destinations based on IP addresses and across the best possible route.</a:t>
            </a:r>
            <a:endParaRPr lang="en-US" sz="3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704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5588" y="428604"/>
            <a:ext cx="8659812" cy="61436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8066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357166"/>
            <a:ext cx="871543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Routers are implemented for the following reasons: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To establish a path over which computers on one network can communicate. </a:t>
            </a:r>
          </a:p>
          <a:p>
            <a:pPr marL="341313" indent="-341313">
              <a:spcBef>
                <a:spcPts val="8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Determine the best path for transmission of packets. 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Improve the security of a LAN. 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Provide scalability for growing networks.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To connect the LAN to distant networks. 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4096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28596" y="1355710"/>
            <a:ext cx="8034366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8596" y="714356"/>
            <a:ext cx="78581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The three basic types of network include: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pPr indent="11113">
              <a:buFont typeface="Wingdings" pitchFamily="2" charset="2"/>
              <a:buChar char="Ø"/>
            </a:pPr>
            <a:r>
              <a:rPr lang="en-US" sz="2800" dirty="0" smtClean="0"/>
              <a:t>Local Area Network (LAN)</a:t>
            </a:r>
            <a:endParaRPr lang="en-GB" sz="2800" dirty="0" smtClean="0"/>
          </a:p>
          <a:p>
            <a:pPr>
              <a:buNone/>
            </a:pPr>
            <a:r>
              <a:rPr lang="en-US" sz="2800" dirty="0" smtClean="0"/>
              <a:t> </a:t>
            </a:r>
            <a:endParaRPr lang="en-GB" sz="2800" dirty="0" smtClean="0"/>
          </a:p>
          <a:p>
            <a:pPr indent="11113">
              <a:buFont typeface="Wingdings" pitchFamily="2" charset="2"/>
              <a:buChar char="Ø"/>
            </a:pPr>
            <a:r>
              <a:rPr lang="en-US" sz="2800" dirty="0" smtClean="0"/>
              <a:t>Metropolitan Area Network (MAN)</a:t>
            </a:r>
            <a:endParaRPr lang="en-GB" sz="2800" dirty="0" smtClean="0"/>
          </a:p>
          <a:p>
            <a:pPr>
              <a:buFont typeface="Wingdings" pitchFamily="2" charset="2"/>
              <a:buChar char="Ø"/>
            </a:pPr>
            <a:endParaRPr lang="en-GB" sz="2800" dirty="0" smtClean="0"/>
          </a:p>
          <a:p>
            <a:pPr indent="11113">
              <a:buFont typeface="Wingdings" pitchFamily="2" charset="2"/>
              <a:buChar char="Ø"/>
            </a:pPr>
            <a:r>
              <a:rPr lang="en-US" sz="2800" dirty="0" smtClean="0"/>
              <a:t>Wide Area Network (WAN)</a:t>
            </a:r>
            <a:endParaRPr lang="en-GB" sz="2800" dirty="0" smtClean="0"/>
          </a:p>
          <a:p>
            <a:pPr>
              <a:buNone/>
            </a:pP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8909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9852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74241"/>
            <a:ext cx="8643998" cy="608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GATEWAY</a:t>
            </a:r>
          </a:p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 smtClean="0">
              <a:solidFill>
                <a:srgbClr val="0000FF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A gateway is hardware or software or a combination of both that provides protocol translation or connectivity between different systems.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 Gateways provide connectivity between different network environments and operate at OSI layer 3 and above. 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011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85720" y="1142984"/>
            <a:ext cx="824868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0034" y="428604"/>
            <a:ext cx="8286808" cy="5260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Gateways perform functions such as service: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connectivity between separate systems</a:t>
            </a: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conversion of frame sizes between different networks</a:t>
            </a: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protocol translation</a:t>
            </a: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data format conversion</a:t>
            </a:r>
          </a:p>
          <a:p>
            <a:pPr marL="741363" lvl="1" indent="-284163">
              <a:spcBef>
                <a:spcPts val="7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A common implementation of a gateway is between a LAN and a legacy mainframe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113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06" y="214290"/>
            <a:ext cx="9072594" cy="66437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2162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428604"/>
            <a:ext cx="8643998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Some of the other types of gateways you might come across include:</a:t>
            </a:r>
          </a:p>
          <a:p>
            <a:pPr marL="341313" indent="-341313">
              <a:spcBef>
                <a:spcPts val="8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000000"/>
                </a:solidFill>
                <a:latin typeface="Calibri" pitchFamily="34" charset="0"/>
              </a:rPr>
              <a:t>E‑mail gateways: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Provide the necessary e‑mail service translations between local area network e‑mail systems and external e‑mail providers.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alibri" pitchFamily="34" charset="0"/>
              </a:rPr>
              <a:t>Internet gateways: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Provide internal networks that don't use TCP/IP with the protocol translation required to access an IP network or the Internet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318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141396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7200" y="-142900"/>
            <a:ext cx="832964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NETWORK CABLES</a:t>
            </a:r>
            <a:endParaRPr kumimoji="0" lang="en-GB" sz="36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anchor="t">
            <a:normAutofit fontScale="92500"/>
          </a:bodyPr>
          <a:lstStyle/>
          <a:p>
            <a:pPr marL="0" marR="36576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GB" sz="3600" dirty="0" smtClean="0"/>
              <a:t>Types of cables used in networks include: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Unshielded twisted pair (UTP) cable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Shielded Twisted pair (STP) cable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Coaxial cable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Fibre Optic cable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Wireless LANs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GB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CABLES</a:t>
            </a:r>
            <a:endParaRPr lang="en-GB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2209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00400" y="1600200"/>
            <a:ext cx="2971800" cy="3886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038600"/>
            <a:ext cx="2286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1828800"/>
            <a:ext cx="25146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48400" y="5105400"/>
            <a:ext cx="2743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FIBER OPTIC CABLE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990600"/>
            <a:ext cx="32004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COAXIAL CABLE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80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9676" y="117247"/>
            <a:ext cx="8577165" cy="6240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9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285728"/>
            <a:ext cx="8715436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0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28"/>
            <a:ext cx="850112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421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5" y="214290"/>
            <a:ext cx="8858312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57981"/>
            <a:ext cx="8359573" cy="6471419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Local Area Network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857232"/>
            <a:ext cx="857256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428660" y="1071522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523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9852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58" y="293630"/>
            <a:ext cx="857256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Network Topology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Topology is the map or layout of a network. </a:t>
            </a:r>
          </a:p>
          <a:p>
            <a:pPr marL="341313" indent="-341313">
              <a:spcBef>
                <a:spcPts val="8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  The two main topologies are:</a:t>
            </a:r>
          </a:p>
          <a:p>
            <a:pPr marL="1084263" lvl="1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b="1" dirty="0" smtClean="0">
                <a:solidFill>
                  <a:srgbClr val="000000"/>
                </a:solidFill>
                <a:latin typeface="Calibri" pitchFamily="34" charset="0"/>
              </a:rPr>
              <a:t>Physical topology:  </a:t>
            </a: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defines the actual structure or configuration of the cables, computers and other peripherals that you can see or touch.</a:t>
            </a:r>
          </a:p>
          <a:p>
            <a:pPr marL="1084263" lvl="1" indent="-341313">
              <a:spcBef>
                <a:spcPts val="8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084263" lvl="1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b="1" dirty="0" smtClean="0">
                <a:solidFill>
                  <a:srgbClr val="000000"/>
                </a:solidFill>
                <a:latin typeface="Calibri" pitchFamily="34" charset="0"/>
              </a:rPr>
              <a:t>Logical topology: </a:t>
            </a: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defines the conceptual network layout, which can be taught as the way that data travels or flows across the network.</a:t>
            </a:r>
            <a:endParaRPr lang="en-US" sz="3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1378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642910" y="1071546"/>
            <a:ext cx="821537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types of Physical topologies</a:t>
            </a:r>
          </a:p>
          <a:p>
            <a:pPr>
              <a:buNone/>
            </a:pPr>
            <a:endParaRPr lang="en-GB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GB" sz="3200" dirty="0" smtClean="0"/>
              <a:t>Linear bus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 smtClean="0"/>
              <a:t>Star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 smtClean="0"/>
              <a:t>Star-wired ring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 smtClean="0"/>
              <a:t>Tree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0354" name="Equation" r:id="rId4" imgW="914400" imgH="198720" progId="">
              <p:embed/>
            </p:oleObj>
          </a:graphicData>
        </a:graphic>
      </p:graphicFrame>
      <p:graphicFrame>
        <p:nvGraphicFramePr>
          <p:cNvPr id="100355" name="Content Placeholder 3"/>
          <p:cNvGraphicFramePr>
            <a:graphicFrameLocks noChangeAspect="1"/>
          </p:cNvGraphicFramePr>
          <p:nvPr/>
        </p:nvGraphicFramePr>
        <p:xfrm>
          <a:off x="285720" y="357166"/>
          <a:ext cx="8429684" cy="6500834"/>
        </p:xfrm>
        <a:graphic>
          <a:graphicData uri="http://schemas.openxmlformats.org/presentationml/2006/ole">
            <p:oleObj spid="_x0000_s100355" name="Document" r:id="rId5" imgW="6092363" imgH="543727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3426" name="Equation" r:id="rId4" imgW="914400" imgH="198720" progId="">
              <p:embed/>
            </p:oleObj>
          </a:graphicData>
        </a:graphic>
      </p:graphicFrame>
      <p:graphicFrame>
        <p:nvGraphicFramePr>
          <p:cNvPr id="103427" name="Content Placeholder 3"/>
          <p:cNvGraphicFramePr>
            <a:graphicFrameLocks noChangeAspect="1"/>
          </p:cNvGraphicFramePr>
          <p:nvPr/>
        </p:nvGraphicFramePr>
        <p:xfrm>
          <a:off x="228600" y="165100"/>
          <a:ext cx="8610600" cy="6388100"/>
        </p:xfrm>
        <a:graphic>
          <a:graphicData uri="http://schemas.openxmlformats.org/presentationml/2006/ole">
            <p:oleObj spid="_x0000_s103427" name="Document" r:id="rId5" imgW="6092363" imgH="481373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285720" y="214290"/>
            <a:ext cx="8572560" cy="61690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Autofit/>
          </a:bodyPr>
          <a:lstStyle/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Advantages Star-star topology: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Device connectivity to the LAN can be achieved through a centralized device.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If any single cable segment fails in a star topology, the network continues to function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341313" indent="-341313">
              <a:spcBef>
                <a:spcPts val="800"/>
              </a:spcBef>
              <a:buSzPct val="4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Disadvantages: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Data transmission across the network will cease, if the centralized hub or switch fails.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itchFamily="34" charset="0"/>
              </a:rPr>
              <a:t>It requires significant amounts of cable, since cables are to be run to each computing device on the LAN.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9330" name="Equation" r:id="rId4" imgW="914400" imgH="198720" progId="">
              <p:embed/>
            </p:oleObj>
          </a:graphicData>
        </a:graphic>
      </p:graphicFrame>
      <p:graphicFrame>
        <p:nvGraphicFramePr>
          <p:cNvPr id="99331" name="Content Placeholder 3"/>
          <p:cNvGraphicFramePr>
            <a:graphicFrameLocks noChangeAspect="1"/>
          </p:cNvGraphicFramePr>
          <p:nvPr/>
        </p:nvGraphicFramePr>
        <p:xfrm>
          <a:off x="300038" y="225425"/>
          <a:ext cx="8529637" cy="6219825"/>
        </p:xfrm>
        <a:graphic>
          <a:graphicData uri="http://schemas.openxmlformats.org/presentationml/2006/ole">
            <p:oleObj spid="_x0000_s99331" name="Document" r:id="rId5" imgW="6092363" imgH="444508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2402" name="Equation" r:id="rId4" imgW="914400" imgH="198720" progId="">
              <p:embed/>
            </p:oleObj>
          </a:graphicData>
        </a:graphic>
      </p:graphicFrame>
      <p:graphicFrame>
        <p:nvGraphicFramePr>
          <p:cNvPr id="102403" name="Content Placeholder 3"/>
          <p:cNvGraphicFramePr>
            <a:graphicFrameLocks noChangeAspect="1"/>
          </p:cNvGraphicFramePr>
          <p:nvPr/>
        </p:nvGraphicFramePr>
        <p:xfrm>
          <a:off x="300038" y="434975"/>
          <a:ext cx="8334375" cy="5561013"/>
        </p:xfrm>
        <a:graphic>
          <a:graphicData uri="http://schemas.openxmlformats.org/presentationml/2006/ole">
            <p:oleObj spid="_x0000_s102403" name="Document" r:id="rId5" imgW="6092363" imgH="406418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96258" name="Equation" r:id="rId4" imgW="914400" imgH="198720" progId="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42852"/>
            <a:ext cx="8458200" cy="5983311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PHYSICAL  TOPOLOGIES CHART</a:t>
            </a:r>
          </a:p>
          <a:p>
            <a:pPr marL="0" marR="36576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endParaRPr kumimoji="0" lang="en-GB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838200"/>
          <a:ext cx="8382000" cy="6019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944847">
                <a:tc>
                  <a:txBody>
                    <a:bodyPr/>
                    <a:lstStyle/>
                    <a:p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Physical</a:t>
                      </a:r>
                      <a:r>
                        <a:rPr lang="en-GB" sz="2800" b="1" baseline="0" dirty="0" smtClean="0">
                          <a:solidFill>
                            <a:schemeClr val="tx1"/>
                          </a:solidFill>
                        </a:rPr>
                        <a:t> Topology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Common Cable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Common Protocol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7081">
                <a:tc>
                  <a:txBody>
                    <a:bodyPr/>
                    <a:lstStyle/>
                    <a:p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Linear Bus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Twisted Pair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Coaxial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Fiber Optic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Ethernet</a:t>
                      </a:r>
                      <a:r>
                        <a:rPr lang="en-GB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GB" sz="2800" baseline="0" dirty="0" smtClean="0">
                          <a:solidFill>
                            <a:schemeClr val="tx1"/>
                          </a:solidFill>
                        </a:rPr>
                        <a:t>Local Talk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45957">
                <a:tc>
                  <a:txBody>
                    <a:bodyPr/>
                    <a:lstStyle/>
                    <a:p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Star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Twisted Pair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Fiber Optic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Ethernet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Local Talk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54832">
                <a:tc>
                  <a:txBody>
                    <a:bodyPr/>
                    <a:lstStyle/>
                    <a:p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Star-Wired</a:t>
                      </a:r>
                      <a:r>
                        <a:rPr lang="en-GB" sz="2800" b="1" baseline="0" dirty="0" smtClean="0">
                          <a:solidFill>
                            <a:schemeClr val="tx1"/>
                          </a:solidFill>
                        </a:rPr>
                        <a:t> ring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Twisted Pair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Token ring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7081">
                <a:tc>
                  <a:txBody>
                    <a:bodyPr/>
                    <a:lstStyle/>
                    <a:p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Twisted Pair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Coaxial</a:t>
                      </a:r>
                    </a:p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Fiber Optic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Ethernet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161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14290"/>
            <a:ext cx="864399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LAN  CONFIGURATIONS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b="1" dirty="0" smtClean="0">
                <a:solidFill>
                  <a:srgbClr val="000000"/>
                </a:solidFill>
                <a:latin typeface="Calibri" pitchFamily="34" charset="0"/>
              </a:rPr>
              <a:t>Peer-to-peer 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	In a </a:t>
            </a:r>
            <a:r>
              <a:rPr lang="en-US" sz="2600" dirty="0" err="1" smtClean="0">
                <a:solidFill>
                  <a:srgbClr val="000000"/>
                </a:solidFill>
                <a:latin typeface="Calibri" pitchFamily="34" charset="0"/>
              </a:rPr>
              <a:t>peer‑to‑peer</a:t>
            </a: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 LAN, each computer acts as both a client and a server. When a computer requests a service, it's acting as a client. When a computer provides services, it's acting as a server.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b="1" dirty="0" smtClean="0">
                <a:solidFill>
                  <a:srgbClr val="000000"/>
                </a:solidFill>
                <a:latin typeface="Calibri" pitchFamily="34" charset="0"/>
              </a:rPr>
              <a:t>Client dominant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	With client-dominant LANs, most of the application processing and data manipulation is performed at the client, and the server stores files. </a:t>
            </a:r>
            <a:endParaRPr lang="en-US" sz="26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b="1" dirty="0" smtClean="0">
                <a:solidFill>
                  <a:srgbClr val="000000"/>
                </a:solidFill>
                <a:latin typeface="Calibri" pitchFamily="34" charset="0"/>
              </a:rPr>
              <a:t>Client/Server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pitchFamily="34" charset="0"/>
              </a:rPr>
              <a:t>	In a client/server LAN, some of the application processing and data manipulation are reserved for the server while other processing takes place on the client. </a:t>
            </a:r>
            <a:endParaRPr lang="en-US" sz="26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366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85786" y="1141396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452790"/>
            <a:ext cx="8715436" cy="528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IP Addressing </a:t>
            </a:r>
          </a:p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It is a unique identifying string expressed as four decimal numbers ranging from 0 to 255, separated by periods, with each of the four numbers representing 8 bits of the address for a total length of 32 bits for the whole address. 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Examples:</a:t>
            </a:r>
          </a:p>
          <a:p>
            <a:pPr marL="1084263" lvl="1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192.168.7.20</a:t>
            </a:r>
          </a:p>
          <a:p>
            <a:pPr marL="1084263" lvl="1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10.25.30.5</a:t>
            </a:r>
            <a:endParaRPr lang="en-US" sz="3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C:\Users\ARABAYAKOBA\Pictures\MA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8596" y="1066800"/>
            <a:ext cx="8429684" cy="5638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6553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METROPOLITAN AREA NETWORK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1264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14290"/>
            <a:ext cx="8643998" cy="7007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Class A Networks  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Class A addresses can range from 0 to 127 in the first octet meaning 128 possible networks. 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 You can have up to 126 possible networks. 2 are invalid (network name and broadcast)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 Each network can have up to 16,777,214 hosts or nodes. 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 The default subnet mask for Class A networks is 255.0.0.0.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From 10.0.0.0 to 10.255.255.255 are private class B addresses.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8546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74497" y="1357298"/>
            <a:ext cx="7374103" cy="4235465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2697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928662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20" y="285728"/>
            <a:ext cx="8501122" cy="6719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Class B Networks</a:t>
            </a:r>
          </a:p>
          <a:p>
            <a:pPr marL="341313" indent="-341313" algn="ctr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i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Ranges from 128 to 191.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 Can have up to 16,382 possible networks.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 Each of which can have up to 65,534 nodes. 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 The default subnet mask is 255.255.0.0.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alibri" pitchFamily="34" charset="0"/>
              </a:rPr>
              <a:t>The address 127.0.0.0 is left for loopback.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It's used for the special purpose known as loopback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Loopback is a diagnostic test used to verify that a node can send and receive IP data transmissions.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From 172.16.0.0 to 172.31.255.255 are private class B addresses.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25954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98520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20" y="285728"/>
            <a:ext cx="8572560" cy="4534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Class C Networks. 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b="1" i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First ­octet ranges from 192 to  223. 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 It's possible to have up to 2,097,150 networks 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 Each network can have up to 254 nodes.</a:t>
            </a: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 The default subnet mask is 255.255.255.0.</a:t>
            </a:r>
          </a:p>
          <a:p>
            <a:pPr marL="1084263" lvl="1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000" dirty="0" err="1" smtClean="0">
                <a:solidFill>
                  <a:srgbClr val="000000"/>
                </a:solidFill>
                <a:latin typeface="Calibri" pitchFamily="34" charset="0"/>
              </a:rPr>
              <a:t>E.g</a:t>
            </a:r>
            <a:r>
              <a:rPr lang="en-US" sz="3000" dirty="0" smtClean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n-GB" sz="3000" dirty="0" smtClean="0"/>
              <a:t>From 192.168.0.0 to 192.168.255.255</a:t>
            </a:r>
          </a:p>
          <a:p>
            <a:pPr marL="1084263" lvl="1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2288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21" y="428604"/>
            <a:ext cx="857256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Calibri" pitchFamily="34" charset="0"/>
              </a:rPr>
              <a:t>Class D and Class E Networks</a:t>
            </a:r>
            <a:endParaRPr lang="en-US" sz="3200" b="1" i="1" dirty="0" smtClean="0">
              <a:solidFill>
                <a:srgbClr val="000000"/>
              </a:solidFill>
              <a:latin typeface="Calibri" pitchFamily="34" charset="0"/>
            </a:endParaRPr>
          </a:p>
          <a:p>
            <a:endParaRPr lang="en-US" b="1" i="1" dirty="0" smtClean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Class D 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is used for IP multicasts.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Address ranges is from 224.0.0.0 to 239.255.255.255</a:t>
            </a:r>
          </a:p>
          <a:p>
            <a:endParaRPr lang="en-US" sz="2800" dirty="0" smtClean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Class E  </a:t>
            </a:r>
            <a:r>
              <a:rPr lang="en-GB" sz="2800" dirty="0" smtClean="0">
                <a:latin typeface="Calibri" pitchFamily="34" charset="0"/>
              </a:rPr>
              <a:t>is reserved for future use, or research and development purposes.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latin typeface="Calibri" pitchFamily="34" charset="0"/>
              </a:rPr>
              <a:t>Address ranges is from 240.0.0.0 to 254.255.255.254</a:t>
            </a:r>
          </a:p>
          <a:p>
            <a:endParaRPr lang="en-GB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071546"/>
            <a:ext cx="8229600" cy="5000660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24930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720" y="142852"/>
            <a:ext cx="85725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Netmask </a:t>
            </a:r>
          </a:p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b="1" dirty="0" smtClean="0">
              <a:solidFill>
                <a:srgbClr val="0000FF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Determines which portion of the IP address is the network address and the host or node address</a:t>
            </a:r>
          </a:p>
          <a:p>
            <a:pPr marL="798513" lvl="1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For example:</a:t>
            </a:r>
          </a:p>
          <a:p>
            <a:pPr marL="1255713" lvl="2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IP address:		12.128.1.2 </a:t>
            </a:r>
          </a:p>
          <a:p>
            <a:pPr marL="1255713" lvl="2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Netmask:			255.0.0.0</a:t>
            </a:r>
          </a:p>
          <a:p>
            <a:pPr marL="1255713" lvl="2" indent="-341313">
              <a:spcBef>
                <a:spcPts val="800"/>
              </a:spcBef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Network address:	12.0.0.0</a:t>
            </a: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23906" name="Equation" r:id="rId4" imgW="914400" imgH="1987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14282" y="500042"/>
            <a:ext cx="8572560" cy="5345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Calibri" pitchFamily="34" charset="0"/>
              </a:rPr>
              <a:t>Gateway Address 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A Gateway Address is the IP address through which a particular network, or host on a network be may be reached. 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Calibri" pitchFamily="34" charset="0"/>
              </a:rPr>
              <a:t>Domain Name Service (DNS) Server 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Calibri" pitchFamily="34" charset="0"/>
              </a:rPr>
              <a:t>Is a type of network server that helps to point domain names or the hostname to their associated IP address. 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GB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Calibri" pitchFamily="34" charset="0"/>
              </a:rPr>
              <a:t>Broadcast Address </a:t>
            </a:r>
          </a:p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IP address which allows network data to be sent simultaneously to all hosts on a given sub-network</a:t>
            </a:r>
            <a:endParaRPr lang="en-GB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2185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85564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8596" y="285728"/>
            <a:ext cx="8358246" cy="62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Assigning IP addresses.</a:t>
            </a:r>
          </a:p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 smtClean="0">
              <a:solidFill>
                <a:srgbClr val="0000FF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Every device on an IP network requires an IP address. IP addresses can be assigned manually (static) or by using DHCP (Domain host configuration protocol). 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Manual assignments are time consuming and error prone.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Automatic assignments through DHCP are convenient and a big time saver for network technicians.</a:t>
            </a:r>
            <a:endParaRPr lang="en-US" sz="32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649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785794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499" name="Picture 3" descr="dhc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42876"/>
            <a:ext cx="857256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10752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4282" y="264359"/>
            <a:ext cx="8643998" cy="6165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Networking Operating Systems (NOS)</a:t>
            </a:r>
          </a:p>
          <a:p>
            <a:pPr marL="341313" indent="-341313">
              <a:spcBef>
                <a:spcPts val="8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200" b="1" dirty="0" smtClean="0">
              <a:solidFill>
                <a:srgbClr val="0000FF"/>
              </a:solidFill>
              <a:latin typeface="Calibri" pitchFamily="34" charset="0"/>
            </a:endParaRP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A network operating system is the software that interfaces between server hardware and the network to which the server is attached.</a:t>
            </a:r>
          </a:p>
          <a:p>
            <a:pPr marL="341313" indent="-341313">
              <a:spcBef>
                <a:spcPts val="800"/>
              </a:spcBef>
              <a:buSzPct val="4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Provides users with controlled access to shared services on a network. </a:t>
            </a:r>
          </a:p>
          <a:p>
            <a:pPr marL="341313" indent="-341313">
              <a:spcBef>
                <a:spcPts val="800"/>
              </a:spcBef>
              <a:buSzPct val="45000"/>
              <a:buFont typeface="Wingdings" pitchFamily="2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NOS that run on servers include: Novell Netware, Microsoft Windows(NT, 2000 server, 2003 server, 2008 server), Linux, Unix, Sun Solaris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C:\Users\ARABAYAKOBA\Pictures\W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1000" y="1066800"/>
            <a:ext cx="8548718" cy="57229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457200"/>
            <a:ext cx="5645380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WIDE AREA NETWORK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0418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927082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58" y="214290"/>
            <a:ext cx="850112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Networking</a:t>
            </a:r>
          </a:p>
          <a:p>
            <a:pPr>
              <a:buNone/>
            </a:pPr>
            <a:endParaRPr lang="en-GB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Speed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Cost 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Security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Centralized software management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Resource sharing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Electronic Mail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Flexible access</a:t>
            </a:r>
          </a:p>
          <a:p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Workgroup computing - Workgroup software (such as Microsoft BackOffice) allows many users to work on a document or project concurrently.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5804" y="1285860"/>
            <a:ext cx="8229600" cy="4929222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0000FF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282" y="928670"/>
            <a:ext cx="8701118" cy="5786478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5400" y="1397000"/>
          <a:ext cx="914400" cy="198438"/>
        </p:xfrm>
        <a:graphic>
          <a:graphicData uri="http://schemas.openxmlformats.org/presentationml/2006/ole">
            <p:oleObj spid="_x0000_s61442" name="Equation" r:id="rId4" imgW="914400" imgH="19872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8200" y="1069958"/>
            <a:ext cx="7696200" cy="15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7158" y="374340"/>
            <a:ext cx="8429684" cy="650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ctr"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PROTOCOLS</a:t>
            </a:r>
          </a:p>
          <a:p>
            <a:pPr marL="341313" indent="-341313">
              <a:spcBef>
                <a:spcPts val="6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600" dirty="0" smtClean="0">
              <a:solidFill>
                <a:srgbClr val="000000"/>
              </a:solidFill>
            </a:endParaRPr>
          </a:p>
          <a:p>
            <a:pPr>
              <a:spcBef>
                <a:spcPts val="6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A protocol is a set of rules that governs the communications  between computers on a network. </a:t>
            </a:r>
          </a:p>
          <a:p>
            <a:pPr marL="341313" indent="-341313">
              <a:spcBef>
                <a:spcPts val="6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1313" indent="-341313">
              <a:spcBef>
                <a:spcPts val="6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Protocols regulate the following characteristics of a network:</a:t>
            </a:r>
          </a:p>
          <a:p>
            <a:pPr marL="741363" lvl="1" indent="-284163">
              <a:spcBef>
                <a:spcPts val="6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Access method</a:t>
            </a:r>
          </a:p>
          <a:p>
            <a:pPr marL="741363" lvl="1" indent="-284163">
              <a:spcBef>
                <a:spcPts val="6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Physical topologies</a:t>
            </a:r>
          </a:p>
          <a:p>
            <a:pPr marL="741363" lvl="1" indent="-284163">
              <a:spcBef>
                <a:spcPts val="6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Types of cabling</a:t>
            </a:r>
          </a:p>
          <a:p>
            <a:pPr marL="741363" lvl="1" indent="-284163">
              <a:spcBef>
                <a:spcPts val="650"/>
              </a:spcBef>
              <a:buFont typeface="Wingdings" pitchFamily="2" charset="2"/>
              <a:buChar char="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Speed of data transfer</a:t>
            </a:r>
            <a:r>
              <a:rPr lang="en-US" sz="2600" dirty="0" smtClean="0">
                <a:solidFill>
                  <a:srgbClr val="000000"/>
                </a:solidFill>
              </a:rPr>
              <a:t>. </a:t>
            </a:r>
          </a:p>
          <a:p>
            <a:pPr marL="341313" indent="-341313">
              <a:spcBef>
                <a:spcPts val="650"/>
              </a:spcBef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6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1993</TotalTime>
  <Words>2287</Words>
  <Application>Microsoft Office PowerPoint</Application>
  <PresentationFormat>On-screen Show (4:3)</PresentationFormat>
  <Paragraphs>422</Paragraphs>
  <Slides>69</Slides>
  <Notes>69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Verve</vt:lpstr>
      <vt:lpstr>Equation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NETWORK CABLES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ARABAYAKOBA</dc:creator>
  <cp:lastModifiedBy>Joojo</cp:lastModifiedBy>
  <cp:revision>166</cp:revision>
  <dcterms:created xsi:type="dcterms:W3CDTF">2010-02-01T09:59:17Z</dcterms:created>
  <dcterms:modified xsi:type="dcterms:W3CDTF">2010-05-04T19:28:45Z</dcterms:modified>
</cp:coreProperties>
</file>